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35"/>
  </p:notesMasterIdLst>
  <p:handoutMasterIdLst>
    <p:handoutMasterId r:id="rId36"/>
  </p:handoutMasterIdLst>
  <p:sldIdLst>
    <p:sldId id="504" r:id="rId2"/>
    <p:sldId id="461" r:id="rId3"/>
    <p:sldId id="521" r:id="rId4"/>
    <p:sldId id="470" r:id="rId5"/>
    <p:sldId id="471" r:id="rId6"/>
    <p:sldId id="498" r:id="rId7"/>
    <p:sldId id="472" r:id="rId8"/>
    <p:sldId id="473" r:id="rId9"/>
    <p:sldId id="505" r:id="rId10"/>
    <p:sldId id="474" r:id="rId11"/>
    <p:sldId id="514" r:id="rId12"/>
    <p:sldId id="515" r:id="rId13"/>
    <p:sldId id="485" r:id="rId14"/>
    <p:sldId id="477" r:id="rId15"/>
    <p:sldId id="506" r:id="rId16"/>
    <p:sldId id="479" r:id="rId17"/>
    <p:sldId id="480" r:id="rId18"/>
    <p:sldId id="486" r:id="rId19"/>
    <p:sldId id="481" r:id="rId20"/>
    <p:sldId id="516" r:id="rId21"/>
    <p:sldId id="508" r:id="rId22"/>
    <p:sldId id="513" r:id="rId23"/>
    <p:sldId id="517" r:id="rId24"/>
    <p:sldId id="519" r:id="rId25"/>
    <p:sldId id="520" r:id="rId26"/>
    <p:sldId id="489" r:id="rId27"/>
    <p:sldId id="490" r:id="rId28"/>
    <p:sldId id="491" r:id="rId29"/>
    <p:sldId id="493" r:id="rId30"/>
    <p:sldId id="492" r:id="rId31"/>
    <p:sldId id="494" r:id="rId32"/>
    <p:sldId id="467" r:id="rId33"/>
    <p:sldId id="522" r:id="rId34"/>
  </p:sldIdLst>
  <p:sldSz cx="9144000" cy="6858000" type="screen4x3"/>
  <p:notesSz cx="6662738" cy="9832975"/>
  <p:defaultTextStyle>
    <a:defPPr>
      <a:defRPr lang="en-US"/>
    </a:defPPr>
    <a:lvl1pPr algn="l" rtl="0" fontAlgn="base">
      <a:spcBef>
        <a:spcPct val="0"/>
      </a:spcBef>
      <a:spcAft>
        <a:spcPct val="0"/>
      </a:spcAft>
      <a:defRPr kern="1200">
        <a:solidFill>
          <a:schemeClr val="tx1"/>
        </a:solidFill>
        <a:latin typeface="Arial" charset="0"/>
        <a:ea typeface="宋体" charset="-122"/>
        <a:cs typeface="Arial" charset="0"/>
      </a:defRPr>
    </a:lvl1pPr>
    <a:lvl2pPr marL="457200" algn="l" rtl="0" fontAlgn="base">
      <a:spcBef>
        <a:spcPct val="0"/>
      </a:spcBef>
      <a:spcAft>
        <a:spcPct val="0"/>
      </a:spcAft>
      <a:defRPr kern="1200">
        <a:solidFill>
          <a:schemeClr val="tx1"/>
        </a:solidFill>
        <a:latin typeface="Arial" charset="0"/>
        <a:ea typeface="宋体" charset="-122"/>
        <a:cs typeface="Arial" charset="0"/>
      </a:defRPr>
    </a:lvl2pPr>
    <a:lvl3pPr marL="914400" algn="l" rtl="0" fontAlgn="base">
      <a:spcBef>
        <a:spcPct val="0"/>
      </a:spcBef>
      <a:spcAft>
        <a:spcPct val="0"/>
      </a:spcAft>
      <a:defRPr kern="1200">
        <a:solidFill>
          <a:schemeClr val="tx1"/>
        </a:solidFill>
        <a:latin typeface="Arial" charset="0"/>
        <a:ea typeface="宋体" charset="-122"/>
        <a:cs typeface="Arial" charset="0"/>
      </a:defRPr>
    </a:lvl3pPr>
    <a:lvl4pPr marL="1371600" algn="l" rtl="0" fontAlgn="base">
      <a:spcBef>
        <a:spcPct val="0"/>
      </a:spcBef>
      <a:spcAft>
        <a:spcPct val="0"/>
      </a:spcAft>
      <a:defRPr kern="1200">
        <a:solidFill>
          <a:schemeClr val="tx1"/>
        </a:solidFill>
        <a:latin typeface="Arial" charset="0"/>
        <a:ea typeface="宋体" charset="-122"/>
        <a:cs typeface="Arial" charset="0"/>
      </a:defRPr>
    </a:lvl4pPr>
    <a:lvl5pPr marL="1828800" algn="l" rtl="0" fontAlgn="base">
      <a:spcBef>
        <a:spcPct val="0"/>
      </a:spcBef>
      <a:spcAft>
        <a:spcPct val="0"/>
      </a:spcAft>
      <a:defRPr kern="1200">
        <a:solidFill>
          <a:schemeClr val="tx1"/>
        </a:solidFill>
        <a:latin typeface="Arial" charset="0"/>
        <a:ea typeface="宋体" charset="-122"/>
        <a:cs typeface="Arial" charset="0"/>
      </a:defRPr>
    </a:lvl5pPr>
    <a:lvl6pPr marL="2286000" algn="l" defTabSz="914400" rtl="0" eaLnBrk="1" latinLnBrk="0" hangingPunct="1">
      <a:defRPr kern="1200">
        <a:solidFill>
          <a:schemeClr val="tx1"/>
        </a:solidFill>
        <a:latin typeface="Arial" charset="0"/>
        <a:ea typeface="宋体" charset="-122"/>
        <a:cs typeface="Arial" charset="0"/>
      </a:defRPr>
    </a:lvl6pPr>
    <a:lvl7pPr marL="2743200" algn="l" defTabSz="914400" rtl="0" eaLnBrk="1" latinLnBrk="0" hangingPunct="1">
      <a:defRPr kern="1200">
        <a:solidFill>
          <a:schemeClr val="tx1"/>
        </a:solidFill>
        <a:latin typeface="Arial" charset="0"/>
        <a:ea typeface="宋体" charset="-122"/>
        <a:cs typeface="Arial" charset="0"/>
      </a:defRPr>
    </a:lvl7pPr>
    <a:lvl8pPr marL="3200400" algn="l" defTabSz="914400" rtl="0" eaLnBrk="1" latinLnBrk="0" hangingPunct="1">
      <a:defRPr kern="1200">
        <a:solidFill>
          <a:schemeClr val="tx1"/>
        </a:solidFill>
        <a:latin typeface="Arial" charset="0"/>
        <a:ea typeface="宋体" charset="-122"/>
        <a:cs typeface="Arial" charset="0"/>
      </a:defRPr>
    </a:lvl8pPr>
    <a:lvl9pPr marL="3657600" algn="l" defTabSz="914400" rtl="0" eaLnBrk="1" latinLnBrk="0" hangingPunct="1">
      <a:defRPr kern="1200">
        <a:solidFill>
          <a:schemeClr val="tx1"/>
        </a:solidFill>
        <a:latin typeface="Arial" charset="0"/>
        <a:ea typeface="宋体" charset="-122"/>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C5104"/>
    <a:srgbClr val="00CC99"/>
    <a:srgbClr val="FF99CC"/>
    <a:srgbClr val="990000"/>
    <a:srgbClr val="00FF00"/>
    <a:srgbClr val="B2B2B2"/>
    <a:srgbClr val="FFFF66"/>
    <a:srgbClr val="003399"/>
    <a:srgbClr val="421C5E"/>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2" autoAdjust="0"/>
    <p:restoredTop sz="99691" autoAdjust="0"/>
  </p:normalViewPr>
  <p:slideViewPr>
    <p:cSldViewPr snapToGrid="0">
      <p:cViewPr>
        <p:scale>
          <a:sx n="84" d="100"/>
          <a:sy n="84" d="100"/>
        </p:scale>
        <p:origin x="-192" y="754"/>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54"/>
    </p:cViewPr>
  </p:sorterViewPr>
  <p:notesViewPr>
    <p:cSldViewPr snapToGrid="0">
      <p:cViewPr varScale="1">
        <p:scale>
          <a:sx n="38" d="100"/>
          <a:sy n="38" d="100"/>
        </p:scale>
        <p:origin x="-1542" y="-84"/>
      </p:cViewPr>
      <p:guideLst>
        <p:guide orient="horz" pos="3097"/>
        <p:guide pos="209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8876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Arial" pitchFamily="34" charset="0"/>
              </a:defRPr>
            </a:lvl1pPr>
          </a:lstStyle>
          <a:p>
            <a:pPr>
              <a:defRPr/>
            </a:pPr>
            <a:endParaRPr lang="en-GB"/>
          </a:p>
        </p:txBody>
      </p:sp>
      <p:sp>
        <p:nvSpPr>
          <p:cNvPr id="33795" name="Rectangle 3"/>
          <p:cNvSpPr>
            <a:spLocks noGrp="1" noChangeArrowheads="1"/>
          </p:cNvSpPr>
          <p:nvPr>
            <p:ph type="dt" sz="quarter" idx="1"/>
          </p:nvPr>
        </p:nvSpPr>
        <p:spPr bwMode="auto">
          <a:xfrm>
            <a:off x="3775075" y="0"/>
            <a:ext cx="28876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Arial" pitchFamily="34" charset="0"/>
              </a:defRPr>
            </a:lvl1pPr>
          </a:lstStyle>
          <a:p>
            <a:pPr>
              <a:defRPr/>
            </a:pPr>
            <a:endParaRPr lang="en-GB"/>
          </a:p>
        </p:txBody>
      </p:sp>
      <p:sp>
        <p:nvSpPr>
          <p:cNvPr id="33796" name="Rectangle 4"/>
          <p:cNvSpPr>
            <a:spLocks noGrp="1" noChangeArrowheads="1"/>
          </p:cNvSpPr>
          <p:nvPr>
            <p:ph type="ftr" sz="quarter" idx="2"/>
          </p:nvPr>
        </p:nvSpPr>
        <p:spPr bwMode="auto">
          <a:xfrm>
            <a:off x="0" y="9340850"/>
            <a:ext cx="288766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Arial" pitchFamily="34" charset="0"/>
              </a:defRPr>
            </a:lvl1pPr>
          </a:lstStyle>
          <a:p>
            <a:pPr>
              <a:defRPr/>
            </a:pPr>
            <a:endParaRPr lang="en-GB"/>
          </a:p>
        </p:txBody>
      </p:sp>
      <p:sp>
        <p:nvSpPr>
          <p:cNvPr id="33797" name="Rectangle 5"/>
          <p:cNvSpPr>
            <a:spLocks noGrp="1" noChangeArrowheads="1"/>
          </p:cNvSpPr>
          <p:nvPr>
            <p:ph type="sldNum" sz="quarter" idx="3"/>
          </p:nvPr>
        </p:nvSpPr>
        <p:spPr bwMode="auto">
          <a:xfrm>
            <a:off x="3775075" y="9340850"/>
            <a:ext cx="288766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ea typeface="+mn-ea"/>
                <a:cs typeface="Arial" pitchFamily="34" charset="0"/>
              </a:defRPr>
            </a:lvl1pPr>
          </a:lstStyle>
          <a:p>
            <a:pPr>
              <a:defRPr/>
            </a:pPr>
            <a:fld id="{4C6DAC09-A1C6-43AD-81E5-9E0BCA40FC8B}"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76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3775075" y="0"/>
            <a:ext cx="28876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Arial" pitchFamily="34"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874713" y="738188"/>
            <a:ext cx="4914900" cy="368617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889000" y="4670425"/>
            <a:ext cx="4884738" cy="4424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340850"/>
            <a:ext cx="288766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3775075" y="9340850"/>
            <a:ext cx="288766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ea typeface="+mn-ea"/>
                <a:cs typeface="Arial" pitchFamily="34" charset="0"/>
              </a:defRPr>
            </a:lvl1pPr>
          </a:lstStyle>
          <a:p>
            <a:pPr>
              <a:defRPr/>
            </a:pPr>
            <a:fld id="{ABE35D87-71E6-4421-AD62-587C145AA70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775075" y="9340850"/>
            <a:ext cx="2887663" cy="492125"/>
          </a:xfrm>
          <a:prstGeom prst="rect">
            <a:avLst/>
          </a:prstGeom>
          <a:noFill/>
          <a:ln>
            <a:miter lim="800000"/>
            <a:headEnd/>
            <a:tailEnd/>
          </a:ln>
        </p:spPr>
        <p:txBody>
          <a:bodyPr anchor="b"/>
          <a:lstStyle/>
          <a:p>
            <a:pPr algn="r">
              <a:defRPr/>
            </a:pPr>
            <a:fld id="{8577D29C-F866-408A-9D6A-470208247323}" type="slidenum">
              <a:rPr lang="en-US" altLang="zh-CN" sz="1200">
                <a:latin typeface="Times New Roman" pitchFamily="18" charset="0"/>
                <a:ea typeface="+mn-ea"/>
                <a:cs typeface="Arial" pitchFamily="34" charset="0"/>
              </a:rPr>
              <a:pPr algn="r">
                <a:defRPr/>
              </a:pPr>
              <a:t>1</a:t>
            </a:fld>
            <a:endParaRPr lang="en-US" altLang="zh-CN" sz="1200">
              <a:latin typeface="Times New Roman" pitchFamily="18" charset="0"/>
              <a:ea typeface="+mn-ea"/>
              <a:cs typeface="Arial" pitchFamily="34" charset="0"/>
            </a:endParaRPr>
          </a:p>
        </p:txBody>
      </p:sp>
      <p:sp>
        <p:nvSpPr>
          <p:cNvPr id="7171" name="Text Box 1"/>
          <p:cNvSpPr txBox="1">
            <a:spLocks noChangeArrowheads="1"/>
          </p:cNvSpPr>
          <p:nvPr/>
        </p:nvSpPr>
        <p:spPr bwMode="auto">
          <a:xfrm>
            <a:off x="3775075" y="9340850"/>
            <a:ext cx="2887663" cy="492125"/>
          </a:xfrm>
          <a:prstGeom prst="rect">
            <a:avLst/>
          </a:prstGeom>
          <a:noFill/>
          <a:ln w="9525">
            <a:noFill/>
            <a:round/>
            <a:headEnd/>
            <a:tailEnd/>
          </a:ln>
        </p:spPr>
        <p:txBody>
          <a:bodyPr lIns="90000" tIns="54360" rIns="90000" bIns="46800" anchor="b"/>
          <a:lstStyle/>
          <a:p>
            <a:pPr algn="r" eaLnBrk="0" hangingPunct="0">
              <a:lnSpc>
                <a:spcPct val="95000"/>
              </a:lnSpc>
              <a:tabLst>
                <a:tab pos="723900" algn="l"/>
                <a:tab pos="1447800" algn="l"/>
                <a:tab pos="2171700" algn="l"/>
                <a:tab pos="2895600" algn="l"/>
              </a:tabLst>
            </a:pPr>
            <a:fld id="{4AD48AC9-5EEA-4EDC-A88B-7AD6AA9EB87A}" type="slidenum">
              <a:rPr lang="en-US" altLang="zh-CN" sz="1200">
                <a:solidFill>
                  <a:srgbClr val="000000"/>
                </a:solidFill>
              </a:rPr>
              <a:pPr algn="r" eaLnBrk="0" hangingPunct="0">
                <a:lnSpc>
                  <a:spcPct val="95000"/>
                </a:lnSpc>
                <a:tabLst>
                  <a:tab pos="723900" algn="l"/>
                  <a:tab pos="1447800" algn="l"/>
                  <a:tab pos="2171700" algn="l"/>
                  <a:tab pos="2895600" algn="l"/>
                </a:tabLst>
              </a:pPr>
              <a:t>1</a:t>
            </a:fld>
            <a:endParaRPr lang="en-US" altLang="zh-CN" sz="1200">
              <a:solidFill>
                <a:srgbClr val="000000"/>
              </a:solidFill>
            </a:endParaRPr>
          </a:p>
        </p:txBody>
      </p:sp>
      <p:sp>
        <p:nvSpPr>
          <p:cNvPr id="7172" name="Text Box 2"/>
          <p:cNvSpPr txBox="1">
            <a:spLocks noChangeArrowheads="1"/>
          </p:cNvSpPr>
          <p:nvPr/>
        </p:nvSpPr>
        <p:spPr bwMode="auto">
          <a:xfrm>
            <a:off x="1111250" y="738188"/>
            <a:ext cx="4441825" cy="3686175"/>
          </a:xfrm>
          <a:prstGeom prst="rect">
            <a:avLst/>
          </a:prstGeom>
          <a:solidFill>
            <a:srgbClr val="FFFFFF"/>
          </a:solidFill>
          <a:ln w="9525">
            <a:solidFill>
              <a:srgbClr val="000000"/>
            </a:solidFill>
            <a:miter lim="800000"/>
            <a:headEnd/>
            <a:tailEnd/>
          </a:ln>
        </p:spPr>
        <p:txBody>
          <a:bodyPr wrap="none" anchor="ctr"/>
          <a:lstStyle/>
          <a:p>
            <a:pPr eaLnBrk="0" hangingPunct="0"/>
            <a:endParaRPr lang="en-US" altLang="zh-CN"/>
          </a:p>
        </p:txBody>
      </p:sp>
      <p:sp>
        <p:nvSpPr>
          <p:cNvPr id="7173" name="Rectangle 3"/>
          <p:cNvSpPr>
            <a:spLocks noGrp="1" noChangeArrowheads="1"/>
          </p:cNvSpPr>
          <p:nvPr>
            <p:ph type="body"/>
          </p:nvPr>
        </p:nvSpPr>
        <p:spPr>
          <a:noFill/>
          <a:ln/>
        </p:spPr>
        <p:txBody>
          <a:bodyPr wrap="none" anchor="ctr"/>
          <a:lstStyle/>
          <a:p>
            <a:endParaRPr lang="en-US" altLang="zh-CN"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r>
              <a:rPr lang="en-US" altLang="zh-CN" smtClean="0">
                <a:cs typeface="Arial" charset="0"/>
              </a:rPr>
              <a:t>So our approach is started by finding as many triangle pairs as possible, and flip them in parallel.</a:t>
            </a:r>
          </a:p>
          <a:p>
            <a:r>
              <a:rPr lang="en-US" altLang="zh-CN" smtClean="0">
                <a:cs typeface="Arial" charset="0"/>
              </a:rPr>
              <a:t>Naturally, we may worry about whether the algorithm can terminate correctly. Even if the algorithm can terminate correctly, if we do too many useless flipping, that’s still not good. We should avoid flipping some triangle pairs back and force.</a:t>
            </a:r>
          </a:p>
          <a:p>
            <a:endParaRPr lang="zh-CN" alt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r>
              <a:rPr lang="en-US" altLang="zh-CN" smtClean="0">
                <a:cs typeface="Arial" charset="0"/>
              </a:rPr>
              <a:t>As for the first step, we utilize our previous work which can generate DT using the GPU. When using it, we do some optimization for this code, because of the time limitation, if you are interested in it, you can  go into our paper or website. Here using our previous work, we generate a triangulation in the first step. Actually, since we need to do flipping at the end to verify the CDT property, in the fist step, we only need a triangulation, a DT is unnecessary.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altLang="zh-CN" smtClean="0">
                <a:cs typeface="Arial" charset="0"/>
              </a:rPr>
              <a:t>As for the first step, we utilize our previous work which can generate DT using the GPU. When using it, we do some optimization for this code, because of the time limitation, if you are interested in it, you can  go into our paper or website. Here using our previous work, we generate a triangulation in the first step. Actually, since we need to do flipping at the end to verify the CDT property, in the fist step, we only need a triangulation, a DT is unnecessary.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r>
              <a:rPr lang="en-US" altLang="zh-CN" smtClean="0">
                <a:cs typeface="Arial" charset="0"/>
              </a:rPr>
              <a:t>In order to find all flippable triangle pairs, we classify all triangle pairs into 4 cases. In the zero configuration, after edge flip, none of the new triangles are intersected any more. In the single configuration, after edge flip, only one new triangle is still intersected by the constraint. The similar definition for the double configuration. Clearly, in the concave configuration, this pair of triangle cannot be flipped.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r>
              <a:rPr lang="en-US" altLang="zh-CN" smtClean="0">
                <a:cs typeface="Arial" charset="0"/>
              </a:rPr>
              <a:t>After carefully consideration, we conclude 3 cases. </a:t>
            </a:r>
          </a:p>
          <a:p>
            <a:r>
              <a:rPr lang="en-US" altLang="zh-CN" smtClean="0">
                <a:cs typeface="Arial" charset="0"/>
              </a:rP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r>
              <a:rPr lang="en-US" altLang="zh-CN" smtClean="0">
                <a:cs typeface="Arial" charset="0"/>
              </a:rPr>
              <a:t>Before we introduce how to find as many flippable triangle pairs as possible. When performing flipping in practice, we apply some techniques, for example, we ………..and use one-step ………to do the flipping. More implement details can be found in our paper. I have no time to explain here.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r>
              <a:rPr lang="en-US" altLang="zh-CN" smtClean="0">
                <a:cs typeface="Arial" charset="0"/>
              </a:rPr>
              <a:t>Clearly, the more constraints there are, the higher is the speedup we can achieve. </a:t>
            </a:r>
          </a:p>
          <a:p>
            <a:r>
              <a:rPr lang="en-US" altLang="zh-CN" smtClean="0">
                <a:cs typeface="Arial" charset="0"/>
              </a:rPr>
              <a:t>Our algorithm scales well with the aount of work available. </a:t>
            </a:r>
          </a:p>
          <a:p>
            <a:endParaRPr lang="en-US" altLang="zh-CN" smtClean="0">
              <a:cs typeface="Arial" charset="0"/>
            </a:endParaRPr>
          </a:p>
          <a:p>
            <a:r>
              <a:rPr lang="en-US" altLang="zh-CN" smtClean="0">
                <a:cs typeface="Arial" charset="0"/>
              </a:rPr>
              <a:t>Larger size, the number of constriant-triangle intersections decreases, due to the starting triangulaiton is closer to the DT.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r>
              <a:rPr lang="en-US" altLang="zh-CN" smtClean="0">
                <a:cs typeface="Arial" charset="0"/>
              </a:rPr>
              <a:t>The time for inserting constraints for our program occupies less than 20% of the total time. While for the triangle software, they use more than 70% time for constraints insertion.</a:t>
            </a:r>
          </a:p>
          <a:p>
            <a:r>
              <a:rPr lang="en-US" altLang="zh-CN" smtClean="0">
                <a:cs typeface="Arial" charset="0"/>
              </a:rPr>
              <a:t>Total time, 10-45 times speedup</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r>
              <a:rPr lang="en-US" altLang="zh-CN" smtClean="0">
                <a:cs typeface="Arial" charset="0"/>
              </a:rPr>
              <a:t>The figure shows an example of the contour map we used for our experiment. </a:t>
            </a:r>
          </a:p>
          <a:p>
            <a:r>
              <a:rPr lang="en-US" altLang="zh-CN" smtClean="0">
                <a:cs typeface="Arial" charset="0"/>
              </a:rPr>
              <a:t>In real world data, most constraints are very short and do not intersect many triangles. </a:t>
            </a:r>
          </a:p>
          <a:p>
            <a:r>
              <a:rPr lang="en-US" altLang="zh-CN" smtClean="0">
                <a:cs typeface="Arial" charset="0"/>
              </a:rPr>
              <a:t>Due to our fine-grained approach, our program can easily process both long and short constraints with similar parallelism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r>
              <a:rPr lang="en-US" altLang="zh-CN" smtClean="0">
                <a:cs typeface="Arial" charset="0"/>
              </a:rPr>
              <a:t>Clearly, the more constraints there are, the higher is the speedup we can achieve. </a:t>
            </a:r>
          </a:p>
          <a:p>
            <a:r>
              <a:rPr lang="en-US" altLang="zh-CN" smtClean="0">
                <a:cs typeface="Arial" charset="0"/>
              </a:rPr>
              <a:t>Our algorithm scales well with the aount of work available. </a:t>
            </a:r>
          </a:p>
          <a:p>
            <a:endParaRPr lang="en-US" altLang="zh-CN" smtClean="0">
              <a:cs typeface="Arial" charset="0"/>
            </a:endParaRPr>
          </a:p>
          <a:p>
            <a:r>
              <a:rPr lang="en-US" altLang="zh-CN" smtClean="0">
                <a:cs typeface="Arial" charset="0"/>
              </a:rPr>
              <a:t>Larger size, the number of constriant-triangle intersections decreases, due to the starting triangulaiton is closer to the DT.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ln/>
        </p:spPr>
        <p:txBody>
          <a:bodyPr/>
          <a:lstStyle/>
          <a:p>
            <a:r>
              <a:rPr lang="en-US" altLang="zh-CN" smtClean="0">
                <a:cs typeface="Arial" charset="0"/>
              </a:rPr>
              <a:t>All of us know that DT  is one of the most important geometric structures.  It can avoid long, skinny triangles, so It has many practical applications in different fields. For example, people use it to build triangle mesh in finite element applications.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a:noFill/>
          <a:ln/>
        </p:spPr>
        <p:txBody>
          <a:bodyPr/>
          <a:lstStyle/>
          <a:p>
            <a:r>
              <a:rPr lang="en-US" altLang="zh-CN" smtClean="0">
                <a:cs typeface="Arial" charset="0"/>
              </a:rPr>
              <a:t>But in practice, only  DT is not enough, because it can only handle points.</a:t>
            </a:r>
          </a:p>
          <a:p>
            <a:r>
              <a:rPr lang="en-US" altLang="zh-CN" smtClean="0">
                <a:cs typeface="Arial" charset="0"/>
              </a:rPr>
              <a:t>…..</a:t>
            </a:r>
          </a:p>
          <a:p>
            <a:r>
              <a:rPr lang="en-US" altLang="zh-CN" smtClean="0">
                <a:cs typeface="Arial" charset="0"/>
              </a:rPr>
              <a:t>In path planning, they are obstacles</a:t>
            </a:r>
          </a:p>
          <a:p>
            <a:r>
              <a:rPr lang="en-US" altLang="zh-CN" smtClean="0">
                <a:cs typeface="Arial" charset="0"/>
              </a:rPr>
              <a:t>In GIS,  they are boundaries between cities.</a:t>
            </a:r>
          </a:p>
          <a:p>
            <a:r>
              <a:rPr lang="en-US" altLang="zh-CN" smtClean="0">
                <a:cs typeface="Arial" charset="0"/>
              </a:rPr>
              <a:t>In surface reconstruction and  terrain modeling, they can be contours </a:t>
            </a:r>
          </a:p>
          <a:p>
            <a:endParaRPr lang="en-US" altLang="zh-CN"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a:ln/>
        </p:spPr>
        <p:txBody>
          <a:bodyPr/>
          <a:lstStyle/>
          <a:p>
            <a:r>
              <a:rPr lang="en-US" altLang="zh-CN" smtClean="0">
                <a:cs typeface="Arial" charset="0"/>
              </a:rPr>
              <a:t>CDT is an extension of DT, which can handle constraints. In CDT….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r>
              <a:rPr lang="en-US" altLang="zh-CN" smtClean="0">
                <a:cs typeface="Arial" charset="0"/>
              </a:rPr>
              <a:t>Recently, GPU has been used for general purpose computation in many fields, including CG.</a:t>
            </a:r>
          </a:p>
          <a:p>
            <a:r>
              <a:rPr lang="en-US" altLang="zh-CN" smtClean="0">
                <a:cs typeface="Arial" charset="0"/>
              </a:rPr>
              <a:t>Our lab spent a lot of time to do research on such purpose. Our previous works include …..</a:t>
            </a:r>
          </a:p>
          <a:p>
            <a:r>
              <a:rPr lang="en-US" altLang="zh-CN" smtClean="0">
                <a:cs typeface="Arial" charset="0"/>
              </a:rPr>
              <a:t>Since we already have some experience on computing geometry problems using the GPU, so here we try to compute CDT using the GPU</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r>
              <a:rPr lang="en-US" altLang="zh-CN" smtClean="0">
                <a:cs typeface="Arial" charset="0"/>
              </a:rPr>
              <a:t>The input is PSLG, which is a set of points and segments, or called constraints. All constraints don’t cross each other unless in the endpoints.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r>
              <a:rPr lang="en-US" altLang="zh-CN" smtClean="0">
                <a:cs typeface="Arial" charset="0"/>
              </a:rPr>
              <a:t>There are many limitations for this approach.</a:t>
            </a:r>
          </a:p>
          <a:p>
            <a:r>
              <a:rPr lang="en-US" altLang="zh-CN" smtClean="0">
                <a:cs typeface="Arial" charset="0"/>
              </a:rPr>
              <a:t>For example, sometimes, many constraints may intersection some common triangles, like the case in the right. Under such situation, only part of constraints can be inserted at the same time. The rest need to wait. Even if most of constraints are distributed very well, don’t affect each other like the case in the left. Under this situation, some constraints are very long, and some are very short, different constraints need different time to be inserted. This may lead to unbalanced work.</a:t>
            </a:r>
          </a:p>
          <a:p>
            <a:r>
              <a:rPr lang="en-US" altLang="zh-CN" smtClean="0">
                <a:cs typeface="Arial" charset="0"/>
              </a:rPr>
              <a:t>From such simple analysis, we can see such naïve approach cannot contribute to high speedup.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r>
              <a:rPr lang="en-US" altLang="zh-CN" smtClean="0">
                <a:cs typeface="Arial" charset="0"/>
              </a:rPr>
              <a:t>Our approach is focus on triangle pairs which be flipped together to decrease the intersections between constraints and triangulation until there’s no intersection, all constraints are inserted into the triangulation successfully.</a:t>
            </a:r>
          </a:p>
          <a:p>
            <a:endParaRPr lang="en-US" altLang="zh-CN" smtClean="0">
              <a:cs typeface="Arial" charset="0"/>
            </a:endParaRPr>
          </a:p>
          <a:p>
            <a:r>
              <a:rPr lang="en-US" altLang="zh-CN" smtClean="0">
                <a:cs typeface="Arial" charset="0"/>
              </a:rPr>
              <a:t>We observe that, when constraints don’t affect each other, for example, assume there’s only one constraint. In the sequential method, in order to insert it, we need walk from one side to the other side, and perform flipping one by one. But actually, some triangle pairs can be flipped together to speedup the whole insertion processing.</a:t>
            </a:r>
          </a:p>
          <a:p>
            <a:endParaRPr lang="en-US" altLang="zh-CN" smtClean="0">
              <a:cs typeface="Arial" charset="0"/>
            </a:endParaRPr>
          </a:p>
          <a:p>
            <a:r>
              <a:rPr lang="en-US" altLang="zh-CN" smtClean="0">
                <a:cs typeface="Arial" charset="0"/>
              </a:rPr>
              <a:t>When constraints affect each other, i.e., some constraints have common intersected triangles, some triangle pairs can be flipped together without affecting the final result.</a:t>
            </a:r>
          </a:p>
          <a:p>
            <a:endParaRPr lang="en-US" altLang="zh-CN"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r>
              <a:rPr lang="en-US" altLang="zh-CN" smtClean="0">
                <a:cs typeface="Arial" charset="0"/>
              </a:rPr>
              <a:t>Our approach is focus on triangle pairs which be flipped together to decrease the intersections between constraints and triangulation until there’s no intersection, all constraints are inserted into the triangulation successfully.</a:t>
            </a:r>
          </a:p>
          <a:p>
            <a:endParaRPr lang="en-US" altLang="zh-CN" smtClean="0">
              <a:cs typeface="Arial" charset="0"/>
            </a:endParaRPr>
          </a:p>
          <a:p>
            <a:r>
              <a:rPr lang="en-US" altLang="zh-CN" smtClean="0">
                <a:cs typeface="Arial" charset="0"/>
              </a:rPr>
              <a:t>We observe that, when constraints don’t affect each other, for example, assume there’s only one constraint. In the sequential method, in order to insert it, we need walk from one side to the other side, and perform flipping one by one. But actually, some triangle pairs can be flipped together to speedup the whole insertion processing.</a:t>
            </a:r>
          </a:p>
          <a:p>
            <a:endParaRPr lang="en-US" altLang="zh-CN" smtClean="0">
              <a:cs typeface="Arial" charset="0"/>
            </a:endParaRPr>
          </a:p>
          <a:p>
            <a:r>
              <a:rPr lang="en-US" altLang="zh-CN" smtClean="0">
                <a:cs typeface="Arial" charset="0"/>
              </a:rPr>
              <a:t>When constraints affect each other, i.e., some constraints have common intersected triangles, some triangle pairs can be flipped together without affecting the final result.</a:t>
            </a:r>
          </a:p>
          <a:p>
            <a:endParaRPr lang="en-US" altLang="zh-CN"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990600"/>
          </a:xfrm>
          <a:prstGeom prst="rect">
            <a:avLst/>
          </a:prstGeom>
          <a:solidFill>
            <a:srgbClr val="003399"/>
          </a:solidFill>
          <a:ln>
            <a:noFill/>
          </a:ln>
          <a:extLst>
            <a:ext uri="{91240B29-F687-4F45-9708-019B960494DF}"/>
          </a:extLst>
        </p:spPr>
        <p:txBody>
          <a:bodyPr wrap="none" anchor="ctr"/>
          <a:lstStyle/>
          <a:p>
            <a:pPr>
              <a:defRPr/>
            </a:pPr>
            <a:endParaRPr lang="en-US" sz="2000">
              <a:latin typeface="Times New Roman" pitchFamily="18" charset="0"/>
              <a:ea typeface="+mn-ea"/>
            </a:endParaRPr>
          </a:p>
        </p:txBody>
      </p:sp>
      <p:sp>
        <p:nvSpPr>
          <p:cNvPr id="5" name="Rectangle 7"/>
          <p:cNvSpPr>
            <a:spLocks noChangeArrowheads="1"/>
          </p:cNvSpPr>
          <p:nvPr userDrawn="1"/>
        </p:nvSpPr>
        <p:spPr bwMode="auto">
          <a:xfrm>
            <a:off x="0" y="0"/>
            <a:ext cx="9144000" cy="1143000"/>
          </a:xfrm>
          <a:prstGeom prst="rect">
            <a:avLst/>
          </a:prstGeom>
          <a:solidFill>
            <a:srgbClr val="003399"/>
          </a:solidFill>
          <a:ln>
            <a:noFill/>
          </a:ln>
          <a:extLst>
            <a:ext uri="{91240B29-F687-4F45-9708-019B960494DF}"/>
          </a:extLst>
        </p:spPr>
        <p:txBody>
          <a:bodyPr wrap="none" anchor="ctr"/>
          <a:lstStyle/>
          <a:p>
            <a:pPr>
              <a:defRPr/>
            </a:pPr>
            <a:endParaRPr lang="en-US" sz="2000">
              <a:latin typeface="Times New Roman" pitchFamily="18" charset="0"/>
              <a:ea typeface="+mn-ea"/>
            </a:endParaRPr>
          </a:p>
        </p:txBody>
      </p:sp>
      <p:pic>
        <p:nvPicPr>
          <p:cNvPr id="6" name="Picture 10"/>
          <p:cNvPicPr>
            <a:picLocks noChangeAspect="1" noChangeArrowheads="1"/>
          </p:cNvPicPr>
          <p:nvPr/>
        </p:nvPicPr>
        <p:blipFill>
          <a:blip r:embed="rId2" cstate="print"/>
          <a:srcRect/>
          <a:stretch>
            <a:fillRect/>
          </a:stretch>
        </p:blipFill>
        <p:spPr bwMode="auto">
          <a:xfrm>
            <a:off x="7239000" y="150813"/>
            <a:ext cx="1524000" cy="754062"/>
          </a:xfrm>
          <a:prstGeom prst="rect">
            <a:avLst/>
          </a:prstGeom>
          <a:noFill/>
          <a:ln w="9525">
            <a:noFill/>
            <a:miter lim="800000"/>
            <a:headEnd/>
            <a:tailEnd/>
          </a:ln>
        </p:spPr>
      </p:pic>
      <p:pic>
        <p:nvPicPr>
          <p:cNvPr id="7" name="Picture 10"/>
          <p:cNvPicPr>
            <a:picLocks noChangeAspect="1" noChangeArrowheads="1"/>
          </p:cNvPicPr>
          <p:nvPr userDrawn="1"/>
        </p:nvPicPr>
        <p:blipFill>
          <a:blip r:embed="rId2" cstate="print"/>
          <a:srcRect/>
          <a:stretch>
            <a:fillRect/>
          </a:stretch>
        </p:blipFill>
        <p:spPr bwMode="auto">
          <a:xfrm>
            <a:off x="6858000" y="0"/>
            <a:ext cx="2286000" cy="1066800"/>
          </a:xfrm>
          <a:prstGeom prst="rect">
            <a:avLst/>
          </a:prstGeom>
          <a:noFill/>
          <a:ln w="9525">
            <a:noFill/>
            <a:miter lim="800000"/>
            <a:headEnd/>
            <a:tailEnd/>
          </a:ln>
        </p:spPr>
      </p:pic>
      <p:sp>
        <p:nvSpPr>
          <p:cNvPr id="8" name="Rectangle 2"/>
          <p:cNvSpPr>
            <a:spLocks noChangeArrowheads="1"/>
          </p:cNvSpPr>
          <p:nvPr userDrawn="1"/>
        </p:nvSpPr>
        <p:spPr bwMode="auto">
          <a:xfrm>
            <a:off x="0" y="0"/>
            <a:ext cx="9144000" cy="4953000"/>
          </a:xfrm>
          <a:prstGeom prst="rect">
            <a:avLst/>
          </a:prstGeom>
          <a:solidFill>
            <a:srgbClr val="EA5F00"/>
          </a:solidFill>
          <a:ln>
            <a:noFill/>
          </a:ln>
          <a:extLst>
            <a:ext uri="{91240B29-F687-4F45-9708-019B960494DF}"/>
          </a:extLst>
        </p:spPr>
        <p:txBody>
          <a:bodyPr wrap="none" anchor="ctr"/>
          <a:lstStyle/>
          <a:p>
            <a:pPr algn="ctr">
              <a:spcBef>
                <a:spcPct val="30000"/>
              </a:spcBef>
              <a:defRPr/>
            </a:pPr>
            <a:endParaRPr lang="en-US" sz="2000">
              <a:latin typeface="Times New Roman" pitchFamily="18" charset="0"/>
              <a:ea typeface="+mn-ea"/>
            </a:endParaRPr>
          </a:p>
        </p:txBody>
      </p:sp>
      <p:pic>
        <p:nvPicPr>
          <p:cNvPr id="9" name="Picture 5" descr="full colour"/>
          <p:cNvPicPr>
            <a:picLocks noChangeAspect="1" noChangeArrowheads="1"/>
          </p:cNvPicPr>
          <p:nvPr userDrawn="1"/>
        </p:nvPicPr>
        <p:blipFill>
          <a:blip r:embed="rId3" cstate="print"/>
          <a:srcRect/>
          <a:stretch>
            <a:fillRect/>
          </a:stretch>
        </p:blipFill>
        <p:spPr bwMode="auto">
          <a:xfrm>
            <a:off x="3505200" y="5105400"/>
            <a:ext cx="2268538" cy="1376363"/>
          </a:xfrm>
          <a:prstGeom prst="rect">
            <a:avLst/>
          </a:prstGeom>
          <a:noFill/>
          <a:ln w="9525">
            <a:noFill/>
            <a:miter lim="800000"/>
            <a:headEnd/>
            <a:tailEnd/>
          </a:ln>
        </p:spPr>
      </p:pic>
      <p:cxnSp>
        <p:nvCxnSpPr>
          <p:cNvPr id="10" name="Straight Connector 5"/>
          <p:cNvCxnSpPr/>
          <p:nvPr userDrawn="1"/>
        </p:nvCxnSpPr>
        <p:spPr bwMode="auto">
          <a:xfrm>
            <a:off x="762000" y="2819400"/>
            <a:ext cx="7620000" cy="0"/>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sp>
        <p:nvSpPr>
          <p:cNvPr id="2" name="Title 1"/>
          <p:cNvSpPr>
            <a:spLocks noGrp="1"/>
          </p:cNvSpPr>
          <p:nvPr>
            <p:ph type="title"/>
          </p:nvPr>
        </p:nvSpPr>
        <p:spPr>
          <a:xfrm>
            <a:off x="685800" y="1447800"/>
            <a:ext cx="7772400" cy="1362075"/>
          </a:xfrm>
        </p:spPr>
        <p:txBody>
          <a:bodyPr anchor="t"/>
          <a:lstStyle>
            <a:lvl1pPr algn="ctr">
              <a:defRPr sz="4000" b="1" cap="all">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369887"/>
          </a:xfrm>
        </p:spPr>
        <p:txBody>
          <a:bodyPr anchor="b"/>
          <a:lstStyle>
            <a:lvl1pPr marL="0" indent="0" algn="ctr">
              <a:buNone/>
              <a:defRPr sz="2000">
                <a:solidFill>
                  <a:schemeClr val="accent3"/>
                </a:solidFill>
                <a:effectLst>
                  <a:outerShdw blurRad="38100" dist="38100" dir="2700000" algn="tl">
                    <a:srgbClr val="000000">
                      <a:alpha val="43137"/>
                    </a:srgbClr>
                  </a:outerShdw>
                </a:effectLst>
                <a:latin typeface="Arial Rounded MT Bold"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11" name="Rectangle 4"/>
          <p:cNvSpPr>
            <a:spLocks noGrp="1" noChangeArrowheads="1"/>
          </p:cNvSpPr>
          <p:nvPr>
            <p:ph type="dt" sz="half" idx="10"/>
          </p:nvPr>
        </p:nvSpPr>
        <p:spPr>
          <a:xfrm>
            <a:off x="0" y="6396038"/>
            <a:ext cx="1905000" cy="457200"/>
          </a:xfrm>
        </p:spPr>
        <p:txBody>
          <a:bodyPr/>
          <a:lstStyle>
            <a:lvl1pPr>
              <a:defRPr>
                <a:solidFill>
                  <a:schemeClr val="accent2">
                    <a:lumMod val="75000"/>
                  </a:schemeClr>
                </a:solidFill>
                <a:latin typeface="+mn-lt"/>
              </a:defRPr>
            </a:lvl1pPr>
          </a:lstStyle>
          <a:p>
            <a:pPr>
              <a:defRPr/>
            </a:pPr>
            <a:endParaRPr lang="en-US"/>
          </a:p>
        </p:txBody>
      </p:sp>
      <p:sp>
        <p:nvSpPr>
          <p:cNvPr id="12" name="Rectangle 6"/>
          <p:cNvSpPr>
            <a:spLocks noGrp="1" noChangeArrowheads="1"/>
          </p:cNvSpPr>
          <p:nvPr>
            <p:ph type="sldNum" sz="quarter" idx="11"/>
          </p:nvPr>
        </p:nvSpPr>
        <p:spPr>
          <a:xfrm>
            <a:off x="7239000" y="6396038"/>
            <a:ext cx="1905000" cy="457200"/>
          </a:xfrm>
        </p:spPr>
        <p:txBody>
          <a:bodyPr/>
          <a:lstStyle>
            <a:lvl1pPr>
              <a:defRPr>
                <a:solidFill>
                  <a:schemeClr val="accent2">
                    <a:lumMod val="75000"/>
                  </a:schemeClr>
                </a:solidFill>
                <a:latin typeface="+mn-lt"/>
              </a:defRPr>
            </a:lvl1pPr>
          </a:lstStyle>
          <a:p>
            <a:pPr>
              <a:defRPr/>
            </a:pPr>
            <a:fld id="{BF6AFAC0-F13C-4550-849E-9D38DAD3CBD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990600"/>
          </a:xfrm>
          <a:prstGeom prst="rect">
            <a:avLst/>
          </a:prstGeom>
          <a:solidFill>
            <a:srgbClr val="003399"/>
          </a:solidFill>
          <a:ln>
            <a:noFill/>
          </a:ln>
          <a:extLst>
            <a:ext uri="{91240B29-F687-4F45-9708-019B960494DF}"/>
          </a:extLst>
        </p:spPr>
        <p:txBody>
          <a:bodyPr wrap="none" anchor="ctr"/>
          <a:lstStyle/>
          <a:p>
            <a:pPr>
              <a:defRPr/>
            </a:pPr>
            <a:endParaRPr lang="en-US" sz="2000">
              <a:latin typeface="Times New Roman" pitchFamily="18" charset="0"/>
              <a:ea typeface="+mn-ea"/>
            </a:endParaRPr>
          </a:p>
        </p:txBody>
      </p:sp>
      <p:sp>
        <p:nvSpPr>
          <p:cNvPr id="5" name="Rectangle 7"/>
          <p:cNvSpPr>
            <a:spLocks noChangeArrowheads="1"/>
          </p:cNvSpPr>
          <p:nvPr userDrawn="1"/>
        </p:nvSpPr>
        <p:spPr bwMode="auto">
          <a:xfrm>
            <a:off x="0" y="0"/>
            <a:ext cx="9144000" cy="1143000"/>
          </a:xfrm>
          <a:prstGeom prst="rect">
            <a:avLst/>
          </a:prstGeom>
          <a:solidFill>
            <a:srgbClr val="003399"/>
          </a:solidFill>
          <a:ln>
            <a:noFill/>
          </a:ln>
          <a:extLst>
            <a:ext uri="{91240B29-F687-4F45-9708-019B960494DF}"/>
          </a:extLst>
        </p:spPr>
        <p:txBody>
          <a:bodyPr wrap="none" anchor="ctr"/>
          <a:lstStyle/>
          <a:p>
            <a:pPr>
              <a:defRPr/>
            </a:pPr>
            <a:endParaRPr lang="en-US" sz="2000">
              <a:latin typeface="Times New Roman" pitchFamily="18" charset="0"/>
              <a:ea typeface="+mn-ea"/>
            </a:endParaRPr>
          </a:p>
        </p:txBody>
      </p:sp>
      <p:pic>
        <p:nvPicPr>
          <p:cNvPr id="6" name="Picture 10"/>
          <p:cNvPicPr>
            <a:picLocks noChangeAspect="1" noChangeArrowheads="1"/>
          </p:cNvPicPr>
          <p:nvPr/>
        </p:nvPicPr>
        <p:blipFill>
          <a:blip r:embed="rId2" cstate="print"/>
          <a:srcRect/>
          <a:stretch>
            <a:fillRect/>
          </a:stretch>
        </p:blipFill>
        <p:spPr bwMode="auto">
          <a:xfrm>
            <a:off x="7239000" y="150813"/>
            <a:ext cx="1524000" cy="754062"/>
          </a:xfrm>
          <a:prstGeom prst="rect">
            <a:avLst/>
          </a:prstGeom>
          <a:noFill/>
          <a:ln w="9525">
            <a:noFill/>
            <a:miter lim="800000"/>
            <a:headEnd/>
            <a:tailEnd/>
          </a:ln>
        </p:spPr>
      </p:pic>
      <p:pic>
        <p:nvPicPr>
          <p:cNvPr id="7" name="Picture 10"/>
          <p:cNvPicPr>
            <a:picLocks noChangeAspect="1" noChangeArrowheads="1"/>
          </p:cNvPicPr>
          <p:nvPr userDrawn="1"/>
        </p:nvPicPr>
        <p:blipFill>
          <a:blip r:embed="rId2" cstate="print"/>
          <a:srcRect/>
          <a:stretch>
            <a:fillRect/>
          </a:stretch>
        </p:blipFill>
        <p:spPr bwMode="auto">
          <a:xfrm>
            <a:off x="6858000" y="0"/>
            <a:ext cx="2286000" cy="10668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8" name="Date Placeholder 10"/>
          <p:cNvSpPr>
            <a:spLocks noGrp="1"/>
          </p:cNvSpPr>
          <p:nvPr>
            <p:ph type="dt" sz="half" idx="10"/>
          </p:nvPr>
        </p:nvSpPr>
        <p:spPr/>
        <p:txBody>
          <a:bodyPr/>
          <a:lstStyle>
            <a:lvl1pPr>
              <a:defRPr/>
            </a:lvl1pPr>
          </a:lstStyle>
          <a:p>
            <a:pPr>
              <a:defRPr/>
            </a:pPr>
            <a:endParaRPr lang="en-US"/>
          </a:p>
        </p:txBody>
      </p:sp>
      <p:sp>
        <p:nvSpPr>
          <p:cNvPr id="9" name="Slide Number Placeholder 11"/>
          <p:cNvSpPr>
            <a:spLocks noGrp="1"/>
          </p:cNvSpPr>
          <p:nvPr>
            <p:ph type="sldNum" sz="quarter" idx="11"/>
          </p:nvPr>
        </p:nvSpPr>
        <p:spPr/>
        <p:txBody>
          <a:bodyPr/>
          <a:lstStyle>
            <a:lvl1pPr>
              <a:defRPr smtClean="0"/>
            </a:lvl1pPr>
          </a:lstStyle>
          <a:p>
            <a:pPr>
              <a:defRPr/>
            </a:pPr>
            <a:fld id="{69164223-1372-4EEF-B920-5F6756B06A9C}" type="slidenum">
              <a:rPr lang="en-US"/>
              <a:pPr>
                <a:defRPr/>
              </a:pPr>
              <a:t>‹#›</a:t>
            </a:fld>
            <a:endParaRPr lang="en-US" dirty="0"/>
          </a:p>
        </p:txBody>
      </p:sp>
      <p:sp>
        <p:nvSpPr>
          <p:cNvPr id="10" name="Footer Placeholder 12"/>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8575"/>
            <a:ext cx="7770813" cy="1143000"/>
          </a:xfrm>
          <a:prstGeom prst="rect">
            <a:avLst/>
          </a:prstGeom>
          <a:noFill/>
          <a:ln w="9525">
            <a:noFill/>
            <a:miter lim="800000"/>
            <a:headEnd/>
            <a:tailEnd/>
          </a:ln>
        </p:spPr>
        <p:txBody>
          <a:bodyPr vert="horz" wrap="square" lIns="91414" tIns="45707" rIns="91414" bIns="45707"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381000" y="1447800"/>
            <a:ext cx="8382000" cy="4648200"/>
          </a:xfrm>
          <a:prstGeom prst="rect">
            <a:avLst/>
          </a:prstGeom>
          <a:noFill/>
          <a:ln w="9525">
            <a:noFill/>
            <a:miter lim="800000"/>
            <a:headEnd/>
            <a:tailEnd/>
          </a:ln>
        </p:spPr>
        <p:txBody>
          <a:bodyPr vert="horz" wrap="square" lIns="91414" tIns="45707" rIns="91414" bIns="45707"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 name="Rectangle 4"/>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1414" tIns="45707" rIns="91414" bIns="45707" numCol="1" anchor="t" anchorCtr="0" compatLnSpc="1">
            <a:prstTxWarp prst="textNoShape">
              <a:avLst/>
            </a:prstTxWarp>
          </a:bodyPr>
          <a:lstStyle>
            <a:lvl1pPr>
              <a:defRPr sz="1400">
                <a:solidFill>
                  <a:schemeClr val="accent2">
                    <a:lumMod val="75000"/>
                  </a:schemeClr>
                </a:solidFill>
                <a:latin typeface="+mn-lt"/>
                <a:ea typeface="+mn-ea"/>
                <a:cs typeface="+mj-cs"/>
              </a:defRPr>
            </a:lvl1pPr>
          </a:lstStyle>
          <a:p>
            <a:pPr>
              <a:defRPr/>
            </a:pPr>
            <a:endParaRPr lang="en-US"/>
          </a:p>
        </p:txBody>
      </p:sp>
      <p:sp>
        <p:nvSpPr>
          <p:cNvPr id="11" name="Rectangle 5"/>
          <p:cNvSpPr>
            <a:spLocks noGrp="1" noChangeArrowheads="1"/>
          </p:cNvSpPr>
          <p:nvPr>
            <p:ph type="ftr" sz="quarter" idx="3"/>
          </p:nvPr>
        </p:nvSpPr>
        <p:spPr>
          <a:xfrm>
            <a:off x="2743200" y="6248400"/>
            <a:ext cx="2895600" cy="457200"/>
          </a:xfrm>
          <a:prstGeom prst="rect">
            <a:avLst/>
          </a:prstGeom>
        </p:spPr>
        <p:txBody>
          <a:bodyPr/>
          <a:lstStyle>
            <a:lvl1pPr eaLnBrk="0" hangingPunct="0">
              <a:defRPr>
                <a:latin typeface="+mj-lt"/>
                <a:ea typeface="+mn-ea"/>
                <a:cs typeface="+mj-cs"/>
              </a:defRPr>
            </a:lvl1pPr>
          </a:lstStyle>
          <a:p>
            <a:pPr>
              <a:defRPr/>
            </a:pPr>
            <a:endParaRPr lang="en-US"/>
          </a:p>
        </p:txBody>
      </p:sp>
      <p:sp>
        <p:nvSpPr>
          <p:cNvPr id="12" name="Rectangle 6"/>
          <p:cNvSpPr>
            <a:spLocks noGrp="1" noChangeArrowheads="1"/>
          </p:cNvSpPr>
          <p:nvPr>
            <p:ph type="sldNum" sz="quarter" idx="4"/>
          </p:nvPr>
        </p:nvSpPr>
        <p:spPr bwMode="auto">
          <a:xfrm>
            <a:off x="6858000" y="6248400"/>
            <a:ext cx="1905000" cy="457200"/>
          </a:xfrm>
          <a:prstGeom prst="rect">
            <a:avLst/>
          </a:prstGeom>
          <a:ln>
            <a:miter lim="800000"/>
            <a:headEnd/>
            <a:tailEnd/>
          </a:ln>
        </p:spPr>
        <p:txBody>
          <a:bodyPr vert="horz" wrap="square" lIns="91414" tIns="45707" rIns="91414" bIns="45707" numCol="1" anchor="t" anchorCtr="0" compatLnSpc="1">
            <a:prstTxWarp prst="textNoShape">
              <a:avLst/>
            </a:prstTxWarp>
          </a:bodyPr>
          <a:lstStyle>
            <a:lvl1pPr algn="r">
              <a:defRPr sz="1400">
                <a:solidFill>
                  <a:schemeClr val="accent2">
                    <a:lumMod val="75000"/>
                  </a:schemeClr>
                </a:solidFill>
                <a:latin typeface="+mn-lt"/>
                <a:ea typeface="+mn-ea"/>
                <a:cs typeface="+mj-cs"/>
              </a:defRPr>
            </a:lvl1pPr>
          </a:lstStyle>
          <a:p>
            <a:pPr>
              <a:defRPr/>
            </a:pPr>
            <a:fld id="{BC91A78C-72AC-4A5B-AD4C-B8B0031C8B6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Lst>
  <p:hf hdr="0" ftr="0" dt="0"/>
  <p:txStyles>
    <p:titleStyle>
      <a:lvl1pPr algn="l" defTabSz="912813" rtl="0" eaLnBrk="0" fontAlgn="base" hangingPunct="0">
        <a:spcBef>
          <a:spcPct val="0"/>
        </a:spcBef>
        <a:spcAft>
          <a:spcPct val="0"/>
        </a:spcAft>
        <a:defRPr sz="4000">
          <a:solidFill>
            <a:schemeClr val="bg1"/>
          </a:solidFill>
          <a:latin typeface="+mj-lt"/>
          <a:ea typeface="+mj-ea"/>
          <a:cs typeface="+mj-cs"/>
        </a:defRPr>
      </a:lvl1pPr>
      <a:lvl2pPr algn="l" defTabSz="912813" rtl="0" eaLnBrk="0" fontAlgn="base" hangingPunct="0">
        <a:spcBef>
          <a:spcPct val="0"/>
        </a:spcBef>
        <a:spcAft>
          <a:spcPct val="0"/>
        </a:spcAft>
        <a:defRPr sz="4000">
          <a:solidFill>
            <a:schemeClr val="bg1"/>
          </a:solidFill>
          <a:latin typeface="Arial" charset="0"/>
          <a:cs typeface="Arial" charset="0"/>
        </a:defRPr>
      </a:lvl2pPr>
      <a:lvl3pPr algn="l" defTabSz="912813" rtl="0" eaLnBrk="0" fontAlgn="base" hangingPunct="0">
        <a:spcBef>
          <a:spcPct val="0"/>
        </a:spcBef>
        <a:spcAft>
          <a:spcPct val="0"/>
        </a:spcAft>
        <a:defRPr sz="4000">
          <a:solidFill>
            <a:schemeClr val="bg1"/>
          </a:solidFill>
          <a:latin typeface="Arial" charset="0"/>
          <a:cs typeface="Arial" charset="0"/>
        </a:defRPr>
      </a:lvl3pPr>
      <a:lvl4pPr algn="l" defTabSz="912813" rtl="0" eaLnBrk="0" fontAlgn="base" hangingPunct="0">
        <a:spcBef>
          <a:spcPct val="0"/>
        </a:spcBef>
        <a:spcAft>
          <a:spcPct val="0"/>
        </a:spcAft>
        <a:defRPr sz="4000">
          <a:solidFill>
            <a:schemeClr val="bg1"/>
          </a:solidFill>
          <a:latin typeface="Arial" charset="0"/>
          <a:cs typeface="Arial" charset="0"/>
        </a:defRPr>
      </a:lvl4pPr>
      <a:lvl5pPr algn="l" defTabSz="912813" rtl="0" eaLnBrk="0" fontAlgn="base" hangingPunct="0">
        <a:spcBef>
          <a:spcPct val="0"/>
        </a:spcBef>
        <a:spcAft>
          <a:spcPct val="0"/>
        </a:spcAft>
        <a:defRPr sz="4000">
          <a:solidFill>
            <a:schemeClr val="bg1"/>
          </a:solidFill>
          <a:latin typeface="Arial" charset="0"/>
          <a:cs typeface="Arial" charset="0"/>
        </a:defRPr>
      </a:lvl5pPr>
      <a:lvl6pPr marL="457200" algn="ctr" defTabSz="912813" rtl="0" eaLnBrk="0" fontAlgn="base" hangingPunct="0">
        <a:spcBef>
          <a:spcPct val="0"/>
        </a:spcBef>
        <a:spcAft>
          <a:spcPct val="0"/>
        </a:spcAft>
        <a:defRPr sz="4400">
          <a:solidFill>
            <a:schemeClr val="tx2"/>
          </a:solidFill>
          <a:latin typeface="Times New Roman" pitchFamily="18" charset="0"/>
        </a:defRPr>
      </a:lvl6pPr>
      <a:lvl7pPr marL="914400" algn="ctr" defTabSz="912813" rtl="0" eaLnBrk="0" fontAlgn="base" hangingPunct="0">
        <a:spcBef>
          <a:spcPct val="0"/>
        </a:spcBef>
        <a:spcAft>
          <a:spcPct val="0"/>
        </a:spcAft>
        <a:defRPr sz="4400">
          <a:solidFill>
            <a:schemeClr val="tx2"/>
          </a:solidFill>
          <a:latin typeface="Times New Roman" pitchFamily="18" charset="0"/>
        </a:defRPr>
      </a:lvl7pPr>
      <a:lvl8pPr marL="1371600" algn="ctr" defTabSz="912813" rtl="0" eaLnBrk="0" fontAlgn="base" hangingPunct="0">
        <a:spcBef>
          <a:spcPct val="0"/>
        </a:spcBef>
        <a:spcAft>
          <a:spcPct val="0"/>
        </a:spcAft>
        <a:defRPr sz="4400">
          <a:solidFill>
            <a:schemeClr val="tx2"/>
          </a:solidFill>
          <a:latin typeface="Times New Roman" pitchFamily="18" charset="0"/>
        </a:defRPr>
      </a:lvl8pPr>
      <a:lvl9pPr marL="1828800" algn="ctr" defTabSz="912813"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defTabSz="912813" rtl="0" eaLnBrk="0" fontAlgn="base" hangingPunct="0">
        <a:spcBef>
          <a:spcPct val="20000"/>
        </a:spcBef>
        <a:spcAft>
          <a:spcPct val="0"/>
        </a:spcAft>
        <a:buChar char="•"/>
        <a:defRPr sz="3600">
          <a:solidFill>
            <a:srgbClr val="262699"/>
          </a:solidFill>
          <a:latin typeface="+mn-lt"/>
          <a:ea typeface="+mn-ea"/>
          <a:cs typeface="+mn-cs"/>
        </a:defRPr>
      </a:lvl1pPr>
      <a:lvl2pPr marL="742950" indent="-285750" algn="l" defTabSz="912813" rtl="0" eaLnBrk="0" fontAlgn="base" hangingPunct="0">
        <a:spcBef>
          <a:spcPct val="20000"/>
        </a:spcBef>
        <a:spcAft>
          <a:spcPct val="0"/>
        </a:spcAft>
        <a:buChar char="–"/>
        <a:defRPr sz="3200">
          <a:solidFill>
            <a:srgbClr val="262699"/>
          </a:solidFill>
          <a:latin typeface="+mn-lt"/>
        </a:defRPr>
      </a:lvl2pPr>
      <a:lvl3pPr marL="1143000" indent="-230188" algn="l" defTabSz="912813" rtl="0" eaLnBrk="0" fontAlgn="base" hangingPunct="0">
        <a:spcBef>
          <a:spcPct val="20000"/>
        </a:spcBef>
        <a:spcAft>
          <a:spcPct val="0"/>
        </a:spcAft>
        <a:buChar char="•"/>
        <a:defRPr sz="2800">
          <a:solidFill>
            <a:srgbClr val="262699"/>
          </a:solidFill>
          <a:latin typeface="+mn-lt"/>
        </a:defRPr>
      </a:lvl3pPr>
      <a:lvl4pPr marL="1600200" indent="-228600" algn="l" defTabSz="912813" rtl="0" eaLnBrk="0" fontAlgn="base" hangingPunct="0">
        <a:spcBef>
          <a:spcPct val="20000"/>
        </a:spcBef>
        <a:spcAft>
          <a:spcPct val="0"/>
        </a:spcAft>
        <a:buChar char="–"/>
        <a:defRPr sz="2400">
          <a:solidFill>
            <a:srgbClr val="262699"/>
          </a:solidFill>
          <a:latin typeface="+mn-lt"/>
        </a:defRPr>
      </a:lvl4pPr>
      <a:lvl5pPr marL="2057400" indent="-228600" algn="l" defTabSz="912813" rtl="0" eaLnBrk="0" fontAlgn="base" hangingPunct="0">
        <a:spcBef>
          <a:spcPct val="20000"/>
        </a:spcBef>
        <a:spcAft>
          <a:spcPct val="0"/>
        </a:spcAft>
        <a:buChar char="»"/>
        <a:defRPr sz="2400">
          <a:solidFill>
            <a:srgbClr val="262699"/>
          </a:solidFill>
          <a:latin typeface="+mn-lt"/>
        </a:defRPr>
      </a:lvl5pPr>
      <a:lvl6pPr marL="2514600" indent="-228600" algn="l" defTabSz="912813" rtl="0" eaLnBrk="0" fontAlgn="base" hangingPunct="0">
        <a:spcBef>
          <a:spcPct val="20000"/>
        </a:spcBef>
        <a:spcAft>
          <a:spcPct val="0"/>
        </a:spcAft>
        <a:buChar char="»"/>
        <a:defRPr sz="2000">
          <a:solidFill>
            <a:schemeClr val="tx1"/>
          </a:solidFill>
          <a:latin typeface="+mn-lt"/>
        </a:defRPr>
      </a:lvl6pPr>
      <a:lvl7pPr marL="2971800" indent="-228600" algn="l" defTabSz="912813" rtl="0" eaLnBrk="0" fontAlgn="base" hangingPunct="0">
        <a:spcBef>
          <a:spcPct val="20000"/>
        </a:spcBef>
        <a:spcAft>
          <a:spcPct val="0"/>
        </a:spcAft>
        <a:buChar char="»"/>
        <a:defRPr sz="2000">
          <a:solidFill>
            <a:schemeClr val="tx1"/>
          </a:solidFill>
          <a:latin typeface="+mn-lt"/>
        </a:defRPr>
      </a:lvl7pPr>
      <a:lvl8pPr marL="3429000" indent="-228600" algn="l" defTabSz="912813" rtl="0" eaLnBrk="0" fontAlgn="base" hangingPunct="0">
        <a:spcBef>
          <a:spcPct val="20000"/>
        </a:spcBef>
        <a:spcAft>
          <a:spcPct val="0"/>
        </a:spcAft>
        <a:buChar char="»"/>
        <a:defRPr sz="2000">
          <a:solidFill>
            <a:schemeClr val="tx1"/>
          </a:solidFill>
          <a:latin typeface="+mn-lt"/>
        </a:defRPr>
      </a:lvl8pPr>
      <a:lvl9pPr marL="3886200" indent="-228600" algn="l" defTabSz="912813"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file:///C:\Users\qimeng\Desktop\output.mov" TargetMode="Externa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slide" Target="slide33.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9144000" cy="6858000"/>
          </a:xfrm>
          <a:prstGeom prst="rect">
            <a:avLst/>
          </a:prstGeom>
          <a:solidFill>
            <a:srgbClr val="FF6600"/>
          </a:solidFill>
          <a:ln w="76320">
            <a:solidFill>
              <a:srgbClr val="000000"/>
            </a:solidFill>
            <a:miter lim="800000"/>
            <a:headEnd/>
            <a:tailEnd/>
          </a:ln>
        </p:spPr>
        <p:txBody>
          <a:bodyPr wrap="none" anchor="ctr"/>
          <a:lstStyle/>
          <a:p>
            <a:pPr eaLnBrk="0" hangingPunct="0"/>
            <a:endParaRPr lang="en-US" altLang="zh-CN"/>
          </a:p>
        </p:txBody>
      </p:sp>
      <p:pic>
        <p:nvPicPr>
          <p:cNvPr id="6146" name="Picture 2"/>
          <p:cNvPicPr>
            <a:picLocks noChangeAspect="1" noChangeArrowheads="1"/>
          </p:cNvPicPr>
          <p:nvPr/>
        </p:nvPicPr>
        <p:blipFill>
          <a:blip r:embed="rId3" cstate="print"/>
          <a:srcRect/>
          <a:stretch>
            <a:fillRect/>
          </a:stretch>
        </p:blipFill>
        <p:spPr bwMode="auto">
          <a:xfrm>
            <a:off x="3276600" y="5181600"/>
            <a:ext cx="2590800" cy="1143000"/>
          </a:xfrm>
          <a:prstGeom prst="rect">
            <a:avLst/>
          </a:prstGeom>
          <a:noFill/>
          <a:ln w="9525">
            <a:noFill/>
            <a:round/>
            <a:headEnd/>
            <a:tailEnd/>
          </a:ln>
        </p:spPr>
      </p:pic>
      <p:sp>
        <p:nvSpPr>
          <p:cNvPr id="4100" name="Text Box 3"/>
          <p:cNvSpPr txBox="1">
            <a:spLocks noChangeArrowheads="1"/>
          </p:cNvSpPr>
          <p:nvPr/>
        </p:nvSpPr>
        <p:spPr bwMode="auto">
          <a:xfrm>
            <a:off x="304800" y="609600"/>
            <a:ext cx="8839200" cy="3190875"/>
          </a:xfrm>
          <a:prstGeom prst="rect">
            <a:avLst/>
          </a:prstGeom>
          <a:noFill/>
          <a:ln w="9525">
            <a:noFill/>
            <a:round/>
            <a:headEnd/>
            <a:tailEnd/>
          </a:ln>
        </p:spPr>
        <p:txBody>
          <a:bodyPr tIns="79236">
            <a:spAutoFit/>
          </a:bodyPr>
          <a:lstStyle/>
          <a:p>
            <a:pPr algn="ctr" eaLnBrk="0" hangingPunct="0">
              <a:lnSpc>
                <a:spcPct val="101000"/>
              </a:lnSpc>
              <a:spcBef>
                <a:spcPts val="15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3200" b="1" dirty="0">
              <a:solidFill>
                <a:srgbClr val="FFFFFF"/>
              </a:solidFill>
              <a:latin typeface="Verdana" pitchFamily="34" charset="0"/>
              <a:ea typeface="+mn-ea"/>
            </a:endParaRPr>
          </a:p>
          <a:p>
            <a:pPr algn="ctr" eaLnBrk="0" hangingPunct="0">
              <a:lnSpc>
                <a:spcPct val="101000"/>
              </a:lnSpc>
              <a:spcBef>
                <a:spcPts val="15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200" b="1" dirty="0">
                <a:solidFill>
                  <a:srgbClr val="FFFFFF"/>
                </a:solidFill>
                <a:effectLst>
                  <a:outerShdw blurRad="38100" dist="38100" dir="2700000" algn="tl">
                    <a:srgbClr val="C0C0C0"/>
                  </a:outerShdw>
                </a:effectLst>
                <a:latin typeface="Verdana" pitchFamily="34" charset="0"/>
                <a:ea typeface="+mj-ea"/>
              </a:rPr>
              <a:t>Computing 2D Constrained Delaunay Triangulation Using the GPU</a:t>
            </a:r>
          </a:p>
          <a:p>
            <a:pPr algn="ctr" eaLnBrk="0" hangingPunct="0">
              <a:lnSpc>
                <a:spcPct val="101000"/>
              </a:lnSpc>
              <a:spcBef>
                <a:spcPts val="15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3200" b="1" dirty="0">
              <a:solidFill>
                <a:srgbClr val="FFFFFF"/>
              </a:solidFill>
              <a:latin typeface="Verdana" pitchFamily="34" charset="0"/>
              <a:ea typeface="+mn-ea"/>
            </a:endParaRPr>
          </a:p>
          <a:p>
            <a:pPr algn="ctr" eaLnBrk="0" hangingPunct="0">
              <a:lnSpc>
                <a:spcPct val="101000"/>
              </a:lnSpc>
              <a:spcBef>
                <a:spcPts val="15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3200" b="1" dirty="0">
              <a:solidFill>
                <a:srgbClr val="FFFFFF"/>
              </a:solidFill>
              <a:latin typeface="Verdana" pitchFamily="34" charset="0"/>
              <a:ea typeface="+mn-ea"/>
            </a:endParaRPr>
          </a:p>
        </p:txBody>
      </p:sp>
      <p:sp>
        <p:nvSpPr>
          <p:cNvPr id="6148" name="Text Box 4"/>
          <p:cNvSpPr txBox="1">
            <a:spLocks noChangeArrowheads="1"/>
          </p:cNvSpPr>
          <p:nvPr/>
        </p:nvSpPr>
        <p:spPr bwMode="auto">
          <a:xfrm>
            <a:off x="685800" y="457200"/>
            <a:ext cx="7772400" cy="1295400"/>
          </a:xfrm>
          <a:prstGeom prst="rect">
            <a:avLst/>
          </a:prstGeom>
          <a:noFill/>
          <a:ln w="9525">
            <a:noFill/>
            <a:round/>
            <a:headEnd/>
            <a:tailEnd/>
          </a:ln>
        </p:spPr>
        <p:txBody>
          <a:bodyPr tIns="73440" anchor="ctr"/>
          <a:lstStyle/>
          <a:p>
            <a:pPr algn="ctr" eaLnBrk="0" hangingPunct="0">
              <a:lnSpc>
                <a:spcPct val="95000"/>
              </a:lnSpc>
              <a:tabLst>
                <a:tab pos="0" algn="l"/>
                <a:tab pos="911225" algn="l"/>
                <a:tab pos="1824038" algn="l"/>
                <a:tab pos="2736850" algn="l"/>
                <a:tab pos="3649663" algn="l"/>
                <a:tab pos="4562475" algn="l"/>
                <a:tab pos="5475288" algn="l"/>
                <a:tab pos="6388100" algn="l"/>
                <a:tab pos="7300913" algn="l"/>
                <a:tab pos="8213725" algn="l"/>
                <a:tab pos="9126538" algn="l"/>
                <a:tab pos="10039350" algn="l"/>
                <a:tab pos="10952163" algn="l"/>
              </a:tabLst>
            </a:pPr>
            <a:r>
              <a:rPr lang="en-US" altLang="zh-CN" sz="4400">
                <a:solidFill>
                  <a:srgbClr val="000000"/>
                </a:solidFill>
              </a:rPr>
              <a:t>	</a:t>
            </a:r>
          </a:p>
        </p:txBody>
      </p:sp>
      <p:sp>
        <p:nvSpPr>
          <p:cNvPr id="6151" name="Text Box 7"/>
          <p:cNvSpPr txBox="1">
            <a:spLocks noChangeArrowheads="1"/>
          </p:cNvSpPr>
          <p:nvPr/>
        </p:nvSpPr>
        <p:spPr bwMode="auto">
          <a:xfrm>
            <a:off x="7315200" y="6400800"/>
            <a:ext cx="1676400" cy="304800"/>
          </a:xfrm>
          <a:prstGeom prst="rect">
            <a:avLst/>
          </a:prstGeom>
          <a:noFill/>
          <a:ln w="9525">
            <a:noFill/>
            <a:round/>
            <a:headEnd/>
            <a:tailEnd/>
          </a:ln>
        </p:spPr>
        <p:txBody>
          <a:bodyPr lIns="90000" tIns="57384" rIns="90000" bIns="46800">
            <a:spAutoFit/>
          </a:bodyPr>
          <a:lstStyle/>
          <a:p>
            <a:pPr eaLnBrk="0" hangingPunct="0">
              <a:lnSpc>
                <a:spcPct val="93000"/>
              </a:lnSpc>
              <a:spcBef>
                <a:spcPts val="750"/>
              </a:spcBef>
              <a:tabLst>
                <a:tab pos="723900" algn="l"/>
                <a:tab pos="1447800" algn="l"/>
              </a:tabLst>
            </a:pPr>
            <a:r>
              <a:rPr lang="en-US" altLang="zh-CN" sz="1400">
                <a:solidFill>
                  <a:srgbClr val="FFFFFF"/>
                </a:solidFill>
              </a:rPr>
              <a:t>March 9, 2012</a:t>
            </a:r>
          </a:p>
        </p:txBody>
      </p:sp>
      <p:sp>
        <p:nvSpPr>
          <p:cNvPr id="6152" name="Text Box 7"/>
          <p:cNvSpPr txBox="1">
            <a:spLocks noChangeArrowheads="1"/>
          </p:cNvSpPr>
          <p:nvPr/>
        </p:nvSpPr>
        <p:spPr bwMode="auto">
          <a:xfrm>
            <a:off x="2425002" y="3099917"/>
            <a:ext cx="6172200" cy="1643828"/>
          </a:xfrm>
          <a:prstGeom prst="rect">
            <a:avLst/>
          </a:prstGeom>
          <a:noFill/>
          <a:ln w="9525">
            <a:noFill/>
            <a:round/>
            <a:headEnd/>
            <a:tailEnd/>
          </a:ln>
        </p:spPr>
        <p:txBody>
          <a:bodyPr lIns="90000" tIns="57384" rIns="90000" bIns="46800">
            <a:spAutoFit/>
          </a:bodyPr>
          <a:lstStyle/>
          <a:p>
            <a:pPr eaLnBrk="0" hangingPunct="0">
              <a:lnSpc>
                <a:spcPct val="93000"/>
              </a:lnSpc>
              <a:spcBef>
                <a:spcPts val="750"/>
              </a:spcBef>
              <a:tabLst>
                <a:tab pos="723900" algn="l"/>
                <a:tab pos="1447800" algn="l"/>
              </a:tabLst>
            </a:pPr>
            <a:r>
              <a:rPr lang="en-US" altLang="zh-CN" sz="2400" dirty="0" smtClean="0">
                <a:solidFill>
                  <a:srgbClr val="FFFFFF"/>
                </a:solidFill>
              </a:rPr>
              <a:t>Speaker:</a:t>
            </a:r>
            <a:r>
              <a:rPr lang="en-US" altLang="zh-CN" sz="3200" dirty="0" smtClean="0">
                <a:solidFill>
                  <a:srgbClr val="FFFFFF"/>
                </a:solidFill>
              </a:rPr>
              <a:t> Meng </a:t>
            </a:r>
            <a:r>
              <a:rPr lang="en-US" altLang="zh-CN" sz="3200" dirty="0">
                <a:solidFill>
                  <a:srgbClr val="FFFFFF"/>
                </a:solidFill>
              </a:rPr>
              <a:t>Qi</a:t>
            </a:r>
          </a:p>
          <a:p>
            <a:pPr eaLnBrk="0" hangingPunct="0">
              <a:lnSpc>
                <a:spcPct val="93000"/>
              </a:lnSpc>
              <a:spcBef>
                <a:spcPts val="750"/>
              </a:spcBef>
              <a:tabLst>
                <a:tab pos="723900" algn="l"/>
                <a:tab pos="1447800" algn="l"/>
              </a:tabLst>
            </a:pPr>
            <a:endParaRPr lang="en-US" altLang="zh-CN" dirty="0" smtClean="0">
              <a:solidFill>
                <a:srgbClr val="FFFFFF"/>
              </a:solidFill>
            </a:endParaRPr>
          </a:p>
          <a:p>
            <a:pPr eaLnBrk="0" hangingPunct="0">
              <a:lnSpc>
                <a:spcPct val="93000"/>
              </a:lnSpc>
              <a:spcBef>
                <a:spcPts val="750"/>
              </a:spcBef>
              <a:tabLst>
                <a:tab pos="723900" algn="l"/>
                <a:tab pos="1447800" algn="l"/>
              </a:tabLst>
            </a:pPr>
            <a:endParaRPr lang="en-US" altLang="zh-CN" dirty="0" smtClean="0">
              <a:solidFill>
                <a:srgbClr val="FFFFFF"/>
              </a:solidFill>
            </a:endParaRPr>
          </a:p>
          <a:p>
            <a:pPr eaLnBrk="0" hangingPunct="0">
              <a:lnSpc>
                <a:spcPct val="93000"/>
              </a:lnSpc>
              <a:spcBef>
                <a:spcPts val="750"/>
              </a:spcBef>
              <a:tabLst>
                <a:tab pos="723900" algn="l"/>
                <a:tab pos="1447800" algn="l"/>
              </a:tabLst>
            </a:pPr>
            <a:r>
              <a:rPr lang="en-US" altLang="zh-CN" dirty="0" smtClean="0">
                <a:solidFill>
                  <a:srgbClr val="FFFFFF"/>
                </a:solidFill>
              </a:rPr>
              <a:t>co-authors </a:t>
            </a:r>
            <a:r>
              <a:rPr lang="en-US" altLang="zh-CN" dirty="0">
                <a:solidFill>
                  <a:srgbClr val="FFFFFF"/>
                </a:solidFill>
              </a:rPr>
              <a:t>: </a:t>
            </a:r>
            <a:r>
              <a:rPr lang="en-US" altLang="zh-CN" dirty="0" smtClean="0">
                <a:solidFill>
                  <a:srgbClr val="FFFFFF"/>
                </a:solidFill>
              </a:rPr>
              <a:t>Thanh-Tung </a:t>
            </a:r>
            <a:r>
              <a:rPr lang="en-US" altLang="zh-CN" dirty="0">
                <a:solidFill>
                  <a:srgbClr val="FFFFFF"/>
                </a:solidFill>
              </a:rPr>
              <a:t>Cao, Tiow-Seng Tan</a:t>
            </a:r>
          </a:p>
        </p:txBody>
      </p:sp>
      <p:sp>
        <p:nvSpPr>
          <p:cNvPr id="10" name="Slide Number Placeholder 9"/>
          <p:cNvSpPr>
            <a:spLocks noGrp="1"/>
          </p:cNvSpPr>
          <p:nvPr>
            <p:ph type="sldNum" sz="quarter" idx="11"/>
          </p:nvPr>
        </p:nvSpPr>
        <p:spPr/>
        <p:txBody>
          <a:bodyPr/>
          <a:lstStyle/>
          <a:p>
            <a:pPr>
              <a:defRPr/>
            </a:pPr>
            <a:fld id="{92CC1FB7-69CE-4B55-AEA8-A765EF267045}" type="slidenum">
              <a:rPr lang="en-US"/>
              <a:pPr>
                <a:defRPr/>
              </a:pPr>
              <a:t>1</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p:cNvPicPr>
            <a:picLocks noChangeAspect="1" noChangeArrowheads="1"/>
          </p:cNvPicPr>
          <p:nvPr/>
        </p:nvPicPr>
        <p:blipFill>
          <a:blip r:embed="rId3" cstate="print"/>
          <a:srcRect l="9097"/>
          <a:stretch>
            <a:fillRect/>
          </a:stretch>
        </p:blipFill>
        <p:spPr bwMode="auto">
          <a:xfrm>
            <a:off x="990600" y="3810000"/>
            <a:ext cx="3200400" cy="3048000"/>
          </a:xfrm>
          <a:prstGeom prst="rect">
            <a:avLst/>
          </a:prstGeom>
          <a:noFill/>
          <a:ln w="9525">
            <a:noFill/>
            <a:miter lim="800000"/>
            <a:headEnd/>
            <a:tailEnd/>
          </a:ln>
        </p:spPr>
      </p:pic>
      <p:pic>
        <p:nvPicPr>
          <p:cNvPr id="22532" name="Picture 3"/>
          <p:cNvPicPr>
            <a:picLocks noChangeAspect="1" noChangeArrowheads="1"/>
          </p:cNvPicPr>
          <p:nvPr/>
        </p:nvPicPr>
        <p:blipFill>
          <a:blip r:embed="rId4" cstate="print"/>
          <a:srcRect r="2338"/>
          <a:stretch>
            <a:fillRect/>
          </a:stretch>
        </p:blipFill>
        <p:spPr bwMode="auto">
          <a:xfrm>
            <a:off x="4648200" y="3770313"/>
            <a:ext cx="3182938" cy="3011487"/>
          </a:xfrm>
          <a:prstGeom prst="rect">
            <a:avLst/>
          </a:prstGeom>
          <a:noFill/>
          <a:ln w="9525">
            <a:noFill/>
            <a:miter lim="800000"/>
            <a:headEnd/>
            <a:tailEnd/>
          </a:ln>
        </p:spPr>
      </p:pic>
      <p:sp>
        <p:nvSpPr>
          <p:cNvPr id="21507" name="Rectangle 2"/>
          <p:cNvSpPr>
            <a:spLocks noGrp="1" noChangeArrowheads="1"/>
          </p:cNvSpPr>
          <p:nvPr>
            <p:ph type="title"/>
          </p:nvPr>
        </p:nvSpPr>
        <p:spPr/>
        <p:txBody>
          <a:bodyPr/>
          <a:lstStyle/>
          <a:p>
            <a:r>
              <a:rPr lang="en-US" altLang="zh-CN" smtClean="0">
                <a:ea typeface="宋体" charset="-122"/>
              </a:rPr>
              <a:t>Motivation</a:t>
            </a:r>
          </a:p>
        </p:txBody>
      </p:sp>
      <p:sp>
        <p:nvSpPr>
          <p:cNvPr id="21508" name="Rectangle 3"/>
          <p:cNvSpPr>
            <a:spLocks noGrp="1" noChangeArrowheads="1"/>
          </p:cNvSpPr>
          <p:nvPr>
            <p:ph type="body" idx="4294967295"/>
          </p:nvPr>
        </p:nvSpPr>
        <p:spPr/>
        <p:txBody>
          <a:bodyPr/>
          <a:lstStyle/>
          <a:p>
            <a:pPr eaLnBrk="1" hangingPunct="1"/>
            <a:r>
              <a:rPr lang="en-US" altLang="zh-CN" sz="3000" smtClean="0">
                <a:ea typeface="宋体" charset="-122"/>
              </a:rPr>
              <a:t>How to insert constraints using flipping method in parallel ?</a:t>
            </a:r>
          </a:p>
          <a:p>
            <a:r>
              <a:rPr lang="en-US" altLang="zh-CN" sz="2800" smtClean="0">
                <a:ea typeface="宋体" charset="-122"/>
              </a:rPr>
              <a:t>The natural approach :</a:t>
            </a:r>
          </a:p>
          <a:p>
            <a:pPr lvl="1"/>
            <a:r>
              <a:rPr lang="en-US" altLang="zh-CN" sz="2800" smtClean="0">
                <a:ea typeface="宋体" charset="-122"/>
              </a:rPr>
              <a:t>One thread handle one constraint</a:t>
            </a:r>
          </a:p>
          <a:p>
            <a:pPr lvl="1"/>
            <a:r>
              <a:rPr lang="en-US" altLang="zh-CN" sz="2800" smtClean="0">
                <a:ea typeface="宋体" charset="-122"/>
              </a:rPr>
              <a:t>Limitations (conflict; balance)</a:t>
            </a:r>
          </a:p>
          <a:p>
            <a:endParaRPr lang="en-US" altLang="zh-CN" sz="3000" smtClean="0">
              <a:ea typeface="宋体" charset="-122"/>
            </a:endParaRPr>
          </a:p>
        </p:txBody>
      </p:sp>
      <p:sp>
        <p:nvSpPr>
          <p:cNvPr id="6" name="Slide Number Placeholder 5"/>
          <p:cNvSpPr>
            <a:spLocks noGrp="1"/>
          </p:cNvSpPr>
          <p:nvPr>
            <p:ph type="sldNum" sz="quarter" idx="11"/>
          </p:nvPr>
        </p:nvSpPr>
        <p:spPr/>
        <p:txBody>
          <a:bodyPr/>
          <a:lstStyle/>
          <a:p>
            <a:pPr>
              <a:defRPr/>
            </a:pPr>
            <a:fld id="{F124C6CB-5497-4931-8E69-15E04CA5F64A}" type="slidenum">
              <a:rPr lang="en-US"/>
              <a:pPr>
                <a:defRPr/>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fade">
                                      <p:cBhvr>
                                        <p:cTn id="12"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 name="Group 172"/>
          <p:cNvGrpSpPr/>
          <p:nvPr/>
        </p:nvGrpSpPr>
        <p:grpSpPr>
          <a:xfrm>
            <a:off x="347133" y="3310467"/>
            <a:ext cx="3708400" cy="1507066"/>
            <a:chOff x="347133" y="3310467"/>
            <a:chExt cx="3708400" cy="1507066"/>
          </a:xfrm>
        </p:grpSpPr>
        <p:sp>
          <p:nvSpPr>
            <p:cNvPr id="170" name="Freeform 169"/>
            <p:cNvSpPr/>
            <p:nvPr/>
          </p:nvSpPr>
          <p:spPr bwMode="auto">
            <a:xfrm>
              <a:off x="347133" y="4241800"/>
              <a:ext cx="1126067" cy="575733"/>
            </a:xfrm>
            <a:custGeom>
              <a:avLst/>
              <a:gdLst>
                <a:gd name="connsiteX0" fmla="*/ 0 w 1126067"/>
                <a:gd name="connsiteY0" fmla="*/ 0 h 575733"/>
                <a:gd name="connsiteX1" fmla="*/ 550334 w 1126067"/>
                <a:gd name="connsiteY1" fmla="*/ 575733 h 575733"/>
                <a:gd name="connsiteX2" fmla="*/ 1126067 w 1126067"/>
                <a:gd name="connsiteY2" fmla="*/ 389467 h 575733"/>
                <a:gd name="connsiteX3" fmla="*/ 0 w 1126067"/>
                <a:gd name="connsiteY3" fmla="*/ 0 h 575733"/>
              </a:gdLst>
              <a:ahLst/>
              <a:cxnLst>
                <a:cxn ang="0">
                  <a:pos x="connsiteX0" y="connsiteY0"/>
                </a:cxn>
                <a:cxn ang="0">
                  <a:pos x="connsiteX1" y="connsiteY1"/>
                </a:cxn>
                <a:cxn ang="0">
                  <a:pos x="connsiteX2" y="connsiteY2"/>
                </a:cxn>
                <a:cxn ang="0">
                  <a:pos x="connsiteX3" y="connsiteY3"/>
                </a:cxn>
              </a:cxnLst>
              <a:rect l="l" t="t" r="r" b="b"/>
              <a:pathLst>
                <a:path w="1126067" h="575733">
                  <a:moveTo>
                    <a:pt x="0" y="0"/>
                  </a:moveTo>
                  <a:lnTo>
                    <a:pt x="550334" y="575733"/>
                  </a:lnTo>
                  <a:lnTo>
                    <a:pt x="1126067" y="389467"/>
                  </a:lnTo>
                  <a:lnTo>
                    <a:pt x="0" y="0"/>
                  </a:lnTo>
                  <a:close/>
                </a:path>
              </a:pathLst>
            </a:custGeom>
            <a:solidFill>
              <a:srgbClr val="B2B2B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1" name="Freeform 170"/>
            <p:cNvSpPr/>
            <p:nvPr/>
          </p:nvSpPr>
          <p:spPr bwMode="auto">
            <a:xfrm>
              <a:off x="1413933" y="3310467"/>
              <a:ext cx="897467" cy="592666"/>
            </a:xfrm>
            <a:custGeom>
              <a:avLst/>
              <a:gdLst>
                <a:gd name="connsiteX0" fmla="*/ 0 w 897467"/>
                <a:gd name="connsiteY0" fmla="*/ 101600 h 592666"/>
                <a:gd name="connsiteX1" fmla="*/ 660400 w 897467"/>
                <a:gd name="connsiteY1" fmla="*/ 0 h 592666"/>
                <a:gd name="connsiteX2" fmla="*/ 897467 w 897467"/>
                <a:gd name="connsiteY2" fmla="*/ 592666 h 592666"/>
                <a:gd name="connsiteX3" fmla="*/ 0 w 897467"/>
                <a:gd name="connsiteY3" fmla="*/ 101600 h 592666"/>
              </a:gdLst>
              <a:ahLst/>
              <a:cxnLst>
                <a:cxn ang="0">
                  <a:pos x="connsiteX0" y="connsiteY0"/>
                </a:cxn>
                <a:cxn ang="0">
                  <a:pos x="connsiteX1" y="connsiteY1"/>
                </a:cxn>
                <a:cxn ang="0">
                  <a:pos x="connsiteX2" y="connsiteY2"/>
                </a:cxn>
                <a:cxn ang="0">
                  <a:pos x="connsiteX3" y="connsiteY3"/>
                </a:cxn>
              </a:cxnLst>
              <a:rect l="l" t="t" r="r" b="b"/>
              <a:pathLst>
                <a:path w="897467" h="592666">
                  <a:moveTo>
                    <a:pt x="0" y="101600"/>
                  </a:moveTo>
                  <a:lnTo>
                    <a:pt x="660400" y="0"/>
                  </a:lnTo>
                  <a:lnTo>
                    <a:pt x="897467" y="592666"/>
                  </a:lnTo>
                  <a:lnTo>
                    <a:pt x="0" y="101600"/>
                  </a:lnTo>
                  <a:close/>
                </a:path>
              </a:pathLst>
            </a:custGeom>
            <a:solidFill>
              <a:srgbClr val="B2B2B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2" name="Freeform 171"/>
            <p:cNvSpPr/>
            <p:nvPr/>
          </p:nvSpPr>
          <p:spPr bwMode="auto">
            <a:xfrm>
              <a:off x="2810933" y="3327400"/>
              <a:ext cx="1244600" cy="905933"/>
            </a:xfrm>
            <a:custGeom>
              <a:avLst/>
              <a:gdLst>
                <a:gd name="connsiteX0" fmla="*/ 0 w 1244600"/>
                <a:gd name="connsiteY0" fmla="*/ 0 h 905933"/>
                <a:gd name="connsiteX1" fmla="*/ 719667 w 1244600"/>
                <a:gd name="connsiteY1" fmla="*/ 254000 h 905933"/>
                <a:gd name="connsiteX2" fmla="*/ 1244600 w 1244600"/>
                <a:gd name="connsiteY2" fmla="*/ 905933 h 905933"/>
                <a:gd name="connsiteX3" fmla="*/ 0 w 1244600"/>
                <a:gd name="connsiteY3" fmla="*/ 0 h 905933"/>
              </a:gdLst>
              <a:ahLst/>
              <a:cxnLst>
                <a:cxn ang="0">
                  <a:pos x="connsiteX0" y="connsiteY0"/>
                </a:cxn>
                <a:cxn ang="0">
                  <a:pos x="connsiteX1" y="connsiteY1"/>
                </a:cxn>
                <a:cxn ang="0">
                  <a:pos x="connsiteX2" y="connsiteY2"/>
                </a:cxn>
                <a:cxn ang="0">
                  <a:pos x="connsiteX3" y="connsiteY3"/>
                </a:cxn>
              </a:cxnLst>
              <a:rect l="l" t="t" r="r" b="b"/>
              <a:pathLst>
                <a:path w="1244600" h="905933">
                  <a:moveTo>
                    <a:pt x="0" y="0"/>
                  </a:moveTo>
                  <a:lnTo>
                    <a:pt x="719667" y="254000"/>
                  </a:lnTo>
                  <a:lnTo>
                    <a:pt x="1244600" y="905933"/>
                  </a:lnTo>
                  <a:lnTo>
                    <a:pt x="0" y="0"/>
                  </a:lnTo>
                  <a:close/>
                </a:path>
              </a:pathLst>
            </a:custGeom>
            <a:solidFill>
              <a:srgbClr val="B2B2B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30" name="Group 129"/>
          <p:cNvGrpSpPr/>
          <p:nvPr/>
        </p:nvGrpSpPr>
        <p:grpSpPr>
          <a:xfrm>
            <a:off x="2816525" y="3321170"/>
            <a:ext cx="1250830" cy="1470804"/>
            <a:chOff x="2816525" y="3321170"/>
            <a:chExt cx="1250830" cy="1470804"/>
          </a:xfrm>
        </p:grpSpPr>
        <p:sp>
          <p:nvSpPr>
            <p:cNvPr id="128" name="Freeform 127"/>
            <p:cNvSpPr/>
            <p:nvPr/>
          </p:nvSpPr>
          <p:spPr bwMode="auto">
            <a:xfrm>
              <a:off x="2816525" y="3321170"/>
              <a:ext cx="707366" cy="1457864"/>
            </a:xfrm>
            <a:custGeom>
              <a:avLst/>
              <a:gdLst>
                <a:gd name="connsiteX0" fmla="*/ 0 w 707366"/>
                <a:gd name="connsiteY0" fmla="*/ 0 h 1457864"/>
                <a:gd name="connsiteX1" fmla="*/ 51758 w 707366"/>
                <a:gd name="connsiteY1" fmla="*/ 1457864 h 1457864"/>
                <a:gd name="connsiteX2" fmla="*/ 707366 w 707366"/>
                <a:gd name="connsiteY2" fmla="*/ 250166 h 1457864"/>
                <a:gd name="connsiteX3" fmla="*/ 0 w 707366"/>
                <a:gd name="connsiteY3" fmla="*/ 0 h 1457864"/>
              </a:gdLst>
              <a:ahLst/>
              <a:cxnLst>
                <a:cxn ang="0">
                  <a:pos x="connsiteX0" y="connsiteY0"/>
                </a:cxn>
                <a:cxn ang="0">
                  <a:pos x="connsiteX1" y="connsiteY1"/>
                </a:cxn>
                <a:cxn ang="0">
                  <a:pos x="connsiteX2" y="connsiteY2"/>
                </a:cxn>
                <a:cxn ang="0">
                  <a:pos x="connsiteX3" y="connsiteY3"/>
                </a:cxn>
              </a:cxnLst>
              <a:rect l="l" t="t" r="r" b="b"/>
              <a:pathLst>
                <a:path w="707366" h="1457864">
                  <a:moveTo>
                    <a:pt x="0" y="0"/>
                  </a:moveTo>
                  <a:lnTo>
                    <a:pt x="51758" y="1457864"/>
                  </a:lnTo>
                  <a:lnTo>
                    <a:pt x="707366" y="250166"/>
                  </a:lnTo>
                  <a:lnTo>
                    <a:pt x="0" y="0"/>
                  </a:lnTo>
                  <a:close/>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9" name="Freeform 128"/>
            <p:cNvSpPr/>
            <p:nvPr/>
          </p:nvSpPr>
          <p:spPr bwMode="auto">
            <a:xfrm>
              <a:off x="2868283" y="3567023"/>
              <a:ext cx="1199072" cy="1224951"/>
            </a:xfrm>
            <a:custGeom>
              <a:avLst/>
              <a:gdLst>
                <a:gd name="connsiteX0" fmla="*/ 659921 w 1199072"/>
                <a:gd name="connsiteY0" fmla="*/ 0 h 1224951"/>
                <a:gd name="connsiteX1" fmla="*/ 1199072 w 1199072"/>
                <a:gd name="connsiteY1" fmla="*/ 664234 h 1224951"/>
                <a:gd name="connsiteX2" fmla="*/ 0 w 1199072"/>
                <a:gd name="connsiteY2" fmla="*/ 1224951 h 1224951"/>
                <a:gd name="connsiteX3" fmla="*/ 659921 w 1199072"/>
                <a:gd name="connsiteY3" fmla="*/ 0 h 1224951"/>
              </a:gdLst>
              <a:ahLst/>
              <a:cxnLst>
                <a:cxn ang="0">
                  <a:pos x="connsiteX0" y="connsiteY0"/>
                </a:cxn>
                <a:cxn ang="0">
                  <a:pos x="connsiteX1" y="connsiteY1"/>
                </a:cxn>
                <a:cxn ang="0">
                  <a:pos x="connsiteX2" y="connsiteY2"/>
                </a:cxn>
                <a:cxn ang="0">
                  <a:pos x="connsiteX3" y="connsiteY3"/>
                </a:cxn>
              </a:cxnLst>
              <a:rect l="l" t="t" r="r" b="b"/>
              <a:pathLst>
                <a:path w="1199072" h="1224951">
                  <a:moveTo>
                    <a:pt x="659921" y="0"/>
                  </a:moveTo>
                  <a:lnTo>
                    <a:pt x="1199072" y="664234"/>
                  </a:lnTo>
                  <a:lnTo>
                    <a:pt x="0" y="1224951"/>
                  </a:lnTo>
                  <a:lnTo>
                    <a:pt x="659921" y="0"/>
                  </a:lnTo>
                  <a:close/>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27" name="Group 126"/>
          <p:cNvGrpSpPr/>
          <p:nvPr/>
        </p:nvGrpSpPr>
        <p:grpSpPr>
          <a:xfrm>
            <a:off x="1424940" y="3295291"/>
            <a:ext cx="878313" cy="1490069"/>
            <a:chOff x="1424940" y="3295291"/>
            <a:chExt cx="878313" cy="1490069"/>
          </a:xfrm>
        </p:grpSpPr>
        <p:sp>
          <p:nvSpPr>
            <p:cNvPr id="77" name="Freeform 76"/>
            <p:cNvSpPr/>
            <p:nvPr/>
          </p:nvSpPr>
          <p:spPr bwMode="auto">
            <a:xfrm>
              <a:off x="1424940" y="3299460"/>
              <a:ext cx="647700" cy="1485900"/>
            </a:xfrm>
            <a:custGeom>
              <a:avLst/>
              <a:gdLst>
                <a:gd name="connsiteX0" fmla="*/ 0 w 647700"/>
                <a:gd name="connsiteY0" fmla="*/ 106680 h 1485900"/>
                <a:gd name="connsiteX1" fmla="*/ 647700 w 647700"/>
                <a:gd name="connsiteY1" fmla="*/ 0 h 1485900"/>
                <a:gd name="connsiteX2" fmla="*/ 403860 w 647700"/>
                <a:gd name="connsiteY2" fmla="*/ 1485900 h 1485900"/>
                <a:gd name="connsiteX3" fmla="*/ 0 w 647700"/>
                <a:gd name="connsiteY3" fmla="*/ 106680 h 1485900"/>
              </a:gdLst>
              <a:ahLst/>
              <a:cxnLst>
                <a:cxn ang="0">
                  <a:pos x="connsiteX0" y="connsiteY0"/>
                </a:cxn>
                <a:cxn ang="0">
                  <a:pos x="connsiteX1" y="connsiteY1"/>
                </a:cxn>
                <a:cxn ang="0">
                  <a:pos x="connsiteX2" y="connsiteY2"/>
                </a:cxn>
                <a:cxn ang="0">
                  <a:pos x="connsiteX3" y="connsiteY3"/>
                </a:cxn>
              </a:cxnLst>
              <a:rect l="l" t="t" r="r" b="b"/>
              <a:pathLst>
                <a:path w="647700" h="1485900">
                  <a:moveTo>
                    <a:pt x="0" y="106680"/>
                  </a:moveTo>
                  <a:lnTo>
                    <a:pt x="647700" y="0"/>
                  </a:lnTo>
                  <a:lnTo>
                    <a:pt x="403860" y="1485900"/>
                  </a:lnTo>
                  <a:lnTo>
                    <a:pt x="0" y="106680"/>
                  </a:lnTo>
                  <a:close/>
                </a:path>
              </a:pathLst>
            </a:cu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 name="Freeform 125"/>
            <p:cNvSpPr/>
            <p:nvPr/>
          </p:nvSpPr>
          <p:spPr bwMode="auto">
            <a:xfrm>
              <a:off x="1824487" y="3295291"/>
              <a:ext cx="478766" cy="1488056"/>
            </a:xfrm>
            <a:custGeom>
              <a:avLst/>
              <a:gdLst>
                <a:gd name="connsiteX0" fmla="*/ 241539 w 478766"/>
                <a:gd name="connsiteY0" fmla="*/ 0 h 1488056"/>
                <a:gd name="connsiteX1" fmla="*/ 0 w 478766"/>
                <a:gd name="connsiteY1" fmla="*/ 1488056 h 1488056"/>
                <a:gd name="connsiteX2" fmla="*/ 478766 w 478766"/>
                <a:gd name="connsiteY2" fmla="*/ 612475 h 1488056"/>
                <a:gd name="connsiteX3" fmla="*/ 241539 w 478766"/>
                <a:gd name="connsiteY3" fmla="*/ 0 h 1488056"/>
              </a:gdLst>
              <a:ahLst/>
              <a:cxnLst>
                <a:cxn ang="0">
                  <a:pos x="connsiteX0" y="connsiteY0"/>
                </a:cxn>
                <a:cxn ang="0">
                  <a:pos x="connsiteX1" y="connsiteY1"/>
                </a:cxn>
                <a:cxn ang="0">
                  <a:pos x="connsiteX2" y="connsiteY2"/>
                </a:cxn>
                <a:cxn ang="0">
                  <a:pos x="connsiteX3" y="connsiteY3"/>
                </a:cxn>
              </a:cxnLst>
              <a:rect l="l" t="t" r="r" b="b"/>
              <a:pathLst>
                <a:path w="478766" h="1488056">
                  <a:moveTo>
                    <a:pt x="241539" y="0"/>
                  </a:moveTo>
                  <a:lnTo>
                    <a:pt x="0" y="1488056"/>
                  </a:lnTo>
                  <a:lnTo>
                    <a:pt x="478766" y="612475"/>
                  </a:lnTo>
                  <a:lnTo>
                    <a:pt x="241539" y="0"/>
                  </a:lnTo>
                  <a:close/>
                </a:path>
              </a:pathLst>
            </a:custGeom>
            <a:solidFill>
              <a:srgbClr val="FFFF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5" name="Group 74"/>
          <p:cNvGrpSpPr/>
          <p:nvPr/>
        </p:nvGrpSpPr>
        <p:grpSpPr>
          <a:xfrm>
            <a:off x="350520" y="3406140"/>
            <a:ext cx="1097280" cy="1402080"/>
            <a:chOff x="350520" y="3406140"/>
            <a:chExt cx="1097280" cy="1402080"/>
          </a:xfrm>
        </p:grpSpPr>
        <p:sp>
          <p:nvSpPr>
            <p:cNvPr id="73" name="Freeform 72"/>
            <p:cNvSpPr/>
            <p:nvPr/>
          </p:nvSpPr>
          <p:spPr bwMode="auto">
            <a:xfrm>
              <a:off x="350520" y="3421380"/>
              <a:ext cx="1066800" cy="1386840"/>
            </a:xfrm>
            <a:custGeom>
              <a:avLst/>
              <a:gdLst>
                <a:gd name="connsiteX0" fmla="*/ 0 w 1066800"/>
                <a:gd name="connsiteY0" fmla="*/ 815340 h 1386840"/>
                <a:gd name="connsiteX1" fmla="*/ 1066800 w 1066800"/>
                <a:gd name="connsiteY1" fmla="*/ 0 h 1386840"/>
                <a:gd name="connsiteX2" fmla="*/ 548640 w 1066800"/>
                <a:gd name="connsiteY2" fmla="*/ 1386840 h 1386840"/>
                <a:gd name="connsiteX3" fmla="*/ 0 w 1066800"/>
                <a:gd name="connsiteY3" fmla="*/ 815340 h 1386840"/>
              </a:gdLst>
              <a:ahLst/>
              <a:cxnLst>
                <a:cxn ang="0">
                  <a:pos x="connsiteX0" y="connsiteY0"/>
                </a:cxn>
                <a:cxn ang="0">
                  <a:pos x="connsiteX1" y="connsiteY1"/>
                </a:cxn>
                <a:cxn ang="0">
                  <a:pos x="connsiteX2" y="connsiteY2"/>
                </a:cxn>
                <a:cxn ang="0">
                  <a:pos x="connsiteX3" y="connsiteY3"/>
                </a:cxn>
              </a:cxnLst>
              <a:rect l="l" t="t" r="r" b="b"/>
              <a:pathLst>
                <a:path w="1066800" h="1386840">
                  <a:moveTo>
                    <a:pt x="0" y="815340"/>
                  </a:moveTo>
                  <a:lnTo>
                    <a:pt x="1066800" y="0"/>
                  </a:lnTo>
                  <a:lnTo>
                    <a:pt x="548640" y="1386840"/>
                  </a:lnTo>
                  <a:lnTo>
                    <a:pt x="0" y="815340"/>
                  </a:lnTo>
                  <a:close/>
                </a:path>
              </a:pathLst>
            </a:custGeom>
            <a:solidFill>
              <a:srgbClr val="FF99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Freeform 73"/>
            <p:cNvSpPr/>
            <p:nvPr/>
          </p:nvSpPr>
          <p:spPr bwMode="auto">
            <a:xfrm>
              <a:off x="914400" y="3406140"/>
              <a:ext cx="533400" cy="1402080"/>
            </a:xfrm>
            <a:custGeom>
              <a:avLst/>
              <a:gdLst>
                <a:gd name="connsiteX0" fmla="*/ 510540 w 533400"/>
                <a:gd name="connsiteY0" fmla="*/ 0 h 1402080"/>
                <a:gd name="connsiteX1" fmla="*/ 533400 w 533400"/>
                <a:gd name="connsiteY1" fmla="*/ 1242060 h 1402080"/>
                <a:gd name="connsiteX2" fmla="*/ 0 w 533400"/>
                <a:gd name="connsiteY2" fmla="*/ 1402080 h 1402080"/>
                <a:gd name="connsiteX3" fmla="*/ 510540 w 533400"/>
                <a:gd name="connsiteY3" fmla="*/ 0 h 1402080"/>
              </a:gdLst>
              <a:ahLst/>
              <a:cxnLst>
                <a:cxn ang="0">
                  <a:pos x="connsiteX0" y="connsiteY0"/>
                </a:cxn>
                <a:cxn ang="0">
                  <a:pos x="connsiteX1" y="connsiteY1"/>
                </a:cxn>
                <a:cxn ang="0">
                  <a:pos x="connsiteX2" y="connsiteY2"/>
                </a:cxn>
                <a:cxn ang="0">
                  <a:pos x="connsiteX3" y="connsiteY3"/>
                </a:cxn>
              </a:cxnLst>
              <a:rect l="l" t="t" r="r" b="b"/>
              <a:pathLst>
                <a:path w="533400" h="1402080">
                  <a:moveTo>
                    <a:pt x="510540" y="0"/>
                  </a:moveTo>
                  <a:lnTo>
                    <a:pt x="533400" y="1242060"/>
                  </a:lnTo>
                  <a:lnTo>
                    <a:pt x="0" y="1402080"/>
                  </a:lnTo>
                  <a:lnTo>
                    <a:pt x="510540" y="0"/>
                  </a:lnTo>
                  <a:close/>
                </a:path>
              </a:pathLst>
            </a:custGeom>
            <a:solidFill>
              <a:srgbClr val="FF99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3554" name="Rectangle 2"/>
          <p:cNvSpPr>
            <a:spLocks noGrp="1" noChangeArrowheads="1"/>
          </p:cNvSpPr>
          <p:nvPr>
            <p:ph type="title"/>
          </p:nvPr>
        </p:nvSpPr>
        <p:spPr/>
        <p:txBody>
          <a:bodyPr/>
          <a:lstStyle/>
          <a:p>
            <a:r>
              <a:rPr lang="en-US" altLang="zh-CN" smtClean="0">
                <a:ea typeface="宋体" charset="-122"/>
              </a:rPr>
              <a:t>Motivation</a:t>
            </a:r>
          </a:p>
        </p:txBody>
      </p:sp>
      <p:sp>
        <p:nvSpPr>
          <p:cNvPr id="23555" name="Rectangle 3"/>
          <p:cNvSpPr>
            <a:spLocks noGrp="1" noChangeArrowheads="1"/>
          </p:cNvSpPr>
          <p:nvPr>
            <p:ph type="body" idx="4294967295"/>
          </p:nvPr>
        </p:nvSpPr>
        <p:spPr>
          <a:xfrm>
            <a:off x="381000" y="1447800"/>
            <a:ext cx="8382000" cy="1676400"/>
          </a:xfrm>
        </p:spPr>
        <p:txBody>
          <a:bodyPr/>
          <a:lstStyle/>
          <a:p>
            <a:pPr eaLnBrk="1" hangingPunct="1"/>
            <a:r>
              <a:rPr lang="en-US" altLang="zh-CN" sz="3000" dirty="0" smtClean="0">
                <a:ea typeface="宋体" charset="-122"/>
              </a:rPr>
              <a:t>Inserting constraints in parallel ?</a:t>
            </a:r>
          </a:p>
          <a:p>
            <a:pPr eaLnBrk="1" hangingPunct="1"/>
            <a:r>
              <a:rPr lang="en-US" altLang="zh-CN" sz="2800" dirty="0" smtClean="0">
                <a:ea typeface="宋体" charset="-122"/>
              </a:rPr>
              <a:t>Our approach: </a:t>
            </a:r>
          </a:p>
          <a:p>
            <a:pPr lvl="1" eaLnBrk="1" hangingPunct="1"/>
            <a:r>
              <a:rPr lang="en-US" altLang="zh-CN" sz="2600" dirty="0" smtClean="0">
                <a:ea typeface="宋体" charset="-122"/>
              </a:rPr>
              <a:t>flip all flippable pairs in parallel</a:t>
            </a:r>
          </a:p>
          <a:p>
            <a:endParaRPr lang="en-US" altLang="zh-CN" sz="3000" dirty="0" smtClean="0">
              <a:ea typeface="宋体" charset="-122"/>
            </a:endParaRPr>
          </a:p>
        </p:txBody>
      </p:sp>
      <p:sp>
        <p:nvSpPr>
          <p:cNvPr id="19" name="Slide Number Placeholder 18"/>
          <p:cNvSpPr>
            <a:spLocks noGrp="1"/>
          </p:cNvSpPr>
          <p:nvPr>
            <p:ph type="sldNum" sz="quarter" idx="11"/>
          </p:nvPr>
        </p:nvSpPr>
        <p:spPr/>
        <p:txBody>
          <a:bodyPr/>
          <a:lstStyle/>
          <a:p>
            <a:pPr>
              <a:defRPr/>
            </a:pPr>
            <a:fld id="{A38F7C88-708E-4688-B9DF-4364706EA663}" type="slidenum">
              <a:rPr lang="en-US"/>
              <a:pPr>
                <a:defRPr/>
              </a:pPr>
              <a:t>11</a:t>
            </a:fld>
            <a:endParaRPr lang="en-US" dirty="0"/>
          </a:p>
        </p:txBody>
      </p:sp>
      <p:cxnSp>
        <p:nvCxnSpPr>
          <p:cNvPr id="21" name="Straight Connector 20"/>
          <p:cNvCxnSpPr/>
          <p:nvPr/>
        </p:nvCxnSpPr>
        <p:spPr bwMode="auto">
          <a:xfrm flipH="1">
            <a:off x="909120" y="3403496"/>
            <a:ext cx="514350" cy="140589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2" name="Straight Connector 21"/>
          <p:cNvCxnSpPr/>
          <p:nvPr/>
        </p:nvCxnSpPr>
        <p:spPr bwMode="auto">
          <a:xfrm flipH="1">
            <a:off x="337620" y="3403496"/>
            <a:ext cx="1089660" cy="84582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8" name="Straight Connector 27"/>
          <p:cNvCxnSpPr/>
          <p:nvPr/>
        </p:nvCxnSpPr>
        <p:spPr bwMode="auto">
          <a:xfrm>
            <a:off x="341430" y="4241696"/>
            <a:ext cx="560070" cy="56388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9" name="Straight Connector 28"/>
          <p:cNvCxnSpPr/>
          <p:nvPr/>
        </p:nvCxnSpPr>
        <p:spPr bwMode="auto">
          <a:xfrm>
            <a:off x="1427280" y="3411116"/>
            <a:ext cx="22860" cy="122682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33" name="Straight Connector 32"/>
          <p:cNvCxnSpPr>
            <a:endCxn id="74" idx="1"/>
          </p:cNvCxnSpPr>
          <p:nvPr/>
        </p:nvCxnSpPr>
        <p:spPr bwMode="auto">
          <a:xfrm flipV="1">
            <a:off x="905380" y="4648200"/>
            <a:ext cx="542420" cy="157376"/>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37" name="Straight Connector 36"/>
          <p:cNvCxnSpPr>
            <a:stCxn id="74" idx="1"/>
          </p:cNvCxnSpPr>
          <p:nvPr/>
        </p:nvCxnSpPr>
        <p:spPr bwMode="auto">
          <a:xfrm>
            <a:off x="1447800" y="4648200"/>
            <a:ext cx="385801" cy="155861"/>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39" name="Straight Connector 38"/>
          <p:cNvCxnSpPr/>
          <p:nvPr/>
        </p:nvCxnSpPr>
        <p:spPr bwMode="auto">
          <a:xfrm>
            <a:off x="1421269" y="3407472"/>
            <a:ext cx="400973" cy="139091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42" name="Straight Connector 41"/>
          <p:cNvCxnSpPr/>
          <p:nvPr/>
        </p:nvCxnSpPr>
        <p:spPr bwMode="auto">
          <a:xfrm flipV="1">
            <a:off x="1421269" y="3293314"/>
            <a:ext cx="656551" cy="11415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44" name="Straight Connector 43"/>
          <p:cNvCxnSpPr/>
          <p:nvPr/>
        </p:nvCxnSpPr>
        <p:spPr bwMode="auto">
          <a:xfrm flipH="1">
            <a:off x="1822242" y="3293881"/>
            <a:ext cx="252171" cy="1504501"/>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48" name="Straight Connector 47"/>
          <p:cNvCxnSpPr/>
          <p:nvPr/>
        </p:nvCxnSpPr>
        <p:spPr bwMode="auto">
          <a:xfrm flipV="1">
            <a:off x="1830192" y="3902765"/>
            <a:ext cx="478999" cy="89618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50" name="Straight Connector 49"/>
          <p:cNvCxnSpPr/>
          <p:nvPr/>
        </p:nvCxnSpPr>
        <p:spPr bwMode="auto">
          <a:xfrm>
            <a:off x="2068732" y="3299562"/>
            <a:ext cx="243311" cy="61557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54" name="Straight Connector 53"/>
          <p:cNvCxnSpPr/>
          <p:nvPr/>
        </p:nvCxnSpPr>
        <p:spPr bwMode="auto">
          <a:xfrm>
            <a:off x="2819400" y="3322320"/>
            <a:ext cx="701013" cy="24304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55" name="Straight Connector 54"/>
          <p:cNvCxnSpPr/>
          <p:nvPr/>
        </p:nvCxnSpPr>
        <p:spPr bwMode="auto">
          <a:xfrm flipV="1">
            <a:off x="1835426" y="4793974"/>
            <a:ext cx="1023731" cy="993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59" name="Straight Connector 58"/>
          <p:cNvCxnSpPr/>
          <p:nvPr/>
        </p:nvCxnSpPr>
        <p:spPr bwMode="auto">
          <a:xfrm>
            <a:off x="2309191" y="3905085"/>
            <a:ext cx="549966" cy="87563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61" name="Straight Connector 60"/>
          <p:cNvCxnSpPr/>
          <p:nvPr/>
        </p:nvCxnSpPr>
        <p:spPr bwMode="auto">
          <a:xfrm flipH="1" flipV="1">
            <a:off x="2819400" y="3337560"/>
            <a:ext cx="45720" cy="145542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65" name="Straight Connector 64"/>
          <p:cNvCxnSpPr>
            <a:stCxn id="82" idx="0"/>
          </p:cNvCxnSpPr>
          <p:nvPr/>
        </p:nvCxnSpPr>
        <p:spPr bwMode="auto">
          <a:xfrm flipV="1">
            <a:off x="2869069" y="3560250"/>
            <a:ext cx="657024" cy="122646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68" name="Straight Connector 67"/>
          <p:cNvCxnSpPr/>
          <p:nvPr/>
        </p:nvCxnSpPr>
        <p:spPr bwMode="auto">
          <a:xfrm flipV="1">
            <a:off x="2869069" y="4235544"/>
            <a:ext cx="1207935" cy="558793"/>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70" name="Straight Connector 69"/>
          <p:cNvCxnSpPr/>
          <p:nvPr/>
        </p:nvCxnSpPr>
        <p:spPr bwMode="auto">
          <a:xfrm>
            <a:off x="3522685" y="3560819"/>
            <a:ext cx="554320" cy="68097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4" name="Straight Connector 23"/>
          <p:cNvCxnSpPr/>
          <p:nvPr/>
        </p:nvCxnSpPr>
        <p:spPr bwMode="auto">
          <a:xfrm flipH="1">
            <a:off x="337620" y="4226456"/>
            <a:ext cx="3737610" cy="2286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90" name="Straight Connector 89"/>
          <p:cNvCxnSpPr/>
          <p:nvPr/>
        </p:nvCxnSpPr>
        <p:spPr bwMode="auto">
          <a:xfrm flipV="1">
            <a:off x="2308613" y="3307080"/>
            <a:ext cx="503167" cy="59042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60" name="Straight Connector 159"/>
          <p:cNvCxnSpPr>
            <a:stCxn id="73" idx="0"/>
            <a:endCxn id="74" idx="1"/>
          </p:cNvCxnSpPr>
          <p:nvPr/>
        </p:nvCxnSpPr>
        <p:spPr bwMode="auto">
          <a:xfrm>
            <a:off x="350520" y="4236720"/>
            <a:ext cx="1097280" cy="41148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63" name="Straight Connector 162"/>
          <p:cNvCxnSpPr>
            <a:endCxn id="129" idx="1"/>
          </p:cNvCxnSpPr>
          <p:nvPr/>
        </p:nvCxnSpPr>
        <p:spPr bwMode="auto">
          <a:xfrm>
            <a:off x="2796988" y="3307976"/>
            <a:ext cx="1270367" cy="923281"/>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66" name="Straight Connector 165"/>
          <p:cNvCxnSpPr>
            <a:endCxn id="126" idx="2"/>
          </p:cNvCxnSpPr>
          <p:nvPr/>
        </p:nvCxnSpPr>
        <p:spPr bwMode="auto">
          <a:xfrm>
            <a:off x="1438835" y="3442447"/>
            <a:ext cx="864418" cy="46531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grpSp>
        <p:nvGrpSpPr>
          <p:cNvPr id="210" name="Group 209"/>
          <p:cNvGrpSpPr/>
          <p:nvPr/>
        </p:nvGrpSpPr>
        <p:grpSpPr>
          <a:xfrm>
            <a:off x="342422" y="3298200"/>
            <a:ext cx="3739385" cy="1524219"/>
            <a:chOff x="4811184" y="4596058"/>
            <a:chExt cx="3739385" cy="1524219"/>
          </a:xfrm>
        </p:grpSpPr>
        <p:grpSp>
          <p:nvGrpSpPr>
            <p:cNvPr id="174" name="Group 173"/>
            <p:cNvGrpSpPr/>
            <p:nvPr/>
          </p:nvGrpSpPr>
          <p:grpSpPr>
            <a:xfrm>
              <a:off x="4820697" y="4613211"/>
              <a:ext cx="3708400" cy="1507066"/>
              <a:chOff x="347133" y="3310467"/>
              <a:chExt cx="3708400" cy="1507066"/>
            </a:xfrm>
          </p:grpSpPr>
          <p:sp>
            <p:nvSpPr>
              <p:cNvPr id="175" name="Freeform 174"/>
              <p:cNvSpPr/>
              <p:nvPr/>
            </p:nvSpPr>
            <p:spPr bwMode="auto">
              <a:xfrm>
                <a:off x="347133" y="4241800"/>
                <a:ext cx="1126067" cy="575733"/>
              </a:xfrm>
              <a:custGeom>
                <a:avLst/>
                <a:gdLst>
                  <a:gd name="connsiteX0" fmla="*/ 0 w 1126067"/>
                  <a:gd name="connsiteY0" fmla="*/ 0 h 575733"/>
                  <a:gd name="connsiteX1" fmla="*/ 550334 w 1126067"/>
                  <a:gd name="connsiteY1" fmla="*/ 575733 h 575733"/>
                  <a:gd name="connsiteX2" fmla="*/ 1126067 w 1126067"/>
                  <a:gd name="connsiteY2" fmla="*/ 389467 h 575733"/>
                  <a:gd name="connsiteX3" fmla="*/ 0 w 1126067"/>
                  <a:gd name="connsiteY3" fmla="*/ 0 h 575733"/>
                </a:gdLst>
                <a:ahLst/>
                <a:cxnLst>
                  <a:cxn ang="0">
                    <a:pos x="connsiteX0" y="connsiteY0"/>
                  </a:cxn>
                  <a:cxn ang="0">
                    <a:pos x="connsiteX1" y="connsiteY1"/>
                  </a:cxn>
                  <a:cxn ang="0">
                    <a:pos x="connsiteX2" y="connsiteY2"/>
                  </a:cxn>
                  <a:cxn ang="0">
                    <a:pos x="connsiteX3" y="connsiteY3"/>
                  </a:cxn>
                </a:cxnLst>
                <a:rect l="l" t="t" r="r" b="b"/>
                <a:pathLst>
                  <a:path w="1126067" h="575733">
                    <a:moveTo>
                      <a:pt x="0" y="0"/>
                    </a:moveTo>
                    <a:lnTo>
                      <a:pt x="550334" y="575733"/>
                    </a:lnTo>
                    <a:lnTo>
                      <a:pt x="1126067" y="389467"/>
                    </a:lnTo>
                    <a:lnTo>
                      <a:pt x="0" y="0"/>
                    </a:lnTo>
                    <a:close/>
                  </a:path>
                </a:pathLst>
              </a:custGeom>
              <a:solidFill>
                <a:srgbClr val="B2B2B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6" name="Freeform 175"/>
              <p:cNvSpPr/>
              <p:nvPr/>
            </p:nvSpPr>
            <p:spPr bwMode="auto">
              <a:xfrm>
                <a:off x="1413933" y="3310467"/>
                <a:ext cx="897467" cy="592666"/>
              </a:xfrm>
              <a:custGeom>
                <a:avLst/>
                <a:gdLst>
                  <a:gd name="connsiteX0" fmla="*/ 0 w 897467"/>
                  <a:gd name="connsiteY0" fmla="*/ 101600 h 592666"/>
                  <a:gd name="connsiteX1" fmla="*/ 660400 w 897467"/>
                  <a:gd name="connsiteY1" fmla="*/ 0 h 592666"/>
                  <a:gd name="connsiteX2" fmla="*/ 897467 w 897467"/>
                  <a:gd name="connsiteY2" fmla="*/ 592666 h 592666"/>
                  <a:gd name="connsiteX3" fmla="*/ 0 w 897467"/>
                  <a:gd name="connsiteY3" fmla="*/ 101600 h 592666"/>
                </a:gdLst>
                <a:ahLst/>
                <a:cxnLst>
                  <a:cxn ang="0">
                    <a:pos x="connsiteX0" y="connsiteY0"/>
                  </a:cxn>
                  <a:cxn ang="0">
                    <a:pos x="connsiteX1" y="connsiteY1"/>
                  </a:cxn>
                  <a:cxn ang="0">
                    <a:pos x="connsiteX2" y="connsiteY2"/>
                  </a:cxn>
                  <a:cxn ang="0">
                    <a:pos x="connsiteX3" y="connsiteY3"/>
                  </a:cxn>
                </a:cxnLst>
                <a:rect l="l" t="t" r="r" b="b"/>
                <a:pathLst>
                  <a:path w="897467" h="592666">
                    <a:moveTo>
                      <a:pt x="0" y="101600"/>
                    </a:moveTo>
                    <a:lnTo>
                      <a:pt x="660400" y="0"/>
                    </a:lnTo>
                    <a:lnTo>
                      <a:pt x="897467" y="592666"/>
                    </a:lnTo>
                    <a:lnTo>
                      <a:pt x="0" y="101600"/>
                    </a:lnTo>
                    <a:close/>
                  </a:path>
                </a:pathLst>
              </a:custGeom>
              <a:solidFill>
                <a:srgbClr val="B2B2B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 name="Freeform 176"/>
              <p:cNvSpPr/>
              <p:nvPr/>
            </p:nvSpPr>
            <p:spPr bwMode="auto">
              <a:xfrm>
                <a:off x="2810933" y="3327400"/>
                <a:ext cx="1244600" cy="905933"/>
              </a:xfrm>
              <a:custGeom>
                <a:avLst/>
                <a:gdLst>
                  <a:gd name="connsiteX0" fmla="*/ 0 w 1244600"/>
                  <a:gd name="connsiteY0" fmla="*/ 0 h 905933"/>
                  <a:gd name="connsiteX1" fmla="*/ 719667 w 1244600"/>
                  <a:gd name="connsiteY1" fmla="*/ 254000 h 905933"/>
                  <a:gd name="connsiteX2" fmla="*/ 1244600 w 1244600"/>
                  <a:gd name="connsiteY2" fmla="*/ 905933 h 905933"/>
                  <a:gd name="connsiteX3" fmla="*/ 0 w 1244600"/>
                  <a:gd name="connsiteY3" fmla="*/ 0 h 905933"/>
                </a:gdLst>
                <a:ahLst/>
                <a:cxnLst>
                  <a:cxn ang="0">
                    <a:pos x="connsiteX0" y="connsiteY0"/>
                  </a:cxn>
                  <a:cxn ang="0">
                    <a:pos x="connsiteX1" y="connsiteY1"/>
                  </a:cxn>
                  <a:cxn ang="0">
                    <a:pos x="connsiteX2" y="connsiteY2"/>
                  </a:cxn>
                  <a:cxn ang="0">
                    <a:pos x="connsiteX3" y="connsiteY3"/>
                  </a:cxn>
                </a:cxnLst>
                <a:rect l="l" t="t" r="r" b="b"/>
                <a:pathLst>
                  <a:path w="1244600" h="905933">
                    <a:moveTo>
                      <a:pt x="0" y="0"/>
                    </a:moveTo>
                    <a:lnTo>
                      <a:pt x="719667" y="254000"/>
                    </a:lnTo>
                    <a:lnTo>
                      <a:pt x="1244600" y="905933"/>
                    </a:lnTo>
                    <a:lnTo>
                      <a:pt x="0" y="0"/>
                    </a:lnTo>
                    <a:close/>
                  </a:path>
                </a:pathLst>
              </a:custGeom>
              <a:solidFill>
                <a:srgbClr val="B2B2B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78" name="Group 177"/>
            <p:cNvGrpSpPr/>
            <p:nvPr/>
          </p:nvGrpSpPr>
          <p:grpSpPr>
            <a:xfrm>
              <a:off x="7290089" y="4623914"/>
              <a:ext cx="1250830" cy="1470804"/>
              <a:chOff x="2816525" y="3321170"/>
              <a:chExt cx="1250830" cy="1470804"/>
            </a:xfrm>
          </p:grpSpPr>
          <p:sp>
            <p:nvSpPr>
              <p:cNvPr id="179" name="Freeform 178"/>
              <p:cNvSpPr/>
              <p:nvPr/>
            </p:nvSpPr>
            <p:spPr bwMode="auto">
              <a:xfrm>
                <a:off x="2816525" y="3321170"/>
                <a:ext cx="707366" cy="1457864"/>
              </a:xfrm>
              <a:custGeom>
                <a:avLst/>
                <a:gdLst>
                  <a:gd name="connsiteX0" fmla="*/ 0 w 707366"/>
                  <a:gd name="connsiteY0" fmla="*/ 0 h 1457864"/>
                  <a:gd name="connsiteX1" fmla="*/ 51758 w 707366"/>
                  <a:gd name="connsiteY1" fmla="*/ 1457864 h 1457864"/>
                  <a:gd name="connsiteX2" fmla="*/ 707366 w 707366"/>
                  <a:gd name="connsiteY2" fmla="*/ 250166 h 1457864"/>
                  <a:gd name="connsiteX3" fmla="*/ 0 w 707366"/>
                  <a:gd name="connsiteY3" fmla="*/ 0 h 1457864"/>
                </a:gdLst>
                <a:ahLst/>
                <a:cxnLst>
                  <a:cxn ang="0">
                    <a:pos x="connsiteX0" y="connsiteY0"/>
                  </a:cxn>
                  <a:cxn ang="0">
                    <a:pos x="connsiteX1" y="connsiteY1"/>
                  </a:cxn>
                  <a:cxn ang="0">
                    <a:pos x="connsiteX2" y="connsiteY2"/>
                  </a:cxn>
                  <a:cxn ang="0">
                    <a:pos x="connsiteX3" y="connsiteY3"/>
                  </a:cxn>
                </a:cxnLst>
                <a:rect l="l" t="t" r="r" b="b"/>
                <a:pathLst>
                  <a:path w="707366" h="1457864">
                    <a:moveTo>
                      <a:pt x="0" y="0"/>
                    </a:moveTo>
                    <a:lnTo>
                      <a:pt x="51758" y="1457864"/>
                    </a:lnTo>
                    <a:lnTo>
                      <a:pt x="707366" y="250166"/>
                    </a:lnTo>
                    <a:lnTo>
                      <a:pt x="0" y="0"/>
                    </a:lnTo>
                    <a:close/>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0" name="Freeform 179"/>
              <p:cNvSpPr/>
              <p:nvPr/>
            </p:nvSpPr>
            <p:spPr bwMode="auto">
              <a:xfrm>
                <a:off x="2868283" y="3567023"/>
                <a:ext cx="1199072" cy="1224951"/>
              </a:xfrm>
              <a:custGeom>
                <a:avLst/>
                <a:gdLst>
                  <a:gd name="connsiteX0" fmla="*/ 659921 w 1199072"/>
                  <a:gd name="connsiteY0" fmla="*/ 0 h 1224951"/>
                  <a:gd name="connsiteX1" fmla="*/ 1199072 w 1199072"/>
                  <a:gd name="connsiteY1" fmla="*/ 664234 h 1224951"/>
                  <a:gd name="connsiteX2" fmla="*/ 0 w 1199072"/>
                  <a:gd name="connsiteY2" fmla="*/ 1224951 h 1224951"/>
                  <a:gd name="connsiteX3" fmla="*/ 659921 w 1199072"/>
                  <a:gd name="connsiteY3" fmla="*/ 0 h 1224951"/>
                </a:gdLst>
                <a:ahLst/>
                <a:cxnLst>
                  <a:cxn ang="0">
                    <a:pos x="connsiteX0" y="connsiteY0"/>
                  </a:cxn>
                  <a:cxn ang="0">
                    <a:pos x="connsiteX1" y="connsiteY1"/>
                  </a:cxn>
                  <a:cxn ang="0">
                    <a:pos x="connsiteX2" y="connsiteY2"/>
                  </a:cxn>
                  <a:cxn ang="0">
                    <a:pos x="connsiteX3" y="connsiteY3"/>
                  </a:cxn>
                </a:cxnLst>
                <a:rect l="l" t="t" r="r" b="b"/>
                <a:pathLst>
                  <a:path w="1199072" h="1224951">
                    <a:moveTo>
                      <a:pt x="659921" y="0"/>
                    </a:moveTo>
                    <a:lnTo>
                      <a:pt x="1199072" y="664234"/>
                    </a:lnTo>
                    <a:lnTo>
                      <a:pt x="0" y="1224951"/>
                    </a:lnTo>
                    <a:lnTo>
                      <a:pt x="659921" y="0"/>
                    </a:lnTo>
                    <a:close/>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81" name="Group 180"/>
            <p:cNvGrpSpPr/>
            <p:nvPr/>
          </p:nvGrpSpPr>
          <p:grpSpPr>
            <a:xfrm>
              <a:off x="5898504" y="4598035"/>
              <a:ext cx="878313" cy="1490069"/>
              <a:chOff x="1424940" y="3295291"/>
              <a:chExt cx="878313" cy="1490069"/>
            </a:xfrm>
          </p:grpSpPr>
          <p:sp>
            <p:nvSpPr>
              <p:cNvPr id="182" name="Freeform 181"/>
              <p:cNvSpPr/>
              <p:nvPr/>
            </p:nvSpPr>
            <p:spPr bwMode="auto">
              <a:xfrm>
                <a:off x="1424940" y="3299460"/>
                <a:ext cx="647700" cy="1485900"/>
              </a:xfrm>
              <a:custGeom>
                <a:avLst/>
                <a:gdLst>
                  <a:gd name="connsiteX0" fmla="*/ 0 w 647700"/>
                  <a:gd name="connsiteY0" fmla="*/ 106680 h 1485900"/>
                  <a:gd name="connsiteX1" fmla="*/ 647700 w 647700"/>
                  <a:gd name="connsiteY1" fmla="*/ 0 h 1485900"/>
                  <a:gd name="connsiteX2" fmla="*/ 403860 w 647700"/>
                  <a:gd name="connsiteY2" fmla="*/ 1485900 h 1485900"/>
                  <a:gd name="connsiteX3" fmla="*/ 0 w 647700"/>
                  <a:gd name="connsiteY3" fmla="*/ 106680 h 1485900"/>
                </a:gdLst>
                <a:ahLst/>
                <a:cxnLst>
                  <a:cxn ang="0">
                    <a:pos x="connsiteX0" y="connsiteY0"/>
                  </a:cxn>
                  <a:cxn ang="0">
                    <a:pos x="connsiteX1" y="connsiteY1"/>
                  </a:cxn>
                  <a:cxn ang="0">
                    <a:pos x="connsiteX2" y="connsiteY2"/>
                  </a:cxn>
                  <a:cxn ang="0">
                    <a:pos x="connsiteX3" y="connsiteY3"/>
                  </a:cxn>
                </a:cxnLst>
                <a:rect l="l" t="t" r="r" b="b"/>
                <a:pathLst>
                  <a:path w="647700" h="1485900">
                    <a:moveTo>
                      <a:pt x="0" y="106680"/>
                    </a:moveTo>
                    <a:lnTo>
                      <a:pt x="647700" y="0"/>
                    </a:lnTo>
                    <a:lnTo>
                      <a:pt x="403860" y="1485900"/>
                    </a:lnTo>
                    <a:lnTo>
                      <a:pt x="0" y="106680"/>
                    </a:lnTo>
                    <a:close/>
                  </a:path>
                </a:pathLst>
              </a:cu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 name="Freeform 182"/>
              <p:cNvSpPr/>
              <p:nvPr/>
            </p:nvSpPr>
            <p:spPr bwMode="auto">
              <a:xfrm>
                <a:off x="1824487" y="3295291"/>
                <a:ext cx="478766" cy="1488056"/>
              </a:xfrm>
              <a:custGeom>
                <a:avLst/>
                <a:gdLst>
                  <a:gd name="connsiteX0" fmla="*/ 241539 w 478766"/>
                  <a:gd name="connsiteY0" fmla="*/ 0 h 1488056"/>
                  <a:gd name="connsiteX1" fmla="*/ 0 w 478766"/>
                  <a:gd name="connsiteY1" fmla="*/ 1488056 h 1488056"/>
                  <a:gd name="connsiteX2" fmla="*/ 478766 w 478766"/>
                  <a:gd name="connsiteY2" fmla="*/ 612475 h 1488056"/>
                  <a:gd name="connsiteX3" fmla="*/ 241539 w 478766"/>
                  <a:gd name="connsiteY3" fmla="*/ 0 h 1488056"/>
                </a:gdLst>
                <a:ahLst/>
                <a:cxnLst>
                  <a:cxn ang="0">
                    <a:pos x="connsiteX0" y="connsiteY0"/>
                  </a:cxn>
                  <a:cxn ang="0">
                    <a:pos x="connsiteX1" y="connsiteY1"/>
                  </a:cxn>
                  <a:cxn ang="0">
                    <a:pos x="connsiteX2" y="connsiteY2"/>
                  </a:cxn>
                  <a:cxn ang="0">
                    <a:pos x="connsiteX3" y="connsiteY3"/>
                  </a:cxn>
                </a:cxnLst>
                <a:rect l="l" t="t" r="r" b="b"/>
                <a:pathLst>
                  <a:path w="478766" h="1488056">
                    <a:moveTo>
                      <a:pt x="241539" y="0"/>
                    </a:moveTo>
                    <a:lnTo>
                      <a:pt x="0" y="1488056"/>
                    </a:lnTo>
                    <a:lnTo>
                      <a:pt x="478766" y="612475"/>
                    </a:lnTo>
                    <a:lnTo>
                      <a:pt x="241539" y="0"/>
                    </a:lnTo>
                    <a:close/>
                  </a:path>
                </a:pathLst>
              </a:custGeom>
              <a:solidFill>
                <a:srgbClr val="FFFF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84" name="Group 183"/>
            <p:cNvGrpSpPr/>
            <p:nvPr/>
          </p:nvGrpSpPr>
          <p:grpSpPr>
            <a:xfrm>
              <a:off x="4824084" y="4708884"/>
              <a:ext cx="1097280" cy="1402080"/>
              <a:chOff x="350520" y="3406140"/>
              <a:chExt cx="1097280" cy="1402080"/>
            </a:xfrm>
          </p:grpSpPr>
          <p:sp>
            <p:nvSpPr>
              <p:cNvPr id="185" name="Freeform 184"/>
              <p:cNvSpPr/>
              <p:nvPr/>
            </p:nvSpPr>
            <p:spPr bwMode="auto">
              <a:xfrm>
                <a:off x="350520" y="3421380"/>
                <a:ext cx="1066800" cy="1386840"/>
              </a:xfrm>
              <a:custGeom>
                <a:avLst/>
                <a:gdLst>
                  <a:gd name="connsiteX0" fmla="*/ 0 w 1066800"/>
                  <a:gd name="connsiteY0" fmla="*/ 815340 h 1386840"/>
                  <a:gd name="connsiteX1" fmla="*/ 1066800 w 1066800"/>
                  <a:gd name="connsiteY1" fmla="*/ 0 h 1386840"/>
                  <a:gd name="connsiteX2" fmla="*/ 548640 w 1066800"/>
                  <a:gd name="connsiteY2" fmla="*/ 1386840 h 1386840"/>
                  <a:gd name="connsiteX3" fmla="*/ 0 w 1066800"/>
                  <a:gd name="connsiteY3" fmla="*/ 815340 h 1386840"/>
                </a:gdLst>
                <a:ahLst/>
                <a:cxnLst>
                  <a:cxn ang="0">
                    <a:pos x="connsiteX0" y="connsiteY0"/>
                  </a:cxn>
                  <a:cxn ang="0">
                    <a:pos x="connsiteX1" y="connsiteY1"/>
                  </a:cxn>
                  <a:cxn ang="0">
                    <a:pos x="connsiteX2" y="connsiteY2"/>
                  </a:cxn>
                  <a:cxn ang="0">
                    <a:pos x="connsiteX3" y="connsiteY3"/>
                  </a:cxn>
                </a:cxnLst>
                <a:rect l="l" t="t" r="r" b="b"/>
                <a:pathLst>
                  <a:path w="1066800" h="1386840">
                    <a:moveTo>
                      <a:pt x="0" y="815340"/>
                    </a:moveTo>
                    <a:lnTo>
                      <a:pt x="1066800" y="0"/>
                    </a:lnTo>
                    <a:lnTo>
                      <a:pt x="548640" y="1386840"/>
                    </a:lnTo>
                    <a:lnTo>
                      <a:pt x="0" y="815340"/>
                    </a:lnTo>
                    <a:close/>
                  </a:path>
                </a:pathLst>
              </a:custGeom>
              <a:solidFill>
                <a:srgbClr val="FF99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6" name="Freeform 185"/>
              <p:cNvSpPr/>
              <p:nvPr/>
            </p:nvSpPr>
            <p:spPr bwMode="auto">
              <a:xfrm>
                <a:off x="914400" y="3406140"/>
                <a:ext cx="533400" cy="1402080"/>
              </a:xfrm>
              <a:custGeom>
                <a:avLst/>
                <a:gdLst>
                  <a:gd name="connsiteX0" fmla="*/ 510540 w 533400"/>
                  <a:gd name="connsiteY0" fmla="*/ 0 h 1402080"/>
                  <a:gd name="connsiteX1" fmla="*/ 533400 w 533400"/>
                  <a:gd name="connsiteY1" fmla="*/ 1242060 h 1402080"/>
                  <a:gd name="connsiteX2" fmla="*/ 0 w 533400"/>
                  <a:gd name="connsiteY2" fmla="*/ 1402080 h 1402080"/>
                  <a:gd name="connsiteX3" fmla="*/ 510540 w 533400"/>
                  <a:gd name="connsiteY3" fmla="*/ 0 h 1402080"/>
                </a:gdLst>
                <a:ahLst/>
                <a:cxnLst>
                  <a:cxn ang="0">
                    <a:pos x="connsiteX0" y="connsiteY0"/>
                  </a:cxn>
                  <a:cxn ang="0">
                    <a:pos x="connsiteX1" y="connsiteY1"/>
                  </a:cxn>
                  <a:cxn ang="0">
                    <a:pos x="connsiteX2" y="connsiteY2"/>
                  </a:cxn>
                  <a:cxn ang="0">
                    <a:pos x="connsiteX3" y="connsiteY3"/>
                  </a:cxn>
                </a:cxnLst>
                <a:rect l="l" t="t" r="r" b="b"/>
                <a:pathLst>
                  <a:path w="533400" h="1402080">
                    <a:moveTo>
                      <a:pt x="510540" y="0"/>
                    </a:moveTo>
                    <a:lnTo>
                      <a:pt x="533400" y="1242060"/>
                    </a:lnTo>
                    <a:lnTo>
                      <a:pt x="0" y="1402080"/>
                    </a:lnTo>
                    <a:lnTo>
                      <a:pt x="510540" y="0"/>
                    </a:lnTo>
                    <a:close/>
                  </a:path>
                </a:pathLst>
              </a:custGeom>
              <a:solidFill>
                <a:srgbClr val="FF99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cxnSp>
          <p:nvCxnSpPr>
            <p:cNvPr id="187" name="Straight Connector 186"/>
            <p:cNvCxnSpPr/>
            <p:nvPr/>
          </p:nvCxnSpPr>
          <p:spPr bwMode="auto">
            <a:xfrm flipH="1">
              <a:off x="5382684" y="4706240"/>
              <a:ext cx="514350" cy="140589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88" name="Straight Connector 187"/>
            <p:cNvCxnSpPr/>
            <p:nvPr/>
          </p:nvCxnSpPr>
          <p:spPr bwMode="auto">
            <a:xfrm flipH="1">
              <a:off x="4811184" y="4706240"/>
              <a:ext cx="1089660" cy="84582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89" name="Straight Connector 188"/>
            <p:cNvCxnSpPr/>
            <p:nvPr/>
          </p:nvCxnSpPr>
          <p:spPr bwMode="auto">
            <a:xfrm>
              <a:off x="4814994" y="5544440"/>
              <a:ext cx="560070" cy="56388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90" name="Straight Connector 189"/>
            <p:cNvCxnSpPr/>
            <p:nvPr/>
          </p:nvCxnSpPr>
          <p:spPr bwMode="auto">
            <a:xfrm>
              <a:off x="5900844" y="4713860"/>
              <a:ext cx="22860" cy="122682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91" name="Straight Connector 190"/>
            <p:cNvCxnSpPr>
              <a:endCxn id="186" idx="1"/>
            </p:cNvCxnSpPr>
            <p:nvPr/>
          </p:nvCxnSpPr>
          <p:spPr bwMode="auto">
            <a:xfrm flipV="1">
              <a:off x="5378944" y="5950944"/>
              <a:ext cx="542420" cy="157376"/>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92" name="Straight Connector 191"/>
            <p:cNvCxnSpPr>
              <a:stCxn id="186" idx="1"/>
            </p:cNvCxnSpPr>
            <p:nvPr/>
          </p:nvCxnSpPr>
          <p:spPr bwMode="auto">
            <a:xfrm>
              <a:off x="5921364" y="5950944"/>
              <a:ext cx="385801" cy="155861"/>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93" name="Straight Connector 192"/>
            <p:cNvCxnSpPr/>
            <p:nvPr/>
          </p:nvCxnSpPr>
          <p:spPr bwMode="auto">
            <a:xfrm>
              <a:off x="5894833" y="4710216"/>
              <a:ext cx="400973" cy="139091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94" name="Straight Connector 193"/>
            <p:cNvCxnSpPr/>
            <p:nvPr/>
          </p:nvCxnSpPr>
          <p:spPr bwMode="auto">
            <a:xfrm flipV="1">
              <a:off x="5894833" y="4596058"/>
              <a:ext cx="656551" cy="11415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95" name="Straight Connector 194"/>
            <p:cNvCxnSpPr/>
            <p:nvPr/>
          </p:nvCxnSpPr>
          <p:spPr bwMode="auto">
            <a:xfrm flipH="1">
              <a:off x="6295806" y="4596625"/>
              <a:ext cx="252171" cy="1504501"/>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96" name="Straight Connector 195"/>
            <p:cNvCxnSpPr/>
            <p:nvPr/>
          </p:nvCxnSpPr>
          <p:spPr bwMode="auto">
            <a:xfrm flipV="1">
              <a:off x="6303756" y="5205509"/>
              <a:ext cx="478999" cy="89618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97" name="Straight Connector 196"/>
            <p:cNvCxnSpPr/>
            <p:nvPr/>
          </p:nvCxnSpPr>
          <p:spPr bwMode="auto">
            <a:xfrm>
              <a:off x="6542296" y="4602306"/>
              <a:ext cx="243311" cy="61557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98" name="Straight Connector 197"/>
            <p:cNvCxnSpPr/>
            <p:nvPr/>
          </p:nvCxnSpPr>
          <p:spPr bwMode="auto">
            <a:xfrm>
              <a:off x="7292964" y="4625064"/>
              <a:ext cx="701013" cy="24304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99" name="Straight Connector 198"/>
            <p:cNvCxnSpPr/>
            <p:nvPr/>
          </p:nvCxnSpPr>
          <p:spPr bwMode="auto">
            <a:xfrm flipV="1">
              <a:off x="6308990" y="6096718"/>
              <a:ext cx="1023731" cy="993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00" name="Straight Connector 199"/>
            <p:cNvCxnSpPr/>
            <p:nvPr/>
          </p:nvCxnSpPr>
          <p:spPr bwMode="auto">
            <a:xfrm>
              <a:off x="6782755" y="5207829"/>
              <a:ext cx="549966" cy="87563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01" name="Straight Connector 200"/>
            <p:cNvCxnSpPr/>
            <p:nvPr/>
          </p:nvCxnSpPr>
          <p:spPr bwMode="auto">
            <a:xfrm flipH="1" flipV="1">
              <a:off x="7292964" y="4640304"/>
              <a:ext cx="45720" cy="145542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02" name="Straight Connector 201"/>
            <p:cNvCxnSpPr/>
            <p:nvPr/>
          </p:nvCxnSpPr>
          <p:spPr bwMode="auto">
            <a:xfrm flipV="1">
              <a:off x="7342633" y="4862994"/>
              <a:ext cx="657024" cy="122646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03" name="Straight Connector 202"/>
            <p:cNvCxnSpPr/>
            <p:nvPr/>
          </p:nvCxnSpPr>
          <p:spPr bwMode="auto">
            <a:xfrm flipV="1">
              <a:off x="7342633" y="5538288"/>
              <a:ext cx="1207935" cy="558793"/>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04" name="Straight Connector 203"/>
            <p:cNvCxnSpPr/>
            <p:nvPr/>
          </p:nvCxnSpPr>
          <p:spPr bwMode="auto">
            <a:xfrm>
              <a:off x="7996249" y="4863563"/>
              <a:ext cx="554320" cy="68097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05" name="Straight Connector 204"/>
            <p:cNvCxnSpPr/>
            <p:nvPr/>
          </p:nvCxnSpPr>
          <p:spPr bwMode="auto">
            <a:xfrm flipH="1">
              <a:off x="4811184" y="5529200"/>
              <a:ext cx="3737610" cy="2286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06" name="Straight Connector 205"/>
            <p:cNvCxnSpPr/>
            <p:nvPr/>
          </p:nvCxnSpPr>
          <p:spPr bwMode="auto">
            <a:xfrm flipV="1">
              <a:off x="6782177" y="4609824"/>
              <a:ext cx="503167" cy="59042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2000"/>
                                        <p:tgtEl>
                                          <p:spTgt spid="130"/>
                                        </p:tgtEl>
                                      </p:cBhvr>
                                    </p:animEffect>
                                  </p:childTnLst>
                                </p:cTn>
                              </p:par>
                              <p:par>
                                <p:cTn id="8" presetID="10" presetClass="entr" presetSubtype="0" fill="hold" nodeType="withEffect">
                                  <p:stCondLst>
                                    <p:cond delay="0"/>
                                  </p:stCondLst>
                                  <p:childTnLst>
                                    <p:set>
                                      <p:cBhvr>
                                        <p:cTn id="9" dur="1" fill="hold">
                                          <p:stCondLst>
                                            <p:cond delay="0"/>
                                          </p:stCondLst>
                                        </p:cTn>
                                        <p:tgtEl>
                                          <p:spTgt spid="127"/>
                                        </p:tgtEl>
                                        <p:attrNameLst>
                                          <p:attrName>style.visibility</p:attrName>
                                        </p:attrNameLst>
                                      </p:cBhvr>
                                      <p:to>
                                        <p:strVal val="visible"/>
                                      </p:to>
                                    </p:set>
                                    <p:animEffect transition="in" filter="fade">
                                      <p:cBhvr>
                                        <p:cTn id="10" dur="2000"/>
                                        <p:tgtEl>
                                          <p:spTgt spid="127"/>
                                        </p:tgtEl>
                                      </p:cBhvr>
                                    </p:animEffect>
                                  </p:childTnLst>
                                </p:cTn>
                              </p:par>
                              <p:par>
                                <p:cTn id="11" presetID="10"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2000"/>
                                        <p:tgtEl>
                                          <p:spTgt spid="7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mph" presetSubtype="0" fill="hold" nodeType="clickEffect">
                                  <p:stCondLst>
                                    <p:cond delay="0"/>
                                  </p:stCondLst>
                                  <p:childTnLst>
                                    <p:animClr clrSpc="hsl">
                                      <p:cBhvr override="childStyle">
                                        <p:cTn id="17" dur="500" fill="hold"/>
                                        <p:tgtEl>
                                          <p:spTgt spid="21"/>
                                        </p:tgtEl>
                                        <p:attrNameLst>
                                          <p:attrName>style.color</p:attrName>
                                        </p:attrNameLst>
                                      </p:cBhvr>
                                      <p:by>
                                        <p:hsl h="-7200000" s="0" l="0"/>
                                      </p:by>
                                    </p:animClr>
                                    <p:animClr clrSpc="hsl">
                                      <p:cBhvr>
                                        <p:cTn id="18" dur="500" fill="hold"/>
                                        <p:tgtEl>
                                          <p:spTgt spid="21"/>
                                        </p:tgtEl>
                                        <p:attrNameLst>
                                          <p:attrName>fillcolor</p:attrName>
                                        </p:attrNameLst>
                                      </p:cBhvr>
                                      <p:by>
                                        <p:hsl h="-7200000" s="0" l="0"/>
                                      </p:by>
                                    </p:animClr>
                                    <p:animClr clrSpc="hsl">
                                      <p:cBhvr>
                                        <p:cTn id="19" dur="500" fill="hold"/>
                                        <p:tgtEl>
                                          <p:spTgt spid="21"/>
                                        </p:tgtEl>
                                        <p:attrNameLst>
                                          <p:attrName>stroke.color</p:attrName>
                                        </p:attrNameLst>
                                      </p:cBhvr>
                                      <p:by>
                                        <p:hsl h="-7200000" s="0" l="0"/>
                                      </p:by>
                                    </p:animClr>
                                    <p:set>
                                      <p:cBhvr>
                                        <p:cTn id="20" dur="500" fill="hold"/>
                                        <p:tgtEl>
                                          <p:spTgt spid="21"/>
                                        </p:tgtEl>
                                        <p:attrNameLst>
                                          <p:attrName>fill.type</p:attrName>
                                        </p:attrNameLst>
                                      </p:cBhvr>
                                      <p:to>
                                        <p:strVal val="solid"/>
                                      </p:to>
                                    </p:set>
                                  </p:childTnLst>
                                </p:cTn>
                              </p:par>
                              <p:par>
                                <p:cTn id="21" presetID="22" presetClass="emph" presetSubtype="0" fill="hold" nodeType="withEffect">
                                  <p:stCondLst>
                                    <p:cond delay="0"/>
                                  </p:stCondLst>
                                  <p:childTnLst>
                                    <p:animClr clrSpc="hsl">
                                      <p:cBhvr override="childStyle">
                                        <p:cTn id="22" dur="500" fill="hold"/>
                                        <p:tgtEl>
                                          <p:spTgt spid="44"/>
                                        </p:tgtEl>
                                        <p:attrNameLst>
                                          <p:attrName>style.color</p:attrName>
                                        </p:attrNameLst>
                                      </p:cBhvr>
                                      <p:by>
                                        <p:hsl h="-7200000" s="0" l="0"/>
                                      </p:by>
                                    </p:animClr>
                                    <p:animClr clrSpc="hsl">
                                      <p:cBhvr>
                                        <p:cTn id="23" dur="500" fill="hold"/>
                                        <p:tgtEl>
                                          <p:spTgt spid="44"/>
                                        </p:tgtEl>
                                        <p:attrNameLst>
                                          <p:attrName>fillcolor</p:attrName>
                                        </p:attrNameLst>
                                      </p:cBhvr>
                                      <p:by>
                                        <p:hsl h="-7200000" s="0" l="0"/>
                                      </p:by>
                                    </p:animClr>
                                    <p:animClr clrSpc="hsl">
                                      <p:cBhvr>
                                        <p:cTn id="24" dur="500" fill="hold"/>
                                        <p:tgtEl>
                                          <p:spTgt spid="44"/>
                                        </p:tgtEl>
                                        <p:attrNameLst>
                                          <p:attrName>stroke.color</p:attrName>
                                        </p:attrNameLst>
                                      </p:cBhvr>
                                      <p:by>
                                        <p:hsl h="-7200000" s="0" l="0"/>
                                      </p:by>
                                    </p:animClr>
                                    <p:set>
                                      <p:cBhvr>
                                        <p:cTn id="25" dur="500" fill="hold"/>
                                        <p:tgtEl>
                                          <p:spTgt spid="44"/>
                                        </p:tgtEl>
                                        <p:attrNameLst>
                                          <p:attrName>fill.type</p:attrName>
                                        </p:attrNameLst>
                                      </p:cBhvr>
                                      <p:to>
                                        <p:strVal val="solid"/>
                                      </p:to>
                                    </p:set>
                                  </p:childTnLst>
                                </p:cTn>
                              </p:par>
                              <p:par>
                                <p:cTn id="26" presetID="22" presetClass="emph" presetSubtype="0" fill="hold" nodeType="withEffect">
                                  <p:stCondLst>
                                    <p:cond delay="0"/>
                                  </p:stCondLst>
                                  <p:childTnLst>
                                    <p:animClr clrSpc="hsl">
                                      <p:cBhvr override="childStyle">
                                        <p:cTn id="27" dur="500" fill="hold"/>
                                        <p:tgtEl>
                                          <p:spTgt spid="65"/>
                                        </p:tgtEl>
                                        <p:attrNameLst>
                                          <p:attrName>style.color</p:attrName>
                                        </p:attrNameLst>
                                      </p:cBhvr>
                                      <p:by>
                                        <p:hsl h="-7200000" s="0" l="0"/>
                                      </p:by>
                                    </p:animClr>
                                    <p:animClr clrSpc="hsl">
                                      <p:cBhvr>
                                        <p:cTn id="28" dur="500" fill="hold"/>
                                        <p:tgtEl>
                                          <p:spTgt spid="65"/>
                                        </p:tgtEl>
                                        <p:attrNameLst>
                                          <p:attrName>fillcolor</p:attrName>
                                        </p:attrNameLst>
                                      </p:cBhvr>
                                      <p:by>
                                        <p:hsl h="-7200000" s="0" l="0"/>
                                      </p:by>
                                    </p:animClr>
                                    <p:animClr clrSpc="hsl">
                                      <p:cBhvr>
                                        <p:cTn id="29" dur="500" fill="hold"/>
                                        <p:tgtEl>
                                          <p:spTgt spid="65"/>
                                        </p:tgtEl>
                                        <p:attrNameLst>
                                          <p:attrName>stroke.color</p:attrName>
                                        </p:attrNameLst>
                                      </p:cBhvr>
                                      <p:by>
                                        <p:hsl h="-7200000" s="0" l="0"/>
                                      </p:by>
                                    </p:animClr>
                                    <p:set>
                                      <p:cBhvr>
                                        <p:cTn id="30" dur="500" fill="hold"/>
                                        <p:tgtEl>
                                          <p:spTgt spid="65"/>
                                        </p:tgtEl>
                                        <p:attrNameLst>
                                          <p:attrName>fill.type</p:attrName>
                                        </p:attrNameLst>
                                      </p:cBhvr>
                                      <p:to>
                                        <p:strVal val="solid"/>
                                      </p:to>
                                    </p:set>
                                  </p:childTnLst>
                                </p:cTn>
                              </p:par>
                            </p:childTnLst>
                          </p:cTn>
                        </p:par>
                        <p:par>
                          <p:cTn id="31" fill="hold">
                            <p:stCondLst>
                              <p:cond delay="500"/>
                            </p:stCondLst>
                            <p:childTnLst>
                              <p:par>
                                <p:cTn id="32" presetID="10" presetClass="exit" presetSubtype="0" fill="hold" nodeType="afterEffect">
                                  <p:stCondLst>
                                    <p:cond delay="0"/>
                                  </p:stCondLst>
                                  <p:childTnLst>
                                    <p:animEffect transition="out" filter="fade">
                                      <p:cBhvr>
                                        <p:cTn id="33" dur="2000"/>
                                        <p:tgtEl>
                                          <p:spTgt spid="75"/>
                                        </p:tgtEl>
                                      </p:cBhvr>
                                    </p:animEffect>
                                    <p:set>
                                      <p:cBhvr>
                                        <p:cTn id="34" dur="1" fill="hold">
                                          <p:stCondLst>
                                            <p:cond delay="1999"/>
                                          </p:stCondLst>
                                        </p:cTn>
                                        <p:tgtEl>
                                          <p:spTgt spid="7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127"/>
                                        </p:tgtEl>
                                      </p:cBhvr>
                                    </p:animEffect>
                                    <p:set>
                                      <p:cBhvr>
                                        <p:cTn id="37" dur="1" fill="hold">
                                          <p:stCondLst>
                                            <p:cond delay="1999"/>
                                          </p:stCondLst>
                                        </p:cTn>
                                        <p:tgtEl>
                                          <p:spTgt spid="12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130"/>
                                        </p:tgtEl>
                                      </p:cBhvr>
                                    </p:animEffect>
                                    <p:set>
                                      <p:cBhvr>
                                        <p:cTn id="40" dur="1" fill="hold">
                                          <p:stCondLst>
                                            <p:cond delay="1999"/>
                                          </p:stCondLst>
                                        </p:cTn>
                                        <p:tgtEl>
                                          <p:spTgt spid="130"/>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21"/>
                                        </p:tgtEl>
                                      </p:cBhvr>
                                    </p:animEffect>
                                    <p:set>
                                      <p:cBhvr>
                                        <p:cTn id="43" dur="1" fill="hold">
                                          <p:stCondLst>
                                            <p:cond delay="1999"/>
                                          </p:stCondLst>
                                        </p:cTn>
                                        <p:tgtEl>
                                          <p:spTgt spid="21"/>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44"/>
                                        </p:tgtEl>
                                      </p:cBhvr>
                                    </p:animEffect>
                                    <p:set>
                                      <p:cBhvr>
                                        <p:cTn id="46" dur="1" fill="hold">
                                          <p:stCondLst>
                                            <p:cond delay="1999"/>
                                          </p:stCondLst>
                                        </p:cTn>
                                        <p:tgtEl>
                                          <p:spTgt spid="4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2000"/>
                                        <p:tgtEl>
                                          <p:spTgt spid="65"/>
                                        </p:tgtEl>
                                      </p:cBhvr>
                                    </p:animEffect>
                                    <p:set>
                                      <p:cBhvr>
                                        <p:cTn id="49" dur="1" fill="hold">
                                          <p:stCondLst>
                                            <p:cond delay="1999"/>
                                          </p:stCondLst>
                                        </p:cTn>
                                        <p:tgtEl>
                                          <p:spTgt spid="65"/>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160"/>
                                        </p:tgtEl>
                                        <p:attrNameLst>
                                          <p:attrName>style.visibility</p:attrName>
                                        </p:attrNameLst>
                                      </p:cBhvr>
                                      <p:to>
                                        <p:strVal val="visible"/>
                                      </p:to>
                                    </p:set>
                                    <p:animEffect transition="in" filter="fade">
                                      <p:cBhvr>
                                        <p:cTn id="52" dur="2000"/>
                                        <p:tgtEl>
                                          <p:spTgt spid="160"/>
                                        </p:tgtEl>
                                      </p:cBhvr>
                                    </p:animEffect>
                                  </p:childTnLst>
                                </p:cTn>
                              </p:par>
                              <p:par>
                                <p:cTn id="53" presetID="10" presetClass="entr" presetSubtype="0" fill="hold" nodeType="withEffect">
                                  <p:stCondLst>
                                    <p:cond delay="0"/>
                                  </p:stCondLst>
                                  <p:childTnLst>
                                    <p:set>
                                      <p:cBhvr>
                                        <p:cTn id="54" dur="1" fill="hold">
                                          <p:stCondLst>
                                            <p:cond delay="0"/>
                                          </p:stCondLst>
                                        </p:cTn>
                                        <p:tgtEl>
                                          <p:spTgt spid="166"/>
                                        </p:tgtEl>
                                        <p:attrNameLst>
                                          <p:attrName>style.visibility</p:attrName>
                                        </p:attrNameLst>
                                      </p:cBhvr>
                                      <p:to>
                                        <p:strVal val="visible"/>
                                      </p:to>
                                    </p:set>
                                    <p:animEffect transition="in" filter="fade">
                                      <p:cBhvr>
                                        <p:cTn id="55" dur="2000"/>
                                        <p:tgtEl>
                                          <p:spTgt spid="166"/>
                                        </p:tgtEl>
                                      </p:cBhvr>
                                    </p:animEffect>
                                  </p:childTnLst>
                                </p:cTn>
                              </p:par>
                              <p:par>
                                <p:cTn id="56" presetID="10" presetClass="entr" presetSubtype="0" fill="hold" nodeType="withEffect">
                                  <p:stCondLst>
                                    <p:cond delay="0"/>
                                  </p:stCondLst>
                                  <p:childTnLst>
                                    <p:set>
                                      <p:cBhvr>
                                        <p:cTn id="57" dur="1" fill="hold">
                                          <p:stCondLst>
                                            <p:cond delay="0"/>
                                          </p:stCondLst>
                                        </p:cTn>
                                        <p:tgtEl>
                                          <p:spTgt spid="163"/>
                                        </p:tgtEl>
                                        <p:attrNameLst>
                                          <p:attrName>style.visibility</p:attrName>
                                        </p:attrNameLst>
                                      </p:cBhvr>
                                      <p:to>
                                        <p:strVal val="visible"/>
                                      </p:to>
                                    </p:set>
                                    <p:animEffect transition="in" filter="fade">
                                      <p:cBhvr>
                                        <p:cTn id="58" dur="2000"/>
                                        <p:tgtEl>
                                          <p:spTgt spid="163"/>
                                        </p:tgtEl>
                                      </p:cBhvr>
                                    </p:animEffect>
                                  </p:childTnLst>
                                </p:cTn>
                              </p:par>
                              <p:par>
                                <p:cTn id="59" presetID="10" presetClass="entr" presetSubtype="0" fill="hold" nodeType="withEffect">
                                  <p:stCondLst>
                                    <p:cond delay="0"/>
                                  </p:stCondLst>
                                  <p:childTnLst>
                                    <p:set>
                                      <p:cBhvr>
                                        <p:cTn id="60" dur="1" fill="hold">
                                          <p:stCondLst>
                                            <p:cond delay="0"/>
                                          </p:stCondLst>
                                        </p:cTn>
                                        <p:tgtEl>
                                          <p:spTgt spid="173"/>
                                        </p:tgtEl>
                                        <p:attrNameLst>
                                          <p:attrName>style.visibility</p:attrName>
                                        </p:attrNameLst>
                                      </p:cBhvr>
                                      <p:to>
                                        <p:strVal val="visible"/>
                                      </p:to>
                                    </p:set>
                                    <p:animEffect transition="in" filter="fade">
                                      <p:cBhvr>
                                        <p:cTn id="61" dur="2000"/>
                                        <p:tgtEl>
                                          <p:spTgt spid="173"/>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xit" presetSubtype="10" fill="hold" nodeType="clickEffect">
                                  <p:stCondLst>
                                    <p:cond delay="0"/>
                                  </p:stCondLst>
                                  <p:childTnLst>
                                    <p:animEffect transition="out" filter="checkerboard(across)">
                                      <p:cBhvr>
                                        <p:cTn id="65" dur="500"/>
                                        <p:tgtEl>
                                          <p:spTgt spid="173"/>
                                        </p:tgtEl>
                                      </p:cBhvr>
                                    </p:animEffect>
                                    <p:set>
                                      <p:cBhvr>
                                        <p:cTn id="66" dur="1" fill="hold">
                                          <p:stCondLst>
                                            <p:cond delay="499"/>
                                          </p:stCondLst>
                                        </p:cTn>
                                        <p:tgtEl>
                                          <p:spTgt spid="173"/>
                                        </p:tgtEl>
                                        <p:attrNameLst>
                                          <p:attrName>style.visibility</p:attrName>
                                        </p:attrNameLst>
                                      </p:cBhvr>
                                      <p:to>
                                        <p:strVal val="hidden"/>
                                      </p:to>
                                    </p:set>
                                  </p:childTnLst>
                                </p:cTn>
                              </p:par>
                              <p:par>
                                <p:cTn id="67" presetID="5" presetClass="exit" presetSubtype="10" fill="hold" nodeType="withEffect">
                                  <p:stCondLst>
                                    <p:cond delay="0"/>
                                  </p:stCondLst>
                                  <p:childTnLst>
                                    <p:animEffect transition="out" filter="checkerboard(across)">
                                      <p:cBhvr>
                                        <p:cTn id="68" dur="500"/>
                                        <p:tgtEl>
                                          <p:spTgt spid="130"/>
                                        </p:tgtEl>
                                      </p:cBhvr>
                                    </p:animEffect>
                                    <p:set>
                                      <p:cBhvr>
                                        <p:cTn id="69" dur="1" fill="hold">
                                          <p:stCondLst>
                                            <p:cond delay="499"/>
                                          </p:stCondLst>
                                        </p:cTn>
                                        <p:tgtEl>
                                          <p:spTgt spid="130"/>
                                        </p:tgtEl>
                                        <p:attrNameLst>
                                          <p:attrName>style.visibility</p:attrName>
                                        </p:attrNameLst>
                                      </p:cBhvr>
                                      <p:to>
                                        <p:strVal val="hidden"/>
                                      </p:to>
                                    </p:set>
                                  </p:childTnLst>
                                </p:cTn>
                              </p:par>
                              <p:par>
                                <p:cTn id="70" presetID="5" presetClass="exit" presetSubtype="10" fill="hold" nodeType="withEffect">
                                  <p:stCondLst>
                                    <p:cond delay="0"/>
                                  </p:stCondLst>
                                  <p:childTnLst>
                                    <p:animEffect transition="out" filter="checkerboard(across)">
                                      <p:cBhvr>
                                        <p:cTn id="71" dur="500"/>
                                        <p:tgtEl>
                                          <p:spTgt spid="127"/>
                                        </p:tgtEl>
                                      </p:cBhvr>
                                    </p:animEffect>
                                    <p:set>
                                      <p:cBhvr>
                                        <p:cTn id="72" dur="1" fill="hold">
                                          <p:stCondLst>
                                            <p:cond delay="499"/>
                                          </p:stCondLst>
                                        </p:cTn>
                                        <p:tgtEl>
                                          <p:spTgt spid="127"/>
                                        </p:tgtEl>
                                        <p:attrNameLst>
                                          <p:attrName>style.visibility</p:attrName>
                                        </p:attrNameLst>
                                      </p:cBhvr>
                                      <p:to>
                                        <p:strVal val="hidden"/>
                                      </p:to>
                                    </p:set>
                                  </p:childTnLst>
                                </p:cTn>
                              </p:par>
                              <p:par>
                                <p:cTn id="73" presetID="5" presetClass="exit" presetSubtype="10" fill="hold" nodeType="withEffect">
                                  <p:stCondLst>
                                    <p:cond delay="0"/>
                                  </p:stCondLst>
                                  <p:childTnLst>
                                    <p:animEffect transition="out" filter="checkerboard(across)">
                                      <p:cBhvr>
                                        <p:cTn id="74" dur="500"/>
                                        <p:tgtEl>
                                          <p:spTgt spid="75"/>
                                        </p:tgtEl>
                                      </p:cBhvr>
                                    </p:animEffect>
                                    <p:set>
                                      <p:cBhvr>
                                        <p:cTn id="75" dur="1" fill="hold">
                                          <p:stCondLst>
                                            <p:cond delay="499"/>
                                          </p:stCondLst>
                                        </p:cTn>
                                        <p:tgtEl>
                                          <p:spTgt spid="75"/>
                                        </p:tgtEl>
                                        <p:attrNameLst>
                                          <p:attrName>style.visibility</p:attrName>
                                        </p:attrNameLst>
                                      </p:cBhvr>
                                      <p:to>
                                        <p:strVal val="hidden"/>
                                      </p:to>
                                    </p:set>
                                  </p:childTnLst>
                                </p:cTn>
                              </p:par>
                              <p:par>
                                <p:cTn id="76" presetID="5" presetClass="exit" presetSubtype="10" fill="hold" nodeType="withEffect">
                                  <p:stCondLst>
                                    <p:cond delay="0"/>
                                  </p:stCondLst>
                                  <p:childTnLst>
                                    <p:animEffect transition="out" filter="checkerboard(across)">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par>
                                <p:cTn id="79" presetID="5" presetClass="exit" presetSubtype="10" fill="hold" nodeType="withEffect">
                                  <p:stCondLst>
                                    <p:cond delay="0"/>
                                  </p:stCondLst>
                                  <p:childTnLst>
                                    <p:animEffect transition="out" filter="checkerboard(across)">
                                      <p:cBhvr>
                                        <p:cTn id="80" dur="500"/>
                                        <p:tgtEl>
                                          <p:spTgt spid="22"/>
                                        </p:tgtEl>
                                      </p:cBhvr>
                                    </p:animEffect>
                                    <p:set>
                                      <p:cBhvr>
                                        <p:cTn id="81" dur="1" fill="hold">
                                          <p:stCondLst>
                                            <p:cond delay="499"/>
                                          </p:stCondLst>
                                        </p:cTn>
                                        <p:tgtEl>
                                          <p:spTgt spid="22"/>
                                        </p:tgtEl>
                                        <p:attrNameLst>
                                          <p:attrName>style.visibility</p:attrName>
                                        </p:attrNameLst>
                                      </p:cBhvr>
                                      <p:to>
                                        <p:strVal val="hidden"/>
                                      </p:to>
                                    </p:set>
                                  </p:childTnLst>
                                </p:cTn>
                              </p:par>
                              <p:par>
                                <p:cTn id="82" presetID="5" presetClass="exit" presetSubtype="10" fill="hold" nodeType="withEffect">
                                  <p:stCondLst>
                                    <p:cond delay="0"/>
                                  </p:stCondLst>
                                  <p:childTnLst>
                                    <p:animEffect transition="out" filter="checkerboard(across)">
                                      <p:cBhvr>
                                        <p:cTn id="83" dur="500"/>
                                        <p:tgtEl>
                                          <p:spTgt spid="28"/>
                                        </p:tgtEl>
                                      </p:cBhvr>
                                    </p:animEffect>
                                    <p:set>
                                      <p:cBhvr>
                                        <p:cTn id="84" dur="1" fill="hold">
                                          <p:stCondLst>
                                            <p:cond delay="499"/>
                                          </p:stCondLst>
                                        </p:cTn>
                                        <p:tgtEl>
                                          <p:spTgt spid="28"/>
                                        </p:tgtEl>
                                        <p:attrNameLst>
                                          <p:attrName>style.visibility</p:attrName>
                                        </p:attrNameLst>
                                      </p:cBhvr>
                                      <p:to>
                                        <p:strVal val="hidden"/>
                                      </p:to>
                                    </p:set>
                                  </p:childTnLst>
                                </p:cTn>
                              </p:par>
                              <p:par>
                                <p:cTn id="85" presetID="5" presetClass="exit" presetSubtype="10" fill="hold" nodeType="withEffect">
                                  <p:stCondLst>
                                    <p:cond delay="0"/>
                                  </p:stCondLst>
                                  <p:childTnLst>
                                    <p:animEffect transition="out" filter="checkerboard(across)">
                                      <p:cBhvr>
                                        <p:cTn id="86" dur="500"/>
                                        <p:tgtEl>
                                          <p:spTgt spid="29"/>
                                        </p:tgtEl>
                                      </p:cBhvr>
                                    </p:animEffect>
                                    <p:set>
                                      <p:cBhvr>
                                        <p:cTn id="87" dur="1" fill="hold">
                                          <p:stCondLst>
                                            <p:cond delay="499"/>
                                          </p:stCondLst>
                                        </p:cTn>
                                        <p:tgtEl>
                                          <p:spTgt spid="29"/>
                                        </p:tgtEl>
                                        <p:attrNameLst>
                                          <p:attrName>style.visibility</p:attrName>
                                        </p:attrNameLst>
                                      </p:cBhvr>
                                      <p:to>
                                        <p:strVal val="hidden"/>
                                      </p:to>
                                    </p:set>
                                  </p:childTnLst>
                                </p:cTn>
                              </p:par>
                              <p:par>
                                <p:cTn id="88" presetID="5" presetClass="exit" presetSubtype="10" fill="hold" nodeType="withEffect">
                                  <p:stCondLst>
                                    <p:cond delay="0"/>
                                  </p:stCondLst>
                                  <p:childTnLst>
                                    <p:animEffect transition="out" filter="checkerboard(across)">
                                      <p:cBhvr>
                                        <p:cTn id="89" dur="500"/>
                                        <p:tgtEl>
                                          <p:spTgt spid="33"/>
                                        </p:tgtEl>
                                      </p:cBhvr>
                                    </p:animEffect>
                                    <p:set>
                                      <p:cBhvr>
                                        <p:cTn id="90" dur="1" fill="hold">
                                          <p:stCondLst>
                                            <p:cond delay="499"/>
                                          </p:stCondLst>
                                        </p:cTn>
                                        <p:tgtEl>
                                          <p:spTgt spid="33"/>
                                        </p:tgtEl>
                                        <p:attrNameLst>
                                          <p:attrName>style.visibility</p:attrName>
                                        </p:attrNameLst>
                                      </p:cBhvr>
                                      <p:to>
                                        <p:strVal val="hidden"/>
                                      </p:to>
                                    </p:set>
                                  </p:childTnLst>
                                </p:cTn>
                              </p:par>
                              <p:par>
                                <p:cTn id="91" presetID="5" presetClass="exit" presetSubtype="10" fill="hold" nodeType="withEffect">
                                  <p:stCondLst>
                                    <p:cond delay="0"/>
                                  </p:stCondLst>
                                  <p:childTnLst>
                                    <p:animEffect transition="out" filter="checkerboard(across)">
                                      <p:cBhvr>
                                        <p:cTn id="92" dur="500"/>
                                        <p:tgtEl>
                                          <p:spTgt spid="37"/>
                                        </p:tgtEl>
                                      </p:cBhvr>
                                    </p:animEffect>
                                    <p:set>
                                      <p:cBhvr>
                                        <p:cTn id="93" dur="1" fill="hold">
                                          <p:stCondLst>
                                            <p:cond delay="499"/>
                                          </p:stCondLst>
                                        </p:cTn>
                                        <p:tgtEl>
                                          <p:spTgt spid="37"/>
                                        </p:tgtEl>
                                        <p:attrNameLst>
                                          <p:attrName>style.visibility</p:attrName>
                                        </p:attrNameLst>
                                      </p:cBhvr>
                                      <p:to>
                                        <p:strVal val="hidden"/>
                                      </p:to>
                                    </p:set>
                                  </p:childTnLst>
                                </p:cTn>
                              </p:par>
                              <p:par>
                                <p:cTn id="94" presetID="5" presetClass="exit" presetSubtype="10" fill="hold" nodeType="withEffect">
                                  <p:stCondLst>
                                    <p:cond delay="0"/>
                                  </p:stCondLst>
                                  <p:childTnLst>
                                    <p:animEffect transition="out" filter="checkerboard(across)">
                                      <p:cBhvr>
                                        <p:cTn id="95" dur="500"/>
                                        <p:tgtEl>
                                          <p:spTgt spid="39"/>
                                        </p:tgtEl>
                                      </p:cBhvr>
                                    </p:animEffect>
                                    <p:set>
                                      <p:cBhvr>
                                        <p:cTn id="96" dur="1" fill="hold">
                                          <p:stCondLst>
                                            <p:cond delay="499"/>
                                          </p:stCondLst>
                                        </p:cTn>
                                        <p:tgtEl>
                                          <p:spTgt spid="39"/>
                                        </p:tgtEl>
                                        <p:attrNameLst>
                                          <p:attrName>style.visibility</p:attrName>
                                        </p:attrNameLst>
                                      </p:cBhvr>
                                      <p:to>
                                        <p:strVal val="hidden"/>
                                      </p:to>
                                    </p:set>
                                  </p:childTnLst>
                                </p:cTn>
                              </p:par>
                              <p:par>
                                <p:cTn id="97" presetID="5" presetClass="exit" presetSubtype="10" fill="hold" nodeType="withEffect">
                                  <p:stCondLst>
                                    <p:cond delay="0"/>
                                  </p:stCondLst>
                                  <p:childTnLst>
                                    <p:animEffect transition="out" filter="checkerboard(across)">
                                      <p:cBhvr>
                                        <p:cTn id="98" dur="500"/>
                                        <p:tgtEl>
                                          <p:spTgt spid="42"/>
                                        </p:tgtEl>
                                      </p:cBhvr>
                                    </p:animEffect>
                                    <p:set>
                                      <p:cBhvr>
                                        <p:cTn id="99" dur="1" fill="hold">
                                          <p:stCondLst>
                                            <p:cond delay="499"/>
                                          </p:stCondLst>
                                        </p:cTn>
                                        <p:tgtEl>
                                          <p:spTgt spid="42"/>
                                        </p:tgtEl>
                                        <p:attrNameLst>
                                          <p:attrName>style.visibility</p:attrName>
                                        </p:attrNameLst>
                                      </p:cBhvr>
                                      <p:to>
                                        <p:strVal val="hidden"/>
                                      </p:to>
                                    </p:set>
                                  </p:childTnLst>
                                </p:cTn>
                              </p:par>
                              <p:par>
                                <p:cTn id="100" presetID="5" presetClass="exit" presetSubtype="10" fill="hold" nodeType="withEffect">
                                  <p:stCondLst>
                                    <p:cond delay="0"/>
                                  </p:stCondLst>
                                  <p:childTnLst>
                                    <p:animEffect transition="out" filter="checkerboard(across)">
                                      <p:cBhvr>
                                        <p:cTn id="101" dur="500"/>
                                        <p:tgtEl>
                                          <p:spTgt spid="44"/>
                                        </p:tgtEl>
                                      </p:cBhvr>
                                    </p:animEffect>
                                    <p:set>
                                      <p:cBhvr>
                                        <p:cTn id="102" dur="1" fill="hold">
                                          <p:stCondLst>
                                            <p:cond delay="499"/>
                                          </p:stCondLst>
                                        </p:cTn>
                                        <p:tgtEl>
                                          <p:spTgt spid="44"/>
                                        </p:tgtEl>
                                        <p:attrNameLst>
                                          <p:attrName>style.visibility</p:attrName>
                                        </p:attrNameLst>
                                      </p:cBhvr>
                                      <p:to>
                                        <p:strVal val="hidden"/>
                                      </p:to>
                                    </p:set>
                                  </p:childTnLst>
                                </p:cTn>
                              </p:par>
                              <p:par>
                                <p:cTn id="103" presetID="5" presetClass="exit" presetSubtype="10" fill="hold" nodeType="withEffect">
                                  <p:stCondLst>
                                    <p:cond delay="0"/>
                                  </p:stCondLst>
                                  <p:childTnLst>
                                    <p:animEffect transition="out" filter="checkerboard(across)">
                                      <p:cBhvr>
                                        <p:cTn id="104" dur="500"/>
                                        <p:tgtEl>
                                          <p:spTgt spid="48"/>
                                        </p:tgtEl>
                                      </p:cBhvr>
                                    </p:animEffect>
                                    <p:set>
                                      <p:cBhvr>
                                        <p:cTn id="105" dur="1" fill="hold">
                                          <p:stCondLst>
                                            <p:cond delay="499"/>
                                          </p:stCondLst>
                                        </p:cTn>
                                        <p:tgtEl>
                                          <p:spTgt spid="48"/>
                                        </p:tgtEl>
                                        <p:attrNameLst>
                                          <p:attrName>style.visibility</p:attrName>
                                        </p:attrNameLst>
                                      </p:cBhvr>
                                      <p:to>
                                        <p:strVal val="hidden"/>
                                      </p:to>
                                    </p:set>
                                  </p:childTnLst>
                                </p:cTn>
                              </p:par>
                              <p:par>
                                <p:cTn id="106" presetID="5" presetClass="exit" presetSubtype="10" fill="hold" nodeType="withEffect">
                                  <p:stCondLst>
                                    <p:cond delay="0"/>
                                  </p:stCondLst>
                                  <p:childTnLst>
                                    <p:animEffect transition="out" filter="checkerboard(across)">
                                      <p:cBhvr>
                                        <p:cTn id="107" dur="500"/>
                                        <p:tgtEl>
                                          <p:spTgt spid="50"/>
                                        </p:tgtEl>
                                      </p:cBhvr>
                                    </p:animEffect>
                                    <p:set>
                                      <p:cBhvr>
                                        <p:cTn id="108" dur="1" fill="hold">
                                          <p:stCondLst>
                                            <p:cond delay="499"/>
                                          </p:stCondLst>
                                        </p:cTn>
                                        <p:tgtEl>
                                          <p:spTgt spid="50"/>
                                        </p:tgtEl>
                                        <p:attrNameLst>
                                          <p:attrName>style.visibility</p:attrName>
                                        </p:attrNameLst>
                                      </p:cBhvr>
                                      <p:to>
                                        <p:strVal val="hidden"/>
                                      </p:to>
                                    </p:set>
                                  </p:childTnLst>
                                </p:cTn>
                              </p:par>
                              <p:par>
                                <p:cTn id="109" presetID="5" presetClass="exit" presetSubtype="10" fill="hold" nodeType="withEffect">
                                  <p:stCondLst>
                                    <p:cond delay="0"/>
                                  </p:stCondLst>
                                  <p:childTnLst>
                                    <p:animEffect transition="out" filter="checkerboard(across)">
                                      <p:cBhvr>
                                        <p:cTn id="110" dur="500"/>
                                        <p:tgtEl>
                                          <p:spTgt spid="54"/>
                                        </p:tgtEl>
                                      </p:cBhvr>
                                    </p:animEffect>
                                    <p:set>
                                      <p:cBhvr>
                                        <p:cTn id="111" dur="1" fill="hold">
                                          <p:stCondLst>
                                            <p:cond delay="499"/>
                                          </p:stCondLst>
                                        </p:cTn>
                                        <p:tgtEl>
                                          <p:spTgt spid="54"/>
                                        </p:tgtEl>
                                        <p:attrNameLst>
                                          <p:attrName>style.visibility</p:attrName>
                                        </p:attrNameLst>
                                      </p:cBhvr>
                                      <p:to>
                                        <p:strVal val="hidden"/>
                                      </p:to>
                                    </p:set>
                                  </p:childTnLst>
                                </p:cTn>
                              </p:par>
                              <p:par>
                                <p:cTn id="112" presetID="5" presetClass="exit" presetSubtype="10" fill="hold" nodeType="withEffect">
                                  <p:stCondLst>
                                    <p:cond delay="0"/>
                                  </p:stCondLst>
                                  <p:childTnLst>
                                    <p:animEffect transition="out" filter="checkerboard(across)">
                                      <p:cBhvr>
                                        <p:cTn id="113" dur="500"/>
                                        <p:tgtEl>
                                          <p:spTgt spid="55"/>
                                        </p:tgtEl>
                                      </p:cBhvr>
                                    </p:animEffect>
                                    <p:set>
                                      <p:cBhvr>
                                        <p:cTn id="114" dur="1" fill="hold">
                                          <p:stCondLst>
                                            <p:cond delay="499"/>
                                          </p:stCondLst>
                                        </p:cTn>
                                        <p:tgtEl>
                                          <p:spTgt spid="55"/>
                                        </p:tgtEl>
                                        <p:attrNameLst>
                                          <p:attrName>style.visibility</p:attrName>
                                        </p:attrNameLst>
                                      </p:cBhvr>
                                      <p:to>
                                        <p:strVal val="hidden"/>
                                      </p:to>
                                    </p:set>
                                  </p:childTnLst>
                                </p:cTn>
                              </p:par>
                              <p:par>
                                <p:cTn id="115" presetID="5" presetClass="exit" presetSubtype="10" fill="hold" nodeType="withEffect">
                                  <p:stCondLst>
                                    <p:cond delay="0"/>
                                  </p:stCondLst>
                                  <p:childTnLst>
                                    <p:animEffect transition="out" filter="checkerboard(across)">
                                      <p:cBhvr>
                                        <p:cTn id="116" dur="500"/>
                                        <p:tgtEl>
                                          <p:spTgt spid="59"/>
                                        </p:tgtEl>
                                      </p:cBhvr>
                                    </p:animEffect>
                                    <p:set>
                                      <p:cBhvr>
                                        <p:cTn id="117" dur="1" fill="hold">
                                          <p:stCondLst>
                                            <p:cond delay="499"/>
                                          </p:stCondLst>
                                        </p:cTn>
                                        <p:tgtEl>
                                          <p:spTgt spid="59"/>
                                        </p:tgtEl>
                                        <p:attrNameLst>
                                          <p:attrName>style.visibility</p:attrName>
                                        </p:attrNameLst>
                                      </p:cBhvr>
                                      <p:to>
                                        <p:strVal val="hidden"/>
                                      </p:to>
                                    </p:set>
                                  </p:childTnLst>
                                </p:cTn>
                              </p:par>
                              <p:par>
                                <p:cTn id="118" presetID="5" presetClass="exit" presetSubtype="10" fill="hold" nodeType="withEffect">
                                  <p:stCondLst>
                                    <p:cond delay="0"/>
                                  </p:stCondLst>
                                  <p:childTnLst>
                                    <p:animEffect transition="out" filter="checkerboard(across)">
                                      <p:cBhvr>
                                        <p:cTn id="119" dur="500"/>
                                        <p:tgtEl>
                                          <p:spTgt spid="61"/>
                                        </p:tgtEl>
                                      </p:cBhvr>
                                    </p:animEffect>
                                    <p:set>
                                      <p:cBhvr>
                                        <p:cTn id="120" dur="1" fill="hold">
                                          <p:stCondLst>
                                            <p:cond delay="499"/>
                                          </p:stCondLst>
                                        </p:cTn>
                                        <p:tgtEl>
                                          <p:spTgt spid="61"/>
                                        </p:tgtEl>
                                        <p:attrNameLst>
                                          <p:attrName>style.visibility</p:attrName>
                                        </p:attrNameLst>
                                      </p:cBhvr>
                                      <p:to>
                                        <p:strVal val="hidden"/>
                                      </p:to>
                                    </p:set>
                                  </p:childTnLst>
                                </p:cTn>
                              </p:par>
                              <p:par>
                                <p:cTn id="121" presetID="5" presetClass="exit" presetSubtype="10" fill="hold" nodeType="withEffect">
                                  <p:stCondLst>
                                    <p:cond delay="0"/>
                                  </p:stCondLst>
                                  <p:childTnLst>
                                    <p:animEffect transition="out" filter="checkerboard(across)">
                                      <p:cBhvr>
                                        <p:cTn id="122" dur="500"/>
                                        <p:tgtEl>
                                          <p:spTgt spid="65"/>
                                        </p:tgtEl>
                                      </p:cBhvr>
                                    </p:animEffect>
                                    <p:set>
                                      <p:cBhvr>
                                        <p:cTn id="123" dur="1" fill="hold">
                                          <p:stCondLst>
                                            <p:cond delay="499"/>
                                          </p:stCondLst>
                                        </p:cTn>
                                        <p:tgtEl>
                                          <p:spTgt spid="65"/>
                                        </p:tgtEl>
                                        <p:attrNameLst>
                                          <p:attrName>style.visibility</p:attrName>
                                        </p:attrNameLst>
                                      </p:cBhvr>
                                      <p:to>
                                        <p:strVal val="hidden"/>
                                      </p:to>
                                    </p:set>
                                  </p:childTnLst>
                                </p:cTn>
                              </p:par>
                              <p:par>
                                <p:cTn id="124" presetID="5" presetClass="exit" presetSubtype="10" fill="hold" nodeType="withEffect">
                                  <p:stCondLst>
                                    <p:cond delay="0"/>
                                  </p:stCondLst>
                                  <p:childTnLst>
                                    <p:animEffect transition="out" filter="checkerboard(across)">
                                      <p:cBhvr>
                                        <p:cTn id="125" dur="500"/>
                                        <p:tgtEl>
                                          <p:spTgt spid="68"/>
                                        </p:tgtEl>
                                      </p:cBhvr>
                                    </p:animEffect>
                                    <p:set>
                                      <p:cBhvr>
                                        <p:cTn id="126" dur="1" fill="hold">
                                          <p:stCondLst>
                                            <p:cond delay="499"/>
                                          </p:stCondLst>
                                        </p:cTn>
                                        <p:tgtEl>
                                          <p:spTgt spid="68"/>
                                        </p:tgtEl>
                                        <p:attrNameLst>
                                          <p:attrName>style.visibility</p:attrName>
                                        </p:attrNameLst>
                                      </p:cBhvr>
                                      <p:to>
                                        <p:strVal val="hidden"/>
                                      </p:to>
                                    </p:set>
                                  </p:childTnLst>
                                </p:cTn>
                              </p:par>
                              <p:par>
                                <p:cTn id="127" presetID="5" presetClass="exit" presetSubtype="10" fill="hold" nodeType="withEffect">
                                  <p:stCondLst>
                                    <p:cond delay="0"/>
                                  </p:stCondLst>
                                  <p:childTnLst>
                                    <p:animEffect transition="out" filter="checkerboard(across)">
                                      <p:cBhvr>
                                        <p:cTn id="128" dur="500"/>
                                        <p:tgtEl>
                                          <p:spTgt spid="70"/>
                                        </p:tgtEl>
                                      </p:cBhvr>
                                    </p:animEffect>
                                    <p:set>
                                      <p:cBhvr>
                                        <p:cTn id="129" dur="1" fill="hold">
                                          <p:stCondLst>
                                            <p:cond delay="499"/>
                                          </p:stCondLst>
                                        </p:cTn>
                                        <p:tgtEl>
                                          <p:spTgt spid="70"/>
                                        </p:tgtEl>
                                        <p:attrNameLst>
                                          <p:attrName>style.visibility</p:attrName>
                                        </p:attrNameLst>
                                      </p:cBhvr>
                                      <p:to>
                                        <p:strVal val="hidden"/>
                                      </p:to>
                                    </p:set>
                                  </p:childTnLst>
                                </p:cTn>
                              </p:par>
                              <p:par>
                                <p:cTn id="130" presetID="5" presetClass="exit" presetSubtype="10" fill="hold" nodeType="withEffect">
                                  <p:stCondLst>
                                    <p:cond delay="0"/>
                                  </p:stCondLst>
                                  <p:childTnLst>
                                    <p:animEffect transition="out" filter="checkerboard(across)">
                                      <p:cBhvr>
                                        <p:cTn id="131" dur="500"/>
                                        <p:tgtEl>
                                          <p:spTgt spid="24"/>
                                        </p:tgtEl>
                                      </p:cBhvr>
                                    </p:animEffect>
                                    <p:set>
                                      <p:cBhvr>
                                        <p:cTn id="132" dur="1" fill="hold">
                                          <p:stCondLst>
                                            <p:cond delay="499"/>
                                          </p:stCondLst>
                                        </p:cTn>
                                        <p:tgtEl>
                                          <p:spTgt spid="24"/>
                                        </p:tgtEl>
                                        <p:attrNameLst>
                                          <p:attrName>style.visibility</p:attrName>
                                        </p:attrNameLst>
                                      </p:cBhvr>
                                      <p:to>
                                        <p:strVal val="hidden"/>
                                      </p:to>
                                    </p:set>
                                  </p:childTnLst>
                                </p:cTn>
                              </p:par>
                              <p:par>
                                <p:cTn id="133" presetID="5" presetClass="exit" presetSubtype="10" fill="hold" nodeType="withEffect">
                                  <p:stCondLst>
                                    <p:cond delay="0"/>
                                  </p:stCondLst>
                                  <p:childTnLst>
                                    <p:animEffect transition="out" filter="checkerboard(across)">
                                      <p:cBhvr>
                                        <p:cTn id="134" dur="500"/>
                                        <p:tgtEl>
                                          <p:spTgt spid="90"/>
                                        </p:tgtEl>
                                      </p:cBhvr>
                                    </p:animEffect>
                                    <p:set>
                                      <p:cBhvr>
                                        <p:cTn id="135" dur="1" fill="hold">
                                          <p:stCondLst>
                                            <p:cond delay="499"/>
                                          </p:stCondLst>
                                        </p:cTn>
                                        <p:tgtEl>
                                          <p:spTgt spid="90"/>
                                        </p:tgtEl>
                                        <p:attrNameLst>
                                          <p:attrName>style.visibility</p:attrName>
                                        </p:attrNameLst>
                                      </p:cBhvr>
                                      <p:to>
                                        <p:strVal val="hidden"/>
                                      </p:to>
                                    </p:set>
                                  </p:childTnLst>
                                </p:cTn>
                              </p:par>
                              <p:par>
                                <p:cTn id="136" presetID="5" presetClass="exit" presetSubtype="10" fill="hold" nodeType="withEffect">
                                  <p:stCondLst>
                                    <p:cond delay="0"/>
                                  </p:stCondLst>
                                  <p:childTnLst>
                                    <p:animEffect transition="out" filter="checkerboard(across)">
                                      <p:cBhvr>
                                        <p:cTn id="137" dur="500"/>
                                        <p:tgtEl>
                                          <p:spTgt spid="160"/>
                                        </p:tgtEl>
                                      </p:cBhvr>
                                    </p:animEffect>
                                    <p:set>
                                      <p:cBhvr>
                                        <p:cTn id="138" dur="1" fill="hold">
                                          <p:stCondLst>
                                            <p:cond delay="499"/>
                                          </p:stCondLst>
                                        </p:cTn>
                                        <p:tgtEl>
                                          <p:spTgt spid="160"/>
                                        </p:tgtEl>
                                        <p:attrNameLst>
                                          <p:attrName>style.visibility</p:attrName>
                                        </p:attrNameLst>
                                      </p:cBhvr>
                                      <p:to>
                                        <p:strVal val="hidden"/>
                                      </p:to>
                                    </p:set>
                                  </p:childTnLst>
                                </p:cTn>
                              </p:par>
                              <p:par>
                                <p:cTn id="139" presetID="5" presetClass="exit" presetSubtype="10" fill="hold" nodeType="withEffect">
                                  <p:stCondLst>
                                    <p:cond delay="0"/>
                                  </p:stCondLst>
                                  <p:childTnLst>
                                    <p:animEffect transition="out" filter="checkerboard(across)">
                                      <p:cBhvr>
                                        <p:cTn id="140" dur="500"/>
                                        <p:tgtEl>
                                          <p:spTgt spid="163"/>
                                        </p:tgtEl>
                                      </p:cBhvr>
                                    </p:animEffect>
                                    <p:set>
                                      <p:cBhvr>
                                        <p:cTn id="141" dur="1" fill="hold">
                                          <p:stCondLst>
                                            <p:cond delay="499"/>
                                          </p:stCondLst>
                                        </p:cTn>
                                        <p:tgtEl>
                                          <p:spTgt spid="163"/>
                                        </p:tgtEl>
                                        <p:attrNameLst>
                                          <p:attrName>style.visibility</p:attrName>
                                        </p:attrNameLst>
                                      </p:cBhvr>
                                      <p:to>
                                        <p:strVal val="hidden"/>
                                      </p:to>
                                    </p:set>
                                  </p:childTnLst>
                                </p:cTn>
                              </p:par>
                              <p:par>
                                <p:cTn id="142" presetID="5" presetClass="exit" presetSubtype="10" fill="hold" nodeType="withEffect">
                                  <p:stCondLst>
                                    <p:cond delay="0"/>
                                  </p:stCondLst>
                                  <p:childTnLst>
                                    <p:animEffect transition="out" filter="checkerboard(across)">
                                      <p:cBhvr>
                                        <p:cTn id="143" dur="500"/>
                                        <p:tgtEl>
                                          <p:spTgt spid="166"/>
                                        </p:tgtEl>
                                      </p:cBhvr>
                                    </p:animEffect>
                                    <p:set>
                                      <p:cBhvr>
                                        <p:cTn id="144" dur="1" fill="hold">
                                          <p:stCondLst>
                                            <p:cond delay="499"/>
                                          </p:stCondLst>
                                        </p:cTn>
                                        <p:tgtEl>
                                          <p:spTgt spid="166"/>
                                        </p:tgtEl>
                                        <p:attrNameLst>
                                          <p:attrName>style.visibility</p:attrName>
                                        </p:attrNameLst>
                                      </p:cBhvr>
                                      <p:to>
                                        <p:strVal val="hidden"/>
                                      </p:to>
                                    </p:set>
                                  </p:childTnLst>
                                </p:cTn>
                              </p:par>
                              <p:par>
                                <p:cTn id="145" presetID="5" presetClass="entr" presetSubtype="10" fill="hold" nodeType="withEffect">
                                  <p:stCondLst>
                                    <p:cond delay="0"/>
                                  </p:stCondLst>
                                  <p:childTnLst>
                                    <p:set>
                                      <p:cBhvr>
                                        <p:cTn id="146" dur="1" fill="hold">
                                          <p:stCondLst>
                                            <p:cond delay="0"/>
                                          </p:stCondLst>
                                        </p:cTn>
                                        <p:tgtEl>
                                          <p:spTgt spid="210"/>
                                        </p:tgtEl>
                                        <p:attrNameLst>
                                          <p:attrName>style.visibility</p:attrName>
                                        </p:attrNameLst>
                                      </p:cBhvr>
                                      <p:to>
                                        <p:strVal val="visible"/>
                                      </p:to>
                                    </p:set>
                                    <p:animEffect transition="in" filter="checkerboard(across)">
                                      <p:cBhvr>
                                        <p:cTn id="147"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Group 144"/>
          <p:cNvGrpSpPr/>
          <p:nvPr/>
        </p:nvGrpSpPr>
        <p:grpSpPr>
          <a:xfrm>
            <a:off x="4568780" y="4141352"/>
            <a:ext cx="3708400" cy="1969888"/>
            <a:chOff x="4576400" y="3242192"/>
            <a:chExt cx="3708400" cy="1969888"/>
          </a:xfrm>
        </p:grpSpPr>
        <p:grpSp>
          <p:nvGrpSpPr>
            <p:cNvPr id="76" name="Group 173"/>
            <p:cNvGrpSpPr/>
            <p:nvPr/>
          </p:nvGrpSpPr>
          <p:grpSpPr>
            <a:xfrm>
              <a:off x="4576400" y="3242192"/>
              <a:ext cx="3708400" cy="1507066"/>
              <a:chOff x="347133" y="3310467"/>
              <a:chExt cx="3708400" cy="1507066"/>
            </a:xfrm>
          </p:grpSpPr>
          <p:sp>
            <p:nvSpPr>
              <p:cNvPr id="108" name="Freeform 107"/>
              <p:cNvSpPr/>
              <p:nvPr/>
            </p:nvSpPr>
            <p:spPr bwMode="auto">
              <a:xfrm>
                <a:off x="347133" y="4241800"/>
                <a:ext cx="1126067" cy="575733"/>
              </a:xfrm>
              <a:custGeom>
                <a:avLst/>
                <a:gdLst>
                  <a:gd name="connsiteX0" fmla="*/ 0 w 1126067"/>
                  <a:gd name="connsiteY0" fmla="*/ 0 h 575733"/>
                  <a:gd name="connsiteX1" fmla="*/ 550334 w 1126067"/>
                  <a:gd name="connsiteY1" fmla="*/ 575733 h 575733"/>
                  <a:gd name="connsiteX2" fmla="*/ 1126067 w 1126067"/>
                  <a:gd name="connsiteY2" fmla="*/ 389467 h 575733"/>
                  <a:gd name="connsiteX3" fmla="*/ 0 w 1126067"/>
                  <a:gd name="connsiteY3" fmla="*/ 0 h 575733"/>
                </a:gdLst>
                <a:ahLst/>
                <a:cxnLst>
                  <a:cxn ang="0">
                    <a:pos x="connsiteX0" y="connsiteY0"/>
                  </a:cxn>
                  <a:cxn ang="0">
                    <a:pos x="connsiteX1" y="connsiteY1"/>
                  </a:cxn>
                  <a:cxn ang="0">
                    <a:pos x="connsiteX2" y="connsiteY2"/>
                  </a:cxn>
                  <a:cxn ang="0">
                    <a:pos x="connsiteX3" y="connsiteY3"/>
                  </a:cxn>
                </a:cxnLst>
                <a:rect l="l" t="t" r="r" b="b"/>
                <a:pathLst>
                  <a:path w="1126067" h="575733">
                    <a:moveTo>
                      <a:pt x="0" y="0"/>
                    </a:moveTo>
                    <a:lnTo>
                      <a:pt x="550334" y="575733"/>
                    </a:lnTo>
                    <a:lnTo>
                      <a:pt x="1126067" y="389467"/>
                    </a:lnTo>
                    <a:lnTo>
                      <a:pt x="0" y="0"/>
                    </a:lnTo>
                    <a:close/>
                  </a:path>
                </a:pathLst>
              </a:custGeom>
              <a:solidFill>
                <a:srgbClr val="B2B2B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 name="Freeform 108"/>
              <p:cNvSpPr/>
              <p:nvPr/>
            </p:nvSpPr>
            <p:spPr bwMode="auto">
              <a:xfrm>
                <a:off x="1413933" y="3310467"/>
                <a:ext cx="897467" cy="592666"/>
              </a:xfrm>
              <a:custGeom>
                <a:avLst/>
                <a:gdLst>
                  <a:gd name="connsiteX0" fmla="*/ 0 w 897467"/>
                  <a:gd name="connsiteY0" fmla="*/ 101600 h 592666"/>
                  <a:gd name="connsiteX1" fmla="*/ 660400 w 897467"/>
                  <a:gd name="connsiteY1" fmla="*/ 0 h 592666"/>
                  <a:gd name="connsiteX2" fmla="*/ 897467 w 897467"/>
                  <a:gd name="connsiteY2" fmla="*/ 592666 h 592666"/>
                  <a:gd name="connsiteX3" fmla="*/ 0 w 897467"/>
                  <a:gd name="connsiteY3" fmla="*/ 101600 h 592666"/>
                </a:gdLst>
                <a:ahLst/>
                <a:cxnLst>
                  <a:cxn ang="0">
                    <a:pos x="connsiteX0" y="connsiteY0"/>
                  </a:cxn>
                  <a:cxn ang="0">
                    <a:pos x="connsiteX1" y="connsiteY1"/>
                  </a:cxn>
                  <a:cxn ang="0">
                    <a:pos x="connsiteX2" y="connsiteY2"/>
                  </a:cxn>
                  <a:cxn ang="0">
                    <a:pos x="connsiteX3" y="connsiteY3"/>
                  </a:cxn>
                </a:cxnLst>
                <a:rect l="l" t="t" r="r" b="b"/>
                <a:pathLst>
                  <a:path w="897467" h="592666">
                    <a:moveTo>
                      <a:pt x="0" y="101600"/>
                    </a:moveTo>
                    <a:lnTo>
                      <a:pt x="660400" y="0"/>
                    </a:lnTo>
                    <a:lnTo>
                      <a:pt x="897467" y="592666"/>
                    </a:lnTo>
                    <a:lnTo>
                      <a:pt x="0" y="101600"/>
                    </a:lnTo>
                    <a:close/>
                  </a:path>
                </a:pathLst>
              </a:custGeom>
              <a:solidFill>
                <a:srgbClr val="B2B2B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Freeform 109"/>
              <p:cNvSpPr/>
              <p:nvPr/>
            </p:nvSpPr>
            <p:spPr bwMode="auto">
              <a:xfrm>
                <a:off x="2810933" y="3327400"/>
                <a:ext cx="1244600" cy="905933"/>
              </a:xfrm>
              <a:custGeom>
                <a:avLst/>
                <a:gdLst>
                  <a:gd name="connsiteX0" fmla="*/ 0 w 1244600"/>
                  <a:gd name="connsiteY0" fmla="*/ 0 h 905933"/>
                  <a:gd name="connsiteX1" fmla="*/ 719667 w 1244600"/>
                  <a:gd name="connsiteY1" fmla="*/ 254000 h 905933"/>
                  <a:gd name="connsiteX2" fmla="*/ 1244600 w 1244600"/>
                  <a:gd name="connsiteY2" fmla="*/ 905933 h 905933"/>
                  <a:gd name="connsiteX3" fmla="*/ 0 w 1244600"/>
                  <a:gd name="connsiteY3" fmla="*/ 0 h 905933"/>
                </a:gdLst>
                <a:ahLst/>
                <a:cxnLst>
                  <a:cxn ang="0">
                    <a:pos x="connsiteX0" y="connsiteY0"/>
                  </a:cxn>
                  <a:cxn ang="0">
                    <a:pos x="connsiteX1" y="connsiteY1"/>
                  </a:cxn>
                  <a:cxn ang="0">
                    <a:pos x="connsiteX2" y="connsiteY2"/>
                  </a:cxn>
                  <a:cxn ang="0">
                    <a:pos x="connsiteX3" y="connsiteY3"/>
                  </a:cxn>
                </a:cxnLst>
                <a:rect l="l" t="t" r="r" b="b"/>
                <a:pathLst>
                  <a:path w="1244600" h="905933">
                    <a:moveTo>
                      <a:pt x="0" y="0"/>
                    </a:moveTo>
                    <a:lnTo>
                      <a:pt x="719667" y="254000"/>
                    </a:lnTo>
                    <a:lnTo>
                      <a:pt x="1244600" y="905933"/>
                    </a:lnTo>
                    <a:lnTo>
                      <a:pt x="0" y="0"/>
                    </a:lnTo>
                    <a:close/>
                  </a:path>
                </a:pathLst>
              </a:custGeom>
              <a:solidFill>
                <a:srgbClr val="B2B2B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44" name="Freeform 143"/>
            <p:cNvSpPr/>
            <p:nvPr/>
          </p:nvSpPr>
          <p:spPr bwMode="auto">
            <a:xfrm>
              <a:off x="6073140" y="4739640"/>
              <a:ext cx="2042160" cy="472440"/>
            </a:xfrm>
            <a:custGeom>
              <a:avLst/>
              <a:gdLst>
                <a:gd name="connsiteX0" fmla="*/ 0 w 2042160"/>
                <a:gd name="connsiteY0" fmla="*/ 0 h 472440"/>
                <a:gd name="connsiteX1" fmla="*/ 411480 w 2042160"/>
                <a:gd name="connsiteY1" fmla="*/ 472440 h 472440"/>
                <a:gd name="connsiteX2" fmla="*/ 2042160 w 2042160"/>
                <a:gd name="connsiteY2" fmla="*/ 388620 h 472440"/>
                <a:gd name="connsiteX3" fmla="*/ 0 w 2042160"/>
                <a:gd name="connsiteY3" fmla="*/ 0 h 472440"/>
              </a:gdLst>
              <a:ahLst/>
              <a:cxnLst>
                <a:cxn ang="0">
                  <a:pos x="connsiteX0" y="connsiteY0"/>
                </a:cxn>
                <a:cxn ang="0">
                  <a:pos x="connsiteX1" y="connsiteY1"/>
                </a:cxn>
                <a:cxn ang="0">
                  <a:pos x="connsiteX2" y="connsiteY2"/>
                </a:cxn>
                <a:cxn ang="0">
                  <a:pos x="connsiteX3" y="connsiteY3"/>
                </a:cxn>
              </a:cxnLst>
              <a:rect l="l" t="t" r="r" b="b"/>
              <a:pathLst>
                <a:path w="2042160" h="472440">
                  <a:moveTo>
                    <a:pt x="0" y="0"/>
                  </a:moveTo>
                  <a:lnTo>
                    <a:pt x="411480" y="472440"/>
                  </a:lnTo>
                  <a:lnTo>
                    <a:pt x="2042160" y="388620"/>
                  </a:lnTo>
                  <a:lnTo>
                    <a:pt x="0" y="0"/>
                  </a:lnTo>
                  <a:close/>
                </a:path>
              </a:pathLst>
            </a:custGeom>
            <a:solidFill>
              <a:srgbClr val="B2B2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33" name="Group 132"/>
          <p:cNvGrpSpPr/>
          <p:nvPr/>
        </p:nvGrpSpPr>
        <p:grpSpPr>
          <a:xfrm>
            <a:off x="6050280" y="5631180"/>
            <a:ext cx="2065020" cy="487680"/>
            <a:chOff x="6050280" y="5631180"/>
            <a:chExt cx="2065020" cy="487680"/>
          </a:xfrm>
        </p:grpSpPr>
        <p:sp>
          <p:nvSpPr>
            <p:cNvPr id="131" name="Freeform 130"/>
            <p:cNvSpPr/>
            <p:nvPr/>
          </p:nvSpPr>
          <p:spPr bwMode="auto">
            <a:xfrm>
              <a:off x="6050280" y="5631180"/>
              <a:ext cx="1043940" cy="487680"/>
            </a:xfrm>
            <a:custGeom>
              <a:avLst/>
              <a:gdLst>
                <a:gd name="connsiteX0" fmla="*/ 0 w 1043940"/>
                <a:gd name="connsiteY0" fmla="*/ 7620 h 487680"/>
                <a:gd name="connsiteX1" fmla="*/ 1043940 w 1043940"/>
                <a:gd name="connsiteY1" fmla="*/ 0 h 487680"/>
                <a:gd name="connsiteX2" fmla="*/ 411480 w 1043940"/>
                <a:gd name="connsiteY2" fmla="*/ 487680 h 487680"/>
                <a:gd name="connsiteX3" fmla="*/ 0 w 1043940"/>
                <a:gd name="connsiteY3" fmla="*/ 7620 h 487680"/>
              </a:gdLst>
              <a:ahLst/>
              <a:cxnLst>
                <a:cxn ang="0">
                  <a:pos x="connsiteX0" y="connsiteY0"/>
                </a:cxn>
                <a:cxn ang="0">
                  <a:pos x="connsiteX1" y="connsiteY1"/>
                </a:cxn>
                <a:cxn ang="0">
                  <a:pos x="connsiteX2" y="connsiteY2"/>
                </a:cxn>
                <a:cxn ang="0">
                  <a:pos x="connsiteX3" y="connsiteY3"/>
                </a:cxn>
              </a:cxnLst>
              <a:rect l="l" t="t" r="r" b="b"/>
              <a:pathLst>
                <a:path w="1043940" h="487680">
                  <a:moveTo>
                    <a:pt x="0" y="7620"/>
                  </a:moveTo>
                  <a:lnTo>
                    <a:pt x="1043940" y="0"/>
                  </a:lnTo>
                  <a:lnTo>
                    <a:pt x="411480" y="487680"/>
                  </a:lnTo>
                  <a:lnTo>
                    <a:pt x="0" y="7620"/>
                  </a:lnTo>
                  <a:close/>
                </a:path>
              </a:pathLst>
            </a:cu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2" name="Freeform 131"/>
            <p:cNvSpPr/>
            <p:nvPr/>
          </p:nvSpPr>
          <p:spPr bwMode="auto">
            <a:xfrm>
              <a:off x="6477000" y="5638800"/>
              <a:ext cx="1638300" cy="480060"/>
            </a:xfrm>
            <a:custGeom>
              <a:avLst/>
              <a:gdLst>
                <a:gd name="connsiteX0" fmla="*/ 0 w 1638300"/>
                <a:gd name="connsiteY0" fmla="*/ 480060 h 480060"/>
                <a:gd name="connsiteX1" fmla="*/ 624840 w 1638300"/>
                <a:gd name="connsiteY1" fmla="*/ 0 h 480060"/>
                <a:gd name="connsiteX2" fmla="*/ 1638300 w 1638300"/>
                <a:gd name="connsiteY2" fmla="*/ 396240 h 480060"/>
                <a:gd name="connsiteX3" fmla="*/ 0 w 1638300"/>
                <a:gd name="connsiteY3" fmla="*/ 480060 h 480060"/>
              </a:gdLst>
              <a:ahLst/>
              <a:cxnLst>
                <a:cxn ang="0">
                  <a:pos x="connsiteX0" y="connsiteY0"/>
                </a:cxn>
                <a:cxn ang="0">
                  <a:pos x="connsiteX1" y="connsiteY1"/>
                </a:cxn>
                <a:cxn ang="0">
                  <a:pos x="connsiteX2" y="connsiteY2"/>
                </a:cxn>
                <a:cxn ang="0">
                  <a:pos x="connsiteX3" y="connsiteY3"/>
                </a:cxn>
              </a:cxnLst>
              <a:rect l="l" t="t" r="r" b="b"/>
              <a:pathLst>
                <a:path w="1638300" h="480060">
                  <a:moveTo>
                    <a:pt x="0" y="480060"/>
                  </a:moveTo>
                  <a:lnTo>
                    <a:pt x="624840" y="0"/>
                  </a:lnTo>
                  <a:lnTo>
                    <a:pt x="1638300" y="396240"/>
                  </a:lnTo>
                  <a:lnTo>
                    <a:pt x="0" y="480060"/>
                  </a:lnTo>
                  <a:close/>
                </a:path>
              </a:pathLst>
            </a:cu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8" name="Group 177"/>
          <p:cNvGrpSpPr/>
          <p:nvPr/>
        </p:nvGrpSpPr>
        <p:grpSpPr>
          <a:xfrm>
            <a:off x="7045792" y="4159675"/>
            <a:ext cx="1250830" cy="1470804"/>
            <a:chOff x="2816525" y="3321170"/>
            <a:chExt cx="1250830" cy="1470804"/>
          </a:xfrm>
        </p:grpSpPr>
        <p:sp>
          <p:nvSpPr>
            <p:cNvPr id="106" name="Freeform 105"/>
            <p:cNvSpPr/>
            <p:nvPr/>
          </p:nvSpPr>
          <p:spPr bwMode="auto">
            <a:xfrm>
              <a:off x="2816525" y="3321170"/>
              <a:ext cx="707366" cy="1457864"/>
            </a:xfrm>
            <a:custGeom>
              <a:avLst/>
              <a:gdLst>
                <a:gd name="connsiteX0" fmla="*/ 0 w 707366"/>
                <a:gd name="connsiteY0" fmla="*/ 0 h 1457864"/>
                <a:gd name="connsiteX1" fmla="*/ 51758 w 707366"/>
                <a:gd name="connsiteY1" fmla="*/ 1457864 h 1457864"/>
                <a:gd name="connsiteX2" fmla="*/ 707366 w 707366"/>
                <a:gd name="connsiteY2" fmla="*/ 250166 h 1457864"/>
                <a:gd name="connsiteX3" fmla="*/ 0 w 707366"/>
                <a:gd name="connsiteY3" fmla="*/ 0 h 1457864"/>
              </a:gdLst>
              <a:ahLst/>
              <a:cxnLst>
                <a:cxn ang="0">
                  <a:pos x="connsiteX0" y="connsiteY0"/>
                </a:cxn>
                <a:cxn ang="0">
                  <a:pos x="connsiteX1" y="connsiteY1"/>
                </a:cxn>
                <a:cxn ang="0">
                  <a:pos x="connsiteX2" y="connsiteY2"/>
                </a:cxn>
                <a:cxn ang="0">
                  <a:pos x="connsiteX3" y="connsiteY3"/>
                </a:cxn>
              </a:cxnLst>
              <a:rect l="l" t="t" r="r" b="b"/>
              <a:pathLst>
                <a:path w="707366" h="1457864">
                  <a:moveTo>
                    <a:pt x="0" y="0"/>
                  </a:moveTo>
                  <a:lnTo>
                    <a:pt x="51758" y="1457864"/>
                  </a:lnTo>
                  <a:lnTo>
                    <a:pt x="707366" y="250166"/>
                  </a:lnTo>
                  <a:lnTo>
                    <a:pt x="0" y="0"/>
                  </a:lnTo>
                  <a:close/>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 name="Freeform 106"/>
            <p:cNvSpPr/>
            <p:nvPr/>
          </p:nvSpPr>
          <p:spPr bwMode="auto">
            <a:xfrm>
              <a:off x="2868283" y="3567023"/>
              <a:ext cx="1199072" cy="1224951"/>
            </a:xfrm>
            <a:custGeom>
              <a:avLst/>
              <a:gdLst>
                <a:gd name="connsiteX0" fmla="*/ 659921 w 1199072"/>
                <a:gd name="connsiteY0" fmla="*/ 0 h 1224951"/>
                <a:gd name="connsiteX1" fmla="*/ 1199072 w 1199072"/>
                <a:gd name="connsiteY1" fmla="*/ 664234 h 1224951"/>
                <a:gd name="connsiteX2" fmla="*/ 0 w 1199072"/>
                <a:gd name="connsiteY2" fmla="*/ 1224951 h 1224951"/>
                <a:gd name="connsiteX3" fmla="*/ 659921 w 1199072"/>
                <a:gd name="connsiteY3" fmla="*/ 0 h 1224951"/>
              </a:gdLst>
              <a:ahLst/>
              <a:cxnLst>
                <a:cxn ang="0">
                  <a:pos x="connsiteX0" y="connsiteY0"/>
                </a:cxn>
                <a:cxn ang="0">
                  <a:pos x="connsiteX1" y="connsiteY1"/>
                </a:cxn>
                <a:cxn ang="0">
                  <a:pos x="connsiteX2" y="connsiteY2"/>
                </a:cxn>
                <a:cxn ang="0">
                  <a:pos x="connsiteX3" y="connsiteY3"/>
                </a:cxn>
              </a:cxnLst>
              <a:rect l="l" t="t" r="r" b="b"/>
              <a:pathLst>
                <a:path w="1199072" h="1224951">
                  <a:moveTo>
                    <a:pt x="659921" y="0"/>
                  </a:moveTo>
                  <a:lnTo>
                    <a:pt x="1199072" y="664234"/>
                  </a:lnTo>
                  <a:lnTo>
                    <a:pt x="0" y="1224951"/>
                  </a:lnTo>
                  <a:lnTo>
                    <a:pt x="659921" y="0"/>
                  </a:lnTo>
                  <a:close/>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9" name="Group 180"/>
          <p:cNvGrpSpPr/>
          <p:nvPr/>
        </p:nvGrpSpPr>
        <p:grpSpPr>
          <a:xfrm>
            <a:off x="5654207" y="4133796"/>
            <a:ext cx="878313" cy="1490069"/>
            <a:chOff x="1424940" y="3295291"/>
            <a:chExt cx="878313" cy="1490069"/>
          </a:xfrm>
        </p:grpSpPr>
        <p:sp>
          <p:nvSpPr>
            <p:cNvPr id="104" name="Freeform 103"/>
            <p:cNvSpPr/>
            <p:nvPr/>
          </p:nvSpPr>
          <p:spPr bwMode="auto">
            <a:xfrm>
              <a:off x="1424940" y="3299460"/>
              <a:ext cx="647700" cy="1485900"/>
            </a:xfrm>
            <a:custGeom>
              <a:avLst/>
              <a:gdLst>
                <a:gd name="connsiteX0" fmla="*/ 0 w 647700"/>
                <a:gd name="connsiteY0" fmla="*/ 106680 h 1485900"/>
                <a:gd name="connsiteX1" fmla="*/ 647700 w 647700"/>
                <a:gd name="connsiteY1" fmla="*/ 0 h 1485900"/>
                <a:gd name="connsiteX2" fmla="*/ 403860 w 647700"/>
                <a:gd name="connsiteY2" fmla="*/ 1485900 h 1485900"/>
                <a:gd name="connsiteX3" fmla="*/ 0 w 647700"/>
                <a:gd name="connsiteY3" fmla="*/ 106680 h 1485900"/>
              </a:gdLst>
              <a:ahLst/>
              <a:cxnLst>
                <a:cxn ang="0">
                  <a:pos x="connsiteX0" y="connsiteY0"/>
                </a:cxn>
                <a:cxn ang="0">
                  <a:pos x="connsiteX1" y="connsiteY1"/>
                </a:cxn>
                <a:cxn ang="0">
                  <a:pos x="connsiteX2" y="connsiteY2"/>
                </a:cxn>
                <a:cxn ang="0">
                  <a:pos x="connsiteX3" y="connsiteY3"/>
                </a:cxn>
              </a:cxnLst>
              <a:rect l="l" t="t" r="r" b="b"/>
              <a:pathLst>
                <a:path w="647700" h="1485900">
                  <a:moveTo>
                    <a:pt x="0" y="106680"/>
                  </a:moveTo>
                  <a:lnTo>
                    <a:pt x="647700" y="0"/>
                  </a:lnTo>
                  <a:lnTo>
                    <a:pt x="403860" y="1485900"/>
                  </a:lnTo>
                  <a:lnTo>
                    <a:pt x="0" y="106680"/>
                  </a:lnTo>
                  <a:close/>
                </a:path>
              </a:pathLst>
            </a:cu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 name="Freeform 104"/>
            <p:cNvSpPr/>
            <p:nvPr/>
          </p:nvSpPr>
          <p:spPr bwMode="auto">
            <a:xfrm>
              <a:off x="1824487" y="3295291"/>
              <a:ext cx="478766" cy="1488056"/>
            </a:xfrm>
            <a:custGeom>
              <a:avLst/>
              <a:gdLst>
                <a:gd name="connsiteX0" fmla="*/ 241539 w 478766"/>
                <a:gd name="connsiteY0" fmla="*/ 0 h 1488056"/>
                <a:gd name="connsiteX1" fmla="*/ 0 w 478766"/>
                <a:gd name="connsiteY1" fmla="*/ 1488056 h 1488056"/>
                <a:gd name="connsiteX2" fmla="*/ 478766 w 478766"/>
                <a:gd name="connsiteY2" fmla="*/ 612475 h 1488056"/>
                <a:gd name="connsiteX3" fmla="*/ 241539 w 478766"/>
                <a:gd name="connsiteY3" fmla="*/ 0 h 1488056"/>
              </a:gdLst>
              <a:ahLst/>
              <a:cxnLst>
                <a:cxn ang="0">
                  <a:pos x="connsiteX0" y="connsiteY0"/>
                </a:cxn>
                <a:cxn ang="0">
                  <a:pos x="connsiteX1" y="connsiteY1"/>
                </a:cxn>
                <a:cxn ang="0">
                  <a:pos x="connsiteX2" y="connsiteY2"/>
                </a:cxn>
                <a:cxn ang="0">
                  <a:pos x="connsiteX3" y="connsiteY3"/>
                </a:cxn>
              </a:cxnLst>
              <a:rect l="l" t="t" r="r" b="b"/>
              <a:pathLst>
                <a:path w="478766" h="1488056">
                  <a:moveTo>
                    <a:pt x="241539" y="0"/>
                  </a:moveTo>
                  <a:lnTo>
                    <a:pt x="0" y="1488056"/>
                  </a:lnTo>
                  <a:lnTo>
                    <a:pt x="478766" y="612475"/>
                  </a:lnTo>
                  <a:lnTo>
                    <a:pt x="241539" y="0"/>
                  </a:lnTo>
                  <a:close/>
                </a:path>
              </a:pathLst>
            </a:custGeom>
            <a:solidFill>
              <a:srgbClr val="FFFF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80" name="Group 183"/>
          <p:cNvGrpSpPr/>
          <p:nvPr/>
        </p:nvGrpSpPr>
        <p:grpSpPr>
          <a:xfrm>
            <a:off x="4579787" y="4244645"/>
            <a:ext cx="1097280" cy="1402080"/>
            <a:chOff x="350520" y="3406140"/>
            <a:chExt cx="1097280" cy="1402080"/>
          </a:xfrm>
        </p:grpSpPr>
        <p:sp>
          <p:nvSpPr>
            <p:cNvPr id="102" name="Freeform 101"/>
            <p:cNvSpPr/>
            <p:nvPr/>
          </p:nvSpPr>
          <p:spPr bwMode="auto">
            <a:xfrm>
              <a:off x="350520" y="3421380"/>
              <a:ext cx="1066800" cy="1386840"/>
            </a:xfrm>
            <a:custGeom>
              <a:avLst/>
              <a:gdLst>
                <a:gd name="connsiteX0" fmla="*/ 0 w 1066800"/>
                <a:gd name="connsiteY0" fmla="*/ 815340 h 1386840"/>
                <a:gd name="connsiteX1" fmla="*/ 1066800 w 1066800"/>
                <a:gd name="connsiteY1" fmla="*/ 0 h 1386840"/>
                <a:gd name="connsiteX2" fmla="*/ 548640 w 1066800"/>
                <a:gd name="connsiteY2" fmla="*/ 1386840 h 1386840"/>
                <a:gd name="connsiteX3" fmla="*/ 0 w 1066800"/>
                <a:gd name="connsiteY3" fmla="*/ 815340 h 1386840"/>
              </a:gdLst>
              <a:ahLst/>
              <a:cxnLst>
                <a:cxn ang="0">
                  <a:pos x="connsiteX0" y="connsiteY0"/>
                </a:cxn>
                <a:cxn ang="0">
                  <a:pos x="connsiteX1" y="connsiteY1"/>
                </a:cxn>
                <a:cxn ang="0">
                  <a:pos x="connsiteX2" y="connsiteY2"/>
                </a:cxn>
                <a:cxn ang="0">
                  <a:pos x="connsiteX3" y="connsiteY3"/>
                </a:cxn>
              </a:cxnLst>
              <a:rect l="l" t="t" r="r" b="b"/>
              <a:pathLst>
                <a:path w="1066800" h="1386840">
                  <a:moveTo>
                    <a:pt x="0" y="815340"/>
                  </a:moveTo>
                  <a:lnTo>
                    <a:pt x="1066800" y="0"/>
                  </a:lnTo>
                  <a:lnTo>
                    <a:pt x="548640" y="1386840"/>
                  </a:lnTo>
                  <a:lnTo>
                    <a:pt x="0" y="815340"/>
                  </a:lnTo>
                  <a:close/>
                </a:path>
              </a:pathLst>
            </a:custGeom>
            <a:solidFill>
              <a:srgbClr val="FF99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 name="Freeform 102"/>
            <p:cNvSpPr/>
            <p:nvPr/>
          </p:nvSpPr>
          <p:spPr bwMode="auto">
            <a:xfrm>
              <a:off x="914400" y="3406140"/>
              <a:ext cx="533400" cy="1402080"/>
            </a:xfrm>
            <a:custGeom>
              <a:avLst/>
              <a:gdLst>
                <a:gd name="connsiteX0" fmla="*/ 510540 w 533400"/>
                <a:gd name="connsiteY0" fmla="*/ 0 h 1402080"/>
                <a:gd name="connsiteX1" fmla="*/ 533400 w 533400"/>
                <a:gd name="connsiteY1" fmla="*/ 1242060 h 1402080"/>
                <a:gd name="connsiteX2" fmla="*/ 0 w 533400"/>
                <a:gd name="connsiteY2" fmla="*/ 1402080 h 1402080"/>
                <a:gd name="connsiteX3" fmla="*/ 510540 w 533400"/>
                <a:gd name="connsiteY3" fmla="*/ 0 h 1402080"/>
              </a:gdLst>
              <a:ahLst/>
              <a:cxnLst>
                <a:cxn ang="0">
                  <a:pos x="connsiteX0" y="connsiteY0"/>
                </a:cxn>
                <a:cxn ang="0">
                  <a:pos x="connsiteX1" y="connsiteY1"/>
                </a:cxn>
                <a:cxn ang="0">
                  <a:pos x="connsiteX2" y="connsiteY2"/>
                </a:cxn>
                <a:cxn ang="0">
                  <a:pos x="connsiteX3" y="connsiteY3"/>
                </a:cxn>
              </a:cxnLst>
              <a:rect l="l" t="t" r="r" b="b"/>
              <a:pathLst>
                <a:path w="533400" h="1402080">
                  <a:moveTo>
                    <a:pt x="510540" y="0"/>
                  </a:moveTo>
                  <a:lnTo>
                    <a:pt x="533400" y="1242060"/>
                  </a:lnTo>
                  <a:lnTo>
                    <a:pt x="0" y="1402080"/>
                  </a:lnTo>
                  <a:lnTo>
                    <a:pt x="510540" y="0"/>
                  </a:lnTo>
                  <a:close/>
                </a:path>
              </a:pathLst>
            </a:custGeom>
            <a:solidFill>
              <a:srgbClr val="FF99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3554" name="Rectangle 2"/>
          <p:cNvSpPr>
            <a:spLocks noGrp="1" noChangeArrowheads="1"/>
          </p:cNvSpPr>
          <p:nvPr>
            <p:ph type="title"/>
          </p:nvPr>
        </p:nvSpPr>
        <p:spPr/>
        <p:txBody>
          <a:bodyPr/>
          <a:lstStyle/>
          <a:p>
            <a:r>
              <a:rPr lang="en-US" altLang="zh-CN" smtClean="0">
                <a:ea typeface="宋体" charset="-122"/>
              </a:rPr>
              <a:t>Motivation</a:t>
            </a:r>
          </a:p>
        </p:txBody>
      </p:sp>
      <p:sp>
        <p:nvSpPr>
          <p:cNvPr id="23555" name="Rectangle 3"/>
          <p:cNvSpPr>
            <a:spLocks noGrp="1" noChangeArrowheads="1"/>
          </p:cNvSpPr>
          <p:nvPr>
            <p:ph type="body" idx="4294967295"/>
          </p:nvPr>
        </p:nvSpPr>
        <p:spPr>
          <a:xfrm>
            <a:off x="381000" y="1447800"/>
            <a:ext cx="8382000" cy="1676400"/>
          </a:xfrm>
        </p:spPr>
        <p:txBody>
          <a:bodyPr/>
          <a:lstStyle/>
          <a:p>
            <a:pPr eaLnBrk="1" hangingPunct="1"/>
            <a:r>
              <a:rPr lang="en-US" altLang="zh-CN" sz="3000" dirty="0" smtClean="0">
                <a:ea typeface="宋体" charset="-122"/>
              </a:rPr>
              <a:t>Inserting constraints in parallel ?</a:t>
            </a:r>
          </a:p>
          <a:p>
            <a:pPr eaLnBrk="1" hangingPunct="1"/>
            <a:r>
              <a:rPr lang="en-US" altLang="zh-CN" sz="2800" dirty="0" smtClean="0">
                <a:ea typeface="宋体" charset="-122"/>
              </a:rPr>
              <a:t>Our approach: </a:t>
            </a:r>
          </a:p>
          <a:p>
            <a:pPr lvl="1" eaLnBrk="1" hangingPunct="1"/>
            <a:r>
              <a:rPr lang="en-US" altLang="zh-CN" sz="2600" dirty="0" smtClean="0">
                <a:ea typeface="宋体" charset="-122"/>
              </a:rPr>
              <a:t>flip all flippable pairs in parallel</a:t>
            </a:r>
          </a:p>
          <a:p>
            <a:endParaRPr lang="en-US" altLang="zh-CN" sz="3000" dirty="0" smtClean="0">
              <a:ea typeface="宋体" charset="-122"/>
            </a:endParaRPr>
          </a:p>
        </p:txBody>
      </p:sp>
      <p:sp>
        <p:nvSpPr>
          <p:cNvPr id="19" name="Slide Number Placeholder 18"/>
          <p:cNvSpPr>
            <a:spLocks noGrp="1"/>
          </p:cNvSpPr>
          <p:nvPr>
            <p:ph type="sldNum" sz="quarter" idx="11"/>
          </p:nvPr>
        </p:nvSpPr>
        <p:spPr/>
        <p:txBody>
          <a:bodyPr/>
          <a:lstStyle/>
          <a:p>
            <a:pPr>
              <a:defRPr/>
            </a:pPr>
            <a:fld id="{A38F7C88-708E-4688-B9DF-4364706EA663}" type="slidenum">
              <a:rPr lang="en-US"/>
              <a:pPr>
                <a:defRPr/>
              </a:pPr>
              <a:t>12</a:t>
            </a:fld>
            <a:endParaRPr lang="en-US" dirty="0"/>
          </a:p>
        </p:txBody>
      </p:sp>
      <p:cxnSp>
        <p:nvCxnSpPr>
          <p:cNvPr id="81" name="Straight Connector 80"/>
          <p:cNvCxnSpPr/>
          <p:nvPr/>
        </p:nvCxnSpPr>
        <p:spPr bwMode="auto">
          <a:xfrm flipH="1">
            <a:off x="5138387" y="4242001"/>
            <a:ext cx="514350" cy="140589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82" name="Straight Connector 81"/>
          <p:cNvCxnSpPr/>
          <p:nvPr/>
        </p:nvCxnSpPr>
        <p:spPr bwMode="auto">
          <a:xfrm flipH="1">
            <a:off x="4566887" y="4242001"/>
            <a:ext cx="1089660" cy="84582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83" name="Straight Connector 82"/>
          <p:cNvCxnSpPr/>
          <p:nvPr/>
        </p:nvCxnSpPr>
        <p:spPr bwMode="auto">
          <a:xfrm>
            <a:off x="4570697" y="5080201"/>
            <a:ext cx="560070" cy="56388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84" name="Straight Connector 83"/>
          <p:cNvCxnSpPr/>
          <p:nvPr/>
        </p:nvCxnSpPr>
        <p:spPr bwMode="auto">
          <a:xfrm>
            <a:off x="5656547" y="4249621"/>
            <a:ext cx="22860" cy="122682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85" name="Straight Connector 84"/>
          <p:cNvCxnSpPr>
            <a:endCxn id="103" idx="1"/>
          </p:cNvCxnSpPr>
          <p:nvPr/>
        </p:nvCxnSpPr>
        <p:spPr bwMode="auto">
          <a:xfrm flipV="1">
            <a:off x="5134647" y="5486705"/>
            <a:ext cx="542420" cy="157376"/>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86" name="Straight Connector 85"/>
          <p:cNvCxnSpPr>
            <a:stCxn id="103" idx="1"/>
          </p:cNvCxnSpPr>
          <p:nvPr/>
        </p:nvCxnSpPr>
        <p:spPr bwMode="auto">
          <a:xfrm>
            <a:off x="5677067" y="5486705"/>
            <a:ext cx="385801" cy="155861"/>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87" name="Straight Connector 86"/>
          <p:cNvCxnSpPr/>
          <p:nvPr/>
        </p:nvCxnSpPr>
        <p:spPr bwMode="auto">
          <a:xfrm>
            <a:off x="5650536" y="4245977"/>
            <a:ext cx="400973" cy="139091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88" name="Straight Connector 87"/>
          <p:cNvCxnSpPr/>
          <p:nvPr/>
        </p:nvCxnSpPr>
        <p:spPr bwMode="auto">
          <a:xfrm flipV="1">
            <a:off x="5650536" y="4131819"/>
            <a:ext cx="656551" cy="11415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89" name="Straight Connector 88"/>
          <p:cNvCxnSpPr/>
          <p:nvPr/>
        </p:nvCxnSpPr>
        <p:spPr bwMode="auto">
          <a:xfrm flipH="1">
            <a:off x="6051509" y="4132386"/>
            <a:ext cx="252171" cy="1504501"/>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91" name="Straight Connector 90"/>
          <p:cNvCxnSpPr/>
          <p:nvPr/>
        </p:nvCxnSpPr>
        <p:spPr bwMode="auto">
          <a:xfrm flipV="1">
            <a:off x="6059459" y="4741270"/>
            <a:ext cx="478999" cy="89618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92" name="Straight Connector 91"/>
          <p:cNvCxnSpPr/>
          <p:nvPr/>
        </p:nvCxnSpPr>
        <p:spPr bwMode="auto">
          <a:xfrm>
            <a:off x="6297999" y="4138067"/>
            <a:ext cx="243311" cy="61557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93" name="Straight Connector 92"/>
          <p:cNvCxnSpPr/>
          <p:nvPr/>
        </p:nvCxnSpPr>
        <p:spPr bwMode="auto">
          <a:xfrm>
            <a:off x="7048667" y="4160825"/>
            <a:ext cx="701013" cy="24304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94" name="Straight Connector 93"/>
          <p:cNvCxnSpPr/>
          <p:nvPr/>
        </p:nvCxnSpPr>
        <p:spPr bwMode="auto">
          <a:xfrm flipV="1">
            <a:off x="6064693" y="5632479"/>
            <a:ext cx="1023731" cy="993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95" name="Straight Connector 94"/>
          <p:cNvCxnSpPr/>
          <p:nvPr/>
        </p:nvCxnSpPr>
        <p:spPr bwMode="auto">
          <a:xfrm>
            <a:off x="6538458" y="4743590"/>
            <a:ext cx="549966" cy="87563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96" name="Straight Connector 95"/>
          <p:cNvCxnSpPr/>
          <p:nvPr/>
        </p:nvCxnSpPr>
        <p:spPr bwMode="auto">
          <a:xfrm flipH="1" flipV="1">
            <a:off x="7048667" y="4176065"/>
            <a:ext cx="45720" cy="145542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97" name="Straight Connector 96"/>
          <p:cNvCxnSpPr/>
          <p:nvPr/>
        </p:nvCxnSpPr>
        <p:spPr bwMode="auto">
          <a:xfrm flipV="1">
            <a:off x="7098336" y="4398755"/>
            <a:ext cx="657024" cy="122646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98" name="Straight Connector 97"/>
          <p:cNvCxnSpPr/>
          <p:nvPr/>
        </p:nvCxnSpPr>
        <p:spPr bwMode="auto">
          <a:xfrm flipV="1">
            <a:off x="7098336" y="5074049"/>
            <a:ext cx="1207935" cy="558793"/>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99" name="Straight Connector 98"/>
          <p:cNvCxnSpPr/>
          <p:nvPr/>
        </p:nvCxnSpPr>
        <p:spPr bwMode="auto">
          <a:xfrm>
            <a:off x="7751952" y="4399324"/>
            <a:ext cx="554320" cy="68097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00" name="Straight Connector 99"/>
          <p:cNvCxnSpPr/>
          <p:nvPr/>
        </p:nvCxnSpPr>
        <p:spPr bwMode="auto">
          <a:xfrm flipH="1">
            <a:off x="4566887" y="5064961"/>
            <a:ext cx="3737610" cy="2286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01" name="Straight Connector 100"/>
          <p:cNvCxnSpPr/>
          <p:nvPr/>
        </p:nvCxnSpPr>
        <p:spPr bwMode="auto">
          <a:xfrm flipV="1">
            <a:off x="6537880" y="4145585"/>
            <a:ext cx="503167" cy="59042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11" name="Straight Connector 110"/>
          <p:cNvCxnSpPr/>
          <p:nvPr/>
        </p:nvCxnSpPr>
        <p:spPr bwMode="auto">
          <a:xfrm flipH="1" flipV="1">
            <a:off x="4571803" y="5107486"/>
            <a:ext cx="3569307" cy="924604"/>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16" name="Straight Connector 115"/>
          <p:cNvCxnSpPr>
            <a:endCxn id="107" idx="2"/>
          </p:cNvCxnSpPr>
          <p:nvPr/>
        </p:nvCxnSpPr>
        <p:spPr bwMode="auto">
          <a:xfrm flipV="1">
            <a:off x="6445045" y="5630479"/>
            <a:ext cx="652505" cy="49010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20" name="Straight Connector 119"/>
          <p:cNvCxnSpPr/>
          <p:nvPr/>
        </p:nvCxnSpPr>
        <p:spPr bwMode="auto">
          <a:xfrm flipH="1" flipV="1">
            <a:off x="6070080" y="5664893"/>
            <a:ext cx="374965" cy="44093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23" name="Straight Connector 122"/>
          <p:cNvCxnSpPr>
            <a:endCxn id="107" idx="2"/>
          </p:cNvCxnSpPr>
          <p:nvPr/>
        </p:nvCxnSpPr>
        <p:spPr bwMode="auto">
          <a:xfrm flipH="1" flipV="1">
            <a:off x="7097550" y="5630479"/>
            <a:ext cx="1058308" cy="401611"/>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27" name="Straight Connector 126"/>
          <p:cNvCxnSpPr/>
          <p:nvPr/>
        </p:nvCxnSpPr>
        <p:spPr bwMode="auto">
          <a:xfrm flipV="1">
            <a:off x="6457581" y="6031599"/>
            <a:ext cx="1661652" cy="7865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34" name="Straight Connector 133"/>
          <p:cNvCxnSpPr>
            <a:endCxn id="103" idx="1"/>
          </p:cNvCxnSpPr>
          <p:nvPr/>
        </p:nvCxnSpPr>
        <p:spPr bwMode="auto">
          <a:xfrm>
            <a:off x="4579787" y="5098085"/>
            <a:ext cx="1097280" cy="38862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36" name="Straight Connector 135"/>
          <p:cNvCxnSpPr>
            <a:endCxn id="105" idx="2"/>
          </p:cNvCxnSpPr>
          <p:nvPr/>
        </p:nvCxnSpPr>
        <p:spPr bwMode="auto">
          <a:xfrm>
            <a:off x="5646587" y="4252265"/>
            <a:ext cx="885933" cy="494006"/>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39" name="Straight Connector 138"/>
          <p:cNvCxnSpPr>
            <a:endCxn id="132" idx="2"/>
          </p:cNvCxnSpPr>
          <p:nvPr/>
        </p:nvCxnSpPr>
        <p:spPr bwMode="auto">
          <a:xfrm>
            <a:off x="6065687" y="5646725"/>
            <a:ext cx="2049613" cy="38831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41" name="Straight Connector 140"/>
          <p:cNvCxnSpPr>
            <a:stCxn id="106" idx="0"/>
            <a:endCxn id="107" idx="1"/>
          </p:cNvCxnSpPr>
          <p:nvPr/>
        </p:nvCxnSpPr>
        <p:spPr bwMode="auto">
          <a:xfrm>
            <a:off x="7045792" y="4159675"/>
            <a:ext cx="1250830" cy="91008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grpSp>
        <p:nvGrpSpPr>
          <p:cNvPr id="146" name="Group 145"/>
          <p:cNvGrpSpPr/>
          <p:nvPr/>
        </p:nvGrpSpPr>
        <p:grpSpPr>
          <a:xfrm>
            <a:off x="4566887" y="4131819"/>
            <a:ext cx="3739385" cy="1988762"/>
            <a:chOff x="4566887" y="4131819"/>
            <a:chExt cx="3739385" cy="1988762"/>
          </a:xfrm>
        </p:grpSpPr>
        <p:grpSp>
          <p:nvGrpSpPr>
            <p:cNvPr id="147" name="Group 144"/>
            <p:cNvGrpSpPr/>
            <p:nvPr/>
          </p:nvGrpSpPr>
          <p:grpSpPr>
            <a:xfrm>
              <a:off x="4568780" y="4141352"/>
              <a:ext cx="3708400" cy="1969888"/>
              <a:chOff x="4576400" y="3242192"/>
              <a:chExt cx="3708400" cy="1969888"/>
            </a:xfrm>
          </p:grpSpPr>
          <p:grpSp>
            <p:nvGrpSpPr>
              <p:cNvPr id="220" name="Group 173"/>
              <p:cNvGrpSpPr/>
              <p:nvPr/>
            </p:nvGrpSpPr>
            <p:grpSpPr>
              <a:xfrm>
                <a:off x="4576400" y="3242192"/>
                <a:ext cx="3708400" cy="1507066"/>
                <a:chOff x="347133" y="3310467"/>
                <a:chExt cx="3708400" cy="1507066"/>
              </a:xfrm>
            </p:grpSpPr>
            <p:sp>
              <p:nvSpPr>
                <p:cNvPr id="222" name="Freeform 221"/>
                <p:cNvSpPr/>
                <p:nvPr/>
              </p:nvSpPr>
              <p:spPr bwMode="auto">
                <a:xfrm>
                  <a:off x="347133" y="4241800"/>
                  <a:ext cx="1126067" cy="575733"/>
                </a:xfrm>
                <a:custGeom>
                  <a:avLst/>
                  <a:gdLst>
                    <a:gd name="connsiteX0" fmla="*/ 0 w 1126067"/>
                    <a:gd name="connsiteY0" fmla="*/ 0 h 575733"/>
                    <a:gd name="connsiteX1" fmla="*/ 550334 w 1126067"/>
                    <a:gd name="connsiteY1" fmla="*/ 575733 h 575733"/>
                    <a:gd name="connsiteX2" fmla="*/ 1126067 w 1126067"/>
                    <a:gd name="connsiteY2" fmla="*/ 389467 h 575733"/>
                    <a:gd name="connsiteX3" fmla="*/ 0 w 1126067"/>
                    <a:gd name="connsiteY3" fmla="*/ 0 h 575733"/>
                  </a:gdLst>
                  <a:ahLst/>
                  <a:cxnLst>
                    <a:cxn ang="0">
                      <a:pos x="connsiteX0" y="connsiteY0"/>
                    </a:cxn>
                    <a:cxn ang="0">
                      <a:pos x="connsiteX1" y="connsiteY1"/>
                    </a:cxn>
                    <a:cxn ang="0">
                      <a:pos x="connsiteX2" y="connsiteY2"/>
                    </a:cxn>
                    <a:cxn ang="0">
                      <a:pos x="connsiteX3" y="connsiteY3"/>
                    </a:cxn>
                  </a:cxnLst>
                  <a:rect l="l" t="t" r="r" b="b"/>
                  <a:pathLst>
                    <a:path w="1126067" h="575733">
                      <a:moveTo>
                        <a:pt x="0" y="0"/>
                      </a:moveTo>
                      <a:lnTo>
                        <a:pt x="550334" y="575733"/>
                      </a:lnTo>
                      <a:lnTo>
                        <a:pt x="1126067" y="389467"/>
                      </a:lnTo>
                      <a:lnTo>
                        <a:pt x="0" y="0"/>
                      </a:lnTo>
                      <a:close/>
                    </a:path>
                  </a:pathLst>
                </a:custGeom>
                <a:solidFill>
                  <a:srgbClr val="B2B2B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3" name="Freeform 222"/>
                <p:cNvSpPr/>
                <p:nvPr/>
              </p:nvSpPr>
              <p:spPr bwMode="auto">
                <a:xfrm>
                  <a:off x="1413933" y="3310467"/>
                  <a:ext cx="897467" cy="592666"/>
                </a:xfrm>
                <a:custGeom>
                  <a:avLst/>
                  <a:gdLst>
                    <a:gd name="connsiteX0" fmla="*/ 0 w 897467"/>
                    <a:gd name="connsiteY0" fmla="*/ 101600 h 592666"/>
                    <a:gd name="connsiteX1" fmla="*/ 660400 w 897467"/>
                    <a:gd name="connsiteY1" fmla="*/ 0 h 592666"/>
                    <a:gd name="connsiteX2" fmla="*/ 897467 w 897467"/>
                    <a:gd name="connsiteY2" fmla="*/ 592666 h 592666"/>
                    <a:gd name="connsiteX3" fmla="*/ 0 w 897467"/>
                    <a:gd name="connsiteY3" fmla="*/ 101600 h 592666"/>
                  </a:gdLst>
                  <a:ahLst/>
                  <a:cxnLst>
                    <a:cxn ang="0">
                      <a:pos x="connsiteX0" y="connsiteY0"/>
                    </a:cxn>
                    <a:cxn ang="0">
                      <a:pos x="connsiteX1" y="connsiteY1"/>
                    </a:cxn>
                    <a:cxn ang="0">
                      <a:pos x="connsiteX2" y="connsiteY2"/>
                    </a:cxn>
                    <a:cxn ang="0">
                      <a:pos x="connsiteX3" y="connsiteY3"/>
                    </a:cxn>
                  </a:cxnLst>
                  <a:rect l="l" t="t" r="r" b="b"/>
                  <a:pathLst>
                    <a:path w="897467" h="592666">
                      <a:moveTo>
                        <a:pt x="0" y="101600"/>
                      </a:moveTo>
                      <a:lnTo>
                        <a:pt x="660400" y="0"/>
                      </a:lnTo>
                      <a:lnTo>
                        <a:pt x="897467" y="592666"/>
                      </a:lnTo>
                      <a:lnTo>
                        <a:pt x="0" y="101600"/>
                      </a:lnTo>
                      <a:close/>
                    </a:path>
                  </a:pathLst>
                </a:custGeom>
                <a:solidFill>
                  <a:srgbClr val="B2B2B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4" name="Freeform 223"/>
                <p:cNvSpPr/>
                <p:nvPr/>
              </p:nvSpPr>
              <p:spPr bwMode="auto">
                <a:xfrm>
                  <a:off x="2810933" y="3327400"/>
                  <a:ext cx="1244600" cy="905933"/>
                </a:xfrm>
                <a:custGeom>
                  <a:avLst/>
                  <a:gdLst>
                    <a:gd name="connsiteX0" fmla="*/ 0 w 1244600"/>
                    <a:gd name="connsiteY0" fmla="*/ 0 h 905933"/>
                    <a:gd name="connsiteX1" fmla="*/ 719667 w 1244600"/>
                    <a:gd name="connsiteY1" fmla="*/ 254000 h 905933"/>
                    <a:gd name="connsiteX2" fmla="*/ 1244600 w 1244600"/>
                    <a:gd name="connsiteY2" fmla="*/ 905933 h 905933"/>
                    <a:gd name="connsiteX3" fmla="*/ 0 w 1244600"/>
                    <a:gd name="connsiteY3" fmla="*/ 0 h 905933"/>
                  </a:gdLst>
                  <a:ahLst/>
                  <a:cxnLst>
                    <a:cxn ang="0">
                      <a:pos x="connsiteX0" y="connsiteY0"/>
                    </a:cxn>
                    <a:cxn ang="0">
                      <a:pos x="connsiteX1" y="connsiteY1"/>
                    </a:cxn>
                    <a:cxn ang="0">
                      <a:pos x="connsiteX2" y="connsiteY2"/>
                    </a:cxn>
                    <a:cxn ang="0">
                      <a:pos x="connsiteX3" y="connsiteY3"/>
                    </a:cxn>
                  </a:cxnLst>
                  <a:rect l="l" t="t" r="r" b="b"/>
                  <a:pathLst>
                    <a:path w="1244600" h="905933">
                      <a:moveTo>
                        <a:pt x="0" y="0"/>
                      </a:moveTo>
                      <a:lnTo>
                        <a:pt x="719667" y="254000"/>
                      </a:lnTo>
                      <a:lnTo>
                        <a:pt x="1244600" y="905933"/>
                      </a:lnTo>
                      <a:lnTo>
                        <a:pt x="0" y="0"/>
                      </a:lnTo>
                      <a:close/>
                    </a:path>
                  </a:pathLst>
                </a:custGeom>
                <a:solidFill>
                  <a:srgbClr val="B2B2B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21" name="Freeform 220"/>
              <p:cNvSpPr/>
              <p:nvPr/>
            </p:nvSpPr>
            <p:spPr bwMode="auto">
              <a:xfrm>
                <a:off x="6073140" y="4739640"/>
                <a:ext cx="2042160" cy="472440"/>
              </a:xfrm>
              <a:custGeom>
                <a:avLst/>
                <a:gdLst>
                  <a:gd name="connsiteX0" fmla="*/ 0 w 2042160"/>
                  <a:gd name="connsiteY0" fmla="*/ 0 h 472440"/>
                  <a:gd name="connsiteX1" fmla="*/ 411480 w 2042160"/>
                  <a:gd name="connsiteY1" fmla="*/ 472440 h 472440"/>
                  <a:gd name="connsiteX2" fmla="*/ 2042160 w 2042160"/>
                  <a:gd name="connsiteY2" fmla="*/ 388620 h 472440"/>
                  <a:gd name="connsiteX3" fmla="*/ 0 w 2042160"/>
                  <a:gd name="connsiteY3" fmla="*/ 0 h 472440"/>
                </a:gdLst>
                <a:ahLst/>
                <a:cxnLst>
                  <a:cxn ang="0">
                    <a:pos x="connsiteX0" y="connsiteY0"/>
                  </a:cxn>
                  <a:cxn ang="0">
                    <a:pos x="connsiteX1" y="connsiteY1"/>
                  </a:cxn>
                  <a:cxn ang="0">
                    <a:pos x="connsiteX2" y="connsiteY2"/>
                  </a:cxn>
                  <a:cxn ang="0">
                    <a:pos x="connsiteX3" y="connsiteY3"/>
                  </a:cxn>
                </a:cxnLst>
                <a:rect l="l" t="t" r="r" b="b"/>
                <a:pathLst>
                  <a:path w="2042160" h="472440">
                    <a:moveTo>
                      <a:pt x="0" y="0"/>
                    </a:moveTo>
                    <a:lnTo>
                      <a:pt x="411480" y="472440"/>
                    </a:lnTo>
                    <a:lnTo>
                      <a:pt x="2042160" y="388620"/>
                    </a:lnTo>
                    <a:lnTo>
                      <a:pt x="0" y="0"/>
                    </a:lnTo>
                    <a:close/>
                  </a:path>
                </a:pathLst>
              </a:custGeom>
              <a:solidFill>
                <a:srgbClr val="B2B2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48" name="Group 132"/>
            <p:cNvGrpSpPr/>
            <p:nvPr/>
          </p:nvGrpSpPr>
          <p:grpSpPr>
            <a:xfrm>
              <a:off x="6050280" y="5631180"/>
              <a:ext cx="2065020" cy="487680"/>
              <a:chOff x="6050280" y="5631180"/>
              <a:chExt cx="2065020" cy="487680"/>
            </a:xfrm>
          </p:grpSpPr>
          <p:sp>
            <p:nvSpPr>
              <p:cNvPr id="218" name="Freeform 217"/>
              <p:cNvSpPr/>
              <p:nvPr/>
            </p:nvSpPr>
            <p:spPr bwMode="auto">
              <a:xfrm>
                <a:off x="6050280" y="5631180"/>
                <a:ext cx="1043940" cy="487680"/>
              </a:xfrm>
              <a:custGeom>
                <a:avLst/>
                <a:gdLst>
                  <a:gd name="connsiteX0" fmla="*/ 0 w 1043940"/>
                  <a:gd name="connsiteY0" fmla="*/ 7620 h 487680"/>
                  <a:gd name="connsiteX1" fmla="*/ 1043940 w 1043940"/>
                  <a:gd name="connsiteY1" fmla="*/ 0 h 487680"/>
                  <a:gd name="connsiteX2" fmla="*/ 411480 w 1043940"/>
                  <a:gd name="connsiteY2" fmla="*/ 487680 h 487680"/>
                  <a:gd name="connsiteX3" fmla="*/ 0 w 1043940"/>
                  <a:gd name="connsiteY3" fmla="*/ 7620 h 487680"/>
                </a:gdLst>
                <a:ahLst/>
                <a:cxnLst>
                  <a:cxn ang="0">
                    <a:pos x="connsiteX0" y="connsiteY0"/>
                  </a:cxn>
                  <a:cxn ang="0">
                    <a:pos x="connsiteX1" y="connsiteY1"/>
                  </a:cxn>
                  <a:cxn ang="0">
                    <a:pos x="connsiteX2" y="connsiteY2"/>
                  </a:cxn>
                  <a:cxn ang="0">
                    <a:pos x="connsiteX3" y="connsiteY3"/>
                  </a:cxn>
                </a:cxnLst>
                <a:rect l="l" t="t" r="r" b="b"/>
                <a:pathLst>
                  <a:path w="1043940" h="487680">
                    <a:moveTo>
                      <a:pt x="0" y="7620"/>
                    </a:moveTo>
                    <a:lnTo>
                      <a:pt x="1043940" y="0"/>
                    </a:lnTo>
                    <a:lnTo>
                      <a:pt x="411480" y="487680"/>
                    </a:lnTo>
                    <a:lnTo>
                      <a:pt x="0" y="7620"/>
                    </a:lnTo>
                    <a:close/>
                  </a:path>
                </a:pathLst>
              </a:cu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 name="Freeform 218"/>
              <p:cNvSpPr/>
              <p:nvPr/>
            </p:nvSpPr>
            <p:spPr bwMode="auto">
              <a:xfrm>
                <a:off x="6477000" y="5638800"/>
                <a:ext cx="1638300" cy="480060"/>
              </a:xfrm>
              <a:custGeom>
                <a:avLst/>
                <a:gdLst>
                  <a:gd name="connsiteX0" fmla="*/ 0 w 1638300"/>
                  <a:gd name="connsiteY0" fmla="*/ 480060 h 480060"/>
                  <a:gd name="connsiteX1" fmla="*/ 624840 w 1638300"/>
                  <a:gd name="connsiteY1" fmla="*/ 0 h 480060"/>
                  <a:gd name="connsiteX2" fmla="*/ 1638300 w 1638300"/>
                  <a:gd name="connsiteY2" fmla="*/ 396240 h 480060"/>
                  <a:gd name="connsiteX3" fmla="*/ 0 w 1638300"/>
                  <a:gd name="connsiteY3" fmla="*/ 480060 h 480060"/>
                </a:gdLst>
                <a:ahLst/>
                <a:cxnLst>
                  <a:cxn ang="0">
                    <a:pos x="connsiteX0" y="connsiteY0"/>
                  </a:cxn>
                  <a:cxn ang="0">
                    <a:pos x="connsiteX1" y="connsiteY1"/>
                  </a:cxn>
                  <a:cxn ang="0">
                    <a:pos x="connsiteX2" y="connsiteY2"/>
                  </a:cxn>
                  <a:cxn ang="0">
                    <a:pos x="connsiteX3" y="connsiteY3"/>
                  </a:cxn>
                </a:cxnLst>
                <a:rect l="l" t="t" r="r" b="b"/>
                <a:pathLst>
                  <a:path w="1638300" h="480060">
                    <a:moveTo>
                      <a:pt x="0" y="480060"/>
                    </a:moveTo>
                    <a:lnTo>
                      <a:pt x="624840" y="0"/>
                    </a:lnTo>
                    <a:lnTo>
                      <a:pt x="1638300" y="396240"/>
                    </a:lnTo>
                    <a:lnTo>
                      <a:pt x="0" y="480060"/>
                    </a:lnTo>
                    <a:close/>
                  </a:path>
                </a:pathLst>
              </a:cu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49" name="Group 177"/>
            <p:cNvGrpSpPr/>
            <p:nvPr/>
          </p:nvGrpSpPr>
          <p:grpSpPr>
            <a:xfrm>
              <a:off x="7045792" y="4159675"/>
              <a:ext cx="1250830" cy="1470804"/>
              <a:chOff x="2816525" y="3321170"/>
              <a:chExt cx="1250830" cy="1470804"/>
            </a:xfrm>
          </p:grpSpPr>
          <p:sp>
            <p:nvSpPr>
              <p:cNvPr id="216" name="Freeform 215"/>
              <p:cNvSpPr/>
              <p:nvPr/>
            </p:nvSpPr>
            <p:spPr bwMode="auto">
              <a:xfrm>
                <a:off x="2816525" y="3321170"/>
                <a:ext cx="707366" cy="1457864"/>
              </a:xfrm>
              <a:custGeom>
                <a:avLst/>
                <a:gdLst>
                  <a:gd name="connsiteX0" fmla="*/ 0 w 707366"/>
                  <a:gd name="connsiteY0" fmla="*/ 0 h 1457864"/>
                  <a:gd name="connsiteX1" fmla="*/ 51758 w 707366"/>
                  <a:gd name="connsiteY1" fmla="*/ 1457864 h 1457864"/>
                  <a:gd name="connsiteX2" fmla="*/ 707366 w 707366"/>
                  <a:gd name="connsiteY2" fmla="*/ 250166 h 1457864"/>
                  <a:gd name="connsiteX3" fmla="*/ 0 w 707366"/>
                  <a:gd name="connsiteY3" fmla="*/ 0 h 1457864"/>
                </a:gdLst>
                <a:ahLst/>
                <a:cxnLst>
                  <a:cxn ang="0">
                    <a:pos x="connsiteX0" y="connsiteY0"/>
                  </a:cxn>
                  <a:cxn ang="0">
                    <a:pos x="connsiteX1" y="connsiteY1"/>
                  </a:cxn>
                  <a:cxn ang="0">
                    <a:pos x="connsiteX2" y="connsiteY2"/>
                  </a:cxn>
                  <a:cxn ang="0">
                    <a:pos x="connsiteX3" y="connsiteY3"/>
                  </a:cxn>
                </a:cxnLst>
                <a:rect l="l" t="t" r="r" b="b"/>
                <a:pathLst>
                  <a:path w="707366" h="1457864">
                    <a:moveTo>
                      <a:pt x="0" y="0"/>
                    </a:moveTo>
                    <a:lnTo>
                      <a:pt x="51758" y="1457864"/>
                    </a:lnTo>
                    <a:lnTo>
                      <a:pt x="707366" y="250166"/>
                    </a:lnTo>
                    <a:lnTo>
                      <a:pt x="0" y="0"/>
                    </a:lnTo>
                    <a:close/>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7" name="Freeform 216"/>
              <p:cNvSpPr/>
              <p:nvPr/>
            </p:nvSpPr>
            <p:spPr bwMode="auto">
              <a:xfrm>
                <a:off x="2868283" y="3567023"/>
                <a:ext cx="1199072" cy="1224951"/>
              </a:xfrm>
              <a:custGeom>
                <a:avLst/>
                <a:gdLst>
                  <a:gd name="connsiteX0" fmla="*/ 659921 w 1199072"/>
                  <a:gd name="connsiteY0" fmla="*/ 0 h 1224951"/>
                  <a:gd name="connsiteX1" fmla="*/ 1199072 w 1199072"/>
                  <a:gd name="connsiteY1" fmla="*/ 664234 h 1224951"/>
                  <a:gd name="connsiteX2" fmla="*/ 0 w 1199072"/>
                  <a:gd name="connsiteY2" fmla="*/ 1224951 h 1224951"/>
                  <a:gd name="connsiteX3" fmla="*/ 659921 w 1199072"/>
                  <a:gd name="connsiteY3" fmla="*/ 0 h 1224951"/>
                </a:gdLst>
                <a:ahLst/>
                <a:cxnLst>
                  <a:cxn ang="0">
                    <a:pos x="connsiteX0" y="connsiteY0"/>
                  </a:cxn>
                  <a:cxn ang="0">
                    <a:pos x="connsiteX1" y="connsiteY1"/>
                  </a:cxn>
                  <a:cxn ang="0">
                    <a:pos x="connsiteX2" y="connsiteY2"/>
                  </a:cxn>
                  <a:cxn ang="0">
                    <a:pos x="connsiteX3" y="connsiteY3"/>
                  </a:cxn>
                </a:cxnLst>
                <a:rect l="l" t="t" r="r" b="b"/>
                <a:pathLst>
                  <a:path w="1199072" h="1224951">
                    <a:moveTo>
                      <a:pt x="659921" y="0"/>
                    </a:moveTo>
                    <a:lnTo>
                      <a:pt x="1199072" y="664234"/>
                    </a:lnTo>
                    <a:lnTo>
                      <a:pt x="0" y="1224951"/>
                    </a:lnTo>
                    <a:lnTo>
                      <a:pt x="659921" y="0"/>
                    </a:lnTo>
                    <a:close/>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50" name="Group 180"/>
            <p:cNvGrpSpPr/>
            <p:nvPr/>
          </p:nvGrpSpPr>
          <p:grpSpPr>
            <a:xfrm>
              <a:off x="5654207" y="4133796"/>
              <a:ext cx="878313" cy="1490069"/>
              <a:chOff x="1424940" y="3295291"/>
              <a:chExt cx="878313" cy="1490069"/>
            </a:xfrm>
          </p:grpSpPr>
          <p:sp>
            <p:nvSpPr>
              <p:cNvPr id="214" name="Freeform 213"/>
              <p:cNvSpPr/>
              <p:nvPr/>
            </p:nvSpPr>
            <p:spPr bwMode="auto">
              <a:xfrm>
                <a:off x="1424940" y="3299460"/>
                <a:ext cx="647700" cy="1485900"/>
              </a:xfrm>
              <a:custGeom>
                <a:avLst/>
                <a:gdLst>
                  <a:gd name="connsiteX0" fmla="*/ 0 w 647700"/>
                  <a:gd name="connsiteY0" fmla="*/ 106680 h 1485900"/>
                  <a:gd name="connsiteX1" fmla="*/ 647700 w 647700"/>
                  <a:gd name="connsiteY1" fmla="*/ 0 h 1485900"/>
                  <a:gd name="connsiteX2" fmla="*/ 403860 w 647700"/>
                  <a:gd name="connsiteY2" fmla="*/ 1485900 h 1485900"/>
                  <a:gd name="connsiteX3" fmla="*/ 0 w 647700"/>
                  <a:gd name="connsiteY3" fmla="*/ 106680 h 1485900"/>
                </a:gdLst>
                <a:ahLst/>
                <a:cxnLst>
                  <a:cxn ang="0">
                    <a:pos x="connsiteX0" y="connsiteY0"/>
                  </a:cxn>
                  <a:cxn ang="0">
                    <a:pos x="connsiteX1" y="connsiteY1"/>
                  </a:cxn>
                  <a:cxn ang="0">
                    <a:pos x="connsiteX2" y="connsiteY2"/>
                  </a:cxn>
                  <a:cxn ang="0">
                    <a:pos x="connsiteX3" y="connsiteY3"/>
                  </a:cxn>
                </a:cxnLst>
                <a:rect l="l" t="t" r="r" b="b"/>
                <a:pathLst>
                  <a:path w="647700" h="1485900">
                    <a:moveTo>
                      <a:pt x="0" y="106680"/>
                    </a:moveTo>
                    <a:lnTo>
                      <a:pt x="647700" y="0"/>
                    </a:lnTo>
                    <a:lnTo>
                      <a:pt x="403860" y="1485900"/>
                    </a:lnTo>
                    <a:lnTo>
                      <a:pt x="0" y="106680"/>
                    </a:lnTo>
                    <a:close/>
                  </a:path>
                </a:pathLst>
              </a:cu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 name="Freeform 214"/>
              <p:cNvSpPr/>
              <p:nvPr/>
            </p:nvSpPr>
            <p:spPr bwMode="auto">
              <a:xfrm>
                <a:off x="1824487" y="3295291"/>
                <a:ext cx="478766" cy="1488056"/>
              </a:xfrm>
              <a:custGeom>
                <a:avLst/>
                <a:gdLst>
                  <a:gd name="connsiteX0" fmla="*/ 241539 w 478766"/>
                  <a:gd name="connsiteY0" fmla="*/ 0 h 1488056"/>
                  <a:gd name="connsiteX1" fmla="*/ 0 w 478766"/>
                  <a:gd name="connsiteY1" fmla="*/ 1488056 h 1488056"/>
                  <a:gd name="connsiteX2" fmla="*/ 478766 w 478766"/>
                  <a:gd name="connsiteY2" fmla="*/ 612475 h 1488056"/>
                  <a:gd name="connsiteX3" fmla="*/ 241539 w 478766"/>
                  <a:gd name="connsiteY3" fmla="*/ 0 h 1488056"/>
                </a:gdLst>
                <a:ahLst/>
                <a:cxnLst>
                  <a:cxn ang="0">
                    <a:pos x="connsiteX0" y="connsiteY0"/>
                  </a:cxn>
                  <a:cxn ang="0">
                    <a:pos x="connsiteX1" y="connsiteY1"/>
                  </a:cxn>
                  <a:cxn ang="0">
                    <a:pos x="connsiteX2" y="connsiteY2"/>
                  </a:cxn>
                  <a:cxn ang="0">
                    <a:pos x="connsiteX3" y="connsiteY3"/>
                  </a:cxn>
                </a:cxnLst>
                <a:rect l="l" t="t" r="r" b="b"/>
                <a:pathLst>
                  <a:path w="478766" h="1488056">
                    <a:moveTo>
                      <a:pt x="241539" y="0"/>
                    </a:moveTo>
                    <a:lnTo>
                      <a:pt x="0" y="1488056"/>
                    </a:lnTo>
                    <a:lnTo>
                      <a:pt x="478766" y="612475"/>
                    </a:lnTo>
                    <a:lnTo>
                      <a:pt x="241539" y="0"/>
                    </a:lnTo>
                    <a:close/>
                  </a:path>
                </a:pathLst>
              </a:custGeom>
              <a:solidFill>
                <a:srgbClr val="FFFF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51" name="Group 183"/>
            <p:cNvGrpSpPr/>
            <p:nvPr/>
          </p:nvGrpSpPr>
          <p:grpSpPr>
            <a:xfrm>
              <a:off x="4579787" y="4244645"/>
              <a:ext cx="1097280" cy="1402080"/>
              <a:chOff x="350520" y="3406140"/>
              <a:chExt cx="1097280" cy="1402080"/>
            </a:xfrm>
          </p:grpSpPr>
          <p:sp>
            <p:nvSpPr>
              <p:cNvPr id="212" name="Freeform 211"/>
              <p:cNvSpPr/>
              <p:nvPr/>
            </p:nvSpPr>
            <p:spPr bwMode="auto">
              <a:xfrm>
                <a:off x="350520" y="3421380"/>
                <a:ext cx="1066800" cy="1386840"/>
              </a:xfrm>
              <a:custGeom>
                <a:avLst/>
                <a:gdLst>
                  <a:gd name="connsiteX0" fmla="*/ 0 w 1066800"/>
                  <a:gd name="connsiteY0" fmla="*/ 815340 h 1386840"/>
                  <a:gd name="connsiteX1" fmla="*/ 1066800 w 1066800"/>
                  <a:gd name="connsiteY1" fmla="*/ 0 h 1386840"/>
                  <a:gd name="connsiteX2" fmla="*/ 548640 w 1066800"/>
                  <a:gd name="connsiteY2" fmla="*/ 1386840 h 1386840"/>
                  <a:gd name="connsiteX3" fmla="*/ 0 w 1066800"/>
                  <a:gd name="connsiteY3" fmla="*/ 815340 h 1386840"/>
                </a:gdLst>
                <a:ahLst/>
                <a:cxnLst>
                  <a:cxn ang="0">
                    <a:pos x="connsiteX0" y="connsiteY0"/>
                  </a:cxn>
                  <a:cxn ang="0">
                    <a:pos x="connsiteX1" y="connsiteY1"/>
                  </a:cxn>
                  <a:cxn ang="0">
                    <a:pos x="connsiteX2" y="connsiteY2"/>
                  </a:cxn>
                  <a:cxn ang="0">
                    <a:pos x="connsiteX3" y="connsiteY3"/>
                  </a:cxn>
                </a:cxnLst>
                <a:rect l="l" t="t" r="r" b="b"/>
                <a:pathLst>
                  <a:path w="1066800" h="1386840">
                    <a:moveTo>
                      <a:pt x="0" y="815340"/>
                    </a:moveTo>
                    <a:lnTo>
                      <a:pt x="1066800" y="0"/>
                    </a:lnTo>
                    <a:lnTo>
                      <a:pt x="548640" y="1386840"/>
                    </a:lnTo>
                    <a:lnTo>
                      <a:pt x="0" y="815340"/>
                    </a:lnTo>
                    <a:close/>
                  </a:path>
                </a:pathLst>
              </a:custGeom>
              <a:solidFill>
                <a:srgbClr val="FF99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3" name="Freeform 212"/>
              <p:cNvSpPr/>
              <p:nvPr/>
            </p:nvSpPr>
            <p:spPr bwMode="auto">
              <a:xfrm>
                <a:off x="914400" y="3406140"/>
                <a:ext cx="533400" cy="1402080"/>
              </a:xfrm>
              <a:custGeom>
                <a:avLst/>
                <a:gdLst>
                  <a:gd name="connsiteX0" fmla="*/ 510540 w 533400"/>
                  <a:gd name="connsiteY0" fmla="*/ 0 h 1402080"/>
                  <a:gd name="connsiteX1" fmla="*/ 533400 w 533400"/>
                  <a:gd name="connsiteY1" fmla="*/ 1242060 h 1402080"/>
                  <a:gd name="connsiteX2" fmla="*/ 0 w 533400"/>
                  <a:gd name="connsiteY2" fmla="*/ 1402080 h 1402080"/>
                  <a:gd name="connsiteX3" fmla="*/ 510540 w 533400"/>
                  <a:gd name="connsiteY3" fmla="*/ 0 h 1402080"/>
                </a:gdLst>
                <a:ahLst/>
                <a:cxnLst>
                  <a:cxn ang="0">
                    <a:pos x="connsiteX0" y="connsiteY0"/>
                  </a:cxn>
                  <a:cxn ang="0">
                    <a:pos x="connsiteX1" y="connsiteY1"/>
                  </a:cxn>
                  <a:cxn ang="0">
                    <a:pos x="connsiteX2" y="connsiteY2"/>
                  </a:cxn>
                  <a:cxn ang="0">
                    <a:pos x="connsiteX3" y="connsiteY3"/>
                  </a:cxn>
                </a:cxnLst>
                <a:rect l="l" t="t" r="r" b="b"/>
                <a:pathLst>
                  <a:path w="533400" h="1402080">
                    <a:moveTo>
                      <a:pt x="510540" y="0"/>
                    </a:moveTo>
                    <a:lnTo>
                      <a:pt x="533400" y="1242060"/>
                    </a:lnTo>
                    <a:lnTo>
                      <a:pt x="0" y="1402080"/>
                    </a:lnTo>
                    <a:lnTo>
                      <a:pt x="510540" y="0"/>
                    </a:lnTo>
                    <a:close/>
                  </a:path>
                </a:pathLst>
              </a:custGeom>
              <a:solidFill>
                <a:srgbClr val="FF99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cxnSp>
          <p:nvCxnSpPr>
            <p:cNvPr id="152" name="Straight Connector 151"/>
            <p:cNvCxnSpPr/>
            <p:nvPr/>
          </p:nvCxnSpPr>
          <p:spPr bwMode="auto">
            <a:xfrm flipH="1">
              <a:off x="5138387" y="4242001"/>
              <a:ext cx="514350" cy="140589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53" name="Straight Connector 152"/>
            <p:cNvCxnSpPr/>
            <p:nvPr/>
          </p:nvCxnSpPr>
          <p:spPr bwMode="auto">
            <a:xfrm flipH="1">
              <a:off x="4566887" y="4242001"/>
              <a:ext cx="1089660" cy="84582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54" name="Straight Connector 153"/>
            <p:cNvCxnSpPr/>
            <p:nvPr/>
          </p:nvCxnSpPr>
          <p:spPr bwMode="auto">
            <a:xfrm>
              <a:off x="4570697" y="5080201"/>
              <a:ext cx="560070" cy="56388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55" name="Straight Connector 154"/>
            <p:cNvCxnSpPr/>
            <p:nvPr/>
          </p:nvCxnSpPr>
          <p:spPr bwMode="auto">
            <a:xfrm>
              <a:off x="5656547" y="4249621"/>
              <a:ext cx="22860" cy="122682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56" name="Straight Connector 155"/>
            <p:cNvCxnSpPr>
              <a:endCxn id="213" idx="1"/>
            </p:cNvCxnSpPr>
            <p:nvPr/>
          </p:nvCxnSpPr>
          <p:spPr bwMode="auto">
            <a:xfrm flipV="1">
              <a:off x="5134647" y="5486705"/>
              <a:ext cx="542420" cy="157376"/>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57" name="Straight Connector 156"/>
            <p:cNvCxnSpPr>
              <a:stCxn id="213" idx="1"/>
            </p:cNvCxnSpPr>
            <p:nvPr/>
          </p:nvCxnSpPr>
          <p:spPr bwMode="auto">
            <a:xfrm>
              <a:off x="5677067" y="5486705"/>
              <a:ext cx="385801" cy="155861"/>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58" name="Straight Connector 157"/>
            <p:cNvCxnSpPr/>
            <p:nvPr/>
          </p:nvCxnSpPr>
          <p:spPr bwMode="auto">
            <a:xfrm>
              <a:off x="5650536" y="4245977"/>
              <a:ext cx="400973" cy="139091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59" name="Straight Connector 158"/>
            <p:cNvCxnSpPr/>
            <p:nvPr/>
          </p:nvCxnSpPr>
          <p:spPr bwMode="auto">
            <a:xfrm flipV="1">
              <a:off x="5650536" y="4131819"/>
              <a:ext cx="656551" cy="11415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61" name="Straight Connector 160"/>
            <p:cNvCxnSpPr/>
            <p:nvPr/>
          </p:nvCxnSpPr>
          <p:spPr bwMode="auto">
            <a:xfrm flipH="1">
              <a:off x="6051509" y="4132386"/>
              <a:ext cx="252171" cy="1504501"/>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62" name="Straight Connector 161"/>
            <p:cNvCxnSpPr/>
            <p:nvPr/>
          </p:nvCxnSpPr>
          <p:spPr bwMode="auto">
            <a:xfrm flipV="1">
              <a:off x="6059459" y="4741270"/>
              <a:ext cx="478999" cy="89618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64" name="Straight Connector 163"/>
            <p:cNvCxnSpPr/>
            <p:nvPr/>
          </p:nvCxnSpPr>
          <p:spPr bwMode="auto">
            <a:xfrm>
              <a:off x="6297999" y="4138067"/>
              <a:ext cx="243311" cy="61557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65" name="Straight Connector 164"/>
            <p:cNvCxnSpPr/>
            <p:nvPr/>
          </p:nvCxnSpPr>
          <p:spPr bwMode="auto">
            <a:xfrm>
              <a:off x="7048667" y="4160825"/>
              <a:ext cx="701013" cy="24304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67" name="Straight Connector 166"/>
            <p:cNvCxnSpPr/>
            <p:nvPr/>
          </p:nvCxnSpPr>
          <p:spPr bwMode="auto">
            <a:xfrm flipV="1">
              <a:off x="6064693" y="5632479"/>
              <a:ext cx="1023731" cy="993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68" name="Straight Connector 167"/>
            <p:cNvCxnSpPr/>
            <p:nvPr/>
          </p:nvCxnSpPr>
          <p:spPr bwMode="auto">
            <a:xfrm>
              <a:off x="6538458" y="4743590"/>
              <a:ext cx="549966" cy="87563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69" name="Straight Connector 168"/>
            <p:cNvCxnSpPr/>
            <p:nvPr/>
          </p:nvCxnSpPr>
          <p:spPr bwMode="auto">
            <a:xfrm flipH="1" flipV="1">
              <a:off x="7048667" y="4176065"/>
              <a:ext cx="45720" cy="145542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73" name="Straight Connector 172"/>
            <p:cNvCxnSpPr/>
            <p:nvPr/>
          </p:nvCxnSpPr>
          <p:spPr bwMode="auto">
            <a:xfrm flipV="1">
              <a:off x="7098336" y="4398755"/>
              <a:ext cx="657024" cy="122646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74" name="Straight Connector 173"/>
            <p:cNvCxnSpPr/>
            <p:nvPr/>
          </p:nvCxnSpPr>
          <p:spPr bwMode="auto">
            <a:xfrm flipV="1">
              <a:off x="7098336" y="5074049"/>
              <a:ext cx="1207935" cy="558793"/>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78" name="Straight Connector 177"/>
            <p:cNvCxnSpPr/>
            <p:nvPr/>
          </p:nvCxnSpPr>
          <p:spPr bwMode="auto">
            <a:xfrm>
              <a:off x="7751952" y="4399324"/>
              <a:ext cx="554320" cy="68097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81" name="Straight Connector 180"/>
            <p:cNvCxnSpPr/>
            <p:nvPr/>
          </p:nvCxnSpPr>
          <p:spPr bwMode="auto">
            <a:xfrm flipH="1">
              <a:off x="4566887" y="5064961"/>
              <a:ext cx="3737610" cy="2286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84" name="Straight Connector 183"/>
            <p:cNvCxnSpPr/>
            <p:nvPr/>
          </p:nvCxnSpPr>
          <p:spPr bwMode="auto">
            <a:xfrm flipV="1">
              <a:off x="6537880" y="4145585"/>
              <a:ext cx="503167" cy="59042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07" name="Straight Connector 206"/>
            <p:cNvCxnSpPr/>
            <p:nvPr/>
          </p:nvCxnSpPr>
          <p:spPr bwMode="auto">
            <a:xfrm flipH="1" flipV="1">
              <a:off x="4571803" y="5107486"/>
              <a:ext cx="3569307" cy="924604"/>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08" name="Straight Connector 207"/>
            <p:cNvCxnSpPr>
              <a:endCxn id="217" idx="2"/>
            </p:cNvCxnSpPr>
            <p:nvPr/>
          </p:nvCxnSpPr>
          <p:spPr bwMode="auto">
            <a:xfrm flipV="1">
              <a:off x="6445045" y="5630479"/>
              <a:ext cx="652505" cy="49010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09" name="Straight Connector 208"/>
            <p:cNvCxnSpPr/>
            <p:nvPr/>
          </p:nvCxnSpPr>
          <p:spPr bwMode="auto">
            <a:xfrm flipH="1" flipV="1">
              <a:off x="6070080" y="5664893"/>
              <a:ext cx="374965" cy="44093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10" name="Straight Connector 209"/>
            <p:cNvCxnSpPr>
              <a:endCxn id="217" idx="2"/>
            </p:cNvCxnSpPr>
            <p:nvPr/>
          </p:nvCxnSpPr>
          <p:spPr bwMode="auto">
            <a:xfrm flipH="1" flipV="1">
              <a:off x="7097550" y="5630479"/>
              <a:ext cx="1058308" cy="401611"/>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11" name="Straight Connector 210"/>
            <p:cNvCxnSpPr/>
            <p:nvPr/>
          </p:nvCxnSpPr>
          <p:spPr bwMode="auto">
            <a:xfrm flipV="1">
              <a:off x="6457581" y="6031599"/>
              <a:ext cx="1661652" cy="7865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grpSp>
      <p:grpSp>
        <p:nvGrpSpPr>
          <p:cNvPr id="225" name="Group 209"/>
          <p:cNvGrpSpPr/>
          <p:nvPr/>
        </p:nvGrpSpPr>
        <p:grpSpPr>
          <a:xfrm>
            <a:off x="338328" y="3300984"/>
            <a:ext cx="3739385" cy="1524219"/>
            <a:chOff x="4811184" y="4596058"/>
            <a:chExt cx="3739385" cy="1524219"/>
          </a:xfrm>
        </p:grpSpPr>
        <p:grpSp>
          <p:nvGrpSpPr>
            <p:cNvPr id="226" name="Group 173"/>
            <p:cNvGrpSpPr/>
            <p:nvPr/>
          </p:nvGrpSpPr>
          <p:grpSpPr>
            <a:xfrm>
              <a:off x="4820697" y="4613211"/>
              <a:ext cx="3708400" cy="1507066"/>
              <a:chOff x="347133" y="3310467"/>
              <a:chExt cx="3708400" cy="1507066"/>
            </a:xfrm>
          </p:grpSpPr>
          <p:sp>
            <p:nvSpPr>
              <p:cNvPr id="256" name="Freeform 255"/>
              <p:cNvSpPr/>
              <p:nvPr/>
            </p:nvSpPr>
            <p:spPr bwMode="auto">
              <a:xfrm>
                <a:off x="347133" y="4241800"/>
                <a:ext cx="1126067" cy="575733"/>
              </a:xfrm>
              <a:custGeom>
                <a:avLst/>
                <a:gdLst>
                  <a:gd name="connsiteX0" fmla="*/ 0 w 1126067"/>
                  <a:gd name="connsiteY0" fmla="*/ 0 h 575733"/>
                  <a:gd name="connsiteX1" fmla="*/ 550334 w 1126067"/>
                  <a:gd name="connsiteY1" fmla="*/ 575733 h 575733"/>
                  <a:gd name="connsiteX2" fmla="*/ 1126067 w 1126067"/>
                  <a:gd name="connsiteY2" fmla="*/ 389467 h 575733"/>
                  <a:gd name="connsiteX3" fmla="*/ 0 w 1126067"/>
                  <a:gd name="connsiteY3" fmla="*/ 0 h 575733"/>
                </a:gdLst>
                <a:ahLst/>
                <a:cxnLst>
                  <a:cxn ang="0">
                    <a:pos x="connsiteX0" y="connsiteY0"/>
                  </a:cxn>
                  <a:cxn ang="0">
                    <a:pos x="connsiteX1" y="connsiteY1"/>
                  </a:cxn>
                  <a:cxn ang="0">
                    <a:pos x="connsiteX2" y="connsiteY2"/>
                  </a:cxn>
                  <a:cxn ang="0">
                    <a:pos x="connsiteX3" y="connsiteY3"/>
                  </a:cxn>
                </a:cxnLst>
                <a:rect l="l" t="t" r="r" b="b"/>
                <a:pathLst>
                  <a:path w="1126067" h="575733">
                    <a:moveTo>
                      <a:pt x="0" y="0"/>
                    </a:moveTo>
                    <a:lnTo>
                      <a:pt x="550334" y="575733"/>
                    </a:lnTo>
                    <a:lnTo>
                      <a:pt x="1126067" y="389467"/>
                    </a:lnTo>
                    <a:lnTo>
                      <a:pt x="0" y="0"/>
                    </a:lnTo>
                    <a:close/>
                  </a:path>
                </a:pathLst>
              </a:custGeom>
              <a:solidFill>
                <a:srgbClr val="B2B2B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7" name="Freeform 256"/>
              <p:cNvSpPr/>
              <p:nvPr/>
            </p:nvSpPr>
            <p:spPr bwMode="auto">
              <a:xfrm>
                <a:off x="1413933" y="3310467"/>
                <a:ext cx="897467" cy="592666"/>
              </a:xfrm>
              <a:custGeom>
                <a:avLst/>
                <a:gdLst>
                  <a:gd name="connsiteX0" fmla="*/ 0 w 897467"/>
                  <a:gd name="connsiteY0" fmla="*/ 101600 h 592666"/>
                  <a:gd name="connsiteX1" fmla="*/ 660400 w 897467"/>
                  <a:gd name="connsiteY1" fmla="*/ 0 h 592666"/>
                  <a:gd name="connsiteX2" fmla="*/ 897467 w 897467"/>
                  <a:gd name="connsiteY2" fmla="*/ 592666 h 592666"/>
                  <a:gd name="connsiteX3" fmla="*/ 0 w 897467"/>
                  <a:gd name="connsiteY3" fmla="*/ 101600 h 592666"/>
                </a:gdLst>
                <a:ahLst/>
                <a:cxnLst>
                  <a:cxn ang="0">
                    <a:pos x="connsiteX0" y="connsiteY0"/>
                  </a:cxn>
                  <a:cxn ang="0">
                    <a:pos x="connsiteX1" y="connsiteY1"/>
                  </a:cxn>
                  <a:cxn ang="0">
                    <a:pos x="connsiteX2" y="connsiteY2"/>
                  </a:cxn>
                  <a:cxn ang="0">
                    <a:pos x="connsiteX3" y="connsiteY3"/>
                  </a:cxn>
                </a:cxnLst>
                <a:rect l="l" t="t" r="r" b="b"/>
                <a:pathLst>
                  <a:path w="897467" h="592666">
                    <a:moveTo>
                      <a:pt x="0" y="101600"/>
                    </a:moveTo>
                    <a:lnTo>
                      <a:pt x="660400" y="0"/>
                    </a:lnTo>
                    <a:lnTo>
                      <a:pt x="897467" y="592666"/>
                    </a:lnTo>
                    <a:lnTo>
                      <a:pt x="0" y="101600"/>
                    </a:lnTo>
                    <a:close/>
                  </a:path>
                </a:pathLst>
              </a:custGeom>
              <a:solidFill>
                <a:srgbClr val="B2B2B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8" name="Freeform 257"/>
              <p:cNvSpPr/>
              <p:nvPr/>
            </p:nvSpPr>
            <p:spPr bwMode="auto">
              <a:xfrm>
                <a:off x="2810933" y="3327400"/>
                <a:ext cx="1244600" cy="905933"/>
              </a:xfrm>
              <a:custGeom>
                <a:avLst/>
                <a:gdLst>
                  <a:gd name="connsiteX0" fmla="*/ 0 w 1244600"/>
                  <a:gd name="connsiteY0" fmla="*/ 0 h 905933"/>
                  <a:gd name="connsiteX1" fmla="*/ 719667 w 1244600"/>
                  <a:gd name="connsiteY1" fmla="*/ 254000 h 905933"/>
                  <a:gd name="connsiteX2" fmla="*/ 1244600 w 1244600"/>
                  <a:gd name="connsiteY2" fmla="*/ 905933 h 905933"/>
                  <a:gd name="connsiteX3" fmla="*/ 0 w 1244600"/>
                  <a:gd name="connsiteY3" fmla="*/ 0 h 905933"/>
                </a:gdLst>
                <a:ahLst/>
                <a:cxnLst>
                  <a:cxn ang="0">
                    <a:pos x="connsiteX0" y="connsiteY0"/>
                  </a:cxn>
                  <a:cxn ang="0">
                    <a:pos x="connsiteX1" y="connsiteY1"/>
                  </a:cxn>
                  <a:cxn ang="0">
                    <a:pos x="connsiteX2" y="connsiteY2"/>
                  </a:cxn>
                  <a:cxn ang="0">
                    <a:pos x="connsiteX3" y="connsiteY3"/>
                  </a:cxn>
                </a:cxnLst>
                <a:rect l="l" t="t" r="r" b="b"/>
                <a:pathLst>
                  <a:path w="1244600" h="905933">
                    <a:moveTo>
                      <a:pt x="0" y="0"/>
                    </a:moveTo>
                    <a:lnTo>
                      <a:pt x="719667" y="254000"/>
                    </a:lnTo>
                    <a:lnTo>
                      <a:pt x="1244600" y="905933"/>
                    </a:lnTo>
                    <a:lnTo>
                      <a:pt x="0" y="0"/>
                    </a:lnTo>
                    <a:close/>
                  </a:path>
                </a:pathLst>
              </a:custGeom>
              <a:solidFill>
                <a:srgbClr val="B2B2B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27" name="Group 177"/>
            <p:cNvGrpSpPr/>
            <p:nvPr/>
          </p:nvGrpSpPr>
          <p:grpSpPr>
            <a:xfrm>
              <a:off x="7290089" y="4623914"/>
              <a:ext cx="1250830" cy="1470804"/>
              <a:chOff x="2816525" y="3321170"/>
              <a:chExt cx="1250830" cy="1470804"/>
            </a:xfrm>
          </p:grpSpPr>
          <p:sp>
            <p:nvSpPr>
              <p:cNvPr id="254" name="Freeform 253"/>
              <p:cNvSpPr/>
              <p:nvPr/>
            </p:nvSpPr>
            <p:spPr bwMode="auto">
              <a:xfrm>
                <a:off x="2816525" y="3321170"/>
                <a:ext cx="707366" cy="1457864"/>
              </a:xfrm>
              <a:custGeom>
                <a:avLst/>
                <a:gdLst>
                  <a:gd name="connsiteX0" fmla="*/ 0 w 707366"/>
                  <a:gd name="connsiteY0" fmla="*/ 0 h 1457864"/>
                  <a:gd name="connsiteX1" fmla="*/ 51758 w 707366"/>
                  <a:gd name="connsiteY1" fmla="*/ 1457864 h 1457864"/>
                  <a:gd name="connsiteX2" fmla="*/ 707366 w 707366"/>
                  <a:gd name="connsiteY2" fmla="*/ 250166 h 1457864"/>
                  <a:gd name="connsiteX3" fmla="*/ 0 w 707366"/>
                  <a:gd name="connsiteY3" fmla="*/ 0 h 1457864"/>
                </a:gdLst>
                <a:ahLst/>
                <a:cxnLst>
                  <a:cxn ang="0">
                    <a:pos x="connsiteX0" y="connsiteY0"/>
                  </a:cxn>
                  <a:cxn ang="0">
                    <a:pos x="connsiteX1" y="connsiteY1"/>
                  </a:cxn>
                  <a:cxn ang="0">
                    <a:pos x="connsiteX2" y="connsiteY2"/>
                  </a:cxn>
                  <a:cxn ang="0">
                    <a:pos x="connsiteX3" y="connsiteY3"/>
                  </a:cxn>
                </a:cxnLst>
                <a:rect l="l" t="t" r="r" b="b"/>
                <a:pathLst>
                  <a:path w="707366" h="1457864">
                    <a:moveTo>
                      <a:pt x="0" y="0"/>
                    </a:moveTo>
                    <a:lnTo>
                      <a:pt x="51758" y="1457864"/>
                    </a:lnTo>
                    <a:lnTo>
                      <a:pt x="707366" y="250166"/>
                    </a:lnTo>
                    <a:lnTo>
                      <a:pt x="0" y="0"/>
                    </a:lnTo>
                    <a:close/>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5" name="Freeform 254"/>
              <p:cNvSpPr/>
              <p:nvPr/>
            </p:nvSpPr>
            <p:spPr bwMode="auto">
              <a:xfrm>
                <a:off x="2868283" y="3567023"/>
                <a:ext cx="1199072" cy="1224951"/>
              </a:xfrm>
              <a:custGeom>
                <a:avLst/>
                <a:gdLst>
                  <a:gd name="connsiteX0" fmla="*/ 659921 w 1199072"/>
                  <a:gd name="connsiteY0" fmla="*/ 0 h 1224951"/>
                  <a:gd name="connsiteX1" fmla="*/ 1199072 w 1199072"/>
                  <a:gd name="connsiteY1" fmla="*/ 664234 h 1224951"/>
                  <a:gd name="connsiteX2" fmla="*/ 0 w 1199072"/>
                  <a:gd name="connsiteY2" fmla="*/ 1224951 h 1224951"/>
                  <a:gd name="connsiteX3" fmla="*/ 659921 w 1199072"/>
                  <a:gd name="connsiteY3" fmla="*/ 0 h 1224951"/>
                </a:gdLst>
                <a:ahLst/>
                <a:cxnLst>
                  <a:cxn ang="0">
                    <a:pos x="connsiteX0" y="connsiteY0"/>
                  </a:cxn>
                  <a:cxn ang="0">
                    <a:pos x="connsiteX1" y="connsiteY1"/>
                  </a:cxn>
                  <a:cxn ang="0">
                    <a:pos x="connsiteX2" y="connsiteY2"/>
                  </a:cxn>
                  <a:cxn ang="0">
                    <a:pos x="connsiteX3" y="connsiteY3"/>
                  </a:cxn>
                </a:cxnLst>
                <a:rect l="l" t="t" r="r" b="b"/>
                <a:pathLst>
                  <a:path w="1199072" h="1224951">
                    <a:moveTo>
                      <a:pt x="659921" y="0"/>
                    </a:moveTo>
                    <a:lnTo>
                      <a:pt x="1199072" y="664234"/>
                    </a:lnTo>
                    <a:lnTo>
                      <a:pt x="0" y="1224951"/>
                    </a:lnTo>
                    <a:lnTo>
                      <a:pt x="659921" y="0"/>
                    </a:lnTo>
                    <a:close/>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28" name="Group 180"/>
            <p:cNvGrpSpPr/>
            <p:nvPr/>
          </p:nvGrpSpPr>
          <p:grpSpPr>
            <a:xfrm>
              <a:off x="5898504" y="4598035"/>
              <a:ext cx="878313" cy="1490069"/>
              <a:chOff x="1424940" y="3295291"/>
              <a:chExt cx="878313" cy="1490069"/>
            </a:xfrm>
          </p:grpSpPr>
          <p:sp>
            <p:nvSpPr>
              <p:cNvPr id="252" name="Freeform 251"/>
              <p:cNvSpPr/>
              <p:nvPr/>
            </p:nvSpPr>
            <p:spPr bwMode="auto">
              <a:xfrm>
                <a:off x="1424940" y="3299460"/>
                <a:ext cx="647700" cy="1485900"/>
              </a:xfrm>
              <a:custGeom>
                <a:avLst/>
                <a:gdLst>
                  <a:gd name="connsiteX0" fmla="*/ 0 w 647700"/>
                  <a:gd name="connsiteY0" fmla="*/ 106680 h 1485900"/>
                  <a:gd name="connsiteX1" fmla="*/ 647700 w 647700"/>
                  <a:gd name="connsiteY1" fmla="*/ 0 h 1485900"/>
                  <a:gd name="connsiteX2" fmla="*/ 403860 w 647700"/>
                  <a:gd name="connsiteY2" fmla="*/ 1485900 h 1485900"/>
                  <a:gd name="connsiteX3" fmla="*/ 0 w 647700"/>
                  <a:gd name="connsiteY3" fmla="*/ 106680 h 1485900"/>
                </a:gdLst>
                <a:ahLst/>
                <a:cxnLst>
                  <a:cxn ang="0">
                    <a:pos x="connsiteX0" y="connsiteY0"/>
                  </a:cxn>
                  <a:cxn ang="0">
                    <a:pos x="connsiteX1" y="connsiteY1"/>
                  </a:cxn>
                  <a:cxn ang="0">
                    <a:pos x="connsiteX2" y="connsiteY2"/>
                  </a:cxn>
                  <a:cxn ang="0">
                    <a:pos x="connsiteX3" y="connsiteY3"/>
                  </a:cxn>
                </a:cxnLst>
                <a:rect l="l" t="t" r="r" b="b"/>
                <a:pathLst>
                  <a:path w="647700" h="1485900">
                    <a:moveTo>
                      <a:pt x="0" y="106680"/>
                    </a:moveTo>
                    <a:lnTo>
                      <a:pt x="647700" y="0"/>
                    </a:lnTo>
                    <a:lnTo>
                      <a:pt x="403860" y="1485900"/>
                    </a:lnTo>
                    <a:lnTo>
                      <a:pt x="0" y="106680"/>
                    </a:lnTo>
                    <a:close/>
                  </a:path>
                </a:pathLst>
              </a:cu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3" name="Freeform 252"/>
              <p:cNvSpPr/>
              <p:nvPr/>
            </p:nvSpPr>
            <p:spPr bwMode="auto">
              <a:xfrm>
                <a:off x="1824487" y="3295291"/>
                <a:ext cx="478766" cy="1488056"/>
              </a:xfrm>
              <a:custGeom>
                <a:avLst/>
                <a:gdLst>
                  <a:gd name="connsiteX0" fmla="*/ 241539 w 478766"/>
                  <a:gd name="connsiteY0" fmla="*/ 0 h 1488056"/>
                  <a:gd name="connsiteX1" fmla="*/ 0 w 478766"/>
                  <a:gd name="connsiteY1" fmla="*/ 1488056 h 1488056"/>
                  <a:gd name="connsiteX2" fmla="*/ 478766 w 478766"/>
                  <a:gd name="connsiteY2" fmla="*/ 612475 h 1488056"/>
                  <a:gd name="connsiteX3" fmla="*/ 241539 w 478766"/>
                  <a:gd name="connsiteY3" fmla="*/ 0 h 1488056"/>
                </a:gdLst>
                <a:ahLst/>
                <a:cxnLst>
                  <a:cxn ang="0">
                    <a:pos x="connsiteX0" y="connsiteY0"/>
                  </a:cxn>
                  <a:cxn ang="0">
                    <a:pos x="connsiteX1" y="connsiteY1"/>
                  </a:cxn>
                  <a:cxn ang="0">
                    <a:pos x="connsiteX2" y="connsiteY2"/>
                  </a:cxn>
                  <a:cxn ang="0">
                    <a:pos x="connsiteX3" y="connsiteY3"/>
                  </a:cxn>
                </a:cxnLst>
                <a:rect l="l" t="t" r="r" b="b"/>
                <a:pathLst>
                  <a:path w="478766" h="1488056">
                    <a:moveTo>
                      <a:pt x="241539" y="0"/>
                    </a:moveTo>
                    <a:lnTo>
                      <a:pt x="0" y="1488056"/>
                    </a:lnTo>
                    <a:lnTo>
                      <a:pt x="478766" y="612475"/>
                    </a:lnTo>
                    <a:lnTo>
                      <a:pt x="241539" y="0"/>
                    </a:lnTo>
                    <a:close/>
                  </a:path>
                </a:pathLst>
              </a:custGeom>
              <a:solidFill>
                <a:srgbClr val="FFFF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29" name="Group 183"/>
            <p:cNvGrpSpPr/>
            <p:nvPr/>
          </p:nvGrpSpPr>
          <p:grpSpPr>
            <a:xfrm>
              <a:off x="4824084" y="4708884"/>
              <a:ext cx="1097280" cy="1402080"/>
              <a:chOff x="350520" y="3406140"/>
              <a:chExt cx="1097280" cy="1402080"/>
            </a:xfrm>
          </p:grpSpPr>
          <p:sp>
            <p:nvSpPr>
              <p:cNvPr id="250" name="Freeform 249"/>
              <p:cNvSpPr/>
              <p:nvPr/>
            </p:nvSpPr>
            <p:spPr bwMode="auto">
              <a:xfrm>
                <a:off x="350520" y="3421380"/>
                <a:ext cx="1066800" cy="1386840"/>
              </a:xfrm>
              <a:custGeom>
                <a:avLst/>
                <a:gdLst>
                  <a:gd name="connsiteX0" fmla="*/ 0 w 1066800"/>
                  <a:gd name="connsiteY0" fmla="*/ 815340 h 1386840"/>
                  <a:gd name="connsiteX1" fmla="*/ 1066800 w 1066800"/>
                  <a:gd name="connsiteY1" fmla="*/ 0 h 1386840"/>
                  <a:gd name="connsiteX2" fmla="*/ 548640 w 1066800"/>
                  <a:gd name="connsiteY2" fmla="*/ 1386840 h 1386840"/>
                  <a:gd name="connsiteX3" fmla="*/ 0 w 1066800"/>
                  <a:gd name="connsiteY3" fmla="*/ 815340 h 1386840"/>
                </a:gdLst>
                <a:ahLst/>
                <a:cxnLst>
                  <a:cxn ang="0">
                    <a:pos x="connsiteX0" y="connsiteY0"/>
                  </a:cxn>
                  <a:cxn ang="0">
                    <a:pos x="connsiteX1" y="connsiteY1"/>
                  </a:cxn>
                  <a:cxn ang="0">
                    <a:pos x="connsiteX2" y="connsiteY2"/>
                  </a:cxn>
                  <a:cxn ang="0">
                    <a:pos x="connsiteX3" y="connsiteY3"/>
                  </a:cxn>
                </a:cxnLst>
                <a:rect l="l" t="t" r="r" b="b"/>
                <a:pathLst>
                  <a:path w="1066800" h="1386840">
                    <a:moveTo>
                      <a:pt x="0" y="815340"/>
                    </a:moveTo>
                    <a:lnTo>
                      <a:pt x="1066800" y="0"/>
                    </a:lnTo>
                    <a:lnTo>
                      <a:pt x="548640" y="1386840"/>
                    </a:lnTo>
                    <a:lnTo>
                      <a:pt x="0" y="815340"/>
                    </a:lnTo>
                    <a:close/>
                  </a:path>
                </a:pathLst>
              </a:custGeom>
              <a:solidFill>
                <a:srgbClr val="FF99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1" name="Freeform 250"/>
              <p:cNvSpPr/>
              <p:nvPr/>
            </p:nvSpPr>
            <p:spPr bwMode="auto">
              <a:xfrm>
                <a:off x="914400" y="3406140"/>
                <a:ext cx="533400" cy="1402080"/>
              </a:xfrm>
              <a:custGeom>
                <a:avLst/>
                <a:gdLst>
                  <a:gd name="connsiteX0" fmla="*/ 510540 w 533400"/>
                  <a:gd name="connsiteY0" fmla="*/ 0 h 1402080"/>
                  <a:gd name="connsiteX1" fmla="*/ 533400 w 533400"/>
                  <a:gd name="connsiteY1" fmla="*/ 1242060 h 1402080"/>
                  <a:gd name="connsiteX2" fmla="*/ 0 w 533400"/>
                  <a:gd name="connsiteY2" fmla="*/ 1402080 h 1402080"/>
                  <a:gd name="connsiteX3" fmla="*/ 510540 w 533400"/>
                  <a:gd name="connsiteY3" fmla="*/ 0 h 1402080"/>
                </a:gdLst>
                <a:ahLst/>
                <a:cxnLst>
                  <a:cxn ang="0">
                    <a:pos x="connsiteX0" y="connsiteY0"/>
                  </a:cxn>
                  <a:cxn ang="0">
                    <a:pos x="connsiteX1" y="connsiteY1"/>
                  </a:cxn>
                  <a:cxn ang="0">
                    <a:pos x="connsiteX2" y="connsiteY2"/>
                  </a:cxn>
                  <a:cxn ang="0">
                    <a:pos x="connsiteX3" y="connsiteY3"/>
                  </a:cxn>
                </a:cxnLst>
                <a:rect l="l" t="t" r="r" b="b"/>
                <a:pathLst>
                  <a:path w="533400" h="1402080">
                    <a:moveTo>
                      <a:pt x="510540" y="0"/>
                    </a:moveTo>
                    <a:lnTo>
                      <a:pt x="533400" y="1242060"/>
                    </a:lnTo>
                    <a:lnTo>
                      <a:pt x="0" y="1402080"/>
                    </a:lnTo>
                    <a:lnTo>
                      <a:pt x="510540" y="0"/>
                    </a:lnTo>
                    <a:close/>
                  </a:path>
                </a:pathLst>
              </a:custGeom>
              <a:solidFill>
                <a:srgbClr val="FF99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cxnSp>
          <p:nvCxnSpPr>
            <p:cNvPr id="230" name="Straight Connector 229"/>
            <p:cNvCxnSpPr/>
            <p:nvPr/>
          </p:nvCxnSpPr>
          <p:spPr bwMode="auto">
            <a:xfrm flipH="1">
              <a:off x="5382684" y="4706240"/>
              <a:ext cx="514350" cy="140589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31" name="Straight Connector 230"/>
            <p:cNvCxnSpPr/>
            <p:nvPr/>
          </p:nvCxnSpPr>
          <p:spPr bwMode="auto">
            <a:xfrm flipH="1">
              <a:off x="4811184" y="4706240"/>
              <a:ext cx="1089660" cy="84582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32" name="Straight Connector 231"/>
            <p:cNvCxnSpPr/>
            <p:nvPr/>
          </p:nvCxnSpPr>
          <p:spPr bwMode="auto">
            <a:xfrm>
              <a:off x="4814994" y="5544440"/>
              <a:ext cx="560070" cy="56388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33" name="Straight Connector 232"/>
            <p:cNvCxnSpPr/>
            <p:nvPr/>
          </p:nvCxnSpPr>
          <p:spPr bwMode="auto">
            <a:xfrm>
              <a:off x="5900844" y="4713860"/>
              <a:ext cx="22860" cy="122682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34" name="Straight Connector 233"/>
            <p:cNvCxnSpPr>
              <a:endCxn id="251" idx="1"/>
            </p:cNvCxnSpPr>
            <p:nvPr/>
          </p:nvCxnSpPr>
          <p:spPr bwMode="auto">
            <a:xfrm flipV="1">
              <a:off x="5378944" y="5950944"/>
              <a:ext cx="542420" cy="157376"/>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35" name="Straight Connector 234"/>
            <p:cNvCxnSpPr>
              <a:stCxn id="251" idx="1"/>
            </p:cNvCxnSpPr>
            <p:nvPr/>
          </p:nvCxnSpPr>
          <p:spPr bwMode="auto">
            <a:xfrm>
              <a:off x="5921364" y="5950944"/>
              <a:ext cx="385801" cy="155861"/>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36" name="Straight Connector 235"/>
            <p:cNvCxnSpPr/>
            <p:nvPr/>
          </p:nvCxnSpPr>
          <p:spPr bwMode="auto">
            <a:xfrm>
              <a:off x="5894833" y="4710216"/>
              <a:ext cx="400973" cy="139091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37" name="Straight Connector 236"/>
            <p:cNvCxnSpPr/>
            <p:nvPr/>
          </p:nvCxnSpPr>
          <p:spPr bwMode="auto">
            <a:xfrm flipV="1">
              <a:off x="5894833" y="4596058"/>
              <a:ext cx="656551" cy="11415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38" name="Straight Connector 237"/>
            <p:cNvCxnSpPr/>
            <p:nvPr/>
          </p:nvCxnSpPr>
          <p:spPr bwMode="auto">
            <a:xfrm flipH="1">
              <a:off x="6295806" y="4596625"/>
              <a:ext cx="252171" cy="1504501"/>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39" name="Straight Connector 238"/>
            <p:cNvCxnSpPr/>
            <p:nvPr/>
          </p:nvCxnSpPr>
          <p:spPr bwMode="auto">
            <a:xfrm flipV="1">
              <a:off x="6303756" y="5205509"/>
              <a:ext cx="478999" cy="89618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40" name="Straight Connector 239"/>
            <p:cNvCxnSpPr/>
            <p:nvPr/>
          </p:nvCxnSpPr>
          <p:spPr bwMode="auto">
            <a:xfrm>
              <a:off x="6542296" y="4602306"/>
              <a:ext cx="243311" cy="61557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41" name="Straight Connector 240"/>
            <p:cNvCxnSpPr/>
            <p:nvPr/>
          </p:nvCxnSpPr>
          <p:spPr bwMode="auto">
            <a:xfrm>
              <a:off x="7292964" y="4625064"/>
              <a:ext cx="701013" cy="24304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42" name="Straight Connector 241"/>
            <p:cNvCxnSpPr/>
            <p:nvPr/>
          </p:nvCxnSpPr>
          <p:spPr bwMode="auto">
            <a:xfrm flipV="1">
              <a:off x="6308990" y="6096718"/>
              <a:ext cx="1023731" cy="993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43" name="Straight Connector 242"/>
            <p:cNvCxnSpPr/>
            <p:nvPr/>
          </p:nvCxnSpPr>
          <p:spPr bwMode="auto">
            <a:xfrm>
              <a:off x="6782755" y="5207829"/>
              <a:ext cx="549966" cy="87563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44" name="Straight Connector 243"/>
            <p:cNvCxnSpPr/>
            <p:nvPr/>
          </p:nvCxnSpPr>
          <p:spPr bwMode="auto">
            <a:xfrm flipH="1" flipV="1">
              <a:off x="7292964" y="4640304"/>
              <a:ext cx="45720" cy="145542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45" name="Straight Connector 244"/>
            <p:cNvCxnSpPr/>
            <p:nvPr/>
          </p:nvCxnSpPr>
          <p:spPr bwMode="auto">
            <a:xfrm flipV="1">
              <a:off x="7342633" y="4862994"/>
              <a:ext cx="657024" cy="122646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46" name="Straight Connector 245"/>
            <p:cNvCxnSpPr/>
            <p:nvPr/>
          </p:nvCxnSpPr>
          <p:spPr bwMode="auto">
            <a:xfrm flipV="1">
              <a:off x="7342633" y="5538288"/>
              <a:ext cx="1207935" cy="558793"/>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47" name="Straight Connector 246"/>
            <p:cNvCxnSpPr/>
            <p:nvPr/>
          </p:nvCxnSpPr>
          <p:spPr bwMode="auto">
            <a:xfrm>
              <a:off x="7996249" y="4863563"/>
              <a:ext cx="554320" cy="68097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48" name="Straight Connector 247"/>
            <p:cNvCxnSpPr/>
            <p:nvPr/>
          </p:nvCxnSpPr>
          <p:spPr bwMode="auto">
            <a:xfrm flipH="1">
              <a:off x="4811184" y="5529200"/>
              <a:ext cx="3737610" cy="2286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49" name="Straight Connector 248"/>
            <p:cNvCxnSpPr/>
            <p:nvPr/>
          </p:nvCxnSpPr>
          <p:spPr bwMode="auto">
            <a:xfrm flipV="1">
              <a:off x="6782177" y="4609824"/>
              <a:ext cx="503167" cy="59042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2000"/>
                                        <p:tgtEl>
                                          <p:spTgt spid="133"/>
                                        </p:tgtEl>
                                      </p:cBhvr>
                                    </p:animEffect>
                                  </p:childTnLst>
                                </p:cTn>
                              </p:par>
                              <p:par>
                                <p:cTn id="8" presetID="10" presetClass="entr" presetSubtype="0"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2000"/>
                                        <p:tgtEl>
                                          <p:spTgt spid="80"/>
                                        </p:tgtEl>
                                      </p:cBhvr>
                                    </p:animEffect>
                                  </p:childTnLst>
                                </p:cTn>
                              </p:par>
                              <p:par>
                                <p:cTn id="11" presetID="10"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2000"/>
                                        <p:tgtEl>
                                          <p:spTgt spid="79"/>
                                        </p:tgtEl>
                                      </p:cBhvr>
                                    </p:animEffect>
                                  </p:childTnLst>
                                </p:cTn>
                              </p:par>
                              <p:par>
                                <p:cTn id="14" presetID="10" presetClass="entr" presetSubtype="0" fill="hold"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fade">
                                      <p:cBhvr>
                                        <p:cTn id="16" dur="2000"/>
                                        <p:tgtEl>
                                          <p:spTgt spid="7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mph" presetSubtype="0" fill="hold" nodeType="clickEffect">
                                  <p:stCondLst>
                                    <p:cond delay="0"/>
                                  </p:stCondLst>
                                  <p:childTnLst>
                                    <p:animClr clrSpc="hsl">
                                      <p:cBhvr override="childStyle">
                                        <p:cTn id="20" dur="500" fill="hold"/>
                                        <p:tgtEl>
                                          <p:spTgt spid="81"/>
                                        </p:tgtEl>
                                        <p:attrNameLst>
                                          <p:attrName>style.color</p:attrName>
                                        </p:attrNameLst>
                                      </p:cBhvr>
                                      <p:by>
                                        <p:hsl h="-7200000" s="0" l="0"/>
                                      </p:by>
                                    </p:animClr>
                                    <p:animClr clrSpc="hsl">
                                      <p:cBhvr>
                                        <p:cTn id="21" dur="500" fill="hold"/>
                                        <p:tgtEl>
                                          <p:spTgt spid="81"/>
                                        </p:tgtEl>
                                        <p:attrNameLst>
                                          <p:attrName>fillcolor</p:attrName>
                                        </p:attrNameLst>
                                      </p:cBhvr>
                                      <p:by>
                                        <p:hsl h="-7200000" s="0" l="0"/>
                                      </p:by>
                                    </p:animClr>
                                    <p:animClr clrSpc="hsl">
                                      <p:cBhvr>
                                        <p:cTn id="22" dur="500" fill="hold"/>
                                        <p:tgtEl>
                                          <p:spTgt spid="81"/>
                                        </p:tgtEl>
                                        <p:attrNameLst>
                                          <p:attrName>stroke.color</p:attrName>
                                        </p:attrNameLst>
                                      </p:cBhvr>
                                      <p:by>
                                        <p:hsl h="-7200000" s="0" l="0"/>
                                      </p:by>
                                    </p:animClr>
                                    <p:set>
                                      <p:cBhvr>
                                        <p:cTn id="23" dur="500" fill="hold"/>
                                        <p:tgtEl>
                                          <p:spTgt spid="81"/>
                                        </p:tgtEl>
                                        <p:attrNameLst>
                                          <p:attrName>fill.type</p:attrName>
                                        </p:attrNameLst>
                                      </p:cBhvr>
                                      <p:to>
                                        <p:strVal val="solid"/>
                                      </p:to>
                                    </p:set>
                                  </p:childTnLst>
                                </p:cTn>
                              </p:par>
                              <p:par>
                                <p:cTn id="24" presetID="22" presetClass="emph" presetSubtype="0" fill="hold" nodeType="withEffect">
                                  <p:stCondLst>
                                    <p:cond delay="0"/>
                                  </p:stCondLst>
                                  <p:childTnLst>
                                    <p:animClr clrSpc="hsl">
                                      <p:cBhvr override="childStyle">
                                        <p:cTn id="25" dur="500" fill="hold"/>
                                        <p:tgtEl>
                                          <p:spTgt spid="89"/>
                                        </p:tgtEl>
                                        <p:attrNameLst>
                                          <p:attrName>style.color</p:attrName>
                                        </p:attrNameLst>
                                      </p:cBhvr>
                                      <p:by>
                                        <p:hsl h="-7200000" s="0" l="0"/>
                                      </p:by>
                                    </p:animClr>
                                    <p:animClr clrSpc="hsl">
                                      <p:cBhvr>
                                        <p:cTn id="26" dur="500" fill="hold"/>
                                        <p:tgtEl>
                                          <p:spTgt spid="89"/>
                                        </p:tgtEl>
                                        <p:attrNameLst>
                                          <p:attrName>fillcolor</p:attrName>
                                        </p:attrNameLst>
                                      </p:cBhvr>
                                      <p:by>
                                        <p:hsl h="-7200000" s="0" l="0"/>
                                      </p:by>
                                    </p:animClr>
                                    <p:animClr clrSpc="hsl">
                                      <p:cBhvr>
                                        <p:cTn id="27" dur="500" fill="hold"/>
                                        <p:tgtEl>
                                          <p:spTgt spid="89"/>
                                        </p:tgtEl>
                                        <p:attrNameLst>
                                          <p:attrName>stroke.color</p:attrName>
                                        </p:attrNameLst>
                                      </p:cBhvr>
                                      <p:by>
                                        <p:hsl h="-7200000" s="0" l="0"/>
                                      </p:by>
                                    </p:animClr>
                                    <p:set>
                                      <p:cBhvr>
                                        <p:cTn id="28" dur="500" fill="hold"/>
                                        <p:tgtEl>
                                          <p:spTgt spid="89"/>
                                        </p:tgtEl>
                                        <p:attrNameLst>
                                          <p:attrName>fill.type</p:attrName>
                                        </p:attrNameLst>
                                      </p:cBhvr>
                                      <p:to>
                                        <p:strVal val="solid"/>
                                      </p:to>
                                    </p:set>
                                  </p:childTnLst>
                                </p:cTn>
                              </p:par>
                              <p:par>
                                <p:cTn id="29" presetID="22" presetClass="emph" presetSubtype="0" fill="hold" nodeType="withEffect">
                                  <p:stCondLst>
                                    <p:cond delay="0"/>
                                  </p:stCondLst>
                                  <p:childTnLst>
                                    <p:animClr clrSpc="hsl">
                                      <p:cBhvr override="childStyle">
                                        <p:cTn id="30" dur="500" fill="hold"/>
                                        <p:tgtEl>
                                          <p:spTgt spid="97"/>
                                        </p:tgtEl>
                                        <p:attrNameLst>
                                          <p:attrName>style.color</p:attrName>
                                        </p:attrNameLst>
                                      </p:cBhvr>
                                      <p:by>
                                        <p:hsl h="-7200000" s="0" l="0"/>
                                      </p:by>
                                    </p:animClr>
                                    <p:animClr clrSpc="hsl">
                                      <p:cBhvr>
                                        <p:cTn id="31" dur="500" fill="hold"/>
                                        <p:tgtEl>
                                          <p:spTgt spid="97"/>
                                        </p:tgtEl>
                                        <p:attrNameLst>
                                          <p:attrName>fillcolor</p:attrName>
                                        </p:attrNameLst>
                                      </p:cBhvr>
                                      <p:by>
                                        <p:hsl h="-7200000" s="0" l="0"/>
                                      </p:by>
                                    </p:animClr>
                                    <p:animClr clrSpc="hsl">
                                      <p:cBhvr>
                                        <p:cTn id="32" dur="500" fill="hold"/>
                                        <p:tgtEl>
                                          <p:spTgt spid="97"/>
                                        </p:tgtEl>
                                        <p:attrNameLst>
                                          <p:attrName>stroke.color</p:attrName>
                                        </p:attrNameLst>
                                      </p:cBhvr>
                                      <p:by>
                                        <p:hsl h="-7200000" s="0" l="0"/>
                                      </p:by>
                                    </p:animClr>
                                    <p:set>
                                      <p:cBhvr>
                                        <p:cTn id="33" dur="500" fill="hold"/>
                                        <p:tgtEl>
                                          <p:spTgt spid="97"/>
                                        </p:tgtEl>
                                        <p:attrNameLst>
                                          <p:attrName>fill.type</p:attrName>
                                        </p:attrNameLst>
                                      </p:cBhvr>
                                      <p:to>
                                        <p:strVal val="solid"/>
                                      </p:to>
                                    </p:set>
                                  </p:childTnLst>
                                </p:cTn>
                              </p:par>
                              <p:par>
                                <p:cTn id="34" presetID="22" presetClass="emph" presetSubtype="0" fill="hold" nodeType="withEffect">
                                  <p:stCondLst>
                                    <p:cond delay="0"/>
                                  </p:stCondLst>
                                  <p:childTnLst>
                                    <p:animClr clrSpc="hsl">
                                      <p:cBhvr override="childStyle">
                                        <p:cTn id="35" dur="500" fill="hold"/>
                                        <p:tgtEl>
                                          <p:spTgt spid="116"/>
                                        </p:tgtEl>
                                        <p:attrNameLst>
                                          <p:attrName>style.color</p:attrName>
                                        </p:attrNameLst>
                                      </p:cBhvr>
                                      <p:by>
                                        <p:hsl h="-7200000" s="0" l="0"/>
                                      </p:by>
                                    </p:animClr>
                                    <p:animClr clrSpc="hsl">
                                      <p:cBhvr>
                                        <p:cTn id="36" dur="500" fill="hold"/>
                                        <p:tgtEl>
                                          <p:spTgt spid="116"/>
                                        </p:tgtEl>
                                        <p:attrNameLst>
                                          <p:attrName>fillcolor</p:attrName>
                                        </p:attrNameLst>
                                      </p:cBhvr>
                                      <p:by>
                                        <p:hsl h="-7200000" s="0" l="0"/>
                                      </p:by>
                                    </p:animClr>
                                    <p:animClr clrSpc="hsl">
                                      <p:cBhvr>
                                        <p:cTn id="37" dur="500" fill="hold"/>
                                        <p:tgtEl>
                                          <p:spTgt spid="116"/>
                                        </p:tgtEl>
                                        <p:attrNameLst>
                                          <p:attrName>stroke.color</p:attrName>
                                        </p:attrNameLst>
                                      </p:cBhvr>
                                      <p:by>
                                        <p:hsl h="-7200000" s="0" l="0"/>
                                      </p:by>
                                    </p:animClr>
                                    <p:set>
                                      <p:cBhvr>
                                        <p:cTn id="38" dur="500" fill="hold"/>
                                        <p:tgtEl>
                                          <p:spTgt spid="116"/>
                                        </p:tgtEl>
                                        <p:attrNameLst>
                                          <p:attrName>fill.type</p:attrName>
                                        </p:attrNameLst>
                                      </p:cBhvr>
                                      <p:to>
                                        <p:strVal val="solid"/>
                                      </p:to>
                                    </p:set>
                                  </p:childTnLst>
                                </p:cTn>
                              </p:par>
                            </p:childTnLst>
                          </p:cTn>
                        </p:par>
                        <p:par>
                          <p:cTn id="39" fill="hold">
                            <p:stCondLst>
                              <p:cond delay="500"/>
                            </p:stCondLst>
                            <p:childTnLst>
                              <p:par>
                                <p:cTn id="40" presetID="10" presetClass="exit" presetSubtype="0" fill="hold" nodeType="afterEffect">
                                  <p:stCondLst>
                                    <p:cond delay="0"/>
                                  </p:stCondLst>
                                  <p:childTnLst>
                                    <p:animEffect transition="out" filter="fade">
                                      <p:cBhvr>
                                        <p:cTn id="41" dur="2000"/>
                                        <p:tgtEl>
                                          <p:spTgt spid="81"/>
                                        </p:tgtEl>
                                      </p:cBhvr>
                                    </p:animEffect>
                                    <p:set>
                                      <p:cBhvr>
                                        <p:cTn id="42" dur="1" fill="hold">
                                          <p:stCondLst>
                                            <p:cond delay="1999"/>
                                          </p:stCondLst>
                                        </p:cTn>
                                        <p:tgtEl>
                                          <p:spTgt spid="8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2000"/>
                                        <p:tgtEl>
                                          <p:spTgt spid="89"/>
                                        </p:tgtEl>
                                      </p:cBhvr>
                                    </p:animEffect>
                                    <p:set>
                                      <p:cBhvr>
                                        <p:cTn id="45" dur="1" fill="hold">
                                          <p:stCondLst>
                                            <p:cond delay="1999"/>
                                          </p:stCondLst>
                                        </p:cTn>
                                        <p:tgtEl>
                                          <p:spTgt spid="89"/>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000"/>
                                        <p:tgtEl>
                                          <p:spTgt spid="97"/>
                                        </p:tgtEl>
                                      </p:cBhvr>
                                    </p:animEffect>
                                    <p:set>
                                      <p:cBhvr>
                                        <p:cTn id="48" dur="1" fill="hold">
                                          <p:stCondLst>
                                            <p:cond delay="1999"/>
                                          </p:stCondLst>
                                        </p:cTn>
                                        <p:tgtEl>
                                          <p:spTgt spid="9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000"/>
                                        <p:tgtEl>
                                          <p:spTgt spid="116"/>
                                        </p:tgtEl>
                                      </p:cBhvr>
                                    </p:animEffect>
                                    <p:set>
                                      <p:cBhvr>
                                        <p:cTn id="51" dur="1" fill="hold">
                                          <p:stCondLst>
                                            <p:cond delay="1999"/>
                                          </p:stCondLst>
                                        </p:cTn>
                                        <p:tgtEl>
                                          <p:spTgt spid="116"/>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2000"/>
                                        <p:tgtEl>
                                          <p:spTgt spid="80"/>
                                        </p:tgtEl>
                                      </p:cBhvr>
                                    </p:animEffect>
                                    <p:set>
                                      <p:cBhvr>
                                        <p:cTn id="54" dur="1" fill="hold">
                                          <p:stCondLst>
                                            <p:cond delay="1999"/>
                                          </p:stCondLst>
                                        </p:cTn>
                                        <p:tgtEl>
                                          <p:spTgt spid="8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000"/>
                                        <p:tgtEl>
                                          <p:spTgt spid="79"/>
                                        </p:tgtEl>
                                      </p:cBhvr>
                                    </p:animEffect>
                                    <p:set>
                                      <p:cBhvr>
                                        <p:cTn id="57" dur="1" fill="hold">
                                          <p:stCondLst>
                                            <p:cond delay="1999"/>
                                          </p:stCondLst>
                                        </p:cTn>
                                        <p:tgtEl>
                                          <p:spTgt spid="7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2000"/>
                                        <p:tgtEl>
                                          <p:spTgt spid="78"/>
                                        </p:tgtEl>
                                      </p:cBhvr>
                                    </p:animEffect>
                                    <p:set>
                                      <p:cBhvr>
                                        <p:cTn id="60" dur="1" fill="hold">
                                          <p:stCondLst>
                                            <p:cond delay="1999"/>
                                          </p:stCondLst>
                                        </p:cTn>
                                        <p:tgtEl>
                                          <p:spTgt spid="78"/>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2000"/>
                                        <p:tgtEl>
                                          <p:spTgt spid="133"/>
                                        </p:tgtEl>
                                      </p:cBhvr>
                                    </p:animEffect>
                                    <p:set>
                                      <p:cBhvr>
                                        <p:cTn id="63" dur="1" fill="hold">
                                          <p:stCondLst>
                                            <p:cond delay="1999"/>
                                          </p:stCondLst>
                                        </p:cTn>
                                        <p:tgtEl>
                                          <p:spTgt spid="133"/>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141"/>
                                        </p:tgtEl>
                                        <p:attrNameLst>
                                          <p:attrName>style.visibility</p:attrName>
                                        </p:attrNameLst>
                                      </p:cBhvr>
                                      <p:to>
                                        <p:strVal val="visible"/>
                                      </p:to>
                                    </p:set>
                                    <p:animEffect transition="in" filter="fade">
                                      <p:cBhvr>
                                        <p:cTn id="66" dur="2000"/>
                                        <p:tgtEl>
                                          <p:spTgt spid="141"/>
                                        </p:tgtEl>
                                      </p:cBhvr>
                                    </p:animEffect>
                                  </p:childTnLst>
                                </p:cTn>
                              </p:par>
                              <p:par>
                                <p:cTn id="67" presetID="10" presetClass="entr" presetSubtype="0" fill="hold" nodeType="withEffect">
                                  <p:stCondLst>
                                    <p:cond delay="0"/>
                                  </p:stCondLst>
                                  <p:childTnLst>
                                    <p:set>
                                      <p:cBhvr>
                                        <p:cTn id="68" dur="1" fill="hold">
                                          <p:stCondLst>
                                            <p:cond delay="0"/>
                                          </p:stCondLst>
                                        </p:cTn>
                                        <p:tgtEl>
                                          <p:spTgt spid="136"/>
                                        </p:tgtEl>
                                        <p:attrNameLst>
                                          <p:attrName>style.visibility</p:attrName>
                                        </p:attrNameLst>
                                      </p:cBhvr>
                                      <p:to>
                                        <p:strVal val="visible"/>
                                      </p:to>
                                    </p:set>
                                    <p:animEffect transition="in" filter="fade">
                                      <p:cBhvr>
                                        <p:cTn id="69" dur="2000"/>
                                        <p:tgtEl>
                                          <p:spTgt spid="136"/>
                                        </p:tgtEl>
                                      </p:cBhvr>
                                    </p:animEffect>
                                  </p:childTnLst>
                                </p:cTn>
                              </p:par>
                              <p:par>
                                <p:cTn id="70" presetID="10" presetClass="entr" presetSubtype="0" fill="hold" nodeType="withEffect">
                                  <p:stCondLst>
                                    <p:cond delay="0"/>
                                  </p:stCondLst>
                                  <p:childTnLst>
                                    <p:set>
                                      <p:cBhvr>
                                        <p:cTn id="71" dur="1" fill="hold">
                                          <p:stCondLst>
                                            <p:cond delay="0"/>
                                          </p:stCondLst>
                                        </p:cTn>
                                        <p:tgtEl>
                                          <p:spTgt spid="134"/>
                                        </p:tgtEl>
                                        <p:attrNameLst>
                                          <p:attrName>style.visibility</p:attrName>
                                        </p:attrNameLst>
                                      </p:cBhvr>
                                      <p:to>
                                        <p:strVal val="visible"/>
                                      </p:to>
                                    </p:set>
                                    <p:animEffect transition="in" filter="fade">
                                      <p:cBhvr>
                                        <p:cTn id="72" dur="2000"/>
                                        <p:tgtEl>
                                          <p:spTgt spid="134"/>
                                        </p:tgtEl>
                                      </p:cBhvr>
                                    </p:animEffect>
                                  </p:childTnLst>
                                </p:cTn>
                              </p:par>
                              <p:par>
                                <p:cTn id="73" presetID="10" presetClass="entr" presetSubtype="0" fill="hold" nodeType="withEffect">
                                  <p:stCondLst>
                                    <p:cond delay="0"/>
                                  </p:stCondLst>
                                  <p:childTnLst>
                                    <p:set>
                                      <p:cBhvr>
                                        <p:cTn id="74" dur="1" fill="hold">
                                          <p:stCondLst>
                                            <p:cond delay="0"/>
                                          </p:stCondLst>
                                        </p:cTn>
                                        <p:tgtEl>
                                          <p:spTgt spid="139"/>
                                        </p:tgtEl>
                                        <p:attrNameLst>
                                          <p:attrName>style.visibility</p:attrName>
                                        </p:attrNameLst>
                                      </p:cBhvr>
                                      <p:to>
                                        <p:strVal val="visible"/>
                                      </p:to>
                                    </p:set>
                                    <p:animEffect transition="in" filter="fade">
                                      <p:cBhvr>
                                        <p:cTn id="75" dur="2000"/>
                                        <p:tgtEl>
                                          <p:spTgt spid="139"/>
                                        </p:tgtEl>
                                      </p:cBhvr>
                                    </p:animEffect>
                                  </p:childTnLst>
                                </p:cTn>
                              </p:par>
                              <p:par>
                                <p:cTn id="76" presetID="10" presetClass="entr" presetSubtype="0" fill="hold" nodeType="withEffect">
                                  <p:stCondLst>
                                    <p:cond delay="0"/>
                                  </p:stCondLst>
                                  <p:childTnLst>
                                    <p:set>
                                      <p:cBhvr>
                                        <p:cTn id="77" dur="1" fill="hold">
                                          <p:stCondLst>
                                            <p:cond delay="0"/>
                                          </p:stCondLst>
                                        </p:cTn>
                                        <p:tgtEl>
                                          <p:spTgt spid="145"/>
                                        </p:tgtEl>
                                        <p:attrNameLst>
                                          <p:attrName>style.visibility</p:attrName>
                                        </p:attrNameLst>
                                      </p:cBhvr>
                                      <p:to>
                                        <p:strVal val="visible"/>
                                      </p:to>
                                    </p:set>
                                    <p:animEffect transition="in" filter="fade">
                                      <p:cBhvr>
                                        <p:cTn id="78" dur="2000"/>
                                        <p:tgtEl>
                                          <p:spTgt spid="145"/>
                                        </p:tgtEl>
                                      </p:cBhvr>
                                    </p:animEffect>
                                  </p:childTnLst>
                                </p:cTn>
                              </p:par>
                            </p:childTnLst>
                          </p:cTn>
                        </p:par>
                      </p:childTnLst>
                    </p:cTn>
                  </p:par>
                  <p:par>
                    <p:cTn id="79" fill="hold">
                      <p:stCondLst>
                        <p:cond delay="indefinite"/>
                      </p:stCondLst>
                      <p:childTnLst>
                        <p:par>
                          <p:cTn id="80" fill="hold">
                            <p:stCondLst>
                              <p:cond delay="0"/>
                            </p:stCondLst>
                            <p:childTnLst>
                              <p:par>
                                <p:cTn id="81" presetID="5" presetClass="exit" presetSubtype="10" fill="hold" nodeType="clickEffect">
                                  <p:stCondLst>
                                    <p:cond delay="0"/>
                                  </p:stCondLst>
                                  <p:childTnLst>
                                    <p:animEffect transition="out" filter="checkerboard(across)">
                                      <p:cBhvr>
                                        <p:cTn id="82" dur="500"/>
                                        <p:tgtEl>
                                          <p:spTgt spid="145"/>
                                        </p:tgtEl>
                                      </p:cBhvr>
                                    </p:animEffect>
                                    <p:set>
                                      <p:cBhvr>
                                        <p:cTn id="83" dur="1" fill="hold">
                                          <p:stCondLst>
                                            <p:cond delay="499"/>
                                          </p:stCondLst>
                                        </p:cTn>
                                        <p:tgtEl>
                                          <p:spTgt spid="145"/>
                                        </p:tgtEl>
                                        <p:attrNameLst>
                                          <p:attrName>style.visibility</p:attrName>
                                        </p:attrNameLst>
                                      </p:cBhvr>
                                      <p:to>
                                        <p:strVal val="hidden"/>
                                      </p:to>
                                    </p:set>
                                  </p:childTnLst>
                                </p:cTn>
                              </p:par>
                              <p:par>
                                <p:cTn id="84" presetID="5" presetClass="exit" presetSubtype="10" fill="hold" nodeType="withEffect">
                                  <p:stCondLst>
                                    <p:cond delay="0"/>
                                  </p:stCondLst>
                                  <p:childTnLst>
                                    <p:animEffect transition="out" filter="checkerboard(across)">
                                      <p:cBhvr>
                                        <p:cTn id="85" dur="500"/>
                                        <p:tgtEl>
                                          <p:spTgt spid="133"/>
                                        </p:tgtEl>
                                      </p:cBhvr>
                                    </p:animEffect>
                                    <p:set>
                                      <p:cBhvr>
                                        <p:cTn id="86" dur="1" fill="hold">
                                          <p:stCondLst>
                                            <p:cond delay="499"/>
                                          </p:stCondLst>
                                        </p:cTn>
                                        <p:tgtEl>
                                          <p:spTgt spid="133"/>
                                        </p:tgtEl>
                                        <p:attrNameLst>
                                          <p:attrName>style.visibility</p:attrName>
                                        </p:attrNameLst>
                                      </p:cBhvr>
                                      <p:to>
                                        <p:strVal val="hidden"/>
                                      </p:to>
                                    </p:set>
                                  </p:childTnLst>
                                </p:cTn>
                              </p:par>
                              <p:par>
                                <p:cTn id="87" presetID="5" presetClass="exit" presetSubtype="10" fill="hold" nodeType="withEffect">
                                  <p:stCondLst>
                                    <p:cond delay="0"/>
                                  </p:stCondLst>
                                  <p:childTnLst>
                                    <p:animEffect transition="out" filter="checkerboard(across)">
                                      <p:cBhvr>
                                        <p:cTn id="88" dur="500"/>
                                        <p:tgtEl>
                                          <p:spTgt spid="78"/>
                                        </p:tgtEl>
                                      </p:cBhvr>
                                    </p:animEffect>
                                    <p:set>
                                      <p:cBhvr>
                                        <p:cTn id="89" dur="1" fill="hold">
                                          <p:stCondLst>
                                            <p:cond delay="499"/>
                                          </p:stCondLst>
                                        </p:cTn>
                                        <p:tgtEl>
                                          <p:spTgt spid="78"/>
                                        </p:tgtEl>
                                        <p:attrNameLst>
                                          <p:attrName>style.visibility</p:attrName>
                                        </p:attrNameLst>
                                      </p:cBhvr>
                                      <p:to>
                                        <p:strVal val="hidden"/>
                                      </p:to>
                                    </p:set>
                                  </p:childTnLst>
                                </p:cTn>
                              </p:par>
                              <p:par>
                                <p:cTn id="90" presetID="5" presetClass="exit" presetSubtype="10" fill="hold" nodeType="withEffect">
                                  <p:stCondLst>
                                    <p:cond delay="0"/>
                                  </p:stCondLst>
                                  <p:childTnLst>
                                    <p:animEffect transition="out" filter="checkerboard(across)">
                                      <p:cBhvr>
                                        <p:cTn id="91" dur="500"/>
                                        <p:tgtEl>
                                          <p:spTgt spid="79"/>
                                        </p:tgtEl>
                                      </p:cBhvr>
                                    </p:animEffect>
                                    <p:set>
                                      <p:cBhvr>
                                        <p:cTn id="92" dur="1" fill="hold">
                                          <p:stCondLst>
                                            <p:cond delay="499"/>
                                          </p:stCondLst>
                                        </p:cTn>
                                        <p:tgtEl>
                                          <p:spTgt spid="79"/>
                                        </p:tgtEl>
                                        <p:attrNameLst>
                                          <p:attrName>style.visibility</p:attrName>
                                        </p:attrNameLst>
                                      </p:cBhvr>
                                      <p:to>
                                        <p:strVal val="hidden"/>
                                      </p:to>
                                    </p:set>
                                  </p:childTnLst>
                                </p:cTn>
                              </p:par>
                              <p:par>
                                <p:cTn id="93" presetID="5" presetClass="exit" presetSubtype="10" fill="hold" nodeType="withEffect">
                                  <p:stCondLst>
                                    <p:cond delay="0"/>
                                  </p:stCondLst>
                                  <p:childTnLst>
                                    <p:animEffect transition="out" filter="checkerboard(across)">
                                      <p:cBhvr>
                                        <p:cTn id="94" dur="500"/>
                                        <p:tgtEl>
                                          <p:spTgt spid="80"/>
                                        </p:tgtEl>
                                      </p:cBhvr>
                                    </p:animEffect>
                                    <p:set>
                                      <p:cBhvr>
                                        <p:cTn id="95" dur="1" fill="hold">
                                          <p:stCondLst>
                                            <p:cond delay="499"/>
                                          </p:stCondLst>
                                        </p:cTn>
                                        <p:tgtEl>
                                          <p:spTgt spid="80"/>
                                        </p:tgtEl>
                                        <p:attrNameLst>
                                          <p:attrName>style.visibility</p:attrName>
                                        </p:attrNameLst>
                                      </p:cBhvr>
                                      <p:to>
                                        <p:strVal val="hidden"/>
                                      </p:to>
                                    </p:set>
                                  </p:childTnLst>
                                </p:cTn>
                              </p:par>
                              <p:par>
                                <p:cTn id="96" presetID="5" presetClass="exit" presetSubtype="10" fill="hold" nodeType="withEffect">
                                  <p:stCondLst>
                                    <p:cond delay="0"/>
                                  </p:stCondLst>
                                  <p:childTnLst>
                                    <p:animEffect transition="out" filter="checkerboard(across)">
                                      <p:cBhvr>
                                        <p:cTn id="97" dur="500"/>
                                        <p:tgtEl>
                                          <p:spTgt spid="81"/>
                                        </p:tgtEl>
                                      </p:cBhvr>
                                    </p:animEffect>
                                    <p:set>
                                      <p:cBhvr>
                                        <p:cTn id="98" dur="1" fill="hold">
                                          <p:stCondLst>
                                            <p:cond delay="499"/>
                                          </p:stCondLst>
                                        </p:cTn>
                                        <p:tgtEl>
                                          <p:spTgt spid="81"/>
                                        </p:tgtEl>
                                        <p:attrNameLst>
                                          <p:attrName>style.visibility</p:attrName>
                                        </p:attrNameLst>
                                      </p:cBhvr>
                                      <p:to>
                                        <p:strVal val="hidden"/>
                                      </p:to>
                                    </p:set>
                                  </p:childTnLst>
                                </p:cTn>
                              </p:par>
                              <p:par>
                                <p:cTn id="99" presetID="5" presetClass="exit" presetSubtype="10" fill="hold" nodeType="withEffect">
                                  <p:stCondLst>
                                    <p:cond delay="0"/>
                                  </p:stCondLst>
                                  <p:childTnLst>
                                    <p:animEffect transition="out" filter="checkerboard(across)">
                                      <p:cBhvr>
                                        <p:cTn id="100" dur="500"/>
                                        <p:tgtEl>
                                          <p:spTgt spid="82"/>
                                        </p:tgtEl>
                                      </p:cBhvr>
                                    </p:animEffect>
                                    <p:set>
                                      <p:cBhvr>
                                        <p:cTn id="101" dur="1" fill="hold">
                                          <p:stCondLst>
                                            <p:cond delay="499"/>
                                          </p:stCondLst>
                                        </p:cTn>
                                        <p:tgtEl>
                                          <p:spTgt spid="82"/>
                                        </p:tgtEl>
                                        <p:attrNameLst>
                                          <p:attrName>style.visibility</p:attrName>
                                        </p:attrNameLst>
                                      </p:cBhvr>
                                      <p:to>
                                        <p:strVal val="hidden"/>
                                      </p:to>
                                    </p:set>
                                  </p:childTnLst>
                                </p:cTn>
                              </p:par>
                              <p:par>
                                <p:cTn id="102" presetID="5" presetClass="exit" presetSubtype="10" fill="hold" nodeType="withEffect">
                                  <p:stCondLst>
                                    <p:cond delay="0"/>
                                  </p:stCondLst>
                                  <p:childTnLst>
                                    <p:animEffect transition="out" filter="checkerboard(across)">
                                      <p:cBhvr>
                                        <p:cTn id="103" dur="500"/>
                                        <p:tgtEl>
                                          <p:spTgt spid="83"/>
                                        </p:tgtEl>
                                      </p:cBhvr>
                                    </p:animEffect>
                                    <p:set>
                                      <p:cBhvr>
                                        <p:cTn id="104" dur="1" fill="hold">
                                          <p:stCondLst>
                                            <p:cond delay="499"/>
                                          </p:stCondLst>
                                        </p:cTn>
                                        <p:tgtEl>
                                          <p:spTgt spid="83"/>
                                        </p:tgtEl>
                                        <p:attrNameLst>
                                          <p:attrName>style.visibility</p:attrName>
                                        </p:attrNameLst>
                                      </p:cBhvr>
                                      <p:to>
                                        <p:strVal val="hidden"/>
                                      </p:to>
                                    </p:set>
                                  </p:childTnLst>
                                </p:cTn>
                              </p:par>
                              <p:par>
                                <p:cTn id="105" presetID="5" presetClass="exit" presetSubtype="10" fill="hold" nodeType="withEffect">
                                  <p:stCondLst>
                                    <p:cond delay="0"/>
                                  </p:stCondLst>
                                  <p:childTnLst>
                                    <p:animEffect transition="out" filter="checkerboard(across)">
                                      <p:cBhvr>
                                        <p:cTn id="106" dur="500"/>
                                        <p:tgtEl>
                                          <p:spTgt spid="84"/>
                                        </p:tgtEl>
                                      </p:cBhvr>
                                    </p:animEffect>
                                    <p:set>
                                      <p:cBhvr>
                                        <p:cTn id="107" dur="1" fill="hold">
                                          <p:stCondLst>
                                            <p:cond delay="499"/>
                                          </p:stCondLst>
                                        </p:cTn>
                                        <p:tgtEl>
                                          <p:spTgt spid="84"/>
                                        </p:tgtEl>
                                        <p:attrNameLst>
                                          <p:attrName>style.visibility</p:attrName>
                                        </p:attrNameLst>
                                      </p:cBhvr>
                                      <p:to>
                                        <p:strVal val="hidden"/>
                                      </p:to>
                                    </p:set>
                                  </p:childTnLst>
                                </p:cTn>
                              </p:par>
                              <p:par>
                                <p:cTn id="108" presetID="5" presetClass="exit" presetSubtype="10" fill="hold" nodeType="withEffect">
                                  <p:stCondLst>
                                    <p:cond delay="0"/>
                                  </p:stCondLst>
                                  <p:childTnLst>
                                    <p:animEffect transition="out" filter="checkerboard(across)">
                                      <p:cBhvr>
                                        <p:cTn id="109" dur="500"/>
                                        <p:tgtEl>
                                          <p:spTgt spid="85"/>
                                        </p:tgtEl>
                                      </p:cBhvr>
                                    </p:animEffect>
                                    <p:set>
                                      <p:cBhvr>
                                        <p:cTn id="110" dur="1" fill="hold">
                                          <p:stCondLst>
                                            <p:cond delay="499"/>
                                          </p:stCondLst>
                                        </p:cTn>
                                        <p:tgtEl>
                                          <p:spTgt spid="85"/>
                                        </p:tgtEl>
                                        <p:attrNameLst>
                                          <p:attrName>style.visibility</p:attrName>
                                        </p:attrNameLst>
                                      </p:cBhvr>
                                      <p:to>
                                        <p:strVal val="hidden"/>
                                      </p:to>
                                    </p:set>
                                  </p:childTnLst>
                                </p:cTn>
                              </p:par>
                              <p:par>
                                <p:cTn id="111" presetID="5" presetClass="exit" presetSubtype="10" fill="hold" nodeType="withEffect">
                                  <p:stCondLst>
                                    <p:cond delay="0"/>
                                  </p:stCondLst>
                                  <p:childTnLst>
                                    <p:animEffect transition="out" filter="checkerboard(across)">
                                      <p:cBhvr>
                                        <p:cTn id="112" dur="500"/>
                                        <p:tgtEl>
                                          <p:spTgt spid="86"/>
                                        </p:tgtEl>
                                      </p:cBhvr>
                                    </p:animEffect>
                                    <p:set>
                                      <p:cBhvr>
                                        <p:cTn id="113" dur="1" fill="hold">
                                          <p:stCondLst>
                                            <p:cond delay="499"/>
                                          </p:stCondLst>
                                        </p:cTn>
                                        <p:tgtEl>
                                          <p:spTgt spid="86"/>
                                        </p:tgtEl>
                                        <p:attrNameLst>
                                          <p:attrName>style.visibility</p:attrName>
                                        </p:attrNameLst>
                                      </p:cBhvr>
                                      <p:to>
                                        <p:strVal val="hidden"/>
                                      </p:to>
                                    </p:set>
                                  </p:childTnLst>
                                </p:cTn>
                              </p:par>
                              <p:par>
                                <p:cTn id="114" presetID="5" presetClass="exit" presetSubtype="10" fill="hold" nodeType="withEffect">
                                  <p:stCondLst>
                                    <p:cond delay="0"/>
                                  </p:stCondLst>
                                  <p:childTnLst>
                                    <p:animEffect transition="out" filter="checkerboard(across)">
                                      <p:cBhvr>
                                        <p:cTn id="115" dur="500"/>
                                        <p:tgtEl>
                                          <p:spTgt spid="87"/>
                                        </p:tgtEl>
                                      </p:cBhvr>
                                    </p:animEffect>
                                    <p:set>
                                      <p:cBhvr>
                                        <p:cTn id="116" dur="1" fill="hold">
                                          <p:stCondLst>
                                            <p:cond delay="499"/>
                                          </p:stCondLst>
                                        </p:cTn>
                                        <p:tgtEl>
                                          <p:spTgt spid="87"/>
                                        </p:tgtEl>
                                        <p:attrNameLst>
                                          <p:attrName>style.visibility</p:attrName>
                                        </p:attrNameLst>
                                      </p:cBhvr>
                                      <p:to>
                                        <p:strVal val="hidden"/>
                                      </p:to>
                                    </p:set>
                                  </p:childTnLst>
                                </p:cTn>
                              </p:par>
                              <p:par>
                                <p:cTn id="117" presetID="5" presetClass="exit" presetSubtype="10" fill="hold" nodeType="withEffect">
                                  <p:stCondLst>
                                    <p:cond delay="0"/>
                                  </p:stCondLst>
                                  <p:childTnLst>
                                    <p:animEffect transition="out" filter="checkerboard(across)">
                                      <p:cBhvr>
                                        <p:cTn id="118" dur="500"/>
                                        <p:tgtEl>
                                          <p:spTgt spid="88"/>
                                        </p:tgtEl>
                                      </p:cBhvr>
                                    </p:animEffect>
                                    <p:set>
                                      <p:cBhvr>
                                        <p:cTn id="119" dur="1" fill="hold">
                                          <p:stCondLst>
                                            <p:cond delay="499"/>
                                          </p:stCondLst>
                                        </p:cTn>
                                        <p:tgtEl>
                                          <p:spTgt spid="88"/>
                                        </p:tgtEl>
                                        <p:attrNameLst>
                                          <p:attrName>style.visibility</p:attrName>
                                        </p:attrNameLst>
                                      </p:cBhvr>
                                      <p:to>
                                        <p:strVal val="hidden"/>
                                      </p:to>
                                    </p:set>
                                  </p:childTnLst>
                                </p:cTn>
                              </p:par>
                              <p:par>
                                <p:cTn id="120" presetID="5" presetClass="exit" presetSubtype="10" fill="hold" nodeType="withEffect">
                                  <p:stCondLst>
                                    <p:cond delay="0"/>
                                  </p:stCondLst>
                                  <p:childTnLst>
                                    <p:animEffect transition="out" filter="checkerboard(across)">
                                      <p:cBhvr>
                                        <p:cTn id="121" dur="500"/>
                                        <p:tgtEl>
                                          <p:spTgt spid="89"/>
                                        </p:tgtEl>
                                      </p:cBhvr>
                                    </p:animEffect>
                                    <p:set>
                                      <p:cBhvr>
                                        <p:cTn id="122" dur="1" fill="hold">
                                          <p:stCondLst>
                                            <p:cond delay="499"/>
                                          </p:stCondLst>
                                        </p:cTn>
                                        <p:tgtEl>
                                          <p:spTgt spid="89"/>
                                        </p:tgtEl>
                                        <p:attrNameLst>
                                          <p:attrName>style.visibility</p:attrName>
                                        </p:attrNameLst>
                                      </p:cBhvr>
                                      <p:to>
                                        <p:strVal val="hidden"/>
                                      </p:to>
                                    </p:set>
                                  </p:childTnLst>
                                </p:cTn>
                              </p:par>
                              <p:par>
                                <p:cTn id="123" presetID="5" presetClass="exit" presetSubtype="10" fill="hold" nodeType="withEffect">
                                  <p:stCondLst>
                                    <p:cond delay="0"/>
                                  </p:stCondLst>
                                  <p:childTnLst>
                                    <p:animEffect transition="out" filter="checkerboard(across)">
                                      <p:cBhvr>
                                        <p:cTn id="124" dur="500"/>
                                        <p:tgtEl>
                                          <p:spTgt spid="91"/>
                                        </p:tgtEl>
                                      </p:cBhvr>
                                    </p:animEffect>
                                    <p:set>
                                      <p:cBhvr>
                                        <p:cTn id="125" dur="1" fill="hold">
                                          <p:stCondLst>
                                            <p:cond delay="499"/>
                                          </p:stCondLst>
                                        </p:cTn>
                                        <p:tgtEl>
                                          <p:spTgt spid="91"/>
                                        </p:tgtEl>
                                        <p:attrNameLst>
                                          <p:attrName>style.visibility</p:attrName>
                                        </p:attrNameLst>
                                      </p:cBhvr>
                                      <p:to>
                                        <p:strVal val="hidden"/>
                                      </p:to>
                                    </p:set>
                                  </p:childTnLst>
                                </p:cTn>
                              </p:par>
                              <p:par>
                                <p:cTn id="126" presetID="5" presetClass="exit" presetSubtype="10" fill="hold" nodeType="withEffect">
                                  <p:stCondLst>
                                    <p:cond delay="0"/>
                                  </p:stCondLst>
                                  <p:childTnLst>
                                    <p:animEffect transition="out" filter="checkerboard(across)">
                                      <p:cBhvr>
                                        <p:cTn id="127" dur="500"/>
                                        <p:tgtEl>
                                          <p:spTgt spid="92"/>
                                        </p:tgtEl>
                                      </p:cBhvr>
                                    </p:animEffect>
                                    <p:set>
                                      <p:cBhvr>
                                        <p:cTn id="128" dur="1" fill="hold">
                                          <p:stCondLst>
                                            <p:cond delay="499"/>
                                          </p:stCondLst>
                                        </p:cTn>
                                        <p:tgtEl>
                                          <p:spTgt spid="92"/>
                                        </p:tgtEl>
                                        <p:attrNameLst>
                                          <p:attrName>style.visibility</p:attrName>
                                        </p:attrNameLst>
                                      </p:cBhvr>
                                      <p:to>
                                        <p:strVal val="hidden"/>
                                      </p:to>
                                    </p:set>
                                  </p:childTnLst>
                                </p:cTn>
                              </p:par>
                              <p:par>
                                <p:cTn id="129" presetID="5" presetClass="exit" presetSubtype="10" fill="hold" nodeType="withEffect">
                                  <p:stCondLst>
                                    <p:cond delay="0"/>
                                  </p:stCondLst>
                                  <p:childTnLst>
                                    <p:animEffect transition="out" filter="checkerboard(across)">
                                      <p:cBhvr>
                                        <p:cTn id="130" dur="500"/>
                                        <p:tgtEl>
                                          <p:spTgt spid="93"/>
                                        </p:tgtEl>
                                      </p:cBhvr>
                                    </p:animEffect>
                                    <p:set>
                                      <p:cBhvr>
                                        <p:cTn id="131" dur="1" fill="hold">
                                          <p:stCondLst>
                                            <p:cond delay="499"/>
                                          </p:stCondLst>
                                        </p:cTn>
                                        <p:tgtEl>
                                          <p:spTgt spid="93"/>
                                        </p:tgtEl>
                                        <p:attrNameLst>
                                          <p:attrName>style.visibility</p:attrName>
                                        </p:attrNameLst>
                                      </p:cBhvr>
                                      <p:to>
                                        <p:strVal val="hidden"/>
                                      </p:to>
                                    </p:set>
                                  </p:childTnLst>
                                </p:cTn>
                              </p:par>
                              <p:par>
                                <p:cTn id="132" presetID="5" presetClass="exit" presetSubtype="10" fill="hold" nodeType="withEffect">
                                  <p:stCondLst>
                                    <p:cond delay="0"/>
                                  </p:stCondLst>
                                  <p:childTnLst>
                                    <p:animEffect transition="out" filter="checkerboard(across)">
                                      <p:cBhvr>
                                        <p:cTn id="133" dur="500"/>
                                        <p:tgtEl>
                                          <p:spTgt spid="94"/>
                                        </p:tgtEl>
                                      </p:cBhvr>
                                    </p:animEffect>
                                    <p:set>
                                      <p:cBhvr>
                                        <p:cTn id="134" dur="1" fill="hold">
                                          <p:stCondLst>
                                            <p:cond delay="499"/>
                                          </p:stCondLst>
                                        </p:cTn>
                                        <p:tgtEl>
                                          <p:spTgt spid="94"/>
                                        </p:tgtEl>
                                        <p:attrNameLst>
                                          <p:attrName>style.visibility</p:attrName>
                                        </p:attrNameLst>
                                      </p:cBhvr>
                                      <p:to>
                                        <p:strVal val="hidden"/>
                                      </p:to>
                                    </p:set>
                                  </p:childTnLst>
                                </p:cTn>
                              </p:par>
                              <p:par>
                                <p:cTn id="135" presetID="5" presetClass="exit" presetSubtype="10" fill="hold" nodeType="withEffect">
                                  <p:stCondLst>
                                    <p:cond delay="0"/>
                                  </p:stCondLst>
                                  <p:childTnLst>
                                    <p:animEffect transition="out" filter="checkerboard(across)">
                                      <p:cBhvr>
                                        <p:cTn id="136" dur="500"/>
                                        <p:tgtEl>
                                          <p:spTgt spid="95"/>
                                        </p:tgtEl>
                                      </p:cBhvr>
                                    </p:animEffect>
                                    <p:set>
                                      <p:cBhvr>
                                        <p:cTn id="137" dur="1" fill="hold">
                                          <p:stCondLst>
                                            <p:cond delay="499"/>
                                          </p:stCondLst>
                                        </p:cTn>
                                        <p:tgtEl>
                                          <p:spTgt spid="95"/>
                                        </p:tgtEl>
                                        <p:attrNameLst>
                                          <p:attrName>style.visibility</p:attrName>
                                        </p:attrNameLst>
                                      </p:cBhvr>
                                      <p:to>
                                        <p:strVal val="hidden"/>
                                      </p:to>
                                    </p:set>
                                  </p:childTnLst>
                                </p:cTn>
                              </p:par>
                              <p:par>
                                <p:cTn id="138" presetID="5" presetClass="exit" presetSubtype="10" fill="hold" nodeType="withEffect">
                                  <p:stCondLst>
                                    <p:cond delay="0"/>
                                  </p:stCondLst>
                                  <p:childTnLst>
                                    <p:animEffect transition="out" filter="checkerboard(across)">
                                      <p:cBhvr>
                                        <p:cTn id="139" dur="500"/>
                                        <p:tgtEl>
                                          <p:spTgt spid="96"/>
                                        </p:tgtEl>
                                      </p:cBhvr>
                                    </p:animEffect>
                                    <p:set>
                                      <p:cBhvr>
                                        <p:cTn id="140" dur="1" fill="hold">
                                          <p:stCondLst>
                                            <p:cond delay="499"/>
                                          </p:stCondLst>
                                        </p:cTn>
                                        <p:tgtEl>
                                          <p:spTgt spid="96"/>
                                        </p:tgtEl>
                                        <p:attrNameLst>
                                          <p:attrName>style.visibility</p:attrName>
                                        </p:attrNameLst>
                                      </p:cBhvr>
                                      <p:to>
                                        <p:strVal val="hidden"/>
                                      </p:to>
                                    </p:set>
                                  </p:childTnLst>
                                </p:cTn>
                              </p:par>
                              <p:par>
                                <p:cTn id="141" presetID="5" presetClass="exit" presetSubtype="10" fill="hold" nodeType="withEffect">
                                  <p:stCondLst>
                                    <p:cond delay="0"/>
                                  </p:stCondLst>
                                  <p:childTnLst>
                                    <p:animEffect transition="out" filter="checkerboard(across)">
                                      <p:cBhvr>
                                        <p:cTn id="142" dur="500"/>
                                        <p:tgtEl>
                                          <p:spTgt spid="97"/>
                                        </p:tgtEl>
                                      </p:cBhvr>
                                    </p:animEffect>
                                    <p:set>
                                      <p:cBhvr>
                                        <p:cTn id="143" dur="1" fill="hold">
                                          <p:stCondLst>
                                            <p:cond delay="499"/>
                                          </p:stCondLst>
                                        </p:cTn>
                                        <p:tgtEl>
                                          <p:spTgt spid="97"/>
                                        </p:tgtEl>
                                        <p:attrNameLst>
                                          <p:attrName>style.visibility</p:attrName>
                                        </p:attrNameLst>
                                      </p:cBhvr>
                                      <p:to>
                                        <p:strVal val="hidden"/>
                                      </p:to>
                                    </p:set>
                                  </p:childTnLst>
                                </p:cTn>
                              </p:par>
                              <p:par>
                                <p:cTn id="144" presetID="5" presetClass="exit" presetSubtype="10" fill="hold" nodeType="withEffect">
                                  <p:stCondLst>
                                    <p:cond delay="0"/>
                                  </p:stCondLst>
                                  <p:childTnLst>
                                    <p:animEffect transition="out" filter="checkerboard(across)">
                                      <p:cBhvr>
                                        <p:cTn id="145" dur="500"/>
                                        <p:tgtEl>
                                          <p:spTgt spid="98"/>
                                        </p:tgtEl>
                                      </p:cBhvr>
                                    </p:animEffect>
                                    <p:set>
                                      <p:cBhvr>
                                        <p:cTn id="146" dur="1" fill="hold">
                                          <p:stCondLst>
                                            <p:cond delay="499"/>
                                          </p:stCondLst>
                                        </p:cTn>
                                        <p:tgtEl>
                                          <p:spTgt spid="98"/>
                                        </p:tgtEl>
                                        <p:attrNameLst>
                                          <p:attrName>style.visibility</p:attrName>
                                        </p:attrNameLst>
                                      </p:cBhvr>
                                      <p:to>
                                        <p:strVal val="hidden"/>
                                      </p:to>
                                    </p:set>
                                  </p:childTnLst>
                                </p:cTn>
                              </p:par>
                              <p:par>
                                <p:cTn id="147" presetID="5" presetClass="exit" presetSubtype="10" fill="hold" nodeType="withEffect">
                                  <p:stCondLst>
                                    <p:cond delay="0"/>
                                  </p:stCondLst>
                                  <p:childTnLst>
                                    <p:animEffect transition="out" filter="checkerboard(across)">
                                      <p:cBhvr>
                                        <p:cTn id="148" dur="500"/>
                                        <p:tgtEl>
                                          <p:spTgt spid="99"/>
                                        </p:tgtEl>
                                      </p:cBhvr>
                                    </p:animEffect>
                                    <p:set>
                                      <p:cBhvr>
                                        <p:cTn id="149" dur="1" fill="hold">
                                          <p:stCondLst>
                                            <p:cond delay="499"/>
                                          </p:stCondLst>
                                        </p:cTn>
                                        <p:tgtEl>
                                          <p:spTgt spid="99"/>
                                        </p:tgtEl>
                                        <p:attrNameLst>
                                          <p:attrName>style.visibility</p:attrName>
                                        </p:attrNameLst>
                                      </p:cBhvr>
                                      <p:to>
                                        <p:strVal val="hidden"/>
                                      </p:to>
                                    </p:set>
                                  </p:childTnLst>
                                </p:cTn>
                              </p:par>
                              <p:par>
                                <p:cTn id="150" presetID="5" presetClass="exit" presetSubtype="10" fill="hold" nodeType="withEffect">
                                  <p:stCondLst>
                                    <p:cond delay="0"/>
                                  </p:stCondLst>
                                  <p:childTnLst>
                                    <p:animEffect transition="out" filter="checkerboard(across)">
                                      <p:cBhvr>
                                        <p:cTn id="151" dur="500"/>
                                        <p:tgtEl>
                                          <p:spTgt spid="100"/>
                                        </p:tgtEl>
                                      </p:cBhvr>
                                    </p:animEffect>
                                    <p:set>
                                      <p:cBhvr>
                                        <p:cTn id="152" dur="1" fill="hold">
                                          <p:stCondLst>
                                            <p:cond delay="499"/>
                                          </p:stCondLst>
                                        </p:cTn>
                                        <p:tgtEl>
                                          <p:spTgt spid="100"/>
                                        </p:tgtEl>
                                        <p:attrNameLst>
                                          <p:attrName>style.visibility</p:attrName>
                                        </p:attrNameLst>
                                      </p:cBhvr>
                                      <p:to>
                                        <p:strVal val="hidden"/>
                                      </p:to>
                                    </p:set>
                                  </p:childTnLst>
                                </p:cTn>
                              </p:par>
                              <p:par>
                                <p:cTn id="153" presetID="5" presetClass="exit" presetSubtype="10" fill="hold" nodeType="withEffect">
                                  <p:stCondLst>
                                    <p:cond delay="0"/>
                                  </p:stCondLst>
                                  <p:childTnLst>
                                    <p:animEffect transition="out" filter="checkerboard(across)">
                                      <p:cBhvr>
                                        <p:cTn id="154" dur="500"/>
                                        <p:tgtEl>
                                          <p:spTgt spid="101"/>
                                        </p:tgtEl>
                                      </p:cBhvr>
                                    </p:animEffect>
                                    <p:set>
                                      <p:cBhvr>
                                        <p:cTn id="155" dur="1" fill="hold">
                                          <p:stCondLst>
                                            <p:cond delay="499"/>
                                          </p:stCondLst>
                                        </p:cTn>
                                        <p:tgtEl>
                                          <p:spTgt spid="101"/>
                                        </p:tgtEl>
                                        <p:attrNameLst>
                                          <p:attrName>style.visibility</p:attrName>
                                        </p:attrNameLst>
                                      </p:cBhvr>
                                      <p:to>
                                        <p:strVal val="hidden"/>
                                      </p:to>
                                    </p:set>
                                  </p:childTnLst>
                                </p:cTn>
                              </p:par>
                              <p:par>
                                <p:cTn id="156" presetID="5" presetClass="exit" presetSubtype="10" fill="hold" nodeType="withEffect">
                                  <p:stCondLst>
                                    <p:cond delay="0"/>
                                  </p:stCondLst>
                                  <p:childTnLst>
                                    <p:animEffect transition="out" filter="checkerboard(across)">
                                      <p:cBhvr>
                                        <p:cTn id="157" dur="500"/>
                                        <p:tgtEl>
                                          <p:spTgt spid="111"/>
                                        </p:tgtEl>
                                      </p:cBhvr>
                                    </p:animEffect>
                                    <p:set>
                                      <p:cBhvr>
                                        <p:cTn id="158" dur="1" fill="hold">
                                          <p:stCondLst>
                                            <p:cond delay="499"/>
                                          </p:stCondLst>
                                        </p:cTn>
                                        <p:tgtEl>
                                          <p:spTgt spid="111"/>
                                        </p:tgtEl>
                                        <p:attrNameLst>
                                          <p:attrName>style.visibility</p:attrName>
                                        </p:attrNameLst>
                                      </p:cBhvr>
                                      <p:to>
                                        <p:strVal val="hidden"/>
                                      </p:to>
                                    </p:set>
                                  </p:childTnLst>
                                </p:cTn>
                              </p:par>
                              <p:par>
                                <p:cTn id="159" presetID="5" presetClass="exit" presetSubtype="10" fill="hold" nodeType="withEffect">
                                  <p:stCondLst>
                                    <p:cond delay="0"/>
                                  </p:stCondLst>
                                  <p:childTnLst>
                                    <p:animEffect transition="out" filter="checkerboard(across)">
                                      <p:cBhvr>
                                        <p:cTn id="160" dur="500"/>
                                        <p:tgtEl>
                                          <p:spTgt spid="116"/>
                                        </p:tgtEl>
                                      </p:cBhvr>
                                    </p:animEffect>
                                    <p:set>
                                      <p:cBhvr>
                                        <p:cTn id="161" dur="1" fill="hold">
                                          <p:stCondLst>
                                            <p:cond delay="499"/>
                                          </p:stCondLst>
                                        </p:cTn>
                                        <p:tgtEl>
                                          <p:spTgt spid="116"/>
                                        </p:tgtEl>
                                        <p:attrNameLst>
                                          <p:attrName>style.visibility</p:attrName>
                                        </p:attrNameLst>
                                      </p:cBhvr>
                                      <p:to>
                                        <p:strVal val="hidden"/>
                                      </p:to>
                                    </p:set>
                                  </p:childTnLst>
                                </p:cTn>
                              </p:par>
                              <p:par>
                                <p:cTn id="162" presetID="5" presetClass="exit" presetSubtype="10" fill="hold" nodeType="withEffect">
                                  <p:stCondLst>
                                    <p:cond delay="0"/>
                                  </p:stCondLst>
                                  <p:childTnLst>
                                    <p:animEffect transition="out" filter="checkerboard(across)">
                                      <p:cBhvr>
                                        <p:cTn id="163" dur="500"/>
                                        <p:tgtEl>
                                          <p:spTgt spid="120"/>
                                        </p:tgtEl>
                                      </p:cBhvr>
                                    </p:animEffect>
                                    <p:set>
                                      <p:cBhvr>
                                        <p:cTn id="164" dur="1" fill="hold">
                                          <p:stCondLst>
                                            <p:cond delay="499"/>
                                          </p:stCondLst>
                                        </p:cTn>
                                        <p:tgtEl>
                                          <p:spTgt spid="120"/>
                                        </p:tgtEl>
                                        <p:attrNameLst>
                                          <p:attrName>style.visibility</p:attrName>
                                        </p:attrNameLst>
                                      </p:cBhvr>
                                      <p:to>
                                        <p:strVal val="hidden"/>
                                      </p:to>
                                    </p:set>
                                  </p:childTnLst>
                                </p:cTn>
                              </p:par>
                              <p:par>
                                <p:cTn id="165" presetID="5" presetClass="exit" presetSubtype="10" fill="hold" nodeType="withEffect">
                                  <p:stCondLst>
                                    <p:cond delay="0"/>
                                  </p:stCondLst>
                                  <p:childTnLst>
                                    <p:animEffect transition="out" filter="checkerboard(across)">
                                      <p:cBhvr>
                                        <p:cTn id="166" dur="500"/>
                                        <p:tgtEl>
                                          <p:spTgt spid="123"/>
                                        </p:tgtEl>
                                      </p:cBhvr>
                                    </p:animEffect>
                                    <p:set>
                                      <p:cBhvr>
                                        <p:cTn id="167" dur="1" fill="hold">
                                          <p:stCondLst>
                                            <p:cond delay="499"/>
                                          </p:stCondLst>
                                        </p:cTn>
                                        <p:tgtEl>
                                          <p:spTgt spid="123"/>
                                        </p:tgtEl>
                                        <p:attrNameLst>
                                          <p:attrName>style.visibility</p:attrName>
                                        </p:attrNameLst>
                                      </p:cBhvr>
                                      <p:to>
                                        <p:strVal val="hidden"/>
                                      </p:to>
                                    </p:set>
                                  </p:childTnLst>
                                </p:cTn>
                              </p:par>
                              <p:par>
                                <p:cTn id="168" presetID="5" presetClass="exit" presetSubtype="10" fill="hold" nodeType="withEffect">
                                  <p:stCondLst>
                                    <p:cond delay="0"/>
                                  </p:stCondLst>
                                  <p:childTnLst>
                                    <p:animEffect transition="out" filter="checkerboard(across)">
                                      <p:cBhvr>
                                        <p:cTn id="169" dur="500"/>
                                        <p:tgtEl>
                                          <p:spTgt spid="127"/>
                                        </p:tgtEl>
                                      </p:cBhvr>
                                    </p:animEffect>
                                    <p:set>
                                      <p:cBhvr>
                                        <p:cTn id="170" dur="1" fill="hold">
                                          <p:stCondLst>
                                            <p:cond delay="499"/>
                                          </p:stCondLst>
                                        </p:cTn>
                                        <p:tgtEl>
                                          <p:spTgt spid="127"/>
                                        </p:tgtEl>
                                        <p:attrNameLst>
                                          <p:attrName>style.visibility</p:attrName>
                                        </p:attrNameLst>
                                      </p:cBhvr>
                                      <p:to>
                                        <p:strVal val="hidden"/>
                                      </p:to>
                                    </p:set>
                                  </p:childTnLst>
                                </p:cTn>
                              </p:par>
                              <p:par>
                                <p:cTn id="171" presetID="5" presetClass="exit" presetSubtype="10" fill="hold" nodeType="withEffect">
                                  <p:stCondLst>
                                    <p:cond delay="0"/>
                                  </p:stCondLst>
                                  <p:childTnLst>
                                    <p:animEffect transition="out" filter="checkerboard(across)">
                                      <p:cBhvr>
                                        <p:cTn id="172" dur="500"/>
                                        <p:tgtEl>
                                          <p:spTgt spid="134"/>
                                        </p:tgtEl>
                                      </p:cBhvr>
                                    </p:animEffect>
                                    <p:set>
                                      <p:cBhvr>
                                        <p:cTn id="173" dur="1" fill="hold">
                                          <p:stCondLst>
                                            <p:cond delay="499"/>
                                          </p:stCondLst>
                                        </p:cTn>
                                        <p:tgtEl>
                                          <p:spTgt spid="134"/>
                                        </p:tgtEl>
                                        <p:attrNameLst>
                                          <p:attrName>style.visibility</p:attrName>
                                        </p:attrNameLst>
                                      </p:cBhvr>
                                      <p:to>
                                        <p:strVal val="hidden"/>
                                      </p:to>
                                    </p:set>
                                  </p:childTnLst>
                                </p:cTn>
                              </p:par>
                              <p:par>
                                <p:cTn id="174" presetID="5" presetClass="exit" presetSubtype="10" fill="hold" nodeType="withEffect">
                                  <p:stCondLst>
                                    <p:cond delay="0"/>
                                  </p:stCondLst>
                                  <p:childTnLst>
                                    <p:animEffect transition="out" filter="checkerboard(across)">
                                      <p:cBhvr>
                                        <p:cTn id="175" dur="500"/>
                                        <p:tgtEl>
                                          <p:spTgt spid="136"/>
                                        </p:tgtEl>
                                      </p:cBhvr>
                                    </p:animEffect>
                                    <p:set>
                                      <p:cBhvr>
                                        <p:cTn id="176" dur="1" fill="hold">
                                          <p:stCondLst>
                                            <p:cond delay="499"/>
                                          </p:stCondLst>
                                        </p:cTn>
                                        <p:tgtEl>
                                          <p:spTgt spid="136"/>
                                        </p:tgtEl>
                                        <p:attrNameLst>
                                          <p:attrName>style.visibility</p:attrName>
                                        </p:attrNameLst>
                                      </p:cBhvr>
                                      <p:to>
                                        <p:strVal val="hidden"/>
                                      </p:to>
                                    </p:set>
                                  </p:childTnLst>
                                </p:cTn>
                              </p:par>
                              <p:par>
                                <p:cTn id="177" presetID="5" presetClass="exit" presetSubtype="10" fill="hold" nodeType="withEffect">
                                  <p:stCondLst>
                                    <p:cond delay="0"/>
                                  </p:stCondLst>
                                  <p:childTnLst>
                                    <p:animEffect transition="out" filter="checkerboard(across)">
                                      <p:cBhvr>
                                        <p:cTn id="178" dur="500"/>
                                        <p:tgtEl>
                                          <p:spTgt spid="139"/>
                                        </p:tgtEl>
                                      </p:cBhvr>
                                    </p:animEffect>
                                    <p:set>
                                      <p:cBhvr>
                                        <p:cTn id="179" dur="1" fill="hold">
                                          <p:stCondLst>
                                            <p:cond delay="499"/>
                                          </p:stCondLst>
                                        </p:cTn>
                                        <p:tgtEl>
                                          <p:spTgt spid="139"/>
                                        </p:tgtEl>
                                        <p:attrNameLst>
                                          <p:attrName>style.visibility</p:attrName>
                                        </p:attrNameLst>
                                      </p:cBhvr>
                                      <p:to>
                                        <p:strVal val="hidden"/>
                                      </p:to>
                                    </p:set>
                                  </p:childTnLst>
                                </p:cTn>
                              </p:par>
                              <p:par>
                                <p:cTn id="180" presetID="5" presetClass="exit" presetSubtype="10" fill="hold" nodeType="withEffect">
                                  <p:stCondLst>
                                    <p:cond delay="0"/>
                                  </p:stCondLst>
                                  <p:childTnLst>
                                    <p:animEffect transition="out" filter="checkerboard(across)">
                                      <p:cBhvr>
                                        <p:cTn id="181" dur="500"/>
                                        <p:tgtEl>
                                          <p:spTgt spid="141"/>
                                        </p:tgtEl>
                                      </p:cBhvr>
                                    </p:animEffect>
                                    <p:set>
                                      <p:cBhvr>
                                        <p:cTn id="182" dur="1" fill="hold">
                                          <p:stCondLst>
                                            <p:cond delay="499"/>
                                          </p:stCondLst>
                                        </p:cTn>
                                        <p:tgtEl>
                                          <p:spTgt spid="141"/>
                                        </p:tgtEl>
                                        <p:attrNameLst>
                                          <p:attrName>style.visibility</p:attrName>
                                        </p:attrNameLst>
                                      </p:cBhvr>
                                      <p:to>
                                        <p:strVal val="hidden"/>
                                      </p:to>
                                    </p:set>
                                  </p:childTnLst>
                                </p:cTn>
                              </p:par>
                              <p:par>
                                <p:cTn id="183" presetID="5" presetClass="entr" presetSubtype="10" fill="hold" nodeType="withEffect">
                                  <p:stCondLst>
                                    <p:cond delay="0"/>
                                  </p:stCondLst>
                                  <p:childTnLst>
                                    <p:set>
                                      <p:cBhvr>
                                        <p:cTn id="184" dur="1" fill="hold">
                                          <p:stCondLst>
                                            <p:cond delay="0"/>
                                          </p:stCondLst>
                                        </p:cTn>
                                        <p:tgtEl>
                                          <p:spTgt spid="146"/>
                                        </p:tgtEl>
                                        <p:attrNameLst>
                                          <p:attrName>style.visibility</p:attrName>
                                        </p:attrNameLst>
                                      </p:cBhvr>
                                      <p:to>
                                        <p:strVal val="visible"/>
                                      </p:to>
                                    </p:set>
                                    <p:animEffect transition="in" filter="checkerboard(across)">
                                      <p:cBhvr>
                                        <p:cTn id="185"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altLang="zh-CN" smtClean="0">
                <a:ea typeface="宋体" charset="-122"/>
              </a:rPr>
              <a:t>Motivation</a:t>
            </a:r>
          </a:p>
        </p:txBody>
      </p:sp>
      <p:sp>
        <p:nvSpPr>
          <p:cNvPr id="25602" name="Rectangle 3"/>
          <p:cNvSpPr>
            <a:spLocks noGrp="1" noChangeArrowheads="1"/>
          </p:cNvSpPr>
          <p:nvPr>
            <p:ph type="body" idx="4294967295"/>
          </p:nvPr>
        </p:nvSpPr>
        <p:spPr>
          <a:xfrm>
            <a:off x="381000" y="1447800"/>
            <a:ext cx="8763000" cy="4648200"/>
          </a:xfrm>
        </p:spPr>
        <p:txBody>
          <a:bodyPr/>
          <a:lstStyle/>
          <a:p>
            <a:pPr eaLnBrk="1" hangingPunct="1"/>
            <a:r>
              <a:rPr lang="en-US" altLang="zh-CN" sz="3000" dirty="0" smtClean="0">
                <a:ea typeface="宋体" charset="-122"/>
              </a:rPr>
              <a:t>Inserting constraints in parallel ?</a:t>
            </a:r>
          </a:p>
          <a:p>
            <a:pPr eaLnBrk="1" hangingPunct="1"/>
            <a:r>
              <a:rPr lang="en-US" altLang="zh-CN" sz="2800" dirty="0" smtClean="0">
                <a:ea typeface="宋体" charset="-122"/>
              </a:rPr>
              <a:t>Our approach: </a:t>
            </a:r>
          </a:p>
          <a:p>
            <a:pPr lvl="1" eaLnBrk="1" hangingPunct="1"/>
            <a:r>
              <a:rPr lang="en-US" altLang="zh-CN" sz="2600" dirty="0" smtClean="0">
                <a:ea typeface="宋体" charset="-122"/>
              </a:rPr>
              <a:t>flip all flippable pairs in parallel</a:t>
            </a:r>
          </a:p>
          <a:p>
            <a:pPr eaLnBrk="1" hangingPunct="1"/>
            <a:r>
              <a:rPr lang="en-US" altLang="zh-CN" sz="2800" dirty="0" smtClean="0">
                <a:ea typeface="宋体" charset="-122"/>
              </a:rPr>
              <a:t>Difficulties</a:t>
            </a:r>
          </a:p>
          <a:p>
            <a:pPr lvl="1" eaLnBrk="1" hangingPunct="1"/>
            <a:r>
              <a:rPr lang="en-US" altLang="zh-CN" sz="2600" dirty="0" smtClean="0">
                <a:ea typeface="宋体" charset="-122"/>
              </a:rPr>
              <a:t>Ensure parallel flipping stage can terminate</a:t>
            </a:r>
          </a:p>
          <a:p>
            <a:pPr lvl="1" eaLnBrk="1" hangingPunct="1"/>
            <a:r>
              <a:rPr lang="en-US" altLang="zh-CN" sz="2600" dirty="0" smtClean="0">
                <a:ea typeface="宋体" charset="-122"/>
              </a:rPr>
              <a:t>Do not waste too many </a:t>
            </a:r>
            <a:r>
              <a:rPr lang="en-US" altLang="zh-CN" sz="2600" dirty="0" err="1" smtClean="0">
                <a:ea typeface="宋体" charset="-122"/>
              </a:rPr>
              <a:t>flippings</a:t>
            </a:r>
            <a:endParaRPr lang="en-US" altLang="zh-CN" sz="2600" dirty="0" smtClean="0">
              <a:ea typeface="宋体" charset="-122"/>
            </a:endParaRPr>
          </a:p>
          <a:p>
            <a:endParaRPr lang="en-US" altLang="zh-CN" sz="3000" dirty="0" smtClean="0">
              <a:ea typeface="宋体" charset="-122"/>
            </a:endParaRPr>
          </a:p>
        </p:txBody>
      </p:sp>
      <p:sp>
        <p:nvSpPr>
          <p:cNvPr id="4" name="Slide Number Placeholder 3"/>
          <p:cNvSpPr>
            <a:spLocks noGrp="1"/>
          </p:cNvSpPr>
          <p:nvPr>
            <p:ph type="sldNum" sz="quarter" idx="11"/>
          </p:nvPr>
        </p:nvSpPr>
        <p:spPr/>
        <p:txBody>
          <a:bodyPr/>
          <a:lstStyle/>
          <a:p>
            <a:pPr>
              <a:defRPr/>
            </a:pPr>
            <a:fld id="{F5667210-56BF-47DB-80BE-25DDEDA5A5A5}" type="slidenum">
              <a:rPr lang="en-US"/>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altLang="zh-CN" smtClean="0">
                <a:ea typeface="宋体" charset="-122"/>
              </a:rPr>
              <a:t>Algorithm Overview</a:t>
            </a:r>
          </a:p>
        </p:txBody>
      </p:sp>
      <p:sp>
        <p:nvSpPr>
          <p:cNvPr id="27650" name="Rectangle 3"/>
          <p:cNvSpPr>
            <a:spLocks noGrp="1" noChangeArrowheads="1"/>
          </p:cNvSpPr>
          <p:nvPr>
            <p:ph type="body" idx="4294967295"/>
          </p:nvPr>
        </p:nvSpPr>
        <p:spPr/>
        <p:txBody>
          <a:bodyPr/>
          <a:lstStyle/>
          <a:p>
            <a:pPr eaLnBrk="1" hangingPunct="1">
              <a:lnSpc>
                <a:spcPct val="90000"/>
              </a:lnSpc>
            </a:pPr>
            <a:r>
              <a:rPr lang="en-US" altLang="zh-CN" sz="2800" dirty="0" smtClean="0">
                <a:ea typeface="宋体" charset="-122"/>
              </a:rPr>
              <a:t>Algorithm for GPU-CDT</a:t>
            </a:r>
          </a:p>
          <a:p>
            <a:pPr lvl="1" eaLnBrk="1" hangingPunct="1">
              <a:lnSpc>
                <a:spcPct val="90000"/>
              </a:lnSpc>
            </a:pPr>
            <a:r>
              <a:rPr lang="en-US" altLang="zh-CN" sz="2000" dirty="0" smtClean="0">
                <a:ea typeface="宋体" charset="-122"/>
              </a:rPr>
              <a:t>Step 1*. Compute a triangulation </a:t>
            </a:r>
            <a:r>
              <a:rPr lang="en-US" altLang="zh-CN" sz="2000" i="1" dirty="0" smtClean="0">
                <a:ea typeface="宋体" charset="-122"/>
              </a:rPr>
              <a:t>T</a:t>
            </a:r>
            <a:r>
              <a:rPr lang="en-US" altLang="zh-CN" sz="2000" dirty="0" smtClean="0">
                <a:ea typeface="宋体" charset="-122"/>
              </a:rPr>
              <a:t> for all points</a:t>
            </a:r>
          </a:p>
          <a:p>
            <a:pPr lvl="1" eaLnBrk="1" hangingPunct="1">
              <a:lnSpc>
                <a:spcPct val="90000"/>
              </a:lnSpc>
            </a:pPr>
            <a:r>
              <a:rPr lang="en-US" altLang="zh-CN" sz="2000" dirty="0" smtClean="0">
                <a:solidFill>
                  <a:srgbClr val="FC5104"/>
                </a:solidFill>
                <a:ea typeface="宋体" charset="-122"/>
              </a:rPr>
              <a:t>Step 2. Insert constraints into T in parallel</a:t>
            </a:r>
          </a:p>
          <a:p>
            <a:pPr lvl="1" eaLnBrk="1" hangingPunct="1">
              <a:lnSpc>
                <a:spcPct val="90000"/>
              </a:lnSpc>
            </a:pPr>
            <a:r>
              <a:rPr lang="en-US" altLang="zh-CN" sz="2000" dirty="0" smtClean="0">
                <a:ea typeface="宋体" charset="-122"/>
              </a:rPr>
              <a:t>Step 3. Verify the empty circle property for each edge (that is not constraint), and perform edge flipping if necessary.</a:t>
            </a:r>
            <a:endParaRPr lang="en-US" altLang="zh-CN" sz="1600" dirty="0" smtClean="0">
              <a:ea typeface="宋体" charset="-122"/>
            </a:endParaRPr>
          </a:p>
          <a:p>
            <a:pPr lvl="1" eaLnBrk="1" hangingPunct="1">
              <a:lnSpc>
                <a:spcPct val="90000"/>
              </a:lnSpc>
            </a:pPr>
            <a:endParaRPr lang="en-US" altLang="zh-CN" sz="2600" dirty="0" smtClean="0">
              <a:ea typeface="宋体" charset="-122"/>
            </a:endParaRPr>
          </a:p>
        </p:txBody>
      </p:sp>
      <p:sp>
        <p:nvSpPr>
          <p:cNvPr id="27651" name="TextBox 8"/>
          <p:cNvSpPr txBox="1">
            <a:spLocks noChangeArrowheads="1"/>
          </p:cNvSpPr>
          <p:nvPr/>
        </p:nvSpPr>
        <p:spPr bwMode="auto">
          <a:xfrm>
            <a:off x="990600" y="5334000"/>
            <a:ext cx="679450" cy="366713"/>
          </a:xfrm>
          <a:prstGeom prst="rect">
            <a:avLst/>
          </a:prstGeom>
          <a:noFill/>
          <a:ln w="9525">
            <a:noFill/>
            <a:miter lim="800000"/>
            <a:headEnd/>
            <a:tailEnd/>
          </a:ln>
        </p:spPr>
        <p:txBody>
          <a:bodyPr wrap="none">
            <a:spAutoFit/>
          </a:bodyPr>
          <a:lstStyle/>
          <a:p>
            <a:r>
              <a:rPr lang="en-US" altLang="zh-CN">
                <a:solidFill>
                  <a:schemeClr val="accent2"/>
                </a:solidFill>
              </a:rPr>
              <a:t>input</a:t>
            </a:r>
          </a:p>
        </p:txBody>
      </p:sp>
      <p:sp>
        <p:nvSpPr>
          <p:cNvPr id="27652" name="TextBox 9"/>
          <p:cNvSpPr txBox="1">
            <a:spLocks noChangeArrowheads="1"/>
          </p:cNvSpPr>
          <p:nvPr/>
        </p:nvSpPr>
        <p:spPr bwMode="auto">
          <a:xfrm>
            <a:off x="3200400" y="5334000"/>
            <a:ext cx="742950" cy="366713"/>
          </a:xfrm>
          <a:prstGeom prst="rect">
            <a:avLst/>
          </a:prstGeom>
          <a:noFill/>
          <a:ln w="9525">
            <a:noFill/>
            <a:miter lim="800000"/>
            <a:headEnd/>
            <a:tailEnd/>
          </a:ln>
        </p:spPr>
        <p:txBody>
          <a:bodyPr wrap="none">
            <a:spAutoFit/>
          </a:bodyPr>
          <a:lstStyle/>
          <a:p>
            <a:r>
              <a:rPr lang="en-US" altLang="zh-CN">
                <a:solidFill>
                  <a:schemeClr val="accent2"/>
                </a:solidFill>
              </a:rPr>
              <a:t>step1</a:t>
            </a:r>
          </a:p>
        </p:txBody>
      </p:sp>
      <p:sp>
        <p:nvSpPr>
          <p:cNvPr id="27653" name="TextBox 10"/>
          <p:cNvSpPr txBox="1">
            <a:spLocks noChangeArrowheads="1"/>
          </p:cNvSpPr>
          <p:nvPr/>
        </p:nvSpPr>
        <p:spPr bwMode="auto">
          <a:xfrm>
            <a:off x="5389563" y="5334000"/>
            <a:ext cx="742950" cy="366713"/>
          </a:xfrm>
          <a:prstGeom prst="rect">
            <a:avLst/>
          </a:prstGeom>
          <a:noFill/>
          <a:ln w="9525">
            <a:noFill/>
            <a:miter lim="800000"/>
            <a:headEnd/>
            <a:tailEnd/>
          </a:ln>
        </p:spPr>
        <p:txBody>
          <a:bodyPr wrap="none">
            <a:spAutoFit/>
          </a:bodyPr>
          <a:lstStyle/>
          <a:p>
            <a:r>
              <a:rPr lang="en-US" altLang="zh-CN">
                <a:solidFill>
                  <a:schemeClr val="accent2"/>
                </a:solidFill>
              </a:rPr>
              <a:t>step2</a:t>
            </a:r>
          </a:p>
        </p:txBody>
      </p:sp>
      <p:sp>
        <p:nvSpPr>
          <p:cNvPr id="27654" name="TextBox 11"/>
          <p:cNvSpPr txBox="1">
            <a:spLocks noChangeArrowheads="1"/>
          </p:cNvSpPr>
          <p:nvPr/>
        </p:nvSpPr>
        <p:spPr bwMode="auto">
          <a:xfrm>
            <a:off x="7543800" y="5334000"/>
            <a:ext cx="742950" cy="366713"/>
          </a:xfrm>
          <a:prstGeom prst="rect">
            <a:avLst/>
          </a:prstGeom>
          <a:noFill/>
          <a:ln w="9525">
            <a:noFill/>
            <a:miter lim="800000"/>
            <a:headEnd/>
            <a:tailEnd/>
          </a:ln>
        </p:spPr>
        <p:txBody>
          <a:bodyPr wrap="none">
            <a:spAutoFit/>
          </a:bodyPr>
          <a:lstStyle/>
          <a:p>
            <a:r>
              <a:rPr lang="en-US" altLang="zh-CN">
                <a:solidFill>
                  <a:schemeClr val="accent2"/>
                </a:solidFill>
              </a:rPr>
              <a:t>step3</a:t>
            </a:r>
          </a:p>
        </p:txBody>
      </p:sp>
      <p:grpSp>
        <p:nvGrpSpPr>
          <p:cNvPr id="27655" name="Group 17"/>
          <p:cNvGrpSpPr>
            <a:grpSpLocks/>
          </p:cNvGrpSpPr>
          <p:nvPr/>
        </p:nvGrpSpPr>
        <p:grpSpPr bwMode="auto">
          <a:xfrm>
            <a:off x="533400" y="3429000"/>
            <a:ext cx="8305800" cy="1676400"/>
            <a:chOff x="533400" y="4038600"/>
            <a:chExt cx="8305800" cy="1676400"/>
          </a:xfrm>
        </p:grpSpPr>
        <p:pic>
          <p:nvPicPr>
            <p:cNvPr id="27658" name="Picture 2"/>
            <p:cNvPicPr>
              <a:picLocks noChangeAspect="1" noChangeArrowheads="1"/>
            </p:cNvPicPr>
            <p:nvPr/>
          </p:nvPicPr>
          <p:blipFill>
            <a:blip r:embed="rId3" cstate="print"/>
            <a:srcRect/>
            <a:stretch>
              <a:fillRect/>
            </a:stretch>
          </p:blipFill>
          <p:spPr bwMode="auto">
            <a:xfrm>
              <a:off x="533400" y="4061460"/>
              <a:ext cx="1847850" cy="1653540"/>
            </a:xfrm>
            <a:prstGeom prst="rect">
              <a:avLst/>
            </a:prstGeom>
            <a:noFill/>
            <a:ln w="9525">
              <a:noFill/>
              <a:miter lim="800000"/>
              <a:headEnd/>
              <a:tailEnd/>
            </a:ln>
          </p:spPr>
        </p:pic>
        <p:pic>
          <p:nvPicPr>
            <p:cNvPr id="27659" name="Picture 3"/>
            <p:cNvPicPr>
              <a:picLocks noChangeAspect="1" noChangeArrowheads="1"/>
            </p:cNvPicPr>
            <p:nvPr/>
          </p:nvPicPr>
          <p:blipFill>
            <a:blip r:embed="rId4" cstate="print"/>
            <a:srcRect/>
            <a:stretch>
              <a:fillRect/>
            </a:stretch>
          </p:blipFill>
          <p:spPr bwMode="auto">
            <a:xfrm>
              <a:off x="2667000" y="4057650"/>
              <a:ext cx="1859280" cy="1657350"/>
            </a:xfrm>
            <a:prstGeom prst="rect">
              <a:avLst/>
            </a:prstGeom>
            <a:noFill/>
            <a:ln w="9525">
              <a:noFill/>
              <a:miter lim="800000"/>
              <a:headEnd/>
              <a:tailEnd/>
            </a:ln>
          </p:spPr>
        </p:pic>
        <p:pic>
          <p:nvPicPr>
            <p:cNvPr id="27660" name="Picture 4"/>
            <p:cNvPicPr>
              <a:picLocks noChangeAspect="1" noChangeArrowheads="1"/>
            </p:cNvPicPr>
            <p:nvPr/>
          </p:nvPicPr>
          <p:blipFill>
            <a:blip r:embed="rId5" cstate="print"/>
            <a:srcRect/>
            <a:stretch>
              <a:fillRect/>
            </a:stretch>
          </p:blipFill>
          <p:spPr bwMode="auto">
            <a:xfrm>
              <a:off x="4800600" y="4038600"/>
              <a:ext cx="1863090" cy="1676400"/>
            </a:xfrm>
            <a:prstGeom prst="rect">
              <a:avLst/>
            </a:prstGeom>
            <a:noFill/>
            <a:ln w="9525">
              <a:noFill/>
              <a:miter lim="800000"/>
              <a:headEnd/>
              <a:tailEnd/>
            </a:ln>
          </p:spPr>
        </p:pic>
        <p:pic>
          <p:nvPicPr>
            <p:cNvPr id="27661" name="Picture 5"/>
            <p:cNvPicPr>
              <a:picLocks noChangeAspect="1" noChangeArrowheads="1"/>
            </p:cNvPicPr>
            <p:nvPr/>
          </p:nvPicPr>
          <p:blipFill>
            <a:blip r:embed="rId6" cstate="print"/>
            <a:srcRect/>
            <a:stretch>
              <a:fillRect/>
            </a:stretch>
          </p:blipFill>
          <p:spPr bwMode="auto">
            <a:xfrm>
              <a:off x="6979920" y="4038600"/>
              <a:ext cx="1859280" cy="1672590"/>
            </a:xfrm>
            <a:prstGeom prst="rect">
              <a:avLst/>
            </a:prstGeom>
            <a:noFill/>
            <a:ln w="9525">
              <a:noFill/>
              <a:miter lim="800000"/>
              <a:headEnd/>
              <a:tailEnd/>
            </a:ln>
          </p:spPr>
        </p:pic>
      </p:grpSp>
      <p:sp>
        <p:nvSpPr>
          <p:cNvPr id="27656" name="TextBox 12"/>
          <p:cNvSpPr txBox="1">
            <a:spLocks noChangeArrowheads="1"/>
          </p:cNvSpPr>
          <p:nvPr/>
        </p:nvSpPr>
        <p:spPr bwMode="auto">
          <a:xfrm>
            <a:off x="152400" y="5867400"/>
            <a:ext cx="8797925" cy="336550"/>
          </a:xfrm>
          <a:prstGeom prst="rect">
            <a:avLst/>
          </a:prstGeom>
          <a:noFill/>
          <a:ln w="9525">
            <a:noFill/>
            <a:miter lim="800000"/>
            <a:headEnd/>
            <a:tailEnd/>
          </a:ln>
        </p:spPr>
        <p:txBody>
          <a:bodyPr wrap="none">
            <a:spAutoFit/>
          </a:bodyPr>
          <a:lstStyle/>
          <a:p>
            <a:r>
              <a:rPr lang="en-US" altLang="zh-CN" sz="1600">
                <a:solidFill>
                  <a:schemeClr val="accent2"/>
                </a:solidFill>
              </a:rPr>
              <a:t>Refer to the paper for how to compute DT using the GPU (6 times speedup compared to CGAL)</a:t>
            </a:r>
          </a:p>
        </p:txBody>
      </p:sp>
      <p:sp>
        <p:nvSpPr>
          <p:cNvPr id="14" name="Slide Number Placeholder 13"/>
          <p:cNvSpPr>
            <a:spLocks noGrp="1"/>
          </p:cNvSpPr>
          <p:nvPr>
            <p:ph type="sldNum" sz="quarter" idx="11"/>
          </p:nvPr>
        </p:nvSpPr>
        <p:spPr/>
        <p:txBody>
          <a:bodyPr/>
          <a:lstStyle/>
          <a:p>
            <a:pPr>
              <a:defRPr/>
            </a:pPr>
            <a:fld id="{8EACAF93-E330-4783-9CA2-C4D8599232DD}" type="slidenum">
              <a:rPr lang="en-US"/>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r>
              <a:rPr lang="en-US" altLang="zh-CN" smtClean="0">
                <a:ea typeface="宋体" charset="-122"/>
              </a:rPr>
              <a:t>Algorithm Overview</a:t>
            </a:r>
          </a:p>
        </p:txBody>
      </p:sp>
      <p:sp>
        <p:nvSpPr>
          <p:cNvPr id="57347" name="Rectangle 3"/>
          <p:cNvSpPr>
            <a:spLocks noGrp="1" noChangeArrowheads="1"/>
          </p:cNvSpPr>
          <p:nvPr>
            <p:ph type="body" idx="4294967295"/>
          </p:nvPr>
        </p:nvSpPr>
        <p:spPr>
          <a:xfrm>
            <a:off x="381000" y="1447800"/>
            <a:ext cx="8382000" cy="3187262"/>
          </a:xfrm>
        </p:spPr>
        <p:txBody>
          <a:bodyPr/>
          <a:lstStyle/>
          <a:p>
            <a:pPr eaLnBrk="1" hangingPunct="1">
              <a:lnSpc>
                <a:spcPct val="90000"/>
              </a:lnSpc>
            </a:pPr>
            <a:r>
              <a:rPr lang="en-US" altLang="zh-CN" sz="2800" dirty="0" smtClean="0">
                <a:ea typeface="宋体" charset="-122"/>
              </a:rPr>
              <a:t>Algorithm for GPU-CDT</a:t>
            </a:r>
          </a:p>
          <a:p>
            <a:pPr lvl="1" eaLnBrk="1" hangingPunct="1">
              <a:lnSpc>
                <a:spcPct val="90000"/>
              </a:lnSpc>
            </a:pPr>
            <a:r>
              <a:rPr lang="en-US" altLang="zh-CN" sz="2000" dirty="0" smtClean="0">
                <a:ea typeface="宋体" charset="-122"/>
              </a:rPr>
              <a:t>Step 1*. Compute a triangulation </a:t>
            </a:r>
            <a:r>
              <a:rPr lang="en-US" altLang="zh-CN" sz="2000" i="1" dirty="0" smtClean="0">
                <a:ea typeface="宋体" charset="-122"/>
              </a:rPr>
              <a:t>T</a:t>
            </a:r>
            <a:r>
              <a:rPr lang="en-US" altLang="zh-CN" sz="2000" dirty="0" smtClean="0">
                <a:ea typeface="宋体" charset="-122"/>
              </a:rPr>
              <a:t> for all points</a:t>
            </a:r>
          </a:p>
          <a:p>
            <a:pPr lvl="1" eaLnBrk="1" hangingPunct="1">
              <a:lnSpc>
                <a:spcPct val="90000"/>
              </a:lnSpc>
            </a:pPr>
            <a:r>
              <a:rPr lang="en-US" altLang="zh-CN" sz="2000" dirty="0" smtClean="0">
                <a:solidFill>
                  <a:srgbClr val="FC5104"/>
                </a:solidFill>
                <a:ea typeface="宋体" charset="-122"/>
              </a:rPr>
              <a:t>Step 2. Insert constraints into T in parallel</a:t>
            </a:r>
          </a:p>
          <a:p>
            <a:pPr lvl="2" indent="-228600">
              <a:lnSpc>
                <a:spcPct val="90000"/>
              </a:lnSpc>
            </a:pPr>
            <a:r>
              <a:rPr lang="en-US" altLang="zh-CN" sz="1800" dirty="0" smtClean="0">
                <a:ea typeface="宋体" charset="-122"/>
              </a:rPr>
              <a:t>outer loop   </a:t>
            </a:r>
            <a:r>
              <a:rPr lang="en-US" altLang="zh-CN" sz="1800" dirty="0" smtClean="0">
                <a:solidFill>
                  <a:schemeClr val="accent1"/>
                </a:solidFill>
                <a:ea typeface="宋体" charset="-122"/>
              </a:rPr>
              <a:t>coarse-grained parallelism</a:t>
            </a:r>
          </a:p>
          <a:p>
            <a:pPr lvl="3">
              <a:lnSpc>
                <a:spcPct val="90000"/>
              </a:lnSpc>
            </a:pPr>
            <a:r>
              <a:rPr lang="en-US" altLang="zh-CN" sz="1600" dirty="0" smtClean="0">
                <a:ea typeface="宋体" charset="-122"/>
              </a:rPr>
              <a:t>Find constraint-triangle intersections</a:t>
            </a:r>
          </a:p>
          <a:p>
            <a:pPr lvl="2" indent="-228600">
              <a:lnSpc>
                <a:spcPct val="90000"/>
              </a:lnSpc>
            </a:pPr>
            <a:r>
              <a:rPr lang="en-US" altLang="zh-CN" sz="1800" dirty="0" smtClean="0">
                <a:ea typeface="宋体" charset="-122"/>
              </a:rPr>
              <a:t>inner loop    </a:t>
            </a:r>
            <a:r>
              <a:rPr lang="en-US" altLang="zh-CN" sz="1800" dirty="0" smtClean="0">
                <a:solidFill>
                  <a:schemeClr val="accent1"/>
                </a:solidFill>
                <a:ea typeface="宋体" charset="-122"/>
              </a:rPr>
              <a:t>fine-grained parallelism</a:t>
            </a:r>
          </a:p>
          <a:p>
            <a:pPr lvl="3">
              <a:lnSpc>
                <a:spcPct val="90000"/>
              </a:lnSpc>
            </a:pPr>
            <a:r>
              <a:rPr lang="en-US" altLang="zh-CN" sz="1600" dirty="0" smtClean="0">
                <a:ea typeface="宋体" charset="-122"/>
              </a:rPr>
              <a:t>Remove intersections</a:t>
            </a:r>
            <a:endParaRPr lang="en-US" altLang="zh-CN" sz="1600" dirty="0" smtClean="0">
              <a:solidFill>
                <a:srgbClr val="FC5104"/>
              </a:solidFill>
              <a:ea typeface="宋体" charset="-122"/>
            </a:endParaRPr>
          </a:p>
          <a:p>
            <a:pPr lvl="1" eaLnBrk="1" hangingPunct="1">
              <a:lnSpc>
                <a:spcPct val="90000"/>
              </a:lnSpc>
            </a:pPr>
            <a:r>
              <a:rPr lang="en-US" altLang="zh-CN" sz="2000" dirty="0" smtClean="0">
                <a:ea typeface="宋体" charset="-122"/>
              </a:rPr>
              <a:t>Step 3. Verify empty circle property for each (non-constraint) edge, and perform edge flipping if needed.</a:t>
            </a:r>
            <a:endParaRPr lang="en-US" altLang="zh-CN" sz="1600" dirty="0" smtClean="0">
              <a:ea typeface="宋体" charset="-122"/>
            </a:endParaRPr>
          </a:p>
          <a:p>
            <a:pPr lvl="1" eaLnBrk="1" hangingPunct="1">
              <a:lnSpc>
                <a:spcPct val="90000"/>
              </a:lnSpc>
            </a:pPr>
            <a:endParaRPr lang="en-US" altLang="zh-CN" sz="2600" dirty="0" smtClean="0">
              <a:ea typeface="宋体" charset="-122"/>
            </a:endParaRPr>
          </a:p>
        </p:txBody>
      </p:sp>
      <p:sp>
        <p:nvSpPr>
          <p:cNvPr id="14" name="Slide Number Placeholder 13"/>
          <p:cNvSpPr txBox="1">
            <a:spLocks noGrp="1"/>
          </p:cNvSpPr>
          <p:nvPr/>
        </p:nvSpPr>
        <p:spPr bwMode="auto">
          <a:xfrm>
            <a:off x="6858000" y="6248400"/>
            <a:ext cx="1905000" cy="457200"/>
          </a:xfrm>
          <a:prstGeom prst="rect">
            <a:avLst/>
          </a:prstGeom>
          <a:noFill/>
          <a:ln>
            <a:miter lim="800000"/>
            <a:headEnd/>
            <a:tailEnd/>
          </a:ln>
        </p:spPr>
        <p:txBody>
          <a:bodyPr lIns="91414" tIns="45707" rIns="91414" bIns="45707"/>
          <a:lstStyle/>
          <a:p>
            <a:pPr algn="r">
              <a:defRPr/>
            </a:pPr>
            <a:fld id="{5C22B81F-E5D4-4B67-86FB-DC9031B60B52}" type="slidenum">
              <a:rPr lang="en-US" sz="1400">
                <a:solidFill>
                  <a:schemeClr val="accent2">
                    <a:lumMod val="75000"/>
                  </a:schemeClr>
                </a:solidFill>
                <a:latin typeface="+mn-lt"/>
                <a:ea typeface="+mn-ea"/>
                <a:cs typeface="+mj-cs"/>
              </a:rPr>
              <a:pPr algn="r">
                <a:defRPr/>
              </a:pPr>
              <a:t>15</a:t>
            </a:fld>
            <a:endParaRPr lang="en-US" sz="1400" dirty="0">
              <a:solidFill>
                <a:schemeClr val="accent2">
                  <a:lumMod val="75000"/>
                </a:schemeClr>
              </a:solidFill>
              <a:latin typeface="+mn-lt"/>
              <a:ea typeface="+mn-ea"/>
              <a:cs typeface="+mj-cs"/>
            </a:endParaRPr>
          </a:p>
        </p:txBody>
      </p:sp>
      <p:grpSp>
        <p:nvGrpSpPr>
          <p:cNvPr id="4" name="Group 35"/>
          <p:cNvGrpSpPr>
            <a:grpSpLocks/>
          </p:cNvGrpSpPr>
          <p:nvPr/>
        </p:nvGrpSpPr>
        <p:grpSpPr bwMode="auto">
          <a:xfrm>
            <a:off x="2549241" y="4892018"/>
            <a:ext cx="4265010" cy="625913"/>
            <a:chOff x="1020" y="3294"/>
            <a:chExt cx="3357" cy="726"/>
          </a:xfrm>
          <a:solidFill>
            <a:schemeClr val="accent1"/>
          </a:solidFill>
        </p:grpSpPr>
        <p:grpSp>
          <p:nvGrpSpPr>
            <p:cNvPr id="5" name="Group 34"/>
            <p:cNvGrpSpPr>
              <a:grpSpLocks/>
            </p:cNvGrpSpPr>
            <p:nvPr/>
          </p:nvGrpSpPr>
          <p:grpSpPr bwMode="auto">
            <a:xfrm>
              <a:off x="1020" y="3294"/>
              <a:ext cx="3039" cy="454"/>
              <a:chOff x="1020" y="3294"/>
              <a:chExt cx="3039" cy="454"/>
            </a:xfrm>
            <a:grpFill/>
          </p:grpSpPr>
          <p:sp>
            <p:nvSpPr>
              <p:cNvPr id="13" name="AutoShape 21"/>
              <p:cNvSpPr>
                <a:spLocks noChangeArrowheads="1"/>
              </p:cNvSpPr>
              <p:nvPr/>
            </p:nvSpPr>
            <p:spPr bwMode="auto">
              <a:xfrm>
                <a:off x="1020" y="3294"/>
                <a:ext cx="998" cy="454"/>
              </a:xfrm>
              <a:prstGeom prst="flowChartAlternateProcess">
                <a:avLst/>
              </a:prstGeom>
              <a:grpFill/>
              <a:ln w="9525">
                <a:solidFill>
                  <a:schemeClr val="tx1"/>
                </a:solidFill>
                <a:miter lim="800000"/>
                <a:headEnd/>
                <a:tailEnd/>
              </a:ln>
            </p:spPr>
            <p:txBody>
              <a:bodyPr wrap="none" anchor="ctr"/>
              <a:lstStyle/>
              <a:p>
                <a:pPr algn="ctr">
                  <a:defRPr/>
                </a:pPr>
                <a:r>
                  <a:rPr lang="en-US" altLang="zh-CN" b="1" dirty="0">
                    <a:solidFill>
                      <a:schemeClr val="bg1"/>
                    </a:solidFill>
                  </a:rPr>
                  <a:t>outer loop</a:t>
                </a:r>
              </a:p>
            </p:txBody>
          </p:sp>
          <p:sp>
            <p:nvSpPr>
              <p:cNvPr id="2" name="AutoShape 22"/>
              <p:cNvSpPr>
                <a:spLocks noChangeArrowheads="1"/>
              </p:cNvSpPr>
              <p:nvPr/>
            </p:nvSpPr>
            <p:spPr bwMode="auto">
              <a:xfrm>
                <a:off x="3061" y="3294"/>
                <a:ext cx="998" cy="454"/>
              </a:xfrm>
              <a:prstGeom prst="flowChartAlternateProcess">
                <a:avLst/>
              </a:prstGeom>
              <a:grpFill/>
              <a:ln w="9525">
                <a:solidFill>
                  <a:schemeClr val="tx1"/>
                </a:solidFill>
                <a:miter lim="800000"/>
                <a:headEnd/>
                <a:tailEnd/>
              </a:ln>
            </p:spPr>
            <p:txBody>
              <a:bodyPr wrap="none" anchor="ctr"/>
              <a:lstStyle/>
              <a:p>
                <a:pPr algn="ctr">
                  <a:defRPr/>
                </a:pPr>
                <a:r>
                  <a:rPr lang="en-US" altLang="zh-CN" b="1" dirty="0">
                    <a:solidFill>
                      <a:schemeClr val="bg1"/>
                    </a:solidFill>
                  </a:rPr>
                  <a:t>inner loop</a:t>
                </a:r>
              </a:p>
            </p:txBody>
          </p:sp>
        </p:grpSp>
        <p:grpSp>
          <p:nvGrpSpPr>
            <p:cNvPr id="6" name="Group 33"/>
            <p:cNvGrpSpPr>
              <a:grpSpLocks/>
            </p:cNvGrpSpPr>
            <p:nvPr/>
          </p:nvGrpSpPr>
          <p:grpSpPr bwMode="auto">
            <a:xfrm>
              <a:off x="2277" y="3430"/>
              <a:ext cx="2100" cy="590"/>
              <a:chOff x="2277" y="3430"/>
              <a:chExt cx="2100" cy="590"/>
            </a:xfrm>
            <a:grpFill/>
          </p:grpSpPr>
          <p:sp>
            <p:nvSpPr>
              <p:cNvPr id="7" name="Line 26"/>
              <p:cNvSpPr>
                <a:spLocks noChangeShapeType="1"/>
              </p:cNvSpPr>
              <p:nvPr/>
            </p:nvSpPr>
            <p:spPr bwMode="auto">
              <a:xfrm>
                <a:off x="2290" y="3430"/>
                <a:ext cx="499" cy="0"/>
              </a:xfrm>
              <a:prstGeom prst="line">
                <a:avLst/>
              </a:prstGeom>
              <a:grpFill/>
              <a:ln w="25400">
                <a:solidFill>
                  <a:schemeClr val="accent2"/>
                </a:solidFill>
                <a:round/>
                <a:headEnd/>
                <a:tailEnd type="triangle" w="med" len="med"/>
              </a:ln>
            </p:spPr>
            <p:txBody>
              <a:bodyPr/>
              <a:lstStyle/>
              <a:p>
                <a:pPr>
                  <a:defRPr/>
                </a:pPr>
                <a:endParaRPr lang="zh-CN" altLang="en-US"/>
              </a:p>
            </p:txBody>
          </p:sp>
          <p:sp>
            <p:nvSpPr>
              <p:cNvPr id="8" name="Line 27"/>
              <p:cNvSpPr>
                <a:spLocks noChangeShapeType="1"/>
              </p:cNvSpPr>
              <p:nvPr/>
            </p:nvSpPr>
            <p:spPr bwMode="auto">
              <a:xfrm>
                <a:off x="4105" y="3475"/>
                <a:ext cx="272" cy="0"/>
              </a:xfrm>
              <a:prstGeom prst="line">
                <a:avLst/>
              </a:prstGeom>
              <a:grpFill/>
              <a:ln w="25400">
                <a:solidFill>
                  <a:schemeClr val="accent2"/>
                </a:solidFill>
                <a:round/>
                <a:headEnd/>
                <a:tailEnd/>
              </a:ln>
            </p:spPr>
            <p:txBody>
              <a:bodyPr/>
              <a:lstStyle/>
              <a:p>
                <a:pPr>
                  <a:defRPr/>
                </a:pPr>
                <a:endParaRPr lang="zh-CN" altLang="en-US"/>
              </a:p>
            </p:txBody>
          </p:sp>
          <p:sp>
            <p:nvSpPr>
              <p:cNvPr id="9" name="Line 28"/>
              <p:cNvSpPr>
                <a:spLocks noChangeShapeType="1"/>
              </p:cNvSpPr>
              <p:nvPr/>
            </p:nvSpPr>
            <p:spPr bwMode="auto">
              <a:xfrm>
                <a:off x="4377" y="3475"/>
                <a:ext cx="0" cy="545"/>
              </a:xfrm>
              <a:prstGeom prst="line">
                <a:avLst/>
              </a:prstGeom>
              <a:grpFill/>
              <a:ln w="25400">
                <a:solidFill>
                  <a:schemeClr val="accent2"/>
                </a:solidFill>
                <a:round/>
                <a:headEnd/>
                <a:tailEnd/>
              </a:ln>
            </p:spPr>
            <p:txBody>
              <a:bodyPr/>
              <a:lstStyle/>
              <a:p>
                <a:pPr>
                  <a:defRPr/>
                </a:pPr>
                <a:endParaRPr lang="zh-CN" altLang="en-US"/>
              </a:p>
            </p:txBody>
          </p:sp>
          <p:sp>
            <p:nvSpPr>
              <p:cNvPr id="10" name="Line 30"/>
              <p:cNvSpPr>
                <a:spLocks noChangeShapeType="1"/>
              </p:cNvSpPr>
              <p:nvPr/>
            </p:nvSpPr>
            <p:spPr bwMode="auto">
              <a:xfrm flipH="1">
                <a:off x="3515" y="4020"/>
                <a:ext cx="862" cy="0"/>
              </a:xfrm>
              <a:prstGeom prst="line">
                <a:avLst/>
              </a:prstGeom>
              <a:grpFill/>
              <a:ln w="25400">
                <a:solidFill>
                  <a:schemeClr val="accent2"/>
                </a:solidFill>
                <a:round/>
                <a:headEnd/>
                <a:tailEnd/>
              </a:ln>
            </p:spPr>
            <p:txBody>
              <a:bodyPr/>
              <a:lstStyle/>
              <a:p>
                <a:pPr>
                  <a:defRPr/>
                </a:pPr>
                <a:endParaRPr lang="zh-CN" altLang="en-US"/>
              </a:p>
            </p:txBody>
          </p:sp>
          <p:sp>
            <p:nvSpPr>
              <p:cNvPr id="11" name="Line 31"/>
              <p:cNvSpPr>
                <a:spLocks noChangeShapeType="1"/>
              </p:cNvSpPr>
              <p:nvPr/>
            </p:nvSpPr>
            <p:spPr bwMode="auto">
              <a:xfrm flipV="1">
                <a:off x="3515" y="3838"/>
                <a:ext cx="0" cy="182"/>
              </a:xfrm>
              <a:prstGeom prst="line">
                <a:avLst/>
              </a:prstGeom>
              <a:grpFill/>
              <a:ln w="25400">
                <a:solidFill>
                  <a:schemeClr val="accent2"/>
                </a:solidFill>
                <a:round/>
                <a:headEnd/>
                <a:tailEnd type="triangle" w="med" len="med"/>
              </a:ln>
            </p:spPr>
            <p:txBody>
              <a:bodyPr/>
              <a:lstStyle/>
              <a:p>
                <a:pPr>
                  <a:defRPr/>
                </a:pPr>
                <a:endParaRPr lang="zh-CN" altLang="en-US"/>
              </a:p>
            </p:txBody>
          </p:sp>
          <p:sp>
            <p:nvSpPr>
              <p:cNvPr id="12" name="Line 32"/>
              <p:cNvSpPr>
                <a:spLocks noChangeShapeType="1"/>
              </p:cNvSpPr>
              <p:nvPr/>
            </p:nvSpPr>
            <p:spPr bwMode="auto">
              <a:xfrm flipH="1">
                <a:off x="2277" y="3612"/>
                <a:ext cx="499" cy="0"/>
              </a:xfrm>
              <a:prstGeom prst="line">
                <a:avLst/>
              </a:prstGeom>
              <a:grpFill/>
              <a:ln w="25400">
                <a:solidFill>
                  <a:schemeClr val="accent2"/>
                </a:solidFill>
                <a:round/>
                <a:headEnd/>
                <a:tailEnd type="triangle" w="med" len="med"/>
              </a:ln>
            </p:spPr>
            <p:txBody>
              <a:bodyPr/>
              <a:lstStyle/>
              <a:p>
                <a:pPr>
                  <a:defRPr/>
                </a:pPr>
                <a:endParaRPr lang="zh-CN" altLang="en-US"/>
              </a:p>
            </p:txBody>
          </p:sp>
        </p:grpSp>
      </p:grpSp>
      <p:pic>
        <p:nvPicPr>
          <p:cNvPr id="16" name="output.mov">
            <a:hlinkClick r:id="" action="ppaction://media"/>
          </p:cNvPr>
          <p:cNvPicPr>
            <a:picLocks noRot="1" noChangeAspect="1"/>
          </p:cNvPicPr>
          <p:nvPr>
            <a:videoFile r:link="rId1"/>
          </p:nvPr>
        </p:nvPicPr>
        <p:blipFill>
          <a:blip r:embed="rId4" cstate="print"/>
          <a:stretch>
            <a:fillRect/>
          </a:stretch>
        </p:blipFill>
        <p:spPr>
          <a:xfrm>
            <a:off x="171702" y="5780144"/>
            <a:ext cx="960278" cy="719680"/>
          </a:xfrm>
          <a:prstGeom prst="rect">
            <a:avLst/>
          </a:prstGeom>
          <a:solidFill>
            <a:srgbClr val="FFFF00"/>
          </a:solidFill>
        </p:spPr>
      </p:pic>
    </p:spTree>
  </p:cSld>
  <p:clrMapOvr>
    <a:masterClrMapping/>
  </p:clrMapOvr>
  <p:timing>
    <p:tnLst>
      <p:par>
        <p:cTn id="1" dur="indefinite" restart="never" nodeType="tmRoot">
          <p:childTnLst>
            <p:video fullScrn="1">
              <p:cMediaNode>
                <p:cTn id="2" fill="hold" display="0">
                  <p:stCondLst>
                    <p:cond delay="indefinite"/>
                  </p:stCondLst>
                  <p:endCondLst>
                    <p:cond evt="onNext" delay="0">
                      <p:tgtEl>
                        <p:sldTgt/>
                      </p:tgtEl>
                    </p:cond>
                    <p:cond evt="onPrev" delay="0">
                      <p:tgtEl>
                        <p:sldTgt/>
                      </p:tgtEl>
                    </p:cond>
                  </p:endCondLst>
                </p:cTn>
                <p:tgtEl>
                  <p:spTgt spid="1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altLang="zh-CN" smtClean="0">
                <a:ea typeface="宋体" charset="-122"/>
              </a:rPr>
              <a:t>Algorithm for GPU-CDT</a:t>
            </a:r>
          </a:p>
        </p:txBody>
      </p:sp>
      <p:grpSp>
        <p:nvGrpSpPr>
          <p:cNvPr id="20" name="Group 19"/>
          <p:cNvGrpSpPr/>
          <p:nvPr/>
        </p:nvGrpSpPr>
        <p:grpSpPr>
          <a:xfrm>
            <a:off x="613410" y="4819650"/>
            <a:ext cx="7225176" cy="400110"/>
            <a:chOff x="2625090" y="4819650"/>
            <a:chExt cx="7225176" cy="400110"/>
          </a:xfrm>
        </p:grpSpPr>
        <p:sp>
          <p:nvSpPr>
            <p:cNvPr id="30723" name="TextBox 8"/>
            <p:cNvSpPr txBox="1">
              <a:spLocks noChangeArrowheads="1"/>
            </p:cNvSpPr>
            <p:nvPr/>
          </p:nvSpPr>
          <p:spPr bwMode="auto">
            <a:xfrm>
              <a:off x="2625090" y="4819650"/>
              <a:ext cx="2505814" cy="400110"/>
            </a:xfrm>
            <a:prstGeom prst="rect">
              <a:avLst/>
            </a:prstGeom>
            <a:noFill/>
            <a:ln w="9525">
              <a:noFill/>
              <a:miter lim="800000"/>
              <a:headEnd/>
              <a:tailEnd/>
            </a:ln>
          </p:spPr>
          <p:txBody>
            <a:bodyPr wrap="none">
              <a:spAutoFit/>
            </a:bodyPr>
            <a:lstStyle/>
            <a:p>
              <a:r>
                <a:rPr lang="en-US" altLang="zh-CN" sz="2000" dirty="0">
                  <a:solidFill>
                    <a:schemeClr val="accent2"/>
                  </a:solidFill>
                </a:rPr>
                <a:t>Find the first triangle</a:t>
              </a:r>
            </a:p>
          </p:txBody>
        </p:sp>
        <p:sp>
          <p:nvSpPr>
            <p:cNvPr id="30724" name="TextBox 9"/>
            <p:cNvSpPr txBox="1">
              <a:spLocks noChangeArrowheads="1"/>
            </p:cNvSpPr>
            <p:nvPr/>
          </p:nvSpPr>
          <p:spPr bwMode="auto">
            <a:xfrm>
              <a:off x="7044690" y="4819650"/>
              <a:ext cx="2805576" cy="400110"/>
            </a:xfrm>
            <a:prstGeom prst="rect">
              <a:avLst/>
            </a:prstGeom>
            <a:noFill/>
            <a:ln w="9525">
              <a:noFill/>
              <a:miter lim="800000"/>
              <a:headEnd/>
              <a:tailEnd/>
            </a:ln>
          </p:spPr>
          <p:txBody>
            <a:bodyPr wrap="none">
              <a:spAutoFit/>
            </a:bodyPr>
            <a:lstStyle/>
            <a:p>
              <a:r>
                <a:rPr lang="en-US" altLang="zh-CN" sz="2000" dirty="0">
                  <a:solidFill>
                    <a:schemeClr val="accent2"/>
                  </a:solidFill>
                </a:rPr>
                <a:t>Find the other triangles</a:t>
              </a:r>
            </a:p>
          </p:txBody>
        </p:sp>
      </p:grpSp>
      <p:grpSp>
        <p:nvGrpSpPr>
          <p:cNvPr id="23" name="Group 22"/>
          <p:cNvGrpSpPr/>
          <p:nvPr/>
        </p:nvGrpSpPr>
        <p:grpSpPr>
          <a:xfrm>
            <a:off x="721727" y="2773680"/>
            <a:ext cx="2922812" cy="1680210"/>
            <a:chOff x="551908" y="2773680"/>
            <a:chExt cx="2922812" cy="1680210"/>
          </a:xfrm>
        </p:grpSpPr>
        <p:pic>
          <p:nvPicPr>
            <p:cNvPr id="30725" name="Picture 25"/>
            <p:cNvPicPr>
              <a:picLocks noChangeAspect="1" noChangeArrowheads="1"/>
            </p:cNvPicPr>
            <p:nvPr/>
          </p:nvPicPr>
          <p:blipFill>
            <a:blip r:embed="rId2" cstate="print"/>
            <a:srcRect r="12829"/>
            <a:stretch>
              <a:fillRect/>
            </a:stretch>
          </p:blipFill>
          <p:spPr bwMode="auto">
            <a:xfrm>
              <a:off x="551908" y="2773680"/>
              <a:ext cx="2922812" cy="1680210"/>
            </a:xfrm>
            <a:prstGeom prst="rect">
              <a:avLst/>
            </a:prstGeom>
            <a:noFill/>
            <a:ln w="9525">
              <a:noFill/>
              <a:miter lim="800000"/>
              <a:headEnd/>
              <a:tailEnd/>
            </a:ln>
          </p:spPr>
        </p:pic>
        <p:sp>
          <p:nvSpPr>
            <p:cNvPr id="30727" name="Line 40"/>
            <p:cNvSpPr>
              <a:spLocks noChangeShapeType="1"/>
            </p:cNvSpPr>
            <p:nvPr/>
          </p:nvSpPr>
          <p:spPr bwMode="auto">
            <a:xfrm flipV="1">
              <a:off x="1340578" y="3102864"/>
              <a:ext cx="480060" cy="68580"/>
            </a:xfrm>
            <a:prstGeom prst="line">
              <a:avLst/>
            </a:prstGeom>
            <a:noFill/>
            <a:ln w="9525">
              <a:solidFill>
                <a:schemeClr val="accent1"/>
              </a:solidFill>
              <a:round/>
              <a:headEnd/>
              <a:tailEnd type="triangle" w="med" len="med"/>
            </a:ln>
          </p:spPr>
          <p:txBody>
            <a:bodyPr/>
            <a:lstStyle/>
            <a:p>
              <a:endParaRPr lang="zh-CN" altLang="en-US"/>
            </a:p>
          </p:txBody>
        </p:sp>
        <p:sp>
          <p:nvSpPr>
            <p:cNvPr id="30728" name="Line 42"/>
            <p:cNvSpPr>
              <a:spLocks noChangeShapeType="1"/>
            </p:cNvSpPr>
            <p:nvPr/>
          </p:nvSpPr>
          <p:spPr bwMode="auto">
            <a:xfrm>
              <a:off x="2026378" y="3240024"/>
              <a:ext cx="274320" cy="274320"/>
            </a:xfrm>
            <a:prstGeom prst="line">
              <a:avLst/>
            </a:prstGeom>
            <a:noFill/>
            <a:ln w="9525">
              <a:solidFill>
                <a:schemeClr val="accent1"/>
              </a:solidFill>
              <a:round/>
              <a:headEnd/>
              <a:tailEnd type="triangle" w="med" len="med"/>
            </a:ln>
          </p:spPr>
          <p:txBody>
            <a:bodyPr/>
            <a:lstStyle/>
            <a:p>
              <a:endParaRPr lang="zh-CN" altLang="en-US"/>
            </a:p>
          </p:txBody>
        </p:sp>
      </p:grpSp>
      <p:grpSp>
        <p:nvGrpSpPr>
          <p:cNvPr id="22" name="Group 21"/>
          <p:cNvGrpSpPr>
            <a:grpSpLocks noChangeAspect="1"/>
          </p:cNvGrpSpPr>
          <p:nvPr/>
        </p:nvGrpSpPr>
        <p:grpSpPr>
          <a:xfrm>
            <a:off x="4969655" y="2411730"/>
            <a:ext cx="3767768" cy="2091690"/>
            <a:chOff x="4394883" y="2411730"/>
            <a:chExt cx="4186409" cy="2324100"/>
          </a:xfrm>
        </p:grpSpPr>
        <p:pic>
          <p:nvPicPr>
            <p:cNvPr id="30726" name="Picture 39"/>
            <p:cNvPicPr>
              <a:picLocks noChangeAspect="1" noChangeArrowheads="1"/>
            </p:cNvPicPr>
            <p:nvPr/>
          </p:nvPicPr>
          <p:blipFill>
            <a:blip r:embed="rId3" cstate="print"/>
            <a:srcRect/>
            <a:stretch>
              <a:fillRect/>
            </a:stretch>
          </p:blipFill>
          <p:spPr bwMode="auto">
            <a:xfrm>
              <a:off x="4394883" y="2411730"/>
              <a:ext cx="4186409" cy="2324100"/>
            </a:xfrm>
            <a:prstGeom prst="rect">
              <a:avLst/>
            </a:prstGeom>
            <a:noFill/>
            <a:ln w="9525">
              <a:noFill/>
              <a:miter lim="800000"/>
              <a:headEnd/>
              <a:tailEnd/>
            </a:ln>
          </p:spPr>
        </p:pic>
        <p:sp>
          <p:nvSpPr>
            <p:cNvPr id="30729" name="Line 43"/>
            <p:cNvSpPr>
              <a:spLocks noChangeShapeType="1"/>
            </p:cNvSpPr>
            <p:nvPr/>
          </p:nvSpPr>
          <p:spPr bwMode="auto">
            <a:xfrm flipV="1">
              <a:off x="5257800" y="3444240"/>
              <a:ext cx="304800" cy="152400"/>
            </a:xfrm>
            <a:prstGeom prst="line">
              <a:avLst/>
            </a:prstGeom>
            <a:noFill/>
            <a:ln w="9525">
              <a:solidFill>
                <a:schemeClr val="accent1"/>
              </a:solidFill>
              <a:round/>
              <a:headEnd/>
              <a:tailEnd type="triangle" w="med" len="med"/>
            </a:ln>
          </p:spPr>
          <p:txBody>
            <a:bodyPr/>
            <a:lstStyle/>
            <a:p>
              <a:endParaRPr lang="zh-CN" altLang="en-US"/>
            </a:p>
          </p:txBody>
        </p:sp>
        <p:sp>
          <p:nvSpPr>
            <p:cNvPr id="30730" name="Line 44"/>
            <p:cNvSpPr>
              <a:spLocks noChangeShapeType="1"/>
            </p:cNvSpPr>
            <p:nvPr/>
          </p:nvSpPr>
          <p:spPr bwMode="auto">
            <a:xfrm>
              <a:off x="5715000" y="3291840"/>
              <a:ext cx="152400" cy="304800"/>
            </a:xfrm>
            <a:prstGeom prst="line">
              <a:avLst/>
            </a:prstGeom>
            <a:noFill/>
            <a:ln w="9525">
              <a:solidFill>
                <a:schemeClr val="accent1"/>
              </a:solidFill>
              <a:round/>
              <a:headEnd/>
              <a:tailEnd type="triangle" w="med" len="med"/>
            </a:ln>
          </p:spPr>
          <p:txBody>
            <a:bodyPr/>
            <a:lstStyle/>
            <a:p>
              <a:endParaRPr lang="zh-CN" altLang="en-US"/>
            </a:p>
          </p:txBody>
        </p:sp>
        <p:sp>
          <p:nvSpPr>
            <p:cNvPr id="30731" name="Line 45"/>
            <p:cNvSpPr>
              <a:spLocks noChangeShapeType="1"/>
            </p:cNvSpPr>
            <p:nvPr/>
          </p:nvSpPr>
          <p:spPr bwMode="auto">
            <a:xfrm flipV="1">
              <a:off x="5867400" y="3901440"/>
              <a:ext cx="304800" cy="152400"/>
            </a:xfrm>
            <a:prstGeom prst="line">
              <a:avLst/>
            </a:prstGeom>
            <a:noFill/>
            <a:ln w="9525">
              <a:solidFill>
                <a:schemeClr val="accent1"/>
              </a:solidFill>
              <a:round/>
              <a:headEnd/>
              <a:tailEnd type="triangle" w="med" len="med"/>
            </a:ln>
          </p:spPr>
          <p:txBody>
            <a:bodyPr/>
            <a:lstStyle/>
            <a:p>
              <a:endParaRPr lang="zh-CN" altLang="en-US"/>
            </a:p>
          </p:txBody>
        </p:sp>
        <p:sp>
          <p:nvSpPr>
            <p:cNvPr id="30732" name="Line 46"/>
            <p:cNvSpPr>
              <a:spLocks noChangeShapeType="1"/>
            </p:cNvSpPr>
            <p:nvPr/>
          </p:nvSpPr>
          <p:spPr bwMode="auto">
            <a:xfrm flipV="1">
              <a:off x="6324600" y="3215640"/>
              <a:ext cx="304800" cy="152400"/>
            </a:xfrm>
            <a:prstGeom prst="line">
              <a:avLst/>
            </a:prstGeom>
            <a:noFill/>
            <a:ln w="9525">
              <a:solidFill>
                <a:schemeClr val="accent1"/>
              </a:solidFill>
              <a:round/>
              <a:headEnd/>
              <a:tailEnd type="triangle" w="med" len="med"/>
            </a:ln>
          </p:spPr>
          <p:txBody>
            <a:bodyPr/>
            <a:lstStyle/>
            <a:p>
              <a:endParaRPr lang="zh-CN" altLang="en-US"/>
            </a:p>
          </p:txBody>
        </p:sp>
        <p:sp>
          <p:nvSpPr>
            <p:cNvPr id="30733" name="Line 47"/>
            <p:cNvSpPr>
              <a:spLocks noChangeShapeType="1"/>
            </p:cNvSpPr>
            <p:nvPr/>
          </p:nvSpPr>
          <p:spPr bwMode="auto">
            <a:xfrm>
              <a:off x="6858000" y="3291840"/>
              <a:ext cx="381000" cy="228600"/>
            </a:xfrm>
            <a:prstGeom prst="line">
              <a:avLst/>
            </a:prstGeom>
            <a:noFill/>
            <a:ln w="9525">
              <a:solidFill>
                <a:schemeClr val="accent1"/>
              </a:solidFill>
              <a:round/>
              <a:headEnd/>
              <a:tailEnd type="triangle" w="med" len="med"/>
            </a:ln>
          </p:spPr>
          <p:txBody>
            <a:bodyPr/>
            <a:lstStyle/>
            <a:p>
              <a:endParaRPr lang="zh-CN" altLang="en-US"/>
            </a:p>
          </p:txBody>
        </p:sp>
      </p:grpSp>
      <p:sp>
        <p:nvSpPr>
          <p:cNvPr id="30734" name="TextBox 9"/>
          <p:cNvSpPr txBox="1">
            <a:spLocks noChangeArrowheads="1"/>
          </p:cNvSpPr>
          <p:nvPr/>
        </p:nvSpPr>
        <p:spPr bwMode="auto">
          <a:xfrm>
            <a:off x="381000" y="5509260"/>
            <a:ext cx="8382000" cy="400110"/>
          </a:xfrm>
          <a:prstGeom prst="rect">
            <a:avLst/>
          </a:prstGeom>
          <a:noFill/>
          <a:ln w="9525">
            <a:noFill/>
            <a:miter lim="800000"/>
            <a:headEnd/>
            <a:tailEnd/>
          </a:ln>
        </p:spPr>
        <p:txBody>
          <a:bodyPr>
            <a:spAutoFit/>
          </a:bodyPr>
          <a:lstStyle/>
          <a:p>
            <a:pPr>
              <a:buFont typeface="Arial" pitchFamily="34" charset="0"/>
              <a:buChar char="•"/>
            </a:pPr>
            <a:r>
              <a:rPr lang="en-US" altLang="zh-CN" sz="2000" dirty="0" smtClean="0">
                <a:solidFill>
                  <a:schemeClr val="accent2"/>
                </a:solidFill>
              </a:rPr>
              <a:t> Mark </a:t>
            </a:r>
            <a:r>
              <a:rPr lang="en-US" altLang="zh-CN" sz="2000" dirty="0">
                <a:solidFill>
                  <a:schemeClr val="accent2"/>
                </a:solidFill>
              </a:rPr>
              <a:t>triangles with the constraint </a:t>
            </a:r>
            <a:r>
              <a:rPr lang="en-US" altLang="zh-CN" sz="2000" dirty="0" smtClean="0">
                <a:solidFill>
                  <a:schemeClr val="accent2"/>
                </a:solidFill>
              </a:rPr>
              <a:t>of minimum </a:t>
            </a:r>
            <a:r>
              <a:rPr lang="en-US" altLang="zh-CN" sz="2000" dirty="0">
                <a:solidFill>
                  <a:schemeClr val="accent2"/>
                </a:solidFill>
              </a:rPr>
              <a:t>index using </a:t>
            </a:r>
            <a:r>
              <a:rPr lang="en-US" altLang="zh-CN" sz="2000" i="1" dirty="0" err="1" smtClean="0">
                <a:solidFill>
                  <a:schemeClr val="accent2"/>
                </a:solidFill>
              </a:rPr>
              <a:t>atomicMin</a:t>
            </a:r>
            <a:endParaRPr lang="en-US" altLang="zh-CN" sz="2000" i="1" dirty="0">
              <a:solidFill>
                <a:schemeClr val="accent2"/>
              </a:solidFill>
            </a:endParaRPr>
          </a:p>
        </p:txBody>
      </p:sp>
      <p:sp>
        <p:nvSpPr>
          <p:cNvPr id="16" name="Slide Number Placeholder 15"/>
          <p:cNvSpPr>
            <a:spLocks noGrp="1"/>
          </p:cNvSpPr>
          <p:nvPr>
            <p:ph type="sldNum" sz="quarter" idx="11"/>
          </p:nvPr>
        </p:nvSpPr>
        <p:spPr/>
        <p:txBody>
          <a:bodyPr/>
          <a:lstStyle/>
          <a:p>
            <a:pPr>
              <a:defRPr/>
            </a:pPr>
            <a:fld id="{FA69A8DF-F36E-4822-92A5-77E69A4BD3DD}" type="slidenum">
              <a:rPr lang="en-US"/>
              <a:pPr>
                <a:defRPr/>
              </a:pPr>
              <a:t>16</a:t>
            </a:fld>
            <a:endParaRPr lang="en-US" dirty="0"/>
          </a:p>
        </p:txBody>
      </p:sp>
      <p:sp>
        <p:nvSpPr>
          <p:cNvPr id="17" name="Rectangle 3"/>
          <p:cNvSpPr txBox="1">
            <a:spLocks noChangeArrowheads="1"/>
          </p:cNvSpPr>
          <p:nvPr/>
        </p:nvSpPr>
        <p:spPr bwMode="auto">
          <a:xfrm>
            <a:off x="381000" y="1447800"/>
            <a:ext cx="8382000" cy="4648200"/>
          </a:xfrm>
          <a:prstGeom prst="rect">
            <a:avLst/>
          </a:prstGeom>
          <a:noFill/>
          <a:ln w="9525">
            <a:noFill/>
            <a:miter lim="800000"/>
            <a:headEnd/>
            <a:tailEnd/>
          </a:ln>
        </p:spPr>
        <p:txBody>
          <a:bodyPr vert="horz" wrap="square" lIns="91414" tIns="45707" rIns="91414" bIns="45707" numCol="1" anchor="t" anchorCtr="0" compatLnSpc="1">
            <a:prstTxWarp prst="textNoShape">
              <a:avLst/>
            </a:prstTxWarp>
          </a:bodyPr>
          <a:lstStyle/>
          <a:p>
            <a:pPr marL="342900" marR="0" lvl="0" indent="-342900" algn="l" defTabSz="912813" rtl="0" eaLnBrk="0" fontAlgn="base" latinLnBrk="0" hangingPunct="0">
              <a:lnSpc>
                <a:spcPct val="100000"/>
              </a:lnSpc>
              <a:spcBef>
                <a:spcPct val="20000"/>
              </a:spcBef>
              <a:spcAft>
                <a:spcPct val="0"/>
              </a:spcAft>
              <a:buClrTx/>
              <a:buSzTx/>
              <a:buFontTx/>
              <a:buChar char="•"/>
              <a:tabLst/>
              <a:defRPr/>
            </a:pPr>
            <a:r>
              <a:rPr kumimoji="0" lang="en-US" altLang="zh-CN" sz="2400" b="0" i="0" u="none" strike="noStrike" kern="0" cap="none" spc="0" normalizeH="0" baseline="0" noProof="0" dirty="0" smtClean="0">
                <a:ln>
                  <a:noFill/>
                </a:ln>
                <a:solidFill>
                  <a:srgbClr val="262699"/>
                </a:solidFill>
                <a:effectLst/>
                <a:uLnTx/>
                <a:uFillTx/>
                <a:latin typeface="+mn-lt"/>
                <a:ea typeface="宋体" charset="-122"/>
                <a:cs typeface="+mn-cs"/>
              </a:rPr>
              <a:t>Outer loop: Finding constraint-triangle intersections</a:t>
            </a:r>
            <a:endParaRPr kumimoji="0" lang="en-US" altLang="zh-CN" sz="2000" b="0" i="0" u="none" strike="noStrike" kern="0" cap="none" spc="0" normalizeH="0" baseline="0" noProof="0" dirty="0" smtClean="0">
              <a:ln>
                <a:noFill/>
              </a:ln>
              <a:solidFill>
                <a:srgbClr val="262699"/>
              </a:solidFill>
              <a:effectLst/>
              <a:uLnTx/>
              <a:uFillTx/>
              <a:latin typeface="+mn-lt"/>
              <a:ea typeface="宋体"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reeform 76"/>
          <p:cNvSpPr/>
          <p:nvPr/>
        </p:nvSpPr>
        <p:spPr bwMode="auto">
          <a:xfrm>
            <a:off x="6795856" y="2783150"/>
            <a:ext cx="1229558" cy="1123025"/>
          </a:xfrm>
          <a:custGeom>
            <a:avLst/>
            <a:gdLst>
              <a:gd name="connsiteX0" fmla="*/ 0 w 1229558"/>
              <a:gd name="connsiteY0" fmla="*/ 133165 h 1123025"/>
              <a:gd name="connsiteX1" fmla="*/ 643631 w 1229558"/>
              <a:gd name="connsiteY1" fmla="*/ 359545 h 1123025"/>
              <a:gd name="connsiteX2" fmla="*/ 1229558 w 1229558"/>
              <a:gd name="connsiteY2" fmla="*/ 0 h 1123025"/>
              <a:gd name="connsiteX3" fmla="*/ 506027 w 1229558"/>
              <a:gd name="connsiteY3" fmla="*/ 1123025 h 1123025"/>
              <a:gd name="connsiteX4" fmla="*/ 0 w 1229558"/>
              <a:gd name="connsiteY4" fmla="*/ 133165 h 112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58" h="1123025">
                <a:moveTo>
                  <a:pt x="0" y="133165"/>
                </a:moveTo>
                <a:lnTo>
                  <a:pt x="643631" y="359545"/>
                </a:lnTo>
                <a:lnTo>
                  <a:pt x="1229558" y="0"/>
                </a:lnTo>
                <a:lnTo>
                  <a:pt x="506027" y="1123025"/>
                </a:lnTo>
                <a:lnTo>
                  <a:pt x="0" y="133165"/>
                </a:ln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 name="Freeform 75"/>
          <p:cNvSpPr/>
          <p:nvPr/>
        </p:nvSpPr>
        <p:spPr bwMode="auto">
          <a:xfrm>
            <a:off x="4971495" y="2836416"/>
            <a:ext cx="998738" cy="1127464"/>
          </a:xfrm>
          <a:custGeom>
            <a:avLst/>
            <a:gdLst>
              <a:gd name="connsiteX0" fmla="*/ 0 w 998738"/>
              <a:gd name="connsiteY0" fmla="*/ 253013 h 1127464"/>
              <a:gd name="connsiteX1" fmla="*/ 466078 w 998738"/>
              <a:gd name="connsiteY1" fmla="*/ 0 h 1127464"/>
              <a:gd name="connsiteX2" fmla="*/ 998738 w 998738"/>
              <a:gd name="connsiteY2" fmla="*/ 736846 h 1127464"/>
              <a:gd name="connsiteX3" fmla="*/ 173115 w 998738"/>
              <a:gd name="connsiteY3" fmla="*/ 1127464 h 1127464"/>
              <a:gd name="connsiteX4" fmla="*/ 0 w 998738"/>
              <a:gd name="connsiteY4" fmla="*/ 253013 h 112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738" h="1127464">
                <a:moveTo>
                  <a:pt x="0" y="253013"/>
                </a:moveTo>
                <a:lnTo>
                  <a:pt x="466078" y="0"/>
                </a:lnTo>
                <a:lnTo>
                  <a:pt x="998738" y="736846"/>
                </a:lnTo>
                <a:lnTo>
                  <a:pt x="173115" y="1127464"/>
                </a:lnTo>
                <a:lnTo>
                  <a:pt x="0" y="253013"/>
                </a:ln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Freeform 73"/>
          <p:cNvSpPr/>
          <p:nvPr/>
        </p:nvSpPr>
        <p:spPr bwMode="auto">
          <a:xfrm>
            <a:off x="3120501" y="2854171"/>
            <a:ext cx="479394" cy="1100831"/>
          </a:xfrm>
          <a:custGeom>
            <a:avLst/>
            <a:gdLst>
              <a:gd name="connsiteX0" fmla="*/ 0 w 479394"/>
              <a:gd name="connsiteY0" fmla="*/ 257452 h 1100831"/>
              <a:gd name="connsiteX1" fmla="*/ 474955 w 479394"/>
              <a:gd name="connsiteY1" fmla="*/ 0 h 1100831"/>
              <a:gd name="connsiteX2" fmla="*/ 479394 w 479394"/>
              <a:gd name="connsiteY2" fmla="*/ 1100831 h 1100831"/>
              <a:gd name="connsiteX3" fmla="*/ 0 w 479394"/>
              <a:gd name="connsiteY3" fmla="*/ 257452 h 1100831"/>
            </a:gdLst>
            <a:ahLst/>
            <a:cxnLst>
              <a:cxn ang="0">
                <a:pos x="connsiteX0" y="connsiteY0"/>
              </a:cxn>
              <a:cxn ang="0">
                <a:pos x="connsiteX1" y="connsiteY1"/>
              </a:cxn>
              <a:cxn ang="0">
                <a:pos x="connsiteX2" y="connsiteY2"/>
              </a:cxn>
              <a:cxn ang="0">
                <a:pos x="connsiteX3" y="connsiteY3"/>
              </a:cxn>
            </a:cxnLst>
            <a:rect l="l" t="t" r="r" b="b"/>
            <a:pathLst>
              <a:path w="479394" h="1100831">
                <a:moveTo>
                  <a:pt x="0" y="257452"/>
                </a:moveTo>
                <a:lnTo>
                  <a:pt x="474955" y="0"/>
                </a:lnTo>
                <a:cubicBezTo>
                  <a:pt x="476435" y="366944"/>
                  <a:pt x="477914" y="733887"/>
                  <a:pt x="479394" y="1100831"/>
                </a:cubicBezTo>
                <a:lnTo>
                  <a:pt x="0" y="257452"/>
                </a:ln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Freeform 74"/>
          <p:cNvSpPr/>
          <p:nvPr/>
        </p:nvSpPr>
        <p:spPr bwMode="auto">
          <a:xfrm>
            <a:off x="3599895" y="2845293"/>
            <a:ext cx="483833" cy="1105270"/>
          </a:xfrm>
          <a:custGeom>
            <a:avLst/>
            <a:gdLst>
              <a:gd name="connsiteX0" fmla="*/ 0 w 483833"/>
              <a:gd name="connsiteY0" fmla="*/ 0 h 1105270"/>
              <a:gd name="connsiteX1" fmla="*/ 8878 w 483833"/>
              <a:gd name="connsiteY1" fmla="*/ 1105270 h 1105270"/>
              <a:gd name="connsiteX2" fmla="*/ 483833 w 483833"/>
              <a:gd name="connsiteY2" fmla="*/ 213064 h 1105270"/>
              <a:gd name="connsiteX3" fmla="*/ 0 w 483833"/>
              <a:gd name="connsiteY3" fmla="*/ 0 h 1105270"/>
            </a:gdLst>
            <a:ahLst/>
            <a:cxnLst>
              <a:cxn ang="0">
                <a:pos x="connsiteX0" y="connsiteY0"/>
              </a:cxn>
              <a:cxn ang="0">
                <a:pos x="connsiteX1" y="connsiteY1"/>
              </a:cxn>
              <a:cxn ang="0">
                <a:pos x="connsiteX2" y="connsiteY2"/>
              </a:cxn>
              <a:cxn ang="0">
                <a:pos x="connsiteX3" y="connsiteY3"/>
              </a:cxn>
            </a:cxnLst>
            <a:rect l="l" t="t" r="r" b="b"/>
            <a:pathLst>
              <a:path w="483833" h="1105270">
                <a:moveTo>
                  <a:pt x="0" y="0"/>
                </a:moveTo>
                <a:cubicBezTo>
                  <a:pt x="2959" y="368423"/>
                  <a:pt x="5919" y="736847"/>
                  <a:pt x="8878" y="1105270"/>
                </a:cubicBezTo>
                <a:lnTo>
                  <a:pt x="483833" y="213064"/>
                </a:lnTo>
                <a:lnTo>
                  <a:pt x="0" y="0"/>
                </a:ln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Freeform 70"/>
          <p:cNvSpPr/>
          <p:nvPr/>
        </p:nvSpPr>
        <p:spPr bwMode="auto">
          <a:xfrm>
            <a:off x="1091953" y="2916315"/>
            <a:ext cx="794552" cy="759040"/>
          </a:xfrm>
          <a:custGeom>
            <a:avLst/>
            <a:gdLst>
              <a:gd name="connsiteX0" fmla="*/ 794552 w 794552"/>
              <a:gd name="connsiteY0" fmla="*/ 0 h 759040"/>
              <a:gd name="connsiteX1" fmla="*/ 0 w 794552"/>
              <a:gd name="connsiteY1" fmla="*/ 426128 h 759040"/>
              <a:gd name="connsiteX2" fmla="*/ 506028 w 794552"/>
              <a:gd name="connsiteY2" fmla="*/ 759040 h 759040"/>
              <a:gd name="connsiteX3" fmla="*/ 794552 w 794552"/>
              <a:gd name="connsiteY3" fmla="*/ 0 h 759040"/>
            </a:gdLst>
            <a:ahLst/>
            <a:cxnLst>
              <a:cxn ang="0">
                <a:pos x="connsiteX0" y="connsiteY0"/>
              </a:cxn>
              <a:cxn ang="0">
                <a:pos x="connsiteX1" y="connsiteY1"/>
              </a:cxn>
              <a:cxn ang="0">
                <a:pos x="connsiteX2" y="connsiteY2"/>
              </a:cxn>
              <a:cxn ang="0">
                <a:pos x="connsiteX3" y="connsiteY3"/>
              </a:cxn>
            </a:cxnLst>
            <a:rect l="l" t="t" r="r" b="b"/>
            <a:pathLst>
              <a:path w="794552" h="759040">
                <a:moveTo>
                  <a:pt x="794552" y="0"/>
                </a:moveTo>
                <a:lnTo>
                  <a:pt x="0" y="426128"/>
                </a:lnTo>
                <a:lnTo>
                  <a:pt x="506028" y="759040"/>
                </a:lnTo>
                <a:lnTo>
                  <a:pt x="794552" y="0"/>
                </a:ln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Freeform 72"/>
          <p:cNvSpPr/>
          <p:nvPr/>
        </p:nvSpPr>
        <p:spPr bwMode="auto">
          <a:xfrm>
            <a:off x="1597981" y="2911876"/>
            <a:ext cx="909961" cy="776796"/>
          </a:xfrm>
          <a:custGeom>
            <a:avLst/>
            <a:gdLst>
              <a:gd name="connsiteX0" fmla="*/ 297402 w 909961"/>
              <a:gd name="connsiteY0" fmla="*/ 0 h 776796"/>
              <a:gd name="connsiteX1" fmla="*/ 0 w 909961"/>
              <a:gd name="connsiteY1" fmla="*/ 776796 h 776796"/>
              <a:gd name="connsiteX2" fmla="*/ 909961 w 909961"/>
              <a:gd name="connsiteY2" fmla="*/ 452761 h 776796"/>
              <a:gd name="connsiteX3" fmla="*/ 297402 w 909961"/>
              <a:gd name="connsiteY3" fmla="*/ 0 h 776796"/>
            </a:gdLst>
            <a:ahLst/>
            <a:cxnLst>
              <a:cxn ang="0">
                <a:pos x="connsiteX0" y="connsiteY0"/>
              </a:cxn>
              <a:cxn ang="0">
                <a:pos x="connsiteX1" y="connsiteY1"/>
              </a:cxn>
              <a:cxn ang="0">
                <a:pos x="connsiteX2" y="connsiteY2"/>
              </a:cxn>
              <a:cxn ang="0">
                <a:pos x="connsiteX3" y="connsiteY3"/>
              </a:cxn>
            </a:cxnLst>
            <a:rect l="l" t="t" r="r" b="b"/>
            <a:pathLst>
              <a:path w="909961" h="776796">
                <a:moveTo>
                  <a:pt x="297402" y="0"/>
                </a:moveTo>
                <a:lnTo>
                  <a:pt x="0" y="776796"/>
                </a:lnTo>
                <a:lnTo>
                  <a:pt x="909961" y="452761"/>
                </a:lnTo>
                <a:lnTo>
                  <a:pt x="297402" y="0"/>
                </a:ln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5" name="Rectangle 2"/>
          <p:cNvSpPr>
            <a:spLocks noGrp="1" noChangeArrowheads="1"/>
          </p:cNvSpPr>
          <p:nvPr>
            <p:ph type="title"/>
          </p:nvPr>
        </p:nvSpPr>
        <p:spPr/>
        <p:txBody>
          <a:bodyPr/>
          <a:lstStyle/>
          <a:p>
            <a:r>
              <a:rPr lang="en-US" altLang="zh-CN" smtClean="0">
                <a:ea typeface="宋体" charset="-122"/>
              </a:rPr>
              <a:t>Algorithm for GPU-CDT</a:t>
            </a:r>
          </a:p>
        </p:txBody>
      </p:sp>
      <p:sp>
        <p:nvSpPr>
          <p:cNvPr id="31746" name="Rectangle 3"/>
          <p:cNvSpPr>
            <a:spLocks noGrp="1" noChangeArrowheads="1"/>
          </p:cNvSpPr>
          <p:nvPr>
            <p:ph type="body" idx="4294967295"/>
          </p:nvPr>
        </p:nvSpPr>
        <p:spPr>
          <a:xfrm>
            <a:off x="381000" y="1447800"/>
            <a:ext cx="8625840" cy="4648200"/>
          </a:xfrm>
        </p:spPr>
        <p:txBody>
          <a:bodyPr/>
          <a:lstStyle/>
          <a:p>
            <a:r>
              <a:rPr lang="en-US" altLang="zh-CN" sz="2400" dirty="0" smtClean="0">
                <a:ea typeface="宋体" charset="-122"/>
              </a:rPr>
              <a:t>Inner loop: Removing constraint-triangle intersections</a:t>
            </a:r>
          </a:p>
          <a:p>
            <a:pPr lvl="1">
              <a:buFont typeface="Arial" charset="0"/>
              <a:buChar char="•"/>
            </a:pPr>
            <a:r>
              <a:rPr lang="en-US" altLang="zh-CN" sz="2200" dirty="0" smtClean="0">
                <a:ea typeface="宋体" charset="-122"/>
              </a:rPr>
              <a:t>A pair of triangles can be classified as</a:t>
            </a:r>
          </a:p>
          <a:p>
            <a:pPr lvl="1" eaLnBrk="1" hangingPunct="1"/>
            <a:endParaRPr lang="en-US" altLang="zh-CN" sz="2200" dirty="0" smtClean="0">
              <a:ea typeface="宋体" charset="-122"/>
            </a:endParaRPr>
          </a:p>
        </p:txBody>
      </p:sp>
      <p:sp>
        <p:nvSpPr>
          <p:cNvPr id="31750" name="TextBox 4"/>
          <p:cNvSpPr txBox="1">
            <a:spLocks noChangeArrowheads="1"/>
          </p:cNvSpPr>
          <p:nvPr/>
        </p:nvSpPr>
        <p:spPr bwMode="auto">
          <a:xfrm>
            <a:off x="1333814" y="4060260"/>
            <a:ext cx="890221" cy="492362"/>
          </a:xfrm>
          <a:prstGeom prst="rect">
            <a:avLst/>
          </a:prstGeom>
          <a:noFill/>
          <a:ln w="9525">
            <a:noFill/>
            <a:miter lim="800000"/>
            <a:headEnd/>
            <a:tailEnd/>
          </a:ln>
        </p:spPr>
        <p:txBody>
          <a:bodyPr>
            <a:spAutoFit/>
          </a:bodyPr>
          <a:lstStyle/>
          <a:p>
            <a:r>
              <a:rPr lang="en-US" altLang="zh-CN" sz="2600" dirty="0">
                <a:solidFill>
                  <a:schemeClr val="accent2"/>
                </a:solidFill>
              </a:rPr>
              <a:t>zero</a:t>
            </a:r>
          </a:p>
        </p:txBody>
      </p:sp>
      <p:sp>
        <p:nvSpPr>
          <p:cNvPr id="31751" name="TextBox 5"/>
          <p:cNvSpPr txBox="1">
            <a:spLocks noChangeArrowheads="1"/>
          </p:cNvSpPr>
          <p:nvPr/>
        </p:nvSpPr>
        <p:spPr bwMode="auto">
          <a:xfrm>
            <a:off x="3218299" y="4057266"/>
            <a:ext cx="1213938" cy="492362"/>
          </a:xfrm>
          <a:prstGeom prst="rect">
            <a:avLst/>
          </a:prstGeom>
          <a:noFill/>
          <a:ln w="9525">
            <a:noFill/>
            <a:miter lim="800000"/>
            <a:headEnd/>
            <a:tailEnd/>
          </a:ln>
        </p:spPr>
        <p:txBody>
          <a:bodyPr>
            <a:spAutoFit/>
          </a:bodyPr>
          <a:lstStyle/>
          <a:p>
            <a:r>
              <a:rPr lang="en-US" altLang="zh-CN" sz="2600">
                <a:solidFill>
                  <a:schemeClr val="accent2"/>
                </a:solidFill>
              </a:rPr>
              <a:t>single</a:t>
            </a:r>
          </a:p>
        </p:txBody>
      </p:sp>
      <p:sp>
        <p:nvSpPr>
          <p:cNvPr id="31752" name="TextBox 6"/>
          <p:cNvSpPr txBox="1">
            <a:spLocks noChangeArrowheads="1"/>
          </p:cNvSpPr>
          <p:nvPr/>
        </p:nvSpPr>
        <p:spPr bwMode="auto">
          <a:xfrm>
            <a:off x="4967234" y="4060259"/>
            <a:ext cx="1470347" cy="492362"/>
          </a:xfrm>
          <a:prstGeom prst="rect">
            <a:avLst/>
          </a:prstGeom>
          <a:noFill/>
          <a:ln w="9525">
            <a:noFill/>
            <a:miter lim="800000"/>
            <a:headEnd/>
            <a:tailEnd/>
          </a:ln>
        </p:spPr>
        <p:txBody>
          <a:bodyPr>
            <a:spAutoFit/>
          </a:bodyPr>
          <a:lstStyle/>
          <a:p>
            <a:r>
              <a:rPr lang="en-US" altLang="zh-CN" sz="2600">
                <a:solidFill>
                  <a:schemeClr val="accent2"/>
                </a:solidFill>
              </a:rPr>
              <a:t>double</a:t>
            </a:r>
          </a:p>
        </p:txBody>
      </p:sp>
      <p:sp>
        <p:nvSpPr>
          <p:cNvPr id="31753" name="TextBox 7"/>
          <p:cNvSpPr txBox="1">
            <a:spLocks noChangeArrowheads="1"/>
          </p:cNvSpPr>
          <p:nvPr/>
        </p:nvSpPr>
        <p:spPr bwMode="auto">
          <a:xfrm>
            <a:off x="6719834" y="4060259"/>
            <a:ext cx="1532847" cy="492362"/>
          </a:xfrm>
          <a:prstGeom prst="rect">
            <a:avLst/>
          </a:prstGeom>
          <a:noFill/>
          <a:ln w="9525">
            <a:noFill/>
            <a:miter lim="800000"/>
            <a:headEnd/>
            <a:tailEnd/>
          </a:ln>
        </p:spPr>
        <p:txBody>
          <a:bodyPr>
            <a:spAutoFit/>
          </a:bodyPr>
          <a:lstStyle/>
          <a:p>
            <a:r>
              <a:rPr lang="en-US" altLang="zh-CN" sz="2600">
                <a:solidFill>
                  <a:schemeClr val="accent2"/>
                </a:solidFill>
              </a:rPr>
              <a:t>concave</a:t>
            </a:r>
          </a:p>
        </p:txBody>
      </p:sp>
      <p:sp>
        <p:nvSpPr>
          <p:cNvPr id="10" name="Slide Number Placeholder 9"/>
          <p:cNvSpPr>
            <a:spLocks noGrp="1"/>
          </p:cNvSpPr>
          <p:nvPr>
            <p:ph type="sldNum" sz="quarter" idx="11"/>
          </p:nvPr>
        </p:nvSpPr>
        <p:spPr/>
        <p:txBody>
          <a:bodyPr/>
          <a:lstStyle/>
          <a:p>
            <a:pPr>
              <a:defRPr/>
            </a:pPr>
            <a:fld id="{5103DB24-0C2A-4662-B3AC-B0B0253A4BA5}" type="slidenum">
              <a:rPr lang="en-US"/>
              <a:pPr>
                <a:defRPr/>
              </a:pPr>
              <a:t>17</a:t>
            </a:fld>
            <a:endParaRPr lang="en-US" dirty="0"/>
          </a:p>
        </p:txBody>
      </p:sp>
      <p:grpSp>
        <p:nvGrpSpPr>
          <p:cNvPr id="70" name="Group 69"/>
          <p:cNvGrpSpPr/>
          <p:nvPr/>
        </p:nvGrpSpPr>
        <p:grpSpPr>
          <a:xfrm>
            <a:off x="1089061" y="2784032"/>
            <a:ext cx="6934944" cy="1197634"/>
            <a:chOff x="1089061" y="5009072"/>
            <a:chExt cx="6934944" cy="1197634"/>
          </a:xfrm>
        </p:grpSpPr>
        <p:cxnSp>
          <p:nvCxnSpPr>
            <p:cNvPr id="12" name="Straight Connector 11"/>
            <p:cNvCxnSpPr/>
            <p:nvPr/>
          </p:nvCxnSpPr>
          <p:spPr bwMode="auto">
            <a:xfrm>
              <a:off x="1089061" y="5576213"/>
              <a:ext cx="1407559" cy="69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flipV="1">
              <a:off x="1089660" y="5135880"/>
              <a:ext cx="815340" cy="43434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6" name="Straight Connector 15"/>
            <p:cNvCxnSpPr/>
            <p:nvPr/>
          </p:nvCxnSpPr>
          <p:spPr bwMode="auto">
            <a:xfrm>
              <a:off x="1889760" y="5143500"/>
              <a:ext cx="624840" cy="44196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8" name="Straight Connector 17"/>
            <p:cNvCxnSpPr/>
            <p:nvPr/>
          </p:nvCxnSpPr>
          <p:spPr bwMode="auto">
            <a:xfrm>
              <a:off x="1097280" y="5585460"/>
              <a:ext cx="502920" cy="32766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0" name="Straight Connector 19"/>
            <p:cNvCxnSpPr/>
            <p:nvPr/>
          </p:nvCxnSpPr>
          <p:spPr bwMode="auto">
            <a:xfrm flipV="1">
              <a:off x="1592580" y="5593080"/>
              <a:ext cx="906780" cy="32004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2" name="Straight Connector 21"/>
            <p:cNvCxnSpPr/>
            <p:nvPr/>
          </p:nvCxnSpPr>
          <p:spPr bwMode="auto">
            <a:xfrm flipV="1">
              <a:off x="1601014" y="5158848"/>
              <a:ext cx="292868" cy="73867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6" name="Straight Connector 25"/>
            <p:cNvCxnSpPr/>
            <p:nvPr/>
          </p:nvCxnSpPr>
          <p:spPr bwMode="auto">
            <a:xfrm>
              <a:off x="2930561" y="5576213"/>
              <a:ext cx="1407559" cy="69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7" name="Straight Connector 26"/>
            <p:cNvCxnSpPr/>
            <p:nvPr/>
          </p:nvCxnSpPr>
          <p:spPr bwMode="auto">
            <a:xfrm>
              <a:off x="4772061" y="5576213"/>
              <a:ext cx="1407559" cy="69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a:off x="6613561" y="5576213"/>
              <a:ext cx="1407559" cy="69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9" name="Straight Connector 28"/>
            <p:cNvCxnSpPr/>
            <p:nvPr/>
          </p:nvCxnSpPr>
          <p:spPr bwMode="auto">
            <a:xfrm flipH="1">
              <a:off x="3597215" y="5075926"/>
              <a:ext cx="10639" cy="111352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32" name="Straight Connector 31"/>
            <p:cNvCxnSpPr/>
            <p:nvPr/>
          </p:nvCxnSpPr>
          <p:spPr bwMode="auto">
            <a:xfrm>
              <a:off x="3603541" y="5075927"/>
              <a:ext cx="485380" cy="21206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34" name="Straight Connector 33"/>
            <p:cNvCxnSpPr/>
            <p:nvPr/>
          </p:nvCxnSpPr>
          <p:spPr bwMode="auto">
            <a:xfrm flipH="1">
              <a:off x="3122762" y="5071614"/>
              <a:ext cx="472153" cy="263824"/>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36" name="Straight Connector 35"/>
            <p:cNvCxnSpPr/>
            <p:nvPr/>
          </p:nvCxnSpPr>
          <p:spPr bwMode="auto">
            <a:xfrm>
              <a:off x="3116149" y="5326093"/>
              <a:ext cx="472440" cy="85904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38" name="Straight Connector 37"/>
            <p:cNvCxnSpPr/>
            <p:nvPr/>
          </p:nvCxnSpPr>
          <p:spPr bwMode="auto">
            <a:xfrm flipH="1">
              <a:off x="3605842" y="5282960"/>
              <a:ext cx="467839" cy="906493"/>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40" name="Straight Connector 39"/>
            <p:cNvCxnSpPr/>
            <p:nvPr/>
          </p:nvCxnSpPr>
          <p:spPr bwMode="auto">
            <a:xfrm flipH="1">
              <a:off x="4974422" y="5056374"/>
              <a:ext cx="472153" cy="263824"/>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41" name="Straight Connector 40"/>
            <p:cNvCxnSpPr/>
            <p:nvPr/>
          </p:nvCxnSpPr>
          <p:spPr bwMode="auto">
            <a:xfrm flipH="1" flipV="1">
              <a:off x="5446863" y="5068738"/>
              <a:ext cx="519597" cy="73008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43" name="Straight Connector 42"/>
            <p:cNvCxnSpPr/>
            <p:nvPr/>
          </p:nvCxnSpPr>
          <p:spPr bwMode="auto">
            <a:xfrm flipH="1">
              <a:off x="5149971" y="5063706"/>
              <a:ext cx="288984" cy="1121434"/>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46" name="Straight Connector 45"/>
            <p:cNvCxnSpPr/>
            <p:nvPr/>
          </p:nvCxnSpPr>
          <p:spPr bwMode="auto">
            <a:xfrm>
              <a:off x="4974136" y="5315454"/>
              <a:ext cx="167207" cy="87399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49" name="Straight Connector 48"/>
            <p:cNvCxnSpPr/>
            <p:nvPr/>
          </p:nvCxnSpPr>
          <p:spPr bwMode="auto">
            <a:xfrm flipH="1">
              <a:off x="5128404" y="5801984"/>
              <a:ext cx="848840" cy="40472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55" name="Straight Connector 54"/>
            <p:cNvCxnSpPr/>
            <p:nvPr/>
          </p:nvCxnSpPr>
          <p:spPr bwMode="auto">
            <a:xfrm flipH="1">
              <a:off x="7289321" y="5017699"/>
              <a:ext cx="734684" cy="113293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58" name="Straight Connector 57"/>
            <p:cNvCxnSpPr/>
            <p:nvPr/>
          </p:nvCxnSpPr>
          <p:spPr bwMode="auto">
            <a:xfrm flipH="1">
              <a:off x="7293137" y="5357004"/>
              <a:ext cx="125581" cy="788843"/>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60" name="Straight Connector 59"/>
            <p:cNvCxnSpPr/>
            <p:nvPr/>
          </p:nvCxnSpPr>
          <p:spPr bwMode="auto">
            <a:xfrm flipH="1">
              <a:off x="7418717" y="5009072"/>
              <a:ext cx="605287" cy="36518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62" name="Straight Connector 61"/>
            <p:cNvCxnSpPr/>
            <p:nvPr/>
          </p:nvCxnSpPr>
          <p:spPr bwMode="auto">
            <a:xfrm>
              <a:off x="6790426" y="5138468"/>
              <a:ext cx="625284" cy="22535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64" name="Straight Connector 63"/>
            <p:cNvCxnSpPr/>
            <p:nvPr/>
          </p:nvCxnSpPr>
          <p:spPr bwMode="auto">
            <a:xfrm>
              <a:off x="6799053" y="5138469"/>
              <a:ext cx="492580" cy="1012521"/>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altLang="zh-CN" smtClean="0">
                <a:ea typeface="宋体" charset="-122"/>
              </a:rPr>
              <a:t>Algorithm for GPU-CDT</a:t>
            </a:r>
          </a:p>
        </p:txBody>
      </p:sp>
      <p:sp>
        <p:nvSpPr>
          <p:cNvPr id="33794" name="Rectangle 3"/>
          <p:cNvSpPr>
            <a:spLocks noGrp="1" noChangeArrowheads="1"/>
          </p:cNvSpPr>
          <p:nvPr>
            <p:ph type="body" idx="4294967295"/>
          </p:nvPr>
        </p:nvSpPr>
        <p:spPr>
          <a:xfrm>
            <a:off x="381000" y="1447800"/>
            <a:ext cx="8763000" cy="1106864"/>
          </a:xfrm>
        </p:spPr>
        <p:txBody>
          <a:bodyPr/>
          <a:lstStyle/>
          <a:p>
            <a:r>
              <a:rPr lang="en-US" altLang="zh-CN" sz="2400" dirty="0" smtClean="0">
                <a:ea typeface="宋体" charset="-122"/>
              </a:rPr>
              <a:t>Inner loop: Removing constraint-triangle intersections</a:t>
            </a:r>
          </a:p>
          <a:p>
            <a:pPr lvl="1">
              <a:buFont typeface="Arial" charset="0"/>
              <a:buChar char="•"/>
            </a:pPr>
            <a:r>
              <a:rPr lang="en-US" altLang="zh-CN" sz="2200" dirty="0" smtClean="0">
                <a:ea typeface="宋体" charset="-122"/>
              </a:rPr>
              <a:t>Pair (A, C) is flippable in one of the following cases</a:t>
            </a:r>
          </a:p>
          <a:p>
            <a:pPr lvl="1" eaLnBrk="1" hangingPunct="1"/>
            <a:endParaRPr lang="en-US" altLang="zh-CN" sz="2200" dirty="0" smtClean="0">
              <a:ea typeface="宋体" charset="-122"/>
            </a:endParaRPr>
          </a:p>
        </p:txBody>
      </p:sp>
      <p:sp>
        <p:nvSpPr>
          <p:cNvPr id="5" name="Slide Number Placeholder 4"/>
          <p:cNvSpPr>
            <a:spLocks noGrp="1"/>
          </p:cNvSpPr>
          <p:nvPr>
            <p:ph type="sldNum" sz="quarter" idx="11"/>
          </p:nvPr>
        </p:nvSpPr>
        <p:spPr/>
        <p:txBody>
          <a:bodyPr/>
          <a:lstStyle/>
          <a:p>
            <a:pPr>
              <a:defRPr/>
            </a:pPr>
            <a:fld id="{195C7B5B-5762-4AAC-8AAC-2B62D3C77A74}" type="slidenum">
              <a:rPr lang="en-US"/>
              <a:pPr>
                <a:defRPr/>
              </a:pPr>
              <a:t>18</a:t>
            </a:fld>
            <a:endParaRPr lang="en-US" dirty="0"/>
          </a:p>
        </p:txBody>
      </p:sp>
      <p:grpSp>
        <p:nvGrpSpPr>
          <p:cNvPr id="217" name="Group 216"/>
          <p:cNvGrpSpPr/>
          <p:nvPr/>
        </p:nvGrpSpPr>
        <p:grpSpPr>
          <a:xfrm>
            <a:off x="1216061" y="2795338"/>
            <a:ext cx="7261229" cy="3469770"/>
            <a:chOff x="1216061" y="2795338"/>
            <a:chExt cx="7261229" cy="3469770"/>
          </a:xfrm>
        </p:grpSpPr>
        <p:grpSp>
          <p:nvGrpSpPr>
            <p:cNvPr id="192" name="Group 191"/>
            <p:cNvGrpSpPr/>
            <p:nvPr/>
          </p:nvGrpSpPr>
          <p:grpSpPr>
            <a:xfrm>
              <a:off x="1216061" y="2810371"/>
              <a:ext cx="7261229" cy="3454737"/>
              <a:chOff x="1216061" y="2810371"/>
              <a:chExt cx="7261229" cy="3454737"/>
            </a:xfrm>
          </p:grpSpPr>
          <p:grpSp>
            <p:nvGrpSpPr>
              <p:cNvPr id="186" name="Group 185"/>
              <p:cNvGrpSpPr/>
              <p:nvPr/>
            </p:nvGrpSpPr>
            <p:grpSpPr>
              <a:xfrm>
                <a:off x="1216061" y="2810371"/>
                <a:ext cx="7261229" cy="2899659"/>
                <a:chOff x="1216061" y="2810371"/>
                <a:chExt cx="7261229" cy="2899659"/>
              </a:xfrm>
            </p:grpSpPr>
            <p:grpSp>
              <p:nvGrpSpPr>
                <p:cNvPr id="51" name="Group 50"/>
                <p:cNvGrpSpPr/>
                <p:nvPr/>
              </p:nvGrpSpPr>
              <p:grpSpPr>
                <a:xfrm>
                  <a:off x="1216061" y="2810371"/>
                  <a:ext cx="3379370" cy="1137548"/>
                  <a:chOff x="2930561" y="2843028"/>
                  <a:chExt cx="3379370" cy="1137548"/>
                </a:xfrm>
              </p:grpSpPr>
              <p:sp>
                <p:nvSpPr>
                  <p:cNvPr id="50" name="Freeform 49"/>
                  <p:cNvSpPr/>
                  <p:nvPr/>
                </p:nvSpPr>
                <p:spPr bwMode="auto">
                  <a:xfrm>
                    <a:off x="5089319" y="2845266"/>
                    <a:ext cx="968929" cy="1094763"/>
                  </a:xfrm>
                  <a:custGeom>
                    <a:avLst/>
                    <a:gdLst>
                      <a:gd name="connsiteX0" fmla="*/ 0 w 968929"/>
                      <a:gd name="connsiteY0" fmla="*/ 247475 h 1094763"/>
                      <a:gd name="connsiteX1" fmla="*/ 503340 w 968929"/>
                      <a:gd name="connsiteY1" fmla="*/ 0 h 1094763"/>
                      <a:gd name="connsiteX2" fmla="*/ 968929 w 968929"/>
                      <a:gd name="connsiteY2" fmla="*/ 205530 h 1094763"/>
                      <a:gd name="connsiteX3" fmla="*/ 494951 w 968929"/>
                      <a:gd name="connsiteY3" fmla="*/ 1094763 h 1094763"/>
                      <a:gd name="connsiteX4" fmla="*/ 0 w 968929"/>
                      <a:gd name="connsiteY4" fmla="*/ 247475 h 1094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929" h="1094763">
                        <a:moveTo>
                          <a:pt x="0" y="247475"/>
                        </a:moveTo>
                        <a:lnTo>
                          <a:pt x="503340" y="0"/>
                        </a:lnTo>
                        <a:lnTo>
                          <a:pt x="968929" y="205530"/>
                        </a:lnTo>
                        <a:lnTo>
                          <a:pt x="494951" y="1094763"/>
                        </a:lnTo>
                        <a:lnTo>
                          <a:pt x="0" y="247475"/>
                        </a:ln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Freeform 48"/>
                  <p:cNvSpPr/>
                  <p:nvPr/>
                </p:nvSpPr>
                <p:spPr bwMode="auto">
                  <a:xfrm>
                    <a:off x="3108121" y="2860646"/>
                    <a:ext cx="968929" cy="1094763"/>
                  </a:xfrm>
                  <a:custGeom>
                    <a:avLst/>
                    <a:gdLst>
                      <a:gd name="connsiteX0" fmla="*/ 0 w 968929"/>
                      <a:gd name="connsiteY0" fmla="*/ 247475 h 1094763"/>
                      <a:gd name="connsiteX1" fmla="*/ 503340 w 968929"/>
                      <a:gd name="connsiteY1" fmla="*/ 0 h 1094763"/>
                      <a:gd name="connsiteX2" fmla="*/ 968929 w 968929"/>
                      <a:gd name="connsiteY2" fmla="*/ 205530 h 1094763"/>
                      <a:gd name="connsiteX3" fmla="*/ 494951 w 968929"/>
                      <a:gd name="connsiteY3" fmla="*/ 1094763 h 1094763"/>
                      <a:gd name="connsiteX4" fmla="*/ 0 w 968929"/>
                      <a:gd name="connsiteY4" fmla="*/ 247475 h 1094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929" h="1094763">
                        <a:moveTo>
                          <a:pt x="0" y="247475"/>
                        </a:moveTo>
                        <a:lnTo>
                          <a:pt x="503340" y="0"/>
                        </a:lnTo>
                        <a:lnTo>
                          <a:pt x="968929" y="205530"/>
                        </a:lnTo>
                        <a:lnTo>
                          <a:pt x="494951" y="1094763"/>
                        </a:lnTo>
                        <a:lnTo>
                          <a:pt x="0" y="247475"/>
                        </a:ln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5" name="Group 44"/>
                  <p:cNvGrpSpPr/>
                  <p:nvPr/>
                </p:nvGrpSpPr>
                <p:grpSpPr>
                  <a:xfrm>
                    <a:off x="2930561" y="2843028"/>
                    <a:ext cx="3379370" cy="1137548"/>
                    <a:chOff x="2930561" y="2843028"/>
                    <a:chExt cx="3379370" cy="1137548"/>
                  </a:xfrm>
                </p:grpSpPr>
                <p:cxnSp>
                  <p:nvCxnSpPr>
                    <p:cNvPr id="22" name="Straight Connector 21"/>
                    <p:cNvCxnSpPr/>
                    <p:nvPr/>
                  </p:nvCxnSpPr>
                  <p:spPr bwMode="auto">
                    <a:xfrm flipH="1">
                      <a:off x="3597215" y="2850886"/>
                      <a:ext cx="10639" cy="111352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3" name="Straight Connector 22"/>
                    <p:cNvCxnSpPr/>
                    <p:nvPr/>
                  </p:nvCxnSpPr>
                  <p:spPr bwMode="auto">
                    <a:xfrm>
                      <a:off x="3603541" y="2850887"/>
                      <a:ext cx="485380" cy="21206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4" name="Straight Connector 23"/>
                    <p:cNvCxnSpPr/>
                    <p:nvPr/>
                  </p:nvCxnSpPr>
                  <p:spPr bwMode="auto">
                    <a:xfrm flipH="1">
                      <a:off x="3122763" y="2864840"/>
                      <a:ext cx="488698" cy="24555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5" name="Straight Connector 24"/>
                    <p:cNvCxnSpPr/>
                    <p:nvPr/>
                  </p:nvCxnSpPr>
                  <p:spPr bwMode="auto">
                    <a:xfrm>
                      <a:off x="3116149" y="3101053"/>
                      <a:ext cx="472440" cy="85904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26" name="Straight Connector 25"/>
                    <p:cNvCxnSpPr/>
                    <p:nvPr/>
                  </p:nvCxnSpPr>
                  <p:spPr bwMode="auto">
                    <a:xfrm flipH="1">
                      <a:off x="3605842" y="3057920"/>
                      <a:ext cx="467839" cy="906493"/>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38" name="Straight Connector 37"/>
                    <p:cNvCxnSpPr/>
                    <p:nvPr/>
                  </p:nvCxnSpPr>
                  <p:spPr bwMode="auto">
                    <a:xfrm flipV="1">
                      <a:off x="5089472" y="3063711"/>
                      <a:ext cx="943683" cy="3384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39" name="Straight Connector 38"/>
                    <p:cNvCxnSpPr/>
                    <p:nvPr/>
                  </p:nvCxnSpPr>
                  <p:spPr bwMode="auto">
                    <a:xfrm>
                      <a:off x="5575352" y="2843028"/>
                      <a:ext cx="485380" cy="21206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40" name="Straight Connector 39"/>
                    <p:cNvCxnSpPr/>
                    <p:nvPr/>
                  </p:nvCxnSpPr>
                  <p:spPr bwMode="auto">
                    <a:xfrm flipH="1">
                      <a:off x="5094574" y="2848062"/>
                      <a:ext cx="479910" cy="25447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41" name="Straight Connector 40"/>
                    <p:cNvCxnSpPr/>
                    <p:nvPr/>
                  </p:nvCxnSpPr>
                  <p:spPr bwMode="auto">
                    <a:xfrm>
                      <a:off x="5087960" y="3093194"/>
                      <a:ext cx="490719" cy="88738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42" name="Straight Connector 41"/>
                    <p:cNvCxnSpPr/>
                    <p:nvPr/>
                  </p:nvCxnSpPr>
                  <p:spPr bwMode="auto">
                    <a:xfrm flipH="1">
                      <a:off x="5577653" y="3050061"/>
                      <a:ext cx="467839" cy="906493"/>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sp>
                  <p:nvSpPr>
                    <p:cNvPr id="44" name="Right Arrow 43"/>
                    <p:cNvSpPr/>
                    <p:nvPr/>
                  </p:nvSpPr>
                  <p:spPr bwMode="auto">
                    <a:xfrm>
                      <a:off x="4496585" y="3299380"/>
                      <a:ext cx="320512" cy="10369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9" name="Straight Connector 18"/>
                    <p:cNvCxnSpPr/>
                    <p:nvPr/>
                  </p:nvCxnSpPr>
                  <p:spPr bwMode="auto">
                    <a:xfrm>
                      <a:off x="2930561" y="3351173"/>
                      <a:ext cx="1407559" cy="69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37" name="Straight Connector 36"/>
                    <p:cNvCxnSpPr/>
                    <p:nvPr/>
                  </p:nvCxnSpPr>
                  <p:spPr bwMode="auto">
                    <a:xfrm>
                      <a:off x="4902372" y="3343314"/>
                      <a:ext cx="1407559" cy="69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grpSp>
            <p:grpSp>
              <p:nvGrpSpPr>
                <p:cNvPr id="70" name="Group 69"/>
                <p:cNvGrpSpPr/>
                <p:nvPr/>
              </p:nvGrpSpPr>
              <p:grpSpPr>
                <a:xfrm>
                  <a:off x="5054619" y="2873488"/>
                  <a:ext cx="3422671" cy="777374"/>
                  <a:chOff x="5054619" y="2873488"/>
                  <a:chExt cx="3422671" cy="777374"/>
                </a:xfrm>
              </p:grpSpPr>
              <p:sp>
                <p:nvSpPr>
                  <p:cNvPr id="69" name="Freeform 68"/>
                  <p:cNvSpPr/>
                  <p:nvPr/>
                </p:nvSpPr>
                <p:spPr bwMode="auto">
                  <a:xfrm>
                    <a:off x="7045910" y="2877845"/>
                    <a:ext cx="1415988" cy="763479"/>
                  </a:xfrm>
                  <a:custGeom>
                    <a:avLst/>
                    <a:gdLst>
                      <a:gd name="connsiteX0" fmla="*/ 0 w 1415988"/>
                      <a:gd name="connsiteY0" fmla="*/ 421689 h 763479"/>
                      <a:gd name="connsiteX1" fmla="*/ 803429 w 1415988"/>
                      <a:gd name="connsiteY1" fmla="*/ 0 h 763479"/>
                      <a:gd name="connsiteX2" fmla="*/ 1415988 w 1415988"/>
                      <a:gd name="connsiteY2" fmla="*/ 439445 h 763479"/>
                      <a:gd name="connsiteX3" fmla="*/ 506027 w 1415988"/>
                      <a:gd name="connsiteY3" fmla="*/ 763479 h 763479"/>
                      <a:gd name="connsiteX4" fmla="*/ 0 w 1415988"/>
                      <a:gd name="connsiteY4" fmla="*/ 421689 h 763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988" h="763479">
                        <a:moveTo>
                          <a:pt x="0" y="421689"/>
                        </a:moveTo>
                        <a:lnTo>
                          <a:pt x="803429" y="0"/>
                        </a:lnTo>
                        <a:lnTo>
                          <a:pt x="1415988" y="439445"/>
                        </a:lnTo>
                        <a:lnTo>
                          <a:pt x="506027" y="763479"/>
                        </a:lnTo>
                        <a:lnTo>
                          <a:pt x="0" y="421689"/>
                        </a:ln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 name="Freeform 67"/>
                  <p:cNvSpPr/>
                  <p:nvPr/>
                </p:nvSpPr>
                <p:spPr bwMode="auto">
                  <a:xfrm>
                    <a:off x="5055833" y="2880804"/>
                    <a:ext cx="1415988" cy="763479"/>
                  </a:xfrm>
                  <a:custGeom>
                    <a:avLst/>
                    <a:gdLst>
                      <a:gd name="connsiteX0" fmla="*/ 0 w 1415988"/>
                      <a:gd name="connsiteY0" fmla="*/ 421689 h 763479"/>
                      <a:gd name="connsiteX1" fmla="*/ 803429 w 1415988"/>
                      <a:gd name="connsiteY1" fmla="*/ 0 h 763479"/>
                      <a:gd name="connsiteX2" fmla="*/ 1415988 w 1415988"/>
                      <a:gd name="connsiteY2" fmla="*/ 439445 h 763479"/>
                      <a:gd name="connsiteX3" fmla="*/ 506027 w 1415988"/>
                      <a:gd name="connsiteY3" fmla="*/ 763479 h 763479"/>
                      <a:gd name="connsiteX4" fmla="*/ 0 w 1415988"/>
                      <a:gd name="connsiteY4" fmla="*/ 421689 h 763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988" h="763479">
                        <a:moveTo>
                          <a:pt x="0" y="421689"/>
                        </a:moveTo>
                        <a:lnTo>
                          <a:pt x="803429" y="0"/>
                        </a:lnTo>
                        <a:lnTo>
                          <a:pt x="1415988" y="439445"/>
                        </a:lnTo>
                        <a:lnTo>
                          <a:pt x="506027" y="763479"/>
                        </a:lnTo>
                        <a:lnTo>
                          <a:pt x="0" y="421689"/>
                        </a:ln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6" name="Group 65"/>
                  <p:cNvGrpSpPr/>
                  <p:nvPr/>
                </p:nvGrpSpPr>
                <p:grpSpPr>
                  <a:xfrm>
                    <a:off x="5054619" y="2873488"/>
                    <a:ext cx="3422671" cy="777374"/>
                    <a:chOff x="5514104" y="2894377"/>
                    <a:chExt cx="3422671" cy="777374"/>
                  </a:xfrm>
                </p:grpSpPr>
                <p:cxnSp>
                  <p:nvCxnSpPr>
                    <p:cNvPr id="14" name="Straight Connector 13"/>
                    <p:cNvCxnSpPr/>
                    <p:nvPr/>
                  </p:nvCxnSpPr>
                  <p:spPr bwMode="auto">
                    <a:xfrm flipV="1">
                      <a:off x="5514703" y="2894511"/>
                      <a:ext cx="815340" cy="43434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5" name="Straight Connector 14"/>
                    <p:cNvCxnSpPr/>
                    <p:nvPr/>
                  </p:nvCxnSpPr>
                  <p:spPr bwMode="auto">
                    <a:xfrm>
                      <a:off x="6314803" y="2902131"/>
                      <a:ext cx="624840" cy="44196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53" name="Straight Connector 52"/>
                    <p:cNvCxnSpPr/>
                    <p:nvPr/>
                  </p:nvCxnSpPr>
                  <p:spPr bwMode="auto">
                    <a:xfrm flipV="1">
                      <a:off x="7495107" y="2894377"/>
                      <a:ext cx="815340" cy="43434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grpSp>
                  <p:nvGrpSpPr>
                    <p:cNvPr id="65" name="Group 64"/>
                    <p:cNvGrpSpPr/>
                    <p:nvPr/>
                  </p:nvGrpSpPr>
                  <p:grpSpPr>
                    <a:xfrm>
                      <a:off x="5514104" y="2907573"/>
                      <a:ext cx="3422671" cy="764178"/>
                      <a:chOff x="5514104" y="2907573"/>
                      <a:chExt cx="3422671" cy="764178"/>
                    </a:xfrm>
                  </p:grpSpPr>
                  <p:cxnSp>
                    <p:nvCxnSpPr>
                      <p:cNvPr id="16" name="Straight Connector 15"/>
                      <p:cNvCxnSpPr/>
                      <p:nvPr/>
                    </p:nvCxnSpPr>
                    <p:spPr bwMode="auto">
                      <a:xfrm>
                        <a:off x="5522323" y="3344091"/>
                        <a:ext cx="502920" cy="32766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7" name="Straight Connector 16"/>
                      <p:cNvCxnSpPr/>
                      <p:nvPr/>
                    </p:nvCxnSpPr>
                    <p:spPr bwMode="auto">
                      <a:xfrm flipV="1">
                        <a:off x="6017623" y="3351711"/>
                        <a:ext cx="906780" cy="32004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8" name="Straight Connector 17"/>
                      <p:cNvCxnSpPr/>
                      <p:nvPr/>
                    </p:nvCxnSpPr>
                    <p:spPr bwMode="auto">
                      <a:xfrm flipV="1">
                        <a:off x="6026057" y="2917479"/>
                        <a:ext cx="292868" cy="73867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52" name="Straight Connector 51"/>
                      <p:cNvCxnSpPr/>
                      <p:nvPr/>
                    </p:nvCxnSpPr>
                    <p:spPr bwMode="auto">
                      <a:xfrm>
                        <a:off x="7502872" y="3329134"/>
                        <a:ext cx="1407559" cy="69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54" name="Straight Connector 53"/>
                      <p:cNvCxnSpPr/>
                      <p:nvPr/>
                    </p:nvCxnSpPr>
                    <p:spPr bwMode="auto">
                      <a:xfrm>
                        <a:off x="8311935" y="2907573"/>
                        <a:ext cx="624840" cy="44196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55" name="Straight Connector 54"/>
                      <p:cNvCxnSpPr/>
                      <p:nvPr/>
                    </p:nvCxnSpPr>
                    <p:spPr bwMode="auto">
                      <a:xfrm>
                        <a:off x="7511091" y="3338381"/>
                        <a:ext cx="502920" cy="32766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56" name="Straight Connector 55"/>
                      <p:cNvCxnSpPr/>
                      <p:nvPr/>
                    </p:nvCxnSpPr>
                    <p:spPr bwMode="auto">
                      <a:xfrm flipV="1">
                        <a:off x="8020331" y="3343213"/>
                        <a:ext cx="906780" cy="32004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sp>
                    <p:nvSpPr>
                      <p:cNvPr id="64" name="Right Arrow 63"/>
                      <p:cNvSpPr/>
                      <p:nvPr/>
                    </p:nvSpPr>
                    <p:spPr bwMode="auto">
                      <a:xfrm>
                        <a:off x="7090016" y="3274950"/>
                        <a:ext cx="320512" cy="10369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3" name="Straight Connector 12"/>
                      <p:cNvCxnSpPr/>
                      <p:nvPr/>
                    </p:nvCxnSpPr>
                    <p:spPr bwMode="auto">
                      <a:xfrm>
                        <a:off x="5514104" y="3334844"/>
                        <a:ext cx="1407559" cy="69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grpSp>
            </p:grpSp>
            <p:grpSp>
              <p:nvGrpSpPr>
                <p:cNvPr id="132" name="Group 131"/>
                <p:cNvGrpSpPr/>
                <p:nvPr/>
              </p:nvGrpSpPr>
              <p:grpSpPr>
                <a:xfrm>
                  <a:off x="1218149" y="4575387"/>
                  <a:ext cx="3379370" cy="1134643"/>
                  <a:chOff x="1218149" y="4575387"/>
                  <a:chExt cx="3379370" cy="1134643"/>
                </a:xfrm>
              </p:grpSpPr>
              <p:sp>
                <p:nvSpPr>
                  <p:cNvPr id="131" name="Freeform 130"/>
                  <p:cNvSpPr/>
                  <p:nvPr/>
                </p:nvSpPr>
                <p:spPr bwMode="auto">
                  <a:xfrm>
                    <a:off x="3376506" y="4575387"/>
                    <a:ext cx="958427" cy="1107440"/>
                  </a:xfrm>
                  <a:custGeom>
                    <a:avLst/>
                    <a:gdLst>
                      <a:gd name="connsiteX0" fmla="*/ 484294 w 958427"/>
                      <a:gd name="connsiteY0" fmla="*/ 0 h 1107440"/>
                      <a:gd name="connsiteX1" fmla="*/ 0 w 958427"/>
                      <a:gd name="connsiteY1" fmla="*/ 257386 h 1107440"/>
                      <a:gd name="connsiteX2" fmla="*/ 213360 w 958427"/>
                      <a:gd name="connsiteY2" fmla="*/ 1093893 h 1107440"/>
                      <a:gd name="connsiteX3" fmla="*/ 836507 w 958427"/>
                      <a:gd name="connsiteY3" fmla="*/ 1107440 h 1107440"/>
                      <a:gd name="connsiteX4" fmla="*/ 958427 w 958427"/>
                      <a:gd name="connsiteY4" fmla="*/ 203200 h 1107440"/>
                      <a:gd name="connsiteX5" fmla="*/ 484294 w 958427"/>
                      <a:gd name="connsiteY5" fmla="*/ 0 h 110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8427" h="1107440">
                        <a:moveTo>
                          <a:pt x="484294" y="0"/>
                        </a:moveTo>
                        <a:lnTo>
                          <a:pt x="0" y="257386"/>
                        </a:lnTo>
                        <a:lnTo>
                          <a:pt x="213360" y="1093893"/>
                        </a:lnTo>
                        <a:lnTo>
                          <a:pt x="836507" y="1107440"/>
                        </a:lnTo>
                        <a:lnTo>
                          <a:pt x="958427" y="203200"/>
                        </a:lnTo>
                        <a:lnTo>
                          <a:pt x="484294" y="0"/>
                        </a:ln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0" name="Freeform 129"/>
                  <p:cNvSpPr/>
                  <p:nvPr/>
                </p:nvSpPr>
                <p:spPr bwMode="auto">
                  <a:xfrm>
                    <a:off x="1398693" y="4585547"/>
                    <a:ext cx="958427" cy="1107440"/>
                  </a:xfrm>
                  <a:custGeom>
                    <a:avLst/>
                    <a:gdLst>
                      <a:gd name="connsiteX0" fmla="*/ 484294 w 958427"/>
                      <a:gd name="connsiteY0" fmla="*/ 0 h 1107440"/>
                      <a:gd name="connsiteX1" fmla="*/ 0 w 958427"/>
                      <a:gd name="connsiteY1" fmla="*/ 257386 h 1107440"/>
                      <a:gd name="connsiteX2" fmla="*/ 213360 w 958427"/>
                      <a:gd name="connsiteY2" fmla="*/ 1093893 h 1107440"/>
                      <a:gd name="connsiteX3" fmla="*/ 836507 w 958427"/>
                      <a:gd name="connsiteY3" fmla="*/ 1107440 h 1107440"/>
                      <a:gd name="connsiteX4" fmla="*/ 958427 w 958427"/>
                      <a:gd name="connsiteY4" fmla="*/ 203200 h 1107440"/>
                      <a:gd name="connsiteX5" fmla="*/ 484294 w 958427"/>
                      <a:gd name="connsiteY5" fmla="*/ 0 h 110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8427" h="1107440">
                        <a:moveTo>
                          <a:pt x="484294" y="0"/>
                        </a:moveTo>
                        <a:lnTo>
                          <a:pt x="0" y="257386"/>
                        </a:lnTo>
                        <a:lnTo>
                          <a:pt x="213360" y="1093893"/>
                        </a:lnTo>
                        <a:lnTo>
                          <a:pt x="836507" y="1107440"/>
                        </a:lnTo>
                        <a:lnTo>
                          <a:pt x="958427" y="203200"/>
                        </a:lnTo>
                        <a:lnTo>
                          <a:pt x="484294" y="0"/>
                        </a:ln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24" name="Straight Connector 123"/>
                  <p:cNvCxnSpPr/>
                  <p:nvPr/>
                </p:nvCxnSpPr>
                <p:spPr bwMode="auto">
                  <a:xfrm>
                    <a:off x="3384937" y="4826490"/>
                    <a:ext cx="191383" cy="849563"/>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27" name="Straight Connector 126"/>
                  <p:cNvCxnSpPr/>
                  <p:nvPr/>
                </p:nvCxnSpPr>
                <p:spPr bwMode="auto">
                  <a:xfrm flipH="1">
                    <a:off x="4203958" y="4785360"/>
                    <a:ext cx="137749" cy="90276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91" name="Straight Connector 90"/>
                  <p:cNvCxnSpPr/>
                  <p:nvPr/>
                </p:nvCxnSpPr>
                <p:spPr bwMode="auto">
                  <a:xfrm>
                    <a:off x="1903344" y="4606787"/>
                    <a:ext cx="337930" cy="1103243"/>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22" name="Straight Connector 121"/>
                  <p:cNvCxnSpPr/>
                  <p:nvPr/>
                </p:nvCxnSpPr>
                <p:spPr bwMode="auto">
                  <a:xfrm flipH="1">
                    <a:off x="3581179" y="4579710"/>
                    <a:ext cx="285304" cy="109870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23" name="Straight Connector 122"/>
                  <p:cNvCxnSpPr/>
                  <p:nvPr/>
                </p:nvCxnSpPr>
                <p:spPr bwMode="auto">
                  <a:xfrm flipH="1">
                    <a:off x="3586480" y="4779507"/>
                    <a:ext cx="745104" cy="879613"/>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grpSp>
                <p:nvGrpSpPr>
                  <p:cNvPr id="74" name="Group 44"/>
                  <p:cNvGrpSpPr/>
                  <p:nvPr/>
                </p:nvGrpSpPr>
                <p:grpSpPr>
                  <a:xfrm>
                    <a:off x="1218149" y="4578625"/>
                    <a:ext cx="3379370" cy="1126436"/>
                    <a:chOff x="2930561" y="2843028"/>
                    <a:chExt cx="3379370" cy="1126436"/>
                  </a:xfrm>
                </p:grpSpPr>
                <p:cxnSp>
                  <p:nvCxnSpPr>
                    <p:cNvPr id="76" name="Straight Connector 75"/>
                    <p:cNvCxnSpPr/>
                    <p:nvPr/>
                  </p:nvCxnSpPr>
                  <p:spPr bwMode="auto">
                    <a:xfrm flipH="1">
                      <a:off x="3322551" y="2850886"/>
                      <a:ext cx="285304" cy="109870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77" name="Straight Connector 76"/>
                    <p:cNvCxnSpPr/>
                    <p:nvPr/>
                  </p:nvCxnSpPr>
                  <p:spPr bwMode="auto">
                    <a:xfrm>
                      <a:off x="3603541" y="2850887"/>
                      <a:ext cx="485380" cy="21206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78" name="Straight Connector 77"/>
                    <p:cNvCxnSpPr/>
                    <p:nvPr/>
                  </p:nvCxnSpPr>
                  <p:spPr bwMode="auto">
                    <a:xfrm flipH="1">
                      <a:off x="3122763" y="2853336"/>
                      <a:ext cx="479409" cy="25706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79" name="Straight Connector 78"/>
                    <p:cNvCxnSpPr/>
                    <p:nvPr/>
                  </p:nvCxnSpPr>
                  <p:spPr bwMode="auto">
                    <a:xfrm>
                      <a:off x="3116149" y="3101053"/>
                      <a:ext cx="216341" cy="838593"/>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80" name="Straight Connector 79"/>
                    <p:cNvCxnSpPr/>
                    <p:nvPr/>
                  </p:nvCxnSpPr>
                  <p:spPr bwMode="auto">
                    <a:xfrm flipH="1">
                      <a:off x="3948716" y="3057920"/>
                      <a:ext cx="124966" cy="911544"/>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83" name="Straight Connector 82"/>
                    <p:cNvCxnSpPr/>
                    <p:nvPr/>
                  </p:nvCxnSpPr>
                  <p:spPr bwMode="auto">
                    <a:xfrm>
                      <a:off x="5575352" y="2843028"/>
                      <a:ext cx="485380" cy="21206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84" name="Straight Connector 83"/>
                    <p:cNvCxnSpPr/>
                    <p:nvPr/>
                  </p:nvCxnSpPr>
                  <p:spPr bwMode="auto">
                    <a:xfrm flipH="1">
                      <a:off x="5094574" y="2848062"/>
                      <a:ext cx="479910" cy="25447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sp>
                  <p:nvSpPr>
                    <p:cNvPr id="87" name="Right Arrow 86"/>
                    <p:cNvSpPr/>
                    <p:nvPr/>
                  </p:nvSpPr>
                  <p:spPr bwMode="auto">
                    <a:xfrm>
                      <a:off x="4496585" y="3299380"/>
                      <a:ext cx="320512" cy="10369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75" name="Straight Connector 74"/>
                    <p:cNvCxnSpPr/>
                    <p:nvPr/>
                  </p:nvCxnSpPr>
                  <p:spPr bwMode="auto">
                    <a:xfrm>
                      <a:off x="2930561" y="3351173"/>
                      <a:ext cx="1407559" cy="69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81" name="Straight Connector 80"/>
                    <p:cNvCxnSpPr/>
                    <p:nvPr/>
                  </p:nvCxnSpPr>
                  <p:spPr bwMode="auto">
                    <a:xfrm>
                      <a:off x="4902372" y="3343314"/>
                      <a:ext cx="1407559" cy="69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cxnSp>
                <p:nvCxnSpPr>
                  <p:cNvPr id="94" name="Straight Connector 93"/>
                  <p:cNvCxnSpPr/>
                  <p:nvPr/>
                </p:nvCxnSpPr>
                <p:spPr bwMode="auto">
                  <a:xfrm>
                    <a:off x="1620078" y="5680213"/>
                    <a:ext cx="606287" cy="1987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26" name="Straight Connector 125"/>
                  <p:cNvCxnSpPr/>
                  <p:nvPr/>
                </p:nvCxnSpPr>
                <p:spPr bwMode="auto">
                  <a:xfrm>
                    <a:off x="3587732" y="5663279"/>
                    <a:ext cx="606287" cy="1987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grpSp>
            <p:grpSp>
              <p:nvGrpSpPr>
                <p:cNvPr id="185" name="Group 184"/>
                <p:cNvGrpSpPr/>
                <p:nvPr/>
              </p:nvGrpSpPr>
              <p:grpSpPr>
                <a:xfrm>
                  <a:off x="5064763" y="4550628"/>
                  <a:ext cx="3379370" cy="1136511"/>
                  <a:chOff x="5064763" y="4550628"/>
                  <a:chExt cx="3379370" cy="1136511"/>
                </a:xfrm>
              </p:grpSpPr>
              <p:sp>
                <p:nvSpPr>
                  <p:cNvPr id="184" name="Freeform 183"/>
                  <p:cNvSpPr/>
                  <p:nvPr/>
                </p:nvSpPr>
                <p:spPr bwMode="auto">
                  <a:xfrm>
                    <a:off x="7151077" y="4564786"/>
                    <a:ext cx="1055077" cy="1117299"/>
                  </a:xfrm>
                  <a:custGeom>
                    <a:avLst/>
                    <a:gdLst>
                      <a:gd name="connsiteX0" fmla="*/ 0 w 1055077"/>
                      <a:gd name="connsiteY0" fmla="*/ 40580 h 1117299"/>
                      <a:gd name="connsiteX1" fmla="*/ 476137 w 1055077"/>
                      <a:gd name="connsiteY1" fmla="*/ 197489 h 1117299"/>
                      <a:gd name="connsiteX2" fmla="*/ 1055077 w 1055077"/>
                      <a:gd name="connsiteY2" fmla="*/ 0 h 1117299"/>
                      <a:gd name="connsiteX3" fmla="*/ 938748 w 1055077"/>
                      <a:gd name="connsiteY3" fmla="*/ 876525 h 1117299"/>
                      <a:gd name="connsiteX4" fmla="*/ 305702 w 1055077"/>
                      <a:gd name="connsiteY4" fmla="*/ 1117299 h 1117299"/>
                      <a:gd name="connsiteX5" fmla="*/ 0 w 1055077"/>
                      <a:gd name="connsiteY5" fmla="*/ 40580 h 111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5077" h="1117299">
                        <a:moveTo>
                          <a:pt x="0" y="40580"/>
                        </a:moveTo>
                        <a:lnTo>
                          <a:pt x="476137" y="197489"/>
                        </a:lnTo>
                        <a:lnTo>
                          <a:pt x="1055077" y="0"/>
                        </a:lnTo>
                        <a:lnTo>
                          <a:pt x="938748" y="876525"/>
                        </a:lnTo>
                        <a:lnTo>
                          <a:pt x="305702" y="1117299"/>
                        </a:lnTo>
                        <a:lnTo>
                          <a:pt x="0" y="40580"/>
                        </a:ln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3" name="Freeform 182"/>
                  <p:cNvSpPr/>
                  <p:nvPr/>
                </p:nvSpPr>
                <p:spPr bwMode="auto">
                  <a:xfrm>
                    <a:off x="5161761" y="4563884"/>
                    <a:ext cx="1055077" cy="1117299"/>
                  </a:xfrm>
                  <a:custGeom>
                    <a:avLst/>
                    <a:gdLst>
                      <a:gd name="connsiteX0" fmla="*/ 0 w 1055077"/>
                      <a:gd name="connsiteY0" fmla="*/ 40580 h 1117299"/>
                      <a:gd name="connsiteX1" fmla="*/ 476137 w 1055077"/>
                      <a:gd name="connsiteY1" fmla="*/ 197489 h 1117299"/>
                      <a:gd name="connsiteX2" fmla="*/ 1055077 w 1055077"/>
                      <a:gd name="connsiteY2" fmla="*/ 0 h 1117299"/>
                      <a:gd name="connsiteX3" fmla="*/ 938748 w 1055077"/>
                      <a:gd name="connsiteY3" fmla="*/ 876525 h 1117299"/>
                      <a:gd name="connsiteX4" fmla="*/ 305702 w 1055077"/>
                      <a:gd name="connsiteY4" fmla="*/ 1117299 h 1117299"/>
                      <a:gd name="connsiteX5" fmla="*/ 0 w 1055077"/>
                      <a:gd name="connsiteY5" fmla="*/ 40580 h 111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5077" h="1117299">
                        <a:moveTo>
                          <a:pt x="0" y="40580"/>
                        </a:moveTo>
                        <a:lnTo>
                          <a:pt x="476137" y="197489"/>
                        </a:lnTo>
                        <a:lnTo>
                          <a:pt x="1055077" y="0"/>
                        </a:lnTo>
                        <a:lnTo>
                          <a:pt x="938748" y="876525"/>
                        </a:lnTo>
                        <a:lnTo>
                          <a:pt x="305702" y="1117299"/>
                        </a:lnTo>
                        <a:lnTo>
                          <a:pt x="0" y="40580"/>
                        </a:ln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78" name="Straight Connector 177"/>
                  <p:cNvCxnSpPr/>
                  <p:nvPr/>
                </p:nvCxnSpPr>
                <p:spPr bwMode="auto">
                  <a:xfrm>
                    <a:off x="7150380" y="4596348"/>
                    <a:ext cx="304904" cy="107776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79" name="Straight Connector 178"/>
                  <p:cNvCxnSpPr/>
                  <p:nvPr/>
                </p:nvCxnSpPr>
                <p:spPr bwMode="auto">
                  <a:xfrm flipH="1">
                    <a:off x="8080807" y="4550628"/>
                    <a:ext cx="125705" cy="906013"/>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74" name="Straight Connector 173"/>
                  <p:cNvCxnSpPr>
                    <a:stCxn id="184" idx="1"/>
                    <a:endCxn id="184" idx="3"/>
                  </p:cNvCxnSpPr>
                  <p:nvPr/>
                </p:nvCxnSpPr>
                <p:spPr bwMode="auto">
                  <a:xfrm>
                    <a:off x="7627214" y="4762275"/>
                    <a:ext cx="462611" cy="679036"/>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75" name="Straight Connector 174"/>
                  <p:cNvCxnSpPr/>
                  <p:nvPr/>
                </p:nvCxnSpPr>
                <p:spPr bwMode="auto">
                  <a:xfrm flipH="1">
                    <a:off x="7445346" y="4751796"/>
                    <a:ext cx="180522" cy="93225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grpSp>
                <p:nvGrpSpPr>
                  <p:cNvPr id="133" name="Group 132"/>
                  <p:cNvGrpSpPr/>
                  <p:nvPr/>
                </p:nvGrpSpPr>
                <p:grpSpPr>
                  <a:xfrm>
                    <a:off x="5064763" y="4553712"/>
                    <a:ext cx="3379370" cy="1133427"/>
                    <a:chOff x="1218149" y="4551756"/>
                    <a:chExt cx="3379370" cy="1133427"/>
                  </a:xfrm>
                </p:grpSpPr>
                <p:cxnSp>
                  <p:nvCxnSpPr>
                    <p:cNvPr id="138" name="Straight Connector 137"/>
                    <p:cNvCxnSpPr/>
                    <p:nvPr/>
                  </p:nvCxnSpPr>
                  <p:spPr bwMode="auto">
                    <a:xfrm flipH="1">
                      <a:off x="1616926" y="4556495"/>
                      <a:ext cx="743618" cy="1115401"/>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grpSp>
                  <p:nvGrpSpPr>
                    <p:cNvPr id="141" name="Group 44"/>
                    <p:cNvGrpSpPr/>
                    <p:nvPr/>
                  </p:nvGrpSpPr>
                  <p:grpSpPr>
                    <a:xfrm>
                      <a:off x="1218149" y="4551756"/>
                      <a:ext cx="3379370" cy="1133427"/>
                      <a:chOff x="2930561" y="2816159"/>
                      <a:chExt cx="3379370" cy="1133427"/>
                    </a:xfrm>
                  </p:grpSpPr>
                  <p:cxnSp>
                    <p:nvCxnSpPr>
                      <p:cNvPr id="144" name="Straight Connector 143"/>
                      <p:cNvCxnSpPr/>
                      <p:nvPr/>
                    </p:nvCxnSpPr>
                    <p:spPr bwMode="auto">
                      <a:xfrm flipH="1">
                        <a:off x="3322552" y="3017327"/>
                        <a:ext cx="180522" cy="93225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45" name="Straight Connector 144"/>
                      <p:cNvCxnSpPr/>
                      <p:nvPr/>
                    </p:nvCxnSpPr>
                    <p:spPr bwMode="auto">
                      <a:xfrm flipV="1">
                        <a:off x="3507646" y="2826827"/>
                        <a:ext cx="576072" cy="19507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46" name="Straight Connector 145"/>
                      <p:cNvCxnSpPr/>
                      <p:nvPr/>
                    </p:nvCxnSpPr>
                    <p:spPr bwMode="auto">
                      <a:xfrm flipH="1" flipV="1">
                        <a:off x="3022180" y="2872655"/>
                        <a:ext cx="489205" cy="15799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47" name="Straight Connector 146"/>
                      <p:cNvCxnSpPr/>
                      <p:nvPr/>
                    </p:nvCxnSpPr>
                    <p:spPr bwMode="auto">
                      <a:xfrm>
                        <a:off x="3027586" y="2861879"/>
                        <a:ext cx="304904" cy="107776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48" name="Straight Connector 147"/>
                      <p:cNvCxnSpPr/>
                      <p:nvPr/>
                    </p:nvCxnSpPr>
                    <p:spPr bwMode="auto">
                      <a:xfrm flipH="1">
                        <a:off x="3966307" y="2816159"/>
                        <a:ext cx="117411" cy="894813"/>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sp>
                    <p:nvSpPr>
                      <p:cNvPr id="151" name="Right Arrow 150"/>
                      <p:cNvSpPr/>
                      <p:nvPr/>
                    </p:nvSpPr>
                    <p:spPr bwMode="auto">
                      <a:xfrm>
                        <a:off x="4496585" y="3299380"/>
                        <a:ext cx="320512" cy="10369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2" name="Straight Connector 151"/>
                      <p:cNvCxnSpPr/>
                      <p:nvPr/>
                    </p:nvCxnSpPr>
                    <p:spPr bwMode="auto">
                      <a:xfrm>
                        <a:off x="2930561" y="3351173"/>
                        <a:ext cx="1407559" cy="69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53" name="Straight Connector 152"/>
                      <p:cNvCxnSpPr/>
                      <p:nvPr/>
                    </p:nvCxnSpPr>
                    <p:spPr bwMode="auto">
                      <a:xfrm>
                        <a:off x="4902372" y="3343314"/>
                        <a:ext cx="1407559" cy="69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cxnSp>
                  <p:nvCxnSpPr>
                    <p:cNvPr id="142" name="Straight Connector 141"/>
                    <p:cNvCxnSpPr/>
                    <p:nvPr/>
                  </p:nvCxnSpPr>
                  <p:spPr bwMode="auto">
                    <a:xfrm flipV="1">
                      <a:off x="1620078" y="5438724"/>
                      <a:ext cx="632356" cy="24148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grpSp>
              <p:cxnSp>
                <p:nvCxnSpPr>
                  <p:cNvPr id="176" name="Straight Connector 175"/>
                  <p:cNvCxnSpPr/>
                  <p:nvPr/>
                </p:nvCxnSpPr>
                <p:spPr bwMode="auto">
                  <a:xfrm flipV="1">
                    <a:off x="7630440" y="4561296"/>
                    <a:ext cx="576072" cy="19507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77" name="Straight Connector 176"/>
                  <p:cNvCxnSpPr/>
                  <p:nvPr/>
                </p:nvCxnSpPr>
                <p:spPr bwMode="auto">
                  <a:xfrm flipH="1" flipV="1">
                    <a:off x="7144974" y="4607124"/>
                    <a:ext cx="489205" cy="15799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80" name="Straight Connector 179"/>
                  <p:cNvCxnSpPr/>
                  <p:nvPr/>
                </p:nvCxnSpPr>
                <p:spPr bwMode="auto">
                  <a:xfrm flipV="1">
                    <a:off x="7455284" y="5437596"/>
                    <a:ext cx="632356" cy="24148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grpSp>
          </p:grpSp>
          <p:grpSp>
            <p:nvGrpSpPr>
              <p:cNvPr id="191" name="Group 190"/>
              <p:cNvGrpSpPr/>
              <p:nvPr/>
            </p:nvGrpSpPr>
            <p:grpSpPr>
              <a:xfrm>
                <a:off x="2440718" y="3947967"/>
                <a:ext cx="5800914" cy="2317141"/>
                <a:chOff x="2440718" y="3947967"/>
                <a:chExt cx="5800914" cy="2317141"/>
              </a:xfrm>
            </p:grpSpPr>
            <p:sp>
              <p:nvSpPr>
                <p:cNvPr id="187" name="TextBox 4"/>
                <p:cNvSpPr txBox="1">
                  <a:spLocks noChangeArrowheads="1"/>
                </p:cNvSpPr>
                <p:nvPr/>
              </p:nvSpPr>
              <p:spPr bwMode="auto">
                <a:xfrm>
                  <a:off x="2440718" y="3947967"/>
                  <a:ext cx="1794397" cy="400110"/>
                </a:xfrm>
                <a:prstGeom prst="rect">
                  <a:avLst/>
                </a:prstGeom>
                <a:noFill/>
                <a:ln w="9525">
                  <a:noFill/>
                  <a:miter lim="800000"/>
                  <a:headEnd/>
                  <a:tailEnd/>
                </a:ln>
              </p:spPr>
              <p:txBody>
                <a:bodyPr wrap="square">
                  <a:spAutoFit/>
                </a:bodyPr>
                <a:lstStyle/>
                <a:p>
                  <a:r>
                    <a:rPr lang="en-US" altLang="zh-CN" sz="2000" dirty="0" smtClean="0">
                      <a:solidFill>
                        <a:schemeClr val="accent2"/>
                      </a:solidFill>
                    </a:rPr>
                    <a:t>case 1a</a:t>
                  </a:r>
                  <a:endParaRPr lang="en-US" altLang="zh-CN" sz="2000" dirty="0">
                    <a:solidFill>
                      <a:schemeClr val="accent2"/>
                    </a:solidFill>
                  </a:endParaRPr>
                </a:p>
              </p:txBody>
            </p:sp>
            <p:sp>
              <p:nvSpPr>
                <p:cNvPr id="188" name="TextBox 4"/>
                <p:cNvSpPr txBox="1">
                  <a:spLocks noChangeArrowheads="1"/>
                </p:cNvSpPr>
                <p:nvPr/>
              </p:nvSpPr>
              <p:spPr bwMode="auto">
                <a:xfrm>
                  <a:off x="6286827" y="3947967"/>
                  <a:ext cx="1794397" cy="400110"/>
                </a:xfrm>
                <a:prstGeom prst="rect">
                  <a:avLst/>
                </a:prstGeom>
                <a:noFill/>
                <a:ln w="9525">
                  <a:noFill/>
                  <a:miter lim="800000"/>
                  <a:headEnd/>
                  <a:tailEnd/>
                </a:ln>
              </p:spPr>
              <p:txBody>
                <a:bodyPr wrap="square">
                  <a:spAutoFit/>
                </a:bodyPr>
                <a:lstStyle/>
                <a:p>
                  <a:r>
                    <a:rPr lang="en-US" altLang="zh-CN" sz="2000" dirty="0" smtClean="0">
                      <a:solidFill>
                        <a:schemeClr val="accent2"/>
                      </a:solidFill>
                    </a:rPr>
                    <a:t>c</a:t>
                  </a:r>
                  <a:r>
                    <a:rPr lang="en-US" altLang="zh-CN" sz="2000" dirty="0" smtClean="0">
                      <a:solidFill>
                        <a:schemeClr val="accent2"/>
                      </a:solidFill>
                    </a:rPr>
                    <a:t>ase 1b</a:t>
                  </a:r>
                  <a:endParaRPr lang="en-US" altLang="zh-CN" sz="2000" dirty="0">
                    <a:solidFill>
                      <a:schemeClr val="accent2"/>
                    </a:solidFill>
                  </a:endParaRPr>
                </a:p>
              </p:txBody>
            </p:sp>
            <p:sp>
              <p:nvSpPr>
                <p:cNvPr id="189" name="TextBox 4"/>
                <p:cNvSpPr txBox="1">
                  <a:spLocks noChangeArrowheads="1"/>
                </p:cNvSpPr>
                <p:nvPr/>
              </p:nvSpPr>
              <p:spPr bwMode="auto">
                <a:xfrm>
                  <a:off x="2444730" y="5864998"/>
                  <a:ext cx="1794397" cy="400110"/>
                </a:xfrm>
                <a:prstGeom prst="rect">
                  <a:avLst/>
                </a:prstGeom>
                <a:noFill/>
                <a:ln w="9525">
                  <a:noFill/>
                  <a:miter lim="800000"/>
                  <a:headEnd/>
                  <a:tailEnd/>
                </a:ln>
              </p:spPr>
              <p:txBody>
                <a:bodyPr wrap="square">
                  <a:spAutoFit/>
                </a:bodyPr>
                <a:lstStyle/>
                <a:p>
                  <a:r>
                    <a:rPr lang="en-US" altLang="zh-CN" sz="2000" dirty="0" smtClean="0">
                      <a:solidFill>
                        <a:schemeClr val="accent2"/>
                      </a:solidFill>
                    </a:rPr>
                    <a:t>c</a:t>
                  </a:r>
                  <a:r>
                    <a:rPr lang="en-US" altLang="zh-CN" sz="2000" dirty="0" smtClean="0">
                      <a:solidFill>
                        <a:schemeClr val="accent2"/>
                      </a:solidFill>
                    </a:rPr>
                    <a:t>ase 2</a:t>
                  </a:r>
                  <a:endParaRPr lang="en-US" altLang="zh-CN" sz="2000" dirty="0">
                    <a:solidFill>
                      <a:schemeClr val="accent2"/>
                    </a:solidFill>
                  </a:endParaRPr>
                </a:p>
              </p:txBody>
            </p:sp>
            <p:sp>
              <p:nvSpPr>
                <p:cNvPr id="190" name="TextBox 4"/>
                <p:cNvSpPr txBox="1">
                  <a:spLocks noChangeArrowheads="1"/>
                </p:cNvSpPr>
                <p:nvPr/>
              </p:nvSpPr>
              <p:spPr bwMode="auto">
                <a:xfrm>
                  <a:off x="6447235" y="5864998"/>
                  <a:ext cx="1794397" cy="400110"/>
                </a:xfrm>
                <a:prstGeom prst="rect">
                  <a:avLst/>
                </a:prstGeom>
                <a:noFill/>
                <a:ln w="9525">
                  <a:noFill/>
                  <a:miter lim="800000"/>
                  <a:headEnd/>
                  <a:tailEnd/>
                </a:ln>
              </p:spPr>
              <p:txBody>
                <a:bodyPr wrap="square">
                  <a:spAutoFit/>
                </a:bodyPr>
                <a:lstStyle/>
                <a:p>
                  <a:r>
                    <a:rPr lang="en-US" altLang="zh-CN" sz="2000" dirty="0" smtClean="0">
                      <a:solidFill>
                        <a:schemeClr val="accent2"/>
                      </a:solidFill>
                    </a:rPr>
                    <a:t>c</a:t>
                  </a:r>
                  <a:r>
                    <a:rPr lang="en-US" altLang="zh-CN" sz="2000" dirty="0" smtClean="0">
                      <a:solidFill>
                        <a:schemeClr val="accent2"/>
                      </a:solidFill>
                    </a:rPr>
                    <a:t>ase 3</a:t>
                  </a:r>
                  <a:endParaRPr lang="en-US" altLang="zh-CN" sz="2000" dirty="0">
                    <a:solidFill>
                      <a:schemeClr val="accent2"/>
                    </a:solidFill>
                  </a:endParaRPr>
                </a:p>
              </p:txBody>
            </p:sp>
          </p:grpSp>
        </p:grpSp>
        <p:grpSp>
          <p:nvGrpSpPr>
            <p:cNvPr id="216" name="Group 215"/>
            <p:cNvGrpSpPr/>
            <p:nvPr/>
          </p:nvGrpSpPr>
          <p:grpSpPr>
            <a:xfrm>
              <a:off x="1475873" y="2795338"/>
              <a:ext cx="6699196" cy="2847837"/>
              <a:chOff x="1475873" y="2795338"/>
              <a:chExt cx="6699196" cy="2847837"/>
            </a:xfrm>
          </p:grpSpPr>
          <p:sp>
            <p:nvSpPr>
              <p:cNvPr id="193" name="TextBox 192"/>
              <p:cNvSpPr txBox="1"/>
              <p:nvPr/>
            </p:nvSpPr>
            <p:spPr>
              <a:xfrm>
                <a:off x="1552073" y="2971800"/>
                <a:ext cx="338554" cy="369332"/>
              </a:xfrm>
              <a:prstGeom prst="rect">
                <a:avLst/>
              </a:prstGeom>
              <a:noFill/>
            </p:spPr>
            <p:txBody>
              <a:bodyPr wrap="none" rtlCol="0">
                <a:spAutoFit/>
              </a:bodyPr>
              <a:lstStyle/>
              <a:p>
                <a:r>
                  <a:rPr lang="en-US" i="1" dirty="0" smtClean="0"/>
                  <a:t>A</a:t>
                </a:r>
                <a:endParaRPr lang="en-US" i="1" dirty="0"/>
              </a:p>
            </p:txBody>
          </p:sp>
          <p:sp>
            <p:nvSpPr>
              <p:cNvPr id="194" name="TextBox 193"/>
              <p:cNvSpPr txBox="1"/>
              <p:nvPr/>
            </p:nvSpPr>
            <p:spPr>
              <a:xfrm>
                <a:off x="5350041" y="3112168"/>
                <a:ext cx="338554" cy="369332"/>
              </a:xfrm>
              <a:prstGeom prst="rect">
                <a:avLst/>
              </a:prstGeom>
              <a:noFill/>
            </p:spPr>
            <p:txBody>
              <a:bodyPr wrap="none" rtlCol="0">
                <a:spAutoFit/>
              </a:bodyPr>
              <a:lstStyle/>
              <a:p>
                <a:r>
                  <a:rPr lang="en-US" i="1" dirty="0" smtClean="0"/>
                  <a:t>A</a:t>
                </a:r>
                <a:endParaRPr lang="en-US" i="1" dirty="0"/>
              </a:p>
            </p:txBody>
          </p:sp>
          <p:sp>
            <p:nvSpPr>
              <p:cNvPr id="195" name="TextBox 194"/>
              <p:cNvSpPr txBox="1"/>
              <p:nvPr/>
            </p:nvSpPr>
            <p:spPr>
              <a:xfrm>
                <a:off x="1716505" y="5193631"/>
                <a:ext cx="338554" cy="369332"/>
              </a:xfrm>
              <a:prstGeom prst="rect">
                <a:avLst/>
              </a:prstGeom>
              <a:noFill/>
            </p:spPr>
            <p:txBody>
              <a:bodyPr wrap="none" rtlCol="0">
                <a:spAutoFit/>
              </a:bodyPr>
              <a:lstStyle/>
              <a:p>
                <a:r>
                  <a:rPr lang="en-US" i="1" dirty="0" smtClean="0"/>
                  <a:t>A</a:t>
                </a:r>
                <a:endParaRPr lang="en-US" i="1" dirty="0"/>
              </a:p>
            </p:txBody>
          </p:sp>
          <p:sp>
            <p:nvSpPr>
              <p:cNvPr id="196" name="TextBox 195"/>
              <p:cNvSpPr txBox="1"/>
              <p:nvPr/>
            </p:nvSpPr>
            <p:spPr>
              <a:xfrm>
                <a:off x="5614737" y="4772527"/>
                <a:ext cx="338554" cy="369332"/>
              </a:xfrm>
              <a:prstGeom prst="rect">
                <a:avLst/>
              </a:prstGeom>
              <a:noFill/>
            </p:spPr>
            <p:txBody>
              <a:bodyPr wrap="none" rtlCol="0">
                <a:spAutoFit/>
              </a:bodyPr>
              <a:lstStyle/>
              <a:p>
                <a:r>
                  <a:rPr lang="en-US" i="1" dirty="0" smtClean="0"/>
                  <a:t>A</a:t>
                </a:r>
                <a:endParaRPr lang="en-US" i="1" dirty="0"/>
              </a:p>
            </p:txBody>
          </p:sp>
          <p:sp>
            <p:nvSpPr>
              <p:cNvPr id="197" name="TextBox 196"/>
              <p:cNvSpPr txBox="1"/>
              <p:nvPr/>
            </p:nvSpPr>
            <p:spPr>
              <a:xfrm>
                <a:off x="1884945" y="3015915"/>
                <a:ext cx="351378" cy="369332"/>
              </a:xfrm>
              <a:prstGeom prst="rect">
                <a:avLst/>
              </a:prstGeom>
              <a:noFill/>
            </p:spPr>
            <p:txBody>
              <a:bodyPr wrap="none" rtlCol="0">
                <a:spAutoFit/>
              </a:bodyPr>
              <a:lstStyle/>
              <a:p>
                <a:r>
                  <a:rPr lang="en-US" i="1" dirty="0" smtClean="0"/>
                  <a:t>C</a:t>
                </a:r>
                <a:endParaRPr lang="en-US" i="1" dirty="0"/>
              </a:p>
            </p:txBody>
          </p:sp>
          <p:sp>
            <p:nvSpPr>
              <p:cNvPr id="198" name="TextBox 197"/>
              <p:cNvSpPr txBox="1"/>
              <p:nvPr/>
            </p:nvSpPr>
            <p:spPr>
              <a:xfrm>
                <a:off x="5779166" y="3011904"/>
                <a:ext cx="351378" cy="369332"/>
              </a:xfrm>
              <a:prstGeom prst="rect">
                <a:avLst/>
              </a:prstGeom>
              <a:noFill/>
            </p:spPr>
            <p:txBody>
              <a:bodyPr wrap="none" rtlCol="0">
                <a:spAutoFit/>
              </a:bodyPr>
              <a:lstStyle/>
              <a:p>
                <a:r>
                  <a:rPr lang="en-US" i="1" dirty="0" smtClean="0"/>
                  <a:t>C</a:t>
                </a:r>
                <a:endParaRPr lang="en-US" i="1" dirty="0"/>
              </a:p>
            </p:txBody>
          </p:sp>
          <p:sp>
            <p:nvSpPr>
              <p:cNvPr id="199" name="TextBox 198"/>
              <p:cNvSpPr txBox="1"/>
              <p:nvPr/>
            </p:nvSpPr>
            <p:spPr>
              <a:xfrm>
                <a:off x="2025314" y="4756483"/>
                <a:ext cx="351378" cy="369332"/>
              </a:xfrm>
              <a:prstGeom prst="rect">
                <a:avLst/>
              </a:prstGeom>
              <a:noFill/>
            </p:spPr>
            <p:txBody>
              <a:bodyPr wrap="none" rtlCol="0">
                <a:spAutoFit/>
              </a:bodyPr>
              <a:lstStyle/>
              <a:p>
                <a:r>
                  <a:rPr lang="en-US" i="1" dirty="0" smtClean="0"/>
                  <a:t>C</a:t>
                </a:r>
                <a:endParaRPr lang="en-US" i="1" dirty="0"/>
              </a:p>
            </p:txBody>
          </p:sp>
          <p:sp>
            <p:nvSpPr>
              <p:cNvPr id="200" name="TextBox 199"/>
              <p:cNvSpPr txBox="1"/>
              <p:nvPr/>
            </p:nvSpPr>
            <p:spPr>
              <a:xfrm>
                <a:off x="5767134" y="5129462"/>
                <a:ext cx="351378" cy="369332"/>
              </a:xfrm>
              <a:prstGeom prst="rect">
                <a:avLst/>
              </a:prstGeom>
              <a:noFill/>
            </p:spPr>
            <p:txBody>
              <a:bodyPr wrap="none" rtlCol="0">
                <a:spAutoFit/>
              </a:bodyPr>
              <a:lstStyle/>
              <a:p>
                <a:r>
                  <a:rPr lang="en-US" i="1" dirty="0" smtClean="0"/>
                  <a:t>C</a:t>
                </a:r>
                <a:endParaRPr lang="en-US" i="1" dirty="0"/>
              </a:p>
            </p:txBody>
          </p:sp>
          <p:sp>
            <p:nvSpPr>
              <p:cNvPr id="204" name="TextBox 203"/>
              <p:cNvSpPr txBox="1"/>
              <p:nvPr/>
            </p:nvSpPr>
            <p:spPr>
              <a:xfrm>
                <a:off x="3701715" y="3340769"/>
                <a:ext cx="381836" cy="369332"/>
              </a:xfrm>
              <a:prstGeom prst="rect">
                <a:avLst/>
              </a:prstGeom>
              <a:noFill/>
            </p:spPr>
            <p:txBody>
              <a:bodyPr wrap="none" rtlCol="0">
                <a:spAutoFit/>
              </a:bodyPr>
              <a:lstStyle/>
              <a:p>
                <a:r>
                  <a:rPr lang="en-US" i="1" dirty="0" smtClean="0"/>
                  <a:t>A’</a:t>
                </a:r>
                <a:endParaRPr lang="en-US" i="1" dirty="0"/>
              </a:p>
            </p:txBody>
          </p:sp>
          <p:sp>
            <p:nvSpPr>
              <p:cNvPr id="205" name="TextBox 204"/>
              <p:cNvSpPr txBox="1"/>
              <p:nvPr/>
            </p:nvSpPr>
            <p:spPr>
              <a:xfrm>
                <a:off x="7343273" y="3312695"/>
                <a:ext cx="381836" cy="369332"/>
              </a:xfrm>
              <a:prstGeom prst="rect">
                <a:avLst/>
              </a:prstGeom>
              <a:noFill/>
            </p:spPr>
            <p:txBody>
              <a:bodyPr wrap="none" rtlCol="0">
                <a:spAutoFit/>
              </a:bodyPr>
              <a:lstStyle/>
              <a:p>
                <a:r>
                  <a:rPr lang="en-US" i="1" dirty="0" smtClean="0"/>
                  <a:t>A’</a:t>
                </a:r>
                <a:endParaRPr lang="en-US" i="1" dirty="0"/>
              </a:p>
            </p:txBody>
          </p:sp>
          <p:sp>
            <p:nvSpPr>
              <p:cNvPr id="206" name="TextBox 205"/>
              <p:cNvSpPr txBox="1"/>
              <p:nvPr/>
            </p:nvSpPr>
            <p:spPr>
              <a:xfrm>
                <a:off x="3866147" y="5273843"/>
                <a:ext cx="381836" cy="369332"/>
              </a:xfrm>
              <a:prstGeom prst="rect">
                <a:avLst/>
              </a:prstGeom>
              <a:noFill/>
            </p:spPr>
            <p:txBody>
              <a:bodyPr wrap="none" rtlCol="0">
                <a:spAutoFit/>
              </a:bodyPr>
              <a:lstStyle/>
              <a:p>
                <a:r>
                  <a:rPr lang="en-US" i="1" dirty="0" smtClean="0"/>
                  <a:t>A’</a:t>
                </a:r>
                <a:endParaRPr lang="en-US" i="1" dirty="0"/>
              </a:p>
            </p:txBody>
          </p:sp>
          <p:sp>
            <p:nvSpPr>
              <p:cNvPr id="207" name="TextBox 206"/>
              <p:cNvSpPr txBox="1"/>
              <p:nvPr/>
            </p:nvSpPr>
            <p:spPr>
              <a:xfrm>
                <a:off x="7607968" y="5141496"/>
                <a:ext cx="381836" cy="369332"/>
              </a:xfrm>
              <a:prstGeom prst="rect">
                <a:avLst/>
              </a:prstGeom>
              <a:noFill/>
            </p:spPr>
            <p:txBody>
              <a:bodyPr wrap="none" rtlCol="0">
                <a:spAutoFit/>
              </a:bodyPr>
              <a:lstStyle/>
              <a:p>
                <a:r>
                  <a:rPr lang="en-US" i="1" dirty="0" smtClean="0"/>
                  <a:t>A’</a:t>
                </a:r>
                <a:endParaRPr lang="en-US" i="1" dirty="0"/>
              </a:p>
            </p:txBody>
          </p:sp>
          <p:sp>
            <p:nvSpPr>
              <p:cNvPr id="208" name="TextBox 207"/>
              <p:cNvSpPr txBox="1"/>
              <p:nvPr/>
            </p:nvSpPr>
            <p:spPr>
              <a:xfrm>
                <a:off x="3661606" y="2795338"/>
                <a:ext cx="402674" cy="369332"/>
              </a:xfrm>
              <a:prstGeom prst="rect">
                <a:avLst/>
              </a:prstGeom>
              <a:noFill/>
            </p:spPr>
            <p:txBody>
              <a:bodyPr wrap="none" rtlCol="0">
                <a:spAutoFit/>
              </a:bodyPr>
              <a:lstStyle/>
              <a:p>
                <a:r>
                  <a:rPr lang="en-US" i="1" dirty="0" smtClean="0"/>
                  <a:t>C’</a:t>
                </a:r>
                <a:endParaRPr lang="en-US" i="1" dirty="0"/>
              </a:p>
            </p:txBody>
          </p:sp>
          <p:sp>
            <p:nvSpPr>
              <p:cNvPr id="209" name="TextBox 208"/>
              <p:cNvSpPr txBox="1"/>
              <p:nvPr/>
            </p:nvSpPr>
            <p:spPr>
              <a:xfrm>
                <a:off x="7676142" y="3007896"/>
                <a:ext cx="402674" cy="369332"/>
              </a:xfrm>
              <a:prstGeom prst="rect">
                <a:avLst/>
              </a:prstGeom>
              <a:noFill/>
            </p:spPr>
            <p:txBody>
              <a:bodyPr wrap="none" rtlCol="0">
                <a:spAutoFit/>
              </a:bodyPr>
              <a:lstStyle/>
              <a:p>
                <a:r>
                  <a:rPr lang="en-US" i="1" dirty="0" smtClean="0"/>
                  <a:t>C’</a:t>
                </a:r>
                <a:endParaRPr lang="en-US" i="1" dirty="0"/>
              </a:p>
            </p:txBody>
          </p:sp>
          <p:sp>
            <p:nvSpPr>
              <p:cNvPr id="210" name="TextBox 209"/>
              <p:cNvSpPr txBox="1"/>
              <p:nvPr/>
            </p:nvSpPr>
            <p:spPr>
              <a:xfrm>
                <a:off x="3753849" y="4692317"/>
                <a:ext cx="402674" cy="369332"/>
              </a:xfrm>
              <a:prstGeom prst="rect">
                <a:avLst/>
              </a:prstGeom>
              <a:noFill/>
            </p:spPr>
            <p:txBody>
              <a:bodyPr wrap="none" rtlCol="0">
                <a:spAutoFit/>
              </a:bodyPr>
              <a:lstStyle/>
              <a:p>
                <a:r>
                  <a:rPr lang="en-US" i="1" dirty="0" smtClean="0"/>
                  <a:t>C’</a:t>
                </a:r>
                <a:endParaRPr lang="en-US" i="1" dirty="0"/>
              </a:p>
            </p:txBody>
          </p:sp>
          <p:sp>
            <p:nvSpPr>
              <p:cNvPr id="211" name="TextBox 210"/>
              <p:cNvSpPr txBox="1"/>
              <p:nvPr/>
            </p:nvSpPr>
            <p:spPr>
              <a:xfrm>
                <a:off x="7772395" y="4704348"/>
                <a:ext cx="402674" cy="369332"/>
              </a:xfrm>
              <a:prstGeom prst="rect">
                <a:avLst/>
              </a:prstGeom>
              <a:noFill/>
            </p:spPr>
            <p:txBody>
              <a:bodyPr wrap="none" rtlCol="0">
                <a:spAutoFit/>
              </a:bodyPr>
              <a:lstStyle/>
              <a:p>
                <a:r>
                  <a:rPr lang="en-US" i="1" dirty="0" smtClean="0"/>
                  <a:t>C’</a:t>
                </a:r>
                <a:endParaRPr lang="en-US" i="1" dirty="0"/>
              </a:p>
            </p:txBody>
          </p:sp>
          <p:sp>
            <p:nvSpPr>
              <p:cNvPr id="212" name="TextBox 211"/>
              <p:cNvSpPr txBox="1"/>
              <p:nvPr/>
            </p:nvSpPr>
            <p:spPr>
              <a:xfrm>
                <a:off x="1475873" y="4772526"/>
                <a:ext cx="338554" cy="369332"/>
              </a:xfrm>
              <a:prstGeom prst="rect">
                <a:avLst/>
              </a:prstGeom>
              <a:noFill/>
            </p:spPr>
            <p:txBody>
              <a:bodyPr wrap="none" rtlCol="0">
                <a:spAutoFit/>
              </a:bodyPr>
              <a:lstStyle/>
              <a:p>
                <a:r>
                  <a:rPr lang="en-US" i="1" dirty="0" smtClean="0"/>
                  <a:t>B</a:t>
                </a:r>
                <a:endParaRPr lang="en-US" i="1" dirty="0"/>
              </a:p>
            </p:txBody>
          </p:sp>
          <p:sp>
            <p:nvSpPr>
              <p:cNvPr id="213" name="TextBox 212"/>
              <p:cNvSpPr txBox="1"/>
              <p:nvPr/>
            </p:nvSpPr>
            <p:spPr>
              <a:xfrm>
                <a:off x="3457073" y="4792578"/>
                <a:ext cx="338554" cy="369332"/>
              </a:xfrm>
              <a:prstGeom prst="rect">
                <a:avLst/>
              </a:prstGeom>
              <a:noFill/>
            </p:spPr>
            <p:txBody>
              <a:bodyPr wrap="none" rtlCol="0">
                <a:spAutoFit/>
              </a:bodyPr>
              <a:lstStyle/>
              <a:p>
                <a:r>
                  <a:rPr lang="en-US" i="1" dirty="0" smtClean="0"/>
                  <a:t>B</a:t>
                </a:r>
                <a:endParaRPr lang="en-US" i="1" dirty="0"/>
              </a:p>
            </p:txBody>
          </p:sp>
          <p:sp>
            <p:nvSpPr>
              <p:cNvPr id="214" name="TextBox 213"/>
              <p:cNvSpPr txBox="1"/>
              <p:nvPr/>
            </p:nvSpPr>
            <p:spPr>
              <a:xfrm>
                <a:off x="5249779" y="4756484"/>
                <a:ext cx="389850" cy="369332"/>
              </a:xfrm>
              <a:prstGeom prst="rect">
                <a:avLst/>
              </a:prstGeom>
              <a:noFill/>
            </p:spPr>
            <p:txBody>
              <a:bodyPr wrap="none" rtlCol="0">
                <a:spAutoFit/>
              </a:bodyPr>
              <a:lstStyle/>
              <a:p>
                <a:r>
                  <a:rPr lang="en-US" i="1" dirty="0" smtClean="0"/>
                  <a:t>B’</a:t>
                </a:r>
                <a:endParaRPr lang="en-US" i="1" dirty="0"/>
              </a:p>
            </p:txBody>
          </p:sp>
          <p:sp>
            <p:nvSpPr>
              <p:cNvPr id="215" name="TextBox 214"/>
              <p:cNvSpPr txBox="1"/>
              <p:nvPr/>
            </p:nvSpPr>
            <p:spPr>
              <a:xfrm>
                <a:off x="7230979" y="4776536"/>
                <a:ext cx="389850" cy="369332"/>
              </a:xfrm>
              <a:prstGeom prst="rect">
                <a:avLst/>
              </a:prstGeom>
              <a:noFill/>
            </p:spPr>
            <p:txBody>
              <a:bodyPr wrap="none" rtlCol="0">
                <a:spAutoFit/>
              </a:bodyPr>
              <a:lstStyle/>
              <a:p>
                <a:r>
                  <a:rPr lang="en-US" i="1" dirty="0" smtClean="0"/>
                  <a:t>B’</a:t>
                </a:r>
                <a:endParaRPr lang="en-US" i="1" dirty="0"/>
              </a:p>
            </p:txBody>
          </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ltLang="zh-CN" smtClean="0">
                <a:ea typeface="宋体" charset="-122"/>
              </a:rPr>
              <a:t>Algorithm for GPU-CDT</a:t>
            </a:r>
          </a:p>
        </p:txBody>
      </p:sp>
      <p:sp>
        <p:nvSpPr>
          <p:cNvPr id="35842" name="Rectangle 3"/>
          <p:cNvSpPr>
            <a:spLocks noGrp="1" noChangeArrowheads="1"/>
          </p:cNvSpPr>
          <p:nvPr>
            <p:ph type="body" idx="4294967295"/>
          </p:nvPr>
        </p:nvSpPr>
        <p:spPr>
          <a:xfrm>
            <a:off x="381000" y="1447800"/>
            <a:ext cx="8763000" cy="4648200"/>
          </a:xfrm>
        </p:spPr>
        <p:txBody>
          <a:bodyPr/>
          <a:lstStyle/>
          <a:p>
            <a:r>
              <a:rPr lang="en-US" altLang="zh-CN" sz="2400" dirty="0" smtClean="0">
                <a:ea typeface="宋体" charset="-122"/>
              </a:rPr>
              <a:t>Inner loop: Removing constraint-triangle intersections</a:t>
            </a:r>
          </a:p>
          <a:p>
            <a:pPr lvl="1"/>
            <a:r>
              <a:rPr lang="en-US" altLang="zh-CN" sz="2600" dirty="0" smtClean="0">
                <a:solidFill>
                  <a:srgbClr val="FC5104"/>
                </a:solidFill>
                <a:ea typeface="宋体" charset="-122"/>
              </a:rPr>
              <a:t>Key techniques</a:t>
            </a:r>
          </a:p>
          <a:p>
            <a:pPr lvl="2">
              <a:buFont typeface="Arial" charset="0"/>
              <a:buChar char="–"/>
            </a:pPr>
            <a:r>
              <a:rPr lang="en-US" altLang="zh-CN" sz="2200" dirty="0" smtClean="0">
                <a:ea typeface="宋体" charset="-122"/>
              </a:rPr>
              <a:t>One-step look-ahead, multiple iterations</a:t>
            </a:r>
          </a:p>
          <a:p>
            <a:pPr lvl="2">
              <a:buFont typeface="Arial" charset="0"/>
              <a:buChar char="–"/>
            </a:pPr>
            <a:r>
              <a:rPr lang="en-US" altLang="zh-CN" sz="2200" dirty="0" smtClean="0">
                <a:ea typeface="宋体" charset="-122"/>
              </a:rPr>
              <a:t>Introduce priority to different flippable cases</a:t>
            </a:r>
          </a:p>
          <a:p>
            <a:pPr lvl="2"/>
            <a:endParaRPr lang="en-US" altLang="zh-CN" sz="2200" dirty="0" smtClean="0">
              <a:ea typeface="宋体" charset="-122"/>
            </a:endParaRPr>
          </a:p>
          <a:p>
            <a:endParaRPr lang="en-US" altLang="zh-CN" sz="3000" dirty="0" smtClean="0">
              <a:ea typeface="宋体" charset="-122"/>
            </a:endParaRPr>
          </a:p>
          <a:p>
            <a:pPr lvl="1" eaLnBrk="1" hangingPunct="1"/>
            <a:endParaRPr lang="en-US" altLang="zh-CN" sz="2600" dirty="0" smtClean="0">
              <a:ea typeface="宋体" charset="-122"/>
            </a:endParaRPr>
          </a:p>
        </p:txBody>
      </p:sp>
      <p:sp>
        <p:nvSpPr>
          <p:cNvPr id="4" name="Slide Number Placeholder 3"/>
          <p:cNvSpPr>
            <a:spLocks noGrp="1"/>
          </p:cNvSpPr>
          <p:nvPr>
            <p:ph type="sldNum" sz="quarter" idx="11"/>
          </p:nvPr>
        </p:nvSpPr>
        <p:spPr/>
        <p:txBody>
          <a:bodyPr/>
          <a:lstStyle/>
          <a:p>
            <a:pPr>
              <a:defRPr/>
            </a:pPr>
            <a:fld id="{5EC230D6-B768-4FEC-95E3-6B8AF728FED2}" type="slidenum">
              <a:rPr lang="en-US"/>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altLang="zh-CN" smtClean="0">
                <a:ea typeface="宋体" charset="-122"/>
              </a:rPr>
              <a:t>Outline</a:t>
            </a:r>
          </a:p>
        </p:txBody>
      </p:sp>
      <p:sp>
        <p:nvSpPr>
          <p:cNvPr id="8194" name="Content Placeholder 2"/>
          <p:cNvSpPr>
            <a:spLocks noGrp="1"/>
          </p:cNvSpPr>
          <p:nvPr>
            <p:ph idx="1"/>
          </p:nvPr>
        </p:nvSpPr>
        <p:spPr/>
        <p:txBody>
          <a:bodyPr/>
          <a:lstStyle/>
          <a:p>
            <a:pPr eaLnBrk="1" hangingPunct="1"/>
            <a:r>
              <a:rPr lang="en-US" altLang="zh-CN" smtClean="0">
                <a:ea typeface="宋体" charset="-122"/>
              </a:rPr>
              <a:t>Background</a:t>
            </a:r>
          </a:p>
          <a:p>
            <a:pPr eaLnBrk="1" hangingPunct="1"/>
            <a:r>
              <a:rPr lang="en-US" altLang="zh-CN" smtClean="0">
                <a:ea typeface="宋体" charset="-122"/>
              </a:rPr>
              <a:t>Motivation &amp; Algorithm Overview</a:t>
            </a:r>
          </a:p>
          <a:p>
            <a:pPr eaLnBrk="1" hangingPunct="1"/>
            <a:r>
              <a:rPr lang="en-US" altLang="zh-CN" smtClean="0">
                <a:ea typeface="宋体" charset="-122"/>
              </a:rPr>
              <a:t>GPU-CDT</a:t>
            </a:r>
          </a:p>
          <a:p>
            <a:pPr eaLnBrk="1" hangingPunct="1"/>
            <a:r>
              <a:rPr lang="en-US" altLang="zh-CN" smtClean="0">
                <a:ea typeface="宋体" charset="-122"/>
              </a:rPr>
              <a:t>Proof &amp; Analysis</a:t>
            </a:r>
          </a:p>
          <a:p>
            <a:pPr eaLnBrk="1" hangingPunct="1"/>
            <a:r>
              <a:rPr lang="en-US" altLang="zh-CN" smtClean="0">
                <a:ea typeface="宋体" charset="-122"/>
              </a:rPr>
              <a:t>Experiment Results</a:t>
            </a:r>
          </a:p>
          <a:p>
            <a:endParaRPr lang="en-US" altLang="zh-CN" smtClean="0">
              <a:ea typeface="宋体" charset="-122"/>
            </a:endParaRPr>
          </a:p>
        </p:txBody>
      </p:sp>
      <p:sp>
        <p:nvSpPr>
          <p:cNvPr id="4" name="Slide Number Placeholder 3"/>
          <p:cNvSpPr>
            <a:spLocks noGrp="1"/>
          </p:cNvSpPr>
          <p:nvPr>
            <p:ph type="sldNum" sz="quarter" idx="11"/>
          </p:nvPr>
        </p:nvSpPr>
        <p:spPr/>
        <p:txBody>
          <a:bodyPr/>
          <a:lstStyle/>
          <a:p>
            <a:pPr>
              <a:defRPr/>
            </a:pPr>
            <a:fld id="{35F586D4-2879-4AE2-BF3F-3D2ACE5352BE}"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altLang="zh-CN" smtClean="0">
                <a:ea typeface="宋体" charset="-122"/>
              </a:rPr>
              <a:t>Proof of correctness</a:t>
            </a:r>
          </a:p>
        </p:txBody>
      </p:sp>
      <p:sp>
        <p:nvSpPr>
          <p:cNvPr id="38914" name="Rectangle 3"/>
          <p:cNvSpPr>
            <a:spLocks noGrp="1" noChangeArrowheads="1"/>
          </p:cNvSpPr>
          <p:nvPr>
            <p:ph type="body" idx="4294967295"/>
          </p:nvPr>
        </p:nvSpPr>
        <p:spPr/>
        <p:txBody>
          <a:bodyPr/>
          <a:lstStyle/>
          <a:p>
            <a:r>
              <a:rPr lang="en-US" altLang="zh-CN" sz="2800" b="1" dirty="0" smtClean="0">
                <a:ea typeface="宋体" charset="-122"/>
              </a:rPr>
              <a:t>Claim1</a:t>
            </a:r>
            <a:r>
              <a:rPr lang="en-US" altLang="zh-CN" sz="2800" dirty="0" smtClean="0">
                <a:ea typeface="宋体" charset="-122"/>
              </a:rPr>
              <a:t>. </a:t>
            </a:r>
            <a:r>
              <a:rPr lang="en-US" altLang="zh-CN" sz="2400" dirty="0" smtClean="0">
                <a:ea typeface="宋体" charset="-122"/>
              </a:rPr>
              <a:t>The inner loop can always successfully insert a constraint into the triangulation.</a:t>
            </a:r>
          </a:p>
          <a:p>
            <a:pPr lvl="1" eaLnBrk="1" hangingPunct="1">
              <a:buFontTx/>
              <a:buChar char="•"/>
            </a:pPr>
            <a:r>
              <a:rPr lang="en-US" altLang="zh-CN" sz="2000" dirty="0" smtClean="0">
                <a:ea typeface="宋体" charset="-122"/>
              </a:rPr>
              <a:t>Proof.</a:t>
            </a:r>
            <a:r>
              <a:rPr lang="en-US" altLang="zh-CN" dirty="0" smtClean="0">
                <a:ea typeface="宋体" charset="-122"/>
              </a:rPr>
              <a:t> </a:t>
            </a:r>
            <a:r>
              <a:rPr lang="en-US" altLang="zh-CN" sz="2000" dirty="0" smtClean="0">
                <a:ea typeface="宋体" charset="-122"/>
              </a:rPr>
              <a:t>Flipping does not go on forever</a:t>
            </a:r>
          </a:p>
          <a:p>
            <a:pPr lvl="2" indent="-228600"/>
            <a:r>
              <a:rPr lang="en-US" altLang="zh-CN" sz="2000" dirty="0" smtClean="0">
                <a:ea typeface="宋体" charset="-122"/>
              </a:rPr>
              <a:t>Having a base 3 number, N, to record triangle chains.</a:t>
            </a:r>
          </a:p>
          <a:p>
            <a:pPr lvl="3"/>
            <a:r>
              <a:rPr lang="en-US" altLang="zh-CN" sz="2000" dirty="0" smtClean="0">
                <a:ea typeface="宋体" charset="-122"/>
              </a:rPr>
              <a:t>E.g.  </a:t>
            </a:r>
            <a:r>
              <a:rPr lang="en-US" altLang="zh-CN" sz="2000" i="1" dirty="0" smtClean="0">
                <a:ea typeface="宋体" charset="-122"/>
              </a:rPr>
              <a:t>m</a:t>
            </a:r>
            <a:r>
              <a:rPr lang="en-US" altLang="zh-CN" sz="2000" dirty="0" smtClean="0">
                <a:ea typeface="宋体" charset="-122"/>
              </a:rPr>
              <a:t> triangles </a:t>
            </a:r>
            <a:r>
              <a:rPr lang="en-US" altLang="zh-CN" sz="2000" dirty="0" smtClean="0">
                <a:ea typeface="宋体" charset="-122"/>
                <a:sym typeface="Wingdings" pitchFamily="2" charset="2"/>
              </a:rPr>
              <a:t> </a:t>
            </a:r>
            <a:r>
              <a:rPr lang="en-US" altLang="zh-CN" sz="2000" i="1" dirty="0" smtClean="0">
                <a:ea typeface="宋体" charset="-122"/>
                <a:sym typeface="Wingdings" pitchFamily="2" charset="2"/>
              </a:rPr>
              <a:t>m </a:t>
            </a:r>
            <a:r>
              <a:rPr lang="en-US" altLang="zh-CN" sz="2000" dirty="0" smtClean="0">
                <a:ea typeface="宋体" charset="-122"/>
                <a:sym typeface="Wingdings" pitchFamily="2" charset="2"/>
              </a:rPr>
              <a:t>– 1 bits</a:t>
            </a:r>
            <a:endParaRPr lang="en-US" altLang="zh-CN" sz="2000" dirty="0" smtClean="0">
              <a:ea typeface="宋体" charset="-122"/>
            </a:endParaRPr>
          </a:p>
        </p:txBody>
      </p:sp>
      <p:grpSp>
        <p:nvGrpSpPr>
          <p:cNvPr id="2" name="Group 40"/>
          <p:cNvGrpSpPr/>
          <p:nvPr/>
        </p:nvGrpSpPr>
        <p:grpSpPr>
          <a:xfrm>
            <a:off x="1135380" y="4484913"/>
            <a:ext cx="3672476" cy="1687287"/>
            <a:chOff x="1135380" y="4484913"/>
            <a:chExt cx="3672476" cy="1687287"/>
          </a:xfrm>
        </p:grpSpPr>
        <p:sp>
          <p:nvSpPr>
            <p:cNvPr id="38935" name="Line 30"/>
            <p:cNvSpPr>
              <a:spLocks noChangeShapeType="1"/>
            </p:cNvSpPr>
            <p:nvPr/>
          </p:nvSpPr>
          <p:spPr bwMode="auto">
            <a:xfrm>
              <a:off x="2289629" y="4608286"/>
              <a:ext cx="301171" cy="1321027"/>
            </a:xfrm>
            <a:prstGeom prst="line">
              <a:avLst/>
            </a:prstGeom>
            <a:noFill/>
            <a:ln w="25400">
              <a:solidFill>
                <a:schemeClr val="accent2"/>
              </a:solidFill>
              <a:round/>
              <a:headEnd/>
              <a:tailEnd/>
            </a:ln>
          </p:spPr>
          <p:txBody>
            <a:bodyPr/>
            <a:lstStyle/>
            <a:p>
              <a:endParaRPr lang="zh-CN" altLang="en-US"/>
            </a:p>
          </p:txBody>
        </p:sp>
        <p:sp>
          <p:nvSpPr>
            <p:cNvPr id="38936" name="Line 36"/>
            <p:cNvSpPr>
              <a:spLocks noChangeShapeType="1"/>
            </p:cNvSpPr>
            <p:nvPr/>
          </p:nvSpPr>
          <p:spPr bwMode="auto">
            <a:xfrm>
              <a:off x="3248247" y="4492258"/>
              <a:ext cx="675167" cy="1212112"/>
            </a:xfrm>
            <a:prstGeom prst="line">
              <a:avLst/>
            </a:prstGeom>
            <a:noFill/>
            <a:ln w="25400">
              <a:solidFill>
                <a:schemeClr val="accent2"/>
              </a:solidFill>
              <a:round/>
              <a:headEnd/>
              <a:tailEnd/>
            </a:ln>
          </p:spPr>
          <p:txBody>
            <a:bodyPr/>
            <a:lstStyle/>
            <a:p>
              <a:endParaRPr lang="zh-CN" altLang="en-US"/>
            </a:p>
          </p:txBody>
        </p:sp>
        <p:sp>
          <p:nvSpPr>
            <p:cNvPr id="38940" name="Line 26"/>
            <p:cNvSpPr>
              <a:spLocks noChangeShapeType="1"/>
            </p:cNvSpPr>
            <p:nvPr/>
          </p:nvSpPr>
          <p:spPr bwMode="auto">
            <a:xfrm flipH="1">
              <a:off x="1981198" y="4597400"/>
              <a:ext cx="304801" cy="1574799"/>
            </a:xfrm>
            <a:prstGeom prst="line">
              <a:avLst/>
            </a:prstGeom>
            <a:noFill/>
            <a:ln w="25400">
              <a:solidFill>
                <a:schemeClr val="accent2"/>
              </a:solidFill>
              <a:round/>
              <a:headEnd/>
              <a:tailEnd/>
            </a:ln>
          </p:spPr>
          <p:txBody>
            <a:bodyPr/>
            <a:lstStyle/>
            <a:p>
              <a:endParaRPr lang="zh-CN" altLang="en-US"/>
            </a:p>
          </p:txBody>
        </p:sp>
        <p:sp>
          <p:nvSpPr>
            <p:cNvPr id="38941" name="Line 27"/>
            <p:cNvSpPr>
              <a:spLocks noChangeShapeType="1"/>
            </p:cNvSpPr>
            <p:nvPr/>
          </p:nvSpPr>
          <p:spPr bwMode="auto">
            <a:xfrm>
              <a:off x="1135742" y="5417457"/>
              <a:ext cx="860697" cy="747123"/>
            </a:xfrm>
            <a:prstGeom prst="line">
              <a:avLst/>
            </a:prstGeom>
            <a:noFill/>
            <a:ln w="25400">
              <a:solidFill>
                <a:schemeClr val="accent2"/>
              </a:solidFill>
              <a:round/>
              <a:headEnd/>
              <a:tailEnd/>
            </a:ln>
          </p:spPr>
          <p:txBody>
            <a:bodyPr/>
            <a:lstStyle/>
            <a:p>
              <a:endParaRPr lang="zh-CN" altLang="en-US"/>
            </a:p>
          </p:txBody>
        </p:sp>
        <p:sp>
          <p:nvSpPr>
            <p:cNvPr id="38943" name="Line 29"/>
            <p:cNvSpPr>
              <a:spLocks noChangeShapeType="1"/>
            </p:cNvSpPr>
            <p:nvPr/>
          </p:nvSpPr>
          <p:spPr bwMode="auto">
            <a:xfrm flipV="1">
              <a:off x="2289630" y="4484913"/>
              <a:ext cx="954314" cy="108857"/>
            </a:xfrm>
            <a:prstGeom prst="line">
              <a:avLst/>
            </a:prstGeom>
            <a:noFill/>
            <a:ln w="25400">
              <a:solidFill>
                <a:schemeClr val="accent2"/>
              </a:solidFill>
              <a:round/>
              <a:headEnd/>
              <a:tailEnd/>
            </a:ln>
          </p:spPr>
          <p:txBody>
            <a:bodyPr/>
            <a:lstStyle/>
            <a:p>
              <a:endParaRPr lang="zh-CN" altLang="en-US"/>
            </a:p>
          </p:txBody>
        </p:sp>
        <p:sp>
          <p:nvSpPr>
            <p:cNvPr id="38944" name="Line 31"/>
            <p:cNvSpPr>
              <a:spLocks noChangeShapeType="1"/>
            </p:cNvSpPr>
            <p:nvPr/>
          </p:nvSpPr>
          <p:spPr bwMode="auto">
            <a:xfrm flipV="1">
              <a:off x="1981200" y="5943600"/>
              <a:ext cx="609600" cy="228600"/>
            </a:xfrm>
            <a:prstGeom prst="line">
              <a:avLst/>
            </a:prstGeom>
            <a:noFill/>
            <a:ln w="25400">
              <a:solidFill>
                <a:schemeClr val="accent2"/>
              </a:solidFill>
              <a:round/>
              <a:headEnd/>
              <a:tailEnd/>
            </a:ln>
          </p:spPr>
          <p:txBody>
            <a:bodyPr/>
            <a:lstStyle/>
            <a:p>
              <a:endParaRPr lang="zh-CN" altLang="en-US"/>
            </a:p>
          </p:txBody>
        </p:sp>
        <p:sp>
          <p:nvSpPr>
            <p:cNvPr id="38945" name="Line 32"/>
            <p:cNvSpPr>
              <a:spLocks noChangeShapeType="1"/>
            </p:cNvSpPr>
            <p:nvPr/>
          </p:nvSpPr>
          <p:spPr bwMode="auto">
            <a:xfrm>
              <a:off x="3243943" y="4488543"/>
              <a:ext cx="108857" cy="1683657"/>
            </a:xfrm>
            <a:prstGeom prst="line">
              <a:avLst/>
            </a:prstGeom>
            <a:noFill/>
            <a:ln w="25400">
              <a:solidFill>
                <a:schemeClr val="accent2"/>
              </a:solidFill>
              <a:round/>
              <a:headEnd/>
              <a:tailEnd/>
            </a:ln>
          </p:spPr>
          <p:txBody>
            <a:bodyPr/>
            <a:lstStyle/>
            <a:p>
              <a:endParaRPr lang="zh-CN" altLang="en-US"/>
            </a:p>
          </p:txBody>
        </p:sp>
        <p:sp>
          <p:nvSpPr>
            <p:cNvPr id="38947" name="Line 34"/>
            <p:cNvSpPr>
              <a:spLocks noChangeShapeType="1"/>
            </p:cNvSpPr>
            <p:nvPr/>
          </p:nvSpPr>
          <p:spPr bwMode="auto">
            <a:xfrm>
              <a:off x="2282371" y="4601029"/>
              <a:ext cx="1070429" cy="1571171"/>
            </a:xfrm>
            <a:prstGeom prst="line">
              <a:avLst/>
            </a:prstGeom>
            <a:noFill/>
            <a:ln w="25400">
              <a:solidFill>
                <a:schemeClr val="accent2"/>
              </a:solidFill>
              <a:round/>
              <a:headEnd/>
              <a:tailEnd/>
            </a:ln>
          </p:spPr>
          <p:txBody>
            <a:bodyPr/>
            <a:lstStyle/>
            <a:p>
              <a:endParaRPr lang="zh-CN" altLang="en-US"/>
            </a:p>
          </p:txBody>
        </p:sp>
        <p:sp>
          <p:nvSpPr>
            <p:cNvPr id="38948" name="Line 35"/>
            <p:cNvSpPr>
              <a:spLocks noChangeShapeType="1"/>
            </p:cNvSpPr>
            <p:nvPr/>
          </p:nvSpPr>
          <p:spPr bwMode="auto">
            <a:xfrm>
              <a:off x="2590800" y="5943600"/>
              <a:ext cx="762000" cy="228600"/>
            </a:xfrm>
            <a:prstGeom prst="line">
              <a:avLst/>
            </a:prstGeom>
            <a:noFill/>
            <a:ln w="25400">
              <a:solidFill>
                <a:schemeClr val="accent2"/>
              </a:solidFill>
              <a:round/>
              <a:headEnd/>
              <a:tailEnd/>
            </a:ln>
          </p:spPr>
          <p:txBody>
            <a:bodyPr/>
            <a:lstStyle/>
            <a:p>
              <a:endParaRPr lang="zh-CN" altLang="en-US"/>
            </a:p>
          </p:txBody>
        </p:sp>
        <p:sp>
          <p:nvSpPr>
            <p:cNvPr id="38950" name="Line 38"/>
            <p:cNvSpPr>
              <a:spLocks noChangeShapeType="1"/>
            </p:cNvSpPr>
            <p:nvPr/>
          </p:nvSpPr>
          <p:spPr bwMode="auto">
            <a:xfrm flipH="1" flipV="1">
              <a:off x="3242930" y="4486940"/>
              <a:ext cx="1564926" cy="897860"/>
            </a:xfrm>
            <a:prstGeom prst="line">
              <a:avLst/>
            </a:prstGeom>
            <a:noFill/>
            <a:ln w="25400">
              <a:solidFill>
                <a:schemeClr val="accent2"/>
              </a:solidFill>
              <a:round/>
              <a:headEnd/>
              <a:tailEnd/>
            </a:ln>
          </p:spPr>
          <p:txBody>
            <a:bodyPr/>
            <a:lstStyle/>
            <a:p>
              <a:endParaRPr lang="zh-CN" altLang="en-US"/>
            </a:p>
          </p:txBody>
        </p:sp>
        <p:sp>
          <p:nvSpPr>
            <p:cNvPr id="38951" name="Line 39"/>
            <p:cNvSpPr>
              <a:spLocks noChangeShapeType="1"/>
            </p:cNvSpPr>
            <p:nvPr/>
          </p:nvSpPr>
          <p:spPr bwMode="auto">
            <a:xfrm flipV="1">
              <a:off x="3907971" y="5395686"/>
              <a:ext cx="896257" cy="308430"/>
            </a:xfrm>
            <a:prstGeom prst="line">
              <a:avLst/>
            </a:prstGeom>
            <a:noFill/>
            <a:ln w="25400">
              <a:solidFill>
                <a:schemeClr val="accent2"/>
              </a:solidFill>
              <a:round/>
              <a:headEnd/>
              <a:tailEnd/>
            </a:ln>
          </p:spPr>
          <p:txBody>
            <a:bodyPr/>
            <a:lstStyle/>
            <a:p>
              <a:endParaRPr lang="zh-CN" altLang="en-US"/>
            </a:p>
          </p:txBody>
        </p:sp>
        <p:sp>
          <p:nvSpPr>
            <p:cNvPr id="38952" name="Line 40"/>
            <p:cNvSpPr>
              <a:spLocks noChangeShapeType="1"/>
            </p:cNvSpPr>
            <p:nvPr/>
          </p:nvSpPr>
          <p:spPr bwMode="auto">
            <a:xfrm flipH="1">
              <a:off x="3352800" y="5707742"/>
              <a:ext cx="555171" cy="464457"/>
            </a:xfrm>
            <a:prstGeom prst="line">
              <a:avLst/>
            </a:prstGeom>
            <a:noFill/>
            <a:ln w="25400">
              <a:solidFill>
                <a:schemeClr val="accent2"/>
              </a:solidFill>
              <a:round/>
              <a:headEnd/>
              <a:tailEnd/>
            </a:ln>
          </p:spPr>
          <p:txBody>
            <a:bodyPr/>
            <a:lstStyle/>
            <a:p>
              <a:endParaRPr lang="zh-CN" altLang="en-US"/>
            </a:p>
          </p:txBody>
        </p:sp>
        <p:sp>
          <p:nvSpPr>
            <p:cNvPr id="38953" name="Line 41"/>
            <p:cNvSpPr>
              <a:spLocks noChangeShapeType="1"/>
            </p:cNvSpPr>
            <p:nvPr/>
          </p:nvSpPr>
          <p:spPr bwMode="auto">
            <a:xfrm flipV="1">
              <a:off x="1135380" y="5387340"/>
              <a:ext cx="3665220" cy="30480"/>
            </a:xfrm>
            <a:prstGeom prst="line">
              <a:avLst/>
            </a:prstGeom>
            <a:noFill/>
            <a:ln w="25400">
              <a:solidFill>
                <a:srgbClr val="FF0000"/>
              </a:solidFill>
              <a:round/>
              <a:headEnd/>
              <a:tailEnd/>
            </a:ln>
          </p:spPr>
          <p:txBody>
            <a:bodyPr/>
            <a:lstStyle/>
            <a:p>
              <a:endParaRPr lang="zh-CN" altLang="en-US"/>
            </a:p>
          </p:txBody>
        </p:sp>
      </p:grpSp>
      <p:sp>
        <p:nvSpPr>
          <p:cNvPr id="25" name="Slide Number Placeholder 24"/>
          <p:cNvSpPr>
            <a:spLocks noGrp="1"/>
          </p:cNvSpPr>
          <p:nvPr>
            <p:ph type="sldNum" sz="quarter" idx="11"/>
          </p:nvPr>
        </p:nvSpPr>
        <p:spPr/>
        <p:txBody>
          <a:bodyPr/>
          <a:lstStyle/>
          <a:p>
            <a:pPr>
              <a:defRPr/>
            </a:pPr>
            <a:fld id="{82DC61DB-E448-4F5B-A97F-9679980DA3A4}" type="slidenum">
              <a:rPr lang="en-US"/>
              <a:pPr>
                <a:defRPr/>
              </a:pPr>
              <a:t>20</a:t>
            </a:fld>
            <a:endParaRPr lang="en-US" dirty="0"/>
          </a:p>
        </p:txBody>
      </p:sp>
      <p:grpSp>
        <p:nvGrpSpPr>
          <p:cNvPr id="46" name="Group 45"/>
          <p:cNvGrpSpPr/>
          <p:nvPr/>
        </p:nvGrpSpPr>
        <p:grpSpPr>
          <a:xfrm>
            <a:off x="5410200" y="5348287"/>
            <a:ext cx="2270760" cy="366713"/>
            <a:chOff x="5410200" y="5348287"/>
            <a:chExt cx="2270760" cy="366713"/>
          </a:xfrm>
        </p:grpSpPr>
        <p:sp>
          <p:nvSpPr>
            <p:cNvPr id="38999" name="Text Box 87"/>
            <p:cNvSpPr txBox="1">
              <a:spLocks noChangeArrowheads="1"/>
            </p:cNvSpPr>
            <p:nvPr/>
          </p:nvSpPr>
          <p:spPr bwMode="auto">
            <a:xfrm>
              <a:off x="5791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32" name="Text Box 87"/>
            <p:cNvSpPr txBox="1">
              <a:spLocks noChangeArrowheads="1"/>
            </p:cNvSpPr>
            <p:nvPr/>
          </p:nvSpPr>
          <p:spPr bwMode="auto">
            <a:xfrm>
              <a:off x="5410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33" name="Text Box 87"/>
            <p:cNvSpPr txBox="1">
              <a:spLocks noChangeArrowheads="1"/>
            </p:cNvSpPr>
            <p:nvPr/>
          </p:nvSpPr>
          <p:spPr bwMode="auto">
            <a:xfrm>
              <a:off x="6172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35" name="Text Box 87"/>
            <p:cNvSpPr txBox="1">
              <a:spLocks noChangeArrowheads="1"/>
            </p:cNvSpPr>
            <p:nvPr/>
          </p:nvSpPr>
          <p:spPr bwMode="auto">
            <a:xfrm>
              <a:off x="6553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36" name="Text Box 87"/>
            <p:cNvSpPr txBox="1">
              <a:spLocks noChangeArrowheads="1"/>
            </p:cNvSpPr>
            <p:nvPr/>
          </p:nvSpPr>
          <p:spPr bwMode="auto">
            <a:xfrm>
              <a:off x="6934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37" name="Text Box 87"/>
            <p:cNvSpPr txBox="1">
              <a:spLocks noChangeArrowheads="1"/>
            </p:cNvSpPr>
            <p:nvPr/>
          </p:nvSpPr>
          <p:spPr bwMode="auto">
            <a:xfrm>
              <a:off x="7315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grpSp>
      <p:sp>
        <p:nvSpPr>
          <p:cNvPr id="47" name="Line 24"/>
          <p:cNvSpPr>
            <a:spLocks noChangeShapeType="1"/>
          </p:cNvSpPr>
          <p:nvPr/>
        </p:nvSpPr>
        <p:spPr bwMode="auto">
          <a:xfrm flipV="1">
            <a:off x="1426029" y="4586514"/>
            <a:ext cx="859971" cy="330200"/>
          </a:xfrm>
          <a:prstGeom prst="line">
            <a:avLst/>
          </a:prstGeom>
          <a:noFill/>
          <a:ln w="25400">
            <a:solidFill>
              <a:schemeClr val="accent2"/>
            </a:solidFill>
            <a:round/>
            <a:headEnd/>
            <a:tailEnd/>
          </a:ln>
        </p:spPr>
        <p:txBody>
          <a:bodyPr/>
          <a:lstStyle/>
          <a:p>
            <a:endParaRPr lang="zh-CN" altLang="en-US"/>
          </a:p>
        </p:txBody>
      </p:sp>
      <p:sp>
        <p:nvSpPr>
          <p:cNvPr id="48" name="Line 25"/>
          <p:cNvSpPr>
            <a:spLocks noChangeShapeType="1"/>
          </p:cNvSpPr>
          <p:nvPr/>
        </p:nvSpPr>
        <p:spPr bwMode="auto">
          <a:xfrm flipV="1">
            <a:off x="1127759" y="4905828"/>
            <a:ext cx="316411" cy="504367"/>
          </a:xfrm>
          <a:prstGeom prst="line">
            <a:avLst/>
          </a:prstGeom>
          <a:noFill/>
          <a:ln w="25400">
            <a:solidFill>
              <a:schemeClr val="accent2"/>
            </a:solidFill>
            <a:round/>
            <a:headEnd/>
            <a:tailEnd/>
          </a:ln>
        </p:spPr>
        <p:txBody>
          <a:bodyPr/>
          <a:lstStyle/>
          <a:p>
            <a:endParaRPr lang="zh-CN" altLang="en-US"/>
          </a:p>
        </p:txBody>
      </p:sp>
      <p:sp>
        <p:nvSpPr>
          <p:cNvPr id="49" name="Line 28"/>
          <p:cNvSpPr>
            <a:spLocks noChangeShapeType="1"/>
          </p:cNvSpPr>
          <p:nvPr/>
        </p:nvSpPr>
        <p:spPr bwMode="auto">
          <a:xfrm>
            <a:off x="1436914" y="4920344"/>
            <a:ext cx="551543" cy="1230086"/>
          </a:xfrm>
          <a:prstGeom prst="line">
            <a:avLst/>
          </a:prstGeom>
          <a:noFill/>
          <a:ln w="25400">
            <a:solidFill>
              <a:schemeClr val="accent2"/>
            </a:solidFill>
            <a:round/>
            <a:headEnd/>
            <a:tailEnd/>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1"/>
          <p:cNvSpPr/>
          <p:nvPr/>
        </p:nvSpPr>
        <p:spPr bwMode="auto">
          <a:xfrm>
            <a:off x="3232087" y="4472412"/>
            <a:ext cx="1566250" cy="1711105"/>
          </a:xfrm>
          <a:custGeom>
            <a:avLst/>
            <a:gdLst>
              <a:gd name="connsiteX0" fmla="*/ 0 w 1566250"/>
              <a:gd name="connsiteY0" fmla="*/ 0 h 1711105"/>
              <a:gd name="connsiteX1" fmla="*/ 126749 w 1566250"/>
              <a:gd name="connsiteY1" fmla="*/ 1711105 h 1711105"/>
              <a:gd name="connsiteX2" fmla="*/ 688063 w 1566250"/>
              <a:gd name="connsiteY2" fmla="*/ 1222218 h 1711105"/>
              <a:gd name="connsiteX3" fmla="*/ 1566250 w 1566250"/>
              <a:gd name="connsiteY3" fmla="*/ 923453 h 1711105"/>
              <a:gd name="connsiteX4" fmla="*/ 0 w 1566250"/>
              <a:gd name="connsiteY4" fmla="*/ 0 h 171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250" h="1711105">
                <a:moveTo>
                  <a:pt x="0" y="0"/>
                </a:moveTo>
                <a:lnTo>
                  <a:pt x="126749" y="1711105"/>
                </a:lnTo>
                <a:lnTo>
                  <a:pt x="688063" y="1222218"/>
                </a:lnTo>
                <a:lnTo>
                  <a:pt x="1566250" y="923453"/>
                </a:lnTo>
                <a:lnTo>
                  <a:pt x="0" y="0"/>
                </a:lnTo>
                <a:close/>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Freeform 50"/>
          <p:cNvSpPr/>
          <p:nvPr/>
        </p:nvSpPr>
        <p:spPr bwMode="auto">
          <a:xfrm>
            <a:off x="2290527" y="4499572"/>
            <a:ext cx="1629623" cy="1665838"/>
          </a:xfrm>
          <a:custGeom>
            <a:avLst/>
            <a:gdLst>
              <a:gd name="connsiteX0" fmla="*/ 0 w 1629623"/>
              <a:gd name="connsiteY0" fmla="*/ 90535 h 1665838"/>
              <a:gd name="connsiteX1" fmla="*/ 950614 w 1629623"/>
              <a:gd name="connsiteY1" fmla="*/ 0 h 1665838"/>
              <a:gd name="connsiteX2" fmla="*/ 1629623 w 1629623"/>
              <a:gd name="connsiteY2" fmla="*/ 1213165 h 1665838"/>
              <a:gd name="connsiteX3" fmla="*/ 1068309 w 1629623"/>
              <a:gd name="connsiteY3" fmla="*/ 1665838 h 1665838"/>
              <a:gd name="connsiteX4" fmla="*/ 0 w 1629623"/>
              <a:gd name="connsiteY4" fmla="*/ 90535 h 1665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623" h="1665838">
                <a:moveTo>
                  <a:pt x="0" y="90535"/>
                </a:moveTo>
                <a:lnTo>
                  <a:pt x="950614" y="0"/>
                </a:lnTo>
                <a:lnTo>
                  <a:pt x="1629623" y="1213165"/>
                </a:lnTo>
                <a:lnTo>
                  <a:pt x="1068309" y="1665838"/>
                </a:lnTo>
                <a:lnTo>
                  <a:pt x="0" y="90535"/>
                </a:ln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Freeform 49"/>
          <p:cNvSpPr/>
          <p:nvPr/>
        </p:nvSpPr>
        <p:spPr bwMode="auto">
          <a:xfrm>
            <a:off x="2290527" y="4490519"/>
            <a:ext cx="1068309" cy="1674891"/>
          </a:xfrm>
          <a:custGeom>
            <a:avLst/>
            <a:gdLst>
              <a:gd name="connsiteX0" fmla="*/ 307818 w 1068309"/>
              <a:gd name="connsiteY0" fmla="*/ 1457608 h 1674891"/>
              <a:gd name="connsiteX1" fmla="*/ 0 w 1068309"/>
              <a:gd name="connsiteY1" fmla="*/ 108641 h 1674891"/>
              <a:gd name="connsiteX2" fmla="*/ 968721 w 1068309"/>
              <a:gd name="connsiteY2" fmla="*/ 0 h 1674891"/>
              <a:gd name="connsiteX3" fmla="*/ 1068309 w 1068309"/>
              <a:gd name="connsiteY3" fmla="*/ 1674891 h 1674891"/>
              <a:gd name="connsiteX4" fmla="*/ 307818 w 1068309"/>
              <a:gd name="connsiteY4" fmla="*/ 1457608 h 16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09" h="1674891">
                <a:moveTo>
                  <a:pt x="307818" y="1457608"/>
                </a:moveTo>
                <a:lnTo>
                  <a:pt x="0" y="108641"/>
                </a:lnTo>
                <a:lnTo>
                  <a:pt x="968721" y="0"/>
                </a:lnTo>
                <a:lnTo>
                  <a:pt x="1068309" y="1674891"/>
                </a:lnTo>
                <a:lnTo>
                  <a:pt x="307818" y="1457608"/>
                </a:ln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Freeform 48"/>
          <p:cNvSpPr/>
          <p:nvPr/>
        </p:nvSpPr>
        <p:spPr bwMode="auto">
          <a:xfrm>
            <a:off x="1982709" y="4626321"/>
            <a:ext cx="1348966" cy="1548142"/>
          </a:xfrm>
          <a:custGeom>
            <a:avLst/>
            <a:gdLst>
              <a:gd name="connsiteX0" fmla="*/ 0 w 1348966"/>
              <a:gd name="connsiteY0" fmla="*/ 1548142 h 1548142"/>
              <a:gd name="connsiteX1" fmla="*/ 307818 w 1348966"/>
              <a:gd name="connsiteY1" fmla="*/ 0 h 1548142"/>
              <a:gd name="connsiteX2" fmla="*/ 1348966 w 1348966"/>
              <a:gd name="connsiteY2" fmla="*/ 1530035 h 1548142"/>
              <a:gd name="connsiteX3" fmla="*/ 606582 w 1348966"/>
              <a:gd name="connsiteY3" fmla="*/ 1330859 h 1548142"/>
              <a:gd name="connsiteX4" fmla="*/ 0 w 1348966"/>
              <a:gd name="connsiteY4" fmla="*/ 1548142 h 154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966" h="1548142">
                <a:moveTo>
                  <a:pt x="0" y="1548142"/>
                </a:moveTo>
                <a:lnTo>
                  <a:pt x="307818" y="0"/>
                </a:lnTo>
                <a:lnTo>
                  <a:pt x="1348966" y="1530035"/>
                </a:lnTo>
                <a:lnTo>
                  <a:pt x="606582" y="1330859"/>
                </a:lnTo>
                <a:lnTo>
                  <a:pt x="0" y="1548142"/>
                </a:lnTo>
                <a:close/>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Freeform 47"/>
          <p:cNvSpPr/>
          <p:nvPr/>
        </p:nvSpPr>
        <p:spPr bwMode="auto">
          <a:xfrm>
            <a:off x="1439501" y="4608214"/>
            <a:ext cx="1158844" cy="1557196"/>
          </a:xfrm>
          <a:custGeom>
            <a:avLst/>
            <a:gdLst>
              <a:gd name="connsiteX0" fmla="*/ 0 w 1158844"/>
              <a:gd name="connsiteY0" fmla="*/ 298764 h 1557196"/>
              <a:gd name="connsiteX1" fmla="*/ 543208 w 1158844"/>
              <a:gd name="connsiteY1" fmla="*/ 1557196 h 1557196"/>
              <a:gd name="connsiteX2" fmla="*/ 1158844 w 1158844"/>
              <a:gd name="connsiteY2" fmla="*/ 1339913 h 1557196"/>
              <a:gd name="connsiteX3" fmla="*/ 851026 w 1158844"/>
              <a:gd name="connsiteY3" fmla="*/ 0 h 1557196"/>
              <a:gd name="connsiteX4" fmla="*/ 0 w 1158844"/>
              <a:gd name="connsiteY4" fmla="*/ 298764 h 15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44" h="1557196">
                <a:moveTo>
                  <a:pt x="0" y="298764"/>
                </a:moveTo>
                <a:lnTo>
                  <a:pt x="543208" y="1557196"/>
                </a:lnTo>
                <a:lnTo>
                  <a:pt x="1158844" y="1339913"/>
                </a:lnTo>
                <a:lnTo>
                  <a:pt x="851026" y="0"/>
                </a:lnTo>
                <a:lnTo>
                  <a:pt x="0" y="298764"/>
                </a:ln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Freeform 41"/>
          <p:cNvSpPr/>
          <p:nvPr/>
        </p:nvSpPr>
        <p:spPr bwMode="auto">
          <a:xfrm>
            <a:off x="1140737" y="4617267"/>
            <a:ext cx="1131683" cy="1548143"/>
          </a:xfrm>
          <a:custGeom>
            <a:avLst/>
            <a:gdLst>
              <a:gd name="connsiteX0" fmla="*/ 0 w 1131683"/>
              <a:gd name="connsiteY0" fmla="*/ 787652 h 1548143"/>
              <a:gd name="connsiteX1" fmla="*/ 307817 w 1131683"/>
              <a:gd name="connsiteY1" fmla="*/ 289711 h 1548143"/>
              <a:gd name="connsiteX2" fmla="*/ 1131683 w 1131683"/>
              <a:gd name="connsiteY2" fmla="*/ 0 h 1548143"/>
              <a:gd name="connsiteX3" fmla="*/ 860079 w 1131683"/>
              <a:gd name="connsiteY3" fmla="*/ 1548143 h 1548143"/>
              <a:gd name="connsiteX4" fmla="*/ 0 w 1131683"/>
              <a:gd name="connsiteY4" fmla="*/ 787652 h 15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683" h="1548143">
                <a:moveTo>
                  <a:pt x="0" y="787652"/>
                </a:moveTo>
                <a:lnTo>
                  <a:pt x="307817" y="289711"/>
                </a:lnTo>
                <a:lnTo>
                  <a:pt x="1131683" y="0"/>
                </a:lnTo>
                <a:lnTo>
                  <a:pt x="860079" y="1548143"/>
                </a:lnTo>
                <a:lnTo>
                  <a:pt x="0" y="787652"/>
                </a:lnTo>
                <a:close/>
              </a:path>
            </a:pathLst>
          </a:custGeom>
          <a:solidFill>
            <a:srgbClr val="FF99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466" name="Rectangle 2"/>
          <p:cNvSpPr>
            <a:spLocks noGrp="1" noChangeArrowheads="1"/>
          </p:cNvSpPr>
          <p:nvPr>
            <p:ph type="title" idx="4294967295"/>
          </p:nvPr>
        </p:nvSpPr>
        <p:spPr/>
        <p:txBody>
          <a:bodyPr/>
          <a:lstStyle/>
          <a:p>
            <a:r>
              <a:rPr lang="en-US" altLang="zh-CN" smtClean="0">
                <a:ea typeface="宋体" charset="-122"/>
              </a:rPr>
              <a:t>Proof of correctness</a:t>
            </a:r>
          </a:p>
        </p:txBody>
      </p:sp>
      <p:sp>
        <p:nvSpPr>
          <p:cNvPr id="62467" name="Rectangle 3"/>
          <p:cNvSpPr>
            <a:spLocks noGrp="1" noChangeArrowheads="1"/>
          </p:cNvSpPr>
          <p:nvPr>
            <p:ph type="body" idx="4294967295"/>
          </p:nvPr>
        </p:nvSpPr>
        <p:spPr>
          <a:xfrm>
            <a:off x="381000" y="1447800"/>
            <a:ext cx="8382000" cy="2988398"/>
          </a:xfrm>
        </p:spPr>
        <p:txBody>
          <a:bodyPr/>
          <a:lstStyle/>
          <a:p>
            <a:r>
              <a:rPr lang="en-US" altLang="zh-CN" sz="2800" b="1" dirty="0" smtClean="0">
                <a:ea typeface="宋体" charset="-122"/>
              </a:rPr>
              <a:t>Claim1</a:t>
            </a:r>
            <a:r>
              <a:rPr lang="en-US" altLang="zh-CN" sz="2800" dirty="0" smtClean="0">
                <a:ea typeface="宋体" charset="-122"/>
              </a:rPr>
              <a:t>. </a:t>
            </a:r>
            <a:r>
              <a:rPr lang="en-US" altLang="zh-CN" sz="2400" dirty="0" smtClean="0">
                <a:ea typeface="宋体" charset="-122"/>
              </a:rPr>
              <a:t>The inner loop can always successfully insert a constraint into the triangulation.</a:t>
            </a:r>
          </a:p>
          <a:p>
            <a:pPr lvl="1" eaLnBrk="1" hangingPunct="1">
              <a:buFontTx/>
              <a:buChar char="•"/>
            </a:pPr>
            <a:r>
              <a:rPr lang="en-US" altLang="zh-CN" sz="2000" dirty="0" smtClean="0">
                <a:ea typeface="宋体" charset="-122"/>
              </a:rPr>
              <a:t>Proof.</a:t>
            </a:r>
            <a:r>
              <a:rPr lang="en-US" altLang="zh-CN" dirty="0" smtClean="0">
                <a:ea typeface="宋体" charset="-122"/>
              </a:rPr>
              <a:t> </a:t>
            </a:r>
            <a:r>
              <a:rPr lang="en-US" altLang="zh-CN" sz="2000" dirty="0" smtClean="0">
                <a:ea typeface="宋体" charset="-122"/>
              </a:rPr>
              <a:t>Flipping does not go on forever</a:t>
            </a:r>
          </a:p>
          <a:p>
            <a:pPr lvl="2" indent="-228600"/>
            <a:r>
              <a:rPr lang="en-US" altLang="zh-CN" sz="2000" dirty="0" smtClean="0">
                <a:ea typeface="宋体" charset="-122"/>
              </a:rPr>
              <a:t>Assign different pair of triangles different number	</a:t>
            </a:r>
          </a:p>
        </p:txBody>
      </p:sp>
      <p:sp>
        <p:nvSpPr>
          <p:cNvPr id="25" name="Slide Number Placeholder 24"/>
          <p:cNvSpPr txBox="1">
            <a:spLocks noGrp="1"/>
          </p:cNvSpPr>
          <p:nvPr/>
        </p:nvSpPr>
        <p:spPr bwMode="auto">
          <a:xfrm>
            <a:off x="6858000" y="6248400"/>
            <a:ext cx="1905000" cy="457200"/>
          </a:xfrm>
          <a:prstGeom prst="rect">
            <a:avLst/>
          </a:prstGeom>
          <a:noFill/>
          <a:ln>
            <a:miter lim="800000"/>
            <a:headEnd/>
            <a:tailEnd/>
          </a:ln>
        </p:spPr>
        <p:txBody>
          <a:bodyPr lIns="91414" tIns="45707" rIns="91414" bIns="45707"/>
          <a:lstStyle/>
          <a:p>
            <a:pPr algn="r">
              <a:defRPr/>
            </a:pPr>
            <a:fld id="{726592BC-1BD8-4222-BC63-905183F1C3EB}" type="slidenum">
              <a:rPr lang="en-US" sz="1400">
                <a:solidFill>
                  <a:schemeClr val="accent2">
                    <a:lumMod val="75000"/>
                  </a:schemeClr>
                </a:solidFill>
                <a:latin typeface="+mn-lt"/>
                <a:ea typeface="+mn-ea"/>
                <a:cs typeface="+mj-cs"/>
              </a:rPr>
              <a:pPr algn="r">
                <a:defRPr/>
              </a:pPr>
              <a:t>21</a:t>
            </a:fld>
            <a:endParaRPr lang="en-US" sz="1400" dirty="0">
              <a:solidFill>
                <a:schemeClr val="accent2">
                  <a:lumMod val="75000"/>
                </a:schemeClr>
              </a:solidFill>
              <a:latin typeface="+mn-lt"/>
              <a:ea typeface="+mn-ea"/>
              <a:cs typeface="+mj-cs"/>
            </a:endParaRPr>
          </a:p>
        </p:txBody>
      </p:sp>
      <p:grpSp>
        <p:nvGrpSpPr>
          <p:cNvPr id="79" name="Group 40"/>
          <p:cNvGrpSpPr/>
          <p:nvPr/>
        </p:nvGrpSpPr>
        <p:grpSpPr>
          <a:xfrm>
            <a:off x="1127759" y="4484913"/>
            <a:ext cx="3680097" cy="1687287"/>
            <a:chOff x="1127759" y="4484913"/>
            <a:chExt cx="3680097" cy="1687287"/>
          </a:xfrm>
        </p:grpSpPr>
        <p:sp>
          <p:nvSpPr>
            <p:cNvPr id="80" name="Line 30"/>
            <p:cNvSpPr>
              <a:spLocks noChangeShapeType="1"/>
            </p:cNvSpPr>
            <p:nvPr/>
          </p:nvSpPr>
          <p:spPr bwMode="auto">
            <a:xfrm>
              <a:off x="2289629" y="4608286"/>
              <a:ext cx="301171" cy="1321027"/>
            </a:xfrm>
            <a:prstGeom prst="line">
              <a:avLst/>
            </a:prstGeom>
            <a:noFill/>
            <a:ln w="25400">
              <a:solidFill>
                <a:schemeClr val="accent2"/>
              </a:solidFill>
              <a:round/>
              <a:headEnd/>
              <a:tailEnd/>
            </a:ln>
          </p:spPr>
          <p:txBody>
            <a:bodyPr/>
            <a:lstStyle/>
            <a:p>
              <a:endParaRPr lang="zh-CN" altLang="en-US"/>
            </a:p>
          </p:txBody>
        </p:sp>
        <p:sp>
          <p:nvSpPr>
            <p:cNvPr id="81" name="Line 36"/>
            <p:cNvSpPr>
              <a:spLocks noChangeShapeType="1"/>
            </p:cNvSpPr>
            <p:nvPr/>
          </p:nvSpPr>
          <p:spPr bwMode="auto">
            <a:xfrm>
              <a:off x="3248247" y="4492258"/>
              <a:ext cx="675167" cy="1212112"/>
            </a:xfrm>
            <a:prstGeom prst="line">
              <a:avLst/>
            </a:prstGeom>
            <a:noFill/>
            <a:ln w="25400">
              <a:solidFill>
                <a:schemeClr val="accent2"/>
              </a:solidFill>
              <a:round/>
              <a:headEnd/>
              <a:tailEnd/>
            </a:ln>
          </p:spPr>
          <p:txBody>
            <a:bodyPr/>
            <a:lstStyle/>
            <a:p>
              <a:endParaRPr lang="zh-CN" altLang="en-US"/>
            </a:p>
          </p:txBody>
        </p:sp>
        <p:sp>
          <p:nvSpPr>
            <p:cNvPr id="82" name="Line 24"/>
            <p:cNvSpPr>
              <a:spLocks noChangeShapeType="1"/>
            </p:cNvSpPr>
            <p:nvPr/>
          </p:nvSpPr>
          <p:spPr bwMode="auto">
            <a:xfrm flipV="1">
              <a:off x="1426029" y="4586514"/>
              <a:ext cx="859971" cy="330200"/>
            </a:xfrm>
            <a:prstGeom prst="line">
              <a:avLst/>
            </a:prstGeom>
            <a:noFill/>
            <a:ln w="25400">
              <a:solidFill>
                <a:schemeClr val="accent2"/>
              </a:solidFill>
              <a:round/>
              <a:headEnd/>
              <a:tailEnd/>
            </a:ln>
          </p:spPr>
          <p:txBody>
            <a:bodyPr/>
            <a:lstStyle/>
            <a:p>
              <a:endParaRPr lang="zh-CN" altLang="en-US"/>
            </a:p>
          </p:txBody>
        </p:sp>
        <p:sp>
          <p:nvSpPr>
            <p:cNvPr id="83" name="Line 25"/>
            <p:cNvSpPr>
              <a:spLocks noChangeShapeType="1"/>
            </p:cNvSpPr>
            <p:nvPr/>
          </p:nvSpPr>
          <p:spPr bwMode="auto">
            <a:xfrm flipV="1">
              <a:off x="1127759" y="4905828"/>
              <a:ext cx="316411" cy="504367"/>
            </a:xfrm>
            <a:prstGeom prst="line">
              <a:avLst/>
            </a:prstGeom>
            <a:noFill/>
            <a:ln w="25400">
              <a:solidFill>
                <a:schemeClr val="accent2"/>
              </a:solidFill>
              <a:round/>
              <a:headEnd/>
              <a:tailEnd/>
            </a:ln>
          </p:spPr>
          <p:txBody>
            <a:bodyPr/>
            <a:lstStyle/>
            <a:p>
              <a:endParaRPr lang="zh-CN" altLang="en-US"/>
            </a:p>
          </p:txBody>
        </p:sp>
        <p:sp>
          <p:nvSpPr>
            <p:cNvPr id="84" name="Line 26"/>
            <p:cNvSpPr>
              <a:spLocks noChangeShapeType="1"/>
            </p:cNvSpPr>
            <p:nvPr/>
          </p:nvSpPr>
          <p:spPr bwMode="auto">
            <a:xfrm flipH="1">
              <a:off x="1981198" y="4597400"/>
              <a:ext cx="304801" cy="1574799"/>
            </a:xfrm>
            <a:prstGeom prst="line">
              <a:avLst/>
            </a:prstGeom>
            <a:noFill/>
            <a:ln w="25400">
              <a:solidFill>
                <a:schemeClr val="accent2"/>
              </a:solidFill>
              <a:round/>
              <a:headEnd/>
              <a:tailEnd/>
            </a:ln>
          </p:spPr>
          <p:txBody>
            <a:bodyPr/>
            <a:lstStyle/>
            <a:p>
              <a:endParaRPr lang="zh-CN" altLang="en-US"/>
            </a:p>
          </p:txBody>
        </p:sp>
        <p:sp>
          <p:nvSpPr>
            <p:cNvPr id="85" name="Line 27"/>
            <p:cNvSpPr>
              <a:spLocks noChangeShapeType="1"/>
            </p:cNvSpPr>
            <p:nvPr/>
          </p:nvSpPr>
          <p:spPr bwMode="auto">
            <a:xfrm>
              <a:off x="1135742" y="5417457"/>
              <a:ext cx="860697" cy="747123"/>
            </a:xfrm>
            <a:prstGeom prst="line">
              <a:avLst/>
            </a:prstGeom>
            <a:noFill/>
            <a:ln w="25400">
              <a:solidFill>
                <a:schemeClr val="accent2"/>
              </a:solidFill>
              <a:round/>
              <a:headEnd/>
              <a:tailEnd/>
            </a:ln>
          </p:spPr>
          <p:txBody>
            <a:bodyPr/>
            <a:lstStyle/>
            <a:p>
              <a:endParaRPr lang="zh-CN" altLang="en-US"/>
            </a:p>
          </p:txBody>
        </p:sp>
        <p:sp>
          <p:nvSpPr>
            <p:cNvPr id="86" name="Line 28"/>
            <p:cNvSpPr>
              <a:spLocks noChangeShapeType="1"/>
            </p:cNvSpPr>
            <p:nvPr/>
          </p:nvSpPr>
          <p:spPr bwMode="auto">
            <a:xfrm>
              <a:off x="1436914" y="4920344"/>
              <a:ext cx="551543" cy="1230086"/>
            </a:xfrm>
            <a:prstGeom prst="line">
              <a:avLst/>
            </a:prstGeom>
            <a:noFill/>
            <a:ln w="25400">
              <a:solidFill>
                <a:schemeClr val="accent2"/>
              </a:solidFill>
              <a:round/>
              <a:headEnd/>
              <a:tailEnd/>
            </a:ln>
          </p:spPr>
          <p:txBody>
            <a:bodyPr/>
            <a:lstStyle/>
            <a:p>
              <a:endParaRPr lang="zh-CN" altLang="en-US"/>
            </a:p>
          </p:txBody>
        </p:sp>
        <p:sp>
          <p:nvSpPr>
            <p:cNvPr id="87" name="Line 29"/>
            <p:cNvSpPr>
              <a:spLocks noChangeShapeType="1"/>
            </p:cNvSpPr>
            <p:nvPr/>
          </p:nvSpPr>
          <p:spPr bwMode="auto">
            <a:xfrm flipV="1">
              <a:off x="2289630" y="4484913"/>
              <a:ext cx="954314" cy="108857"/>
            </a:xfrm>
            <a:prstGeom prst="line">
              <a:avLst/>
            </a:prstGeom>
            <a:noFill/>
            <a:ln w="25400">
              <a:solidFill>
                <a:schemeClr val="accent2"/>
              </a:solidFill>
              <a:round/>
              <a:headEnd/>
              <a:tailEnd/>
            </a:ln>
          </p:spPr>
          <p:txBody>
            <a:bodyPr/>
            <a:lstStyle/>
            <a:p>
              <a:endParaRPr lang="zh-CN" altLang="en-US"/>
            </a:p>
          </p:txBody>
        </p:sp>
        <p:sp>
          <p:nvSpPr>
            <p:cNvPr id="88" name="Line 31"/>
            <p:cNvSpPr>
              <a:spLocks noChangeShapeType="1"/>
            </p:cNvSpPr>
            <p:nvPr/>
          </p:nvSpPr>
          <p:spPr bwMode="auto">
            <a:xfrm flipV="1">
              <a:off x="1981200" y="5943600"/>
              <a:ext cx="609600" cy="228600"/>
            </a:xfrm>
            <a:prstGeom prst="line">
              <a:avLst/>
            </a:prstGeom>
            <a:noFill/>
            <a:ln w="25400">
              <a:solidFill>
                <a:schemeClr val="accent2"/>
              </a:solidFill>
              <a:round/>
              <a:headEnd/>
              <a:tailEnd/>
            </a:ln>
          </p:spPr>
          <p:txBody>
            <a:bodyPr/>
            <a:lstStyle/>
            <a:p>
              <a:endParaRPr lang="zh-CN" altLang="en-US"/>
            </a:p>
          </p:txBody>
        </p:sp>
        <p:sp>
          <p:nvSpPr>
            <p:cNvPr id="89" name="Line 32"/>
            <p:cNvSpPr>
              <a:spLocks noChangeShapeType="1"/>
            </p:cNvSpPr>
            <p:nvPr/>
          </p:nvSpPr>
          <p:spPr bwMode="auto">
            <a:xfrm>
              <a:off x="3243943" y="4488543"/>
              <a:ext cx="108857" cy="1683657"/>
            </a:xfrm>
            <a:prstGeom prst="line">
              <a:avLst/>
            </a:prstGeom>
            <a:noFill/>
            <a:ln w="25400">
              <a:solidFill>
                <a:schemeClr val="accent2"/>
              </a:solidFill>
              <a:round/>
              <a:headEnd/>
              <a:tailEnd/>
            </a:ln>
          </p:spPr>
          <p:txBody>
            <a:bodyPr/>
            <a:lstStyle/>
            <a:p>
              <a:endParaRPr lang="zh-CN" altLang="en-US"/>
            </a:p>
          </p:txBody>
        </p:sp>
        <p:sp>
          <p:nvSpPr>
            <p:cNvPr id="90" name="Line 34"/>
            <p:cNvSpPr>
              <a:spLocks noChangeShapeType="1"/>
            </p:cNvSpPr>
            <p:nvPr/>
          </p:nvSpPr>
          <p:spPr bwMode="auto">
            <a:xfrm>
              <a:off x="2282371" y="4601029"/>
              <a:ext cx="1070429" cy="1571171"/>
            </a:xfrm>
            <a:prstGeom prst="line">
              <a:avLst/>
            </a:prstGeom>
            <a:noFill/>
            <a:ln w="25400">
              <a:solidFill>
                <a:schemeClr val="accent2"/>
              </a:solidFill>
              <a:round/>
              <a:headEnd/>
              <a:tailEnd/>
            </a:ln>
          </p:spPr>
          <p:txBody>
            <a:bodyPr/>
            <a:lstStyle/>
            <a:p>
              <a:endParaRPr lang="zh-CN" altLang="en-US"/>
            </a:p>
          </p:txBody>
        </p:sp>
        <p:sp>
          <p:nvSpPr>
            <p:cNvPr id="91" name="Line 35"/>
            <p:cNvSpPr>
              <a:spLocks noChangeShapeType="1"/>
            </p:cNvSpPr>
            <p:nvPr/>
          </p:nvSpPr>
          <p:spPr bwMode="auto">
            <a:xfrm>
              <a:off x="2590800" y="5943600"/>
              <a:ext cx="762000" cy="228600"/>
            </a:xfrm>
            <a:prstGeom prst="line">
              <a:avLst/>
            </a:prstGeom>
            <a:noFill/>
            <a:ln w="25400">
              <a:solidFill>
                <a:schemeClr val="accent2"/>
              </a:solidFill>
              <a:round/>
              <a:headEnd/>
              <a:tailEnd/>
            </a:ln>
          </p:spPr>
          <p:txBody>
            <a:bodyPr/>
            <a:lstStyle/>
            <a:p>
              <a:endParaRPr lang="zh-CN" altLang="en-US"/>
            </a:p>
          </p:txBody>
        </p:sp>
        <p:sp>
          <p:nvSpPr>
            <p:cNvPr id="92" name="Line 38"/>
            <p:cNvSpPr>
              <a:spLocks noChangeShapeType="1"/>
            </p:cNvSpPr>
            <p:nvPr/>
          </p:nvSpPr>
          <p:spPr bwMode="auto">
            <a:xfrm flipH="1" flipV="1">
              <a:off x="3242930" y="4486940"/>
              <a:ext cx="1564926" cy="897860"/>
            </a:xfrm>
            <a:prstGeom prst="line">
              <a:avLst/>
            </a:prstGeom>
            <a:noFill/>
            <a:ln w="25400">
              <a:solidFill>
                <a:schemeClr val="accent2"/>
              </a:solidFill>
              <a:round/>
              <a:headEnd/>
              <a:tailEnd/>
            </a:ln>
          </p:spPr>
          <p:txBody>
            <a:bodyPr/>
            <a:lstStyle/>
            <a:p>
              <a:endParaRPr lang="zh-CN" altLang="en-US"/>
            </a:p>
          </p:txBody>
        </p:sp>
        <p:sp>
          <p:nvSpPr>
            <p:cNvPr id="93" name="Line 39"/>
            <p:cNvSpPr>
              <a:spLocks noChangeShapeType="1"/>
            </p:cNvSpPr>
            <p:nvPr/>
          </p:nvSpPr>
          <p:spPr bwMode="auto">
            <a:xfrm flipV="1">
              <a:off x="3907971" y="5395686"/>
              <a:ext cx="896257" cy="308430"/>
            </a:xfrm>
            <a:prstGeom prst="line">
              <a:avLst/>
            </a:prstGeom>
            <a:noFill/>
            <a:ln w="25400">
              <a:solidFill>
                <a:schemeClr val="accent2"/>
              </a:solidFill>
              <a:round/>
              <a:headEnd/>
              <a:tailEnd/>
            </a:ln>
          </p:spPr>
          <p:txBody>
            <a:bodyPr/>
            <a:lstStyle/>
            <a:p>
              <a:endParaRPr lang="zh-CN" altLang="en-US"/>
            </a:p>
          </p:txBody>
        </p:sp>
        <p:sp>
          <p:nvSpPr>
            <p:cNvPr id="94" name="Line 40"/>
            <p:cNvSpPr>
              <a:spLocks noChangeShapeType="1"/>
            </p:cNvSpPr>
            <p:nvPr/>
          </p:nvSpPr>
          <p:spPr bwMode="auto">
            <a:xfrm flipH="1">
              <a:off x="3352800" y="5707742"/>
              <a:ext cx="555171" cy="464457"/>
            </a:xfrm>
            <a:prstGeom prst="line">
              <a:avLst/>
            </a:prstGeom>
            <a:noFill/>
            <a:ln w="25400">
              <a:solidFill>
                <a:schemeClr val="accent2"/>
              </a:solidFill>
              <a:round/>
              <a:headEnd/>
              <a:tailEnd/>
            </a:ln>
          </p:spPr>
          <p:txBody>
            <a:bodyPr/>
            <a:lstStyle/>
            <a:p>
              <a:endParaRPr lang="zh-CN" altLang="en-US"/>
            </a:p>
          </p:txBody>
        </p:sp>
        <p:sp>
          <p:nvSpPr>
            <p:cNvPr id="95" name="Line 41"/>
            <p:cNvSpPr>
              <a:spLocks noChangeShapeType="1"/>
            </p:cNvSpPr>
            <p:nvPr/>
          </p:nvSpPr>
          <p:spPr bwMode="auto">
            <a:xfrm flipV="1">
              <a:off x="1135380" y="5387340"/>
              <a:ext cx="3665220" cy="30480"/>
            </a:xfrm>
            <a:prstGeom prst="line">
              <a:avLst/>
            </a:prstGeom>
            <a:noFill/>
            <a:ln w="25400">
              <a:solidFill>
                <a:srgbClr val="FF0000"/>
              </a:solidFill>
              <a:round/>
              <a:headEnd/>
              <a:tailEnd/>
            </a:ln>
          </p:spPr>
          <p:txBody>
            <a:bodyPr/>
            <a:lstStyle/>
            <a:p>
              <a:endParaRPr lang="zh-CN" altLang="en-US"/>
            </a:p>
          </p:txBody>
        </p:sp>
      </p:grpSp>
      <p:grpSp>
        <p:nvGrpSpPr>
          <p:cNvPr id="96" name="Group 95"/>
          <p:cNvGrpSpPr/>
          <p:nvPr/>
        </p:nvGrpSpPr>
        <p:grpSpPr>
          <a:xfrm>
            <a:off x="5410200" y="5348287"/>
            <a:ext cx="2270760" cy="366713"/>
            <a:chOff x="5410200" y="5348287"/>
            <a:chExt cx="2270760" cy="366713"/>
          </a:xfrm>
        </p:grpSpPr>
        <p:sp>
          <p:nvSpPr>
            <p:cNvPr id="97" name="Text Box 87"/>
            <p:cNvSpPr txBox="1">
              <a:spLocks noChangeArrowheads="1"/>
            </p:cNvSpPr>
            <p:nvPr/>
          </p:nvSpPr>
          <p:spPr bwMode="auto">
            <a:xfrm>
              <a:off x="5791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98" name="Text Box 87"/>
            <p:cNvSpPr txBox="1">
              <a:spLocks noChangeArrowheads="1"/>
            </p:cNvSpPr>
            <p:nvPr/>
          </p:nvSpPr>
          <p:spPr bwMode="auto">
            <a:xfrm>
              <a:off x="5410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99" name="Text Box 87"/>
            <p:cNvSpPr txBox="1">
              <a:spLocks noChangeArrowheads="1"/>
            </p:cNvSpPr>
            <p:nvPr/>
          </p:nvSpPr>
          <p:spPr bwMode="auto">
            <a:xfrm>
              <a:off x="6172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100" name="Text Box 87"/>
            <p:cNvSpPr txBox="1">
              <a:spLocks noChangeArrowheads="1"/>
            </p:cNvSpPr>
            <p:nvPr/>
          </p:nvSpPr>
          <p:spPr bwMode="auto">
            <a:xfrm>
              <a:off x="6553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101" name="Text Box 87"/>
            <p:cNvSpPr txBox="1">
              <a:spLocks noChangeArrowheads="1"/>
            </p:cNvSpPr>
            <p:nvPr/>
          </p:nvSpPr>
          <p:spPr bwMode="auto">
            <a:xfrm>
              <a:off x="6934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102" name="Text Box 87"/>
            <p:cNvSpPr txBox="1">
              <a:spLocks noChangeArrowheads="1"/>
            </p:cNvSpPr>
            <p:nvPr/>
          </p:nvSpPr>
          <p:spPr bwMode="auto">
            <a:xfrm>
              <a:off x="7315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grpSp>
      <p:sp>
        <p:nvSpPr>
          <p:cNvPr id="103" name="Text Box 62"/>
          <p:cNvSpPr txBox="1">
            <a:spLocks noChangeArrowheads="1"/>
          </p:cNvSpPr>
          <p:nvPr/>
        </p:nvSpPr>
        <p:spPr bwMode="auto">
          <a:xfrm>
            <a:off x="7313028" y="5343038"/>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2</a:t>
            </a:r>
            <a:endParaRPr lang="en-US" altLang="zh-CN" sz="2000" dirty="0">
              <a:solidFill>
                <a:srgbClr val="FC5104"/>
              </a:solidFill>
              <a:latin typeface="Arial Rounded MT Bold" pitchFamily="34" charset="0"/>
            </a:endParaRPr>
          </a:p>
        </p:txBody>
      </p:sp>
      <p:sp>
        <p:nvSpPr>
          <p:cNvPr id="104" name="Text Box 62"/>
          <p:cNvSpPr txBox="1">
            <a:spLocks noChangeArrowheads="1"/>
          </p:cNvSpPr>
          <p:nvPr/>
        </p:nvSpPr>
        <p:spPr bwMode="auto">
          <a:xfrm>
            <a:off x="5785127" y="5344633"/>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1</a:t>
            </a:r>
            <a:endParaRPr lang="en-US" altLang="zh-CN" sz="2000" dirty="0">
              <a:solidFill>
                <a:srgbClr val="FC5104"/>
              </a:solidFill>
              <a:latin typeface="Arial Rounded MT Bold" pitchFamily="34" charset="0"/>
            </a:endParaRPr>
          </a:p>
        </p:txBody>
      </p:sp>
      <p:sp>
        <p:nvSpPr>
          <p:cNvPr id="105" name="Text Box 62"/>
          <p:cNvSpPr txBox="1">
            <a:spLocks noChangeArrowheads="1"/>
          </p:cNvSpPr>
          <p:nvPr/>
        </p:nvSpPr>
        <p:spPr bwMode="auto">
          <a:xfrm>
            <a:off x="5408560" y="5343126"/>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0</a:t>
            </a:r>
            <a:endParaRPr lang="en-US" altLang="zh-CN" sz="2000" dirty="0">
              <a:solidFill>
                <a:srgbClr val="FC5104"/>
              </a:solidFill>
              <a:latin typeface="Arial Rounded MT Bold" pitchFamily="34" charset="0"/>
            </a:endParaRPr>
          </a:p>
        </p:txBody>
      </p:sp>
      <p:sp>
        <p:nvSpPr>
          <p:cNvPr id="106" name="Text Box 62"/>
          <p:cNvSpPr txBox="1">
            <a:spLocks noChangeArrowheads="1"/>
          </p:cNvSpPr>
          <p:nvPr/>
        </p:nvSpPr>
        <p:spPr bwMode="auto">
          <a:xfrm>
            <a:off x="6172300" y="5346678"/>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2</a:t>
            </a:r>
            <a:endParaRPr lang="en-US" altLang="zh-CN" sz="2000" dirty="0">
              <a:solidFill>
                <a:srgbClr val="FC5104"/>
              </a:solidFill>
              <a:latin typeface="Arial Rounded MT Bold" pitchFamily="34" charset="0"/>
            </a:endParaRPr>
          </a:p>
        </p:txBody>
      </p:sp>
      <p:sp>
        <p:nvSpPr>
          <p:cNvPr id="107" name="Text Box 62"/>
          <p:cNvSpPr txBox="1">
            <a:spLocks noChangeArrowheads="1"/>
          </p:cNvSpPr>
          <p:nvPr/>
        </p:nvSpPr>
        <p:spPr bwMode="auto">
          <a:xfrm>
            <a:off x="6550673" y="5344633"/>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1</a:t>
            </a:r>
            <a:endParaRPr lang="en-US" altLang="zh-CN" sz="2000" dirty="0">
              <a:solidFill>
                <a:srgbClr val="FC5104"/>
              </a:solidFill>
              <a:latin typeface="Arial Rounded MT Bold" pitchFamily="34" charset="0"/>
            </a:endParaRPr>
          </a:p>
        </p:txBody>
      </p:sp>
      <p:sp>
        <p:nvSpPr>
          <p:cNvPr id="108" name="Text Box 62"/>
          <p:cNvSpPr txBox="1">
            <a:spLocks noChangeArrowheads="1"/>
          </p:cNvSpPr>
          <p:nvPr/>
        </p:nvSpPr>
        <p:spPr bwMode="auto">
          <a:xfrm>
            <a:off x="6933445" y="5344633"/>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1</a:t>
            </a:r>
            <a:endParaRPr lang="en-US" altLang="zh-CN" sz="2000" dirty="0">
              <a:solidFill>
                <a:srgbClr val="FC5104"/>
              </a:solidFill>
              <a:latin typeface="Arial Rounded MT Bold" pitchFamily="34" charset="0"/>
            </a:endParaRPr>
          </a:p>
        </p:txBody>
      </p:sp>
      <p:sp>
        <p:nvSpPr>
          <p:cNvPr id="44" name="TextBox 43"/>
          <p:cNvSpPr txBox="1"/>
          <p:nvPr/>
        </p:nvSpPr>
        <p:spPr>
          <a:xfrm>
            <a:off x="1626605" y="3259247"/>
            <a:ext cx="3974459" cy="400110"/>
          </a:xfrm>
          <a:prstGeom prst="rect">
            <a:avLst/>
          </a:prstGeom>
          <a:noFill/>
        </p:spPr>
        <p:txBody>
          <a:bodyPr wrap="square" rtlCol="0">
            <a:spAutoFit/>
          </a:bodyPr>
          <a:lstStyle/>
          <a:p>
            <a:pPr marL="0" lvl="3">
              <a:buFont typeface="Arial Rounded MT Bold" pitchFamily="34" charset="0"/>
              <a:buChar char="–"/>
            </a:pPr>
            <a:r>
              <a:rPr lang="en-US" altLang="zh-CN" sz="2000" dirty="0" smtClean="0">
                <a:solidFill>
                  <a:srgbClr val="262699"/>
                </a:solidFill>
                <a:latin typeface="+mn-lt"/>
              </a:rPr>
              <a:t>  zero/single := 0</a:t>
            </a:r>
            <a:endParaRPr lang="en-US" dirty="0"/>
          </a:p>
        </p:txBody>
      </p:sp>
      <p:sp>
        <p:nvSpPr>
          <p:cNvPr id="45" name="TextBox 44"/>
          <p:cNvSpPr txBox="1"/>
          <p:nvPr/>
        </p:nvSpPr>
        <p:spPr>
          <a:xfrm>
            <a:off x="1626605" y="3606296"/>
            <a:ext cx="3974459" cy="400110"/>
          </a:xfrm>
          <a:prstGeom prst="rect">
            <a:avLst/>
          </a:prstGeom>
          <a:noFill/>
        </p:spPr>
        <p:txBody>
          <a:bodyPr wrap="square" rtlCol="0">
            <a:spAutoFit/>
          </a:bodyPr>
          <a:lstStyle/>
          <a:p>
            <a:pPr marL="0" lvl="3">
              <a:buFont typeface="Arial Rounded MT Bold" pitchFamily="34" charset="0"/>
              <a:buChar char="–"/>
            </a:pPr>
            <a:r>
              <a:rPr lang="en-US" altLang="zh-CN" sz="2000" dirty="0" smtClean="0">
                <a:solidFill>
                  <a:srgbClr val="262699"/>
                </a:solidFill>
                <a:latin typeface="+mn-lt"/>
              </a:rPr>
              <a:t>  double         := 1</a:t>
            </a:r>
            <a:endParaRPr lang="en-US" dirty="0"/>
          </a:p>
        </p:txBody>
      </p:sp>
      <p:sp>
        <p:nvSpPr>
          <p:cNvPr id="46" name="TextBox 45"/>
          <p:cNvSpPr txBox="1"/>
          <p:nvPr/>
        </p:nvSpPr>
        <p:spPr>
          <a:xfrm>
            <a:off x="1626605" y="3953345"/>
            <a:ext cx="3974459" cy="400110"/>
          </a:xfrm>
          <a:prstGeom prst="rect">
            <a:avLst/>
          </a:prstGeom>
          <a:noFill/>
        </p:spPr>
        <p:txBody>
          <a:bodyPr wrap="square" rtlCol="0">
            <a:spAutoFit/>
          </a:bodyPr>
          <a:lstStyle/>
          <a:p>
            <a:pPr marL="0" lvl="3">
              <a:buFont typeface="Arial Rounded MT Bold" pitchFamily="34" charset="0"/>
              <a:buChar char="–"/>
            </a:pPr>
            <a:r>
              <a:rPr lang="en-US" altLang="zh-CN" sz="2000" dirty="0" smtClean="0">
                <a:solidFill>
                  <a:srgbClr val="262699"/>
                </a:solidFill>
                <a:latin typeface="+mn-lt"/>
              </a:rPr>
              <a:t>  concave      := 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par>
                                <p:cTn id="8" presetID="3" presetClass="emph" presetSubtype="2" fill="hold" grpId="0" nodeType="withEffect">
                                  <p:stCondLst>
                                    <p:cond delay="0"/>
                                  </p:stCondLst>
                                  <p:childTnLst>
                                    <p:animClr clrSpc="rgb">
                                      <p:cBhvr override="childStyle">
                                        <p:cTn id="9" dur="1000" fill="hold"/>
                                        <p:tgtEl>
                                          <p:spTgt spid="44"/>
                                        </p:tgtEl>
                                        <p:attrNameLst>
                                          <p:attrName>style.color</p:attrName>
                                        </p:attrNameLst>
                                      </p:cBhvr>
                                      <p:to>
                                        <a:srgbClr val="FF3300"/>
                                      </p:to>
                                    </p:animClr>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fade">
                                      <p:cBhvr>
                                        <p:cTn id="13" dur="1000"/>
                                        <p:tgtEl>
                                          <p:spTgt spid="105"/>
                                        </p:tgtEl>
                                      </p:cBhvr>
                                    </p:animEffect>
                                  </p:childTnLst>
                                </p:cTn>
                              </p:par>
                            </p:childTnLst>
                          </p:cTn>
                        </p:par>
                        <p:par>
                          <p:cTn id="14" fill="hold">
                            <p:stCondLst>
                              <p:cond delay="2000"/>
                            </p:stCondLst>
                            <p:childTnLst>
                              <p:par>
                                <p:cTn id="15" presetID="10" presetClass="exit" presetSubtype="0" fill="hold" grpId="1" nodeType="afterEffect">
                                  <p:stCondLst>
                                    <p:cond delay="0"/>
                                  </p:stCondLst>
                                  <p:childTnLst>
                                    <p:animEffect transition="out" filter="fade">
                                      <p:cBhvr>
                                        <p:cTn id="16" dur="1000"/>
                                        <p:tgtEl>
                                          <p:spTgt spid="42"/>
                                        </p:tgtEl>
                                      </p:cBhvr>
                                    </p:animEffect>
                                    <p:set>
                                      <p:cBhvr>
                                        <p:cTn id="17" dur="1" fill="hold">
                                          <p:stCondLst>
                                            <p:cond delay="999"/>
                                          </p:stCondLst>
                                        </p:cTn>
                                        <p:tgtEl>
                                          <p:spTgt spid="42"/>
                                        </p:tgtEl>
                                        <p:attrNameLst>
                                          <p:attrName>style.visibility</p:attrName>
                                        </p:attrNameLst>
                                      </p:cBhvr>
                                      <p:to>
                                        <p:strVal val="hidden"/>
                                      </p:to>
                                    </p:set>
                                  </p:childTnLst>
                                </p:cTn>
                              </p:par>
                              <p:par>
                                <p:cTn id="18" presetID="3" presetClass="emph" presetSubtype="2" fill="hold" grpId="1" nodeType="withEffect">
                                  <p:stCondLst>
                                    <p:cond delay="0"/>
                                  </p:stCondLst>
                                  <p:childTnLst>
                                    <p:animClr clrSpc="rgb">
                                      <p:cBhvr override="childStyle">
                                        <p:cTn id="19" dur="1000" fill="hold"/>
                                        <p:tgtEl>
                                          <p:spTgt spid="44"/>
                                        </p:tgtEl>
                                        <p:attrNameLst>
                                          <p:attrName>style.color</p:attrName>
                                        </p:attrNameLst>
                                      </p:cBhvr>
                                      <p:to>
                                        <a:schemeClr val="accent2"/>
                                      </p:to>
                                    </p:animClr>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par>
                                <p:cTn id="24" presetID="3" presetClass="emph" presetSubtype="2" fill="hold" grpId="0" nodeType="withEffect">
                                  <p:stCondLst>
                                    <p:cond delay="0"/>
                                  </p:stCondLst>
                                  <p:childTnLst>
                                    <p:animClr clrSpc="rgb">
                                      <p:cBhvr override="childStyle">
                                        <p:cTn id="25" dur="1000" fill="hold"/>
                                        <p:tgtEl>
                                          <p:spTgt spid="45"/>
                                        </p:tgtEl>
                                        <p:attrNameLst>
                                          <p:attrName>style.color</p:attrName>
                                        </p:attrNameLst>
                                      </p:cBhvr>
                                      <p:to>
                                        <a:srgbClr val="FF3300"/>
                                      </p:to>
                                    </p:animClr>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000"/>
                                        <p:tgtEl>
                                          <p:spTgt spid="104"/>
                                        </p:tgtEl>
                                      </p:cBhvr>
                                    </p:animEffect>
                                  </p:childTnLst>
                                </p:cTn>
                              </p:par>
                            </p:childTnLst>
                          </p:cTn>
                        </p:par>
                        <p:par>
                          <p:cTn id="30" fill="hold">
                            <p:stCondLst>
                              <p:cond delay="5000"/>
                            </p:stCondLst>
                            <p:childTnLst>
                              <p:par>
                                <p:cTn id="31" presetID="10" presetClass="exit" presetSubtype="0" fill="hold" grpId="1" nodeType="afterEffect">
                                  <p:stCondLst>
                                    <p:cond delay="0"/>
                                  </p:stCondLst>
                                  <p:childTnLst>
                                    <p:animEffect transition="out" filter="fade">
                                      <p:cBhvr>
                                        <p:cTn id="32" dur="1000"/>
                                        <p:tgtEl>
                                          <p:spTgt spid="48"/>
                                        </p:tgtEl>
                                      </p:cBhvr>
                                    </p:animEffect>
                                    <p:set>
                                      <p:cBhvr>
                                        <p:cTn id="33" dur="1" fill="hold">
                                          <p:stCondLst>
                                            <p:cond delay="999"/>
                                          </p:stCondLst>
                                        </p:cTn>
                                        <p:tgtEl>
                                          <p:spTgt spid="48"/>
                                        </p:tgtEl>
                                        <p:attrNameLst>
                                          <p:attrName>style.visibility</p:attrName>
                                        </p:attrNameLst>
                                      </p:cBhvr>
                                      <p:to>
                                        <p:strVal val="hidden"/>
                                      </p:to>
                                    </p:set>
                                  </p:childTnLst>
                                </p:cTn>
                              </p:par>
                              <p:par>
                                <p:cTn id="34" presetID="3" presetClass="emph" presetSubtype="2" fill="hold" grpId="1" nodeType="withEffect">
                                  <p:stCondLst>
                                    <p:cond delay="0"/>
                                  </p:stCondLst>
                                  <p:childTnLst>
                                    <p:animClr clrSpc="rgb">
                                      <p:cBhvr override="childStyle">
                                        <p:cTn id="35" dur="1000" fill="hold"/>
                                        <p:tgtEl>
                                          <p:spTgt spid="45"/>
                                        </p:tgtEl>
                                        <p:attrNameLst>
                                          <p:attrName>style.color</p:attrName>
                                        </p:attrNameLst>
                                      </p:cBhvr>
                                      <p:to>
                                        <a:schemeClr val="accent2"/>
                                      </p:to>
                                    </p:animClr>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1000"/>
                                        <p:tgtEl>
                                          <p:spTgt spid="49"/>
                                        </p:tgtEl>
                                      </p:cBhvr>
                                    </p:animEffect>
                                  </p:childTnLst>
                                </p:cTn>
                              </p:par>
                              <p:par>
                                <p:cTn id="40" presetID="3" presetClass="emph" presetSubtype="2" fill="hold" grpId="0" nodeType="withEffect">
                                  <p:stCondLst>
                                    <p:cond delay="0"/>
                                  </p:stCondLst>
                                  <p:childTnLst>
                                    <p:animClr clrSpc="rgb">
                                      <p:cBhvr override="childStyle">
                                        <p:cTn id="41" dur="1000" fill="hold"/>
                                        <p:tgtEl>
                                          <p:spTgt spid="46"/>
                                        </p:tgtEl>
                                        <p:attrNameLst>
                                          <p:attrName>style.color</p:attrName>
                                        </p:attrNameLst>
                                      </p:cBhvr>
                                      <p:to>
                                        <a:srgbClr val="FF3300"/>
                                      </p:to>
                                    </p:animClr>
                                  </p:childTnLst>
                                </p:cTn>
                              </p:par>
                            </p:childTnLst>
                          </p:cTn>
                        </p:par>
                        <p:par>
                          <p:cTn id="42" fill="hold">
                            <p:stCondLst>
                              <p:cond delay="7000"/>
                            </p:stCondLst>
                            <p:childTnLst>
                              <p:par>
                                <p:cTn id="43" presetID="10" presetClass="entr" presetSubtype="0" fill="hold" grpId="0" nodeType="afterEffect">
                                  <p:stCondLst>
                                    <p:cond delay="0"/>
                                  </p:stCondLst>
                                  <p:childTnLst>
                                    <p:set>
                                      <p:cBhvr>
                                        <p:cTn id="44" dur="1" fill="hold">
                                          <p:stCondLst>
                                            <p:cond delay="0"/>
                                          </p:stCondLst>
                                        </p:cTn>
                                        <p:tgtEl>
                                          <p:spTgt spid="106"/>
                                        </p:tgtEl>
                                        <p:attrNameLst>
                                          <p:attrName>style.visibility</p:attrName>
                                        </p:attrNameLst>
                                      </p:cBhvr>
                                      <p:to>
                                        <p:strVal val="visible"/>
                                      </p:to>
                                    </p:set>
                                    <p:animEffect transition="in" filter="fade">
                                      <p:cBhvr>
                                        <p:cTn id="45" dur="1000"/>
                                        <p:tgtEl>
                                          <p:spTgt spid="106"/>
                                        </p:tgtEl>
                                      </p:cBhvr>
                                    </p:animEffect>
                                  </p:childTnLst>
                                </p:cTn>
                              </p:par>
                            </p:childTnLst>
                          </p:cTn>
                        </p:par>
                        <p:par>
                          <p:cTn id="46" fill="hold">
                            <p:stCondLst>
                              <p:cond delay="8000"/>
                            </p:stCondLst>
                            <p:childTnLst>
                              <p:par>
                                <p:cTn id="47" presetID="10" presetClass="exit" presetSubtype="0" fill="hold" grpId="1" nodeType="afterEffect">
                                  <p:stCondLst>
                                    <p:cond delay="0"/>
                                  </p:stCondLst>
                                  <p:childTnLst>
                                    <p:animEffect transition="out" filter="fade">
                                      <p:cBhvr>
                                        <p:cTn id="48" dur="1000"/>
                                        <p:tgtEl>
                                          <p:spTgt spid="49"/>
                                        </p:tgtEl>
                                      </p:cBhvr>
                                    </p:animEffect>
                                    <p:set>
                                      <p:cBhvr>
                                        <p:cTn id="49" dur="1" fill="hold">
                                          <p:stCondLst>
                                            <p:cond delay="999"/>
                                          </p:stCondLst>
                                        </p:cTn>
                                        <p:tgtEl>
                                          <p:spTgt spid="49"/>
                                        </p:tgtEl>
                                        <p:attrNameLst>
                                          <p:attrName>style.visibility</p:attrName>
                                        </p:attrNameLst>
                                      </p:cBhvr>
                                      <p:to>
                                        <p:strVal val="hidden"/>
                                      </p:to>
                                    </p:set>
                                  </p:childTnLst>
                                </p:cTn>
                              </p:par>
                              <p:par>
                                <p:cTn id="50" presetID="3" presetClass="emph" presetSubtype="2" fill="hold" grpId="1" nodeType="withEffect">
                                  <p:stCondLst>
                                    <p:cond delay="0"/>
                                  </p:stCondLst>
                                  <p:childTnLst>
                                    <p:animClr clrSpc="rgb">
                                      <p:cBhvr override="childStyle">
                                        <p:cTn id="51" dur="1000" fill="hold"/>
                                        <p:tgtEl>
                                          <p:spTgt spid="46"/>
                                        </p:tgtEl>
                                        <p:attrNameLst>
                                          <p:attrName>style.color</p:attrName>
                                        </p:attrNameLst>
                                      </p:cBhvr>
                                      <p:to>
                                        <a:schemeClr val="accent2"/>
                                      </p:to>
                                    </p:animClr>
                                  </p:childTnLst>
                                </p:cTn>
                              </p:par>
                            </p:childTnLst>
                          </p:cTn>
                        </p:par>
                        <p:par>
                          <p:cTn id="52" fill="hold">
                            <p:stCondLst>
                              <p:cond delay="9000"/>
                            </p:stCondLst>
                            <p:childTnLst>
                              <p:par>
                                <p:cTn id="53" presetID="10" presetClass="entr" presetSubtype="0"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childTnLst>
                                </p:cTn>
                              </p:par>
                              <p:par>
                                <p:cTn id="56" presetID="3" presetClass="emph" presetSubtype="2" fill="hold" grpId="2" nodeType="withEffect">
                                  <p:stCondLst>
                                    <p:cond delay="0"/>
                                  </p:stCondLst>
                                  <p:childTnLst>
                                    <p:animClr clrSpc="rgb">
                                      <p:cBhvr override="childStyle">
                                        <p:cTn id="57" dur="1000" fill="hold"/>
                                        <p:tgtEl>
                                          <p:spTgt spid="45"/>
                                        </p:tgtEl>
                                        <p:attrNameLst>
                                          <p:attrName>style.color</p:attrName>
                                        </p:attrNameLst>
                                      </p:cBhvr>
                                      <p:to>
                                        <a:srgbClr val="FF3300"/>
                                      </p:to>
                                    </p:animClr>
                                  </p:childTnLst>
                                </p:cTn>
                              </p:par>
                            </p:childTnLst>
                          </p:cTn>
                        </p:par>
                        <p:par>
                          <p:cTn id="58" fill="hold">
                            <p:stCondLst>
                              <p:cond delay="10000"/>
                            </p:stCondLst>
                            <p:childTnLst>
                              <p:par>
                                <p:cTn id="59" presetID="10" presetClass="entr" presetSubtype="0" fill="hold" grpId="0" nodeType="afterEffect">
                                  <p:stCondLst>
                                    <p:cond delay="0"/>
                                  </p:stCondLst>
                                  <p:childTnLst>
                                    <p:set>
                                      <p:cBhvr>
                                        <p:cTn id="60" dur="1" fill="hold">
                                          <p:stCondLst>
                                            <p:cond delay="0"/>
                                          </p:stCondLst>
                                        </p:cTn>
                                        <p:tgtEl>
                                          <p:spTgt spid="107"/>
                                        </p:tgtEl>
                                        <p:attrNameLst>
                                          <p:attrName>style.visibility</p:attrName>
                                        </p:attrNameLst>
                                      </p:cBhvr>
                                      <p:to>
                                        <p:strVal val="visible"/>
                                      </p:to>
                                    </p:set>
                                    <p:animEffect transition="in" filter="fade">
                                      <p:cBhvr>
                                        <p:cTn id="61" dur="1000"/>
                                        <p:tgtEl>
                                          <p:spTgt spid="107"/>
                                        </p:tgtEl>
                                      </p:cBhvr>
                                    </p:animEffect>
                                  </p:childTnLst>
                                </p:cTn>
                              </p:par>
                            </p:childTnLst>
                          </p:cTn>
                        </p:par>
                        <p:par>
                          <p:cTn id="62" fill="hold">
                            <p:stCondLst>
                              <p:cond delay="11000"/>
                            </p:stCondLst>
                            <p:childTnLst>
                              <p:par>
                                <p:cTn id="63" presetID="10" presetClass="exit" presetSubtype="0" fill="hold" grpId="1" nodeType="afterEffect">
                                  <p:stCondLst>
                                    <p:cond delay="0"/>
                                  </p:stCondLst>
                                  <p:childTnLst>
                                    <p:animEffect transition="out" filter="fade">
                                      <p:cBhvr>
                                        <p:cTn id="64" dur="1000"/>
                                        <p:tgtEl>
                                          <p:spTgt spid="50"/>
                                        </p:tgtEl>
                                      </p:cBhvr>
                                    </p:animEffect>
                                    <p:set>
                                      <p:cBhvr>
                                        <p:cTn id="65" dur="1" fill="hold">
                                          <p:stCondLst>
                                            <p:cond delay="999"/>
                                          </p:stCondLst>
                                        </p:cTn>
                                        <p:tgtEl>
                                          <p:spTgt spid="50"/>
                                        </p:tgtEl>
                                        <p:attrNameLst>
                                          <p:attrName>style.visibility</p:attrName>
                                        </p:attrNameLst>
                                      </p:cBhvr>
                                      <p:to>
                                        <p:strVal val="hidden"/>
                                      </p:to>
                                    </p:set>
                                  </p:childTnLst>
                                </p:cTn>
                              </p:par>
                              <p:par>
                                <p:cTn id="66" presetID="3" presetClass="emph" presetSubtype="2" fill="hold" grpId="3" nodeType="withEffect">
                                  <p:stCondLst>
                                    <p:cond delay="0"/>
                                  </p:stCondLst>
                                  <p:childTnLst>
                                    <p:animClr clrSpc="rgb">
                                      <p:cBhvr override="childStyle">
                                        <p:cTn id="67" dur="1000" fill="hold"/>
                                        <p:tgtEl>
                                          <p:spTgt spid="45"/>
                                        </p:tgtEl>
                                        <p:attrNameLst>
                                          <p:attrName>style.color</p:attrName>
                                        </p:attrNameLst>
                                      </p:cBhvr>
                                      <p:to>
                                        <a:schemeClr val="accent2"/>
                                      </p:to>
                                    </p:animClr>
                                  </p:childTnLst>
                                </p:cTn>
                              </p:par>
                            </p:childTnLst>
                          </p:cTn>
                        </p:par>
                        <p:par>
                          <p:cTn id="68" fill="hold">
                            <p:stCondLst>
                              <p:cond delay="12000"/>
                            </p:stCondLst>
                            <p:childTnLst>
                              <p:par>
                                <p:cTn id="69" presetID="10" presetClass="entr" presetSubtype="0"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1000"/>
                                        <p:tgtEl>
                                          <p:spTgt spid="51"/>
                                        </p:tgtEl>
                                      </p:cBhvr>
                                    </p:animEffect>
                                  </p:childTnLst>
                                </p:cTn>
                              </p:par>
                              <p:par>
                                <p:cTn id="72" presetID="3" presetClass="emph" presetSubtype="2" fill="hold" grpId="4" nodeType="withEffect">
                                  <p:stCondLst>
                                    <p:cond delay="0"/>
                                  </p:stCondLst>
                                  <p:childTnLst>
                                    <p:animClr clrSpc="rgb">
                                      <p:cBhvr override="childStyle">
                                        <p:cTn id="73" dur="1000" fill="hold"/>
                                        <p:tgtEl>
                                          <p:spTgt spid="45"/>
                                        </p:tgtEl>
                                        <p:attrNameLst>
                                          <p:attrName>style.color</p:attrName>
                                        </p:attrNameLst>
                                      </p:cBhvr>
                                      <p:to>
                                        <a:srgbClr val="FF3300"/>
                                      </p:to>
                                    </p:animClr>
                                  </p:childTnLst>
                                </p:cTn>
                              </p:par>
                            </p:childTnLst>
                          </p:cTn>
                        </p:par>
                        <p:par>
                          <p:cTn id="74" fill="hold">
                            <p:stCondLst>
                              <p:cond delay="13000"/>
                            </p:stCondLst>
                            <p:childTnLst>
                              <p:par>
                                <p:cTn id="75" presetID="10"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childTnLst>
                                </p:cTn>
                              </p:par>
                            </p:childTnLst>
                          </p:cTn>
                        </p:par>
                        <p:par>
                          <p:cTn id="78" fill="hold">
                            <p:stCondLst>
                              <p:cond delay="14000"/>
                            </p:stCondLst>
                            <p:childTnLst>
                              <p:par>
                                <p:cTn id="79" presetID="10" presetClass="exit" presetSubtype="0" fill="hold" grpId="1" nodeType="afterEffect">
                                  <p:stCondLst>
                                    <p:cond delay="0"/>
                                  </p:stCondLst>
                                  <p:childTnLst>
                                    <p:animEffect transition="out" filter="fade">
                                      <p:cBhvr>
                                        <p:cTn id="80" dur="1000"/>
                                        <p:tgtEl>
                                          <p:spTgt spid="51"/>
                                        </p:tgtEl>
                                      </p:cBhvr>
                                    </p:animEffect>
                                    <p:set>
                                      <p:cBhvr>
                                        <p:cTn id="81" dur="1" fill="hold">
                                          <p:stCondLst>
                                            <p:cond delay="999"/>
                                          </p:stCondLst>
                                        </p:cTn>
                                        <p:tgtEl>
                                          <p:spTgt spid="51"/>
                                        </p:tgtEl>
                                        <p:attrNameLst>
                                          <p:attrName>style.visibility</p:attrName>
                                        </p:attrNameLst>
                                      </p:cBhvr>
                                      <p:to>
                                        <p:strVal val="hidden"/>
                                      </p:to>
                                    </p:set>
                                  </p:childTnLst>
                                </p:cTn>
                              </p:par>
                              <p:par>
                                <p:cTn id="82" presetID="3" presetClass="emph" presetSubtype="2" fill="hold" grpId="5" nodeType="withEffect">
                                  <p:stCondLst>
                                    <p:cond delay="0"/>
                                  </p:stCondLst>
                                  <p:childTnLst>
                                    <p:animClr clrSpc="rgb">
                                      <p:cBhvr override="childStyle">
                                        <p:cTn id="83" dur="1000" fill="hold"/>
                                        <p:tgtEl>
                                          <p:spTgt spid="45"/>
                                        </p:tgtEl>
                                        <p:attrNameLst>
                                          <p:attrName>style.color</p:attrName>
                                        </p:attrNameLst>
                                      </p:cBhvr>
                                      <p:to>
                                        <a:schemeClr val="accent2"/>
                                      </p:to>
                                    </p:animClr>
                                  </p:childTnLst>
                                </p:cTn>
                              </p:par>
                            </p:childTnLst>
                          </p:cTn>
                        </p:par>
                        <p:par>
                          <p:cTn id="84" fill="hold">
                            <p:stCondLst>
                              <p:cond delay="15000"/>
                            </p:stCondLst>
                            <p:childTnLst>
                              <p:par>
                                <p:cTn id="85" presetID="10"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childTnLst>
                                </p:cTn>
                              </p:par>
                              <p:par>
                                <p:cTn id="88" presetID="3" presetClass="emph" presetSubtype="2" fill="hold" grpId="2" nodeType="withEffect">
                                  <p:stCondLst>
                                    <p:cond delay="0"/>
                                  </p:stCondLst>
                                  <p:childTnLst>
                                    <p:animClr clrSpc="rgb">
                                      <p:cBhvr override="childStyle">
                                        <p:cTn id="89" dur="1000" fill="hold"/>
                                        <p:tgtEl>
                                          <p:spTgt spid="46"/>
                                        </p:tgtEl>
                                        <p:attrNameLst>
                                          <p:attrName>style.color</p:attrName>
                                        </p:attrNameLst>
                                      </p:cBhvr>
                                      <p:to>
                                        <a:srgbClr val="FF3300"/>
                                      </p:to>
                                    </p:animClr>
                                  </p:childTnLst>
                                </p:cTn>
                              </p:par>
                            </p:childTnLst>
                          </p:cTn>
                        </p:par>
                        <p:par>
                          <p:cTn id="90" fill="hold">
                            <p:stCondLst>
                              <p:cond delay="16000"/>
                            </p:stCondLst>
                            <p:childTnLst>
                              <p:par>
                                <p:cTn id="91" presetID="10" presetClass="entr" presetSubtype="0" fill="hold" grpId="0" nodeType="afterEffect">
                                  <p:stCondLst>
                                    <p:cond delay="0"/>
                                  </p:stCondLst>
                                  <p:childTnLst>
                                    <p:set>
                                      <p:cBhvr>
                                        <p:cTn id="92" dur="1" fill="hold">
                                          <p:stCondLst>
                                            <p:cond delay="0"/>
                                          </p:stCondLst>
                                        </p:cTn>
                                        <p:tgtEl>
                                          <p:spTgt spid="103"/>
                                        </p:tgtEl>
                                        <p:attrNameLst>
                                          <p:attrName>style.visibility</p:attrName>
                                        </p:attrNameLst>
                                      </p:cBhvr>
                                      <p:to>
                                        <p:strVal val="visible"/>
                                      </p:to>
                                    </p:set>
                                    <p:animEffect transition="in" filter="fade">
                                      <p:cBhvr>
                                        <p:cTn id="93" dur="1000"/>
                                        <p:tgtEl>
                                          <p:spTgt spid="103"/>
                                        </p:tgtEl>
                                      </p:cBhvr>
                                    </p:animEffect>
                                  </p:childTnLst>
                                </p:cTn>
                              </p:par>
                            </p:childTnLst>
                          </p:cTn>
                        </p:par>
                        <p:par>
                          <p:cTn id="94" fill="hold">
                            <p:stCondLst>
                              <p:cond delay="17000"/>
                            </p:stCondLst>
                            <p:childTnLst>
                              <p:par>
                                <p:cTn id="95" presetID="10" presetClass="exit" presetSubtype="0" fill="hold" grpId="1" nodeType="afterEffect">
                                  <p:stCondLst>
                                    <p:cond delay="0"/>
                                  </p:stCondLst>
                                  <p:childTnLst>
                                    <p:animEffect transition="out" filter="fade">
                                      <p:cBhvr>
                                        <p:cTn id="96" dur="1000"/>
                                        <p:tgtEl>
                                          <p:spTgt spid="52"/>
                                        </p:tgtEl>
                                      </p:cBhvr>
                                    </p:animEffect>
                                    <p:set>
                                      <p:cBhvr>
                                        <p:cTn id="97" dur="1" fill="hold">
                                          <p:stCondLst>
                                            <p:cond delay="999"/>
                                          </p:stCondLst>
                                        </p:cTn>
                                        <p:tgtEl>
                                          <p:spTgt spid="52"/>
                                        </p:tgtEl>
                                        <p:attrNameLst>
                                          <p:attrName>style.visibility</p:attrName>
                                        </p:attrNameLst>
                                      </p:cBhvr>
                                      <p:to>
                                        <p:strVal val="hidden"/>
                                      </p:to>
                                    </p:set>
                                  </p:childTnLst>
                                </p:cTn>
                              </p:par>
                              <p:par>
                                <p:cTn id="98" presetID="3" presetClass="emph" presetSubtype="2" fill="hold" grpId="3" nodeType="withEffect">
                                  <p:stCondLst>
                                    <p:cond delay="0"/>
                                  </p:stCondLst>
                                  <p:childTnLst>
                                    <p:animClr clrSpc="rgb">
                                      <p:cBhvr override="childStyle">
                                        <p:cTn id="99" dur="1000" fill="hold"/>
                                        <p:tgtEl>
                                          <p:spTgt spid="4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1" grpId="0" animBg="1"/>
      <p:bldP spid="51" grpId="1" animBg="1"/>
      <p:bldP spid="50" grpId="0" animBg="1"/>
      <p:bldP spid="50" grpId="1" animBg="1"/>
      <p:bldP spid="49" grpId="0" animBg="1"/>
      <p:bldP spid="49" grpId="1" animBg="1"/>
      <p:bldP spid="48" grpId="0" animBg="1"/>
      <p:bldP spid="48" grpId="1" animBg="1"/>
      <p:bldP spid="42" grpId="0" animBg="1"/>
      <p:bldP spid="42" grpId="1" animBg="1"/>
      <p:bldP spid="103" grpId="0"/>
      <p:bldP spid="104" grpId="0"/>
      <p:bldP spid="105" grpId="0"/>
      <p:bldP spid="106" grpId="0"/>
      <p:bldP spid="107" grpId="0"/>
      <p:bldP spid="108" grpId="0"/>
      <p:bldP spid="44" grpId="0"/>
      <p:bldP spid="44" grpId="1"/>
      <p:bldP spid="45" grpId="0"/>
      <p:bldP spid="45" grpId="1"/>
      <p:bldP spid="45" grpId="2"/>
      <p:bldP spid="45" grpId="3"/>
      <p:bldP spid="45" grpId="4"/>
      <p:bldP spid="45" grpId="5"/>
      <p:bldP spid="46" grpId="0"/>
      <p:bldP spid="46" grpId="1"/>
      <p:bldP spid="46" grpId="2"/>
      <p:bldP spid="46" grpId="3"/>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Freeform 119"/>
          <p:cNvSpPr/>
          <p:nvPr/>
        </p:nvSpPr>
        <p:spPr bwMode="auto">
          <a:xfrm>
            <a:off x="1135380" y="4610100"/>
            <a:ext cx="1143000" cy="800100"/>
          </a:xfrm>
          <a:custGeom>
            <a:avLst/>
            <a:gdLst>
              <a:gd name="connsiteX0" fmla="*/ 0 w 1143000"/>
              <a:gd name="connsiteY0" fmla="*/ 800100 h 800100"/>
              <a:gd name="connsiteX1" fmla="*/ 304800 w 1143000"/>
              <a:gd name="connsiteY1" fmla="*/ 304800 h 800100"/>
              <a:gd name="connsiteX2" fmla="*/ 1143000 w 1143000"/>
              <a:gd name="connsiteY2" fmla="*/ 0 h 800100"/>
              <a:gd name="connsiteX3" fmla="*/ 0 w 1143000"/>
              <a:gd name="connsiteY3" fmla="*/ 800100 h 800100"/>
            </a:gdLst>
            <a:ahLst/>
            <a:cxnLst>
              <a:cxn ang="0">
                <a:pos x="connsiteX0" y="connsiteY0"/>
              </a:cxn>
              <a:cxn ang="0">
                <a:pos x="connsiteX1" y="connsiteY1"/>
              </a:cxn>
              <a:cxn ang="0">
                <a:pos x="connsiteX2" y="connsiteY2"/>
              </a:cxn>
              <a:cxn ang="0">
                <a:pos x="connsiteX3" y="connsiteY3"/>
              </a:cxn>
            </a:cxnLst>
            <a:rect l="l" t="t" r="r" b="b"/>
            <a:pathLst>
              <a:path w="1143000" h="800100">
                <a:moveTo>
                  <a:pt x="0" y="800100"/>
                </a:moveTo>
                <a:lnTo>
                  <a:pt x="304800" y="304800"/>
                </a:lnTo>
                <a:lnTo>
                  <a:pt x="1143000" y="0"/>
                </a:lnTo>
                <a:lnTo>
                  <a:pt x="0" y="800100"/>
                </a:lnTo>
                <a:close/>
              </a:path>
            </a:pathLst>
          </a:custGeom>
          <a:solidFill>
            <a:srgbClr val="B2B2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 name="Freeform 103"/>
          <p:cNvSpPr/>
          <p:nvPr/>
        </p:nvSpPr>
        <p:spPr bwMode="auto">
          <a:xfrm>
            <a:off x="1440180" y="4597763"/>
            <a:ext cx="830943" cy="1549400"/>
          </a:xfrm>
          <a:custGeom>
            <a:avLst/>
            <a:gdLst>
              <a:gd name="connsiteX0" fmla="*/ 0 w 830943"/>
              <a:gd name="connsiteY0" fmla="*/ 319314 h 1549400"/>
              <a:gd name="connsiteX1" fmla="*/ 830943 w 830943"/>
              <a:gd name="connsiteY1" fmla="*/ 0 h 1549400"/>
              <a:gd name="connsiteX2" fmla="*/ 540657 w 830943"/>
              <a:gd name="connsiteY2" fmla="*/ 1549400 h 1549400"/>
              <a:gd name="connsiteX3" fmla="*/ 0 w 830943"/>
              <a:gd name="connsiteY3" fmla="*/ 319314 h 1549400"/>
            </a:gdLst>
            <a:ahLst/>
            <a:cxnLst>
              <a:cxn ang="0">
                <a:pos x="connsiteX0" y="connsiteY0"/>
              </a:cxn>
              <a:cxn ang="0">
                <a:pos x="connsiteX1" y="connsiteY1"/>
              </a:cxn>
              <a:cxn ang="0">
                <a:pos x="connsiteX2" y="connsiteY2"/>
              </a:cxn>
              <a:cxn ang="0">
                <a:pos x="connsiteX3" y="connsiteY3"/>
              </a:cxn>
            </a:cxnLst>
            <a:rect l="l" t="t" r="r" b="b"/>
            <a:pathLst>
              <a:path w="830943" h="1549400">
                <a:moveTo>
                  <a:pt x="0" y="319314"/>
                </a:moveTo>
                <a:lnTo>
                  <a:pt x="830943" y="0"/>
                </a:lnTo>
                <a:lnTo>
                  <a:pt x="540657" y="1549400"/>
                </a:lnTo>
                <a:lnTo>
                  <a:pt x="0" y="319314"/>
                </a:lnTo>
                <a:close/>
              </a:path>
            </a:pathLst>
          </a:custGeom>
          <a:solidFill>
            <a:srgbClr val="FF99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 name="Freeform 104"/>
          <p:cNvSpPr/>
          <p:nvPr/>
        </p:nvSpPr>
        <p:spPr bwMode="auto">
          <a:xfrm>
            <a:off x="1139734" y="4912723"/>
            <a:ext cx="849086" cy="1240971"/>
          </a:xfrm>
          <a:custGeom>
            <a:avLst/>
            <a:gdLst>
              <a:gd name="connsiteX0" fmla="*/ 0 w 849086"/>
              <a:gd name="connsiteY0" fmla="*/ 486228 h 1240971"/>
              <a:gd name="connsiteX1" fmla="*/ 304800 w 849086"/>
              <a:gd name="connsiteY1" fmla="*/ 0 h 1240971"/>
              <a:gd name="connsiteX2" fmla="*/ 849086 w 849086"/>
              <a:gd name="connsiteY2" fmla="*/ 1240971 h 1240971"/>
              <a:gd name="connsiteX3" fmla="*/ 0 w 849086"/>
              <a:gd name="connsiteY3" fmla="*/ 486228 h 1240971"/>
            </a:gdLst>
            <a:ahLst/>
            <a:cxnLst>
              <a:cxn ang="0">
                <a:pos x="connsiteX0" y="connsiteY0"/>
              </a:cxn>
              <a:cxn ang="0">
                <a:pos x="connsiteX1" y="connsiteY1"/>
              </a:cxn>
              <a:cxn ang="0">
                <a:pos x="connsiteX2" y="connsiteY2"/>
              </a:cxn>
              <a:cxn ang="0">
                <a:pos x="connsiteX3" y="connsiteY3"/>
              </a:cxn>
            </a:cxnLst>
            <a:rect l="l" t="t" r="r" b="b"/>
            <a:pathLst>
              <a:path w="849086" h="1240971">
                <a:moveTo>
                  <a:pt x="0" y="486228"/>
                </a:moveTo>
                <a:lnTo>
                  <a:pt x="304800" y="0"/>
                </a:lnTo>
                <a:lnTo>
                  <a:pt x="849086" y="1240971"/>
                </a:lnTo>
                <a:lnTo>
                  <a:pt x="0" y="486228"/>
                </a:lnTo>
                <a:close/>
              </a:path>
            </a:pathLst>
          </a:custGeom>
          <a:solidFill>
            <a:srgbClr val="FF99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 name="Freeform 86"/>
          <p:cNvSpPr/>
          <p:nvPr/>
        </p:nvSpPr>
        <p:spPr bwMode="auto">
          <a:xfrm>
            <a:off x="2288650" y="4589228"/>
            <a:ext cx="1068457" cy="1580322"/>
          </a:xfrm>
          <a:custGeom>
            <a:avLst/>
            <a:gdLst>
              <a:gd name="connsiteX0" fmla="*/ 0 w 1068457"/>
              <a:gd name="connsiteY0" fmla="*/ 0 h 1580322"/>
              <a:gd name="connsiteX1" fmla="*/ 313083 w 1068457"/>
              <a:gd name="connsiteY1" fmla="*/ 1351722 h 1580322"/>
              <a:gd name="connsiteX2" fmla="*/ 1068457 w 1068457"/>
              <a:gd name="connsiteY2" fmla="*/ 1580322 h 1580322"/>
              <a:gd name="connsiteX3" fmla="*/ 0 w 1068457"/>
              <a:gd name="connsiteY3" fmla="*/ 0 h 1580322"/>
            </a:gdLst>
            <a:ahLst/>
            <a:cxnLst>
              <a:cxn ang="0">
                <a:pos x="connsiteX0" y="connsiteY0"/>
              </a:cxn>
              <a:cxn ang="0">
                <a:pos x="connsiteX1" y="connsiteY1"/>
              </a:cxn>
              <a:cxn ang="0">
                <a:pos x="connsiteX2" y="connsiteY2"/>
              </a:cxn>
              <a:cxn ang="0">
                <a:pos x="connsiteX3" y="connsiteY3"/>
              </a:cxn>
            </a:cxnLst>
            <a:rect l="l" t="t" r="r" b="b"/>
            <a:pathLst>
              <a:path w="1068457" h="1580322">
                <a:moveTo>
                  <a:pt x="0" y="0"/>
                </a:moveTo>
                <a:lnTo>
                  <a:pt x="313083" y="1351722"/>
                </a:lnTo>
                <a:lnTo>
                  <a:pt x="1068457" y="1580322"/>
                </a:lnTo>
                <a:lnTo>
                  <a:pt x="0" y="0"/>
                </a:lnTo>
                <a:close/>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Freeform 87"/>
          <p:cNvSpPr/>
          <p:nvPr/>
        </p:nvSpPr>
        <p:spPr bwMode="auto">
          <a:xfrm>
            <a:off x="2286000" y="4482548"/>
            <a:ext cx="1073426" cy="1694622"/>
          </a:xfrm>
          <a:custGeom>
            <a:avLst/>
            <a:gdLst>
              <a:gd name="connsiteX0" fmla="*/ 0 w 1073426"/>
              <a:gd name="connsiteY0" fmla="*/ 109330 h 1694622"/>
              <a:gd name="connsiteX1" fmla="*/ 954157 w 1073426"/>
              <a:gd name="connsiteY1" fmla="*/ 0 h 1694622"/>
              <a:gd name="connsiteX2" fmla="*/ 1073426 w 1073426"/>
              <a:gd name="connsiteY2" fmla="*/ 1694622 h 1694622"/>
              <a:gd name="connsiteX3" fmla="*/ 0 w 1073426"/>
              <a:gd name="connsiteY3" fmla="*/ 109330 h 1694622"/>
            </a:gdLst>
            <a:ahLst/>
            <a:cxnLst>
              <a:cxn ang="0">
                <a:pos x="connsiteX0" y="connsiteY0"/>
              </a:cxn>
              <a:cxn ang="0">
                <a:pos x="connsiteX1" y="connsiteY1"/>
              </a:cxn>
              <a:cxn ang="0">
                <a:pos x="connsiteX2" y="connsiteY2"/>
              </a:cxn>
              <a:cxn ang="0">
                <a:pos x="connsiteX3" y="connsiteY3"/>
              </a:cxn>
            </a:cxnLst>
            <a:rect l="l" t="t" r="r" b="b"/>
            <a:pathLst>
              <a:path w="1073426" h="1694622">
                <a:moveTo>
                  <a:pt x="0" y="109330"/>
                </a:moveTo>
                <a:lnTo>
                  <a:pt x="954157" y="0"/>
                </a:lnTo>
                <a:lnTo>
                  <a:pt x="1073426" y="1694622"/>
                </a:lnTo>
                <a:lnTo>
                  <a:pt x="0" y="109330"/>
                </a:lnTo>
                <a:close/>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 name="Freeform 88"/>
          <p:cNvSpPr/>
          <p:nvPr/>
        </p:nvSpPr>
        <p:spPr bwMode="auto">
          <a:xfrm>
            <a:off x="3224917" y="4477578"/>
            <a:ext cx="680830" cy="1684683"/>
          </a:xfrm>
          <a:custGeom>
            <a:avLst/>
            <a:gdLst>
              <a:gd name="connsiteX0" fmla="*/ 0 w 680830"/>
              <a:gd name="connsiteY0" fmla="*/ 0 h 1684683"/>
              <a:gd name="connsiteX1" fmla="*/ 134178 w 680830"/>
              <a:gd name="connsiteY1" fmla="*/ 1684683 h 1684683"/>
              <a:gd name="connsiteX2" fmla="*/ 680830 w 680830"/>
              <a:gd name="connsiteY2" fmla="*/ 1217544 h 1684683"/>
              <a:gd name="connsiteX3" fmla="*/ 0 w 680830"/>
              <a:gd name="connsiteY3" fmla="*/ 0 h 1684683"/>
            </a:gdLst>
            <a:ahLst/>
            <a:cxnLst>
              <a:cxn ang="0">
                <a:pos x="connsiteX0" y="connsiteY0"/>
              </a:cxn>
              <a:cxn ang="0">
                <a:pos x="connsiteX1" y="connsiteY1"/>
              </a:cxn>
              <a:cxn ang="0">
                <a:pos x="connsiteX2" y="connsiteY2"/>
              </a:cxn>
              <a:cxn ang="0">
                <a:pos x="connsiteX3" y="connsiteY3"/>
              </a:cxn>
            </a:cxnLst>
            <a:rect l="l" t="t" r="r" b="b"/>
            <a:pathLst>
              <a:path w="680830" h="1684683">
                <a:moveTo>
                  <a:pt x="0" y="0"/>
                </a:moveTo>
                <a:lnTo>
                  <a:pt x="134178" y="1684683"/>
                </a:lnTo>
                <a:lnTo>
                  <a:pt x="680830" y="1217544"/>
                </a:lnTo>
                <a:lnTo>
                  <a:pt x="0" y="0"/>
                </a:lnTo>
                <a:close/>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48" name="Rectangle 2"/>
          <p:cNvSpPr>
            <a:spLocks noGrp="1" noChangeArrowheads="1"/>
          </p:cNvSpPr>
          <p:nvPr>
            <p:ph type="title" idx="4294967295"/>
          </p:nvPr>
        </p:nvSpPr>
        <p:spPr/>
        <p:txBody>
          <a:bodyPr/>
          <a:lstStyle/>
          <a:p>
            <a:r>
              <a:rPr lang="en-US" altLang="zh-CN" smtClean="0">
                <a:ea typeface="宋体" charset="-122"/>
              </a:rPr>
              <a:t>Proof of correctness</a:t>
            </a:r>
          </a:p>
        </p:txBody>
      </p:sp>
      <p:sp>
        <p:nvSpPr>
          <p:cNvPr id="65549" name="Rectangle 3"/>
          <p:cNvSpPr>
            <a:spLocks noGrp="1" noChangeArrowheads="1"/>
          </p:cNvSpPr>
          <p:nvPr>
            <p:ph type="body" idx="4294967295"/>
          </p:nvPr>
        </p:nvSpPr>
        <p:spPr>
          <a:xfrm>
            <a:off x="381000" y="1447800"/>
            <a:ext cx="8382000" cy="3276600"/>
          </a:xfrm>
        </p:spPr>
        <p:txBody>
          <a:bodyPr/>
          <a:lstStyle/>
          <a:p>
            <a:r>
              <a:rPr lang="en-US" altLang="zh-CN" sz="2800" b="1" dirty="0" smtClean="0">
                <a:ea typeface="宋体" charset="-122"/>
              </a:rPr>
              <a:t>Claim1</a:t>
            </a:r>
            <a:r>
              <a:rPr lang="en-US" altLang="zh-CN" sz="2800" dirty="0" smtClean="0">
                <a:ea typeface="宋体" charset="-122"/>
              </a:rPr>
              <a:t>. </a:t>
            </a:r>
            <a:r>
              <a:rPr lang="en-US" altLang="zh-CN" sz="2400" dirty="0" smtClean="0">
                <a:ea typeface="宋体" charset="-122"/>
              </a:rPr>
              <a:t>The inner loop can always successfully insert a constraint into the triangulation.</a:t>
            </a:r>
          </a:p>
          <a:p>
            <a:pPr lvl="1" eaLnBrk="1" hangingPunct="1">
              <a:buFontTx/>
              <a:buChar char="•"/>
            </a:pPr>
            <a:r>
              <a:rPr lang="en-US" altLang="zh-CN" sz="2000" dirty="0" smtClean="0">
                <a:ea typeface="宋体" charset="-122"/>
              </a:rPr>
              <a:t>Proof.</a:t>
            </a:r>
            <a:r>
              <a:rPr lang="en-US" altLang="zh-CN" dirty="0" smtClean="0">
                <a:ea typeface="宋体" charset="-122"/>
              </a:rPr>
              <a:t> </a:t>
            </a:r>
            <a:r>
              <a:rPr lang="en-US" altLang="zh-CN" sz="2000" dirty="0" smtClean="0">
                <a:ea typeface="宋体" charset="-122"/>
              </a:rPr>
              <a:t>Flipping does not go on forever</a:t>
            </a:r>
          </a:p>
          <a:p>
            <a:pPr lvl="2" indent="-228600"/>
            <a:r>
              <a:rPr lang="en-US" altLang="zh-CN" sz="2000" dirty="0" smtClean="0">
                <a:ea typeface="宋体" charset="-122"/>
              </a:rPr>
              <a:t>Assign different pair of triangles different number	</a:t>
            </a:r>
          </a:p>
          <a:p>
            <a:pPr lvl="3"/>
            <a:r>
              <a:rPr lang="en-US" altLang="zh-CN" sz="2000" dirty="0" smtClean="0">
                <a:ea typeface="宋体" charset="-122"/>
              </a:rPr>
              <a:t>case 1 : delete a digit in N</a:t>
            </a:r>
          </a:p>
          <a:p>
            <a:pPr lvl="3"/>
            <a:r>
              <a:rPr lang="en-US" altLang="zh-CN" sz="2000" dirty="0" smtClean="0">
                <a:ea typeface="宋体" charset="-122"/>
              </a:rPr>
              <a:t>case 2: turn digits 11 into 01</a:t>
            </a:r>
          </a:p>
          <a:p>
            <a:pPr lvl="3"/>
            <a:r>
              <a:rPr lang="en-US" altLang="zh-CN" sz="2000" dirty="0" smtClean="0">
                <a:ea typeface="宋体" charset="-122"/>
              </a:rPr>
              <a:t>case 3: turn digits 21 into 11</a:t>
            </a:r>
          </a:p>
        </p:txBody>
      </p:sp>
      <p:sp>
        <p:nvSpPr>
          <p:cNvPr id="25" name="Slide Number Placeholder 24"/>
          <p:cNvSpPr txBox="1">
            <a:spLocks noGrp="1"/>
          </p:cNvSpPr>
          <p:nvPr/>
        </p:nvSpPr>
        <p:spPr bwMode="auto">
          <a:xfrm>
            <a:off x="6858000" y="6248400"/>
            <a:ext cx="1905000" cy="457200"/>
          </a:xfrm>
          <a:prstGeom prst="rect">
            <a:avLst/>
          </a:prstGeom>
          <a:noFill/>
          <a:ln>
            <a:miter lim="800000"/>
            <a:headEnd/>
            <a:tailEnd/>
          </a:ln>
        </p:spPr>
        <p:txBody>
          <a:bodyPr lIns="91414" tIns="45707" rIns="91414" bIns="45707"/>
          <a:lstStyle/>
          <a:p>
            <a:pPr algn="r">
              <a:defRPr/>
            </a:pPr>
            <a:fld id="{87A0F85E-F82A-40FF-AB29-46ABB2BB9EA7}" type="slidenum">
              <a:rPr lang="en-US" sz="1400">
                <a:solidFill>
                  <a:schemeClr val="accent2">
                    <a:lumMod val="75000"/>
                  </a:schemeClr>
                </a:solidFill>
                <a:latin typeface="+mn-lt"/>
                <a:ea typeface="+mn-ea"/>
                <a:cs typeface="+mj-cs"/>
              </a:rPr>
              <a:pPr algn="r">
                <a:defRPr/>
              </a:pPr>
              <a:t>22</a:t>
            </a:fld>
            <a:endParaRPr lang="en-US" sz="1400" dirty="0">
              <a:solidFill>
                <a:schemeClr val="accent2">
                  <a:lumMod val="75000"/>
                </a:schemeClr>
              </a:solidFill>
              <a:latin typeface="+mn-lt"/>
              <a:ea typeface="+mn-ea"/>
              <a:cs typeface="+mj-cs"/>
            </a:endParaRPr>
          </a:p>
        </p:txBody>
      </p:sp>
      <p:sp>
        <p:nvSpPr>
          <p:cNvPr id="44" name="Line 30"/>
          <p:cNvSpPr>
            <a:spLocks noChangeShapeType="1"/>
          </p:cNvSpPr>
          <p:nvPr/>
        </p:nvSpPr>
        <p:spPr bwMode="auto">
          <a:xfrm>
            <a:off x="2289629" y="4608286"/>
            <a:ext cx="301171" cy="1321027"/>
          </a:xfrm>
          <a:prstGeom prst="line">
            <a:avLst/>
          </a:prstGeom>
          <a:noFill/>
          <a:ln w="25400">
            <a:solidFill>
              <a:schemeClr val="accent2"/>
            </a:solidFill>
            <a:round/>
            <a:headEnd/>
            <a:tailEnd/>
          </a:ln>
        </p:spPr>
        <p:txBody>
          <a:bodyPr/>
          <a:lstStyle/>
          <a:p>
            <a:endParaRPr lang="zh-CN" altLang="en-US"/>
          </a:p>
        </p:txBody>
      </p:sp>
      <p:sp>
        <p:nvSpPr>
          <p:cNvPr id="45" name="Line 36"/>
          <p:cNvSpPr>
            <a:spLocks noChangeShapeType="1"/>
          </p:cNvSpPr>
          <p:nvPr/>
        </p:nvSpPr>
        <p:spPr bwMode="auto">
          <a:xfrm>
            <a:off x="3248247" y="4492258"/>
            <a:ext cx="675167" cy="1212112"/>
          </a:xfrm>
          <a:prstGeom prst="line">
            <a:avLst/>
          </a:prstGeom>
          <a:noFill/>
          <a:ln w="25400">
            <a:solidFill>
              <a:schemeClr val="accent2"/>
            </a:solidFill>
            <a:round/>
            <a:headEnd/>
            <a:tailEnd/>
          </a:ln>
        </p:spPr>
        <p:txBody>
          <a:bodyPr/>
          <a:lstStyle/>
          <a:p>
            <a:endParaRPr lang="zh-CN" altLang="en-US"/>
          </a:p>
        </p:txBody>
      </p:sp>
      <p:sp>
        <p:nvSpPr>
          <p:cNvPr id="51" name="Line 26"/>
          <p:cNvSpPr>
            <a:spLocks noChangeShapeType="1"/>
          </p:cNvSpPr>
          <p:nvPr/>
        </p:nvSpPr>
        <p:spPr bwMode="auto">
          <a:xfrm flipH="1">
            <a:off x="1981198" y="4597400"/>
            <a:ext cx="304801" cy="1574799"/>
          </a:xfrm>
          <a:prstGeom prst="line">
            <a:avLst/>
          </a:prstGeom>
          <a:noFill/>
          <a:ln w="25400">
            <a:solidFill>
              <a:schemeClr val="accent2"/>
            </a:solidFill>
            <a:round/>
            <a:headEnd/>
            <a:tailEnd/>
          </a:ln>
        </p:spPr>
        <p:txBody>
          <a:bodyPr/>
          <a:lstStyle/>
          <a:p>
            <a:endParaRPr lang="zh-CN" altLang="en-US"/>
          </a:p>
        </p:txBody>
      </p:sp>
      <p:sp>
        <p:nvSpPr>
          <p:cNvPr id="55" name="Line 27"/>
          <p:cNvSpPr>
            <a:spLocks noChangeShapeType="1"/>
          </p:cNvSpPr>
          <p:nvPr/>
        </p:nvSpPr>
        <p:spPr bwMode="auto">
          <a:xfrm>
            <a:off x="1135742" y="5417457"/>
            <a:ext cx="860697" cy="747123"/>
          </a:xfrm>
          <a:prstGeom prst="line">
            <a:avLst/>
          </a:prstGeom>
          <a:noFill/>
          <a:ln w="25400">
            <a:solidFill>
              <a:schemeClr val="accent2"/>
            </a:solidFill>
            <a:round/>
            <a:headEnd/>
            <a:tailEnd/>
          </a:ln>
        </p:spPr>
        <p:txBody>
          <a:bodyPr/>
          <a:lstStyle/>
          <a:p>
            <a:endParaRPr lang="zh-CN" altLang="en-US"/>
          </a:p>
        </p:txBody>
      </p:sp>
      <p:sp>
        <p:nvSpPr>
          <p:cNvPr id="62" name="Line 29"/>
          <p:cNvSpPr>
            <a:spLocks noChangeShapeType="1"/>
          </p:cNvSpPr>
          <p:nvPr/>
        </p:nvSpPr>
        <p:spPr bwMode="auto">
          <a:xfrm flipV="1">
            <a:off x="2289630" y="4484913"/>
            <a:ext cx="954314" cy="108857"/>
          </a:xfrm>
          <a:prstGeom prst="line">
            <a:avLst/>
          </a:prstGeom>
          <a:noFill/>
          <a:ln w="25400">
            <a:solidFill>
              <a:schemeClr val="accent2"/>
            </a:solidFill>
            <a:round/>
            <a:headEnd/>
            <a:tailEnd/>
          </a:ln>
        </p:spPr>
        <p:txBody>
          <a:bodyPr/>
          <a:lstStyle/>
          <a:p>
            <a:endParaRPr lang="zh-CN" altLang="en-US"/>
          </a:p>
        </p:txBody>
      </p:sp>
      <p:sp>
        <p:nvSpPr>
          <p:cNvPr id="63" name="Line 31"/>
          <p:cNvSpPr>
            <a:spLocks noChangeShapeType="1"/>
          </p:cNvSpPr>
          <p:nvPr/>
        </p:nvSpPr>
        <p:spPr bwMode="auto">
          <a:xfrm flipV="1">
            <a:off x="1981200" y="5943600"/>
            <a:ext cx="609600" cy="228600"/>
          </a:xfrm>
          <a:prstGeom prst="line">
            <a:avLst/>
          </a:prstGeom>
          <a:noFill/>
          <a:ln w="25400">
            <a:solidFill>
              <a:schemeClr val="accent2"/>
            </a:solidFill>
            <a:round/>
            <a:headEnd/>
            <a:tailEnd/>
          </a:ln>
        </p:spPr>
        <p:txBody>
          <a:bodyPr/>
          <a:lstStyle/>
          <a:p>
            <a:endParaRPr lang="zh-CN" altLang="en-US"/>
          </a:p>
        </p:txBody>
      </p:sp>
      <p:sp>
        <p:nvSpPr>
          <p:cNvPr id="64" name="Line 32"/>
          <p:cNvSpPr>
            <a:spLocks noChangeShapeType="1"/>
          </p:cNvSpPr>
          <p:nvPr/>
        </p:nvSpPr>
        <p:spPr bwMode="auto">
          <a:xfrm>
            <a:off x="2283823" y="4602843"/>
            <a:ext cx="1076597" cy="1584597"/>
          </a:xfrm>
          <a:prstGeom prst="line">
            <a:avLst/>
          </a:prstGeom>
          <a:noFill/>
          <a:ln w="25400">
            <a:solidFill>
              <a:schemeClr val="accent2"/>
            </a:solidFill>
            <a:round/>
            <a:headEnd/>
            <a:tailEnd/>
          </a:ln>
        </p:spPr>
        <p:txBody>
          <a:bodyPr/>
          <a:lstStyle/>
          <a:p>
            <a:endParaRPr lang="zh-CN" altLang="en-US"/>
          </a:p>
        </p:txBody>
      </p:sp>
      <p:sp>
        <p:nvSpPr>
          <p:cNvPr id="65" name="Line 34"/>
          <p:cNvSpPr>
            <a:spLocks noChangeShapeType="1"/>
          </p:cNvSpPr>
          <p:nvPr/>
        </p:nvSpPr>
        <p:spPr bwMode="auto">
          <a:xfrm>
            <a:off x="3246120" y="4511041"/>
            <a:ext cx="106680" cy="1661160"/>
          </a:xfrm>
          <a:prstGeom prst="line">
            <a:avLst/>
          </a:prstGeom>
          <a:noFill/>
          <a:ln w="25400">
            <a:solidFill>
              <a:schemeClr val="accent2"/>
            </a:solidFill>
            <a:round/>
            <a:headEnd/>
            <a:tailEnd/>
          </a:ln>
        </p:spPr>
        <p:txBody>
          <a:bodyPr/>
          <a:lstStyle/>
          <a:p>
            <a:endParaRPr lang="zh-CN" altLang="en-US"/>
          </a:p>
        </p:txBody>
      </p:sp>
      <p:sp>
        <p:nvSpPr>
          <p:cNvPr id="66" name="Line 35"/>
          <p:cNvSpPr>
            <a:spLocks noChangeShapeType="1"/>
          </p:cNvSpPr>
          <p:nvPr/>
        </p:nvSpPr>
        <p:spPr bwMode="auto">
          <a:xfrm>
            <a:off x="2590800" y="5943600"/>
            <a:ext cx="762000" cy="228600"/>
          </a:xfrm>
          <a:prstGeom prst="line">
            <a:avLst/>
          </a:prstGeom>
          <a:noFill/>
          <a:ln w="25400">
            <a:solidFill>
              <a:schemeClr val="accent2"/>
            </a:solidFill>
            <a:round/>
            <a:headEnd/>
            <a:tailEnd/>
          </a:ln>
        </p:spPr>
        <p:txBody>
          <a:bodyPr/>
          <a:lstStyle/>
          <a:p>
            <a:endParaRPr lang="zh-CN" altLang="en-US"/>
          </a:p>
        </p:txBody>
      </p:sp>
      <p:sp>
        <p:nvSpPr>
          <p:cNvPr id="67" name="Line 38"/>
          <p:cNvSpPr>
            <a:spLocks noChangeShapeType="1"/>
          </p:cNvSpPr>
          <p:nvPr/>
        </p:nvSpPr>
        <p:spPr bwMode="auto">
          <a:xfrm flipH="1" flipV="1">
            <a:off x="3242930" y="4486940"/>
            <a:ext cx="1564926" cy="897860"/>
          </a:xfrm>
          <a:prstGeom prst="line">
            <a:avLst/>
          </a:prstGeom>
          <a:noFill/>
          <a:ln w="25400">
            <a:solidFill>
              <a:schemeClr val="accent2"/>
            </a:solidFill>
            <a:round/>
            <a:headEnd/>
            <a:tailEnd/>
          </a:ln>
        </p:spPr>
        <p:txBody>
          <a:bodyPr/>
          <a:lstStyle/>
          <a:p>
            <a:endParaRPr lang="zh-CN" altLang="en-US"/>
          </a:p>
        </p:txBody>
      </p:sp>
      <p:sp>
        <p:nvSpPr>
          <p:cNvPr id="68" name="Line 39"/>
          <p:cNvSpPr>
            <a:spLocks noChangeShapeType="1"/>
          </p:cNvSpPr>
          <p:nvPr/>
        </p:nvSpPr>
        <p:spPr bwMode="auto">
          <a:xfrm flipV="1">
            <a:off x="3907971" y="5395686"/>
            <a:ext cx="896257" cy="308430"/>
          </a:xfrm>
          <a:prstGeom prst="line">
            <a:avLst/>
          </a:prstGeom>
          <a:noFill/>
          <a:ln w="25400">
            <a:solidFill>
              <a:schemeClr val="accent2"/>
            </a:solidFill>
            <a:round/>
            <a:headEnd/>
            <a:tailEnd/>
          </a:ln>
        </p:spPr>
        <p:txBody>
          <a:bodyPr/>
          <a:lstStyle/>
          <a:p>
            <a:endParaRPr lang="zh-CN" altLang="en-US"/>
          </a:p>
        </p:txBody>
      </p:sp>
      <p:sp>
        <p:nvSpPr>
          <p:cNvPr id="69" name="Line 40"/>
          <p:cNvSpPr>
            <a:spLocks noChangeShapeType="1"/>
          </p:cNvSpPr>
          <p:nvPr/>
        </p:nvSpPr>
        <p:spPr bwMode="auto">
          <a:xfrm flipH="1">
            <a:off x="3352800" y="5707742"/>
            <a:ext cx="555171" cy="464457"/>
          </a:xfrm>
          <a:prstGeom prst="line">
            <a:avLst/>
          </a:prstGeom>
          <a:noFill/>
          <a:ln w="25400">
            <a:solidFill>
              <a:schemeClr val="accent2"/>
            </a:solidFill>
            <a:round/>
            <a:headEnd/>
            <a:tailEnd/>
          </a:ln>
        </p:spPr>
        <p:txBody>
          <a:bodyPr/>
          <a:lstStyle/>
          <a:p>
            <a:endParaRPr lang="zh-CN" altLang="en-US"/>
          </a:p>
        </p:txBody>
      </p:sp>
      <p:sp>
        <p:nvSpPr>
          <p:cNvPr id="70" name="Line 41"/>
          <p:cNvSpPr>
            <a:spLocks noChangeShapeType="1"/>
          </p:cNvSpPr>
          <p:nvPr/>
        </p:nvSpPr>
        <p:spPr bwMode="auto">
          <a:xfrm flipV="1">
            <a:off x="1135380" y="5387340"/>
            <a:ext cx="3665220" cy="30480"/>
          </a:xfrm>
          <a:prstGeom prst="line">
            <a:avLst/>
          </a:prstGeom>
          <a:noFill/>
          <a:ln w="25400">
            <a:solidFill>
              <a:srgbClr val="FF0000"/>
            </a:solidFill>
            <a:round/>
            <a:headEnd/>
            <a:tailEnd/>
          </a:ln>
        </p:spPr>
        <p:txBody>
          <a:bodyPr/>
          <a:lstStyle/>
          <a:p>
            <a:endParaRPr lang="zh-CN" altLang="en-US"/>
          </a:p>
        </p:txBody>
      </p:sp>
      <p:sp>
        <p:nvSpPr>
          <p:cNvPr id="92" name="Line 39"/>
          <p:cNvSpPr>
            <a:spLocks noChangeShapeType="1"/>
          </p:cNvSpPr>
          <p:nvPr/>
        </p:nvSpPr>
        <p:spPr bwMode="auto">
          <a:xfrm flipH="1" flipV="1">
            <a:off x="2293620" y="4602480"/>
            <a:ext cx="1607820" cy="1089660"/>
          </a:xfrm>
          <a:prstGeom prst="line">
            <a:avLst/>
          </a:prstGeom>
          <a:noFill/>
          <a:ln w="25400">
            <a:solidFill>
              <a:schemeClr val="accent2"/>
            </a:solidFill>
            <a:round/>
            <a:headEnd/>
            <a:tailEnd/>
          </a:ln>
        </p:spPr>
        <p:txBody>
          <a:bodyPr/>
          <a:lstStyle/>
          <a:p>
            <a:endParaRPr lang="zh-CN" altLang="en-US"/>
          </a:p>
        </p:txBody>
      </p:sp>
      <p:sp>
        <p:nvSpPr>
          <p:cNvPr id="101" name="Line 24"/>
          <p:cNvSpPr>
            <a:spLocks noChangeShapeType="1"/>
          </p:cNvSpPr>
          <p:nvPr/>
        </p:nvSpPr>
        <p:spPr bwMode="auto">
          <a:xfrm flipV="1">
            <a:off x="1426029" y="4586514"/>
            <a:ext cx="859971" cy="330200"/>
          </a:xfrm>
          <a:prstGeom prst="line">
            <a:avLst/>
          </a:prstGeom>
          <a:noFill/>
          <a:ln w="25400">
            <a:solidFill>
              <a:schemeClr val="accent2"/>
            </a:solidFill>
            <a:round/>
            <a:headEnd/>
            <a:tailEnd/>
          </a:ln>
        </p:spPr>
        <p:txBody>
          <a:bodyPr/>
          <a:lstStyle/>
          <a:p>
            <a:endParaRPr lang="zh-CN" altLang="en-US"/>
          </a:p>
        </p:txBody>
      </p:sp>
      <p:sp>
        <p:nvSpPr>
          <p:cNvPr id="102" name="Line 25"/>
          <p:cNvSpPr>
            <a:spLocks noChangeShapeType="1"/>
          </p:cNvSpPr>
          <p:nvPr/>
        </p:nvSpPr>
        <p:spPr bwMode="auto">
          <a:xfrm flipV="1">
            <a:off x="1127759" y="4905828"/>
            <a:ext cx="316411" cy="504367"/>
          </a:xfrm>
          <a:prstGeom prst="line">
            <a:avLst/>
          </a:prstGeom>
          <a:noFill/>
          <a:ln w="25400">
            <a:solidFill>
              <a:schemeClr val="accent2"/>
            </a:solidFill>
            <a:round/>
            <a:headEnd/>
            <a:tailEnd/>
          </a:ln>
        </p:spPr>
        <p:txBody>
          <a:bodyPr/>
          <a:lstStyle/>
          <a:p>
            <a:endParaRPr lang="zh-CN" altLang="en-US"/>
          </a:p>
        </p:txBody>
      </p:sp>
      <p:sp>
        <p:nvSpPr>
          <p:cNvPr id="103" name="Line 28"/>
          <p:cNvSpPr>
            <a:spLocks noChangeShapeType="1"/>
          </p:cNvSpPr>
          <p:nvPr/>
        </p:nvSpPr>
        <p:spPr bwMode="auto">
          <a:xfrm>
            <a:off x="1436914" y="4920344"/>
            <a:ext cx="551543" cy="1230086"/>
          </a:xfrm>
          <a:prstGeom prst="line">
            <a:avLst/>
          </a:prstGeom>
          <a:noFill/>
          <a:ln w="25400">
            <a:solidFill>
              <a:schemeClr val="accent2"/>
            </a:solidFill>
            <a:round/>
            <a:headEnd/>
            <a:tailEnd/>
          </a:ln>
        </p:spPr>
        <p:txBody>
          <a:bodyPr/>
          <a:lstStyle/>
          <a:p>
            <a:endParaRPr lang="zh-CN" altLang="en-US"/>
          </a:p>
        </p:txBody>
      </p:sp>
      <p:sp>
        <p:nvSpPr>
          <p:cNvPr id="107" name="Text Box 87"/>
          <p:cNvSpPr txBox="1">
            <a:spLocks noChangeArrowheads="1"/>
          </p:cNvSpPr>
          <p:nvPr/>
        </p:nvSpPr>
        <p:spPr bwMode="auto">
          <a:xfrm>
            <a:off x="5791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108" name="Text Box 87"/>
          <p:cNvSpPr txBox="1">
            <a:spLocks noChangeArrowheads="1"/>
          </p:cNvSpPr>
          <p:nvPr/>
        </p:nvSpPr>
        <p:spPr bwMode="auto">
          <a:xfrm>
            <a:off x="5410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109" name="Text Box 87"/>
          <p:cNvSpPr txBox="1">
            <a:spLocks noChangeArrowheads="1"/>
          </p:cNvSpPr>
          <p:nvPr/>
        </p:nvSpPr>
        <p:spPr bwMode="auto">
          <a:xfrm>
            <a:off x="6172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110" name="Text Box 87"/>
          <p:cNvSpPr txBox="1">
            <a:spLocks noChangeArrowheads="1"/>
          </p:cNvSpPr>
          <p:nvPr/>
        </p:nvSpPr>
        <p:spPr bwMode="auto">
          <a:xfrm>
            <a:off x="6553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111" name="Text Box 87"/>
          <p:cNvSpPr txBox="1">
            <a:spLocks noChangeArrowheads="1"/>
          </p:cNvSpPr>
          <p:nvPr/>
        </p:nvSpPr>
        <p:spPr bwMode="auto">
          <a:xfrm>
            <a:off x="6934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112" name="Text Box 87"/>
          <p:cNvSpPr txBox="1">
            <a:spLocks noChangeArrowheads="1"/>
          </p:cNvSpPr>
          <p:nvPr/>
        </p:nvSpPr>
        <p:spPr bwMode="auto">
          <a:xfrm>
            <a:off x="7315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113" name="Text Box 62"/>
          <p:cNvSpPr txBox="1">
            <a:spLocks noChangeArrowheads="1"/>
          </p:cNvSpPr>
          <p:nvPr/>
        </p:nvSpPr>
        <p:spPr bwMode="auto">
          <a:xfrm>
            <a:off x="7313028" y="5343038"/>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2</a:t>
            </a:r>
            <a:endParaRPr lang="en-US" altLang="zh-CN" sz="2000" dirty="0">
              <a:solidFill>
                <a:srgbClr val="FC5104"/>
              </a:solidFill>
              <a:latin typeface="Arial Rounded MT Bold" pitchFamily="34" charset="0"/>
            </a:endParaRPr>
          </a:p>
        </p:txBody>
      </p:sp>
      <p:sp>
        <p:nvSpPr>
          <p:cNvPr id="114" name="Text Box 62"/>
          <p:cNvSpPr txBox="1">
            <a:spLocks noChangeArrowheads="1"/>
          </p:cNvSpPr>
          <p:nvPr/>
        </p:nvSpPr>
        <p:spPr bwMode="auto">
          <a:xfrm>
            <a:off x="5785127" y="5344633"/>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1</a:t>
            </a:r>
            <a:endParaRPr lang="en-US" altLang="zh-CN" sz="2000" dirty="0">
              <a:solidFill>
                <a:srgbClr val="FC5104"/>
              </a:solidFill>
              <a:latin typeface="Arial Rounded MT Bold" pitchFamily="34" charset="0"/>
            </a:endParaRPr>
          </a:p>
        </p:txBody>
      </p:sp>
      <p:sp>
        <p:nvSpPr>
          <p:cNvPr id="115" name="Text Box 62"/>
          <p:cNvSpPr txBox="1">
            <a:spLocks noChangeArrowheads="1"/>
          </p:cNvSpPr>
          <p:nvPr/>
        </p:nvSpPr>
        <p:spPr bwMode="auto">
          <a:xfrm>
            <a:off x="5408560" y="5343126"/>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0</a:t>
            </a:r>
            <a:endParaRPr lang="en-US" altLang="zh-CN" sz="2000" dirty="0">
              <a:solidFill>
                <a:srgbClr val="FC5104"/>
              </a:solidFill>
              <a:latin typeface="Arial Rounded MT Bold" pitchFamily="34" charset="0"/>
            </a:endParaRPr>
          </a:p>
        </p:txBody>
      </p:sp>
      <p:sp>
        <p:nvSpPr>
          <p:cNvPr id="116" name="Text Box 62"/>
          <p:cNvSpPr txBox="1">
            <a:spLocks noChangeArrowheads="1"/>
          </p:cNvSpPr>
          <p:nvPr/>
        </p:nvSpPr>
        <p:spPr bwMode="auto">
          <a:xfrm>
            <a:off x="6172300" y="5346678"/>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2</a:t>
            </a:r>
            <a:endParaRPr lang="en-US" altLang="zh-CN" sz="2000" dirty="0">
              <a:solidFill>
                <a:srgbClr val="FC5104"/>
              </a:solidFill>
              <a:latin typeface="Arial Rounded MT Bold" pitchFamily="34" charset="0"/>
            </a:endParaRPr>
          </a:p>
        </p:txBody>
      </p:sp>
      <p:sp>
        <p:nvSpPr>
          <p:cNvPr id="117" name="Text Box 62"/>
          <p:cNvSpPr txBox="1">
            <a:spLocks noChangeArrowheads="1"/>
          </p:cNvSpPr>
          <p:nvPr/>
        </p:nvSpPr>
        <p:spPr bwMode="auto">
          <a:xfrm>
            <a:off x="6550673" y="5344633"/>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1</a:t>
            </a:r>
            <a:endParaRPr lang="en-US" altLang="zh-CN" sz="2000" dirty="0">
              <a:solidFill>
                <a:srgbClr val="FC5104"/>
              </a:solidFill>
              <a:latin typeface="Arial Rounded MT Bold" pitchFamily="34" charset="0"/>
            </a:endParaRPr>
          </a:p>
        </p:txBody>
      </p:sp>
      <p:sp>
        <p:nvSpPr>
          <p:cNvPr id="118" name="Text Box 62"/>
          <p:cNvSpPr txBox="1">
            <a:spLocks noChangeArrowheads="1"/>
          </p:cNvSpPr>
          <p:nvPr/>
        </p:nvSpPr>
        <p:spPr bwMode="auto">
          <a:xfrm>
            <a:off x="6933445" y="5344633"/>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1</a:t>
            </a:r>
            <a:endParaRPr lang="en-US" altLang="zh-CN" sz="2000" dirty="0">
              <a:solidFill>
                <a:srgbClr val="FC5104"/>
              </a:solidFill>
              <a:latin typeface="Arial Rounded MT Bold" pitchFamily="34" charset="0"/>
            </a:endParaRPr>
          </a:p>
        </p:txBody>
      </p:sp>
      <p:sp>
        <p:nvSpPr>
          <p:cNvPr id="119" name="Line 35"/>
          <p:cNvSpPr>
            <a:spLocks noChangeShapeType="1"/>
          </p:cNvSpPr>
          <p:nvPr/>
        </p:nvSpPr>
        <p:spPr bwMode="auto">
          <a:xfrm flipV="1">
            <a:off x="1143000" y="4602480"/>
            <a:ext cx="1135380" cy="815340"/>
          </a:xfrm>
          <a:prstGeom prst="line">
            <a:avLst/>
          </a:prstGeom>
          <a:noFill/>
          <a:ln w="25400">
            <a:solidFill>
              <a:schemeClr val="accent2"/>
            </a:solidFill>
            <a:round/>
            <a:headEnd/>
            <a:tailEnd/>
          </a:ln>
        </p:spPr>
        <p:txBody>
          <a:bodyPr/>
          <a:lstStyle/>
          <a:p>
            <a:endParaRPr lang="zh-CN" altLang="en-US"/>
          </a:p>
        </p:txBody>
      </p:sp>
      <p:sp>
        <p:nvSpPr>
          <p:cNvPr id="121" name="Text Box 62"/>
          <p:cNvSpPr txBox="1">
            <a:spLocks noChangeArrowheads="1"/>
          </p:cNvSpPr>
          <p:nvPr/>
        </p:nvSpPr>
        <p:spPr bwMode="auto">
          <a:xfrm>
            <a:off x="6551560" y="5343126"/>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0</a:t>
            </a:r>
            <a:endParaRPr lang="en-US" altLang="zh-CN" sz="2000" dirty="0">
              <a:solidFill>
                <a:srgbClr val="FC5104"/>
              </a:solidFill>
              <a:latin typeface="Arial Rounded MT Bold" pitchFamily="34" charset="0"/>
            </a:endParaRPr>
          </a:p>
        </p:txBody>
      </p:sp>
      <p:sp>
        <p:nvSpPr>
          <p:cNvPr id="122" name="Text Box 62"/>
          <p:cNvSpPr txBox="1">
            <a:spLocks noChangeArrowheads="1"/>
          </p:cNvSpPr>
          <p:nvPr/>
        </p:nvSpPr>
        <p:spPr bwMode="auto">
          <a:xfrm>
            <a:off x="5787770" y="5350658"/>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0</a:t>
            </a:r>
            <a:endParaRPr lang="en-US" altLang="zh-CN" sz="2000" dirty="0">
              <a:solidFill>
                <a:srgbClr val="FC5104"/>
              </a:solidFill>
              <a:latin typeface="Arial Rounded MT Bold" pitchFamily="34" charset="0"/>
            </a:endParaRPr>
          </a:p>
        </p:txBody>
      </p:sp>
      <p:sp>
        <p:nvSpPr>
          <p:cNvPr id="123" name="Text Box 62"/>
          <p:cNvSpPr txBox="1">
            <a:spLocks noChangeArrowheads="1"/>
          </p:cNvSpPr>
          <p:nvPr/>
        </p:nvSpPr>
        <p:spPr bwMode="auto">
          <a:xfrm>
            <a:off x="7310661" y="5347625"/>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0</a:t>
            </a:r>
            <a:endParaRPr lang="en-US" altLang="zh-CN" sz="2000" dirty="0">
              <a:solidFill>
                <a:srgbClr val="FC5104"/>
              </a:solidFill>
              <a:latin typeface="Arial Rounded MT Bold" pitchFamily="34" charset="0"/>
            </a:endParaRPr>
          </a:p>
        </p:txBody>
      </p:sp>
      <p:sp>
        <p:nvSpPr>
          <p:cNvPr id="124" name="Text Box 62"/>
          <p:cNvSpPr txBox="1">
            <a:spLocks noChangeArrowheads="1"/>
          </p:cNvSpPr>
          <p:nvPr/>
        </p:nvSpPr>
        <p:spPr bwMode="auto">
          <a:xfrm>
            <a:off x="6935747" y="5344633"/>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1</a:t>
            </a:r>
            <a:endParaRPr lang="en-US" altLang="zh-CN" sz="2000" dirty="0">
              <a:solidFill>
                <a:srgbClr val="FC5104"/>
              </a:solidFill>
              <a:latin typeface="Arial Rounded MT Bold" pitchFamily="34" charset="0"/>
            </a:endParaRPr>
          </a:p>
        </p:txBody>
      </p:sp>
      <p:sp>
        <p:nvSpPr>
          <p:cNvPr id="46" name="TextBox 45"/>
          <p:cNvSpPr txBox="1"/>
          <p:nvPr/>
        </p:nvSpPr>
        <p:spPr>
          <a:xfrm>
            <a:off x="5687568" y="4727448"/>
            <a:ext cx="1736373" cy="369332"/>
          </a:xfrm>
          <a:prstGeom prst="rect">
            <a:avLst/>
          </a:prstGeom>
          <a:noFill/>
        </p:spPr>
        <p:txBody>
          <a:bodyPr wrap="none" rtlCol="0">
            <a:spAutoFit/>
          </a:bodyPr>
          <a:lstStyle/>
          <a:p>
            <a:r>
              <a:rPr lang="en-US" dirty="0" smtClean="0">
                <a:solidFill>
                  <a:srgbClr val="FF0000"/>
                </a:solidFill>
              </a:rPr>
              <a:t>N  decreases !</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fade">
                                      <p:cBhvr>
                                        <p:cTn id="10" dur="1000"/>
                                        <p:tgtEl>
                                          <p:spTgt spid="104"/>
                                        </p:tgtEl>
                                      </p:cBhvr>
                                    </p:animEffect>
                                  </p:childTnLst>
                                </p:cTn>
                              </p:par>
                            </p:childTnLst>
                          </p:cTn>
                        </p:par>
                        <p:par>
                          <p:cTn id="11" fill="hold">
                            <p:stCondLst>
                              <p:cond delay="1000"/>
                            </p:stCondLst>
                            <p:childTnLst>
                              <p:par>
                                <p:cTn id="12" presetID="3" presetClass="emph" presetSubtype="2" fill="hold" grpId="0" nodeType="afterEffect">
                                  <p:stCondLst>
                                    <p:cond delay="0"/>
                                  </p:stCondLst>
                                  <p:childTnLst>
                                    <p:animClr clrSpc="rgb">
                                      <p:cBhvr override="childStyle">
                                        <p:cTn id="13" dur="1000" fill="hold"/>
                                        <p:tgtEl>
                                          <p:spTgt spid="115"/>
                                        </p:tgtEl>
                                        <p:attrNameLst>
                                          <p:attrName>style.color</p:attrName>
                                        </p:attrNameLst>
                                      </p:cBhvr>
                                      <p:to>
                                        <a:schemeClr val="accent2"/>
                                      </p:to>
                                    </p:animClr>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fade">
                                      <p:cBhvr>
                                        <p:cTn id="20" dur="1000"/>
                                        <p:tgtEl>
                                          <p:spTgt spid="8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1000"/>
                                        <p:tgtEl>
                                          <p:spTgt spid="89"/>
                                        </p:tgtEl>
                                      </p:cBhvr>
                                    </p:animEffect>
                                  </p:childTnLst>
                                </p:cTn>
                              </p:par>
                            </p:childTnLst>
                          </p:cTn>
                        </p:par>
                        <p:par>
                          <p:cTn id="24" fill="hold">
                            <p:stCondLst>
                              <p:cond delay="3000"/>
                            </p:stCondLst>
                            <p:childTnLst>
                              <p:par>
                                <p:cTn id="25" presetID="3" presetClass="emph" presetSubtype="2" fill="hold" grpId="0" nodeType="afterEffect">
                                  <p:stCondLst>
                                    <p:cond delay="0"/>
                                  </p:stCondLst>
                                  <p:childTnLst>
                                    <p:animClr clrSpc="rgb">
                                      <p:cBhvr override="childStyle">
                                        <p:cTn id="26" dur="1000" fill="hold"/>
                                        <p:tgtEl>
                                          <p:spTgt spid="117"/>
                                        </p:tgtEl>
                                        <p:attrNameLst>
                                          <p:attrName>style.color</p:attrName>
                                        </p:attrNameLst>
                                      </p:cBhvr>
                                      <p:to>
                                        <a:schemeClr val="accent2"/>
                                      </p:to>
                                    </p:animClr>
                                  </p:childTnLst>
                                </p:cTn>
                              </p:par>
                              <p:par>
                                <p:cTn id="27" presetID="3" presetClass="emph" presetSubtype="2" fill="hold" grpId="0" nodeType="withEffect">
                                  <p:stCondLst>
                                    <p:cond delay="0"/>
                                  </p:stCondLst>
                                  <p:childTnLst>
                                    <p:animClr clrSpc="rgb">
                                      <p:cBhvr override="childStyle">
                                        <p:cTn id="28" dur="1000" fill="hold"/>
                                        <p:tgtEl>
                                          <p:spTgt spid="118"/>
                                        </p:tgtEl>
                                        <p:attrNameLst>
                                          <p:attrName>style.color</p:attrName>
                                        </p:attrNameLst>
                                      </p:cBhvr>
                                      <p:to>
                                        <a:schemeClr val="accent2"/>
                                      </p:to>
                                    </p:animClr>
                                  </p:childTnLst>
                                </p:cTn>
                              </p:par>
                            </p:childTnLst>
                          </p:cTn>
                        </p:par>
                        <p:par>
                          <p:cTn id="29" fill="hold">
                            <p:stCondLst>
                              <p:cond delay="4000"/>
                            </p:stCondLst>
                            <p:childTnLst>
                              <p:par>
                                <p:cTn id="30" presetID="22" presetClass="emph" presetSubtype="0" fill="hold" grpId="0" nodeType="afterEffect">
                                  <p:stCondLst>
                                    <p:cond delay="0"/>
                                  </p:stCondLst>
                                  <p:childTnLst>
                                    <p:animClr clrSpc="hsl">
                                      <p:cBhvr override="childStyle">
                                        <p:cTn id="31" dur="1000" fill="hold"/>
                                        <p:tgtEl>
                                          <p:spTgt spid="65"/>
                                        </p:tgtEl>
                                        <p:attrNameLst>
                                          <p:attrName>style.color</p:attrName>
                                        </p:attrNameLst>
                                      </p:cBhvr>
                                      <p:by>
                                        <p:hsl h="-7200000" s="0" l="0"/>
                                      </p:by>
                                    </p:animClr>
                                    <p:animClr clrSpc="hsl">
                                      <p:cBhvr>
                                        <p:cTn id="32" dur="1000" fill="hold"/>
                                        <p:tgtEl>
                                          <p:spTgt spid="65"/>
                                        </p:tgtEl>
                                        <p:attrNameLst>
                                          <p:attrName>fillcolor</p:attrName>
                                        </p:attrNameLst>
                                      </p:cBhvr>
                                      <p:by>
                                        <p:hsl h="-7200000" s="0" l="0"/>
                                      </p:by>
                                    </p:animClr>
                                    <p:animClr clrSpc="hsl">
                                      <p:cBhvr>
                                        <p:cTn id="33" dur="1000" fill="hold"/>
                                        <p:tgtEl>
                                          <p:spTgt spid="65"/>
                                        </p:tgtEl>
                                        <p:attrNameLst>
                                          <p:attrName>stroke.color</p:attrName>
                                        </p:attrNameLst>
                                      </p:cBhvr>
                                      <p:by>
                                        <p:hsl h="-7200000" s="0" l="0"/>
                                      </p:by>
                                    </p:animClr>
                                    <p:set>
                                      <p:cBhvr>
                                        <p:cTn id="34" dur="1000" fill="hold"/>
                                        <p:tgtEl>
                                          <p:spTgt spid="65"/>
                                        </p:tgtEl>
                                        <p:attrNameLst>
                                          <p:attrName>fill.type</p:attrName>
                                        </p:attrNameLst>
                                      </p:cBhvr>
                                      <p:to>
                                        <p:strVal val="solid"/>
                                      </p:to>
                                    </p:set>
                                  </p:childTnLst>
                                </p:cTn>
                              </p:par>
                              <p:par>
                                <p:cTn id="35" presetID="22" presetClass="emph" presetSubtype="0" fill="hold" grpId="0" nodeType="withEffect">
                                  <p:stCondLst>
                                    <p:cond delay="0"/>
                                  </p:stCondLst>
                                  <p:childTnLst>
                                    <p:animClr clrSpc="hsl">
                                      <p:cBhvr override="childStyle">
                                        <p:cTn id="36" dur="1000" fill="hold"/>
                                        <p:tgtEl>
                                          <p:spTgt spid="103"/>
                                        </p:tgtEl>
                                        <p:attrNameLst>
                                          <p:attrName>style.color</p:attrName>
                                        </p:attrNameLst>
                                      </p:cBhvr>
                                      <p:by>
                                        <p:hsl h="-7200000" s="0" l="0"/>
                                      </p:by>
                                    </p:animClr>
                                    <p:animClr clrSpc="hsl">
                                      <p:cBhvr>
                                        <p:cTn id="37" dur="1000" fill="hold"/>
                                        <p:tgtEl>
                                          <p:spTgt spid="103"/>
                                        </p:tgtEl>
                                        <p:attrNameLst>
                                          <p:attrName>fillcolor</p:attrName>
                                        </p:attrNameLst>
                                      </p:cBhvr>
                                      <p:by>
                                        <p:hsl h="-7200000" s="0" l="0"/>
                                      </p:by>
                                    </p:animClr>
                                    <p:animClr clrSpc="hsl">
                                      <p:cBhvr>
                                        <p:cTn id="38" dur="1000" fill="hold"/>
                                        <p:tgtEl>
                                          <p:spTgt spid="103"/>
                                        </p:tgtEl>
                                        <p:attrNameLst>
                                          <p:attrName>stroke.color</p:attrName>
                                        </p:attrNameLst>
                                      </p:cBhvr>
                                      <p:by>
                                        <p:hsl h="-7200000" s="0" l="0"/>
                                      </p:by>
                                    </p:animClr>
                                    <p:set>
                                      <p:cBhvr>
                                        <p:cTn id="39" dur="1000" fill="hold"/>
                                        <p:tgtEl>
                                          <p:spTgt spid="103"/>
                                        </p:tgtEl>
                                        <p:attrNameLst>
                                          <p:attrName>fill.type</p:attrName>
                                        </p:attrNameLst>
                                      </p:cBhvr>
                                      <p:to>
                                        <p:strVal val="solid"/>
                                      </p:to>
                                    </p:set>
                                  </p:childTnLst>
                                </p:cTn>
                              </p:par>
                            </p:childTnLst>
                          </p:cTn>
                        </p:par>
                        <p:par>
                          <p:cTn id="40" fill="hold">
                            <p:stCondLst>
                              <p:cond delay="5000"/>
                            </p:stCondLst>
                            <p:childTnLst>
                              <p:par>
                                <p:cTn id="41" presetID="10" presetClass="exit" presetSubtype="0" fill="hold" grpId="1" nodeType="afterEffect">
                                  <p:stCondLst>
                                    <p:cond delay="0"/>
                                  </p:stCondLst>
                                  <p:childTnLst>
                                    <p:animEffect transition="out" filter="fade">
                                      <p:cBhvr>
                                        <p:cTn id="42" dur="1000"/>
                                        <p:tgtEl>
                                          <p:spTgt spid="65"/>
                                        </p:tgtEl>
                                      </p:cBhvr>
                                    </p:animEffect>
                                    <p:set>
                                      <p:cBhvr>
                                        <p:cTn id="43" dur="1" fill="hold">
                                          <p:stCondLst>
                                            <p:cond delay="999"/>
                                          </p:stCondLst>
                                        </p:cTn>
                                        <p:tgtEl>
                                          <p:spTgt spid="65"/>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1000"/>
                                        <p:tgtEl>
                                          <p:spTgt spid="103"/>
                                        </p:tgtEl>
                                      </p:cBhvr>
                                    </p:animEffect>
                                    <p:set>
                                      <p:cBhvr>
                                        <p:cTn id="46" dur="1" fill="hold">
                                          <p:stCondLst>
                                            <p:cond delay="999"/>
                                          </p:stCondLst>
                                        </p:cTn>
                                        <p:tgtEl>
                                          <p:spTgt spid="103"/>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19"/>
                                        </p:tgtEl>
                                        <p:attrNameLst>
                                          <p:attrName>style.visibility</p:attrName>
                                        </p:attrNameLst>
                                      </p:cBhvr>
                                      <p:to>
                                        <p:strVal val="visible"/>
                                      </p:to>
                                    </p:set>
                                    <p:animEffect transition="in" filter="fade">
                                      <p:cBhvr>
                                        <p:cTn id="49" dur="1000"/>
                                        <p:tgtEl>
                                          <p:spTgt spid="1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fade">
                                      <p:cBhvr>
                                        <p:cTn id="52" dur="1000"/>
                                        <p:tgtEl>
                                          <p:spTgt spid="92"/>
                                        </p:tgtEl>
                                      </p:cBhvr>
                                    </p:animEffect>
                                  </p:childTnLst>
                                </p:cTn>
                              </p:par>
                            </p:childTnLst>
                          </p:cTn>
                        </p:par>
                        <p:par>
                          <p:cTn id="53" fill="hold">
                            <p:stCondLst>
                              <p:cond delay="6000"/>
                            </p:stCondLst>
                            <p:childTnLst>
                              <p:par>
                                <p:cTn id="54" presetID="10" presetClass="exit" presetSubtype="0" fill="hold" grpId="1" nodeType="afterEffect">
                                  <p:stCondLst>
                                    <p:cond delay="0"/>
                                  </p:stCondLst>
                                  <p:childTnLst>
                                    <p:animEffect transition="out" filter="fade">
                                      <p:cBhvr>
                                        <p:cTn id="55" dur="1000"/>
                                        <p:tgtEl>
                                          <p:spTgt spid="105"/>
                                        </p:tgtEl>
                                      </p:cBhvr>
                                    </p:animEffect>
                                    <p:set>
                                      <p:cBhvr>
                                        <p:cTn id="56" dur="1" fill="hold">
                                          <p:stCondLst>
                                            <p:cond delay="999"/>
                                          </p:stCondLst>
                                        </p:cTn>
                                        <p:tgtEl>
                                          <p:spTgt spid="105"/>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1000"/>
                                        <p:tgtEl>
                                          <p:spTgt spid="104"/>
                                        </p:tgtEl>
                                      </p:cBhvr>
                                    </p:animEffect>
                                    <p:set>
                                      <p:cBhvr>
                                        <p:cTn id="59" dur="1" fill="hold">
                                          <p:stCondLst>
                                            <p:cond delay="999"/>
                                          </p:stCondLst>
                                        </p:cTn>
                                        <p:tgtEl>
                                          <p:spTgt spid="104"/>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1000"/>
                                        <p:tgtEl>
                                          <p:spTgt spid="87"/>
                                        </p:tgtEl>
                                      </p:cBhvr>
                                    </p:animEffect>
                                    <p:set>
                                      <p:cBhvr>
                                        <p:cTn id="62" dur="1" fill="hold">
                                          <p:stCondLst>
                                            <p:cond delay="999"/>
                                          </p:stCondLst>
                                        </p:cTn>
                                        <p:tgtEl>
                                          <p:spTgt spid="87"/>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1000"/>
                                        <p:tgtEl>
                                          <p:spTgt spid="88"/>
                                        </p:tgtEl>
                                      </p:cBhvr>
                                    </p:animEffect>
                                    <p:set>
                                      <p:cBhvr>
                                        <p:cTn id="65" dur="1" fill="hold">
                                          <p:stCondLst>
                                            <p:cond delay="999"/>
                                          </p:stCondLst>
                                        </p:cTn>
                                        <p:tgtEl>
                                          <p:spTgt spid="88"/>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1000"/>
                                        <p:tgtEl>
                                          <p:spTgt spid="89"/>
                                        </p:tgtEl>
                                      </p:cBhvr>
                                    </p:animEffect>
                                    <p:set>
                                      <p:cBhvr>
                                        <p:cTn id="68" dur="1" fill="hold">
                                          <p:stCondLst>
                                            <p:cond delay="999"/>
                                          </p:stCondLst>
                                        </p:cTn>
                                        <p:tgtEl>
                                          <p:spTgt spid="89"/>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120"/>
                                        </p:tgtEl>
                                        <p:attrNameLst>
                                          <p:attrName>style.visibility</p:attrName>
                                        </p:attrNameLst>
                                      </p:cBhvr>
                                      <p:to>
                                        <p:strVal val="visible"/>
                                      </p:to>
                                    </p:set>
                                    <p:animEffect transition="in" filter="fade">
                                      <p:cBhvr>
                                        <p:cTn id="71" dur="1000"/>
                                        <p:tgtEl>
                                          <p:spTgt spid="120"/>
                                        </p:tgtEl>
                                      </p:cBhvr>
                                    </p:animEffect>
                                  </p:childTnLst>
                                </p:cTn>
                              </p:par>
                            </p:childTnLst>
                          </p:cTn>
                        </p:par>
                        <p:par>
                          <p:cTn id="72" fill="hold">
                            <p:stCondLst>
                              <p:cond delay="7000"/>
                            </p:stCondLst>
                            <p:childTnLst>
                              <p:par>
                                <p:cTn id="73" presetID="10" presetClass="exit" presetSubtype="0" fill="hold" grpId="1" nodeType="afterEffect">
                                  <p:stCondLst>
                                    <p:cond delay="0"/>
                                  </p:stCondLst>
                                  <p:childTnLst>
                                    <p:animEffect transition="out" filter="fade">
                                      <p:cBhvr>
                                        <p:cTn id="74" dur="1000"/>
                                        <p:tgtEl>
                                          <p:spTgt spid="115"/>
                                        </p:tgtEl>
                                      </p:cBhvr>
                                    </p:animEffect>
                                    <p:set>
                                      <p:cBhvr>
                                        <p:cTn id="75" dur="1" fill="hold">
                                          <p:stCondLst>
                                            <p:cond delay="999"/>
                                          </p:stCondLst>
                                        </p:cTn>
                                        <p:tgtEl>
                                          <p:spTgt spid="115"/>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1000"/>
                                        <p:tgtEl>
                                          <p:spTgt spid="117"/>
                                        </p:tgtEl>
                                      </p:cBhvr>
                                    </p:animEffect>
                                    <p:set>
                                      <p:cBhvr>
                                        <p:cTn id="78" dur="1" fill="hold">
                                          <p:stCondLst>
                                            <p:cond delay="999"/>
                                          </p:stCondLst>
                                        </p:cTn>
                                        <p:tgtEl>
                                          <p:spTgt spid="117"/>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fade">
                                      <p:cBhvr>
                                        <p:cTn id="81" dur="1000"/>
                                        <p:tgtEl>
                                          <p:spTgt spid="12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24"/>
                                        </p:tgtEl>
                                        <p:attrNameLst>
                                          <p:attrName>style.visibility</p:attrName>
                                        </p:attrNameLst>
                                      </p:cBhvr>
                                      <p:to>
                                        <p:strVal val="visible"/>
                                      </p:to>
                                    </p:set>
                                    <p:animEffect transition="in" filter="fade">
                                      <p:cBhvr>
                                        <p:cTn id="84" dur="1000"/>
                                        <p:tgtEl>
                                          <p:spTgt spid="124"/>
                                        </p:tgtEl>
                                      </p:cBhvr>
                                    </p:animEffect>
                                  </p:childTnLst>
                                </p:cTn>
                              </p:par>
                            </p:childTnLst>
                          </p:cTn>
                        </p:par>
                        <p:par>
                          <p:cTn id="85" fill="hold">
                            <p:stCondLst>
                              <p:cond delay="8000"/>
                            </p:stCondLst>
                            <p:childTnLst>
                              <p:par>
                                <p:cTn id="86" presetID="10" presetClass="exit" presetSubtype="0" fill="hold" grpId="0" nodeType="afterEffect">
                                  <p:stCondLst>
                                    <p:cond delay="0"/>
                                  </p:stCondLst>
                                  <p:childTnLst>
                                    <p:animEffect transition="out" filter="fade">
                                      <p:cBhvr>
                                        <p:cTn id="87" dur="1000"/>
                                        <p:tgtEl>
                                          <p:spTgt spid="114"/>
                                        </p:tgtEl>
                                      </p:cBhvr>
                                    </p:animEffect>
                                    <p:set>
                                      <p:cBhvr>
                                        <p:cTn id="88" dur="1" fill="hold">
                                          <p:stCondLst>
                                            <p:cond delay="999"/>
                                          </p:stCondLst>
                                        </p:cTn>
                                        <p:tgtEl>
                                          <p:spTgt spid="114"/>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1000"/>
                                        <p:tgtEl>
                                          <p:spTgt spid="113"/>
                                        </p:tgtEl>
                                      </p:cBhvr>
                                    </p:animEffect>
                                    <p:set>
                                      <p:cBhvr>
                                        <p:cTn id="91" dur="1" fill="hold">
                                          <p:stCondLst>
                                            <p:cond delay="999"/>
                                          </p:stCondLst>
                                        </p:cTn>
                                        <p:tgtEl>
                                          <p:spTgt spid="113"/>
                                        </p:tgtEl>
                                        <p:attrNameLst>
                                          <p:attrName>style.visibility</p:attrName>
                                        </p:attrNameLst>
                                      </p:cBhvr>
                                      <p:to>
                                        <p:strVal val="hidden"/>
                                      </p:to>
                                    </p:set>
                                  </p:childTnLst>
                                </p:cTn>
                              </p:par>
                              <p:par>
                                <p:cTn id="92" presetID="10" presetClass="entr" presetSubtype="0" fill="hold" grpId="0" nodeType="withEffect">
                                  <p:stCondLst>
                                    <p:cond delay="0"/>
                                  </p:stCondLst>
                                  <p:childTnLst>
                                    <p:set>
                                      <p:cBhvr>
                                        <p:cTn id="93" dur="1" fill="hold">
                                          <p:stCondLst>
                                            <p:cond delay="0"/>
                                          </p:stCondLst>
                                        </p:cTn>
                                        <p:tgtEl>
                                          <p:spTgt spid="122"/>
                                        </p:tgtEl>
                                        <p:attrNameLst>
                                          <p:attrName>style.visibility</p:attrName>
                                        </p:attrNameLst>
                                      </p:cBhvr>
                                      <p:to>
                                        <p:strVal val="visible"/>
                                      </p:to>
                                    </p:set>
                                    <p:animEffect transition="in" filter="fade">
                                      <p:cBhvr>
                                        <p:cTn id="94" dur="1000"/>
                                        <p:tgtEl>
                                          <p:spTgt spid="12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23"/>
                                        </p:tgtEl>
                                        <p:attrNameLst>
                                          <p:attrName>style.visibility</p:attrName>
                                        </p:attrNameLst>
                                      </p:cBhvr>
                                      <p:to>
                                        <p:strVal val="visible"/>
                                      </p:to>
                                    </p:set>
                                    <p:animEffect transition="in" filter="fade">
                                      <p:cBhvr>
                                        <p:cTn id="97" dur="1000"/>
                                        <p:tgtEl>
                                          <p:spTgt spid="123"/>
                                        </p:tgtEl>
                                      </p:cBhvr>
                                    </p:animEffect>
                                  </p:childTnLst>
                                </p:cTn>
                              </p:par>
                              <p:par>
                                <p:cTn id="98" presetID="10" presetClass="exit" presetSubtype="0" fill="hold" grpId="1" nodeType="withEffect">
                                  <p:stCondLst>
                                    <p:cond delay="0"/>
                                  </p:stCondLst>
                                  <p:childTnLst>
                                    <p:animEffect transition="out" filter="fade">
                                      <p:cBhvr>
                                        <p:cTn id="99" dur="1000"/>
                                        <p:tgtEl>
                                          <p:spTgt spid="108"/>
                                        </p:tgtEl>
                                      </p:cBhvr>
                                    </p:animEffect>
                                    <p:set>
                                      <p:cBhvr>
                                        <p:cTn id="100" dur="1" fill="hold">
                                          <p:stCondLst>
                                            <p:cond delay="999"/>
                                          </p:stCondLst>
                                        </p:cTn>
                                        <p:tgtEl>
                                          <p:spTgt spid="108"/>
                                        </p:tgtEl>
                                        <p:attrNameLst>
                                          <p:attrName>style.visibility</p:attrName>
                                        </p:attrNameLst>
                                      </p:cBhvr>
                                      <p:to>
                                        <p:strVal val="hidden"/>
                                      </p:to>
                                    </p:set>
                                  </p:childTnLst>
                                </p:cTn>
                              </p:par>
                            </p:childTnLst>
                          </p:cTn>
                        </p:par>
                        <p:par>
                          <p:cTn id="101" fill="hold">
                            <p:stCondLst>
                              <p:cond delay="9000"/>
                            </p:stCondLst>
                            <p:childTnLst>
                              <p:par>
                                <p:cTn id="102" presetID="35" presetClass="emph" presetSubtype="0" repeatCount="2000" fill="hold" nodeType="afterEffect">
                                  <p:stCondLst>
                                    <p:cond delay="0"/>
                                  </p:stCondLst>
                                  <p:childTnLst>
                                    <p:anim calcmode="discrete" valueType="str">
                                      <p:cBhvr>
                                        <p:cTn id="103" dur="500" fill="hold"/>
                                        <p:tgtEl>
                                          <p:spTgt spid="46">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04" grpId="0" animBg="1"/>
      <p:bldP spid="104" grpId="1" animBg="1"/>
      <p:bldP spid="105" grpId="0" animBg="1"/>
      <p:bldP spid="105" grpId="1" animBg="1"/>
      <p:bldP spid="87" grpId="0" animBg="1"/>
      <p:bldP spid="87" grpId="1" animBg="1"/>
      <p:bldP spid="88" grpId="0" animBg="1"/>
      <p:bldP spid="88" grpId="1" animBg="1"/>
      <p:bldP spid="89" grpId="0" animBg="1"/>
      <p:bldP spid="89" grpId="1" animBg="1"/>
      <p:bldP spid="65" grpId="0" animBg="1"/>
      <p:bldP spid="65" grpId="1" animBg="1"/>
      <p:bldP spid="92" grpId="0" animBg="1"/>
      <p:bldP spid="103" grpId="0" animBg="1"/>
      <p:bldP spid="103" grpId="1" animBg="1"/>
      <p:bldP spid="108" grpId="1" animBg="1"/>
      <p:bldP spid="113" grpId="0"/>
      <p:bldP spid="114" grpId="0"/>
      <p:bldP spid="115" grpId="0"/>
      <p:bldP spid="115" grpId="1"/>
      <p:bldP spid="117" grpId="0"/>
      <p:bldP spid="117" grpId="1"/>
      <p:bldP spid="118" grpId="0"/>
      <p:bldP spid="119" grpId="0" animBg="1"/>
      <p:bldP spid="121" grpId="0"/>
      <p:bldP spid="122" grpId="0"/>
      <p:bldP spid="123" grpId="0"/>
      <p:bldP spid="1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1135743" y="4488543"/>
            <a:ext cx="3672114" cy="1690914"/>
            <a:chOff x="1135743" y="4488543"/>
            <a:chExt cx="3672114" cy="1690914"/>
          </a:xfrm>
        </p:grpSpPr>
        <p:sp>
          <p:nvSpPr>
            <p:cNvPr id="59" name="Freeform 58"/>
            <p:cNvSpPr/>
            <p:nvPr/>
          </p:nvSpPr>
          <p:spPr bwMode="auto">
            <a:xfrm>
              <a:off x="1135743" y="5417457"/>
              <a:ext cx="1447800" cy="747486"/>
            </a:xfrm>
            <a:custGeom>
              <a:avLst/>
              <a:gdLst>
                <a:gd name="connsiteX0" fmla="*/ 0 w 1447800"/>
                <a:gd name="connsiteY0" fmla="*/ 0 h 747486"/>
                <a:gd name="connsiteX1" fmla="*/ 1447800 w 1447800"/>
                <a:gd name="connsiteY1" fmla="*/ 526143 h 747486"/>
                <a:gd name="connsiteX2" fmla="*/ 870857 w 1447800"/>
                <a:gd name="connsiteY2" fmla="*/ 747486 h 747486"/>
                <a:gd name="connsiteX3" fmla="*/ 0 w 1447800"/>
                <a:gd name="connsiteY3" fmla="*/ 0 h 747486"/>
              </a:gdLst>
              <a:ahLst/>
              <a:cxnLst>
                <a:cxn ang="0">
                  <a:pos x="connsiteX0" y="connsiteY0"/>
                </a:cxn>
                <a:cxn ang="0">
                  <a:pos x="connsiteX1" y="connsiteY1"/>
                </a:cxn>
                <a:cxn ang="0">
                  <a:pos x="connsiteX2" y="connsiteY2"/>
                </a:cxn>
                <a:cxn ang="0">
                  <a:pos x="connsiteX3" y="connsiteY3"/>
                </a:cxn>
              </a:cxnLst>
              <a:rect l="l" t="t" r="r" b="b"/>
              <a:pathLst>
                <a:path w="1447800" h="747486">
                  <a:moveTo>
                    <a:pt x="0" y="0"/>
                  </a:moveTo>
                  <a:lnTo>
                    <a:pt x="1447800" y="526143"/>
                  </a:lnTo>
                  <a:lnTo>
                    <a:pt x="870857" y="747486"/>
                  </a:lnTo>
                  <a:lnTo>
                    <a:pt x="0" y="0"/>
                  </a:lnTo>
                  <a:close/>
                </a:path>
              </a:pathLst>
            </a:custGeom>
            <a:solidFill>
              <a:srgbClr val="B2B2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Freeform 59"/>
            <p:cNvSpPr/>
            <p:nvPr/>
          </p:nvSpPr>
          <p:spPr bwMode="auto">
            <a:xfrm>
              <a:off x="2598057" y="5704114"/>
              <a:ext cx="1317172" cy="475343"/>
            </a:xfrm>
            <a:custGeom>
              <a:avLst/>
              <a:gdLst>
                <a:gd name="connsiteX0" fmla="*/ 0 w 1317172"/>
                <a:gd name="connsiteY0" fmla="*/ 243115 h 475343"/>
                <a:gd name="connsiteX1" fmla="*/ 1317172 w 1317172"/>
                <a:gd name="connsiteY1" fmla="*/ 0 h 475343"/>
                <a:gd name="connsiteX2" fmla="*/ 754743 w 1317172"/>
                <a:gd name="connsiteY2" fmla="*/ 475343 h 475343"/>
                <a:gd name="connsiteX3" fmla="*/ 0 w 1317172"/>
                <a:gd name="connsiteY3" fmla="*/ 243115 h 475343"/>
              </a:gdLst>
              <a:ahLst/>
              <a:cxnLst>
                <a:cxn ang="0">
                  <a:pos x="connsiteX0" y="connsiteY0"/>
                </a:cxn>
                <a:cxn ang="0">
                  <a:pos x="connsiteX1" y="connsiteY1"/>
                </a:cxn>
                <a:cxn ang="0">
                  <a:pos x="connsiteX2" y="connsiteY2"/>
                </a:cxn>
                <a:cxn ang="0">
                  <a:pos x="connsiteX3" y="connsiteY3"/>
                </a:cxn>
              </a:cxnLst>
              <a:rect l="l" t="t" r="r" b="b"/>
              <a:pathLst>
                <a:path w="1317172" h="475343">
                  <a:moveTo>
                    <a:pt x="0" y="243115"/>
                  </a:moveTo>
                  <a:lnTo>
                    <a:pt x="1317172" y="0"/>
                  </a:lnTo>
                  <a:lnTo>
                    <a:pt x="754743" y="475343"/>
                  </a:lnTo>
                  <a:lnTo>
                    <a:pt x="0" y="243115"/>
                  </a:lnTo>
                  <a:close/>
                </a:path>
              </a:pathLst>
            </a:custGeom>
            <a:solidFill>
              <a:srgbClr val="B2B2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Freeform 70"/>
            <p:cNvSpPr/>
            <p:nvPr/>
          </p:nvSpPr>
          <p:spPr bwMode="auto">
            <a:xfrm>
              <a:off x="2282371" y="4488543"/>
              <a:ext cx="2525486" cy="910771"/>
            </a:xfrm>
            <a:custGeom>
              <a:avLst/>
              <a:gdLst>
                <a:gd name="connsiteX0" fmla="*/ 0 w 2525486"/>
                <a:gd name="connsiteY0" fmla="*/ 101600 h 910771"/>
                <a:gd name="connsiteX1" fmla="*/ 957943 w 2525486"/>
                <a:gd name="connsiteY1" fmla="*/ 0 h 910771"/>
                <a:gd name="connsiteX2" fmla="*/ 2525486 w 2525486"/>
                <a:gd name="connsiteY2" fmla="*/ 910771 h 910771"/>
                <a:gd name="connsiteX3" fmla="*/ 0 w 2525486"/>
                <a:gd name="connsiteY3" fmla="*/ 101600 h 910771"/>
              </a:gdLst>
              <a:ahLst/>
              <a:cxnLst>
                <a:cxn ang="0">
                  <a:pos x="connsiteX0" y="connsiteY0"/>
                </a:cxn>
                <a:cxn ang="0">
                  <a:pos x="connsiteX1" y="connsiteY1"/>
                </a:cxn>
                <a:cxn ang="0">
                  <a:pos x="connsiteX2" y="connsiteY2"/>
                </a:cxn>
                <a:cxn ang="0">
                  <a:pos x="connsiteX3" y="connsiteY3"/>
                </a:cxn>
              </a:cxnLst>
              <a:rect l="l" t="t" r="r" b="b"/>
              <a:pathLst>
                <a:path w="2525486" h="910771">
                  <a:moveTo>
                    <a:pt x="0" y="101600"/>
                  </a:moveTo>
                  <a:lnTo>
                    <a:pt x="957943" y="0"/>
                  </a:lnTo>
                  <a:lnTo>
                    <a:pt x="2525486" y="910771"/>
                  </a:lnTo>
                  <a:lnTo>
                    <a:pt x="0" y="101600"/>
                  </a:lnTo>
                  <a:close/>
                </a:path>
              </a:pathLst>
            </a:custGeom>
            <a:solidFill>
              <a:srgbClr val="B2B2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8" name="Freeform 57"/>
          <p:cNvSpPr/>
          <p:nvPr/>
        </p:nvSpPr>
        <p:spPr bwMode="auto">
          <a:xfrm>
            <a:off x="3225800" y="4474029"/>
            <a:ext cx="1582057" cy="1233714"/>
          </a:xfrm>
          <a:custGeom>
            <a:avLst/>
            <a:gdLst>
              <a:gd name="connsiteX0" fmla="*/ 0 w 1582057"/>
              <a:gd name="connsiteY0" fmla="*/ 0 h 1233714"/>
              <a:gd name="connsiteX1" fmla="*/ 685800 w 1582057"/>
              <a:gd name="connsiteY1" fmla="*/ 1233714 h 1233714"/>
              <a:gd name="connsiteX2" fmla="*/ 1582057 w 1582057"/>
              <a:gd name="connsiteY2" fmla="*/ 928914 h 1233714"/>
              <a:gd name="connsiteX3" fmla="*/ 0 w 1582057"/>
              <a:gd name="connsiteY3" fmla="*/ 0 h 1233714"/>
            </a:gdLst>
            <a:ahLst/>
            <a:cxnLst>
              <a:cxn ang="0">
                <a:pos x="connsiteX0" y="connsiteY0"/>
              </a:cxn>
              <a:cxn ang="0">
                <a:pos x="connsiteX1" y="connsiteY1"/>
              </a:cxn>
              <a:cxn ang="0">
                <a:pos x="connsiteX2" y="connsiteY2"/>
              </a:cxn>
              <a:cxn ang="0">
                <a:pos x="connsiteX3" y="connsiteY3"/>
              </a:cxn>
            </a:cxnLst>
            <a:rect l="l" t="t" r="r" b="b"/>
            <a:pathLst>
              <a:path w="1582057" h="1233714">
                <a:moveTo>
                  <a:pt x="0" y="0"/>
                </a:moveTo>
                <a:lnTo>
                  <a:pt x="685800" y="1233714"/>
                </a:lnTo>
                <a:lnTo>
                  <a:pt x="1582057" y="928914"/>
                </a:lnTo>
                <a:lnTo>
                  <a:pt x="0" y="0"/>
                </a:lnTo>
                <a:close/>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Freeform 52"/>
          <p:cNvSpPr/>
          <p:nvPr/>
        </p:nvSpPr>
        <p:spPr bwMode="auto">
          <a:xfrm>
            <a:off x="2296402" y="4487333"/>
            <a:ext cx="1618827" cy="1205654"/>
          </a:xfrm>
          <a:custGeom>
            <a:avLst/>
            <a:gdLst>
              <a:gd name="connsiteX0" fmla="*/ 0 w 1618827"/>
              <a:gd name="connsiteY0" fmla="*/ 94827 h 1205654"/>
              <a:gd name="connsiteX1" fmla="*/ 938107 w 1618827"/>
              <a:gd name="connsiteY1" fmla="*/ 0 h 1205654"/>
              <a:gd name="connsiteX2" fmla="*/ 1618827 w 1618827"/>
              <a:gd name="connsiteY2" fmla="*/ 1205654 h 1205654"/>
              <a:gd name="connsiteX3" fmla="*/ 0 w 1618827"/>
              <a:gd name="connsiteY3" fmla="*/ 94827 h 1205654"/>
            </a:gdLst>
            <a:ahLst/>
            <a:cxnLst>
              <a:cxn ang="0">
                <a:pos x="connsiteX0" y="connsiteY0"/>
              </a:cxn>
              <a:cxn ang="0">
                <a:pos x="connsiteX1" y="connsiteY1"/>
              </a:cxn>
              <a:cxn ang="0">
                <a:pos x="connsiteX2" y="connsiteY2"/>
              </a:cxn>
              <a:cxn ang="0">
                <a:pos x="connsiteX3" y="connsiteY3"/>
              </a:cxn>
            </a:cxnLst>
            <a:rect l="l" t="t" r="r" b="b"/>
            <a:pathLst>
              <a:path w="1618827" h="1205654">
                <a:moveTo>
                  <a:pt x="0" y="94827"/>
                </a:moveTo>
                <a:lnTo>
                  <a:pt x="938107" y="0"/>
                </a:lnTo>
                <a:lnTo>
                  <a:pt x="1618827" y="1205654"/>
                </a:lnTo>
                <a:lnTo>
                  <a:pt x="0" y="94827"/>
                </a:lnTo>
                <a:close/>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Freeform 51"/>
          <p:cNvSpPr/>
          <p:nvPr/>
        </p:nvSpPr>
        <p:spPr bwMode="auto">
          <a:xfrm>
            <a:off x="2282613" y="4595707"/>
            <a:ext cx="1622214" cy="1578186"/>
          </a:xfrm>
          <a:custGeom>
            <a:avLst/>
            <a:gdLst>
              <a:gd name="connsiteX0" fmla="*/ 0 w 1622214"/>
              <a:gd name="connsiteY0" fmla="*/ 0 h 1578186"/>
              <a:gd name="connsiteX1" fmla="*/ 1073574 w 1622214"/>
              <a:gd name="connsiteY1" fmla="*/ 1578186 h 1578186"/>
              <a:gd name="connsiteX2" fmla="*/ 1622214 w 1622214"/>
              <a:gd name="connsiteY2" fmla="*/ 1104053 h 1578186"/>
              <a:gd name="connsiteX3" fmla="*/ 0 w 1622214"/>
              <a:gd name="connsiteY3" fmla="*/ 0 h 1578186"/>
            </a:gdLst>
            <a:ahLst/>
            <a:cxnLst>
              <a:cxn ang="0">
                <a:pos x="connsiteX0" y="connsiteY0"/>
              </a:cxn>
              <a:cxn ang="0">
                <a:pos x="connsiteX1" y="connsiteY1"/>
              </a:cxn>
              <a:cxn ang="0">
                <a:pos x="connsiteX2" y="connsiteY2"/>
              </a:cxn>
              <a:cxn ang="0">
                <a:pos x="connsiteX3" y="connsiteY3"/>
              </a:cxn>
            </a:cxnLst>
            <a:rect l="l" t="t" r="r" b="b"/>
            <a:pathLst>
              <a:path w="1622214" h="1578186">
                <a:moveTo>
                  <a:pt x="0" y="0"/>
                </a:moveTo>
                <a:lnTo>
                  <a:pt x="1073574" y="1578186"/>
                </a:lnTo>
                <a:lnTo>
                  <a:pt x="1622214" y="1104053"/>
                </a:lnTo>
                <a:lnTo>
                  <a:pt x="0" y="0"/>
                </a:ln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Freeform 46"/>
          <p:cNvSpPr/>
          <p:nvPr/>
        </p:nvSpPr>
        <p:spPr bwMode="auto">
          <a:xfrm>
            <a:off x="2281030" y="4596848"/>
            <a:ext cx="1068457" cy="1580322"/>
          </a:xfrm>
          <a:custGeom>
            <a:avLst/>
            <a:gdLst>
              <a:gd name="connsiteX0" fmla="*/ 0 w 1068457"/>
              <a:gd name="connsiteY0" fmla="*/ 0 h 1580322"/>
              <a:gd name="connsiteX1" fmla="*/ 313083 w 1068457"/>
              <a:gd name="connsiteY1" fmla="*/ 1351722 h 1580322"/>
              <a:gd name="connsiteX2" fmla="*/ 1068457 w 1068457"/>
              <a:gd name="connsiteY2" fmla="*/ 1580322 h 1580322"/>
              <a:gd name="connsiteX3" fmla="*/ 0 w 1068457"/>
              <a:gd name="connsiteY3" fmla="*/ 0 h 1580322"/>
            </a:gdLst>
            <a:ahLst/>
            <a:cxnLst>
              <a:cxn ang="0">
                <a:pos x="connsiteX0" y="connsiteY0"/>
              </a:cxn>
              <a:cxn ang="0">
                <a:pos x="connsiteX1" y="connsiteY1"/>
              </a:cxn>
              <a:cxn ang="0">
                <a:pos x="connsiteX2" y="connsiteY2"/>
              </a:cxn>
              <a:cxn ang="0">
                <a:pos x="connsiteX3" y="connsiteY3"/>
              </a:cxn>
            </a:cxnLst>
            <a:rect l="l" t="t" r="r" b="b"/>
            <a:pathLst>
              <a:path w="1068457" h="1580322">
                <a:moveTo>
                  <a:pt x="0" y="0"/>
                </a:moveTo>
                <a:lnTo>
                  <a:pt x="313083" y="1351722"/>
                </a:lnTo>
                <a:lnTo>
                  <a:pt x="1068457" y="1580322"/>
                </a:lnTo>
                <a:lnTo>
                  <a:pt x="0" y="0"/>
                </a:lnTo>
                <a:close/>
              </a:path>
            </a:pathLst>
          </a:custGeom>
          <a:solidFill>
            <a:srgbClr val="FFFF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Freeform 45"/>
          <p:cNvSpPr/>
          <p:nvPr/>
        </p:nvSpPr>
        <p:spPr bwMode="auto">
          <a:xfrm>
            <a:off x="1987826" y="4611757"/>
            <a:ext cx="606287" cy="1545534"/>
          </a:xfrm>
          <a:custGeom>
            <a:avLst/>
            <a:gdLst>
              <a:gd name="connsiteX0" fmla="*/ 298174 w 606287"/>
              <a:gd name="connsiteY0" fmla="*/ 0 h 1545534"/>
              <a:gd name="connsiteX1" fmla="*/ 0 w 606287"/>
              <a:gd name="connsiteY1" fmla="*/ 1545534 h 1545534"/>
              <a:gd name="connsiteX2" fmla="*/ 606287 w 606287"/>
              <a:gd name="connsiteY2" fmla="*/ 1326873 h 1545534"/>
              <a:gd name="connsiteX3" fmla="*/ 298174 w 606287"/>
              <a:gd name="connsiteY3" fmla="*/ 0 h 1545534"/>
            </a:gdLst>
            <a:ahLst/>
            <a:cxnLst>
              <a:cxn ang="0">
                <a:pos x="connsiteX0" y="connsiteY0"/>
              </a:cxn>
              <a:cxn ang="0">
                <a:pos x="connsiteX1" y="connsiteY1"/>
              </a:cxn>
              <a:cxn ang="0">
                <a:pos x="connsiteX2" y="connsiteY2"/>
              </a:cxn>
              <a:cxn ang="0">
                <a:pos x="connsiteX3" y="connsiteY3"/>
              </a:cxn>
            </a:cxnLst>
            <a:rect l="l" t="t" r="r" b="b"/>
            <a:pathLst>
              <a:path w="606287" h="1545534">
                <a:moveTo>
                  <a:pt x="298174" y="0"/>
                </a:moveTo>
                <a:lnTo>
                  <a:pt x="0" y="1545534"/>
                </a:lnTo>
                <a:lnTo>
                  <a:pt x="606287" y="1326873"/>
                </a:lnTo>
                <a:lnTo>
                  <a:pt x="298174" y="0"/>
                </a:lnTo>
                <a:close/>
              </a:path>
            </a:pathLst>
          </a:custGeom>
          <a:solidFill>
            <a:srgbClr val="FF99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Freeform 49"/>
          <p:cNvSpPr/>
          <p:nvPr/>
        </p:nvSpPr>
        <p:spPr bwMode="auto">
          <a:xfrm>
            <a:off x="1142034" y="4606594"/>
            <a:ext cx="1144693" cy="1557866"/>
          </a:xfrm>
          <a:custGeom>
            <a:avLst/>
            <a:gdLst>
              <a:gd name="connsiteX0" fmla="*/ 0 w 1144693"/>
              <a:gd name="connsiteY0" fmla="*/ 819573 h 1557866"/>
              <a:gd name="connsiteX1" fmla="*/ 1144693 w 1144693"/>
              <a:gd name="connsiteY1" fmla="*/ 0 h 1557866"/>
              <a:gd name="connsiteX2" fmla="*/ 846666 w 1144693"/>
              <a:gd name="connsiteY2" fmla="*/ 1557866 h 1557866"/>
              <a:gd name="connsiteX3" fmla="*/ 0 w 1144693"/>
              <a:gd name="connsiteY3" fmla="*/ 819573 h 1557866"/>
            </a:gdLst>
            <a:ahLst/>
            <a:cxnLst>
              <a:cxn ang="0">
                <a:pos x="connsiteX0" y="connsiteY0"/>
              </a:cxn>
              <a:cxn ang="0">
                <a:pos x="connsiteX1" y="connsiteY1"/>
              </a:cxn>
              <a:cxn ang="0">
                <a:pos x="connsiteX2" y="connsiteY2"/>
              </a:cxn>
              <a:cxn ang="0">
                <a:pos x="connsiteX3" y="connsiteY3"/>
              </a:cxn>
            </a:cxnLst>
            <a:rect l="l" t="t" r="r" b="b"/>
            <a:pathLst>
              <a:path w="1144693" h="1557866">
                <a:moveTo>
                  <a:pt x="0" y="819573"/>
                </a:moveTo>
                <a:lnTo>
                  <a:pt x="1144693" y="0"/>
                </a:lnTo>
                <a:lnTo>
                  <a:pt x="846666" y="1557866"/>
                </a:lnTo>
                <a:lnTo>
                  <a:pt x="0" y="819573"/>
                </a:lnTo>
                <a:close/>
              </a:path>
            </a:pathLst>
          </a:custGeom>
          <a:solidFill>
            <a:srgbClr val="FF99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 name="Freeform 119"/>
          <p:cNvSpPr/>
          <p:nvPr/>
        </p:nvSpPr>
        <p:spPr bwMode="auto">
          <a:xfrm>
            <a:off x="1135380" y="4610100"/>
            <a:ext cx="1143000" cy="800100"/>
          </a:xfrm>
          <a:custGeom>
            <a:avLst/>
            <a:gdLst>
              <a:gd name="connsiteX0" fmla="*/ 0 w 1143000"/>
              <a:gd name="connsiteY0" fmla="*/ 800100 h 800100"/>
              <a:gd name="connsiteX1" fmla="*/ 304800 w 1143000"/>
              <a:gd name="connsiteY1" fmla="*/ 304800 h 800100"/>
              <a:gd name="connsiteX2" fmla="*/ 1143000 w 1143000"/>
              <a:gd name="connsiteY2" fmla="*/ 0 h 800100"/>
              <a:gd name="connsiteX3" fmla="*/ 0 w 1143000"/>
              <a:gd name="connsiteY3" fmla="*/ 800100 h 800100"/>
            </a:gdLst>
            <a:ahLst/>
            <a:cxnLst>
              <a:cxn ang="0">
                <a:pos x="connsiteX0" y="connsiteY0"/>
              </a:cxn>
              <a:cxn ang="0">
                <a:pos x="connsiteX1" y="connsiteY1"/>
              </a:cxn>
              <a:cxn ang="0">
                <a:pos x="connsiteX2" y="connsiteY2"/>
              </a:cxn>
              <a:cxn ang="0">
                <a:pos x="connsiteX3" y="connsiteY3"/>
              </a:cxn>
            </a:cxnLst>
            <a:rect l="l" t="t" r="r" b="b"/>
            <a:pathLst>
              <a:path w="1143000" h="800100">
                <a:moveTo>
                  <a:pt x="0" y="800100"/>
                </a:moveTo>
                <a:lnTo>
                  <a:pt x="304800" y="304800"/>
                </a:lnTo>
                <a:lnTo>
                  <a:pt x="1143000" y="0"/>
                </a:lnTo>
                <a:lnTo>
                  <a:pt x="0" y="800100"/>
                </a:lnTo>
                <a:close/>
              </a:path>
            </a:pathLst>
          </a:custGeom>
          <a:solidFill>
            <a:srgbClr val="B2B2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48" name="Rectangle 2"/>
          <p:cNvSpPr>
            <a:spLocks noGrp="1" noChangeArrowheads="1"/>
          </p:cNvSpPr>
          <p:nvPr>
            <p:ph type="title" idx="4294967295"/>
          </p:nvPr>
        </p:nvSpPr>
        <p:spPr/>
        <p:txBody>
          <a:bodyPr/>
          <a:lstStyle/>
          <a:p>
            <a:r>
              <a:rPr lang="en-US" altLang="zh-CN" smtClean="0">
                <a:ea typeface="宋体" charset="-122"/>
              </a:rPr>
              <a:t>Proof of correctness</a:t>
            </a:r>
          </a:p>
        </p:txBody>
      </p:sp>
      <p:sp>
        <p:nvSpPr>
          <p:cNvPr id="65549" name="Rectangle 3"/>
          <p:cNvSpPr>
            <a:spLocks noGrp="1" noChangeArrowheads="1"/>
          </p:cNvSpPr>
          <p:nvPr>
            <p:ph type="body" idx="4294967295"/>
          </p:nvPr>
        </p:nvSpPr>
        <p:spPr>
          <a:xfrm>
            <a:off x="381000" y="1447800"/>
            <a:ext cx="8382000" cy="3276600"/>
          </a:xfrm>
        </p:spPr>
        <p:txBody>
          <a:bodyPr/>
          <a:lstStyle/>
          <a:p>
            <a:r>
              <a:rPr lang="en-US" altLang="zh-CN" sz="2800" b="1" dirty="0" smtClean="0">
                <a:ea typeface="宋体" charset="-122"/>
              </a:rPr>
              <a:t>Claim1</a:t>
            </a:r>
            <a:r>
              <a:rPr lang="en-US" altLang="zh-CN" sz="2800" dirty="0" smtClean="0">
                <a:ea typeface="宋体" charset="-122"/>
              </a:rPr>
              <a:t>. </a:t>
            </a:r>
            <a:r>
              <a:rPr lang="en-US" altLang="zh-CN" sz="2400" dirty="0" smtClean="0">
                <a:ea typeface="宋体" charset="-122"/>
              </a:rPr>
              <a:t>The inner loop can always successfully insert a constraint into the triangulation.</a:t>
            </a:r>
          </a:p>
          <a:p>
            <a:pPr lvl="1" eaLnBrk="1" hangingPunct="1">
              <a:buFontTx/>
              <a:buChar char="•"/>
            </a:pPr>
            <a:r>
              <a:rPr lang="en-US" altLang="zh-CN" sz="2000" dirty="0" smtClean="0">
                <a:ea typeface="宋体" charset="-122"/>
              </a:rPr>
              <a:t>Proof.</a:t>
            </a:r>
            <a:r>
              <a:rPr lang="en-US" altLang="zh-CN" dirty="0" smtClean="0">
                <a:ea typeface="宋体" charset="-122"/>
              </a:rPr>
              <a:t> </a:t>
            </a:r>
            <a:r>
              <a:rPr lang="en-US" altLang="zh-CN" sz="2000" dirty="0" smtClean="0">
                <a:ea typeface="宋体" charset="-122"/>
              </a:rPr>
              <a:t>Flipping does not go on forever</a:t>
            </a:r>
          </a:p>
          <a:p>
            <a:pPr lvl="2" indent="-228600"/>
            <a:r>
              <a:rPr lang="en-US" altLang="zh-CN" sz="2000" dirty="0" smtClean="0">
                <a:ea typeface="宋体" charset="-122"/>
              </a:rPr>
              <a:t>Assign different pair of triangles different number	</a:t>
            </a:r>
          </a:p>
          <a:p>
            <a:pPr lvl="3"/>
            <a:r>
              <a:rPr lang="en-US" altLang="zh-CN" sz="2000" dirty="0" smtClean="0">
                <a:ea typeface="宋体" charset="-122"/>
              </a:rPr>
              <a:t>case 1 : </a:t>
            </a:r>
            <a:r>
              <a:rPr lang="en-US" altLang="zh-CN" sz="2000" dirty="0" smtClean="0">
                <a:ea typeface="宋体" charset="-122"/>
              </a:rPr>
              <a:t>delete </a:t>
            </a:r>
            <a:r>
              <a:rPr lang="en-US" altLang="zh-CN" sz="2000" dirty="0" smtClean="0">
                <a:ea typeface="宋体" charset="-122"/>
              </a:rPr>
              <a:t>a digit in N</a:t>
            </a:r>
          </a:p>
          <a:p>
            <a:pPr lvl="3"/>
            <a:r>
              <a:rPr lang="en-US" altLang="zh-CN" sz="2000" dirty="0" smtClean="0">
                <a:ea typeface="宋体" charset="-122"/>
              </a:rPr>
              <a:t>case 2: </a:t>
            </a:r>
            <a:r>
              <a:rPr lang="en-US" altLang="zh-CN" sz="2000" dirty="0" smtClean="0">
                <a:ea typeface="宋体" charset="-122"/>
              </a:rPr>
              <a:t>turn </a:t>
            </a:r>
            <a:r>
              <a:rPr lang="en-US" altLang="zh-CN" sz="2000" dirty="0" smtClean="0">
                <a:ea typeface="宋体" charset="-122"/>
              </a:rPr>
              <a:t>digits 11 into 01</a:t>
            </a:r>
          </a:p>
          <a:p>
            <a:pPr lvl="3"/>
            <a:r>
              <a:rPr lang="en-US" altLang="zh-CN" sz="2000" dirty="0" smtClean="0">
                <a:ea typeface="宋体" charset="-122"/>
              </a:rPr>
              <a:t>case 3: </a:t>
            </a:r>
            <a:r>
              <a:rPr lang="en-US" altLang="zh-CN" sz="2000" dirty="0" smtClean="0">
                <a:ea typeface="宋体" charset="-122"/>
              </a:rPr>
              <a:t>turn </a:t>
            </a:r>
            <a:r>
              <a:rPr lang="en-US" altLang="zh-CN" sz="2000" dirty="0" smtClean="0">
                <a:ea typeface="宋体" charset="-122"/>
              </a:rPr>
              <a:t>digits 21 into 11</a:t>
            </a:r>
          </a:p>
        </p:txBody>
      </p:sp>
      <p:sp>
        <p:nvSpPr>
          <p:cNvPr id="25" name="Slide Number Placeholder 24"/>
          <p:cNvSpPr txBox="1">
            <a:spLocks noGrp="1"/>
          </p:cNvSpPr>
          <p:nvPr/>
        </p:nvSpPr>
        <p:spPr bwMode="auto">
          <a:xfrm>
            <a:off x="6858000" y="6248400"/>
            <a:ext cx="1905000" cy="457200"/>
          </a:xfrm>
          <a:prstGeom prst="rect">
            <a:avLst/>
          </a:prstGeom>
          <a:noFill/>
          <a:ln>
            <a:miter lim="800000"/>
            <a:headEnd/>
            <a:tailEnd/>
          </a:ln>
        </p:spPr>
        <p:txBody>
          <a:bodyPr lIns="91414" tIns="45707" rIns="91414" bIns="45707"/>
          <a:lstStyle/>
          <a:p>
            <a:pPr algn="r">
              <a:defRPr/>
            </a:pPr>
            <a:fld id="{87A0F85E-F82A-40FF-AB29-46ABB2BB9EA7}" type="slidenum">
              <a:rPr lang="en-US" sz="1400">
                <a:solidFill>
                  <a:schemeClr val="accent2">
                    <a:lumMod val="75000"/>
                  </a:schemeClr>
                </a:solidFill>
                <a:latin typeface="+mn-lt"/>
                <a:ea typeface="+mn-ea"/>
                <a:cs typeface="+mj-cs"/>
              </a:rPr>
              <a:pPr algn="r">
                <a:defRPr/>
              </a:pPr>
              <a:t>23</a:t>
            </a:fld>
            <a:endParaRPr lang="en-US" sz="1400" dirty="0">
              <a:solidFill>
                <a:schemeClr val="accent2">
                  <a:lumMod val="75000"/>
                </a:schemeClr>
              </a:solidFill>
              <a:latin typeface="+mn-lt"/>
              <a:ea typeface="+mn-ea"/>
              <a:cs typeface="+mj-cs"/>
            </a:endParaRPr>
          </a:p>
        </p:txBody>
      </p:sp>
      <p:sp>
        <p:nvSpPr>
          <p:cNvPr id="44" name="Line 30"/>
          <p:cNvSpPr>
            <a:spLocks noChangeShapeType="1"/>
          </p:cNvSpPr>
          <p:nvPr/>
        </p:nvSpPr>
        <p:spPr bwMode="auto">
          <a:xfrm>
            <a:off x="2289629" y="4608286"/>
            <a:ext cx="301171" cy="1321027"/>
          </a:xfrm>
          <a:prstGeom prst="line">
            <a:avLst/>
          </a:prstGeom>
          <a:noFill/>
          <a:ln w="25400">
            <a:solidFill>
              <a:schemeClr val="accent2"/>
            </a:solidFill>
            <a:round/>
            <a:headEnd/>
            <a:tailEnd/>
          </a:ln>
        </p:spPr>
        <p:txBody>
          <a:bodyPr/>
          <a:lstStyle/>
          <a:p>
            <a:endParaRPr lang="zh-CN" altLang="en-US"/>
          </a:p>
        </p:txBody>
      </p:sp>
      <p:sp>
        <p:nvSpPr>
          <p:cNvPr id="45" name="Line 36"/>
          <p:cNvSpPr>
            <a:spLocks noChangeShapeType="1"/>
          </p:cNvSpPr>
          <p:nvPr/>
        </p:nvSpPr>
        <p:spPr bwMode="auto">
          <a:xfrm>
            <a:off x="3248247" y="4492258"/>
            <a:ext cx="675167" cy="1212112"/>
          </a:xfrm>
          <a:prstGeom prst="line">
            <a:avLst/>
          </a:prstGeom>
          <a:noFill/>
          <a:ln w="25400">
            <a:solidFill>
              <a:schemeClr val="accent2"/>
            </a:solidFill>
            <a:round/>
            <a:headEnd/>
            <a:tailEnd/>
          </a:ln>
        </p:spPr>
        <p:txBody>
          <a:bodyPr/>
          <a:lstStyle/>
          <a:p>
            <a:endParaRPr lang="zh-CN" altLang="en-US"/>
          </a:p>
        </p:txBody>
      </p:sp>
      <p:sp>
        <p:nvSpPr>
          <p:cNvPr id="51" name="Line 26"/>
          <p:cNvSpPr>
            <a:spLocks noChangeShapeType="1"/>
          </p:cNvSpPr>
          <p:nvPr/>
        </p:nvSpPr>
        <p:spPr bwMode="auto">
          <a:xfrm flipH="1">
            <a:off x="1981198" y="4597400"/>
            <a:ext cx="304801" cy="1574799"/>
          </a:xfrm>
          <a:prstGeom prst="line">
            <a:avLst/>
          </a:prstGeom>
          <a:noFill/>
          <a:ln w="25400">
            <a:solidFill>
              <a:schemeClr val="accent2"/>
            </a:solidFill>
            <a:round/>
            <a:headEnd/>
            <a:tailEnd/>
          </a:ln>
        </p:spPr>
        <p:txBody>
          <a:bodyPr/>
          <a:lstStyle/>
          <a:p>
            <a:endParaRPr lang="zh-CN" altLang="en-US"/>
          </a:p>
        </p:txBody>
      </p:sp>
      <p:sp>
        <p:nvSpPr>
          <p:cNvPr id="55" name="Line 27"/>
          <p:cNvSpPr>
            <a:spLocks noChangeShapeType="1"/>
          </p:cNvSpPr>
          <p:nvPr/>
        </p:nvSpPr>
        <p:spPr bwMode="auto">
          <a:xfrm>
            <a:off x="1135742" y="5417457"/>
            <a:ext cx="860697" cy="747123"/>
          </a:xfrm>
          <a:prstGeom prst="line">
            <a:avLst/>
          </a:prstGeom>
          <a:noFill/>
          <a:ln w="25400">
            <a:solidFill>
              <a:schemeClr val="accent2"/>
            </a:solidFill>
            <a:round/>
            <a:headEnd/>
            <a:tailEnd/>
          </a:ln>
        </p:spPr>
        <p:txBody>
          <a:bodyPr/>
          <a:lstStyle/>
          <a:p>
            <a:endParaRPr lang="zh-CN" altLang="en-US"/>
          </a:p>
        </p:txBody>
      </p:sp>
      <p:sp>
        <p:nvSpPr>
          <p:cNvPr id="62" name="Line 29"/>
          <p:cNvSpPr>
            <a:spLocks noChangeShapeType="1"/>
          </p:cNvSpPr>
          <p:nvPr/>
        </p:nvSpPr>
        <p:spPr bwMode="auto">
          <a:xfrm flipV="1">
            <a:off x="2289630" y="4484913"/>
            <a:ext cx="954314" cy="108857"/>
          </a:xfrm>
          <a:prstGeom prst="line">
            <a:avLst/>
          </a:prstGeom>
          <a:noFill/>
          <a:ln w="25400">
            <a:solidFill>
              <a:schemeClr val="accent2"/>
            </a:solidFill>
            <a:round/>
            <a:headEnd/>
            <a:tailEnd/>
          </a:ln>
        </p:spPr>
        <p:txBody>
          <a:bodyPr/>
          <a:lstStyle/>
          <a:p>
            <a:endParaRPr lang="zh-CN" altLang="en-US"/>
          </a:p>
        </p:txBody>
      </p:sp>
      <p:sp>
        <p:nvSpPr>
          <p:cNvPr id="63" name="Line 31"/>
          <p:cNvSpPr>
            <a:spLocks noChangeShapeType="1"/>
          </p:cNvSpPr>
          <p:nvPr/>
        </p:nvSpPr>
        <p:spPr bwMode="auto">
          <a:xfrm flipV="1">
            <a:off x="1981200" y="5943600"/>
            <a:ext cx="609600" cy="228600"/>
          </a:xfrm>
          <a:prstGeom prst="line">
            <a:avLst/>
          </a:prstGeom>
          <a:noFill/>
          <a:ln w="25400">
            <a:solidFill>
              <a:schemeClr val="accent2"/>
            </a:solidFill>
            <a:round/>
            <a:headEnd/>
            <a:tailEnd/>
          </a:ln>
        </p:spPr>
        <p:txBody>
          <a:bodyPr/>
          <a:lstStyle/>
          <a:p>
            <a:endParaRPr lang="zh-CN" altLang="en-US"/>
          </a:p>
        </p:txBody>
      </p:sp>
      <p:sp>
        <p:nvSpPr>
          <p:cNvPr id="64" name="Line 32"/>
          <p:cNvSpPr>
            <a:spLocks noChangeShapeType="1"/>
          </p:cNvSpPr>
          <p:nvPr/>
        </p:nvSpPr>
        <p:spPr bwMode="auto">
          <a:xfrm>
            <a:off x="2283823" y="4602843"/>
            <a:ext cx="1076597" cy="1584597"/>
          </a:xfrm>
          <a:prstGeom prst="line">
            <a:avLst/>
          </a:prstGeom>
          <a:noFill/>
          <a:ln w="25400">
            <a:solidFill>
              <a:schemeClr val="accent2"/>
            </a:solidFill>
            <a:round/>
            <a:headEnd/>
            <a:tailEnd/>
          </a:ln>
        </p:spPr>
        <p:txBody>
          <a:bodyPr/>
          <a:lstStyle/>
          <a:p>
            <a:endParaRPr lang="zh-CN" altLang="en-US"/>
          </a:p>
        </p:txBody>
      </p:sp>
      <p:sp>
        <p:nvSpPr>
          <p:cNvPr id="66" name="Line 35"/>
          <p:cNvSpPr>
            <a:spLocks noChangeShapeType="1"/>
          </p:cNvSpPr>
          <p:nvPr/>
        </p:nvSpPr>
        <p:spPr bwMode="auto">
          <a:xfrm>
            <a:off x="2590800" y="5943600"/>
            <a:ext cx="762000" cy="228600"/>
          </a:xfrm>
          <a:prstGeom prst="line">
            <a:avLst/>
          </a:prstGeom>
          <a:noFill/>
          <a:ln w="25400">
            <a:solidFill>
              <a:schemeClr val="accent2"/>
            </a:solidFill>
            <a:round/>
            <a:headEnd/>
            <a:tailEnd/>
          </a:ln>
        </p:spPr>
        <p:txBody>
          <a:bodyPr/>
          <a:lstStyle/>
          <a:p>
            <a:endParaRPr lang="zh-CN" altLang="en-US"/>
          </a:p>
        </p:txBody>
      </p:sp>
      <p:sp>
        <p:nvSpPr>
          <p:cNvPr id="67" name="Line 38"/>
          <p:cNvSpPr>
            <a:spLocks noChangeShapeType="1"/>
          </p:cNvSpPr>
          <p:nvPr/>
        </p:nvSpPr>
        <p:spPr bwMode="auto">
          <a:xfrm flipH="1" flipV="1">
            <a:off x="3242930" y="4486940"/>
            <a:ext cx="1564926" cy="897860"/>
          </a:xfrm>
          <a:prstGeom prst="line">
            <a:avLst/>
          </a:prstGeom>
          <a:noFill/>
          <a:ln w="25400">
            <a:solidFill>
              <a:schemeClr val="accent2"/>
            </a:solidFill>
            <a:round/>
            <a:headEnd/>
            <a:tailEnd/>
          </a:ln>
        </p:spPr>
        <p:txBody>
          <a:bodyPr/>
          <a:lstStyle/>
          <a:p>
            <a:endParaRPr lang="zh-CN" altLang="en-US"/>
          </a:p>
        </p:txBody>
      </p:sp>
      <p:sp>
        <p:nvSpPr>
          <p:cNvPr id="68" name="Line 39"/>
          <p:cNvSpPr>
            <a:spLocks noChangeShapeType="1"/>
          </p:cNvSpPr>
          <p:nvPr/>
        </p:nvSpPr>
        <p:spPr bwMode="auto">
          <a:xfrm flipV="1">
            <a:off x="3907971" y="5395686"/>
            <a:ext cx="896257" cy="308430"/>
          </a:xfrm>
          <a:prstGeom prst="line">
            <a:avLst/>
          </a:prstGeom>
          <a:noFill/>
          <a:ln w="25400">
            <a:solidFill>
              <a:schemeClr val="accent2"/>
            </a:solidFill>
            <a:round/>
            <a:headEnd/>
            <a:tailEnd/>
          </a:ln>
        </p:spPr>
        <p:txBody>
          <a:bodyPr/>
          <a:lstStyle/>
          <a:p>
            <a:endParaRPr lang="zh-CN" altLang="en-US"/>
          </a:p>
        </p:txBody>
      </p:sp>
      <p:sp>
        <p:nvSpPr>
          <p:cNvPr id="69" name="Line 40"/>
          <p:cNvSpPr>
            <a:spLocks noChangeShapeType="1"/>
          </p:cNvSpPr>
          <p:nvPr/>
        </p:nvSpPr>
        <p:spPr bwMode="auto">
          <a:xfrm flipH="1">
            <a:off x="3352800" y="5707742"/>
            <a:ext cx="555171" cy="464457"/>
          </a:xfrm>
          <a:prstGeom prst="line">
            <a:avLst/>
          </a:prstGeom>
          <a:noFill/>
          <a:ln w="25400">
            <a:solidFill>
              <a:schemeClr val="accent2"/>
            </a:solidFill>
            <a:round/>
            <a:headEnd/>
            <a:tailEnd/>
          </a:ln>
        </p:spPr>
        <p:txBody>
          <a:bodyPr/>
          <a:lstStyle/>
          <a:p>
            <a:endParaRPr lang="zh-CN" altLang="en-US"/>
          </a:p>
        </p:txBody>
      </p:sp>
      <p:sp>
        <p:nvSpPr>
          <p:cNvPr id="70" name="Line 41"/>
          <p:cNvSpPr>
            <a:spLocks noChangeShapeType="1"/>
          </p:cNvSpPr>
          <p:nvPr/>
        </p:nvSpPr>
        <p:spPr bwMode="auto">
          <a:xfrm flipV="1">
            <a:off x="1135380" y="5387340"/>
            <a:ext cx="3665220" cy="30480"/>
          </a:xfrm>
          <a:prstGeom prst="line">
            <a:avLst/>
          </a:prstGeom>
          <a:noFill/>
          <a:ln w="25400">
            <a:solidFill>
              <a:srgbClr val="FF0000"/>
            </a:solidFill>
            <a:round/>
            <a:headEnd/>
            <a:tailEnd/>
          </a:ln>
        </p:spPr>
        <p:txBody>
          <a:bodyPr/>
          <a:lstStyle/>
          <a:p>
            <a:endParaRPr lang="zh-CN" altLang="en-US"/>
          </a:p>
        </p:txBody>
      </p:sp>
      <p:sp>
        <p:nvSpPr>
          <p:cNvPr id="92" name="Line 39"/>
          <p:cNvSpPr>
            <a:spLocks noChangeShapeType="1"/>
          </p:cNvSpPr>
          <p:nvPr/>
        </p:nvSpPr>
        <p:spPr bwMode="auto">
          <a:xfrm flipH="1" flipV="1">
            <a:off x="2293620" y="4602480"/>
            <a:ext cx="1607820" cy="1089660"/>
          </a:xfrm>
          <a:prstGeom prst="line">
            <a:avLst/>
          </a:prstGeom>
          <a:noFill/>
          <a:ln w="25400">
            <a:solidFill>
              <a:schemeClr val="accent2"/>
            </a:solidFill>
            <a:round/>
            <a:headEnd/>
            <a:tailEnd/>
          </a:ln>
        </p:spPr>
        <p:txBody>
          <a:bodyPr/>
          <a:lstStyle/>
          <a:p>
            <a:endParaRPr lang="zh-CN" altLang="en-US"/>
          </a:p>
        </p:txBody>
      </p:sp>
      <p:sp>
        <p:nvSpPr>
          <p:cNvPr id="101" name="Line 24"/>
          <p:cNvSpPr>
            <a:spLocks noChangeShapeType="1"/>
          </p:cNvSpPr>
          <p:nvPr/>
        </p:nvSpPr>
        <p:spPr bwMode="auto">
          <a:xfrm flipV="1">
            <a:off x="1426029" y="4586514"/>
            <a:ext cx="859971" cy="330200"/>
          </a:xfrm>
          <a:prstGeom prst="line">
            <a:avLst/>
          </a:prstGeom>
          <a:noFill/>
          <a:ln w="25400">
            <a:solidFill>
              <a:schemeClr val="accent2"/>
            </a:solidFill>
            <a:round/>
            <a:headEnd/>
            <a:tailEnd/>
          </a:ln>
        </p:spPr>
        <p:txBody>
          <a:bodyPr/>
          <a:lstStyle/>
          <a:p>
            <a:endParaRPr lang="zh-CN" altLang="en-US"/>
          </a:p>
        </p:txBody>
      </p:sp>
      <p:sp>
        <p:nvSpPr>
          <p:cNvPr id="102" name="Line 25"/>
          <p:cNvSpPr>
            <a:spLocks noChangeShapeType="1"/>
          </p:cNvSpPr>
          <p:nvPr/>
        </p:nvSpPr>
        <p:spPr bwMode="auto">
          <a:xfrm flipV="1">
            <a:off x="1127759" y="4905828"/>
            <a:ext cx="316411" cy="504367"/>
          </a:xfrm>
          <a:prstGeom prst="line">
            <a:avLst/>
          </a:prstGeom>
          <a:noFill/>
          <a:ln w="25400">
            <a:solidFill>
              <a:schemeClr val="accent2"/>
            </a:solidFill>
            <a:round/>
            <a:headEnd/>
            <a:tailEnd/>
          </a:ln>
        </p:spPr>
        <p:txBody>
          <a:bodyPr/>
          <a:lstStyle/>
          <a:p>
            <a:endParaRPr lang="zh-CN" altLang="en-US"/>
          </a:p>
        </p:txBody>
      </p:sp>
      <p:sp>
        <p:nvSpPr>
          <p:cNvPr id="107" name="Text Box 87"/>
          <p:cNvSpPr txBox="1">
            <a:spLocks noChangeArrowheads="1"/>
          </p:cNvSpPr>
          <p:nvPr/>
        </p:nvSpPr>
        <p:spPr bwMode="auto">
          <a:xfrm>
            <a:off x="5791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109" name="Text Box 87"/>
          <p:cNvSpPr txBox="1">
            <a:spLocks noChangeArrowheads="1"/>
          </p:cNvSpPr>
          <p:nvPr/>
        </p:nvSpPr>
        <p:spPr bwMode="auto">
          <a:xfrm>
            <a:off x="6172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110" name="Text Box 87"/>
          <p:cNvSpPr txBox="1">
            <a:spLocks noChangeArrowheads="1"/>
          </p:cNvSpPr>
          <p:nvPr/>
        </p:nvSpPr>
        <p:spPr bwMode="auto">
          <a:xfrm>
            <a:off x="6553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111" name="Text Box 87"/>
          <p:cNvSpPr txBox="1">
            <a:spLocks noChangeArrowheads="1"/>
          </p:cNvSpPr>
          <p:nvPr/>
        </p:nvSpPr>
        <p:spPr bwMode="auto">
          <a:xfrm>
            <a:off x="6934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112" name="Text Box 87"/>
          <p:cNvSpPr txBox="1">
            <a:spLocks noChangeArrowheads="1"/>
          </p:cNvSpPr>
          <p:nvPr/>
        </p:nvSpPr>
        <p:spPr bwMode="auto">
          <a:xfrm>
            <a:off x="7315200"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116" name="Text Box 62"/>
          <p:cNvSpPr txBox="1">
            <a:spLocks noChangeArrowheads="1"/>
          </p:cNvSpPr>
          <p:nvPr/>
        </p:nvSpPr>
        <p:spPr bwMode="auto">
          <a:xfrm>
            <a:off x="6172300" y="5346678"/>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2</a:t>
            </a:r>
            <a:endParaRPr lang="en-US" altLang="zh-CN" sz="2000" dirty="0">
              <a:solidFill>
                <a:srgbClr val="FC5104"/>
              </a:solidFill>
              <a:latin typeface="Arial Rounded MT Bold" pitchFamily="34" charset="0"/>
            </a:endParaRPr>
          </a:p>
        </p:txBody>
      </p:sp>
      <p:sp>
        <p:nvSpPr>
          <p:cNvPr id="118" name="Text Box 62"/>
          <p:cNvSpPr txBox="1">
            <a:spLocks noChangeArrowheads="1"/>
          </p:cNvSpPr>
          <p:nvPr/>
        </p:nvSpPr>
        <p:spPr bwMode="auto">
          <a:xfrm>
            <a:off x="6933445" y="5344633"/>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1</a:t>
            </a:r>
            <a:endParaRPr lang="en-US" altLang="zh-CN" sz="2000" dirty="0">
              <a:solidFill>
                <a:srgbClr val="FC5104"/>
              </a:solidFill>
              <a:latin typeface="Arial Rounded MT Bold" pitchFamily="34" charset="0"/>
            </a:endParaRPr>
          </a:p>
        </p:txBody>
      </p:sp>
      <p:sp>
        <p:nvSpPr>
          <p:cNvPr id="119" name="Line 35"/>
          <p:cNvSpPr>
            <a:spLocks noChangeShapeType="1"/>
          </p:cNvSpPr>
          <p:nvPr/>
        </p:nvSpPr>
        <p:spPr bwMode="auto">
          <a:xfrm flipV="1">
            <a:off x="1143000" y="4602480"/>
            <a:ext cx="1135380" cy="815340"/>
          </a:xfrm>
          <a:prstGeom prst="line">
            <a:avLst/>
          </a:prstGeom>
          <a:noFill/>
          <a:ln w="25400">
            <a:solidFill>
              <a:schemeClr val="accent2"/>
            </a:solidFill>
            <a:round/>
            <a:headEnd/>
            <a:tailEnd/>
          </a:ln>
        </p:spPr>
        <p:txBody>
          <a:bodyPr/>
          <a:lstStyle/>
          <a:p>
            <a:endParaRPr lang="zh-CN" altLang="en-US"/>
          </a:p>
        </p:txBody>
      </p:sp>
      <p:sp>
        <p:nvSpPr>
          <p:cNvPr id="121" name="Text Box 62"/>
          <p:cNvSpPr txBox="1">
            <a:spLocks noChangeArrowheads="1"/>
          </p:cNvSpPr>
          <p:nvPr/>
        </p:nvSpPr>
        <p:spPr bwMode="auto">
          <a:xfrm>
            <a:off x="6551560" y="5343126"/>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0</a:t>
            </a:r>
            <a:endParaRPr lang="en-US" altLang="zh-CN" sz="2000" dirty="0">
              <a:solidFill>
                <a:srgbClr val="FC5104"/>
              </a:solidFill>
              <a:latin typeface="Arial Rounded MT Bold" pitchFamily="34" charset="0"/>
            </a:endParaRPr>
          </a:p>
        </p:txBody>
      </p:sp>
      <p:sp>
        <p:nvSpPr>
          <p:cNvPr id="122" name="Text Box 62"/>
          <p:cNvSpPr txBox="1">
            <a:spLocks noChangeArrowheads="1"/>
          </p:cNvSpPr>
          <p:nvPr/>
        </p:nvSpPr>
        <p:spPr bwMode="auto">
          <a:xfrm>
            <a:off x="5787770" y="5346518"/>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0</a:t>
            </a:r>
            <a:endParaRPr lang="en-US" altLang="zh-CN" sz="2000" dirty="0">
              <a:solidFill>
                <a:srgbClr val="FC5104"/>
              </a:solidFill>
              <a:latin typeface="Arial Rounded MT Bold" pitchFamily="34" charset="0"/>
            </a:endParaRPr>
          </a:p>
        </p:txBody>
      </p:sp>
      <p:sp>
        <p:nvSpPr>
          <p:cNvPr id="123" name="Text Box 62"/>
          <p:cNvSpPr txBox="1">
            <a:spLocks noChangeArrowheads="1"/>
          </p:cNvSpPr>
          <p:nvPr/>
        </p:nvSpPr>
        <p:spPr bwMode="auto">
          <a:xfrm>
            <a:off x="7310661" y="5347625"/>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0</a:t>
            </a:r>
            <a:endParaRPr lang="en-US" altLang="zh-CN" sz="2000" dirty="0">
              <a:solidFill>
                <a:srgbClr val="FC5104"/>
              </a:solidFill>
              <a:latin typeface="Arial Rounded MT Bold" pitchFamily="34" charset="0"/>
            </a:endParaRPr>
          </a:p>
        </p:txBody>
      </p:sp>
      <p:sp>
        <p:nvSpPr>
          <p:cNvPr id="124" name="Text Box 62"/>
          <p:cNvSpPr txBox="1">
            <a:spLocks noChangeArrowheads="1"/>
          </p:cNvSpPr>
          <p:nvPr/>
        </p:nvSpPr>
        <p:spPr bwMode="auto">
          <a:xfrm>
            <a:off x="6935747" y="5344633"/>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1</a:t>
            </a:r>
            <a:endParaRPr lang="en-US" altLang="zh-CN" sz="2000" dirty="0">
              <a:solidFill>
                <a:srgbClr val="FC5104"/>
              </a:solidFill>
              <a:latin typeface="Arial Rounded MT Bold" pitchFamily="34" charset="0"/>
            </a:endParaRPr>
          </a:p>
        </p:txBody>
      </p:sp>
      <p:sp>
        <p:nvSpPr>
          <p:cNvPr id="54" name="Line 35"/>
          <p:cNvSpPr>
            <a:spLocks noChangeShapeType="1"/>
          </p:cNvSpPr>
          <p:nvPr/>
        </p:nvSpPr>
        <p:spPr bwMode="auto">
          <a:xfrm>
            <a:off x="1140737" y="5426043"/>
            <a:ext cx="1457320" cy="517558"/>
          </a:xfrm>
          <a:prstGeom prst="line">
            <a:avLst/>
          </a:prstGeom>
          <a:noFill/>
          <a:ln w="25400">
            <a:solidFill>
              <a:schemeClr val="accent2"/>
            </a:solidFill>
            <a:round/>
            <a:headEnd/>
            <a:tailEnd/>
          </a:ln>
        </p:spPr>
        <p:txBody>
          <a:bodyPr/>
          <a:lstStyle/>
          <a:p>
            <a:endParaRPr lang="zh-CN" altLang="en-US"/>
          </a:p>
        </p:txBody>
      </p:sp>
      <p:sp>
        <p:nvSpPr>
          <p:cNvPr id="56" name="Line 35"/>
          <p:cNvSpPr>
            <a:spLocks noChangeShapeType="1"/>
          </p:cNvSpPr>
          <p:nvPr/>
        </p:nvSpPr>
        <p:spPr bwMode="auto">
          <a:xfrm flipV="1">
            <a:off x="2601686" y="5712737"/>
            <a:ext cx="1291303" cy="227234"/>
          </a:xfrm>
          <a:prstGeom prst="line">
            <a:avLst/>
          </a:prstGeom>
          <a:noFill/>
          <a:ln w="25400">
            <a:solidFill>
              <a:schemeClr val="accent2"/>
            </a:solidFill>
            <a:round/>
            <a:headEnd/>
            <a:tailEnd/>
          </a:ln>
        </p:spPr>
        <p:txBody>
          <a:bodyPr/>
          <a:lstStyle/>
          <a:p>
            <a:endParaRPr lang="zh-CN" altLang="en-US"/>
          </a:p>
        </p:txBody>
      </p:sp>
      <p:sp>
        <p:nvSpPr>
          <p:cNvPr id="57" name="Line 35"/>
          <p:cNvSpPr>
            <a:spLocks noChangeShapeType="1"/>
          </p:cNvSpPr>
          <p:nvPr/>
        </p:nvSpPr>
        <p:spPr bwMode="auto">
          <a:xfrm>
            <a:off x="2290527" y="4602178"/>
            <a:ext cx="2462542" cy="784634"/>
          </a:xfrm>
          <a:prstGeom prst="line">
            <a:avLst/>
          </a:prstGeom>
          <a:noFill/>
          <a:ln w="25400">
            <a:solidFill>
              <a:schemeClr val="accent2"/>
            </a:solidFill>
            <a:round/>
            <a:headEnd/>
            <a:tailEnd/>
          </a:ln>
        </p:spPr>
        <p:txBody>
          <a:bodyPr/>
          <a:lstStyle/>
          <a:p>
            <a:endParaRPr lang="zh-CN" altLang="en-US"/>
          </a:p>
        </p:txBody>
      </p:sp>
      <p:sp>
        <p:nvSpPr>
          <p:cNvPr id="48" name="TextBox 47"/>
          <p:cNvSpPr txBox="1"/>
          <p:nvPr/>
        </p:nvSpPr>
        <p:spPr>
          <a:xfrm>
            <a:off x="5684520" y="4724400"/>
            <a:ext cx="1672253" cy="369332"/>
          </a:xfrm>
          <a:prstGeom prst="rect">
            <a:avLst/>
          </a:prstGeom>
          <a:noFill/>
        </p:spPr>
        <p:txBody>
          <a:bodyPr wrap="none" rtlCol="0">
            <a:spAutoFit/>
          </a:bodyPr>
          <a:lstStyle/>
          <a:p>
            <a:r>
              <a:rPr lang="en-US" dirty="0" smtClean="0">
                <a:solidFill>
                  <a:srgbClr val="FF0000"/>
                </a:solidFill>
              </a:rPr>
              <a:t>N  decreases !</a:t>
            </a:r>
            <a:endParaRPr lang="en-US" dirty="0">
              <a:solidFill>
                <a:srgbClr val="FF0000"/>
              </a:solidFill>
            </a:endParaRPr>
          </a:p>
        </p:txBody>
      </p:sp>
      <p:sp>
        <p:nvSpPr>
          <p:cNvPr id="49" name="Text Box 62"/>
          <p:cNvSpPr txBox="1">
            <a:spLocks noChangeArrowheads="1"/>
          </p:cNvSpPr>
          <p:nvPr/>
        </p:nvSpPr>
        <p:spPr bwMode="auto">
          <a:xfrm>
            <a:off x="6166750" y="5346936"/>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0</a:t>
            </a:r>
            <a:endParaRPr lang="en-US" altLang="zh-CN" sz="2000" dirty="0">
              <a:solidFill>
                <a:srgbClr val="FC5104"/>
              </a:solidFill>
              <a:latin typeface="Arial Rounded MT Bold" pitchFamily="34" charset="0"/>
            </a:endParaRPr>
          </a:p>
        </p:txBody>
      </p:sp>
      <p:sp>
        <p:nvSpPr>
          <p:cNvPr id="61" name="Text Box 62"/>
          <p:cNvSpPr txBox="1">
            <a:spLocks noChangeArrowheads="1"/>
          </p:cNvSpPr>
          <p:nvPr/>
        </p:nvSpPr>
        <p:spPr bwMode="auto">
          <a:xfrm>
            <a:off x="6932560" y="5346936"/>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0</a:t>
            </a:r>
            <a:endParaRPr lang="en-US" altLang="zh-CN" sz="2000" dirty="0">
              <a:solidFill>
                <a:srgbClr val="FC5104"/>
              </a:solidFill>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1000"/>
                                        <p:tgtEl>
                                          <p:spTgt spid="46"/>
                                        </p:tgtEl>
                                      </p:cBhvr>
                                    </p:animEffect>
                                  </p:childTnLst>
                                </p:cTn>
                              </p:par>
                            </p:childTnLst>
                          </p:cTn>
                        </p:par>
                        <p:par>
                          <p:cTn id="11" fill="hold">
                            <p:stCondLst>
                              <p:cond delay="1000"/>
                            </p:stCondLst>
                            <p:childTnLst>
                              <p:par>
                                <p:cTn id="12" presetID="3" presetClass="emph" presetSubtype="2" fill="hold" grpId="0" nodeType="afterEffect">
                                  <p:stCondLst>
                                    <p:cond delay="0"/>
                                  </p:stCondLst>
                                  <p:childTnLst>
                                    <p:animClr clrSpc="rgb">
                                      <p:cBhvr override="childStyle">
                                        <p:cTn id="13" dur="1000" fill="hold"/>
                                        <p:tgtEl>
                                          <p:spTgt spid="122"/>
                                        </p:tgtEl>
                                        <p:attrNameLst>
                                          <p:attrName>style.color</p:attrName>
                                        </p:attrNameLst>
                                      </p:cBhvr>
                                      <p:to>
                                        <a:schemeClr val="accent2"/>
                                      </p:to>
                                    </p:animClr>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childTnLst>
                                </p:cTn>
                              </p:par>
                            </p:childTnLst>
                          </p:cTn>
                        </p:par>
                        <p:par>
                          <p:cTn id="21" fill="hold">
                            <p:stCondLst>
                              <p:cond delay="3000"/>
                            </p:stCondLst>
                            <p:childTnLst>
                              <p:par>
                                <p:cTn id="22" presetID="3" presetClass="emph" presetSubtype="2" fill="hold" grpId="0" nodeType="afterEffect">
                                  <p:stCondLst>
                                    <p:cond delay="0"/>
                                  </p:stCondLst>
                                  <p:childTnLst>
                                    <p:animClr clrSpc="rgb">
                                      <p:cBhvr override="childStyle">
                                        <p:cTn id="23" dur="1000" fill="hold"/>
                                        <p:tgtEl>
                                          <p:spTgt spid="121"/>
                                        </p:tgtEl>
                                        <p:attrNameLst>
                                          <p:attrName>style.color</p:attrName>
                                        </p:attrNameLst>
                                      </p:cBhvr>
                                      <p:to>
                                        <a:schemeClr val="accent2"/>
                                      </p:to>
                                    </p:animClr>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childTnLst>
                                </p:cTn>
                              </p:par>
                            </p:childTnLst>
                          </p:cTn>
                        </p:par>
                        <p:par>
                          <p:cTn id="31" fill="hold">
                            <p:stCondLst>
                              <p:cond delay="5000"/>
                            </p:stCondLst>
                            <p:childTnLst>
                              <p:par>
                                <p:cTn id="32" presetID="3" presetClass="emph" presetSubtype="2" fill="hold" grpId="0" nodeType="afterEffect">
                                  <p:stCondLst>
                                    <p:cond delay="0"/>
                                  </p:stCondLst>
                                  <p:childTnLst>
                                    <p:animClr clrSpc="rgb">
                                      <p:cBhvr override="childStyle">
                                        <p:cTn id="33" dur="1000" fill="hold"/>
                                        <p:tgtEl>
                                          <p:spTgt spid="123"/>
                                        </p:tgtEl>
                                        <p:attrNameLst>
                                          <p:attrName>style.color</p:attrName>
                                        </p:attrNameLst>
                                      </p:cBhvr>
                                      <p:to>
                                        <a:schemeClr val="accent2"/>
                                      </p:to>
                                    </p:animClr>
                                  </p:childTnLst>
                                </p:cTn>
                              </p:par>
                            </p:childTnLst>
                          </p:cTn>
                        </p:par>
                        <p:par>
                          <p:cTn id="34" fill="hold">
                            <p:stCondLst>
                              <p:cond delay="6000"/>
                            </p:stCondLst>
                            <p:childTnLst>
                              <p:par>
                                <p:cTn id="35" presetID="22" presetClass="emph" presetSubtype="0" fill="hold" grpId="0" nodeType="afterEffect">
                                  <p:stCondLst>
                                    <p:cond delay="0"/>
                                  </p:stCondLst>
                                  <p:childTnLst>
                                    <p:animClr clrSpc="hsl">
                                      <p:cBhvr override="childStyle">
                                        <p:cTn id="36" dur="500" fill="hold"/>
                                        <p:tgtEl>
                                          <p:spTgt spid="51"/>
                                        </p:tgtEl>
                                        <p:attrNameLst>
                                          <p:attrName>style.color</p:attrName>
                                        </p:attrNameLst>
                                      </p:cBhvr>
                                      <p:by>
                                        <p:hsl h="-7200000" s="0" l="0"/>
                                      </p:by>
                                    </p:animClr>
                                    <p:animClr clrSpc="hsl">
                                      <p:cBhvr>
                                        <p:cTn id="37" dur="500" fill="hold"/>
                                        <p:tgtEl>
                                          <p:spTgt spid="51"/>
                                        </p:tgtEl>
                                        <p:attrNameLst>
                                          <p:attrName>fillcolor</p:attrName>
                                        </p:attrNameLst>
                                      </p:cBhvr>
                                      <p:by>
                                        <p:hsl h="-7200000" s="0" l="0"/>
                                      </p:by>
                                    </p:animClr>
                                    <p:animClr clrSpc="hsl">
                                      <p:cBhvr>
                                        <p:cTn id="38" dur="500" fill="hold"/>
                                        <p:tgtEl>
                                          <p:spTgt spid="51"/>
                                        </p:tgtEl>
                                        <p:attrNameLst>
                                          <p:attrName>stroke.color</p:attrName>
                                        </p:attrNameLst>
                                      </p:cBhvr>
                                      <p:by>
                                        <p:hsl h="-7200000" s="0" l="0"/>
                                      </p:by>
                                    </p:animClr>
                                    <p:set>
                                      <p:cBhvr>
                                        <p:cTn id="39" dur="500" fill="hold"/>
                                        <p:tgtEl>
                                          <p:spTgt spid="51"/>
                                        </p:tgtEl>
                                        <p:attrNameLst>
                                          <p:attrName>fill.type</p:attrName>
                                        </p:attrNameLst>
                                      </p:cBhvr>
                                      <p:to>
                                        <p:strVal val="solid"/>
                                      </p:to>
                                    </p:set>
                                  </p:childTnLst>
                                </p:cTn>
                              </p:par>
                              <p:par>
                                <p:cTn id="40" presetID="22" presetClass="emph" presetSubtype="0" fill="hold" grpId="0" nodeType="withEffect">
                                  <p:stCondLst>
                                    <p:cond delay="0"/>
                                  </p:stCondLst>
                                  <p:childTnLst>
                                    <p:animClr clrSpc="hsl">
                                      <p:cBhvr override="childStyle">
                                        <p:cTn id="41" dur="500" fill="hold"/>
                                        <p:tgtEl>
                                          <p:spTgt spid="64"/>
                                        </p:tgtEl>
                                        <p:attrNameLst>
                                          <p:attrName>style.color</p:attrName>
                                        </p:attrNameLst>
                                      </p:cBhvr>
                                      <p:by>
                                        <p:hsl h="-7200000" s="0" l="0"/>
                                      </p:by>
                                    </p:animClr>
                                    <p:animClr clrSpc="hsl">
                                      <p:cBhvr>
                                        <p:cTn id="42" dur="500" fill="hold"/>
                                        <p:tgtEl>
                                          <p:spTgt spid="64"/>
                                        </p:tgtEl>
                                        <p:attrNameLst>
                                          <p:attrName>fillcolor</p:attrName>
                                        </p:attrNameLst>
                                      </p:cBhvr>
                                      <p:by>
                                        <p:hsl h="-7200000" s="0" l="0"/>
                                      </p:by>
                                    </p:animClr>
                                    <p:animClr clrSpc="hsl">
                                      <p:cBhvr>
                                        <p:cTn id="43" dur="500" fill="hold"/>
                                        <p:tgtEl>
                                          <p:spTgt spid="64"/>
                                        </p:tgtEl>
                                        <p:attrNameLst>
                                          <p:attrName>stroke.color</p:attrName>
                                        </p:attrNameLst>
                                      </p:cBhvr>
                                      <p:by>
                                        <p:hsl h="-7200000" s="0" l="0"/>
                                      </p:by>
                                    </p:animClr>
                                    <p:set>
                                      <p:cBhvr>
                                        <p:cTn id="44" dur="500" fill="hold"/>
                                        <p:tgtEl>
                                          <p:spTgt spid="64"/>
                                        </p:tgtEl>
                                        <p:attrNameLst>
                                          <p:attrName>fill.type</p:attrName>
                                        </p:attrNameLst>
                                      </p:cBhvr>
                                      <p:to>
                                        <p:strVal val="solid"/>
                                      </p:to>
                                    </p:set>
                                  </p:childTnLst>
                                </p:cTn>
                              </p:par>
                              <p:par>
                                <p:cTn id="45" presetID="22" presetClass="emph" presetSubtype="0" fill="hold" grpId="0" nodeType="withEffect">
                                  <p:stCondLst>
                                    <p:cond delay="0"/>
                                  </p:stCondLst>
                                  <p:childTnLst>
                                    <p:animClr clrSpc="hsl">
                                      <p:cBhvr override="childStyle">
                                        <p:cTn id="46" dur="500" fill="hold"/>
                                        <p:tgtEl>
                                          <p:spTgt spid="45"/>
                                        </p:tgtEl>
                                        <p:attrNameLst>
                                          <p:attrName>style.color</p:attrName>
                                        </p:attrNameLst>
                                      </p:cBhvr>
                                      <p:by>
                                        <p:hsl h="-7200000" s="0" l="0"/>
                                      </p:by>
                                    </p:animClr>
                                    <p:animClr clrSpc="hsl">
                                      <p:cBhvr>
                                        <p:cTn id="47" dur="500" fill="hold"/>
                                        <p:tgtEl>
                                          <p:spTgt spid="45"/>
                                        </p:tgtEl>
                                        <p:attrNameLst>
                                          <p:attrName>fillcolor</p:attrName>
                                        </p:attrNameLst>
                                      </p:cBhvr>
                                      <p:by>
                                        <p:hsl h="-7200000" s="0" l="0"/>
                                      </p:by>
                                    </p:animClr>
                                    <p:animClr clrSpc="hsl">
                                      <p:cBhvr>
                                        <p:cTn id="48" dur="500" fill="hold"/>
                                        <p:tgtEl>
                                          <p:spTgt spid="45"/>
                                        </p:tgtEl>
                                        <p:attrNameLst>
                                          <p:attrName>stroke.color</p:attrName>
                                        </p:attrNameLst>
                                      </p:cBhvr>
                                      <p:by>
                                        <p:hsl h="-7200000" s="0" l="0"/>
                                      </p:by>
                                    </p:animClr>
                                    <p:set>
                                      <p:cBhvr>
                                        <p:cTn id="49" dur="500" fill="hold"/>
                                        <p:tgtEl>
                                          <p:spTgt spid="45"/>
                                        </p:tgtEl>
                                        <p:attrNameLst>
                                          <p:attrName>fill.type</p:attrName>
                                        </p:attrNameLst>
                                      </p:cBhvr>
                                      <p:to>
                                        <p:strVal val="solid"/>
                                      </p:to>
                                    </p:set>
                                  </p:childTnLst>
                                </p:cTn>
                              </p:par>
                            </p:childTnLst>
                          </p:cTn>
                        </p:par>
                        <p:par>
                          <p:cTn id="50" fill="hold">
                            <p:stCondLst>
                              <p:cond delay="6500"/>
                            </p:stCondLst>
                            <p:childTnLst>
                              <p:par>
                                <p:cTn id="51" presetID="10" presetClass="exit" presetSubtype="0" fill="hold" grpId="1" nodeType="afterEffect">
                                  <p:stCondLst>
                                    <p:cond delay="0"/>
                                  </p:stCondLst>
                                  <p:childTnLst>
                                    <p:animEffect transition="out" filter="fade">
                                      <p:cBhvr>
                                        <p:cTn id="52" dur="2000"/>
                                        <p:tgtEl>
                                          <p:spTgt spid="51"/>
                                        </p:tgtEl>
                                      </p:cBhvr>
                                    </p:animEffect>
                                    <p:set>
                                      <p:cBhvr>
                                        <p:cTn id="53" dur="1" fill="hold">
                                          <p:stCondLst>
                                            <p:cond delay="1999"/>
                                          </p:stCondLst>
                                        </p:cTn>
                                        <p:tgtEl>
                                          <p:spTgt spid="51"/>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000"/>
                                        <p:tgtEl>
                                          <p:spTgt spid="64"/>
                                        </p:tgtEl>
                                      </p:cBhvr>
                                    </p:animEffect>
                                    <p:set>
                                      <p:cBhvr>
                                        <p:cTn id="56" dur="1" fill="hold">
                                          <p:stCondLst>
                                            <p:cond delay="1999"/>
                                          </p:stCondLst>
                                        </p:cTn>
                                        <p:tgtEl>
                                          <p:spTgt spid="64"/>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2000"/>
                                        <p:tgtEl>
                                          <p:spTgt spid="45"/>
                                        </p:tgtEl>
                                      </p:cBhvr>
                                    </p:animEffect>
                                    <p:set>
                                      <p:cBhvr>
                                        <p:cTn id="59" dur="1" fill="hold">
                                          <p:stCondLst>
                                            <p:cond delay="1999"/>
                                          </p:stCondLst>
                                        </p:cTn>
                                        <p:tgtEl>
                                          <p:spTgt spid="45"/>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2000"/>
                                        <p:tgtEl>
                                          <p:spTgt spid="5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2000"/>
                                        <p:tgtEl>
                                          <p:spTgt spid="5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2000"/>
                                        <p:tgtEl>
                                          <p:spTgt spid="57"/>
                                        </p:tgtEl>
                                      </p:cBhvr>
                                    </p:animEffect>
                                  </p:childTnLst>
                                </p:cTn>
                              </p:par>
                            </p:childTnLst>
                          </p:cTn>
                        </p:par>
                        <p:par>
                          <p:cTn id="69" fill="hold">
                            <p:stCondLst>
                              <p:cond delay="8500"/>
                            </p:stCondLst>
                            <p:childTnLst>
                              <p:par>
                                <p:cTn id="70" presetID="10" presetClass="exit" presetSubtype="0" fill="hold" grpId="1" nodeType="afterEffect">
                                  <p:stCondLst>
                                    <p:cond delay="0"/>
                                  </p:stCondLst>
                                  <p:childTnLst>
                                    <p:animEffect transition="out" filter="fade">
                                      <p:cBhvr>
                                        <p:cTn id="71" dur="2000"/>
                                        <p:tgtEl>
                                          <p:spTgt spid="50"/>
                                        </p:tgtEl>
                                      </p:cBhvr>
                                    </p:animEffect>
                                    <p:set>
                                      <p:cBhvr>
                                        <p:cTn id="72" dur="1" fill="hold">
                                          <p:stCondLst>
                                            <p:cond delay="1999"/>
                                          </p:stCondLst>
                                        </p:cTn>
                                        <p:tgtEl>
                                          <p:spTgt spid="50"/>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2000"/>
                                        <p:tgtEl>
                                          <p:spTgt spid="46"/>
                                        </p:tgtEl>
                                      </p:cBhvr>
                                    </p:animEffect>
                                    <p:set>
                                      <p:cBhvr>
                                        <p:cTn id="75" dur="1" fill="hold">
                                          <p:stCondLst>
                                            <p:cond delay="1999"/>
                                          </p:stCondLst>
                                        </p:cTn>
                                        <p:tgtEl>
                                          <p:spTgt spid="46"/>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2000"/>
                                        <p:tgtEl>
                                          <p:spTgt spid="47"/>
                                        </p:tgtEl>
                                      </p:cBhvr>
                                    </p:animEffect>
                                    <p:set>
                                      <p:cBhvr>
                                        <p:cTn id="78" dur="1" fill="hold">
                                          <p:stCondLst>
                                            <p:cond delay="1999"/>
                                          </p:stCondLst>
                                        </p:cTn>
                                        <p:tgtEl>
                                          <p:spTgt spid="47"/>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2000"/>
                                        <p:tgtEl>
                                          <p:spTgt spid="52"/>
                                        </p:tgtEl>
                                      </p:cBhvr>
                                    </p:animEffect>
                                    <p:set>
                                      <p:cBhvr>
                                        <p:cTn id="81" dur="1" fill="hold">
                                          <p:stCondLst>
                                            <p:cond delay="1999"/>
                                          </p:stCondLst>
                                        </p:cTn>
                                        <p:tgtEl>
                                          <p:spTgt spid="52"/>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2000"/>
                                        <p:tgtEl>
                                          <p:spTgt spid="53"/>
                                        </p:tgtEl>
                                      </p:cBhvr>
                                    </p:animEffect>
                                    <p:set>
                                      <p:cBhvr>
                                        <p:cTn id="84" dur="1" fill="hold">
                                          <p:stCondLst>
                                            <p:cond delay="1999"/>
                                          </p:stCondLst>
                                        </p:cTn>
                                        <p:tgtEl>
                                          <p:spTgt spid="53"/>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2000"/>
                                        <p:tgtEl>
                                          <p:spTgt spid="58"/>
                                        </p:tgtEl>
                                      </p:cBhvr>
                                    </p:animEffect>
                                    <p:set>
                                      <p:cBhvr>
                                        <p:cTn id="87" dur="1" fill="hold">
                                          <p:stCondLst>
                                            <p:cond delay="1999"/>
                                          </p:stCondLst>
                                        </p:cTn>
                                        <p:tgtEl>
                                          <p:spTgt spid="58"/>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fade">
                                      <p:cBhvr>
                                        <p:cTn id="90" dur="2000"/>
                                        <p:tgtEl>
                                          <p:spTgt spid="72"/>
                                        </p:tgtEl>
                                      </p:cBhvr>
                                    </p:animEffect>
                                  </p:childTnLst>
                                </p:cTn>
                              </p:par>
                            </p:childTnLst>
                          </p:cTn>
                        </p:par>
                        <p:par>
                          <p:cTn id="91" fill="hold">
                            <p:stCondLst>
                              <p:cond delay="10500"/>
                            </p:stCondLst>
                            <p:childTnLst>
                              <p:par>
                                <p:cTn id="92" presetID="10" presetClass="exit" presetSubtype="0" fill="hold" grpId="1" nodeType="afterEffect">
                                  <p:stCondLst>
                                    <p:cond delay="0"/>
                                  </p:stCondLst>
                                  <p:childTnLst>
                                    <p:animEffect transition="out" filter="fade">
                                      <p:cBhvr>
                                        <p:cTn id="93" dur="1000"/>
                                        <p:tgtEl>
                                          <p:spTgt spid="122"/>
                                        </p:tgtEl>
                                      </p:cBhvr>
                                    </p:animEffect>
                                    <p:set>
                                      <p:cBhvr>
                                        <p:cTn id="94" dur="1" fill="hold">
                                          <p:stCondLst>
                                            <p:cond delay="999"/>
                                          </p:stCondLst>
                                        </p:cTn>
                                        <p:tgtEl>
                                          <p:spTgt spid="122"/>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1000"/>
                                        <p:tgtEl>
                                          <p:spTgt spid="121"/>
                                        </p:tgtEl>
                                      </p:cBhvr>
                                    </p:animEffect>
                                    <p:set>
                                      <p:cBhvr>
                                        <p:cTn id="97" dur="1" fill="hold">
                                          <p:stCondLst>
                                            <p:cond delay="999"/>
                                          </p:stCondLst>
                                        </p:cTn>
                                        <p:tgtEl>
                                          <p:spTgt spid="121"/>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1000"/>
                                        <p:tgtEl>
                                          <p:spTgt spid="123"/>
                                        </p:tgtEl>
                                      </p:cBhvr>
                                    </p:animEffect>
                                    <p:set>
                                      <p:cBhvr>
                                        <p:cTn id="100" dur="1" fill="hold">
                                          <p:stCondLst>
                                            <p:cond delay="999"/>
                                          </p:stCondLst>
                                        </p:cTn>
                                        <p:tgtEl>
                                          <p:spTgt spid="123"/>
                                        </p:tgtEl>
                                        <p:attrNameLst>
                                          <p:attrName>style.visibility</p:attrName>
                                        </p:attrNameLst>
                                      </p:cBhvr>
                                      <p:to>
                                        <p:strVal val="hidden"/>
                                      </p:to>
                                    </p:set>
                                  </p:childTnLst>
                                </p:cTn>
                              </p:par>
                            </p:childTnLst>
                          </p:cTn>
                        </p:par>
                        <p:par>
                          <p:cTn id="101" fill="hold">
                            <p:stCondLst>
                              <p:cond delay="11500"/>
                            </p:stCondLst>
                            <p:childTnLst>
                              <p:par>
                                <p:cTn id="102" presetID="10" presetClass="exit" presetSubtype="0" fill="hold" grpId="0" nodeType="afterEffect">
                                  <p:stCondLst>
                                    <p:cond delay="0"/>
                                  </p:stCondLst>
                                  <p:childTnLst>
                                    <p:animEffect transition="out" filter="fade">
                                      <p:cBhvr>
                                        <p:cTn id="103" dur="1000"/>
                                        <p:tgtEl>
                                          <p:spTgt spid="116"/>
                                        </p:tgtEl>
                                      </p:cBhvr>
                                    </p:animEffect>
                                    <p:set>
                                      <p:cBhvr>
                                        <p:cTn id="104" dur="1" fill="hold">
                                          <p:stCondLst>
                                            <p:cond delay="999"/>
                                          </p:stCondLst>
                                        </p:cTn>
                                        <p:tgtEl>
                                          <p:spTgt spid="116"/>
                                        </p:tgtEl>
                                        <p:attrNameLst>
                                          <p:attrName>style.visibility</p:attrName>
                                        </p:attrNameLst>
                                      </p:cBhvr>
                                      <p:to>
                                        <p:strVal val="hidden"/>
                                      </p:to>
                                    </p:set>
                                  </p:childTnLst>
                                </p:cTn>
                              </p:par>
                              <p:par>
                                <p:cTn id="105" presetID="10" presetClass="exit" presetSubtype="0" fill="hold" grpId="0" nodeType="withEffect">
                                  <p:stCondLst>
                                    <p:cond delay="0"/>
                                  </p:stCondLst>
                                  <p:childTnLst>
                                    <p:animEffect transition="out" filter="fade">
                                      <p:cBhvr>
                                        <p:cTn id="106" dur="1000"/>
                                        <p:tgtEl>
                                          <p:spTgt spid="124"/>
                                        </p:tgtEl>
                                      </p:cBhvr>
                                    </p:animEffect>
                                    <p:set>
                                      <p:cBhvr>
                                        <p:cTn id="107" dur="1" fill="hold">
                                          <p:stCondLst>
                                            <p:cond delay="999"/>
                                          </p:stCondLst>
                                        </p:cTn>
                                        <p:tgtEl>
                                          <p:spTgt spid="124"/>
                                        </p:tgtEl>
                                        <p:attrNameLst>
                                          <p:attrName>style.visibility</p:attrName>
                                        </p:attrNameLst>
                                      </p:cBhvr>
                                      <p:to>
                                        <p:strVal val="hidden"/>
                                      </p:to>
                                    </p:set>
                                  </p:childTnLst>
                                </p:cTn>
                              </p:par>
                              <p:par>
                                <p:cTn id="108" presetID="10" presetClass="exit" presetSubtype="0" fill="hold" grpId="0" nodeType="withEffect">
                                  <p:stCondLst>
                                    <p:cond delay="0"/>
                                  </p:stCondLst>
                                  <p:childTnLst>
                                    <p:animEffect transition="out" filter="fade">
                                      <p:cBhvr>
                                        <p:cTn id="109" dur="1000"/>
                                        <p:tgtEl>
                                          <p:spTgt spid="118"/>
                                        </p:tgtEl>
                                      </p:cBhvr>
                                    </p:animEffect>
                                    <p:set>
                                      <p:cBhvr>
                                        <p:cTn id="110" dur="1" fill="hold">
                                          <p:stCondLst>
                                            <p:cond delay="999"/>
                                          </p:stCondLst>
                                        </p:cTn>
                                        <p:tgtEl>
                                          <p:spTgt spid="118"/>
                                        </p:tgtEl>
                                        <p:attrNameLst>
                                          <p:attrName>style.visibility</p:attrName>
                                        </p:attrNameLst>
                                      </p:cBhvr>
                                      <p:to>
                                        <p:strVal val="hidden"/>
                                      </p:to>
                                    </p:set>
                                  </p:childTnLst>
                                </p:cTn>
                              </p:par>
                              <p:par>
                                <p:cTn id="111" presetID="10" presetClass="entr" presetSubtype="0" fill="hold" grpId="0" nodeType="withEffect">
                                  <p:stCondLst>
                                    <p:cond delay="0"/>
                                  </p:stCondLst>
                                  <p:childTnLst>
                                    <p:set>
                                      <p:cBhvr>
                                        <p:cTn id="112" dur="1" fill="hold">
                                          <p:stCondLst>
                                            <p:cond delay="0"/>
                                          </p:stCondLst>
                                        </p:cTn>
                                        <p:tgtEl>
                                          <p:spTgt spid="49"/>
                                        </p:tgtEl>
                                        <p:attrNameLst>
                                          <p:attrName>style.visibility</p:attrName>
                                        </p:attrNameLst>
                                      </p:cBhvr>
                                      <p:to>
                                        <p:strVal val="visible"/>
                                      </p:to>
                                    </p:set>
                                    <p:animEffect transition="in" filter="fade">
                                      <p:cBhvr>
                                        <p:cTn id="113" dur="1000"/>
                                        <p:tgtEl>
                                          <p:spTgt spid="4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fade">
                                      <p:cBhvr>
                                        <p:cTn id="116" dur="1000"/>
                                        <p:tgtEl>
                                          <p:spTgt spid="61"/>
                                        </p:tgtEl>
                                      </p:cBhvr>
                                    </p:animEffect>
                                  </p:childTnLst>
                                </p:cTn>
                              </p:par>
                            </p:childTnLst>
                          </p:cTn>
                        </p:par>
                        <p:par>
                          <p:cTn id="117" fill="hold">
                            <p:stCondLst>
                              <p:cond delay="12500"/>
                            </p:stCondLst>
                            <p:childTnLst>
                              <p:par>
                                <p:cTn id="118" presetID="10" presetClass="exit" presetSubtype="0" fill="hold" grpId="0" nodeType="afterEffect">
                                  <p:stCondLst>
                                    <p:cond delay="0"/>
                                  </p:stCondLst>
                                  <p:childTnLst>
                                    <p:animEffect transition="out" filter="fade">
                                      <p:cBhvr>
                                        <p:cTn id="119" dur="1000"/>
                                        <p:tgtEl>
                                          <p:spTgt spid="107"/>
                                        </p:tgtEl>
                                      </p:cBhvr>
                                    </p:animEffect>
                                    <p:set>
                                      <p:cBhvr>
                                        <p:cTn id="120" dur="1" fill="hold">
                                          <p:stCondLst>
                                            <p:cond delay="999"/>
                                          </p:stCondLst>
                                        </p:cTn>
                                        <p:tgtEl>
                                          <p:spTgt spid="107"/>
                                        </p:tgtEl>
                                        <p:attrNameLst>
                                          <p:attrName>style.visibility</p:attrName>
                                        </p:attrNameLst>
                                      </p:cBhvr>
                                      <p:to>
                                        <p:strVal val="hidden"/>
                                      </p:to>
                                    </p:set>
                                  </p:childTnLst>
                                </p:cTn>
                              </p:par>
                              <p:par>
                                <p:cTn id="121" presetID="10" presetClass="exit" presetSubtype="0" fill="hold" grpId="0" nodeType="withEffect">
                                  <p:stCondLst>
                                    <p:cond delay="0"/>
                                  </p:stCondLst>
                                  <p:childTnLst>
                                    <p:animEffect transition="out" filter="fade">
                                      <p:cBhvr>
                                        <p:cTn id="122" dur="1000"/>
                                        <p:tgtEl>
                                          <p:spTgt spid="110"/>
                                        </p:tgtEl>
                                      </p:cBhvr>
                                    </p:animEffect>
                                    <p:set>
                                      <p:cBhvr>
                                        <p:cTn id="123" dur="1" fill="hold">
                                          <p:stCondLst>
                                            <p:cond delay="999"/>
                                          </p:stCondLst>
                                        </p:cTn>
                                        <p:tgtEl>
                                          <p:spTgt spid="110"/>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1000"/>
                                        <p:tgtEl>
                                          <p:spTgt spid="112"/>
                                        </p:tgtEl>
                                      </p:cBhvr>
                                    </p:animEffect>
                                    <p:set>
                                      <p:cBhvr>
                                        <p:cTn id="126" dur="1" fill="hold">
                                          <p:stCondLst>
                                            <p:cond delay="999"/>
                                          </p:stCondLst>
                                        </p:cTn>
                                        <p:tgtEl>
                                          <p:spTgt spid="112"/>
                                        </p:tgtEl>
                                        <p:attrNameLst>
                                          <p:attrName>style.visibility</p:attrName>
                                        </p:attrNameLst>
                                      </p:cBhvr>
                                      <p:to>
                                        <p:strVal val="hidden"/>
                                      </p:to>
                                    </p:set>
                                  </p:childTnLst>
                                </p:cTn>
                              </p:par>
                            </p:childTnLst>
                          </p:cTn>
                        </p:par>
                        <p:par>
                          <p:cTn id="127" fill="hold">
                            <p:stCondLst>
                              <p:cond delay="13500"/>
                            </p:stCondLst>
                            <p:childTnLst>
                              <p:par>
                                <p:cTn id="128" presetID="35" presetClass="path" presetSubtype="0" accel="50000" decel="50000" fill="hold" grpId="0" nodeType="afterEffect">
                                  <p:stCondLst>
                                    <p:cond delay="0"/>
                                  </p:stCondLst>
                                  <p:childTnLst>
                                    <p:animMotion origin="layout" path="M 3.33333E-6 2.96296E-6 L -0.04167 2.96296E-6 " pathEditMode="relative" rAng="0" ptsTypes="AA">
                                      <p:cBhvr>
                                        <p:cTn id="129" dur="1000" fill="hold"/>
                                        <p:tgtEl>
                                          <p:spTgt spid="111"/>
                                        </p:tgtEl>
                                        <p:attrNameLst>
                                          <p:attrName>ppt_x</p:attrName>
                                          <p:attrName>ppt_y</p:attrName>
                                        </p:attrNameLst>
                                      </p:cBhvr>
                                      <p:rCtr x="-21" y="0"/>
                                    </p:animMotion>
                                  </p:childTnLst>
                                </p:cTn>
                              </p:par>
                              <p:par>
                                <p:cTn id="130" presetID="35" presetClass="path" presetSubtype="0" accel="50000" decel="50000" fill="hold" grpId="1" nodeType="withEffect">
                                  <p:stCondLst>
                                    <p:cond delay="0"/>
                                  </p:stCondLst>
                                  <p:childTnLst>
                                    <p:animMotion origin="layout" path="M 5E-6 0 L -0.04167 0 " pathEditMode="relative" rAng="0" ptsTypes="AA">
                                      <p:cBhvr>
                                        <p:cTn id="131" dur="1000" fill="hold"/>
                                        <p:tgtEl>
                                          <p:spTgt spid="61"/>
                                        </p:tgtEl>
                                        <p:attrNameLst>
                                          <p:attrName>ppt_x</p:attrName>
                                          <p:attrName>ppt_y</p:attrName>
                                        </p:attrNameLst>
                                      </p:cBhvr>
                                      <p:rCtr x="-21" y="0"/>
                                    </p:animMotion>
                                  </p:childTnLst>
                                </p:cTn>
                              </p:par>
                            </p:childTnLst>
                          </p:cTn>
                        </p:par>
                        <p:par>
                          <p:cTn id="132" fill="hold">
                            <p:stCondLst>
                              <p:cond delay="14500"/>
                            </p:stCondLst>
                            <p:childTnLst>
                              <p:par>
                                <p:cTn id="133" presetID="35" presetClass="emph" presetSubtype="0" repeatCount="2000" fill="hold" nodeType="afterEffect">
                                  <p:stCondLst>
                                    <p:cond delay="0"/>
                                  </p:stCondLst>
                                  <p:childTnLst>
                                    <p:anim calcmode="discrete" valueType="str">
                                      <p:cBhvr>
                                        <p:cTn id="134" dur="500" fill="hold"/>
                                        <p:tgtEl>
                                          <p:spTgt spid="48">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8" grpId="1" animBg="1"/>
      <p:bldP spid="53" grpId="0" animBg="1"/>
      <p:bldP spid="53" grpId="1" animBg="1"/>
      <p:bldP spid="52" grpId="0" animBg="1"/>
      <p:bldP spid="52" grpId="1" animBg="1"/>
      <p:bldP spid="47" grpId="0" animBg="1"/>
      <p:bldP spid="47" grpId="1" animBg="1"/>
      <p:bldP spid="46" grpId="0" animBg="1"/>
      <p:bldP spid="46" grpId="1" animBg="1"/>
      <p:bldP spid="50" grpId="0" animBg="1"/>
      <p:bldP spid="50" grpId="1" animBg="1"/>
      <p:bldP spid="45" grpId="0" animBg="1"/>
      <p:bldP spid="45" grpId="1" animBg="1"/>
      <p:bldP spid="51" grpId="0" animBg="1"/>
      <p:bldP spid="51" grpId="1" animBg="1"/>
      <p:bldP spid="64" grpId="0" animBg="1"/>
      <p:bldP spid="64" grpId="1" animBg="1"/>
      <p:bldP spid="107" grpId="0" animBg="1"/>
      <p:bldP spid="110" grpId="0" animBg="1"/>
      <p:bldP spid="111" grpId="0" animBg="1"/>
      <p:bldP spid="112" grpId="0" animBg="1"/>
      <p:bldP spid="116" grpId="0"/>
      <p:bldP spid="118" grpId="0"/>
      <p:bldP spid="121" grpId="0"/>
      <p:bldP spid="121" grpId="1"/>
      <p:bldP spid="122" grpId="0"/>
      <p:bldP spid="122" grpId="1"/>
      <p:bldP spid="123" grpId="0"/>
      <p:bldP spid="123" grpId="1"/>
      <p:bldP spid="124" grpId="0"/>
      <p:bldP spid="54" grpId="0" animBg="1"/>
      <p:bldP spid="56" grpId="0" animBg="1"/>
      <p:bldP spid="57" grpId="0" animBg="1"/>
      <p:bldP spid="49" grpId="0"/>
      <p:bldP spid="61" grpId="0"/>
      <p:bldP spid="61"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38"/>
          <p:cNvSpPr/>
          <p:nvPr/>
        </p:nvSpPr>
        <p:spPr bwMode="auto">
          <a:xfrm>
            <a:off x="1140643" y="5415699"/>
            <a:ext cx="2762054" cy="523188"/>
          </a:xfrm>
          <a:custGeom>
            <a:avLst/>
            <a:gdLst>
              <a:gd name="connsiteX0" fmla="*/ 0 w 2762054"/>
              <a:gd name="connsiteY0" fmla="*/ 0 h 523188"/>
              <a:gd name="connsiteX1" fmla="*/ 2762054 w 2762054"/>
              <a:gd name="connsiteY1" fmla="*/ 296944 h 523188"/>
              <a:gd name="connsiteX2" fmla="*/ 1461155 w 2762054"/>
              <a:gd name="connsiteY2" fmla="*/ 523188 h 523188"/>
              <a:gd name="connsiteX3" fmla="*/ 0 w 2762054"/>
              <a:gd name="connsiteY3" fmla="*/ 0 h 523188"/>
            </a:gdLst>
            <a:ahLst/>
            <a:cxnLst>
              <a:cxn ang="0">
                <a:pos x="connsiteX0" y="connsiteY0"/>
              </a:cxn>
              <a:cxn ang="0">
                <a:pos x="connsiteX1" y="connsiteY1"/>
              </a:cxn>
              <a:cxn ang="0">
                <a:pos x="connsiteX2" y="connsiteY2"/>
              </a:cxn>
              <a:cxn ang="0">
                <a:pos x="connsiteX3" y="connsiteY3"/>
              </a:cxn>
            </a:cxnLst>
            <a:rect l="l" t="t" r="r" b="b"/>
            <a:pathLst>
              <a:path w="2762054" h="523188">
                <a:moveTo>
                  <a:pt x="0" y="0"/>
                </a:moveTo>
                <a:lnTo>
                  <a:pt x="2762054" y="296944"/>
                </a:lnTo>
                <a:lnTo>
                  <a:pt x="1461155" y="523188"/>
                </a:lnTo>
                <a:lnTo>
                  <a:pt x="0" y="0"/>
                </a:lnTo>
                <a:close/>
              </a:path>
            </a:pathLst>
          </a:custGeom>
          <a:solidFill>
            <a:srgbClr val="B2B2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Freeform 35"/>
          <p:cNvSpPr/>
          <p:nvPr/>
        </p:nvSpPr>
        <p:spPr bwMode="auto">
          <a:xfrm>
            <a:off x="1145357" y="4600280"/>
            <a:ext cx="1447014" cy="1333893"/>
          </a:xfrm>
          <a:custGeom>
            <a:avLst/>
            <a:gdLst>
              <a:gd name="connsiteX0" fmla="*/ 1135930 w 1447014"/>
              <a:gd name="connsiteY0" fmla="*/ 0 h 1333893"/>
              <a:gd name="connsiteX1" fmla="*/ 0 w 1447014"/>
              <a:gd name="connsiteY1" fmla="*/ 824846 h 1333893"/>
              <a:gd name="connsiteX2" fmla="*/ 1447014 w 1447014"/>
              <a:gd name="connsiteY2" fmla="*/ 1333893 h 1333893"/>
              <a:gd name="connsiteX3" fmla="*/ 1135930 w 1447014"/>
              <a:gd name="connsiteY3" fmla="*/ 0 h 1333893"/>
            </a:gdLst>
            <a:ahLst/>
            <a:cxnLst>
              <a:cxn ang="0">
                <a:pos x="connsiteX0" y="connsiteY0"/>
              </a:cxn>
              <a:cxn ang="0">
                <a:pos x="connsiteX1" y="connsiteY1"/>
              </a:cxn>
              <a:cxn ang="0">
                <a:pos x="connsiteX2" y="connsiteY2"/>
              </a:cxn>
              <a:cxn ang="0">
                <a:pos x="connsiteX3" y="connsiteY3"/>
              </a:cxn>
            </a:cxnLst>
            <a:rect l="l" t="t" r="r" b="b"/>
            <a:pathLst>
              <a:path w="1447014" h="1333893">
                <a:moveTo>
                  <a:pt x="1135930" y="0"/>
                </a:moveTo>
                <a:lnTo>
                  <a:pt x="0" y="824846"/>
                </a:lnTo>
                <a:lnTo>
                  <a:pt x="1447014" y="1333893"/>
                </a:lnTo>
                <a:lnTo>
                  <a:pt x="1135930" y="0"/>
                </a:lnTo>
                <a:close/>
              </a:path>
            </a:pathLst>
          </a:custGeom>
          <a:solidFill>
            <a:srgbClr val="FF99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Freeform 36"/>
          <p:cNvSpPr/>
          <p:nvPr/>
        </p:nvSpPr>
        <p:spPr bwMode="auto">
          <a:xfrm>
            <a:off x="2281287" y="4595567"/>
            <a:ext cx="1630838" cy="1352746"/>
          </a:xfrm>
          <a:custGeom>
            <a:avLst/>
            <a:gdLst>
              <a:gd name="connsiteX0" fmla="*/ 0 w 1630838"/>
              <a:gd name="connsiteY0" fmla="*/ 0 h 1352746"/>
              <a:gd name="connsiteX1" fmla="*/ 311085 w 1630838"/>
              <a:gd name="connsiteY1" fmla="*/ 1352746 h 1352746"/>
              <a:gd name="connsiteX2" fmla="*/ 1630838 w 1630838"/>
              <a:gd name="connsiteY2" fmla="*/ 1117076 h 1352746"/>
              <a:gd name="connsiteX3" fmla="*/ 0 w 1630838"/>
              <a:gd name="connsiteY3" fmla="*/ 0 h 1352746"/>
            </a:gdLst>
            <a:ahLst/>
            <a:cxnLst>
              <a:cxn ang="0">
                <a:pos x="connsiteX0" y="connsiteY0"/>
              </a:cxn>
              <a:cxn ang="0">
                <a:pos x="connsiteX1" y="connsiteY1"/>
              </a:cxn>
              <a:cxn ang="0">
                <a:pos x="connsiteX2" y="connsiteY2"/>
              </a:cxn>
              <a:cxn ang="0">
                <a:pos x="connsiteX3" y="connsiteY3"/>
              </a:cxn>
            </a:cxnLst>
            <a:rect l="l" t="t" r="r" b="b"/>
            <a:pathLst>
              <a:path w="1630838" h="1352746">
                <a:moveTo>
                  <a:pt x="0" y="0"/>
                </a:moveTo>
                <a:lnTo>
                  <a:pt x="311085" y="1352746"/>
                </a:lnTo>
                <a:lnTo>
                  <a:pt x="1630838" y="1117076"/>
                </a:lnTo>
                <a:lnTo>
                  <a:pt x="0" y="0"/>
                </a:lnTo>
                <a:close/>
              </a:path>
            </a:pathLst>
          </a:custGeom>
          <a:solidFill>
            <a:srgbClr val="FF99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oup 71"/>
          <p:cNvGrpSpPr/>
          <p:nvPr/>
        </p:nvGrpSpPr>
        <p:grpSpPr>
          <a:xfrm>
            <a:off x="1135743" y="4488543"/>
            <a:ext cx="3672114" cy="1690914"/>
            <a:chOff x="1135743" y="4488543"/>
            <a:chExt cx="3672114" cy="1690914"/>
          </a:xfrm>
        </p:grpSpPr>
        <p:sp>
          <p:nvSpPr>
            <p:cNvPr id="59" name="Freeform 58"/>
            <p:cNvSpPr/>
            <p:nvPr/>
          </p:nvSpPr>
          <p:spPr bwMode="auto">
            <a:xfrm>
              <a:off x="1135743" y="5417457"/>
              <a:ext cx="1447800" cy="747486"/>
            </a:xfrm>
            <a:custGeom>
              <a:avLst/>
              <a:gdLst>
                <a:gd name="connsiteX0" fmla="*/ 0 w 1447800"/>
                <a:gd name="connsiteY0" fmla="*/ 0 h 747486"/>
                <a:gd name="connsiteX1" fmla="*/ 1447800 w 1447800"/>
                <a:gd name="connsiteY1" fmla="*/ 526143 h 747486"/>
                <a:gd name="connsiteX2" fmla="*/ 870857 w 1447800"/>
                <a:gd name="connsiteY2" fmla="*/ 747486 h 747486"/>
                <a:gd name="connsiteX3" fmla="*/ 0 w 1447800"/>
                <a:gd name="connsiteY3" fmla="*/ 0 h 747486"/>
              </a:gdLst>
              <a:ahLst/>
              <a:cxnLst>
                <a:cxn ang="0">
                  <a:pos x="connsiteX0" y="connsiteY0"/>
                </a:cxn>
                <a:cxn ang="0">
                  <a:pos x="connsiteX1" y="connsiteY1"/>
                </a:cxn>
                <a:cxn ang="0">
                  <a:pos x="connsiteX2" y="connsiteY2"/>
                </a:cxn>
                <a:cxn ang="0">
                  <a:pos x="connsiteX3" y="connsiteY3"/>
                </a:cxn>
              </a:cxnLst>
              <a:rect l="l" t="t" r="r" b="b"/>
              <a:pathLst>
                <a:path w="1447800" h="747486">
                  <a:moveTo>
                    <a:pt x="0" y="0"/>
                  </a:moveTo>
                  <a:lnTo>
                    <a:pt x="1447800" y="526143"/>
                  </a:lnTo>
                  <a:lnTo>
                    <a:pt x="870857" y="747486"/>
                  </a:lnTo>
                  <a:lnTo>
                    <a:pt x="0" y="0"/>
                  </a:lnTo>
                  <a:close/>
                </a:path>
              </a:pathLst>
            </a:custGeom>
            <a:solidFill>
              <a:srgbClr val="B2B2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Freeform 59"/>
            <p:cNvSpPr/>
            <p:nvPr/>
          </p:nvSpPr>
          <p:spPr bwMode="auto">
            <a:xfrm>
              <a:off x="2598057" y="5704114"/>
              <a:ext cx="1317172" cy="475343"/>
            </a:xfrm>
            <a:custGeom>
              <a:avLst/>
              <a:gdLst>
                <a:gd name="connsiteX0" fmla="*/ 0 w 1317172"/>
                <a:gd name="connsiteY0" fmla="*/ 243115 h 475343"/>
                <a:gd name="connsiteX1" fmla="*/ 1317172 w 1317172"/>
                <a:gd name="connsiteY1" fmla="*/ 0 h 475343"/>
                <a:gd name="connsiteX2" fmla="*/ 754743 w 1317172"/>
                <a:gd name="connsiteY2" fmla="*/ 475343 h 475343"/>
                <a:gd name="connsiteX3" fmla="*/ 0 w 1317172"/>
                <a:gd name="connsiteY3" fmla="*/ 243115 h 475343"/>
              </a:gdLst>
              <a:ahLst/>
              <a:cxnLst>
                <a:cxn ang="0">
                  <a:pos x="connsiteX0" y="connsiteY0"/>
                </a:cxn>
                <a:cxn ang="0">
                  <a:pos x="connsiteX1" y="connsiteY1"/>
                </a:cxn>
                <a:cxn ang="0">
                  <a:pos x="connsiteX2" y="connsiteY2"/>
                </a:cxn>
                <a:cxn ang="0">
                  <a:pos x="connsiteX3" y="connsiteY3"/>
                </a:cxn>
              </a:cxnLst>
              <a:rect l="l" t="t" r="r" b="b"/>
              <a:pathLst>
                <a:path w="1317172" h="475343">
                  <a:moveTo>
                    <a:pt x="0" y="243115"/>
                  </a:moveTo>
                  <a:lnTo>
                    <a:pt x="1317172" y="0"/>
                  </a:lnTo>
                  <a:lnTo>
                    <a:pt x="754743" y="475343"/>
                  </a:lnTo>
                  <a:lnTo>
                    <a:pt x="0" y="243115"/>
                  </a:lnTo>
                  <a:close/>
                </a:path>
              </a:pathLst>
            </a:custGeom>
            <a:solidFill>
              <a:srgbClr val="B2B2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Freeform 70"/>
            <p:cNvSpPr/>
            <p:nvPr/>
          </p:nvSpPr>
          <p:spPr bwMode="auto">
            <a:xfrm>
              <a:off x="2282371" y="4488543"/>
              <a:ext cx="2525486" cy="910771"/>
            </a:xfrm>
            <a:custGeom>
              <a:avLst/>
              <a:gdLst>
                <a:gd name="connsiteX0" fmla="*/ 0 w 2525486"/>
                <a:gd name="connsiteY0" fmla="*/ 101600 h 910771"/>
                <a:gd name="connsiteX1" fmla="*/ 957943 w 2525486"/>
                <a:gd name="connsiteY1" fmla="*/ 0 h 910771"/>
                <a:gd name="connsiteX2" fmla="*/ 2525486 w 2525486"/>
                <a:gd name="connsiteY2" fmla="*/ 910771 h 910771"/>
                <a:gd name="connsiteX3" fmla="*/ 0 w 2525486"/>
                <a:gd name="connsiteY3" fmla="*/ 101600 h 910771"/>
              </a:gdLst>
              <a:ahLst/>
              <a:cxnLst>
                <a:cxn ang="0">
                  <a:pos x="connsiteX0" y="connsiteY0"/>
                </a:cxn>
                <a:cxn ang="0">
                  <a:pos x="connsiteX1" y="connsiteY1"/>
                </a:cxn>
                <a:cxn ang="0">
                  <a:pos x="connsiteX2" y="connsiteY2"/>
                </a:cxn>
                <a:cxn ang="0">
                  <a:pos x="connsiteX3" y="connsiteY3"/>
                </a:cxn>
              </a:cxnLst>
              <a:rect l="l" t="t" r="r" b="b"/>
              <a:pathLst>
                <a:path w="2525486" h="910771">
                  <a:moveTo>
                    <a:pt x="0" y="101600"/>
                  </a:moveTo>
                  <a:lnTo>
                    <a:pt x="957943" y="0"/>
                  </a:lnTo>
                  <a:lnTo>
                    <a:pt x="2525486" y="910771"/>
                  </a:lnTo>
                  <a:lnTo>
                    <a:pt x="0" y="101600"/>
                  </a:lnTo>
                  <a:close/>
                </a:path>
              </a:pathLst>
            </a:custGeom>
            <a:solidFill>
              <a:srgbClr val="B2B2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0" name="Freeform 119"/>
          <p:cNvSpPr/>
          <p:nvPr/>
        </p:nvSpPr>
        <p:spPr bwMode="auto">
          <a:xfrm>
            <a:off x="1135380" y="4610100"/>
            <a:ext cx="1143000" cy="800100"/>
          </a:xfrm>
          <a:custGeom>
            <a:avLst/>
            <a:gdLst>
              <a:gd name="connsiteX0" fmla="*/ 0 w 1143000"/>
              <a:gd name="connsiteY0" fmla="*/ 800100 h 800100"/>
              <a:gd name="connsiteX1" fmla="*/ 304800 w 1143000"/>
              <a:gd name="connsiteY1" fmla="*/ 304800 h 800100"/>
              <a:gd name="connsiteX2" fmla="*/ 1143000 w 1143000"/>
              <a:gd name="connsiteY2" fmla="*/ 0 h 800100"/>
              <a:gd name="connsiteX3" fmla="*/ 0 w 1143000"/>
              <a:gd name="connsiteY3" fmla="*/ 800100 h 800100"/>
            </a:gdLst>
            <a:ahLst/>
            <a:cxnLst>
              <a:cxn ang="0">
                <a:pos x="connsiteX0" y="connsiteY0"/>
              </a:cxn>
              <a:cxn ang="0">
                <a:pos x="connsiteX1" y="connsiteY1"/>
              </a:cxn>
              <a:cxn ang="0">
                <a:pos x="connsiteX2" y="connsiteY2"/>
              </a:cxn>
              <a:cxn ang="0">
                <a:pos x="connsiteX3" y="connsiteY3"/>
              </a:cxn>
            </a:cxnLst>
            <a:rect l="l" t="t" r="r" b="b"/>
            <a:pathLst>
              <a:path w="1143000" h="800100">
                <a:moveTo>
                  <a:pt x="0" y="800100"/>
                </a:moveTo>
                <a:lnTo>
                  <a:pt x="304800" y="304800"/>
                </a:lnTo>
                <a:lnTo>
                  <a:pt x="1143000" y="0"/>
                </a:lnTo>
                <a:lnTo>
                  <a:pt x="0" y="800100"/>
                </a:lnTo>
                <a:close/>
              </a:path>
            </a:pathLst>
          </a:custGeom>
          <a:solidFill>
            <a:srgbClr val="B2B2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48" name="Rectangle 2"/>
          <p:cNvSpPr>
            <a:spLocks noGrp="1" noChangeArrowheads="1"/>
          </p:cNvSpPr>
          <p:nvPr>
            <p:ph type="title" idx="4294967295"/>
          </p:nvPr>
        </p:nvSpPr>
        <p:spPr/>
        <p:txBody>
          <a:bodyPr/>
          <a:lstStyle/>
          <a:p>
            <a:r>
              <a:rPr lang="en-US" altLang="zh-CN" smtClean="0">
                <a:ea typeface="宋体" charset="-122"/>
              </a:rPr>
              <a:t>Proof of correctness</a:t>
            </a:r>
          </a:p>
        </p:txBody>
      </p:sp>
      <p:sp>
        <p:nvSpPr>
          <p:cNvPr id="65549" name="Rectangle 3"/>
          <p:cNvSpPr>
            <a:spLocks noGrp="1" noChangeArrowheads="1"/>
          </p:cNvSpPr>
          <p:nvPr>
            <p:ph type="body" idx="4294967295"/>
          </p:nvPr>
        </p:nvSpPr>
        <p:spPr>
          <a:xfrm>
            <a:off x="381000" y="1447800"/>
            <a:ext cx="8382000" cy="3276600"/>
          </a:xfrm>
        </p:spPr>
        <p:txBody>
          <a:bodyPr/>
          <a:lstStyle/>
          <a:p>
            <a:r>
              <a:rPr lang="en-US" altLang="zh-CN" sz="2800" b="1" dirty="0" smtClean="0">
                <a:ea typeface="宋体" charset="-122"/>
              </a:rPr>
              <a:t>Claim1</a:t>
            </a:r>
            <a:r>
              <a:rPr lang="en-US" altLang="zh-CN" sz="2800" dirty="0" smtClean="0">
                <a:ea typeface="宋体" charset="-122"/>
              </a:rPr>
              <a:t>. </a:t>
            </a:r>
            <a:r>
              <a:rPr lang="en-US" altLang="zh-CN" sz="2400" dirty="0" smtClean="0">
                <a:ea typeface="宋体" charset="-122"/>
              </a:rPr>
              <a:t>The inner loop can always successfully insert a constraint into the triangulation.</a:t>
            </a:r>
          </a:p>
          <a:p>
            <a:pPr lvl="1" eaLnBrk="1" hangingPunct="1">
              <a:buFontTx/>
              <a:buChar char="•"/>
            </a:pPr>
            <a:r>
              <a:rPr lang="en-US" altLang="zh-CN" sz="2000" dirty="0" smtClean="0">
                <a:ea typeface="宋体" charset="-122"/>
              </a:rPr>
              <a:t>Proof.</a:t>
            </a:r>
            <a:r>
              <a:rPr lang="en-US" altLang="zh-CN" dirty="0" smtClean="0">
                <a:ea typeface="宋体" charset="-122"/>
              </a:rPr>
              <a:t> </a:t>
            </a:r>
            <a:r>
              <a:rPr lang="en-US" altLang="zh-CN" sz="2000" dirty="0" smtClean="0">
                <a:ea typeface="宋体" charset="-122"/>
              </a:rPr>
              <a:t>Flipping does not go on forever</a:t>
            </a:r>
          </a:p>
          <a:p>
            <a:pPr lvl="2" indent="-228600"/>
            <a:r>
              <a:rPr lang="en-US" altLang="zh-CN" sz="2000" dirty="0" smtClean="0">
                <a:ea typeface="宋体" charset="-122"/>
              </a:rPr>
              <a:t>Assign different pair of triangles different number	</a:t>
            </a:r>
          </a:p>
          <a:p>
            <a:pPr lvl="3"/>
            <a:r>
              <a:rPr lang="en-US" altLang="zh-CN" sz="2000" dirty="0" smtClean="0">
                <a:ea typeface="宋体" charset="-122"/>
              </a:rPr>
              <a:t>case 1 : </a:t>
            </a:r>
            <a:r>
              <a:rPr lang="en-US" altLang="zh-CN" sz="2000" dirty="0" smtClean="0">
                <a:ea typeface="宋体" charset="-122"/>
              </a:rPr>
              <a:t>delete </a:t>
            </a:r>
            <a:r>
              <a:rPr lang="en-US" altLang="zh-CN" sz="2000" dirty="0" smtClean="0">
                <a:ea typeface="宋体" charset="-122"/>
              </a:rPr>
              <a:t>a digit in N</a:t>
            </a:r>
          </a:p>
          <a:p>
            <a:pPr lvl="3"/>
            <a:r>
              <a:rPr lang="en-US" altLang="zh-CN" sz="2000" dirty="0" smtClean="0">
                <a:ea typeface="宋体" charset="-122"/>
              </a:rPr>
              <a:t>case 2: </a:t>
            </a:r>
            <a:r>
              <a:rPr lang="en-US" altLang="zh-CN" sz="2000" dirty="0" smtClean="0">
                <a:ea typeface="宋体" charset="-122"/>
              </a:rPr>
              <a:t>turn </a:t>
            </a:r>
            <a:r>
              <a:rPr lang="en-US" altLang="zh-CN" sz="2000" dirty="0" smtClean="0">
                <a:ea typeface="宋体" charset="-122"/>
              </a:rPr>
              <a:t>digits 11 into 01</a:t>
            </a:r>
          </a:p>
          <a:p>
            <a:pPr lvl="3"/>
            <a:r>
              <a:rPr lang="en-US" altLang="zh-CN" sz="2000" dirty="0" smtClean="0">
                <a:ea typeface="宋体" charset="-122"/>
              </a:rPr>
              <a:t>case 3: </a:t>
            </a:r>
            <a:r>
              <a:rPr lang="en-US" altLang="zh-CN" sz="2000" dirty="0" smtClean="0">
                <a:ea typeface="宋体" charset="-122"/>
              </a:rPr>
              <a:t>turn </a:t>
            </a:r>
            <a:r>
              <a:rPr lang="en-US" altLang="zh-CN" sz="2000" dirty="0" smtClean="0">
                <a:ea typeface="宋体" charset="-122"/>
              </a:rPr>
              <a:t>digits 21 into 11</a:t>
            </a:r>
          </a:p>
        </p:txBody>
      </p:sp>
      <p:sp>
        <p:nvSpPr>
          <p:cNvPr id="25" name="Slide Number Placeholder 24"/>
          <p:cNvSpPr txBox="1">
            <a:spLocks noGrp="1"/>
          </p:cNvSpPr>
          <p:nvPr/>
        </p:nvSpPr>
        <p:spPr bwMode="auto">
          <a:xfrm>
            <a:off x="6858000" y="6248400"/>
            <a:ext cx="1905000" cy="457200"/>
          </a:xfrm>
          <a:prstGeom prst="rect">
            <a:avLst/>
          </a:prstGeom>
          <a:noFill/>
          <a:ln>
            <a:miter lim="800000"/>
            <a:headEnd/>
            <a:tailEnd/>
          </a:ln>
        </p:spPr>
        <p:txBody>
          <a:bodyPr lIns="91414" tIns="45707" rIns="91414" bIns="45707"/>
          <a:lstStyle/>
          <a:p>
            <a:pPr algn="r">
              <a:defRPr/>
            </a:pPr>
            <a:fld id="{87A0F85E-F82A-40FF-AB29-46ABB2BB9EA7}" type="slidenum">
              <a:rPr lang="en-US" sz="1400">
                <a:solidFill>
                  <a:schemeClr val="accent2">
                    <a:lumMod val="75000"/>
                  </a:schemeClr>
                </a:solidFill>
                <a:latin typeface="+mn-lt"/>
                <a:ea typeface="+mn-ea"/>
                <a:cs typeface="+mj-cs"/>
              </a:rPr>
              <a:pPr algn="r">
                <a:defRPr/>
              </a:pPr>
              <a:t>24</a:t>
            </a:fld>
            <a:endParaRPr lang="en-US" sz="1400" dirty="0">
              <a:solidFill>
                <a:schemeClr val="accent2">
                  <a:lumMod val="75000"/>
                </a:schemeClr>
              </a:solidFill>
              <a:latin typeface="+mn-lt"/>
              <a:ea typeface="+mn-ea"/>
              <a:cs typeface="+mj-cs"/>
            </a:endParaRPr>
          </a:p>
        </p:txBody>
      </p:sp>
      <p:sp>
        <p:nvSpPr>
          <p:cNvPr id="44" name="Line 30"/>
          <p:cNvSpPr>
            <a:spLocks noChangeShapeType="1"/>
          </p:cNvSpPr>
          <p:nvPr/>
        </p:nvSpPr>
        <p:spPr bwMode="auto">
          <a:xfrm>
            <a:off x="2289629" y="4608286"/>
            <a:ext cx="301171" cy="1321027"/>
          </a:xfrm>
          <a:prstGeom prst="line">
            <a:avLst/>
          </a:prstGeom>
          <a:noFill/>
          <a:ln w="25400">
            <a:solidFill>
              <a:schemeClr val="accent2"/>
            </a:solidFill>
            <a:round/>
            <a:headEnd/>
            <a:tailEnd/>
          </a:ln>
        </p:spPr>
        <p:txBody>
          <a:bodyPr/>
          <a:lstStyle/>
          <a:p>
            <a:endParaRPr lang="zh-CN" altLang="en-US"/>
          </a:p>
        </p:txBody>
      </p:sp>
      <p:sp>
        <p:nvSpPr>
          <p:cNvPr id="55" name="Line 27"/>
          <p:cNvSpPr>
            <a:spLocks noChangeShapeType="1"/>
          </p:cNvSpPr>
          <p:nvPr/>
        </p:nvSpPr>
        <p:spPr bwMode="auto">
          <a:xfrm>
            <a:off x="1135742" y="5417457"/>
            <a:ext cx="860697" cy="747123"/>
          </a:xfrm>
          <a:prstGeom prst="line">
            <a:avLst/>
          </a:prstGeom>
          <a:noFill/>
          <a:ln w="25400">
            <a:solidFill>
              <a:schemeClr val="accent2"/>
            </a:solidFill>
            <a:round/>
            <a:headEnd/>
            <a:tailEnd/>
          </a:ln>
        </p:spPr>
        <p:txBody>
          <a:bodyPr/>
          <a:lstStyle/>
          <a:p>
            <a:endParaRPr lang="zh-CN" altLang="en-US"/>
          </a:p>
        </p:txBody>
      </p:sp>
      <p:sp>
        <p:nvSpPr>
          <p:cNvPr id="62" name="Line 29"/>
          <p:cNvSpPr>
            <a:spLocks noChangeShapeType="1"/>
          </p:cNvSpPr>
          <p:nvPr/>
        </p:nvSpPr>
        <p:spPr bwMode="auto">
          <a:xfrm flipV="1">
            <a:off x="2289630" y="4484913"/>
            <a:ext cx="954314" cy="108857"/>
          </a:xfrm>
          <a:prstGeom prst="line">
            <a:avLst/>
          </a:prstGeom>
          <a:noFill/>
          <a:ln w="25400">
            <a:solidFill>
              <a:schemeClr val="accent2"/>
            </a:solidFill>
            <a:round/>
            <a:headEnd/>
            <a:tailEnd/>
          </a:ln>
        </p:spPr>
        <p:txBody>
          <a:bodyPr/>
          <a:lstStyle/>
          <a:p>
            <a:endParaRPr lang="zh-CN" altLang="en-US"/>
          </a:p>
        </p:txBody>
      </p:sp>
      <p:sp>
        <p:nvSpPr>
          <p:cNvPr id="63" name="Line 31"/>
          <p:cNvSpPr>
            <a:spLocks noChangeShapeType="1"/>
          </p:cNvSpPr>
          <p:nvPr/>
        </p:nvSpPr>
        <p:spPr bwMode="auto">
          <a:xfrm flipV="1">
            <a:off x="1981200" y="5943600"/>
            <a:ext cx="609600" cy="228600"/>
          </a:xfrm>
          <a:prstGeom prst="line">
            <a:avLst/>
          </a:prstGeom>
          <a:noFill/>
          <a:ln w="25400">
            <a:solidFill>
              <a:schemeClr val="accent2"/>
            </a:solidFill>
            <a:round/>
            <a:headEnd/>
            <a:tailEnd/>
          </a:ln>
        </p:spPr>
        <p:txBody>
          <a:bodyPr/>
          <a:lstStyle/>
          <a:p>
            <a:endParaRPr lang="zh-CN" altLang="en-US"/>
          </a:p>
        </p:txBody>
      </p:sp>
      <p:sp>
        <p:nvSpPr>
          <p:cNvPr id="66" name="Line 35"/>
          <p:cNvSpPr>
            <a:spLocks noChangeShapeType="1"/>
          </p:cNvSpPr>
          <p:nvPr/>
        </p:nvSpPr>
        <p:spPr bwMode="auto">
          <a:xfrm>
            <a:off x="2590800" y="5943600"/>
            <a:ext cx="762000" cy="228600"/>
          </a:xfrm>
          <a:prstGeom prst="line">
            <a:avLst/>
          </a:prstGeom>
          <a:noFill/>
          <a:ln w="25400">
            <a:solidFill>
              <a:schemeClr val="accent2"/>
            </a:solidFill>
            <a:round/>
            <a:headEnd/>
            <a:tailEnd/>
          </a:ln>
        </p:spPr>
        <p:txBody>
          <a:bodyPr/>
          <a:lstStyle/>
          <a:p>
            <a:endParaRPr lang="zh-CN" altLang="en-US"/>
          </a:p>
        </p:txBody>
      </p:sp>
      <p:sp>
        <p:nvSpPr>
          <p:cNvPr id="67" name="Line 38"/>
          <p:cNvSpPr>
            <a:spLocks noChangeShapeType="1"/>
          </p:cNvSpPr>
          <p:nvPr/>
        </p:nvSpPr>
        <p:spPr bwMode="auto">
          <a:xfrm flipH="1" flipV="1">
            <a:off x="3242930" y="4486940"/>
            <a:ext cx="1564926" cy="897860"/>
          </a:xfrm>
          <a:prstGeom prst="line">
            <a:avLst/>
          </a:prstGeom>
          <a:noFill/>
          <a:ln w="25400">
            <a:solidFill>
              <a:schemeClr val="accent2"/>
            </a:solidFill>
            <a:round/>
            <a:headEnd/>
            <a:tailEnd/>
          </a:ln>
        </p:spPr>
        <p:txBody>
          <a:bodyPr/>
          <a:lstStyle/>
          <a:p>
            <a:endParaRPr lang="zh-CN" altLang="en-US"/>
          </a:p>
        </p:txBody>
      </p:sp>
      <p:sp>
        <p:nvSpPr>
          <p:cNvPr id="68" name="Line 39"/>
          <p:cNvSpPr>
            <a:spLocks noChangeShapeType="1"/>
          </p:cNvSpPr>
          <p:nvPr/>
        </p:nvSpPr>
        <p:spPr bwMode="auto">
          <a:xfrm flipV="1">
            <a:off x="3907971" y="5395686"/>
            <a:ext cx="896257" cy="308430"/>
          </a:xfrm>
          <a:prstGeom prst="line">
            <a:avLst/>
          </a:prstGeom>
          <a:noFill/>
          <a:ln w="25400">
            <a:solidFill>
              <a:schemeClr val="accent2"/>
            </a:solidFill>
            <a:round/>
            <a:headEnd/>
            <a:tailEnd/>
          </a:ln>
        </p:spPr>
        <p:txBody>
          <a:bodyPr/>
          <a:lstStyle/>
          <a:p>
            <a:endParaRPr lang="zh-CN" altLang="en-US"/>
          </a:p>
        </p:txBody>
      </p:sp>
      <p:sp>
        <p:nvSpPr>
          <p:cNvPr id="69" name="Line 40"/>
          <p:cNvSpPr>
            <a:spLocks noChangeShapeType="1"/>
          </p:cNvSpPr>
          <p:nvPr/>
        </p:nvSpPr>
        <p:spPr bwMode="auto">
          <a:xfrm flipH="1">
            <a:off x="3352800" y="5707742"/>
            <a:ext cx="555171" cy="464457"/>
          </a:xfrm>
          <a:prstGeom prst="line">
            <a:avLst/>
          </a:prstGeom>
          <a:noFill/>
          <a:ln w="25400">
            <a:solidFill>
              <a:schemeClr val="accent2"/>
            </a:solidFill>
            <a:round/>
            <a:headEnd/>
            <a:tailEnd/>
          </a:ln>
        </p:spPr>
        <p:txBody>
          <a:bodyPr/>
          <a:lstStyle/>
          <a:p>
            <a:endParaRPr lang="zh-CN" altLang="en-US"/>
          </a:p>
        </p:txBody>
      </p:sp>
      <p:sp>
        <p:nvSpPr>
          <p:cNvPr id="70" name="Line 41"/>
          <p:cNvSpPr>
            <a:spLocks noChangeShapeType="1"/>
          </p:cNvSpPr>
          <p:nvPr/>
        </p:nvSpPr>
        <p:spPr bwMode="auto">
          <a:xfrm flipV="1">
            <a:off x="1135380" y="5387340"/>
            <a:ext cx="3665220" cy="30480"/>
          </a:xfrm>
          <a:prstGeom prst="line">
            <a:avLst/>
          </a:prstGeom>
          <a:noFill/>
          <a:ln w="25400">
            <a:solidFill>
              <a:srgbClr val="FF0000"/>
            </a:solidFill>
            <a:round/>
            <a:headEnd/>
            <a:tailEnd/>
          </a:ln>
        </p:spPr>
        <p:txBody>
          <a:bodyPr/>
          <a:lstStyle/>
          <a:p>
            <a:endParaRPr lang="zh-CN" altLang="en-US"/>
          </a:p>
        </p:txBody>
      </p:sp>
      <p:sp>
        <p:nvSpPr>
          <p:cNvPr id="92" name="Line 39"/>
          <p:cNvSpPr>
            <a:spLocks noChangeShapeType="1"/>
          </p:cNvSpPr>
          <p:nvPr/>
        </p:nvSpPr>
        <p:spPr bwMode="auto">
          <a:xfrm flipH="1" flipV="1">
            <a:off x="2293620" y="4602480"/>
            <a:ext cx="1607820" cy="1089660"/>
          </a:xfrm>
          <a:prstGeom prst="line">
            <a:avLst/>
          </a:prstGeom>
          <a:noFill/>
          <a:ln w="25400">
            <a:solidFill>
              <a:schemeClr val="accent2"/>
            </a:solidFill>
            <a:round/>
            <a:headEnd/>
            <a:tailEnd/>
          </a:ln>
        </p:spPr>
        <p:txBody>
          <a:bodyPr/>
          <a:lstStyle/>
          <a:p>
            <a:endParaRPr lang="zh-CN" altLang="en-US"/>
          </a:p>
        </p:txBody>
      </p:sp>
      <p:sp>
        <p:nvSpPr>
          <p:cNvPr id="101" name="Line 24"/>
          <p:cNvSpPr>
            <a:spLocks noChangeShapeType="1"/>
          </p:cNvSpPr>
          <p:nvPr/>
        </p:nvSpPr>
        <p:spPr bwMode="auto">
          <a:xfrm flipV="1">
            <a:off x="1426029" y="4586514"/>
            <a:ext cx="859971" cy="330200"/>
          </a:xfrm>
          <a:prstGeom prst="line">
            <a:avLst/>
          </a:prstGeom>
          <a:noFill/>
          <a:ln w="25400">
            <a:solidFill>
              <a:schemeClr val="accent2"/>
            </a:solidFill>
            <a:round/>
            <a:headEnd/>
            <a:tailEnd/>
          </a:ln>
        </p:spPr>
        <p:txBody>
          <a:bodyPr/>
          <a:lstStyle/>
          <a:p>
            <a:endParaRPr lang="zh-CN" altLang="en-US"/>
          </a:p>
        </p:txBody>
      </p:sp>
      <p:sp>
        <p:nvSpPr>
          <p:cNvPr id="102" name="Line 25"/>
          <p:cNvSpPr>
            <a:spLocks noChangeShapeType="1"/>
          </p:cNvSpPr>
          <p:nvPr/>
        </p:nvSpPr>
        <p:spPr bwMode="auto">
          <a:xfrm flipV="1">
            <a:off x="1127759" y="4905828"/>
            <a:ext cx="316411" cy="504367"/>
          </a:xfrm>
          <a:prstGeom prst="line">
            <a:avLst/>
          </a:prstGeom>
          <a:noFill/>
          <a:ln w="25400">
            <a:solidFill>
              <a:schemeClr val="accent2"/>
            </a:solidFill>
            <a:round/>
            <a:headEnd/>
            <a:tailEnd/>
          </a:ln>
        </p:spPr>
        <p:txBody>
          <a:bodyPr/>
          <a:lstStyle/>
          <a:p>
            <a:endParaRPr lang="zh-CN" altLang="en-US"/>
          </a:p>
        </p:txBody>
      </p:sp>
      <p:sp>
        <p:nvSpPr>
          <p:cNvPr id="109" name="Text Box 87"/>
          <p:cNvSpPr txBox="1">
            <a:spLocks noChangeArrowheads="1"/>
          </p:cNvSpPr>
          <p:nvPr/>
        </p:nvSpPr>
        <p:spPr bwMode="auto">
          <a:xfrm>
            <a:off x="6170676"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110" name="Text Box 87"/>
          <p:cNvSpPr txBox="1">
            <a:spLocks noChangeArrowheads="1"/>
          </p:cNvSpPr>
          <p:nvPr/>
        </p:nvSpPr>
        <p:spPr bwMode="auto">
          <a:xfrm>
            <a:off x="6548628"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119" name="Line 35"/>
          <p:cNvSpPr>
            <a:spLocks noChangeShapeType="1"/>
          </p:cNvSpPr>
          <p:nvPr/>
        </p:nvSpPr>
        <p:spPr bwMode="auto">
          <a:xfrm flipV="1">
            <a:off x="1143000" y="4602480"/>
            <a:ext cx="1135380" cy="815340"/>
          </a:xfrm>
          <a:prstGeom prst="line">
            <a:avLst/>
          </a:prstGeom>
          <a:noFill/>
          <a:ln w="25400">
            <a:solidFill>
              <a:schemeClr val="accent2"/>
            </a:solidFill>
            <a:round/>
            <a:headEnd/>
            <a:tailEnd/>
          </a:ln>
        </p:spPr>
        <p:txBody>
          <a:bodyPr/>
          <a:lstStyle/>
          <a:p>
            <a:endParaRPr lang="zh-CN" altLang="en-US"/>
          </a:p>
        </p:txBody>
      </p:sp>
      <p:sp>
        <p:nvSpPr>
          <p:cNvPr id="54" name="Line 35"/>
          <p:cNvSpPr>
            <a:spLocks noChangeShapeType="1"/>
          </p:cNvSpPr>
          <p:nvPr/>
        </p:nvSpPr>
        <p:spPr bwMode="auto">
          <a:xfrm>
            <a:off x="1140737" y="5426043"/>
            <a:ext cx="1457320" cy="517558"/>
          </a:xfrm>
          <a:prstGeom prst="line">
            <a:avLst/>
          </a:prstGeom>
          <a:noFill/>
          <a:ln w="25400">
            <a:solidFill>
              <a:schemeClr val="accent2"/>
            </a:solidFill>
            <a:round/>
            <a:headEnd/>
            <a:tailEnd/>
          </a:ln>
        </p:spPr>
        <p:txBody>
          <a:bodyPr/>
          <a:lstStyle/>
          <a:p>
            <a:endParaRPr lang="zh-CN" altLang="en-US"/>
          </a:p>
        </p:txBody>
      </p:sp>
      <p:sp>
        <p:nvSpPr>
          <p:cNvPr id="56" name="Line 35"/>
          <p:cNvSpPr>
            <a:spLocks noChangeShapeType="1"/>
          </p:cNvSpPr>
          <p:nvPr/>
        </p:nvSpPr>
        <p:spPr bwMode="auto">
          <a:xfrm flipV="1">
            <a:off x="2601686" y="5712737"/>
            <a:ext cx="1291303" cy="227234"/>
          </a:xfrm>
          <a:prstGeom prst="line">
            <a:avLst/>
          </a:prstGeom>
          <a:noFill/>
          <a:ln w="25400">
            <a:solidFill>
              <a:schemeClr val="accent2"/>
            </a:solidFill>
            <a:round/>
            <a:headEnd/>
            <a:tailEnd/>
          </a:ln>
        </p:spPr>
        <p:txBody>
          <a:bodyPr/>
          <a:lstStyle/>
          <a:p>
            <a:endParaRPr lang="zh-CN" altLang="en-US"/>
          </a:p>
        </p:txBody>
      </p:sp>
      <p:sp>
        <p:nvSpPr>
          <p:cNvPr id="57" name="Line 35"/>
          <p:cNvSpPr>
            <a:spLocks noChangeShapeType="1"/>
          </p:cNvSpPr>
          <p:nvPr/>
        </p:nvSpPr>
        <p:spPr bwMode="auto">
          <a:xfrm>
            <a:off x="2290527" y="4602178"/>
            <a:ext cx="2462542" cy="784634"/>
          </a:xfrm>
          <a:prstGeom prst="line">
            <a:avLst/>
          </a:prstGeom>
          <a:noFill/>
          <a:ln w="25400">
            <a:solidFill>
              <a:schemeClr val="accent2"/>
            </a:solidFill>
            <a:round/>
            <a:headEnd/>
            <a:tailEnd/>
          </a:ln>
        </p:spPr>
        <p:txBody>
          <a:bodyPr/>
          <a:lstStyle/>
          <a:p>
            <a:endParaRPr lang="zh-CN" altLang="en-US"/>
          </a:p>
        </p:txBody>
      </p:sp>
      <p:sp>
        <p:nvSpPr>
          <p:cNvPr id="48" name="Text Box 62"/>
          <p:cNvSpPr txBox="1">
            <a:spLocks noChangeArrowheads="1"/>
          </p:cNvSpPr>
          <p:nvPr/>
        </p:nvSpPr>
        <p:spPr bwMode="auto">
          <a:xfrm>
            <a:off x="6548628" y="5350077"/>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0</a:t>
            </a:r>
            <a:endParaRPr lang="en-US" altLang="zh-CN" sz="2000" dirty="0">
              <a:solidFill>
                <a:srgbClr val="FC5104"/>
              </a:solidFill>
              <a:latin typeface="Arial Rounded MT Bold" pitchFamily="34" charset="0"/>
            </a:endParaRPr>
          </a:p>
        </p:txBody>
      </p:sp>
      <p:sp>
        <p:nvSpPr>
          <p:cNvPr id="35" name="Text Box 62"/>
          <p:cNvSpPr txBox="1">
            <a:spLocks noChangeArrowheads="1"/>
          </p:cNvSpPr>
          <p:nvPr/>
        </p:nvSpPr>
        <p:spPr bwMode="auto">
          <a:xfrm>
            <a:off x="6163056" y="5347413"/>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0</a:t>
            </a:r>
            <a:endParaRPr lang="en-US" altLang="zh-CN" sz="2000" dirty="0">
              <a:solidFill>
                <a:srgbClr val="FC5104"/>
              </a:solidFill>
              <a:latin typeface="Arial Rounded MT Bold" pitchFamily="34" charset="0"/>
            </a:endParaRPr>
          </a:p>
        </p:txBody>
      </p:sp>
      <p:sp>
        <p:nvSpPr>
          <p:cNvPr id="38" name="Line 35"/>
          <p:cNvSpPr>
            <a:spLocks noChangeShapeType="1"/>
          </p:cNvSpPr>
          <p:nvPr/>
        </p:nvSpPr>
        <p:spPr bwMode="auto">
          <a:xfrm>
            <a:off x="1146816" y="5423067"/>
            <a:ext cx="2760594" cy="275435"/>
          </a:xfrm>
          <a:prstGeom prst="line">
            <a:avLst/>
          </a:prstGeom>
          <a:noFill/>
          <a:ln w="25400">
            <a:solidFill>
              <a:schemeClr val="accent2"/>
            </a:solidFill>
            <a:round/>
            <a:headEnd/>
            <a:tailEnd/>
          </a:ln>
        </p:spPr>
        <p:txBody>
          <a:bodyPr/>
          <a:lstStyle/>
          <a:p>
            <a:endParaRPr lang="zh-CN" altLang="en-US"/>
          </a:p>
        </p:txBody>
      </p:sp>
      <p:sp>
        <p:nvSpPr>
          <p:cNvPr id="34" name="TextBox 33"/>
          <p:cNvSpPr txBox="1"/>
          <p:nvPr/>
        </p:nvSpPr>
        <p:spPr>
          <a:xfrm>
            <a:off x="5684520" y="4724400"/>
            <a:ext cx="1672253" cy="369332"/>
          </a:xfrm>
          <a:prstGeom prst="rect">
            <a:avLst/>
          </a:prstGeom>
          <a:noFill/>
        </p:spPr>
        <p:txBody>
          <a:bodyPr wrap="none" rtlCol="0">
            <a:spAutoFit/>
          </a:bodyPr>
          <a:lstStyle/>
          <a:p>
            <a:r>
              <a:rPr lang="en-US" dirty="0" smtClean="0">
                <a:solidFill>
                  <a:srgbClr val="FF0000"/>
                </a:solidFill>
              </a:rPr>
              <a:t>N  decreases !</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childTnLst>
                                </p:cTn>
                              </p:par>
                            </p:childTnLst>
                          </p:cTn>
                        </p:par>
                        <p:par>
                          <p:cTn id="11" fill="hold">
                            <p:stCondLst>
                              <p:cond delay="1000"/>
                            </p:stCondLst>
                            <p:childTnLst>
                              <p:par>
                                <p:cTn id="12" presetID="3" presetClass="emph" presetSubtype="2" fill="hold" nodeType="afterEffect">
                                  <p:stCondLst>
                                    <p:cond delay="0"/>
                                  </p:stCondLst>
                                  <p:childTnLst>
                                    <p:animClr clrSpc="rgb">
                                      <p:cBhvr override="childStyle">
                                        <p:cTn id="13" dur="1000" fill="hold"/>
                                        <p:tgtEl>
                                          <p:spTgt spid="35">
                                            <p:txEl>
                                              <p:pRg st="0" end="0"/>
                                            </p:txEl>
                                          </p:spTgt>
                                        </p:tgtEl>
                                        <p:attrNameLst>
                                          <p:attrName>style.color</p:attrName>
                                        </p:attrNameLst>
                                      </p:cBhvr>
                                      <p:to>
                                        <a:schemeClr val="accent2"/>
                                      </p:to>
                                    </p:animClr>
                                  </p:childTnLst>
                                </p:cTn>
                              </p:par>
                            </p:childTnLst>
                          </p:cTn>
                        </p:par>
                        <p:par>
                          <p:cTn id="14" fill="hold">
                            <p:stCondLst>
                              <p:cond delay="2000"/>
                            </p:stCondLst>
                            <p:childTnLst>
                              <p:par>
                                <p:cTn id="15" presetID="22" presetClass="emph" presetSubtype="0" fill="hold" grpId="0" nodeType="afterEffect">
                                  <p:stCondLst>
                                    <p:cond delay="0"/>
                                  </p:stCondLst>
                                  <p:childTnLst>
                                    <p:animClr clrSpc="hsl">
                                      <p:cBhvr override="childStyle">
                                        <p:cTn id="16" dur="500" fill="hold"/>
                                        <p:tgtEl>
                                          <p:spTgt spid="44"/>
                                        </p:tgtEl>
                                        <p:attrNameLst>
                                          <p:attrName>style.color</p:attrName>
                                        </p:attrNameLst>
                                      </p:cBhvr>
                                      <p:by>
                                        <p:hsl h="-7200000" s="0" l="0"/>
                                      </p:by>
                                    </p:animClr>
                                    <p:animClr clrSpc="hsl">
                                      <p:cBhvr>
                                        <p:cTn id="17" dur="500" fill="hold"/>
                                        <p:tgtEl>
                                          <p:spTgt spid="44"/>
                                        </p:tgtEl>
                                        <p:attrNameLst>
                                          <p:attrName>fillcolor</p:attrName>
                                        </p:attrNameLst>
                                      </p:cBhvr>
                                      <p:by>
                                        <p:hsl h="-7200000" s="0" l="0"/>
                                      </p:by>
                                    </p:animClr>
                                    <p:animClr clrSpc="hsl">
                                      <p:cBhvr>
                                        <p:cTn id="18" dur="500" fill="hold"/>
                                        <p:tgtEl>
                                          <p:spTgt spid="44"/>
                                        </p:tgtEl>
                                        <p:attrNameLst>
                                          <p:attrName>stroke.color</p:attrName>
                                        </p:attrNameLst>
                                      </p:cBhvr>
                                      <p:by>
                                        <p:hsl h="-7200000" s="0" l="0"/>
                                      </p:by>
                                    </p:animClr>
                                    <p:set>
                                      <p:cBhvr>
                                        <p:cTn id="19" dur="500" fill="hold"/>
                                        <p:tgtEl>
                                          <p:spTgt spid="44"/>
                                        </p:tgtEl>
                                        <p:attrNameLst>
                                          <p:attrName>fill.type</p:attrName>
                                        </p:attrNameLst>
                                      </p:cBhvr>
                                      <p:to>
                                        <p:strVal val="solid"/>
                                      </p:to>
                                    </p:set>
                                  </p:childTnLst>
                                </p:cTn>
                              </p:par>
                            </p:childTnLst>
                          </p:cTn>
                        </p:par>
                        <p:par>
                          <p:cTn id="20" fill="hold">
                            <p:stCondLst>
                              <p:cond delay="2500"/>
                            </p:stCondLst>
                            <p:childTnLst>
                              <p:par>
                                <p:cTn id="21" presetID="10" presetClass="exit" presetSubtype="0" fill="hold" grpId="1" nodeType="afterEffect">
                                  <p:stCondLst>
                                    <p:cond delay="0"/>
                                  </p:stCondLst>
                                  <p:childTnLst>
                                    <p:animEffect transition="out" filter="fade">
                                      <p:cBhvr>
                                        <p:cTn id="22" dur="2000"/>
                                        <p:tgtEl>
                                          <p:spTgt spid="44"/>
                                        </p:tgtEl>
                                      </p:cBhvr>
                                    </p:animEffect>
                                    <p:set>
                                      <p:cBhvr>
                                        <p:cTn id="23" dur="1" fill="hold">
                                          <p:stCondLst>
                                            <p:cond delay="1999"/>
                                          </p:stCondLst>
                                        </p:cTn>
                                        <p:tgtEl>
                                          <p:spTgt spid="4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2000"/>
                                        <p:tgtEl>
                                          <p:spTgt spid="36"/>
                                        </p:tgtEl>
                                      </p:cBhvr>
                                    </p:animEffect>
                                    <p:set>
                                      <p:cBhvr>
                                        <p:cTn id="26" dur="1" fill="hold">
                                          <p:stCondLst>
                                            <p:cond delay="1999"/>
                                          </p:stCondLst>
                                        </p:cTn>
                                        <p:tgtEl>
                                          <p:spTgt spid="36"/>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2000"/>
                                        <p:tgtEl>
                                          <p:spTgt spid="37"/>
                                        </p:tgtEl>
                                      </p:cBhvr>
                                    </p:animEffect>
                                    <p:set>
                                      <p:cBhvr>
                                        <p:cTn id="29" dur="1" fill="hold">
                                          <p:stCondLst>
                                            <p:cond delay="1999"/>
                                          </p:stCondLst>
                                        </p:cTn>
                                        <p:tgtEl>
                                          <p:spTgt spid="37"/>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2000"/>
                                        <p:tgtEl>
                                          <p:spTgt spid="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000"/>
                                        <p:tgtEl>
                                          <p:spTgt spid="39"/>
                                        </p:tgtEl>
                                      </p:cBhvr>
                                    </p:animEffect>
                                  </p:childTnLst>
                                </p:cTn>
                              </p:par>
                            </p:childTnLst>
                          </p:cTn>
                        </p:par>
                        <p:par>
                          <p:cTn id="36" fill="hold">
                            <p:stCondLst>
                              <p:cond delay="4500"/>
                            </p:stCondLst>
                            <p:childTnLst>
                              <p:par>
                                <p:cTn id="37" presetID="10" presetClass="exit" presetSubtype="0" fill="hold" grpId="0" nodeType="afterEffect">
                                  <p:stCondLst>
                                    <p:cond delay="0"/>
                                  </p:stCondLst>
                                  <p:childTnLst>
                                    <p:animEffect transition="out" filter="fade">
                                      <p:cBhvr>
                                        <p:cTn id="38" dur="2000"/>
                                        <p:tgtEl>
                                          <p:spTgt spid="35">
                                            <p:txEl>
                                              <p:pRg st="0" end="0"/>
                                            </p:txEl>
                                          </p:spTgt>
                                        </p:tgtEl>
                                      </p:cBhvr>
                                    </p:animEffect>
                                    <p:set>
                                      <p:cBhvr>
                                        <p:cTn id="39" dur="1" fill="hold">
                                          <p:stCondLst>
                                            <p:cond delay="1999"/>
                                          </p:stCondLst>
                                        </p:cTn>
                                        <p:tgtEl>
                                          <p:spTgt spid="35">
                                            <p:txEl>
                                              <p:pRg st="0" end="0"/>
                                            </p:txEl>
                                          </p:spTgt>
                                        </p:tgtEl>
                                        <p:attrNameLst>
                                          <p:attrName>style.visibility</p:attrName>
                                        </p:attrNameLst>
                                      </p:cBhvr>
                                      <p:to>
                                        <p:strVal val="hidden"/>
                                      </p:to>
                                    </p:set>
                                  </p:childTnLst>
                                </p:cTn>
                              </p:par>
                            </p:childTnLst>
                          </p:cTn>
                        </p:par>
                        <p:par>
                          <p:cTn id="40" fill="hold">
                            <p:stCondLst>
                              <p:cond delay="6500"/>
                            </p:stCondLst>
                            <p:childTnLst>
                              <p:par>
                                <p:cTn id="41" presetID="10" presetClass="exit" presetSubtype="0" fill="hold" grpId="0" nodeType="afterEffect">
                                  <p:stCondLst>
                                    <p:cond delay="0"/>
                                  </p:stCondLst>
                                  <p:childTnLst>
                                    <p:animEffect transition="out" filter="fade">
                                      <p:cBhvr>
                                        <p:cTn id="42" dur="2000"/>
                                        <p:tgtEl>
                                          <p:spTgt spid="109"/>
                                        </p:tgtEl>
                                      </p:cBhvr>
                                    </p:animEffect>
                                    <p:set>
                                      <p:cBhvr>
                                        <p:cTn id="43" dur="1" fill="hold">
                                          <p:stCondLst>
                                            <p:cond delay="1999"/>
                                          </p:stCondLst>
                                        </p:cTn>
                                        <p:tgtEl>
                                          <p:spTgt spid="109"/>
                                        </p:tgtEl>
                                        <p:attrNameLst>
                                          <p:attrName>style.visibility</p:attrName>
                                        </p:attrNameLst>
                                      </p:cBhvr>
                                      <p:to>
                                        <p:strVal val="hidden"/>
                                      </p:to>
                                    </p:set>
                                  </p:childTnLst>
                                </p:cTn>
                              </p:par>
                            </p:childTnLst>
                          </p:cTn>
                        </p:par>
                        <p:par>
                          <p:cTn id="44" fill="hold">
                            <p:stCondLst>
                              <p:cond delay="8500"/>
                            </p:stCondLst>
                            <p:childTnLst>
                              <p:par>
                                <p:cTn id="45" presetID="35" presetClass="emph" presetSubtype="0" repeatCount="2000" fill="hold" nodeType="afterEffect">
                                  <p:stCondLst>
                                    <p:cond delay="0"/>
                                  </p:stCondLst>
                                  <p:childTnLst>
                                    <p:anim calcmode="discrete" valueType="str">
                                      <p:cBhvr>
                                        <p:cTn id="46" dur="500" fill="hold"/>
                                        <p:tgtEl>
                                          <p:spTgt spid="34">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6" grpId="0" animBg="1"/>
      <p:bldP spid="36" grpId="1" animBg="1"/>
      <p:bldP spid="37" grpId="0" animBg="1"/>
      <p:bldP spid="37" grpId="1" animBg="1"/>
      <p:bldP spid="44" grpId="0" animBg="1"/>
      <p:bldP spid="44" grpId="1" animBg="1"/>
      <p:bldP spid="109" grpId="0" animBg="1"/>
      <p:bldP spid="35" grpId="0" build="allAtOnce"/>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44"/>
          <p:cNvSpPr/>
          <p:nvPr/>
        </p:nvSpPr>
        <p:spPr bwMode="auto">
          <a:xfrm>
            <a:off x="1143000" y="4587240"/>
            <a:ext cx="3657600" cy="1120140"/>
          </a:xfrm>
          <a:custGeom>
            <a:avLst/>
            <a:gdLst>
              <a:gd name="connsiteX0" fmla="*/ 1143000 w 3657600"/>
              <a:gd name="connsiteY0" fmla="*/ 0 h 1120140"/>
              <a:gd name="connsiteX1" fmla="*/ 0 w 3657600"/>
              <a:gd name="connsiteY1" fmla="*/ 830580 h 1120140"/>
              <a:gd name="connsiteX2" fmla="*/ 2750820 w 3657600"/>
              <a:gd name="connsiteY2" fmla="*/ 1120140 h 1120140"/>
              <a:gd name="connsiteX3" fmla="*/ 3657600 w 3657600"/>
              <a:gd name="connsiteY3" fmla="*/ 815340 h 1120140"/>
              <a:gd name="connsiteX4" fmla="*/ 1143000 w 3657600"/>
              <a:gd name="connsiteY4" fmla="*/ 0 h 112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0" h="1120140">
                <a:moveTo>
                  <a:pt x="1143000" y="0"/>
                </a:moveTo>
                <a:lnTo>
                  <a:pt x="0" y="830580"/>
                </a:lnTo>
                <a:lnTo>
                  <a:pt x="2750820" y="1120140"/>
                </a:lnTo>
                <a:lnTo>
                  <a:pt x="3657600" y="815340"/>
                </a:lnTo>
                <a:lnTo>
                  <a:pt x="1143000" y="0"/>
                </a:lnTo>
                <a:close/>
              </a:path>
            </a:pathLst>
          </a:custGeom>
          <a:solidFill>
            <a:srgbClr val="B2B2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3" name="Group 42"/>
          <p:cNvGrpSpPr/>
          <p:nvPr/>
        </p:nvGrpSpPr>
        <p:grpSpPr>
          <a:xfrm>
            <a:off x="1135930" y="4590854"/>
            <a:ext cx="3671740" cy="1107649"/>
            <a:chOff x="1135930" y="4590854"/>
            <a:chExt cx="3671740" cy="1107649"/>
          </a:xfrm>
        </p:grpSpPr>
        <p:sp>
          <p:nvSpPr>
            <p:cNvPr id="40" name="Freeform 39"/>
            <p:cNvSpPr/>
            <p:nvPr/>
          </p:nvSpPr>
          <p:spPr bwMode="auto">
            <a:xfrm>
              <a:off x="1135930" y="4600280"/>
              <a:ext cx="2771480" cy="1098223"/>
            </a:xfrm>
            <a:custGeom>
              <a:avLst/>
              <a:gdLst>
                <a:gd name="connsiteX0" fmla="*/ 0 w 2771480"/>
                <a:gd name="connsiteY0" fmla="*/ 810706 h 1098223"/>
                <a:gd name="connsiteX1" fmla="*/ 1140643 w 2771480"/>
                <a:gd name="connsiteY1" fmla="*/ 0 h 1098223"/>
                <a:gd name="connsiteX2" fmla="*/ 2771480 w 2771480"/>
                <a:gd name="connsiteY2" fmla="*/ 1098223 h 1098223"/>
                <a:gd name="connsiteX3" fmla="*/ 0 w 2771480"/>
                <a:gd name="connsiteY3" fmla="*/ 810706 h 1098223"/>
              </a:gdLst>
              <a:ahLst/>
              <a:cxnLst>
                <a:cxn ang="0">
                  <a:pos x="connsiteX0" y="connsiteY0"/>
                </a:cxn>
                <a:cxn ang="0">
                  <a:pos x="connsiteX1" y="connsiteY1"/>
                </a:cxn>
                <a:cxn ang="0">
                  <a:pos x="connsiteX2" y="connsiteY2"/>
                </a:cxn>
                <a:cxn ang="0">
                  <a:pos x="connsiteX3" y="connsiteY3"/>
                </a:cxn>
              </a:cxnLst>
              <a:rect l="l" t="t" r="r" b="b"/>
              <a:pathLst>
                <a:path w="2771480" h="1098223">
                  <a:moveTo>
                    <a:pt x="0" y="810706"/>
                  </a:moveTo>
                  <a:lnTo>
                    <a:pt x="1140643" y="0"/>
                  </a:lnTo>
                  <a:lnTo>
                    <a:pt x="2771480" y="1098223"/>
                  </a:lnTo>
                  <a:lnTo>
                    <a:pt x="0" y="810706"/>
                  </a:lnTo>
                  <a:close/>
                </a:path>
              </a:pathLst>
            </a:custGeom>
            <a:solidFill>
              <a:srgbClr val="FF99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Freeform 41"/>
            <p:cNvSpPr/>
            <p:nvPr/>
          </p:nvSpPr>
          <p:spPr bwMode="auto">
            <a:xfrm>
              <a:off x="2276573" y="4590854"/>
              <a:ext cx="2531097" cy="1107649"/>
            </a:xfrm>
            <a:custGeom>
              <a:avLst/>
              <a:gdLst>
                <a:gd name="connsiteX0" fmla="*/ 0 w 2531097"/>
                <a:gd name="connsiteY0" fmla="*/ 0 h 1107649"/>
                <a:gd name="connsiteX1" fmla="*/ 1635551 w 2531097"/>
                <a:gd name="connsiteY1" fmla="*/ 1107649 h 1107649"/>
                <a:gd name="connsiteX2" fmla="*/ 2531097 w 2531097"/>
                <a:gd name="connsiteY2" fmla="*/ 815418 h 1107649"/>
                <a:gd name="connsiteX3" fmla="*/ 0 w 2531097"/>
                <a:gd name="connsiteY3" fmla="*/ 0 h 1107649"/>
              </a:gdLst>
              <a:ahLst/>
              <a:cxnLst>
                <a:cxn ang="0">
                  <a:pos x="connsiteX0" y="connsiteY0"/>
                </a:cxn>
                <a:cxn ang="0">
                  <a:pos x="connsiteX1" y="connsiteY1"/>
                </a:cxn>
                <a:cxn ang="0">
                  <a:pos x="connsiteX2" y="connsiteY2"/>
                </a:cxn>
                <a:cxn ang="0">
                  <a:pos x="connsiteX3" y="connsiteY3"/>
                </a:cxn>
              </a:cxnLst>
              <a:rect l="l" t="t" r="r" b="b"/>
              <a:pathLst>
                <a:path w="2531097" h="1107649">
                  <a:moveTo>
                    <a:pt x="0" y="0"/>
                  </a:moveTo>
                  <a:lnTo>
                    <a:pt x="1635551" y="1107649"/>
                  </a:lnTo>
                  <a:lnTo>
                    <a:pt x="2531097" y="815418"/>
                  </a:lnTo>
                  <a:lnTo>
                    <a:pt x="0" y="0"/>
                  </a:lnTo>
                  <a:close/>
                </a:path>
              </a:pathLst>
            </a:custGeom>
            <a:solidFill>
              <a:srgbClr val="FF99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9" name="Freeform 38"/>
          <p:cNvSpPr/>
          <p:nvPr/>
        </p:nvSpPr>
        <p:spPr bwMode="auto">
          <a:xfrm>
            <a:off x="1140643" y="5415699"/>
            <a:ext cx="2762054" cy="523188"/>
          </a:xfrm>
          <a:custGeom>
            <a:avLst/>
            <a:gdLst>
              <a:gd name="connsiteX0" fmla="*/ 0 w 2762054"/>
              <a:gd name="connsiteY0" fmla="*/ 0 h 523188"/>
              <a:gd name="connsiteX1" fmla="*/ 2762054 w 2762054"/>
              <a:gd name="connsiteY1" fmla="*/ 296944 h 523188"/>
              <a:gd name="connsiteX2" fmla="*/ 1461155 w 2762054"/>
              <a:gd name="connsiteY2" fmla="*/ 523188 h 523188"/>
              <a:gd name="connsiteX3" fmla="*/ 0 w 2762054"/>
              <a:gd name="connsiteY3" fmla="*/ 0 h 523188"/>
            </a:gdLst>
            <a:ahLst/>
            <a:cxnLst>
              <a:cxn ang="0">
                <a:pos x="connsiteX0" y="connsiteY0"/>
              </a:cxn>
              <a:cxn ang="0">
                <a:pos x="connsiteX1" y="connsiteY1"/>
              </a:cxn>
              <a:cxn ang="0">
                <a:pos x="connsiteX2" y="connsiteY2"/>
              </a:cxn>
              <a:cxn ang="0">
                <a:pos x="connsiteX3" y="connsiteY3"/>
              </a:cxn>
            </a:cxnLst>
            <a:rect l="l" t="t" r="r" b="b"/>
            <a:pathLst>
              <a:path w="2762054" h="523188">
                <a:moveTo>
                  <a:pt x="0" y="0"/>
                </a:moveTo>
                <a:lnTo>
                  <a:pt x="2762054" y="296944"/>
                </a:lnTo>
                <a:lnTo>
                  <a:pt x="1461155" y="523188"/>
                </a:lnTo>
                <a:lnTo>
                  <a:pt x="0" y="0"/>
                </a:lnTo>
                <a:close/>
              </a:path>
            </a:pathLst>
          </a:custGeom>
          <a:solidFill>
            <a:srgbClr val="B2B2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oup 71"/>
          <p:cNvGrpSpPr/>
          <p:nvPr/>
        </p:nvGrpSpPr>
        <p:grpSpPr>
          <a:xfrm>
            <a:off x="1135743" y="4488543"/>
            <a:ext cx="3672114" cy="1690914"/>
            <a:chOff x="1135743" y="4488543"/>
            <a:chExt cx="3672114" cy="1690914"/>
          </a:xfrm>
        </p:grpSpPr>
        <p:sp>
          <p:nvSpPr>
            <p:cNvPr id="59" name="Freeform 58"/>
            <p:cNvSpPr/>
            <p:nvPr/>
          </p:nvSpPr>
          <p:spPr bwMode="auto">
            <a:xfrm>
              <a:off x="1135743" y="5417457"/>
              <a:ext cx="1447800" cy="747486"/>
            </a:xfrm>
            <a:custGeom>
              <a:avLst/>
              <a:gdLst>
                <a:gd name="connsiteX0" fmla="*/ 0 w 1447800"/>
                <a:gd name="connsiteY0" fmla="*/ 0 h 747486"/>
                <a:gd name="connsiteX1" fmla="*/ 1447800 w 1447800"/>
                <a:gd name="connsiteY1" fmla="*/ 526143 h 747486"/>
                <a:gd name="connsiteX2" fmla="*/ 870857 w 1447800"/>
                <a:gd name="connsiteY2" fmla="*/ 747486 h 747486"/>
                <a:gd name="connsiteX3" fmla="*/ 0 w 1447800"/>
                <a:gd name="connsiteY3" fmla="*/ 0 h 747486"/>
              </a:gdLst>
              <a:ahLst/>
              <a:cxnLst>
                <a:cxn ang="0">
                  <a:pos x="connsiteX0" y="connsiteY0"/>
                </a:cxn>
                <a:cxn ang="0">
                  <a:pos x="connsiteX1" y="connsiteY1"/>
                </a:cxn>
                <a:cxn ang="0">
                  <a:pos x="connsiteX2" y="connsiteY2"/>
                </a:cxn>
                <a:cxn ang="0">
                  <a:pos x="connsiteX3" y="connsiteY3"/>
                </a:cxn>
              </a:cxnLst>
              <a:rect l="l" t="t" r="r" b="b"/>
              <a:pathLst>
                <a:path w="1447800" h="747486">
                  <a:moveTo>
                    <a:pt x="0" y="0"/>
                  </a:moveTo>
                  <a:lnTo>
                    <a:pt x="1447800" y="526143"/>
                  </a:lnTo>
                  <a:lnTo>
                    <a:pt x="870857" y="747486"/>
                  </a:lnTo>
                  <a:lnTo>
                    <a:pt x="0" y="0"/>
                  </a:lnTo>
                  <a:close/>
                </a:path>
              </a:pathLst>
            </a:custGeom>
            <a:solidFill>
              <a:srgbClr val="B2B2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Freeform 59"/>
            <p:cNvSpPr/>
            <p:nvPr/>
          </p:nvSpPr>
          <p:spPr bwMode="auto">
            <a:xfrm>
              <a:off x="2598057" y="5704114"/>
              <a:ext cx="1317172" cy="475343"/>
            </a:xfrm>
            <a:custGeom>
              <a:avLst/>
              <a:gdLst>
                <a:gd name="connsiteX0" fmla="*/ 0 w 1317172"/>
                <a:gd name="connsiteY0" fmla="*/ 243115 h 475343"/>
                <a:gd name="connsiteX1" fmla="*/ 1317172 w 1317172"/>
                <a:gd name="connsiteY1" fmla="*/ 0 h 475343"/>
                <a:gd name="connsiteX2" fmla="*/ 754743 w 1317172"/>
                <a:gd name="connsiteY2" fmla="*/ 475343 h 475343"/>
                <a:gd name="connsiteX3" fmla="*/ 0 w 1317172"/>
                <a:gd name="connsiteY3" fmla="*/ 243115 h 475343"/>
              </a:gdLst>
              <a:ahLst/>
              <a:cxnLst>
                <a:cxn ang="0">
                  <a:pos x="connsiteX0" y="connsiteY0"/>
                </a:cxn>
                <a:cxn ang="0">
                  <a:pos x="connsiteX1" y="connsiteY1"/>
                </a:cxn>
                <a:cxn ang="0">
                  <a:pos x="connsiteX2" y="connsiteY2"/>
                </a:cxn>
                <a:cxn ang="0">
                  <a:pos x="connsiteX3" y="connsiteY3"/>
                </a:cxn>
              </a:cxnLst>
              <a:rect l="l" t="t" r="r" b="b"/>
              <a:pathLst>
                <a:path w="1317172" h="475343">
                  <a:moveTo>
                    <a:pt x="0" y="243115"/>
                  </a:moveTo>
                  <a:lnTo>
                    <a:pt x="1317172" y="0"/>
                  </a:lnTo>
                  <a:lnTo>
                    <a:pt x="754743" y="475343"/>
                  </a:lnTo>
                  <a:lnTo>
                    <a:pt x="0" y="243115"/>
                  </a:lnTo>
                  <a:close/>
                </a:path>
              </a:pathLst>
            </a:custGeom>
            <a:solidFill>
              <a:srgbClr val="B2B2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 name="Freeform 70"/>
            <p:cNvSpPr/>
            <p:nvPr/>
          </p:nvSpPr>
          <p:spPr bwMode="auto">
            <a:xfrm>
              <a:off x="2282371" y="4488543"/>
              <a:ext cx="2525486" cy="910771"/>
            </a:xfrm>
            <a:custGeom>
              <a:avLst/>
              <a:gdLst>
                <a:gd name="connsiteX0" fmla="*/ 0 w 2525486"/>
                <a:gd name="connsiteY0" fmla="*/ 101600 h 910771"/>
                <a:gd name="connsiteX1" fmla="*/ 957943 w 2525486"/>
                <a:gd name="connsiteY1" fmla="*/ 0 h 910771"/>
                <a:gd name="connsiteX2" fmla="*/ 2525486 w 2525486"/>
                <a:gd name="connsiteY2" fmla="*/ 910771 h 910771"/>
                <a:gd name="connsiteX3" fmla="*/ 0 w 2525486"/>
                <a:gd name="connsiteY3" fmla="*/ 101600 h 910771"/>
              </a:gdLst>
              <a:ahLst/>
              <a:cxnLst>
                <a:cxn ang="0">
                  <a:pos x="connsiteX0" y="connsiteY0"/>
                </a:cxn>
                <a:cxn ang="0">
                  <a:pos x="connsiteX1" y="connsiteY1"/>
                </a:cxn>
                <a:cxn ang="0">
                  <a:pos x="connsiteX2" y="connsiteY2"/>
                </a:cxn>
                <a:cxn ang="0">
                  <a:pos x="connsiteX3" y="connsiteY3"/>
                </a:cxn>
              </a:cxnLst>
              <a:rect l="l" t="t" r="r" b="b"/>
              <a:pathLst>
                <a:path w="2525486" h="910771">
                  <a:moveTo>
                    <a:pt x="0" y="101600"/>
                  </a:moveTo>
                  <a:lnTo>
                    <a:pt x="957943" y="0"/>
                  </a:lnTo>
                  <a:lnTo>
                    <a:pt x="2525486" y="910771"/>
                  </a:lnTo>
                  <a:lnTo>
                    <a:pt x="0" y="101600"/>
                  </a:lnTo>
                  <a:close/>
                </a:path>
              </a:pathLst>
            </a:custGeom>
            <a:solidFill>
              <a:srgbClr val="B2B2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0" name="Freeform 119"/>
          <p:cNvSpPr/>
          <p:nvPr/>
        </p:nvSpPr>
        <p:spPr bwMode="auto">
          <a:xfrm>
            <a:off x="1135380" y="4610100"/>
            <a:ext cx="1143000" cy="800100"/>
          </a:xfrm>
          <a:custGeom>
            <a:avLst/>
            <a:gdLst>
              <a:gd name="connsiteX0" fmla="*/ 0 w 1143000"/>
              <a:gd name="connsiteY0" fmla="*/ 800100 h 800100"/>
              <a:gd name="connsiteX1" fmla="*/ 304800 w 1143000"/>
              <a:gd name="connsiteY1" fmla="*/ 304800 h 800100"/>
              <a:gd name="connsiteX2" fmla="*/ 1143000 w 1143000"/>
              <a:gd name="connsiteY2" fmla="*/ 0 h 800100"/>
              <a:gd name="connsiteX3" fmla="*/ 0 w 1143000"/>
              <a:gd name="connsiteY3" fmla="*/ 800100 h 800100"/>
            </a:gdLst>
            <a:ahLst/>
            <a:cxnLst>
              <a:cxn ang="0">
                <a:pos x="connsiteX0" y="connsiteY0"/>
              </a:cxn>
              <a:cxn ang="0">
                <a:pos x="connsiteX1" y="connsiteY1"/>
              </a:cxn>
              <a:cxn ang="0">
                <a:pos x="connsiteX2" y="connsiteY2"/>
              </a:cxn>
              <a:cxn ang="0">
                <a:pos x="connsiteX3" y="connsiteY3"/>
              </a:cxn>
            </a:cxnLst>
            <a:rect l="l" t="t" r="r" b="b"/>
            <a:pathLst>
              <a:path w="1143000" h="800100">
                <a:moveTo>
                  <a:pt x="0" y="800100"/>
                </a:moveTo>
                <a:lnTo>
                  <a:pt x="304800" y="304800"/>
                </a:lnTo>
                <a:lnTo>
                  <a:pt x="1143000" y="0"/>
                </a:lnTo>
                <a:lnTo>
                  <a:pt x="0" y="800100"/>
                </a:lnTo>
                <a:close/>
              </a:path>
            </a:pathLst>
          </a:custGeom>
          <a:solidFill>
            <a:srgbClr val="B2B2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48" name="Rectangle 2"/>
          <p:cNvSpPr>
            <a:spLocks noGrp="1" noChangeArrowheads="1"/>
          </p:cNvSpPr>
          <p:nvPr>
            <p:ph type="title" idx="4294967295"/>
          </p:nvPr>
        </p:nvSpPr>
        <p:spPr/>
        <p:txBody>
          <a:bodyPr/>
          <a:lstStyle/>
          <a:p>
            <a:r>
              <a:rPr lang="en-US" altLang="zh-CN" smtClean="0">
                <a:ea typeface="宋体" charset="-122"/>
              </a:rPr>
              <a:t>Proof of correctness</a:t>
            </a:r>
          </a:p>
        </p:txBody>
      </p:sp>
      <p:sp>
        <p:nvSpPr>
          <p:cNvPr id="65549" name="Rectangle 3"/>
          <p:cNvSpPr>
            <a:spLocks noGrp="1" noChangeArrowheads="1"/>
          </p:cNvSpPr>
          <p:nvPr>
            <p:ph type="body" idx="4294967295"/>
          </p:nvPr>
        </p:nvSpPr>
        <p:spPr>
          <a:xfrm>
            <a:off x="381000" y="1447800"/>
            <a:ext cx="8382000" cy="3276600"/>
          </a:xfrm>
        </p:spPr>
        <p:txBody>
          <a:bodyPr/>
          <a:lstStyle/>
          <a:p>
            <a:r>
              <a:rPr lang="en-US" altLang="zh-CN" sz="2800" b="1" dirty="0" smtClean="0">
                <a:ea typeface="宋体" charset="-122"/>
              </a:rPr>
              <a:t>Claim1</a:t>
            </a:r>
            <a:r>
              <a:rPr lang="en-US" altLang="zh-CN" sz="2800" dirty="0" smtClean="0">
                <a:ea typeface="宋体" charset="-122"/>
              </a:rPr>
              <a:t>. </a:t>
            </a:r>
            <a:r>
              <a:rPr lang="en-US" altLang="zh-CN" sz="2400" dirty="0" smtClean="0">
                <a:ea typeface="宋体" charset="-122"/>
              </a:rPr>
              <a:t>The inner loop can always successfully insert a constraint into the triangulation.</a:t>
            </a:r>
          </a:p>
          <a:p>
            <a:pPr lvl="1" eaLnBrk="1" hangingPunct="1">
              <a:buFontTx/>
              <a:buChar char="•"/>
            </a:pPr>
            <a:r>
              <a:rPr lang="en-US" altLang="zh-CN" sz="2000" dirty="0" smtClean="0">
                <a:ea typeface="宋体" charset="-122"/>
              </a:rPr>
              <a:t>Proof.</a:t>
            </a:r>
            <a:r>
              <a:rPr lang="en-US" altLang="zh-CN" dirty="0" smtClean="0">
                <a:ea typeface="宋体" charset="-122"/>
              </a:rPr>
              <a:t> </a:t>
            </a:r>
            <a:r>
              <a:rPr lang="en-US" altLang="zh-CN" sz="2000" dirty="0" smtClean="0">
                <a:ea typeface="宋体" charset="-122"/>
              </a:rPr>
              <a:t>Flipping does not go on forever</a:t>
            </a:r>
          </a:p>
          <a:p>
            <a:pPr lvl="2" indent="-228600"/>
            <a:r>
              <a:rPr lang="en-US" altLang="zh-CN" sz="2000" dirty="0" smtClean="0">
                <a:ea typeface="宋体" charset="-122"/>
              </a:rPr>
              <a:t>Assign different pair of triangles different number	</a:t>
            </a:r>
          </a:p>
          <a:p>
            <a:pPr lvl="3"/>
            <a:r>
              <a:rPr lang="en-US" altLang="zh-CN" sz="2000" dirty="0" smtClean="0">
                <a:ea typeface="宋体" charset="-122"/>
              </a:rPr>
              <a:t>case 1 : </a:t>
            </a:r>
            <a:r>
              <a:rPr lang="en-US" altLang="zh-CN" sz="2000" dirty="0" smtClean="0">
                <a:ea typeface="宋体" charset="-122"/>
              </a:rPr>
              <a:t>delete </a:t>
            </a:r>
            <a:r>
              <a:rPr lang="en-US" altLang="zh-CN" sz="2000" dirty="0" smtClean="0">
                <a:ea typeface="宋体" charset="-122"/>
              </a:rPr>
              <a:t>a digit in N</a:t>
            </a:r>
          </a:p>
          <a:p>
            <a:pPr lvl="3"/>
            <a:r>
              <a:rPr lang="en-US" altLang="zh-CN" sz="2000" dirty="0" smtClean="0">
                <a:ea typeface="宋体" charset="-122"/>
              </a:rPr>
              <a:t>case 2: </a:t>
            </a:r>
            <a:r>
              <a:rPr lang="en-US" altLang="zh-CN" sz="2000" dirty="0" smtClean="0">
                <a:ea typeface="宋体" charset="-122"/>
              </a:rPr>
              <a:t>turn </a:t>
            </a:r>
            <a:r>
              <a:rPr lang="en-US" altLang="zh-CN" sz="2000" dirty="0" smtClean="0">
                <a:ea typeface="宋体" charset="-122"/>
              </a:rPr>
              <a:t>digits 11 into 01</a:t>
            </a:r>
          </a:p>
          <a:p>
            <a:pPr lvl="3"/>
            <a:r>
              <a:rPr lang="en-US" altLang="zh-CN" sz="2000" dirty="0" smtClean="0">
                <a:ea typeface="宋体" charset="-122"/>
              </a:rPr>
              <a:t>case 3: </a:t>
            </a:r>
            <a:r>
              <a:rPr lang="en-US" altLang="zh-CN" sz="2000" dirty="0" smtClean="0">
                <a:ea typeface="宋体" charset="-122"/>
              </a:rPr>
              <a:t>turn </a:t>
            </a:r>
            <a:r>
              <a:rPr lang="en-US" altLang="zh-CN" sz="2000" dirty="0" smtClean="0">
                <a:ea typeface="宋体" charset="-122"/>
              </a:rPr>
              <a:t>digits 21 into 11</a:t>
            </a:r>
          </a:p>
        </p:txBody>
      </p:sp>
      <p:sp>
        <p:nvSpPr>
          <p:cNvPr id="25" name="Slide Number Placeholder 24"/>
          <p:cNvSpPr txBox="1">
            <a:spLocks noGrp="1"/>
          </p:cNvSpPr>
          <p:nvPr/>
        </p:nvSpPr>
        <p:spPr bwMode="auto">
          <a:xfrm>
            <a:off x="6858000" y="6248400"/>
            <a:ext cx="1905000" cy="457200"/>
          </a:xfrm>
          <a:prstGeom prst="rect">
            <a:avLst/>
          </a:prstGeom>
          <a:noFill/>
          <a:ln>
            <a:miter lim="800000"/>
            <a:headEnd/>
            <a:tailEnd/>
          </a:ln>
        </p:spPr>
        <p:txBody>
          <a:bodyPr lIns="91414" tIns="45707" rIns="91414" bIns="45707"/>
          <a:lstStyle/>
          <a:p>
            <a:pPr algn="r">
              <a:defRPr/>
            </a:pPr>
            <a:fld id="{87A0F85E-F82A-40FF-AB29-46ABB2BB9EA7}" type="slidenum">
              <a:rPr lang="en-US" sz="1400">
                <a:solidFill>
                  <a:schemeClr val="accent2">
                    <a:lumMod val="75000"/>
                  </a:schemeClr>
                </a:solidFill>
                <a:latin typeface="+mn-lt"/>
                <a:ea typeface="+mn-ea"/>
                <a:cs typeface="+mj-cs"/>
              </a:rPr>
              <a:pPr algn="r">
                <a:defRPr/>
              </a:pPr>
              <a:t>25</a:t>
            </a:fld>
            <a:endParaRPr lang="en-US" sz="1400" dirty="0">
              <a:solidFill>
                <a:schemeClr val="accent2">
                  <a:lumMod val="75000"/>
                </a:schemeClr>
              </a:solidFill>
              <a:latin typeface="+mn-lt"/>
              <a:ea typeface="+mn-ea"/>
              <a:cs typeface="+mj-cs"/>
            </a:endParaRPr>
          </a:p>
        </p:txBody>
      </p:sp>
      <p:sp>
        <p:nvSpPr>
          <p:cNvPr id="55" name="Line 27"/>
          <p:cNvSpPr>
            <a:spLocks noChangeShapeType="1"/>
          </p:cNvSpPr>
          <p:nvPr/>
        </p:nvSpPr>
        <p:spPr bwMode="auto">
          <a:xfrm>
            <a:off x="1135742" y="5417457"/>
            <a:ext cx="860697" cy="747123"/>
          </a:xfrm>
          <a:prstGeom prst="line">
            <a:avLst/>
          </a:prstGeom>
          <a:noFill/>
          <a:ln w="25400">
            <a:solidFill>
              <a:schemeClr val="accent2"/>
            </a:solidFill>
            <a:round/>
            <a:headEnd/>
            <a:tailEnd/>
          </a:ln>
        </p:spPr>
        <p:txBody>
          <a:bodyPr/>
          <a:lstStyle/>
          <a:p>
            <a:endParaRPr lang="zh-CN" altLang="en-US"/>
          </a:p>
        </p:txBody>
      </p:sp>
      <p:sp>
        <p:nvSpPr>
          <p:cNvPr id="62" name="Line 29"/>
          <p:cNvSpPr>
            <a:spLocks noChangeShapeType="1"/>
          </p:cNvSpPr>
          <p:nvPr/>
        </p:nvSpPr>
        <p:spPr bwMode="auto">
          <a:xfrm flipV="1">
            <a:off x="2289630" y="4484913"/>
            <a:ext cx="954314" cy="108857"/>
          </a:xfrm>
          <a:prstGeom prst="line">
            <a:avLst/>
          </a:prstGeom>
          <a:noFill/>
          <a:ln w="25400">
            <a:solidFill>
              <a:schemeClr val="accent2"/>
            </a:solidFill>
            <a:round/>
            <a:headEnd/>
            <a:tailEnd/>
          </a:ln>
        </p:spPr>
        <p:txBody>
          <a:bodyPr/>
          <a:lstStyle/>
          <a:p>
            <a:endParaRPr lang="zh-CN" altLang="en-US"/>
          </a:p>
        </p:txBody>
      </p:sp>
      <p:sp>
        <p:nvSpPr>
          <p:cNvPr id="63" name="Line 31"/>
          <p:cNvSpPr>
            <a:spLocks noChangeShapeType="1"/>
          </p:cNvSpPr>
          <p:nvPr/>
        </p:nvSpPr>
        <p:spPr bwMode="auto">
          <a:xfrm flipV="1">
            <a:off x="1981200" y="5943600"/>
            <a:ext cx="609600" cy="228600"/>
          </a:xfrm>
          <a:prstGeom prst="line">
            <a:avLst/>
          </a:prstGeom>
          <a:noFill/>
          <a:ln w="25400">
            <a:solidFill>
              <a:schemeClr val="accent2"/>
            </a:solidFill>
            <a:round/>
            <a:headEnd/>
            <a:tailEnd/>
          </a:ln>
        </p:spPr>
        <p:txBody>
          <a:bodyPr/>
          <a:lstStyle/>
          <a:p>
            <a:endParaRPr lang="zh-CN" altLang="en-US"/>
          </a:p>
        </p:txBody>
      </p:sp>
      <p:sp>
        <p:nvSpPr>
          <p:cNvPr id="66" name="Line 35"/>
          <p:cNvSpPr>
            <a:spLocks noChangeShapeType="1"/>
          </p:cNvSpPr>
          <p:nvPr/>
        </p:nvSpPr>
        <p:spPr bwMode="auto">
          <a:xfrm>
            <a:off x="2590800" y="5943600"/>
            <a:ext cx="762000" cy="228600"/>
          </a:xfrm>
          <a:prstGeom prst="line">
            <a:avLst/>
          </a:prstGeom>
          <a:noFill/>
          <a:ln w="25400">
            <a:solidFill>
              <a:schemeClr val="accent2"/>
            </a:solidFill>
            <a:round/>
            <a:headEnd/>
            <a:tailEnd/>
          </a:ln>
        </p:spPr>
        <p:txBody>
          <a:bodyPr/>
          <a:lstStyle/>
          <a:p>
            <a:endParaRPr lang="zh-CN" altLang="en-US"/>
          </a:p>
        </p:txBody>
      </p:sp>
      <p:sp>
        <p:nvSpPr>
          <p:cNvPr id="67" name="Line 38"/>
          <p:cNvSpPr>
            <a:spLocks noChangeShapeType="1"/>
          </p:cNvSpPr>
          <p:nvPr/>
        </p:nvSpPr>
        <p:spPr bwMode="auto">
          <a:xfrm flipH="1" flipV="1">
            <a:off x="3242930" y="4486940"/>
            <a:ext cx="1564926" cy="897860"/>
          </a:xfrm>
          <a:prstGeom prst="line">
            <a:avLst/>
          </a:prstGeom>
          <a:noFill/>
          <a:ln w="25400">
            <a:solidFill>
              <a:schemeClr val="accent2"/>
            </a:solidFill>
            <a:round/>
            <a:headEnd/>
            <a:tailEnd/>
          </a:ln>
        </p:spPr>
        <p:txBody>
          <a:bodyPr/>
          <a:lstStyle/>
          <a:p>
            <a:endParaRPr lang="zh-CN" altLang="en-US"/>
          </a:p>
        </p:txBody>
      </p:sp>
      <p:sp>
        <p:nvSpPr>
          <p:cNvPr id="68" name="Line 39"/>
          <p:cNvSpPr>
            <a:spLocks noChangeShapeType="1"/>
          </p:cNvSpPr>
          <p:nvPr/>
        </p:nvSpPr>
        <p:spPr bwMode="auto">
          <a:xfrm flipV="1">
            <a:off x="3907971" y="5395686"/>
            <a:ext cx="896257" cy="308430"/>
          </a:xfrm>
          <a:prstGeom prst="line">
            <a:avLst/>
          </a:prstGeom>
          <a:noFill/>
          <a:ln w="25400">
            <a:solidFill>
              <a:schemeClr val="accent2"/>
            </a:solidFill>
            <a:round/>
            <a:headEnd/>
            <a:tailEnd/>
          </a:ln>
        </p:spPr>
        <p:txBody>
          <a:bodyPr/>
          <a:lstStyle/>
          <a:p>
            <a:endParaRPr lang="zh-CN" altLang="en-US"/>
          </a:p>
        </p:txBody>
      </p:sp>
      <p:sp>
        <p:nvSpPr>
          <p:cNvPr id="69" name="Line 40"/>
          <p:cNvSpPr>
            <a:spLocks noChangeShapeType="1"/>
          </p:cNvSpPr>
          <p:nvPr/>
        </p:nvSpPr>
        <p:spPr bwMode="auto">
          <a:xfrm flipH="1">
            <a:off x="3352800" y="5707742"/>
            <a:ext cx="555171" cy="464457"/>
          </a:xfrm>
          <a:prstGeom prst="line">
            <a:avLst/>
          </a:prstGeom>
          <a:noFill/>
          <a:ln w="25400">
            <a:solidFill>
              <a:schemeClr val="accent2"/>
            </a:solidFill>
            <a:round/>
            <a:headEnd/>
            <a:tailEnd/>
          </a:ln>
        </p:spPr>
        <p:txBody>
          <a:bodyPr/>
          <a:lstStyle/>
          <a:p>
            <a:endParaRPr lang="zh-CN" altLang="en-US"/>
          </a:p>
        </p:txBody>
      </p:sp>
      <p:sp>
        <p:nvSpPr>
          <p:cNvPr id="92" name="Line 39"/>
          <p:cNvSpPr>
            <a:spLocks noChangeShapeType="1"/>
          </p:cNvSpPr>
          <p:nvPr/>
        </p:nvSpPr>
        <p:spPr bwMode="auto">
          <a:xfrm flipH="1" flipV="1">
            <a:off x="2293620" y="4602480"/>
            <a:ext cx="1607820" cy="1089660"/>
          </a:xfrm>
          <a:prstGeom prst="line">
            <a:avLst/>
          </a:prstGeom>
          <a:noFill/>
          <a:ln w="25400">
            <a:solidFill>
              <a:schemeClr val="accent2"/>
            </a:solidFill>
            <a:round/>
            <a:headEnd/>
            <a:tailEnd/>
          </a:ln>
        </p:spPr>
        <p:txBody>
          <a:bodyPr/>
          <a:lstStyle/>
          <a:p>
            <a:endParaRPr lang="zh-CN" altLang="en-US"/>
          </a:p>
        </p:txBody>
      </p:sp>
      <p:sp>
        <p:nvSpPr>
          <p:cNvPr id="101" name="Line 24"/>
          <p:cNvSpPr>
            <a:spLocks noChangeShapeType="1"/>
          </p:cNvSpPr>
          <p:nvPr/>
        </p:nvSpPr>
        <p:spPr bwMode="auto">
          <a:xfrm flipV="1">
            <a:off x="1426029" y="4586514"/>
            <a:ext cx="859971" cy="330200"/>
          </a:xfrm>
          <a:prstGeom prst="line">
            <a:avLst/>
          </a:prstGeom>
          <a:noFill/>
          <a:ln w="25400">
            <a:solidFill>
              <a:schemeClr val="accent2"/>
            </a:solidFill>
            <a:round/>
            <a:headEnd/>
            <a:tailEnd/>
          </a:ln>
        </p:spPr>
        <p:txBody>
          <a:bodyPr/>
          <a:lstStyle/>
          <a:p>
            <a:endParaRPr lang="zh-CN" altLang="en-US"/>
          </a:p>
        </p:txBody>
      </p:sp>
      <p:sp>
        <p:nvSpPr>
          <p:cNvPr id="102" name="Line 25"/>
          <p:cNvSpPr>
            <a:spLocks noChangeShapeType="1"/>
          </p:cNvSpPr>
          <p:nvPr/>
        </p:nvSpPr>
        <p:spPr bwMode="auto">
          <a:xfrm flipV="1">
            <a:off x="1127759" y="4905828"/>
            <a:ext cx="316411" cy="504367"/>
          </a:xfrm>
          <a:prstGeom prst="line">
            <a:avLst/>
          </a:prstGeom>
          <a:noFill/>
          <a:ln w="25400">
            <a:solidFill>
              <a:schemeClr val="accent2"/>
            </a:solidFill>
            <a:round/>
            <a:headEnd/>
            <a:tailEnd/>
          </a:ln>
        </p:spPr>
        <p:txBody>
          <a:bodyPr/>
          <a:lstStyle/>
          <a:p>
            <a:endParaRPr lang="zh-CN" altLang="en-US"/>
          </a:p>
        </p:txBody>
      </p:sp>
      <p:sp>
        <p:nvSpPr>
          <p:cNvPr id="119" name="Line 35"/>
          <p:cNvSpPr>
            <a:spLocks noChangeShapeType="1"/>
          </p:cNvSpPr>
          <p:nvPr/>
        </p:nvSpPr>
        <p:spPr bwMode="auto">
          <a:xfrm flipV="1">
            <a:off x="1143000" y="4602480"/>
            <a:ext cx="1135380" cy="815340"/>
          </a:xfrm>
          <a:prstGeom prst="line">
            <a:avLst/>
          </a:prstGeom>
          <a:noFill/>
          <a:ln w="25400">
            <a:solidFill>
              <a:schemeClr val="accent2"/>
            </a:solidFill>
            <a:round/>
            <a:headEnd/>
            <a:tailEnd/>
          </a:ln>
        </p:spPr>
        <p:txBody>
          <a:bodyPr/>
          <a:lstStyle/>
          <a:p>
            <a:endParaRPr lang="zh-CN" altLang="en-US"/>
          </a:p>
        </p:txBody>
      </p:sp>
      <p:sp>
        <p:nvSpPr>
          <p:cNvPr id="54" name="Line 35"/>
          <p:cNvSpPr>
            <a:spLocks noChangeShapeType="1"/>
          </p:cNvSpPr>
          <p:nvPr/>
        </p:nvSpPr>
        <p:spPr bwMode="auto">
          <a:xfrm>
            <a:off x="1140737" y="5426043"/>
            <a:ext cx="1457320" cy="517558"/>
          </a:xfrm>
          <a:prstGeom prst="line">
            <a:avLst/>
          </a:prstGeom>
          <a:noFill/>
          <a:ln w="25400">
            <a:solidFill>
              <a:schemeClr val="accent2"/>
            </a:solidFill>
            <a:round/>
            <a:headEnd/>
            <a:tailEnd/>
          </a:ln>
        </p:spPr>
        <p:txBody>
          <a:bodyPr/>
          <a:lstStyle/>
          <a:p>
            <a:endParaRPr lang="zh-CN" altLang="en-US"/>
          </a:p>
        </p:txBody>
      </p:sp>
      <p:sp>
        <p:nvSpPr>
          <p:cNvPr id="56" name="Line 35"/>
          <p:cNvSpPr>
            <a:spLocks noChangeShapeType="1"/>
          </p:cNvSpPr>
          <p:nvPr/>
        </p:nvSpPr>
        <p:spPr bwMode="auto">
          <a:xfrm flipV="1">
            <a:off x="2601686" y="5712737"/>
            <a:ext cx="1291303" cy="227234"/>
          </a:xfrm>
          <a:prstGeom prst="line">
            <a:avLst/>
          </a:prstGeom>
          <a:noFill/>
          <a:ln w="25400">
            <a:solidFill>
              <a:schemeClr val="accent2"/>
            </a:solidFill>
            <a:round/>
            <a:headEnd/>
            <a:tailEnd/>
          </a:ln>
        </p:spPr>
        <p:txBody>
          <a:bodyPr/>
          <a:lstStyle/>
          <a:p>
            <a:endParaRPr lang="zh-CN" altLang="en-US"/>
          </a:p>
        </p:txBody>
      </p:sp>
      <p:sp>
        <p:nvSpPr>
          <p:cNvPr id="57" name="Line 35"/>
          <p:cNvSpPr>
            <a:spLocks noChangeShapeType="1"/>
          </p:cNvSpPr>
          <p:nvPr/>
        </p:nvSpPr>
        <p:spPr bwMode="auto">
          <a:xfrm>
            <a:off x="2290527" y="4602178"/>
            <a:ext cx="2462542" cy="784634"/>
          </a:xfrm>
          <a:prstGeom prst="line">
            <a:avLst/>
          </a:prstGeom>
          <a:noFill/>
          <a:ln w="25400">
            <a:solidFill>
              <a:schemeClr val="accent2"/>
            </a:solidFill>
            <a:round/>
            <a:headEnd/>
            <a:tailEnd/>
          </a:ln>
        </p:spPr>
        <p:txBody>
          <a:bodyPr/>
          <a:lstStyle/>
          <a:p>
            <a:endParaRPr lang="zh-CN" altLang="en-US"/>
          </a:p>
        </p:txBody>
      </p:sp>
      <p:sp>
        <p:nvSpPr>
          <p:cNvPr id="38" name="Line 35"/>
          <p:cNvSpPr>
            <a:spLocks noChangeShapeType="1"/>
          </p:cNvSpPr>
          <p:nvPr/>
        </p:nvSpPr>
        <p:spPr bwMode="auto">
          <a:xfrm>
            <a:off x="1146816" y="5423067"/>
            <a:ext cx="2760594" cy="275435"/>
          </a:xfrm>
          <a:prstGeom prst="line">
            <a:avLst/>
          </a:prstGeom>
          <a:noFill/>
          <a:ln w="25400">
            <a:solidFill>
              <a:schemeClr val="accent2"/>
            </a:solidFill>
            <a:round/>
            <a:headEnd/>
            <a:tailEnd/>
          </a:ln>
        </p:spPr>
        <p:txBody>
          <a:bodyPr/>
          <a:lstStyle/>
          <a:p>
            <a:endParaRPr lang="zh-CN" altLang="en-US"/>
          </a:p>
        </p:txBody>
      </p:sp>
      <p:sp>
        <p:nvSpPr>
          <p:cNvPr id="70" name="Line 41"/>
          <p:cNvSpPr>
            <a:spLocks noChangeShapeType="1"/>
          </p:cNvSpPr>
          <p:nvPr/>
        </p:nvSpPr>
        <p:spPr bwMode="auto">
          <a:xfrm flipV="1">
            <a:off x="1135380" y="5387340"/>
            <a:ext cx="3665220" cy="30480"/>
          </a:xfrm>
          <a:prstGeom prst="line">
            <a:avLst/>
          </a:prstGeom>
          <a:noFill/>
          <a:ln w="25400">
            <a:solidFill>
              <a:srgbClr val="FF0000"/>
            </a:solidFill>
            <a:round/>
            <a:headEnd/>
            <a:tailEnd/>
          </a:ln>
        </p:spPr>
        <p:txBody>
          <a:bodyPr/>
          <a:lstStyle/>
          <a:p>
            <a:endParaRPr lang="zh-CN" altLang="en-US"/>
          </a:p>
        </p:txBody>
      </p:sp>
      <p:sp>
        <p:nvSpPr>
          <p:cNvPr id="33" name="TextBox 32"/>
          <p:cNvSpPr txBox="1"/>
          <p:nvPr/>
        </p:nvSpPr>
        <p:spPr>
          <a:xfrm>
            <a:off x="5684520" y="4724400"/>
            <a:ext cx="1672253" cy="369332"/>
          </a:xfrm>
          <a:prstGeom prst="rect">
            <a:avLst/>
          </a:prstGeom>
          <a:noFill/>
        </p:spPr>
        <p:txBody>
          <a:bodyPr wrap="none" rtlCol="0">
            <a:spAutoFit/>
          </a:bodyPr>
          <a:lstStyle/>
          <a:p>
            <a:r>
              <a:rPr lang="en-US" dirty="0" smtClean="0">
                <a:solidFill>
                  <a:srgbClr val="FF0000"/>
                </a:solidFill>
              </a:rPr>
              <a:t>N  decreases !</a:t>
            </a:r>
            <a:endParaRPr lang="en-US" dirty="0">
              <a:solidFill>
                <a:srgbClr val="FF0000"/>
              </a:solidFill>
            </a:endParaRPr>
          </a:p>
        </p:txBody>
      </p:sp>
      <p:sp>
        <p:nvSpPr>
          <p:cNvPr id="36" name="Text Box 87"/>
          <p:cNvSpPr txBox="1">
            <a:spLocks noChangeArrowheads="1"/>
          </p:cNvSpPr>
          <p:nvPr/>
        </p:nvSpPr>
        <p:spPr bwMode="auto">
          <a:xfrm>
            <a:off x="6548628" y="5348287"/>
            <a:ext cx="365760" cy="366713"/>
          </a:xfrm>
          <a:prstGeom prst="rect">
            <a:avLst/>
          </a:prstGeom>
          <a:solidFill>
            <a:schemeClr val="accent1"/>
          </a:solidFill>
          <a:ln w="9525">
            <a:noFill/>
            <a:miter lim="800000"/>
            <a:headEnd/>
            <a:tailEnd/>
          </a:ln>
          <a:effectLst/>
        </p:spPr>
        <p:txBody>
          <a:bodyPr wrap="square">
            <a:spAutoFit/>
          </a:bodyPr>
          <a:lstStyle/>
          <a:p>
            <a:pPr algn="ctr">
              <a:spcBef>
                <a:spcPct val="50000"/>
              </a:spcBef>
            </a:pPr>
            <a:endParaRPr lang="en-US" altLang="zh-CN" dirty="0"/>
          </a:p>
        </p:txBody>
      </p:sp>
      <p:sp>
        <p:nvSpPr>
          <p:cNvPr id="37" name="Text Box 62"/>
          <p:cNvSpPr txBox="1">
            <a:spLocks noChangeArrowheads="1"/>
          </p:cNvSpPr>
          <p:nvPr/>
        </p:nvSpPr>
        <p:spPr bwMode="auto">
          <a:xfrm>
            <a:off x="6548628" y="5350077"/>
            <a:ext cx="365760" cy="365760"/>
          </a:xfrm>
          <a:prstGeom prst="rect">
            <a:avLst/>
          </a:prstGeom>
          <a:noFill/>
          <a:ln w="9525">
            <a:noFill/>
            <a:miter lim="800000"/>
            <a:headEnd/>
            <a:tailEnd/>
          </a:ln>
          <a:effectLst/>
        </p:spPr>
        <p:txBody>
          <a:bodyPr>
            <a:spAutoFit/>
          </a:bodyPr>
          <a:lstStyle/>
          <a:p>
            <a:pPr algn="ctr"/>
            <a:r>
              <a:rPr lang="en-US" altLang="zh-CN" sz="2000" dirty="0" smtClean="0">
                <a:solidFill>
                  <a:srgbClr val="FC5104"/>
                </a:solidFill>
                <a:latin typeface="Arial Rounded MT Bold" pitchFamily="34" charset="0"/>
              </a:rPr>
              <a:t>0</a:t>
            </a:r>
            <a:endParaRPr lang="en-US" altLang="zh-CN" sz="2000" dirty="0">
              <a:solidFill>
                <a:srgbClr val="FC5104"/>
              </a:solidFill>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childTnLst>
                          </p:cTn>
                        </p:par>
                        <p:par>
                          <p:cTn id="8" fill="hold">
                            <p:stCondLst>
                              <p:cond delay="2000"/>
                            </p:stCondLst>
                            <p:childTnLst>
                              <p:par>
                                <p:cTn id="9" presetID="3" presetClass="emph" presetSubtype="2" fill="hold" grpId="0" nodeType="afterEffect">
                                  <p:stCondLst>
                                    <p:cond delay="0"/>
                                  </p:stCondLst>
                                  <p:childTnLst>
                                    <p:animClr clrSpc="rgb">
                                      <p:cBhvr override="childStyle">
                                        <p:cTn id="10" dur="1000" fill="hold"/>
                                        <p:tgtEl>
                                          <p:spTgt spid="37"/>
                                        </p:tgtEl>
                                        <p:attrNameLst>
                                          <p:attrName>style.color</p:attrName>
                                        </p:attrNameLst>
                                      </p:cBhvr>
                                      <p:to>
                                        <a:schemeClr val="accent2"/>
                                      </p:to>
                                    </p:animClr>
                                  </p:childTnLst>
                                </p:cTn>
                              </p:par>
                            </p:childTnLst>
                          </p:cTn>
                        </p:par>
                        <p:par>
                          <p:cTn id="11" fill="hold">
                            <p:stCondLst>
                              <p:cond delay="3000"/>
                            </p:stCondLst>
                            <p:childTnLst>
                              <p:par>
                                <p:cTn id="12" presetID="22" presetClass="emph" presetSubtype="0" fill="hold" grpId="0" nodeType="afterEffect">
                                  <p:stCondLst>
                                    <p:cond delay="0"/>
                                  </p:stCondLst>
                                  <p:childTnLst>
                                    <p:animClr clrSpc="hsl">
                                      <p:cBhvr override="childStyle">
                                        <p:cTn id="13" dur="500" fill="hold"/>
                                        <p:tgtEl>
                                          <p:spTgt spid="92"/>
                                        </p:tgtEl>
                                        <p:attrNameLst>
                                          <p:attrName>style.color</p:attrName>
                                        </p:attrNameLst>
                                      </p:cBhvr>
                                      <p:by>
                                        <p:hsl h="-7200000" s="0" l="0"/>
                                      </p:by>
                                    </p:animClr>
                                    <p:animClr clrSpc="hsl">
                                      <p:cBhvr>
                                        <p:cTn id="14" dur="500" fill="hold"/>
                                        <p:tgtEl>
                                          <p:spTgt spid="92"/>
                                        </p:tgtEl>
                                        <p:attrNameLst>
                                          <p:attrName>fillcolor</p:attrName>
                                        </p:attrNameLst>
                                      </p:cBhvr>
                                      <p:by>
                                        <p:hsl h="-7200000" s="0" l="0"/>
                                      </p:by>
                                    </p:animClr>
                                    <p:animClr clrSpc="hsl">
                                      <p:cBhvr>
                                        <p:cTn id="15" dur="500" fill="hold"/>
                                        <p:tgtEl>
                                          <p:spTgt spid="92"/>
                                        </p:tgtEl>
                                        <p:attrNameLst>
                                          <p:attrName>stroke.color</p:attrName>
                                        </p:attrNameLst>
                                      </p:cBhvr>
                                      <p:by>
                                        <p:hsl h="-7200000" s="0" l="0"/>
                                      </p:by>
                                    </p:animClr>
                                    <p:set>
                                      <p:cBhvr>
                                        <p:cTn id="16" dur="500" fill="hold"/>
                                        <p:tgtEl>
                                          <p:spTgt spid="92"/>
                                        </p:tgtEl>
                                        <p:attrNameLst>
                                          <p:attrName>fill.type</p:attrName>
                                        </p:attrNameLst>
                                      </p:cBhvr>
                                      <p:to>
                                        <p:strVal val="solid"/>
                                      </p:to>
                                    </p:set>
                                  </p:childTnLst>
                                </p:cTn>
                              </p:par>
                            </p:childTnLst>
                          </p:cTn>
                        </p:par>
                        <p:par>
                          <p:cTn id="17" fill="hold">
                            <p:stCondLst>
                              <p:cond delay="3500"/>
                            </p:stCondLst>
                            <p:childTnLst>
                              <p:par>
                                <p:cTn id="18" presetID="10" presetClass="exit" presetSubtype="0" fill="hold" grpId="1" nodeType="afterEffect">
                                  <p:stCondLst>
                                    <p:cond delay="0"/>
                                  </p:stCondLst>
                                  <p:childTnLst>
                                    <p:animEffect transition="out" filter="fade">
                                      <p:cBhvr>
                                        <p:cTn id="19" dur="2000"/>
                                        <p:tgtEl>
                                          <p:spTgt spid="92"/>
                                        </p:tgtEl>
                                      </p:cBhvr>
                                    </p:animEffect>
                                    <p:set>
                                      <p:cBhvr>
                                        <p:cTn id="20" dur="1" fill="hold">
                                          <p:stCondLst>
                                            <p:cond delay="1999"/>
                                          </p:stCondLst>
                                        </p:cTn>
                                        <p:tgtEl>
                                          <p:spTgt spid="92"/>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2000"/>
                                        <p:tgtEl>
                                          <p:spTgt spid="43"/>
                                        </p:tgtEl>
                                      </p:cBhvr>
                                    </p:animEffect>
                                    <p:set>
                                      <p:cBhvr>
                                        <p:cTn id="23" dur="1" fill="hold">
                                          <p:stCondLst>
                                            <p:cond delay="1999"/>
                                          </p:stCondLst>
                                        </p:cTn>
                                        <p:tgtEl>
                                          <p:spTgt spid="43"/>
                                        </p:tgtEl>
                                        <p:attrNameLst>
                                          <p:attrName>style.visibility</p:attrName>
                                        </p:attrNameLst>
                                      </p:cBhvr>
                                      <p:to>
                                        <p:strVal val="hidden"/>
                                      </p:to>
                                    </p:set>
                                  </p:childTnLst>
                                </p:cTn>
                              </p:par>
                              <p:par>
                                <p:cTn id="24" presetID="7" presetClass="emph" presetSubtype="2" fill="hold" nodeType="withEffect">
                                  <p:stCondLst>
                                    <p:cond delay="0"/>
                                  </p:stCondLst>
                                  <p:childTnLst>
                                    <p:animClr clrSpc="rgb">
                                      <p:cBhvr>
                                        <p:cTn id="25" dur="1000" fill="hold"/>
                                        <p:tgtEl>
                                          <p:spTgt spid="70"/>
                                        </p:tgtEl>
                                        <p:attrNameLst>
                                          <p:attrName>stroke.color</p:attrName>
                                        </p:attrNameLst>
                                      </p:cBhvr>
                                      <p:to>
                                        <a:schemeClr val="accent2"/>
                                      </p:to>
                                    </p:animClr>
                                    <p:set>
                                      <p:cBhvr>
                                        <p:cTn id="26" dur="1000" fill="hold"/>
                                        <p:tgtEl>
                                          <p:spTgt spid="70"/>
                                        </p:tgtEl>
                                        <p:attrNameLst>
                                          <p:attrName>stroke.on</p:attrName>
                                        </p:attrNameLst>
                                      </p:cBhvr>
                                      <p:to>
                                        <p:strVal val="true"/>
                                      </p:to>
                                    </p:set>
                                  </p:childTnLst>
                                </p:cTn>
                              </p:par>
                              <p:par>
                                <p:cTn id="27" presetID="10"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2000"/>
                                        <p:tgtEl>
                                          <p:spTgt spid="45"/>
                                        </p:tgtEl>
                                      </p:cBhvr>
                                    </p:animEffect>
                                  </p:childTnLst>
                                </p:cTn>
                              </p:par>
                            </p:childTnLst>
                          </p:cTn>
                        </p:par>
                        <p:par>
                          <p:cTn id="30" fill="hold">
                            <p:stCondLst>
                              <p:cond delay="5500"/>
                            </p:stCondLst>
                            <p:childTnLst>
                              <p:par>
                                <p:cTn id="31" presetID="10" presetClass="exit" presetSubtype="0" fill="hold" grpId="1" nodeType="afterEffect">
                                  <p:stCondLst>
                                    <p:cond delay="0"/>
                                  </p:stCondLst>
                                  <p:childTnLst>
                                    <p:animEffect transition="out" filter="fade">
                                      <p:cBhvr>
                                        <p:cTn id="32" dur="1000"/>
                                        <p:tgtEl>
                                          <p:spTgt spid="37"/>
                                        </p:tgtEl>
                                      </p:cBhvr>
                                    </p:animEffect>
                                    <p:set>
                                      <p:cBhvr>
                                        <p:cTn id="33" dur="1" fill="hold">
                                          <p:stCondLst>
                                            <p:cond delay="999"/>
                                          </p:stCondLst>
                                        </p:cTn>
                                        <p:tgtEl>
                                          <p:spTgt spid="37"/>
                                        </p:tgtEl>
                                        <p:attrNameLst>
                                          <p:attrName>style.visibility</p:attrName>
                                        </p:attrNameLst>
                                      </p:cBhvr>
                                      <p:to>
                                        <p:strVal val="hidden"/>
                                      </p:to>
                                    </p:set>
                                  </p:childTnLst>
                                </p:cTn>
                              </p:par>
                            </p:childTnLst>
                          </p:cTn>
                        </p:par>
                        <p:par>
                          <p:cTn id="34" fill="hold">
                            <p:stCondLst>
                              <p:cond delay="6500"/>
                            </p:stCondLst>
                            <p:childTnLst>
                              <p:par>
                                <p:cTn id="35" presetID="10" presetClass="exit" presetSubtype="0" fill="hold" grpId="0" nodeType="afterEffect">
                                  <p:stCondLst>
                                    <p:cond delay="0"/>
                                  </p:stCondLst>
                                  <p:childTnLst>
                                    <p:animEffect transition="out" filter="fade">
                                      <p:cBhvr>
                                        <p:cTn id="36" dur="1000"/>
                                        <p:tgtEl>
                                          <p:spTgt spid="36"/>
                                        </p:tgtEl>
                                      </p:cBhvr>
                                    </p:animEffect>
                                    <p:set>
                                      <p:cBhvr>
                                        <p:cTn id="37" dur="1" fill="hold">
                                          <p:stCondLst>
                                            <p:cond delay="999"/>
                                          </p:stCondLst>
                                        </p:cTn>
                                        <p:tgtEl>
                                          <p:spTgt spid="36"/>
                                        </p:tgtEl>
                                        <p:attrNameLst>
                                          <p:attrName>style.visibility</p:attrName>
                                        </p:attrNameLst>
                                      </p:cBhvr>
                                      <p:to>
                                        <p:strVal val="hidden"/>
                                      </p:to>
                                    </p:set>
                                  </p:childTnLst>
                                </p:cTn>
                              </p:par>
                            </p:childTnLst>
                          </p:cTn>
                        </p:par>
                        <p:par>
                          <p:cTn id="38" fill="hold">
                            <p:stCondLst>
                              <p:cond delay="7500"/>
                            </p:stCondLst>
                            <p:childTnLst>
                              <p:par>
                                <p:cTn id="39" presetID="35" presetClass="emph" presetSubtype="0" repeatCount="2000" fill="hold" nodeType="afterEffect">
                                  <p:stCondLst>
                                    <p:cond delay="0"/>
                                  </p:stCondLst>
                                  <p:childTnLst>
                                    <p:anim calcmode="discrete" valueType="str">
                                      <p:cBhvr>
                                        <p:cTn id="40" dur="500" fill="hold"/>
                                        <p:tgtEl>
                                          <p:spTgt spid="33">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92" grpId="0" animBg="1"/>
      <p:bldP spid="92" grpId="1" animBg="1"/>
      <p:bldP spid="36" grpId="0" animBg="1"/>
      <p:bldP spid="37" grpId="0"/>
      <p:bldP spid="3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altLang="zh-CN" smtClean="0">
                <a:ea typeface="宋体" charset="-122"/>
              </a:rPr>
              <a:t>Complexity analysis</a:t>
            </a:r>
          </a:p>
        </p:txBody>
      </p:sp>
      <p:sp>
        <p:nvSpPr>
          <p:cNvPr id="44034" name="Rectangle 3"/>
          <p:cNvSpPr>
            <a:spLocks noGrp="1" noChangeArrowheads="1"/>
          </p:cNvSpPr>
          <p:nvPr>
            <p:ph type="body" idx="4294967295"/>
          </p:nvPr>
        </p:nvSpPr>
        <p:spPr/>
        <p:txBody>
          <a:bodyPr/>
          <a:lstStyle/>
          <a:p>
            <a:r>
              <a:rPr lang="en-US" altLang="zh-CN" sz="2800" smtClean="0">
                <a:ea typeface="宋体" charset="-122"/>
              </a:rPr>
              <a:t>Claim 2. </a:t>
            </a:r>
            <a:r>
              <a:rPr lang="en-US" altLang="zh-CN" sz="2400" smtClean="0">
                <a:ea typeface="宋体" charset="-122"/>
              </a:rPr>
              <a:t>The total number of flipping performed by the inner loop to add one constraint is O(</a:t>
            </a:r>
            <a:r>
              <a:rPr lang="en-US" altLang="zh-CN" sz="2400" i="1" smtClean="0">
                <a:ea typeface="宋体" charset="-122"/>
              </a:rPr>
              <a:t>k</a:t>
            </a:r>
            <a:r>
              <a:rPr lang="en-US" altLang="zh-CN" sz="2400" baseline="30000" smtClean="0">
                <a:ea typeface="宋体" charset="-122"/>
              </a:rPr>
              <a:t>2</a:t>
            </a:r>
            <a:r>
              <a:rPr lang="en-US" altLang="zh-CN" sz="2400" smtClean="0">
                <a:ea typeface="宋体" charset="-122"/>
              </a:rPr>
              <a:t>) where </a:t>
            </a:r>
            <a:r>
              <a:rPr lang="en-US" altLang="zh-CN" sz="2400" i="1" smtClean="0">
                <a:ea typeface="宋体" charset="-122"/>
              </a:rPr>
              <a:t>k</a:t>
            </a:r>
            <a:r>
              <a:rPr lang="en-US" altLang="zh-CN" sz="2400" smtClean="0">
                <a:ea typeface="宋体" charset="-122"/>
              </a:rPr>
              <a:t> is the number of triangles intersecting the constraint.</a:t>
            </a:r>
          </a:p>
          <a:p>
            <a:endParaRPr lang="en-US" altLang="zh-CN" sz="2800" smtClean="0">
              <a:ea typeface="宋体" charset="-122"/>
            </a:endParaRPr>
          </a:p>
          <a:p>
            <a:r>
              <a:rPr lang="en-US" altLang="zh-CN" sz="2800" smtClean="0">
                <a:ea typeface="宋体" charset="-122"/>
              </a:rPr>
              <a:t>Proof… please refer to our paper</a:t>
            </a:r>
            <a:endParaRPr lang="en-US" altLang="zh-CN" sz="2000" smtClean="0">
              <a:ea typeface="宋体" charset="-122"/>
            </a:endParaRPr>
          </a:p>
          <a:p>
            <a:endParaRPr lang="en-US" altLang="zh-CN" sz="3400" smtClean="0">
              <a:ea typeface="宋体" charset="-122"/>
            </a:endParaRPr>
          </a:p>
          <a:p>
            <a:pPr lvl="1" eaLnBrk="1" hangingPunct="1"/>
            <a:endParaRPr lang="en-US" altLang="zh-CN" sz="3000" smtClean="0">
              <a:ea typeface="宋体" charset="-122"/>
            </a:endParaRPr>
          </a:p>
        </p:txBody>
      </p:sp>
      <p:sp>
        <p:nvSpPr>
          <p:cNvPr id="4" name="Slide Number Placeholder 3"/>
          <p:cNvSpPr>
            <a:spLocks noGrp="1"/>
          </p:cNvSpPr>
          <p:nvPr>
            <p:ph type="sldNum" sz="quarter" idx="11"/>
          </p:nvPr>
        </p:nvSpPr>
        <p:spPr/>
        <p:txBody>
          <a:bodyPr/>
          <a:lstStyle/>
          <a:p>
            <a:pPr>
              <a:defRPr/>
            </a:pPr>
            <a:fld id="{7E113751-29A8-431F-A3EC-2D1E136B32B4}" type="slidenum">
              <a:rPr lang="en-US"/>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tLang="zh-CN" b="1" smtClean="0">
                <a:ea typeface="宋体" charset="-122"/>
              </a:rPr>
              <a:t>Experimental Results</a:t>
            </a:r>
            <a:endParaRPr lang="en-US" altLang="zh-CN" smtClean="0">
              <a:ea typeface="宋体" charset="-122"/>
            </a:endParaRPr>
          </a:p>
        </p:txBody>
      </p:sp>
      <p:sp>
        <p:nvSpPr>
          <p:cNvPr id="45058" name="Content Placeholder 2"/>
          <p:cNvSpPr>
            <a:spLocks noGrp="1"/>
          </p:cNvSpPr>
          <p:nvPr>
            <p:ph idx="1"/>
          </p:nvPr>
        </p:nvSpPr>
        <p:spPr/>
        <p:txBody>
          <a:bodyPr/>
          <a:lstStyle/>
          <a:p>
            <a:pPr>
              <a:spcAft>
                <a:spcPts val="600"/>
              </a:spcAft>
            </a:pPr>
            <a:r>
              <a:rPr lang="en-US" altLang="zh-CN" sz="2000" smtClean="0">
                <a:ea typeface="宋体" charset="-122"/>
              </a:rPr>
              <a:t>Hardware: Intel i7 2600K 3.4GHz CPU, 16GB of DDR3 RAM and NVIDIA GTX 580 Fermi graphics card with 3GB memory</a:t>
            </a:r>
          </a:p>
          <a:p>
            <a:pPr>
              <a:spcAft>
                <a:spcPts val="600"/>
              </a:spcAft>
            </a:pPr>
            <a:endParaRPr lang="en-US" altLang="zh-CN" sz="2000" smtClean="0">
              <a:ea typeface="宋体" charset="-122"/>
            </a:endParaRPr>
          </a:p>
          <a:p>
            <a:pPr>
              <a:spcAft>
                <a:spcPts val="600"/>
              </a:spcAft>
            </a:pPr>
            <a:r>
              <a:rPr lang="en-US" altLang="zh-CN" sz="2000" smtClean="0">
                <a:ea typeface="宋体" charset="-122"/>
              </a:rPr>
              <a:t>Compare to the most popular softwares available for CPU: </a:t>
            </a:r>
            <a:r>
              <a:rPr lang="en-US" altLang="zh-CN" sz="2000" i="1" smtClean="0">
                <a:ea typeface="宋体" charset="-122"/>
              </a:rPr>
              <a:t>Triangle</a:t>
            </a:r>
            <a:r>
              <a:rPr lang="en-US" altLang="zh-CN" sz="2000" smtClean="0">
                <a:ea typeface="宋体" charset="-122"/>
              </a:rPr>
              <a:t>  &amp; CGAL software (</a:t>
            </a:r>
            <a:r>
              <a:rPr lang="en-US" altLang="zh-CN" sz="2000" i="1" smtClean="0">
                <a:ea typeface="宋体" charset="-122"/>
              </a:rPr>
              <a:t>Triangle</a:t>
            </a:r>
            <a:r>
              <a:rPr lang="en-US" altLang="zh-CN" sz="2000" smtClean="0">
                <a:ea typeface="宋体" charset="-122"/>
              </a:rPr>
              <a:t> is faster than CGAL)</a:t>
            </a:r>
          </a:p>
          <a:p>
            <a:pPr>
              <a:spcAft>
                <a:spcPts val="600"/>
              </a:spcAft>
            </a:pPr>
            <a:endParaRPr lang="en-US" altLang="zh-CN" sz="2000" smtClean="0">
              <a:ea typeface="宋体" charset="-122"/>
            </a:endParaRPr>
          </a:p>
          <a:p>
            <a:r>
              <a:rPr lang="en-US" altLang="zh-CN" sz="2000" smtClean="0">
                <a:ea typeface="宋体" charset="-122"/>
              </a:rPr>
              <a:t>Synthetic Dataset</a:t>
            </a:r>
          </a:p>
          <a:p>
            <a:endParaRPr lang="en-US" altLang="zh-CN" sz="2000" smtClean="0">
              <a:ea typeface="宋体" charset="-122"/>
            </a:endParaRPr>
          </a:p>
          <a:p>
            <a:r>
              <a:rPr lang="en-US" altLang="zh-CN" sz="2000" smtClean="0">
                <a:ea typeface="宋体" charset="-122"/>
              </a:rPr>
              <a:t>Real-world dataset</a:t>
            </a:r>
          </a:p>
        </p:txBody>
      </p:sp>
      <p:sp>
        <p:nvSpPr>
          <p:cNvPr id="4" name="Slide Number Placeholder 3"/>
          <p:cNvSpPr>
            <a:spLocks noGrp="1"/>
          </p:cNvSpPr>
          <p:nvPr>
            <p:ph type="sldNum" sz="quarter" idx="11"/>
          </p:nvPr>
        </p:nvSpPr>
        <p:spPr/>
        <p:txBody>
          <a:bodyPr/>
          <a:lstStyle/>
          <a:p>
            <a:pPr>
              <a:defRPr/>
            </a:pPr>
            <a:fld id="{BF5F46C9-BE47-46C4-889C-89C1C3A448E0}" type="slidenum">
              <a:rPr lang="en-US"/>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tLang="zh-CN" b="1" smtClean="0">
                <a:ea typeface="宋体" charset="-122"/>
              </a:rPr>
              <a:t>Experimental Results</a:t>
            </a:r>
            <a:endParaRPr lang="en-US" altLang="zh-CN" smtClean="0">
              <a:ea typeface="宋体" charset="-122"/>
            </a:endParaRPr>
          </a:p>
        </p:txBody>
      </p:sp>
      <p:sp>
        <p:nvSpPr>
          <p:cNvPr id="46082" name="Content Placeholder 2"/>
          <p:cNvSpPr>
            <a:spLocks noGrp="1"/>
          </p:cNvSpPr>
          <p:nvPr>
            <p:ph idx="1"/>
          </p:nvPr>
        </p:nvSpPr>
        <p:spPr/>
        <p:txBody>
          <a:bodyPr/>
          <a:lstStyle/>
          <a:p>
            <a:r>
              <a:rPr lang="en-US" altLang="zh-CN" smtClean="0">
                <a:ea typeface="宋体" charset="-122"/>
              </a:rPr>
              <a:t>Synthetic Dataset</a:t>
            </a:r>
          </a:p>
          <a:p>
            <a:endParaRPr lang="en-US" altLang="zh-CN" smtClean="0">
              <a:ea typeface="宋体" charset="-122"/>
            </a:endParaRPr>
          </a:p>
        </p:txBody>
      </p:sp>
      <p:sp>
        <p:nvSpPr>
          <p:cNvPr id="46084" name="TextBox 6"/>
          <p:cNvSpPr txBox="1">
            <a:spLocks noChangeArrowheads="1"/>
          </p:cNvSpPr>
          <p:nvPr/>
        </p:nvSpPr>
        <p:spPr bwMode="auto">
          <a:xfrm>
            <a:off x="3461852" y="2454207"/>
            <a:ext cx="4232910" cy="338554"/>
          </a:xfrm>
          <a:prstGeom prst="rect">
            <a:avLst/>
          </a:prstGeom>
          <a:solidFill>
            <a:schemeClr val="bg1"/>
          </a:solidFill>
          <a:ln w="9525">
            <a:noFill/>
            <a:miter lim="800000"/>
            <a:headEnd/>
            <a:tailEnd/>
          </a:ln>
        </p:spPr>
        <p:txBody>
          <a:bodyPr wrap="square">
            <a:spAutoFit/>
          </a:bodyPr>
          <a:lstStyle/>
          <a:p>
            <a:pPr>
              <a:spcAft>
                <a:spcPts val="600"/>
              </a:spcAft>
            </a:pPr>
            <a:r>
              <a:rPr lang="en-US" altLang="zh-CN" sz="1600" dirty="0">
                <a:solidFill>
                  <a:schemeClr val="accent2"/>
                </a:solidFill>
              </a:rPr>
              <a:t>Speedup over </a:t>
            </a:r>
            <a:r>
              <a:rPr lang="en-US" altLang="zh-CN" sz="1600" i="1" dirty="0" smtClean="0">
                <a:solidFill>
                  <a:schemeClr val="accent2"/>
                </a:solidFill>
              </a:rPr>
              <a:t>Triangle</a:t>
            </a:r>
            <a:endParaRPr lang="en-US" altLang="zh-CN" sz="1600" dirty="0">
              <a:solidFill>
                <a:schemeClr val="accent2"/>
              </a:solidFill>
            </a:endParaRPr>
          </a:p>
        </p:txBody>
      </p:sp>
      <p:sp>
        <p:nvSpPr>
          <p:cNvPr id="8" name="Slide Number Placeholder 7"/>
          <p:cNvSpPr>
            <a:spLocks noGrp="1"/>
          </p:cNvSpPr>
          <p:nvPr>
            <p:ph type="sldNum" sz="quarter" idx="11"/>
          </p:nvPr>
        </p:nvSpPr>
        <p:spPr/>
        <p:txBody>
          <a:bodyPr/>
          <a:lstStyle/>
          <a:p>
            <a:pPr>
              <a:defRPr/>
            </a:pPr>
            <a:fld id="{61C9EE5F-3DAD-4CF1-9D8B-F50B26543660}" type="slidenum">
              <a:rPr lang="en-US"/>
              <a:pPr>
                <a:defRPr/>
              </a:pPr>
              <a:t>28</a:t>
            </a:fld>
            <a:endParaRPr lang="en-US" dirty="0"/>
          </a:p>
        </p:txBody>
      </p:sp>
      <p:grpSp>
        <p:nvGrpSpPr>
          <p:cNvPr id="20" name="Group 19"/>
          <p:cNvGrpSpPr/>
          <p:nvPr/>
        </p:nvGrpSpPr>
        <p:grpSpPr>
          <a:xfrm>
            <a:off x="526212" y="3049423"/>
            <a:ext cx="8307237" cy="2601167"/>
            <a:chOff x="526212" y="2669879"/>
            <a:chExt cx="8307237" cy="2601167"/>
          </a:xfrm>
        </p:grpSpPr>
        <p:sp>
          <p:nvSpPr>
            <p:cNvPr id="12" name="TextBox 6"/>
            <p:cNvSpPr txBox="1">
              <a:spLocks noChangeArrowheads="1"/>
            </p:cNvSpPr>
            <p:nvPr/>
          </p:nvSpPr>
          <p:spPr bwMode="auto">
            <a:xfrm>
              <a:off x="1070171" y="4963269"/>
              <a:ext cx="2604682" cy="307777"/>
            </a:xfrm>
            <a:prstGeom prst="rect">
              <a:avLst/>
            </a:prstGeom>
            <a:solidFill>
              <a:schemeClr val="bg1"/>
            </a:solidFill>
            <a:ln w="9525">
              <a:noFill/>
              <a:miter lim="800000"/>
              <a:headEnd/>
              <a:tailEnd/>
            </a:ln>
          </p:spPr>
          <p:txBody>
            <a:bodyPr wrap="square">
              <a:spAutoFit/>
            </a:bodyPr>
            <a:lstStyle/>
            <a:p>
              <a:pPr>
                <a:spcAft>
                  <a:spcPts val="600"/>
                </a:spcAft>
              </a:pPr>
              <a:r>
                <a:rPr lang="en-US" altLang="zh-CN" sz="1400" dirty="0" smtClean="0">
                  <a:solidFill>
                    <a:schemeClr val="accent2"/>
                  </a:solidFill>
                </a:rPr>
                <a:t>1M </a:t>
              </a:r>
              <a:r>
                <a:rPr lang="en-US" altLang="zh-CN" sz="1400" dirty="0" smtClean="0">
                  <a:solidFill>
                    <a:schemeClr val="accent2"/>
                  </a:solidFill>
                </a:rPr>
                <a:t>constraints, points (10</a:t>
              </a:r>
              <a:r>
                <a:rPr lang="en-US" altLang="zh-CN" sz="1400" baseline="30000" dirty="0" smtClean="0">
                  <a:solidFill>
                    <a:schemeClr val="accent2"/>
                  </a:solidFill>
                </a:rPr>
                <a:t>6</a:t>
              </a:r>
              <a:r>
                <a:rPr lang="en-US" altLang="zh-CN" sz="1400" dirty="0" smtClean="0">
                  <a:solidFill>
                    <a:schemeClr val="accent2"/>
                  </a:solidFill>
                </a:rPr>
                <a:t>)</a:t>
              </a:r>
              <a:endParaRPr lang="en-US" altLang="zh-CN" sz="1400" dirty="0">
                <a:solidFill>
                  <a:schemeClr val="accent2"/>
                </a:solidFill>
              </a:endParaRPr>
            </a:p>
          </p:txBody>
        </p:sp>
        <p:pic>
          <p:nvPicPr>
            <p:cNvPr id="1031" name="Picture 7" descr="C:\Users\qimeng\Desktop\Untitled 2.png"/>
            <p:cNvPicPr>
              <a:picLocks noChangeAspect="1" noChangeArrowheads="1"/>
            </p:cNvPicPr>
            <p:nvPr/>
          </p:nvPicPr>
          <p:blipFill>
            <a:blip r:embed="rId3" cstate="print"/>
            <a:srcRect/>
            <a:stretch>
              <a:fillRect/>
            </a:stretch>
          </p:blipFill>
          <p:spPr bwMode="auto">
            <a:xfrm>
              <a:off x="4992636" y="2669879"/>
              <a:ext cx="3840813" cy="2194750"/>
            </a:xfrm>
            <a:prstGeom prst="rect">
              <a:avLst/>
            </a:prstGeom>
            <a:noFill/>
          </p:spPr>
        </p:pic>
        <p:pic>
          <p:nvPicPr>
            <p:cNvPr id="1032" name="Picture 8" descr="C:\Users\qimeng\Desktop\Untitled 1.png"/>
            <p:cNvPicPr>
              <a:picLocks noChangeAspect="1" noChangeArrowheads="1"/>
            </p:cNvPicPr>
            <p:nvPr/>
          </p:nvPicPr>
          <p:blipFill>
            <a:blip r:embed="rId4" cstate="print"/>
            <a:srcRect/>
            <a:stretch>
              <a:fillRect/>
            </a:stretch>
          </p:blipFill>
          <p:spPr bwMode="auto">
            <a:xfrm>
              <a:off x="526212" y="2687133"/>
              <a:ext cx="3840813" cy="2194750"/>
            </a:xfrm>
            <a:prstGeom prst="rect">
              <a:avLst/>
            </a:prstGeom>
            <a:noFill/>
          </p:spPr>
        </p:pic>
        <p:sp>
          <p:nvSpPr>
            <p:cNvPr id="19" name="TextBox 6"/>
            <p:cNvSpPr txBox="1">
              <a:spLocks noChangeArrowheads="1"/>
            </p:cNvSpPr>
            <p:nvPr/>
          </p:nvSpPr>
          <p:spPr bwMode="auto">
            <a:xfrm>
              <a:off x="5725559" y="4963269"/>
              <a:ext cx="2604682" cy="307777"/>
            </a:xfrm>
            <a:prstGeom prst="rect">
              <a:avLst/>
            </a:prstGeom>
            <a:solidFill>
              <a:schemeClr val="bg1"/>
            </a:solidFill>
            <a:ln w="9525">
              <a:noFill/>
              <a:miter lim="800000"/>
              <a:headEnd/>
              <a:tailEnd/>
            </a:ln>
          </p:spPr>
          <p:txBody>
            <a:bodyPr wrap="square">
              <a:spAutoFit/>
            </a:bodyPr>
            <a:lstStyle/>
            <a:p>
              <a:pPr>
                <a:spcAft>
                  <a:spcPts val="600"/>
                </a:spcAft>
              </a:pPr>
              <a:r>
                <a:rPr lang="en-US" altLang="zh-CN" sz="1400" dirty="0" smtClean="0">
                  <a:solidFill>
                    <a:schemeClr val="accent2"/>
                  </a:solidFill>
                </a:rPr>
                <a:t>10M points, constraints (10</a:t>
              </a:r>
              <a:r>
                <a:rPr lang="en-US" altLang="zh-CN" sz="1400" baseline="30000" dirty="0" smtClean="0">
                  <a:solidFill>
                    <a:schemeClr val="accent2"/>
                  </a:solidFill>
                </a:rPr>
                <a:t>5</a:t>
              </a:r>
              <a:r>
                <a:rPr lang="en-US" altLang="zh-CN" sz="1400" dirty="0" smtClean="0">
                  <a:solidFill>
                    <a:schemeClr val="accent2"/>
                  </a:solidFill>
                </a:rPr>
                <a:t>)</a:t>
              </a:r>
              <a:endParaRPr lang="en-US" altLang="zh-CN" sz="1400" dirty="0">
                <a:solidFill>
                  <a:schemeClr val="accent2"/>
                </a:solidFill>
              </a:endParaRPr>
            </a:p>
          </p:txBody>
        </p:sp>
      </p:grpSp>
      <p:sp>
        <p:nvSpPr>
          <p:cNvPr id="29" name="Action Button: Information 28">
            <a:hlinkClick r:id="rId5" action="ppaction://hlinksldjump" highlightClick="1"/>
          </p:cNvPr>
          <p:cNvSpPr/>
          <p:nvPr/>
        </p:nvSpPr>
        <p:spPr bwMode="auto">
          <a:xfrm>
            <a:off x="280657" y="6096242"/>
            <a:ext cx="307818" cy="358880"/>
          </a:xfrm>
          <a:prstGeom prst="actionButtonInformati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tLang="zh-CN" b="1" smtClean="0">
                <a:ea typeface="宋体" charset="-122"/>
              </a:rPr>
              <a:t>Experimental Results</a:t>
            </a:r>
            <a:endParaRPr lang="en-US" altLang="zh-CN" smtClean="0">
              <a:ea typeface="宋体" charset="-122"/>
            </a:endParaRPr>
          </a:p>
        </p:txBody>
      </p:sp>
      <p:sp>
        <p:nvSpPr>
          <p:cNvPr id="48130" name="Content Placeholder 2"/>
          <p:cNvSpPr>
            <a:spLocks noGrp="1"/>
          </p:cNvSpPr>
          <p:nvPr>
            <p:ph idx="1"/>
          </p:nvPr>
        </p:nvSpPr>
        <p:spPr>
          <a:xfrm>
            <a:off x="441290" y="1276978"/>
            <a:ext cx="8382000" cy="4648200"/>
          </a:xfrm>
        </p:spPr>
        <p:txBody>
          <a:bodyPr/>
          <a:lstStyle/>
          <a:p>
            <a:r>
              <a:rPr lang="en-US" altLang="zh-CN" smtClean="0">
                <a:ea typeface="宋体" charset="-122"/>
              </a:rPr>
              <a:t>Synthetic Dataset</a:t>
            </a:r>
          </a:p>
          <a:p>
            <a:endParaRPr lang="en-US" altLang="zh-CN" smtClean="0">
              <a:ea typeface="宋体" charset="-122"/>
            </a:endParaRPr>
          </a:p>
        </p:txBody>
      </p:sp>
      <p:sp>
        <p:nvSpPr>
          <p:cNvPr id="6" name="Slide Number Placeholder 5"/>
          <p:cNvSpPr>
            <a:spLocks noGrp="1"/>
          </p:cNvSpPr>
          <p:nvPr>
            <p:ph type="sldNum" sz="quarter" idx="11"/>
          </p:nvPr>
        </p:nvSpPr>
        <p:spPr/>
        <p:txBody>
          <a:bodyPr/>
          <a:lstStyle/>
          <a:p>
            <a:pPr>
              <a:defRPr/>
            </a:pPr>
            <a:fld id="{C2F1466F-C8FB-4A31-9501-C7422BF19618}" type="slidenum">
              <a:rPr lang="en-US"/>
              <a:pPr>
                <a:defRPr/>
              </a:pPr>
              <a:t>29</a:t>
            </a:fld>
            <a:endParaRPr lang="en-US" dirty="0"/>
          </a:p>
        </p:txBody>
      </p:sp>
      <p:sp>
        <p:nvSpPr>
          <p:cNvPr id="10" name="TextBox 6"/>
          <p:cNvSpPr txBox="1">
            <a:spLocks noChangeArrowheads="1"/>
          </p:cNvSpPr>
          <p:nvPr/>
        </p:nvSpPr>
        <p:spPr bwMode="auto">
          <a:xfrm>
            <a:off x="3461852" y="2316191"/>
            <a:ext cx="4232910" cy="338554"/>
          </a:xfrm>
          <a:prstGeom prst="rect">
            <a:avLst/>
          </a:prstGeom>
          <a:solidFill>
            <a:schemeClr val="bg1"/>
          </a:solidFill>
          <a:ln w="9525">
            <a:noFill/>
            <a:miter lim="800000"/>
            <a:headEnd/>
            <a:tailEnd/>
          </a:ln>
        </p:spPr>
        <p:txBody>
          <a:bodyPr wrap="square">
            <a:spAutoFit/>
          </a:bodyPr>
          <a:lstStyle/>
          <a:p>
            <a:pPr>
              <a:spcAft>
                <a:spcPts val="600"/>
              </a:spcAft>
            </a:pPr>
            <a:r>
              <a:rPr lang="en-US" altLang="zh-CN" sz="1600" dirty="0" smtClean="0">
                <a:solidFill>
                  <a:schemeClr val="accent2"/>
                </a:solidFill>
              </a:rPr>
              <a:t>Running time for different steps</a:t>
            </a:r>
            <a:endParaRPr lang="en-US" altLang="zh-CN" sz="1600" dirty="0">
              <a:solidFill>
                <a:schemeClr val="accent2"/>
              </a:solidFill>
            </a:endParaRPr>
          </a:p>
        </p:txBody>
      </p:sp>
      <p:grpSp>
        <p:nvGrpSpPr>
          <p:cNvPr id="15" name="Group 14"/>
          <p:cNvGrpSpPr/>
          <p:nvPr/>
        </p:nvGrpSpPr>
        <p:grpSpPr>
          <a:xfrm>
            <a:off x="810904" y="3122784"/>
            <a:ext cx="7519337" cy="2527806"/>
            <a:chOff x="810904" y="3122784"/>
            <a:chExt cx="7519337" cy="2527806"/>
          </a:xfrm>
        </p:grpSpPr>
        <p:pic>
          <p:nvPicPr>
            <p:cNvPr id="2050" name="Picture 2" descr="C:\Users\qimeng\Desktop\Untitled 4.png"/>
            <p:cNvPicPr>
              <a:picLocks noChangeAspect="1" noChangeArrowheads="1"/>
            </p:cNvPicPr>
            <p:nvPr/>
          </p:nvPicPr>
          <p:blipFill>
            <a:blip r:embed="rId3" cstate="print"/>
            <a:srcRect t="12421" b="9277"/>
            <a:stretch>
              <a:fillRect/>
            </a:stretch>
          </p:blipFill>
          <p:spPr bwMode="auto">
            <a:xfrm>
              <a:off x="5400099" y="3140037"/>
              <a:ext cx="2743200" cy="2147977"/>
            </a:xfrm>
            <a:prstGeom prst="rect">
              <a:avLst/>
            </a:prstGeom>
            <a:noFill/>
          </p:spPr>
        </p:pic>
        <p:pic>
          <p:nvPicPr>
            <p:cNvPr id="2051" name="Picture 3" descr="C:\Users\qimeng\Desktop\Untitled 3.png"/>
            <p:cNvPicPr>
              <a:picLocks noChangeAspect="1" noChangeArrowheads="1"/>
            </p:cNvPicPr>
            <p:nvPr/>
          </p:nvPicPr>
          <p:blipFill>
            <a:blip r:embed="rId4" cstate="print"/>
            <a:srcRect t="11792" b="9591"/>
            <a:stretch>
              <a:fillRect/>
            </a:stretch>
          </p:blipFill>
          <p:spPr bwMode="auto">
            <a:xfrm>
              <a:off x="810904" y="3122784"/>
              <a:ext cx="2743200" cy="2156604"/>
            </a:xfrm>
            <a:prstGeom prst="rect">
              <a:avLst/>
            </a:prstGeom>
            <a:noFill/>
          </p:spPr>
        </p:pic>
        <p:sp>
          <p:nvSpPr>
            <p:cNvPr id="13" name="TextBox 6"/>
            <p:cNvSpPr txBox="1">
              <a:spLocks noChangeArrowheads="1"/>
            </p:cNvSpPr>
            <p:nvPr/>
          </p:nvSpPr>
          <p:spPr bwMode="auto">
            <a:xfrm>
              <a:off x="1070171" y="5342813"/>
              <a:ext cx="2604682" cy="307777"/>
            </a:xfrm>
            <a:prstGeom prst="rect">
              <a:avLst/>
            </a:prstGeom>
            <a:solidFill>
              <a:schemeClr val="bg1"/>
            </a:solidFill>
            <a:ln w="9525">
              <a:noFill/>
              <a:miter lim="800000"/>
              <a:headEnd/>
              <a:tailEnd/>
            </a:ln>
          </p:spPr>
          <p:txBody>
            <a:bodyPr wrap="square">
              <a:spAutoFit/>
            </a:bodyPr>
            <a:lstStyle/>
            <a:p>
              <a:pPr>
                <a:spcAft>
                  <a:spcPts val="600"/>
                </a:spcAft>
              </a:pPr>
              <a:r>
                <a:rPr lang="en-US" altLang="zh-CN" sz="1400" dirty="0" smtClean="0">
                  <a:solidFill>
                    <a:schemeClr val="accent2"/>
                  </a:solidFill>
                </a:rPr>
                <a:t>1M </a:t>
              </a:r>
              <a:r>
                <a:rPr lang="en-US" altLang="zh-CN" sz="1400" dirty="0" smtClean="0">
                  <a:solidFill>
                    <a:schemeClr val="accent2"/>
                  </a:solidFill>
                </a:rPr>
                <a:t>constraints, points (10</a:t>
              </a:r>
              <a:r>
                <a:rPr lang="en-US" altLang="zh-CN" sz="1400" baseline="30000" dirty="0" smtClean="0">
                  <a:solidFill>
                    <a:schemeClr val="accent2"/>
                  </a:solidFill>
                </a:rPr>
                <a:t>6</a:t>
              </a:r>
              <a:r>
                <a:rPr lang="en-US" altLang="zh-CN" sz="1400" dirty="0" smtClean="0">
                  <a:solidFill>
                    <a:schemeClr val="accent2"/>
                  </a:solidFill>
                </a:rPr>
                <a:t>)</a:t>
              </a:r>
              <a:endParaRPr lang="en-US" altLang="zh-CN" sz="1400" dirty="0">
                <a:solidFill>
                  <a:schemeClr val="accent2"/>
                </a:solidFill>
              </a:endParaRPr>
            </a:p>
          </p:txBody>
        </p:sp>
        <p:sp>
          <p:nvSpPr>
            <p:cNvPr id="14" name="TextBox 6"/>
            <p:cNvSpPr txBox="1">
              <a:spLocks noChangeArrowheads="1"/>
            </p:cNvSpPr>
            <p:nvPr/>
          </p:nvSpPr>
          <p:spPr bwMode="auto">
            <a:xfrm>
              <a:off x="5725559" y="5342813"/>
              <a:ext cx="2604682" cy="307777"/>
            </a:xfrm>
            <a:prstGeom prst="rect">
              <a:avLst/>
            </a:prstGeom>
            <a:solidFill>
              <a:schemeClr val="bg1"/>
            </a:solidFill>
            <a:ln w="9525">
              <a:noFill/>
              <a:miter lim="800000"/>
              <a:headEnd/>
              <a:tailEnd/>
            </a:ln>
          </p:spPr>
          <p:txBody>
            <a:bodyPr wrap="square">
              <a:spAutoFit/>
            </a:bodyPr>
            <a:lstStyle/>
            <a:p>
              <a:pPr>
                <a:spcAft>
                  <a:spcPts val="600"/>
                </a:spcAft>
              </a:pPr>
              <a:r>
                <a:rPr lang="en-US" altLang="zh-CN" sz="1400" dirty="0" smtClean="0">
                  <a:solidFill>
                    <a:schemeClr val="accent2"/>
                  </a:solidFill>
                </a:rPr>
                <a:t>10M points, constraints (10</a:t>
              </a:r>
              <a:r>
                <a:rPr lang="en-US" altLang="zh-CN" sz="1400" baseline="30000" dirty="0" smtClean="0">
                  <a:solidFill>
                    <a:schemeClr val="accent2"/>
                  </a:solidFill>
                </a:rPr>
                <a:t>5</a:t>
              </a:r>
              <a:r>
                <a:rPr lang="en-US" altLang="zh-CN" sz="1400" dirty="0" smtClean="0">
                  <a:solidFill>
                    <a:schemeClr val="accent2"/>
                  </a:solidFill>
                </a:rPr>
                <a:t>)</a:t>
              </a:r>
              <a:endParaRPr lang="en-US" altLang="zh-CN" sz="1400" dirty="0">
                <a:solidFill>
                  <a:schemeClr val="accent2"/>
                </a:solidFill>
              </a:endParaRPr>
            </a:p>
          </p:txBody>
        </p:sp>
      </p:grpSp>
      <p:pic>
        <p:nvPicPr>
          <p:cNvPr id="2052" name="Picture 4" descr="C:\Users\qimeng\Desktop\Untitled 4.png"/>
          <p:cNvPicPr>
            <a:picLocks noChangeAspect="1" noChangeArrowheads="1"/>
          </p:cNvPicPr>
          <p:nvPr/>
        </p:nvPicPr>
        <p:blipFill>
          <a:blip r:embed="rId3" cstate="print"/>
          <a:srcRect l="20440" r="8177" b="85692"/>
          <a:stretch>
            <a:fillRect/>
          </a:stretch>
        </p:blipFill>
        <p:spPr bwMode="auto">
          <a:xfrm>
            <a:off x="1380226" y="2842405"/>
            <a:ext cx="1958197" cy="392502"/>
          </a:xfrm>
          <a:prstGeom prst="rect">
            <a:avLst/>
          </a:prstGeom>
          <a:noFill/>
        </p:spPr>
      </p:pic>
      <p:pic>
        <p:nvPicPr>
          <p:cNvPr id="18" name="Picture 4" descr="C:\Users\qimeng\Desktop\Untitled 4.png"/>
          <p:cNvPicPr>
            <a:picLocks noChangeAspect="1" noChangeArrowheads="1"/>
          </p:cNvPicPr>
          <p:nvPr/>
        </p:nvPicPr>
        <p:blipFill>
          <a:blip r:embed="rId3" cstate="print"/>
          <a:srcRect l="20440" r="8177" b="85692"/>
          <a:stretch>
            <a:fillRect/>
          </a:stretch>
        </p:blipFill>
        <p:spPr bwMode="auto">
          <a:xfrm>
            <a:off x="5932097" y="2842405"/>
            <a:ext cx="1958197" cy="39250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val 61"/>
          <p:cNvSpPr/>
          <p:nvPr/>
        </p:nvSpPr>
        <p:spPr bwMode="auto">
          <a:xfrm>
            <a:off x="2057400" y="4305300"/>
            <a:ext cx="1203960" cy="1203960"/>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Oval 60"/>
          <p:cNvSpPr/>
          <p:nvPr/>
        </p:nvSpPr>
        <p:spPr bwMode="auto">
          <a:xfrm>
            <a:off x="883920" y="2872740"/>
            <a:ext cx="1379220" cy="1379220"/>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8" name="Group 27"/>
          <p:cNvGrpSpPr/>
          <p:nvPr/>
        </p:nvGrpSpPr>
        <p:grpSpPr>
          <a:xfrm>
            <a:off x="961845" y="2812211"/>
            <a:ext cx="2902789" cy="2833779"/>
            <a:chOff x="961845" y="2812211"/>
            <a:chExt cx="2902789" cy="2833779"/>
          </a:xfrm>
        </p:grpSpPr>
        <p:cxnSp>
          <p:nvCxnSpPr>
            <p:cNvPr id="29" name="Straight Connector 28"/>
            <p:cNvCxnSpPr/>
            <p:nvPr/>
          </p:nvCxnSpPr>
          <p:spPr bwMode="auto">
            <a:xfrm flipV="1">
              <a:off x="1637071" y="2812211"/>
              <a:ext cx="1058684" cy="8532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30" name="Straight Connector 29"/>
            <p:cNvCxnSpPr/>
            <p:nvPr/>
          </p:nvCxnSpPr>
          <p:spPr bwMode="auto">
            <a:xfrm flipH="1" flipV="1">
              <a:off x="966158" y="3925019"/>
              <a:ext cx="258793" cy="129396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31" name="Straight Connector 30"/>
            <p:cNvCxnSpPr/>
            <p:nvPr/>
          </p:nvCxnSpPr>
          <p:spPr bwMode="auto">
            <a:xfrm flipH="1" flipV="1">
              <a:off x="1229264" y="5227608"/>
              <a:ext cx="1203385" cy="41838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32" name="Straight Connector 31"/>
            <p:cNvCxnSpPr/>
            <p:nvPr/>
          </p:nvCxnSpPr>
          <p:spPr bwMode="auto">
            <a:xfrm flipH="1" flipV="1">
              <a:off x="2083279" y="5085273"/>
              <a:ext cx="349370" cy="55208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33" name="Straight Connector 32"/>
            <p:cNvCxnSpPr/>
            <p:nvPr/>
          </p:nvCxnSpPr>
          <p:spPr bwMode="auto">
            <a:xfrm flipH="1" flipV="1">
              <a:off x="1606249" y="4610245"/>
              <a:ext cx="481343" cy="47934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34" name="Straight Connector 33"/>
            <p:cNvCxnSpPr/>
            <p:nvPr/>
          </p:nvCxnSpPr>
          <p:spPr bwMode="auto">
            <a:xfrm flipH="1">
              <a:off x="1220638" y="4597879"/>
              <a:ext cx="388189" cy="62110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35" name="Straight Connector 34"/>
            <p:cNvCxnSpPr/>
            <p:nvPr/>
          </p:nvCxnSpPr>
          <p:spPr bwMode="auto">
            <a:xfrm flipH="1" flipV="1">
              <a:off x="1644193" y="2914243"/>
              <a:ext cx="383015" cy="113585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36" name="Straight Connector 35"/>
            <p:cNvCxnSpPr/>
            <p:nvPr/>
          </p:nvCxnSpPr>
          <p:spPr bwMode="auto">
            <a:xfrm flipH="1">
              <a:off x="1607732" y="4369279"/>
              <a:ext cx="842170" cy="24162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37" name="Straight Connector 36"/>
            <p:cNvCxnSpPr/>
            <p:nvPr/>
          </p:nvCxnSpPr>
          <p:spPr bwMode="auto">
            <a:xfrm flipH="1" flipV="1">
              <a:off x="2031521" y="4045789"/>
              <a:ext cx="418381" cy="336431"/>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38" name="Straight Connector 37"/>
            <p:cNvCxnSpPr/>
            <p:nvPr/>
          </p:nvCxnSpPr>
          <p:spPr bwMode="auto">
            <a:xfrm flipH="1">
              <a:off x="2087592" y="4377906"/>
              <a:ext cx="353683" cy="707366"/>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39" name="Straight Connector 38"/>
            <p:cNvCxnSpPr/>
            <p:nvPr/>
          </p:nvCxnSpPr>
          <p:spPr bwMode="auto">
            <a:xfrm flipH="1">
              <a:off x="3187460" y="3791309"/>
              <a:ext cx="4314" cy="143629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40" name="Straight Connector 39"/>
            <p:cNvCxnSpPr/>
            <p:nvPr/>
          </p:nvCxnSpPr>
          <p:spPr bwMode="auto">
            <a:xfrm flipH="1">
              <a:off x="3209026" y="3588589"/>
              <a:ext cx="392503" cy="163039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41" name="Straight Connector 40"/>
            <p:cNvCxnSpPr/>
            <p:nvPr/>
          </p:nvCxnSpPr>
          <p:spPr bwMode="auto">
            <a:xfrm flipH="1" flipV="1">
              <a:off x="2446247" y="3404356"/>
              <a:ext cx="758466" cy="404206"/>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42" name="Straight Connector 41"/>
            <p:cNvCxnSpPr/>
            <p:nvPr/>
          </p:nvCxnSpPr>
          <p:spPr bwMode="auto">
            <a:xfrm flipH="1">
              <a:off x="2021297" y="3403121"/>
              <a:ext cx="432918" cy="64624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43" name="Straight Connector 42"/>
            <p:cNvCxnSpPr/>
            <p:nvPr/>
          </p:nvCxnSpPr>
          <p:spPr bwMode="auto">
            <a:xfrm flipV="1">
              <a:off x="2441275" y="3411944"/>
              <a:ext cx="4971" cy="97458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44" name="Straight Connector 43"/>
            <p:cNvCxnSpPr/>
            <p:nvPr/>
          </p:nvCxnSpPr>
          <p:spPr bwMode="auto">
            <a:xfrm flipH="1">
              <a:off x="2450041" y="3812875"/>
              <a:ext cx="741733" cy="55520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45" name="Straight Connector 44"/>
            <p:cNvCxnSpPr/>
            <p:nvPr/>
          </p:nvCxnSpPr>
          <p:spPr bwMode="auto">
            <a:xfrm flipH="1" flipV="1">
              <a:off x="1630495" y="2907318"/>
              <a:ext cx="810780" cy="495803"/>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46" name="Straight Connector 45"/>
            <p:cNvCxnSpPr/>
            <p:nvPr/>
          </p:nvCxnSpPr>
          <p:spPr bwMode="auto">
            <a:xfrm flipV="1">
              <a:off x="2448221" y="2833777"/>
              <a:ext cx="230281" cy="580861"/>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47" name="Straight Connector 46"/>
            <p:cNvCxnSpPr/>
            <p:nvPr/>
          </p:nvCxnSpPr>
          <p:spPr bwMode="auto">
            <a:xfrm flipH="1" flipV="1">
              <a:off x="2696662" y="2827640"/>
              <a:ext cx="508051" cy="959356"/>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48" name="Straight Connector 47"/>
            <p:cNvCxnSpPr/>
            <p:nvPr/>
          </p:nvCxnSpPr>
          <p:spPr bwMode="auto">
            <a:xfrm flipH="1">
              <a:off x="3204713" y="3558396"/>
              <a:ext cx="392503" cy="23722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49" name="Straight Connector 48"/>
            <p:cNvCxnSpPr/>
            <p:nvPr/>
          </p:nvCxnSpPr>
          <p:spPr bwMode="auto">
            <a:xfrm flipH="1">
              <a:off x="1588740" y="4050102"/>
              <a:ext cx="442781" cy="54980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50" name="Straight Connector 49"/>
            <p:cNvCxnSpPr/>
            <p:nvPr/>
          </p:nvCxnSpPr>
          <p:spPr bwMode="auto">
            <a:xfrm flipH="1" flipV="1">
              <a:off x="966158" y="3916392"/>
              <a:ext cx="638355" cy="690114"/>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51" name="Straight Connector 50"/>
            <p:cNvCxnSpPr/>
            <p:nvPr/>
          </p:nvCxnSpPr>
          <p:spPr bwMode="auto">
            <a:xfrm flipH="1" flipV="1">
              <a:off x="2447069" y="4366989"/>
              <a:ext cx="753331" cy="86924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52" name="Straight Connector 51"/>
            <p:cNvCxnSpPr/>
            <p:nvPr/>
          </p:nvCxnSpPr>
          <p:spPr bwMode="auto">
            <a:xfrm flipH="1">
              <a:off x="2428336" y="5237869"/>
              <a:ext cx="777017" cy="399493"/>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53" name="Straight Connector 52"/>
            <p:cNvCxnSpPr/>
            <p:nvPr/>
          </p:nvCxnSpPr>
          <p:spPr bwMode="auto">
            <a:xfrm flipH="1" flipV="1">
              <a:off x="2106325" y="5095921"/>
              <a:ext cx="1085449" cy="13600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54" name="Straight Connector 53"/>
            <p:cNvCxnSpPr/>
            <p:nvPr/>
          </p:nvCxnSpPr>
          <p:spPr bwMode="auto">
            <a:xfrm flipH="1" flipV="1">
              <a:off x="3188941" y="5221004"/>
              <a:ext cx="675693" cy="373226"/>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55" name="Straight Connector 54"/>
            <p:cNvCxnSpPr/>
            <p:nvPr/>
          </p:nvCxnSpPr>
          <p:spPr bwMode="auto">
            <a:xfrm flipH="1" flipV="1">
              <a:off x="3594382" y="3569045"/>
              <a:ext cx="265939" cy="202949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56" name="Straight Connector 55"/>
            <p:cNvCxnSpPr/>
            <p:nvPr/>
          </p:nvCxnSpPr>
          <p:spPr bwMode="auto">
            <a:xfrm flipH="1">
              <a:off x="2434130" y="5602857"/>
              <a:ext cx="1426191" cy="3652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57" name="Straight Connector 56"/>
            <p:cNvCxnSpPr/>
            <p:nvPr/>
          </p:nvCxnSpPr>
          <p:spPr bwMode="auto">
            <a:xfrm flipH="1">
              <a:off x="1222118" y="5111151"/>
              <a:ext cx="856848" cy="10554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58" name="Straight Connector 57"/>
            <p:cNvCxnSpPr/>
            <p:nvPr/>
          </p:nvCxnSpPr>
          <p:spPr bwMode="auto">
            <a:xfrm flipH="1" flipV="1">
              <a:off x="961845" y="3907767"/>
              <a:ext cx="1056736" cy="14233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59" name="Straight Connector 58"/>
            <p:cNvCxnSpPr/>
            <p:nvPr/>
          </p:nvCxnSpPr>
          <p:spPr bwMode="auto">
            <a:xfrm flipH="1">
              <a:off x="961888" y="2898475"/>
              <a:ext cx="681444" cy="101419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60" name="Straight Connector 59"/>
            <p:cNvCxnSpPr/>
            <p:nvPr/>
          </p:nvCxnSpPr>
          <p:spPr bwMode="auto">
            <a:xfrm flipH="1" flipV="1">
              <a:off x="2678544" y="2817110"/>
              <a:ext cx="918671" cy="74559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grpSp>
      <p:sp>
        <p:nvSpPr>
          <p:cNvPr id="9217" name="Title 1"/>
          <p:cNvSpPr>
            <a:spLocks noGrp="1"/>
          </p:cNvSpPr>
          <p:nvPr>
            <p:ph type="title"/>
          </p:nvPr>
        </p:nvSpPr>
        <p:spPr/>
        <p:txBody>
          <a:bodyPr/>
          <a:lstStyle/>
          <a:p>
            <a:r>
              <a:rPr lang="en-US" altLang="zh-CN" smtClean="0">
                <a:ea typeface="宋体" charset="-122"/>
              </a:rPr>
              <a:t>Background</a:t>
            </a:r>
          </a:p>
        </p:txBody>
      </p:sp>
      <p:sp>
        <p:nvSpPr>
          <p:cNvPr id="9218" name="Content Placeholder 2"/>
          <p:cNvSpPr>
            <a:spLocks noGrp="1"/>
          </p:cNvSpPr>
          <p:nvPr>
            <p:ph idx="4294967295"/>
          </p:nvPr>
        </p:nvSpPr>
        <p:spPr/>
        <p:txBody>
          <a:bodyPr/>
          <a:lstStyle/>
          <a:p>
            <a:r>
              <a:rPr lang="en-US" altLang="zh-CN" sz="3000" dirty="0" smtClean="0">
                <a:ea typeface="宋体" charset="-122"/>
              </a:rPr>
              <a:t>Delaunay Triangulation (DT)</a:t>
            </a:r>
          </a:p>
        </p:txBody>
      </p:sp>
      <p:sp>
        <p:nvSpPr>
          <p:cNvPr id="9220" name="Rectangle 3"/>
          <p:cNvSpPr>
            <a:spLocks noChangeArrowheads="1"/>
          </p:cNvSpPr>
          <p:nvPr/>
        </p:nvSpPr>
        <p:spPr bwMode="auto">
          <a:xfrm>
            <a:off x="4495800" y="2971800"/>
            <a:ext cx="4191000" cy="2514600"/>
          </a:xfrm>
          <a:prstGeom prst="rect">
            <a:avLst/>
          </a:prstGeom>
          <a:noFill/>
          <a:ln w="9525">
            <a:noFill/>
            <a:miter lim="800000"/>
            <a:headEnd/>
            <a:tailEnd/>
          </a:ln>
        </p:spPr>
        <p:txBody>
          <a:bodyPr lIns="91414" tIns="45707" rIns="91414" bIns="45707"/>
          <a:lstStyle/>
          <a:p>
            <a:pPr marL="342900" indent="-342900" defTabSz="912813">
              <a:spcBef>
                <a:spcPct val="20000"/>
              </a:spcBef>
              <a:buFontTx/>
              <a:buChar char="•"/>
            </a:pPr>
            <a:r>
              <a:rPr lang="en-US" altLang="zh-CN" sz="2000" dirty="0">
                <a:solidFill>
                  <a:srgbClr val="262699"/>
                </a:solidFill>
                <a:latin typeface="Arial Rounded MT Bold" pitchFamily="34" charset="0"/>
              </a:rPr>
              <a:t>In DT(P), no point is inside the circumcircle  of any triangle</a:t>
            </a:r>
          </a:p>
          <a:p>
            <a:pPr marL="342900" indent="-342900" defTabSz="912813">
              <a:spcBef>
                <a:spcPct val="20000"/>
              </a:spcBef>
              <a:buFontTx/>
              <a:buChar char="•"/>
            </a:pPr>
            <a:endParaRPr lang="en-US" altLang="zh-CN" sz="2000" dirty="0">
              <a:solidFill>
                <a:srgbClr val="262699"/>
              </a:solidFill>
              <a:latin typeface="Arial Rounded MT Bold" pitchFamily="34" charset="0"/>
            </a:endParaRPr>
          </a:p>
          <a:p>
            <a:pPr marL="342900" indent="-342900" defTabSz="912813">
              <a:spcBef>
                <a:spcPct val="20000"/>
              </a:spcBef>
              <a:buFontTx/>
              <a:buChar char="•"/>
            </a:pPr>
            <a:r>
              <a:rPr lang="en-US" altLang="zh-CN" sz="2000" dirty="0">
                <a:solidFill>
                  <a:srgbClr val="262699"/>
                </a:solidFill>
                <a:latin typeface="Arial Rounded MT Bold" pitchFamily="34" charset="0"/>
              </a:rPr>
              <a:t>Maximize the minimum angle</a:t>
            </a:r>
          </a:p>
          <a:p>
            <a:pPr marL="342900" indent="-342900" defTabSz="912813">
              <a:spcBef>
                <a:spcPct val="20000"/>
              </a:spcBef>
              <a:buFontTx/>
              <a:buChar char="•"/>
            </a:pPr>
            <a:endParaRPr lang="en-US" altLang="zh-CN" sz="2000" dirty="0">
              <a:solidFill>
                <a:srgbClr val="262699"/>
              </a:solidFill>
              <a:latin typeface="Arial Rounded MT Bold" pitchFamily="34" charset="0"/>
            </a:endParaRPr>
          </a:p>
          <a:p>
            <a:pPr marL="342900" indent="-342900" defTabSz="912813">
              <a:spcBef>
                <a:spcPct val="20000"/>
              </a:spcBef>
              <a:buFontTx/>
              <a:buChar char="•"/>
            </a:pPr>
            <a:r>
              <a:rPr lang="en-US" altLang="zh-CN" sz="2000" dirty="0">
                <a:solidFill>
                  <a:srgbClr val="262699"/>
                </a:solidFill>
                <a:latin typeface="Arial Rounded MT Bold" pitchFamily="34" charset="0"/>
              </a:rPr>
              <a:t>Finite element method</a:t>
            </a:r>
          </a:p>
          <a:p>
            <a:pPr marL="742950" lvl="1" indent="-285750" defTabSz="912813">
              <a:spcBef>
                <a:spcPct val="20000"/>
              </a:spcBef>
              <a:buFontTx/>
              <a:buChar char="–"/>
            </a:pPr>
            <a:endParaRPr lang="en-US" altLang="zh-CN" sz="2000" dirty="0">
              <a:solidFill>
                <a:srgbClr val="262699"/>
              </a:solidFill>
              <a:latin typeface="Arial Rounded MT Bold" pitchFamily="34" charset="0"/>
            </a:endParaRPr>
          </a:p>
          <a:p>
            <a:pPr marL="342900" indent="-342900" defTabSz="912813">
              <a:spcBef>
                <a:spcPct val="20000"/>
              </a:spcBef>
              <a:buFontTx/>
              <a:buChar char="•"/>
            </a:pPr>
            <a:endParaRPr lang="en-US" altLang="zh-CN" sz="3000" dirty="0">
              <a:solidFill>
                <a:srgbClr val="262699"/>
              </a:solidFill>
              <a:latin typeface="Arial Rounded MT Bold" pitchFamily="34" charset="0"/>
            </a:endParaRPr>
          </a:p>
          <a:p>
            <a:pPr marL="342900" indent="-342900" defTabSz="912813" eaLnBrk="0" hangingPunct="0">
              <a:spcBef>
                <a:spcPct val="20000"/>
              </a:spcBef>
              <a:buFontTx/>
              <a:buChar char="•"/>
            </a:pPr>
            <a:endParaRPr lang="en-US" altLang="zh-CN" sz="3000" dirty="0">
              <a:solidFill>
                <a:srgbClr val="262699"/>
              </a:solidFill>
              <a:latin typeface="Arial Rounded MT Bold" pitchFamily="34" charset="0"/>
            </a:endParaRPr>
          </a:p>
        </p:txBody>
      </p:sp>
      <p:sp>
        <p:nvSpPr>
          <p:cNvPr id="6" name="Slide Number Placeholder 5"/>
          <p:cNvSpPr>
            <a:spLocks noGrp="1"/>
          </p:cNvSpPr>
          <p:nvPr>
            <p:ph type="sldNum" sz="quarter" idx="11"/>
          </p:nvPr>
        </p:nvSpPr>
        <p:spPr/>
        <p:txBody>
          <a:bodyPr/>
          <a:lstStyle/>
          <a:p>
            <a:pPr>
              <a:defRPr/>
            </a:pPr>
            <a:fld id="{D9DA1147-96B9-4807-8A2F-6B369DD8F16D}" type="slidenum">
              <a:rPr lang="en-US"/>
              <a:pPr>
                <a:defRPr/>
              </a:pPr>
              <a:t>3</a:t>
            </a:fld>
            <a:endParaRPr lang="en-US" dirty="0"/>
          </a:p>
        </p:txBody>
      </p:sp>
      <p:grpSp>
        <p:nvGrpSpPr>
          <p:cNvPr id="2" name="Group 27"/>
          <p:cNvGrpSpPr/>
          <p:nvPr/>
        </p:nvGrpSpPr>
        <p:grpSpPr>
          <a:xfrm>
            <a:off x="893358" y="2761584"/>
            <a:ext cx="3036447" cy="2933614"/>
            <a:chOff x="1158822" y="3159780"/>
            <a:chExt cx="3036447" cy="2933614"/>
          </a:xfrm>
        </p:grpSpPr>
        <p:sp>
          <p:nvSpPr>
            <p:cNvPr id="14" name="Oval 21"/>
            <p:cNvSpPr>
              <a:spLocks noChangeArrowheads="1"/>
            </p:cNvSpPr>
            <p:nvPr/>
          </p:nvSpPr>
          <p:spPr bwMode="auto">
            <a:xfrm>
              <a:off x="1844622" y="3237504"/>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5" name="Oval 21"/>
            <p:cNvSpPr>
              <a:spLocks noChangeArrowheads="1"/>
            </p:cNvSpPr>
            <p:nvPr/>
          </p:nvSpPr>
          <p:spPr bwMode="auto">
            <a:xfrm>
              <a:off x="2900754" y="3159780"/>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6" name="Oval 21"/>
            <p:cNvSpPr>
              <a:spLocks noChangeArrowheads="1"/>
            </p:cNvSpPr>
            <p:nvPr/>
          </p:nvSpPr>
          <p:spPr bwMode="auto">
            <a:xfrm>
              <a:off x="3815154" y="3927876"/>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7" name="Oval 21"/>
            <p:cNvSpPr>
              <a:spLocks noChangeArrowheads="1"/>
            </p:cNvSpPr>
            <p:nvPr/>
          </p:nvSpPr>
          <p:spPr bwMode="auto">
            <a:xfrm>
              <a:off x="3389958" y="4147332"/>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8" name="Oval 21"/>
            <p:cNvSpPr>
              <a:spLocks noChangeArrowheads="1"/>
            </p:cNvSpPr>
            <p:nvPr/>
          </p:nvSpPr>
          <p:spPr bwMode="auto">
            <a:xfrm>
              <a:off x="2649294" y="3744996"/>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9" name="Oval 21"/>
            <p:cNvSpPr>
              <a:spLocks noChangeArrowheads="1"/>
            </p:cNvSpPr>
            <p:nvPr/>
          </p:nvSpPr>
          <p:spPr bwMode="auto">
            <a:xfrm>
              <a:off x="1158822" y="4243344"/>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20" name="Oval 21"/>
            <p:cNvSpPr>
              <a:spLocks noChangeArrowheads="1"/>
            </p:cNvSpPr>
            <p:nvPr/>
          </p:nvSpPr>
          <p:spPr bwMode="auto">
            <a:xfrm>
              <a:off x="2224098" y="4394220"/>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21" name="Oval 21"/>
            <p:cNvSpPr>
              <a:spLocks noChangeArrowheads="1"/>
            </p:cNvSpPr>
            <p:nvPr/>
          </p:nvSpPr>
          <p:spPr bwMode="auto">
            <a:xfrm>
              <a:off x="2658438" y="4705116"/>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22" name="Oval 21"/>
            <p:cNvSpPr>
              <a:spLocks noChangeArrowheads="1"/>
            </p:cNvSpPr>
            <p:nvPr/>
          </p:nvSpPr>
          <p:spPr bwMode="auto">
            <a:xfrm>
              <a:off x="1812618" y="4942860"/>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23" name="Oval 21"/>
            <p:cNvSpPr>
              <a:spLocks noChangeArrowheads="1"/>
            </p:cNvSpPr>
            <p:nvPr/>
          </p:nvSpPr>
          <p:spPr bwMode="auto">
            <a:xfrm>
              <a:off x="3394530" y="5555508"/>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24" name="Oval 21"/>
            <p:cNvSpPr>
              <a:spLocks noChangeArrowheads="1"/>
            </p:cNvSpPr>
            <p:nvPr/>
          </p:nvSpPr>
          <p:spPr bwMode="auto">
            <a:xfrm>
              <a:off x="4062042" y="5939556"/>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25" name="Oval 21"/>
            <p:cNvSpPr>
              <a:spLocks noChangeArrowheads="1"/>
            </p:cNvSpPr>
            <p:nvPr/>
          </p:nvSpPr>
          <p:spPr bwMode="auto">
            <a:xfrm>
              <a:off x="2631006" y="5966988"/>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26" name="Oval 21"/>
            <p:cNvSpPr>
              <a:spLocks noChangeArrowheads="1"/>
            </p:cNvSpPr>
            <p:nvPr/>
          </p:nvSpPr>
          <p:spPr bwMode="auto">
            <a:xfrm>
              <a:off x="2274390" y="5422920"/>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27" name="Oval 21"/>
            <p:cNvSpPr>
              <a:spLocks noChangeArrowheads="1"/>
            </p:cNvSpPr>
            <p:nvPr/>
          </p:nvSpPr>
          <p:spPr bwMode="auto">
            <a:xfrm>
              <a:off x="1433142" y="5573796"/>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2000"/>
                                        <p:tgtEl>
                                          <p:spTgt spid="6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tLang="zh-CN" b="1" smtClean="0">
                <a:ea typeface="宋体" charset="-122"/>
              </a:rPr>
              <a:t>Experimental Results</a:t>
            </a:r>
            <a:endParaRPr lang="en-US" altLang="zh-CN" smtClean="0">
              <a:ea typeface="宋体" charset="-122"/>
            </a:endParaRPr>
          </a:p>
        </p:txBody>
      </p:sp>
      <p:sp>
        <p:nvSpPr>
          <p:cNvPr id="50178" name="Content Placeholder 2"/>
          <p:cNvSpPr>
            <a:spLocks noGrp="1"/>
          </p:cNvSpPr>
          <p:nvPr>
            <p:ph idx="1"/>
          </p:nvPr>
        </p:nvSpPr>
        <p:spPr/>
        <p:txBody>
          <a:bodyPr/>
          <a:lstStyle/>
          <a:p>
            <a:r>
              <a:rPr lang="en-US" altLang="zh-CN" smtClean="0">
                <a:ea typeface="宋体" charset="-122"/>
              </a:rPr>
              <a:t>Real-world dataset</a:t>
            </a:r>
          </a:p>
          <a:p>
            <a:endParaRPr lang="en-US" altLang="zh-CN" smtClean="0">
              <a:ea typeface="宋体" charset="-122"/>
            </a:endParaRPr>
          </a:p>
        </p:txBody>
      </p:sp>
      <p:pic>
        <p:nvPicPr>
          <p:cNvPr id="50180" name="Picture 2"/>
          <p:cNvPicPr>
            <a:picLocks noChangeAspect="1" noChangeArrowheads="1"/>
          </p:cNvPicPr>
          <p:nvPr/>
        </p:nvPicPr>
        <p:blipFill>
          <a:blip r:embed="rId3" cstate="print"/>
          <a:srcRect/>
          <a:stretch>
            <a:fillRect/>
          </a:stretch>
        </p:blipFill>
        <p:spPr bwMode="auto">
          <a:xfrm>
            <a:off x="2209800" y="2209799"/>
            <a:ext cx="4368800" cy="200524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6DC96320-D48F-49DA-A812-16BDA8CF8641}" type="slidenum">
              <a:rPr lang="en-US"/>
              <a:pPr>
                <a:defRPr/>
              </a:pPr>
              <a:t>30</a:t>
            </a:fld>
            <a:endParaRPr lang="en-US" dirty="0"/>
          </a:p>
        </p:txBody>
      </p:sp>
      <p:graphicFrame>
        <p:nvGraphicFramePr>
          <p:cNvPr id="9" name="Table 8"/>
          <p:cNvGraphicFramePr>
            <a:graphicFrameLocks noGrp="1"/>
          </p:cNvGraphicFramePr>
          <p:nvPr/>
        </p:nvGraphicFramePr>
        <p:xfrm>
          <a:off x="1034930" y="4376468"/>
          <a:ext cx="6648570" cy="2090715"/>
        </p:xfrm>
        <a:graphic>
          <a:graphicData uri="http://schemas.openxmlformats.org/drawingml/2006/table">
            <a:tbl>
              <a:tblPr firstRow="1" bandRow="1">
                <a:tableStyleId>{5940675A-B579-460E-94D1-54222C63F5DA}</a:tableStyleId>
              </a:tblPr>
              <a:tblGrid>
                <a:gridCol w="962788"/>
                <a:gridCol w="1129003"/>
                <a:gridCol w="1232494"/>
                <a:gridCol w="1108095"/>
                <a:gridCol w="1108095"/>
                <a:gridCol w="1108095"/>
              </a:tblGrid>
              <a:tr h="277155">
                <a:tc rowSpan="2">
                  <a:txBody>
                    <a:bodyPr/>
                    <a:lstStyle/>
                    <a:p>
                      <a:pPr algn="ctr"/>
                      <a:endParaRPr lang="en-US" sz="1100" b="0" dirty="0" smtClean="0">
                        <a:ln>
                          <a:noFill/>
                        </a:ln>
                        <a:solidFill>
                          <a:schemeClr val="accent6"/>
                        </a:solidFill>
                      </a:endParaRPr>
                    </a:p>
                    <a:p>
                      <a:pPr algn="ctr"/>
                      <a:r>
                        <a:rPr lang="en-US" sz="1100" b="0" dirty="0" smtClean="0">
                          <a:ln>
                            <a:noFill/>
                          </a:ln>
                          <a:solidFill>
                            <a:schemeClr val="accent6"/>
                          </a:solidFill>
                        </a:rPr>
                        <a:t>Example</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rowSpan="2">
                  <a:txBody>
                    <a:bodyPr/>
                    <a:lstStyle/>
                    <a:p>
                      <a:pPr algn="ctr"/>
                      <a:endParaRPr lang="en-US" sz="1100" b="0" dirty="0" smtClean="0">
                        <a:ln>
                          <a:noFill/>
                        </a:ln>
                        <a:solidFill>
                          <a:schemeClr val="accent6"/>
                        </a:solidFill>
                      </a:endParaRPr>
                    </a:p>
                    <a:p>
                      <a:pPr algn="ctr"/>
                      <a:r>
                        <a:rPr lang="en-US" sz="1100" b="0" dirty="0" smtClean="0">
                          <a:ln>
                            <a:noFill/>
                          </a:ln>
                          <a:solidFill>
                            <a:schemeClr val="accent6"/>
                          </a:solidFill>
                        </a:rPr>
                        <a:t># Points</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rowSpan="2">
                  <a:txBody>
                    <a:bodyPr/>
                    <a:lstStyle/>
                    <a:p>
                      <a:pPr algn="ctr"/>
                      <a:endParaRPr lang="en-US" sz="1100" b="0" dirty="0" smtClean="0">
                        <a:ln>
                          <a:noFill/>
                        </a:ln>
                        <a:solidFill>
                          <a:schemeClr val="accent6"/>
                        </a:solidFill>
                      </a:endParaRPr>
                    </a:p>
                    <a:p>
                      <a:pPr algn="ctr"/>
                      <a:r>
                        <a:rPr lang="en-US" sz="1100" b="0" dirty="0" smtClean="0">
                          <a:ln>
                            <a:noFill/>
                          </a:ln>
                          <a:solidFill>
                            <a:schemeClr val="accent6"/>
                          </a:solidFill>
                        </a:rPr>
                        <a:t># Constraints</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gridSpan="2">
                  <a:txBody>
                    <a:bodyPr/>
                    <a:lstStyle/>
                    <a:p>
                      <a:pPr marL="0" algn="ctr" defTabSz="914400" rtl="0" eaLnBrk="1" latinLnBrk="0" hangingPunct="1"/>
                      <a:r>
                        <a:rPr lang="en-US" sz="1100" b="0" kern="1200" dirty="0" smtClean="0">
                          <a:ln>
                            <a:noFill/>
                          </a:ln>
                          <a:solidFill>
                            <a:schemeClr val="accent6"/>
                          </a:solidFill>
                          <a:latin typeface="+mn-lt"/>
                          <a:ea typeface="+mn-ea"/>
                          <a:cs typeface="+mn-cs"/>
                        </a:rPr>
                        <a:t>Constraints insertion (sec)</a:t>
                      </a: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hMerge="1">
                  <a:txBody>
                    <a:bodyPr/>
                    <a:lstStyle/>
                    <a:p>
                      <a:endParaRPr lang="en-US" dirty="0"/>
                    </a:p>
                  </a:txBody>
                  <a:tcPr/>
                </a:tc>
                <a:tc rowSpan="2">
                  <a:txBody>
                    <a:bodyPr/>
                    <a:lstStyle/>
                    <a:p>
                      <a:pPr algn="ctr"/>
                      <a:endParaRPr lang="en-US" sz="1100" b="0" dirty="0" smtClean="0">
                        <a:ln>
                          <a:noFill/>
                        </a:ln>
                        <a:solidFill>
                          <a:schemeClr val="accent6"/>
                        </a:solidFill>
                      </a:endParaRPr>
                    </a:p>
                    <a:p>
                      <a:pPr algn="ctr"/>
                      <a:r>
                        <a:rPr lang="en-US" sz="1100" b="0" dirty="0" smtClean="0">
                          <a:ln>
                            <a:noFill/>
                          </a:ln>
                          <a:solidFill>
                            <a:schemeClr val="accent6"/>
                          </a:solidFill>
                        </a:rPr>
                        <a:t>Speedup</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r>
              <a:tr h="15705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914400" rtl="0" eaLnBrk="1" latinLnBrk="0" hangingPunct="1"/>
                      <a:r>
                        <a:rPr lang="en-US" sz="1100" b="0" i="1" kern="1200" dirty="0" smtClean="0">
                          <a:ln>
                            <a:noFill/>
                          </a:ln>
                          <a:solidFill>
                            <a:schemeClr val="accent6"/>
                          </a:solidFill>
                        </a:rPr>
                        <a:t>Triangle</a:t>
                      </a:r>
                      <a:endParaRPr lang="en-US" sz="1100" b="0" i="1" kern="1200" dirty="0" smtClean="0">
                        <a:ln>
                          <a:noFill/>
                        </a:ln>
                        <a:solidFill>
                          <a:schemeClr val="accent6"/>
                        </a:solidFill>
                        <a:latin typeface="+mn-lt"/>
                        <a:ea typeface="+mn-ea"/>
                        <a:cs typeface="+mn-cs"/>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marL="0" algn="ctr" defTabSz="914400" rtl="0" eaLnBrk="1" latinLnBrk="0" hangingPunct="1"/>
                      <a:r>
                        <a:rPr lang="en-US" sz="1100" b="0" kern="1200" dirty="0" smtClean="0">
                          <a:ln>
                            <a:noFill/>
                          </a:ln>
                          <a:solidFill>
                            <a:schemeClr val="accent6"/>
                          </a:solidFill>
                        </a:rPr>
                        <a:t>GPU-CDT</a:t>
                      </a:r>
                      <a:endParaRPr lang="en-US" sz="1100" b="0" kern="1200" dirty="0" smtClean="0">
                        <a:ln>
                          <a:noFill/>
                        </a:ln>
                        <a:solidFill>
                          <a:schemeClr val="accent6"/>
                        </a:solidFill>
                        <a:latin typeface="+mn-lt"/>
                        <a:ea typeface="+mn-ea"/>
                        <a:cs typeface="+mn-cs"/>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vMerge="1">
                  <a:txBody>
                    <a:bodyPr/>
                    <a:lstStyle/>
                    <a:p>
                      <a:endParaRPr lang="en-US"/>
                    </a:p>
                  </a:txBody>
                  <a:tcPr/>
                </a:tc>
              </a:tr>
              <a:tr h="224804">
                <a:tc>
                  <a:txBody>
                    <a:bodyPr/>
                    <a:lstStyle/>
                    <a:p>
                      <a:pPr algn="ctr"/>
                      <a:r>
                        <a:rPr lang="en-US" sz="1100" b="0" dirty="0" smtClean="0">
                          <a:ln>
                            <a:noFill/>
                          </a:ln>
                          <a:solidFill>
                            <a:schemeClr val="accent6"/>
                          </a:solidFill>
                        </a:rPr>
                        <a:t>a</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1,177,332</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1,176,943</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0.665</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0.046</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1" dirty="0" smtClean="0">
                          <a:ln>
                            <a:noFill/>
                          </a:ln>
                          <a:solidFill>
                            <a:srgbClr val="FC5104"/>
                          </a:solidFill>
                        </a:rPr>
                        <a:t>14×</a:t>
                      </a:r>
                      <a:endParaRPr lang="en-US" sz="1100" b="1" dirty="0">
                        <a:ln>
                          <a:noFill/>
                        </a:ln>
                        <a:solidFill>
                          <a:srgbClr val="FC5104"/>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r>
              <a:tr h="224804">
                <a:tc>
                  <a:txBody>
                    <a:bodyPr/>
                    <a:lstStyle/>
                    <a:p>
                      <a:pPr algn="ctr"/>
                      <a:r>
                        <a:rPr lang="en-US" sz="1100" b="0" dirty="0" smtClean="0">
                          <a:ln>
                            <a:noFill/>
                          </a:ln>
                          <a:solidFill>
                            <a:schemeClr val="accent6"/>
                          </a:solidFill>
                        </a:rPr>
                        <a:t>b</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3,180,037</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3,179,251</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10982</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0.071</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n>
                            <a:noFill/>
                          </a:ln>
                          <a:solidFill>
                            <a:srgbClr val="FC5104"/>
                          </a:solidFill>
                        </a:rPr>
                        <a:t>28</a:t>
                      </a:r>
                      <a:r>
                        <a:rPr lang="en-US" sz="1100" b="1" dirty="0" smtClean="0">
                          <a:ln>
                            <a:noFill/>
                          </a:ln>
                          <a:solidFill>
                            <a:srgbClr val="FC5104"/>
                          </a:solidFill>
                        </a:rPr>
                        <a:t>×</a:t>
                      </a:r>
                      <a:endParaRPr lang="en-US" sz="1100" b="1" dirty="0">
                        <a:ln>
                          <a:noFill/>
                        </a:ln>
                        <a:solidFill>
                          <a:srgbClr val="FC5104"/>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r>
              <a:tr h="224804">
                <a:tc>
                  <a:txBody>
                    <a:bodyPr/>
                    <a:lstStyle/>
                    <a:p>
                      <a:pPr algn="ctr"/>
                      <a:r>
                        <a:rPr lang="en-US" sz="1100" b="0" dirty="0" smtClean="0">
                          <a:ln>
                            <a:noFill/>
                          </a:ln>
                          <a:solidFill>
                            <a:schemeClr val="accent6"/>
                          </a:solidFill>
                        </a:rPr>
                        <a:t>c</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4,461,519</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4,460,506</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2.526</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0.097</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n>
                            <a:noFill/>
                          </a:ln>
                          <a:solidFill>
                            <a:srgbClr val="FC5104"/>
                          </a:solidFill>
                        </a:rPr>
                        <a:t>26</a:t>
                      </a:r>
                      <a:r>
                        <a:rPr lang="en-US" sz="1100" b="1" dirty="0" smtClean="0">
                          <a:ln>
                            <a:noFill/>
                          </a:ln>
                          <a:solidFill>
                            <a:srgbClr val="FC5104"/>
                          </a:solidFill>
                        </a:rPr>
                        <a:t>×</a:t>
                      </a:r>
                      <a:endParaRPr lang="en-US" sz="1100" b="1" dirty="0">
                        <a:ln>
                          <a:noFill/>
                        </a:ln>
                        <a:solidFill>
                          <a:srgbClr val="FC5104"/>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r>
              <a:tr h="224804">
                <a:tc>
                  <a:txBody>
                    <a:bodyPr/>
                    <a:lstStyle/>
                    <a:p>
                      <a:pPr algn="ctr"/>
                      <a:r>
                        <a:rPr lang="en-US" sz="1100" b="0" dirty="0" smtClean="0">
                          <a:ln>
                            <a:noFill/>
                          </a:ln>
                          <a:solidFill>
                            <a:schemeClr val="accent6"/>
                          </a:solidFill>
                        </a:rPr>
                        <a:t>d</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5,721,142</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5,719,895</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3.181</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0.133</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n>
                            <a:noFill/>
                          </a:ln>
                          <a:solidFill>
                            <a:srgbClr val="FC5104"/>
                          </a:solidFill>
                        </a:rPr>
                        <a:t>24</a:t>
                      </a:r>
                      <a:r>
                        <a:rPr lang="en-US" sz="1100" b="1" dirty="0" smtClean="0">
                          <a:ln>
                            <a:noFill/>
                          </a:ln>
                          <a:solidFill>
                            <a:srgbClr val="FC5104"/>
                          </a:solidFill>
                        </a:rPr>
                        <a:t>×</a:t>
                      </a:r>
                      <a:endParaRPr lang="en-US" sz="1100" b="1" dirty="0">
                        <a:ln>
                          <a:noFill/>
                        </a:ln>
                        <a:solidFill>
                          <a:srgbClr val="FC5104"/>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r>
              <a:tr h="224804">
                <a:tc>
                  <a:txBody>
                    <a:bodyPr/>
                    <a:lstStyle/>
                    <a:p>
                      <a:pPr algn="ctr"/>
                      <a:r>
                        <a:rPr lang="en-US" sz="1100" b="0" dirty="0" smtClean="0">
                          <a:ln>
                            <a:noFill/>
                          </a:ln>
                          <a:solidFill>
                            <a:schemeClr val="accent6"/>
                          </a:solidFill>
                        </a:rPr>
                        <a:t>e</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8,569,881</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8,568,121</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4.755</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0.245</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n>
                            <a:noFill/>
                          </a:ln>
                          <a:solidFill>
                            <a:srgbClr val="FC5104"/>
                          </a:solidFill>
                        </a:rPr>
                        <a:t>19</a:t>
                      </a:r>
                      <a:r>
                        <a:rPr lang="en-US" sz="1100" b="1" dirty="0" smtClean="0">
                          <a:ln>
                            <a:noFill/>
                          </a:ln>
                          <a:solidFill>
                            <a:srgbClr val="FC5104"/>
                          </a:solidFill>
                        </a:rPr>
                        <a:t>×</a:t>
                      </a:r>
                      <a:endParaRPr lang="en-US" sz="1100" b="1" dirty="0">
                        <a:ln>
                          <a:noFill/>
                        </a:ln>
                        <a:solidFill>
                          <a:srgbClr val="FC5104"/>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r>
              <a:tr h="224804">
                <a:tc>
                  <a:txBody>
                    <a:bodyPr/>
                    <a:lstStyle/>
                    <a:p>
                      <a:pPr algn="ctr"/>
                      <a:r>
                        <a:rPr lang="en-US" sz="1100" b="0" dirty="0" smtClean="0">
                          <a:ln>
                            <a:noFill/>
                          </a:ln>
                          <a:solidFill>
                            <a:schemeClr val="accent6"/>
                          </a:solidFill>
                        </a:rPr>
                        <a:t>f</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9,546,638</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9,544,461</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6.036</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ctr"/>
                      <a:r>
                        <a:rPr lang="en-US" sz="1100" b="0" dirty="0" smtClean="0">
                          <a:ln>
                            <a:noFill/>
                          </a:ln>
                          <a:solidFill>
                            <a:schemeClr val="accent6"/>
                          </a:solidFill>
                        </a:rPr>
                        <a:t>0.244</a:t>
                      </a:r>
                      <a:endParaRPr lang="en-US" sz="1100" b="0" dirty="0">
                        <a:ln>
                          <a:noFill/>
                        </a:ln>
                        <a:solidFill>
                          <a:schemeClr val="accent6"/>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n>
                            <a:noFill/>
                          </a:ln>
                          <a:solidFill>
                            <a:srgbClr val="FC5104"/>
                          </a:solidFill>
                        </a:rPr>
                        <a:t>24</a:t>
                      </a:r>
                      <a:r>
                        <a:rPr lang="en-US" sz="1100" b="1" dirty="0" smtClean="0">
                          <a:ln>
                            <a:noFill/>
                          </a:ln>
                          <a:solidFill>
                            <a:srgbClr val="FC5104"/>
                          </a:solidFill>
                        </a:rPr>
                        <a:t>×</a:t>
                      </a:r>
                      <a:endParaRPr lang="en-US" sz="1100" b="1" dirty="0">
                        <a:ln>
                          <a:noFill/>
                        </a:ln>
                        <a:solidFill>
                          <a:srgbClr val="FC5104"/>
                        </a:solidFill>
                      </a:endParaRPr>
                    </a:p>
                  </a:txBody>
                  <a:tcP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tLang="zh-CN" smtClean="0">
                <a:ea typeface="宋体" charset="-122"/>
              </a:rPr>
              <a:t>Application</a:t>
            </a:r>
          </a:p>
        </p:txBody>
      </p:sp>
      <p:sp>
        <p:nvSpPr>
          <p:cNvPr id="52226" name="Content Placeholder 2"/>
          <p:cNvSpPr>
            <a:spLocks noGrp="1"/>
          </p:cNvSpPr>
          <p:nvPr>
            <p:ph idx="1"/>
          </p:nvPr>
        </p:nvSpPr>
        <p:spPr/>
        <p:txBody>
          <a:bodyPr/>
          <a:lstStyle/>
          <a:p>
            <a:r>
              <a:rPr lang="en-US" altLang="zh-CN" smtClean="0">
                <a:ea typeface="宋体" charset="-122"/>
              </a:rPr>
              <a:t>Image vectorization</a:t>
            </a:r>
          </a:p>
        </p:txBody>
      </p:sp>
      <p:grpSp>
        <p:nvGrpSpPr>
          <p:cNvPr id="52227" name="Group 6"/>
          <p:cNvGrpSpPr>
            <a:grpSpLocks/>
          </p:cNvGrpSpPr>
          <p:nvPr/>
        </p:nvGrpSpPr>
        <p:grpSpPr bwMode="auto">
          <a:xfrm>
            <a:off x="304800" y="3200400"/>
            <a:ext cx="8915400" cy="2825750"/>
            <a:chOff x="0" y="2286000"/>
            <a:chExt cx="10060496" cy="3399145"/>
          </a:xfrm>
        </p:grpSpPr>
        <p:pic>
          <p:nvPicPr>
            <p:cNvPr id="52229" name="Picture 16" descr="X:\GPU-CDT\GPU-CDT-both 64 - forflash - mingcen-change-animation - more example\test\1022.bmp"/>
            <p:cNvPicPr>
              <a:picLocks noChangeAspect="1" noChangeArrowheads="1"/>
            </p:cNvPicPr>
            <p:nvPr/>
          </p:nvPicPr>
          <p:blipFill>
            <a:blip r:embed="rId2" cstate="print"/>
            <a:srcRect t="32829"/>
            <a:stretch>
              <a:fillRect/>
            </a:stretch>
          </p:blipFill>
          <p:spPr bwMode="auto">
            <a:xfrm>
              <a:off x="5029200" y="2306038"/>
              <a:ext cx="4339810" cy="2915094"/>
            </a:xfrm>
            <a:prstGeom prst="rect">
              <a:avLst/>
            </a:prstGeom>
            <a:noFill/>
            <a:ln w="9525">
              <a:noFill/>
              <a:miter lim="800000"/>
              <a:headEnd/>
              <a:tailEnd/>
            </a:ln>
          </p:spPr>
        </p:pic>
        <p:pic>
          <p:nvPicPr>
            <p:cNvPr id="52230" name="Picture 17" descr="X:\GPU-CDT\GPU-CDT-both 64 - forflash - mingcen-change-animation - more example\test\1008.bmp"/>
            <p:cNvPicPr>
              <a:picLocks noChangeAspect="1" noChangeArrowheads="1"/>
            </p:cNvPicPr>
            <p:nvPr/>
          </p:nvPicPr>
          <p:blipFill>
            <a:blip r:embed="rId3" cstate="print"/>
            <a:srcRect t="32872"/>
            <a:stretch>
              <a:fillRect/>
            </a:stretch>
          </p:blipFill>
          <p:spPr bwMode="auto">
            <a:xfrm>
              <a:off x="0" y="2286000"/>
              <a:ext cx="4343400" cy="2915638"/>
            </a:xfrm>
            <a:prstGeom prst="rect">
              <a:avLst/>
            </a:prstGeom>
            <a:noFill/>
            <a:ln w="9525">
              <a:noFill/>
              <a:miter lim="800000"/>
              <a:headEnd/>
              <a:tailEnd/>
            </a:ln>
          </p:spPr>
        </p:pic>
        <p:sp>
          <p:nvSpPr>
            <p:cNvPr id="52231" name="TextBox 5"/>
            <p:cNvSpPr txBox="1">
              <a:spLocks noChangeArrowheads="1"/>
            </p:cNvSpPr>
            <p:nvPr/>
          </p:nvSpPr>
          <p:spPr bwMode="auto">
            <a:xfrm>
              <a:off x="687897" y="5277839"/>
              <a:ext cx="9372599" cy="407306"/>
            </a:xfrm>
            <a:prstGeom prst="rect">
              <a:avLst/>
            </a:prstGeom>
            <a:solidFill>
              <a:schemeClr val="bg1"/>
            </a:solidFill>
            <a:ln w="9525">
              <a:noFill/>
              <a:miter lim="800000"/>
              <a:headEnd/>
              <a:tailEnd/>
            </a:ln>
          </p:spPr>
          <p:txBody>
            <a:bodyPr>
              <a:spAutoFit/>
            </a:bodyPr>
            <a:lstStyle/>
            <a:p>
              <a:pPr>
                <a:spcAft>
                  <a:spcPts val="600"/>
                </a:spcAft>
              </a:pPr>
              <a:r>
                <a:rPr lang="en-US" altLang="zh-CN" sz="1600">
                  <a:solidFill>
                    <a:schemeClr val="accent2"/>
                  </a:solidFill>
                </a:rPr>
                <a:t>A raster image and CDT for its edge map, which is useful for image vectorization</a:t>
              </a:r>
              <a:endParaRPr lang="en-US" altLang="zh-CN">
                <a:solidFill>
                  <a:schemeClr val="accent2"/>
                </a:solidFill>
              </a:endParaRPr>
            </a:p>
          </p:txBody>
        </p:sp>
      </p:grpSp>
      <p:sp>
        <p:nvSpPr>
          <p:cNvPr id="8" name="Slide Number Placeholder 7"/>
          <p:cNvSpPr>
            <a:spLocks noGrp="1"/>
          </p:cNvSpPr>
          <p:nvPr>
            <p:ph type="sldNum" sz="quarter" idx="11"/>
          </p:nvPr>
        </p:nvSpPr>
        <p:spPr/>
        <p:txBody>
          <a:bodyPr/>
          <a:lstStyle/>
          <a:p>
            <a:pPr>
              <a:defRPr/>
            </a:pPr>
            <a:fld id="{9DE575D2-75A3-4CB1-825A-1C28B6BF4F3A}" type="slidenum">
              <a:rPr lang="en-US"/>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6" name="Group 7"/>
          <p:cNvGrpSpPr>
            <a:grpSpLocks/>
          </p:cNvGrpSpPr>
          <p:nvPr/>
        </p:nvGrpSpPr>
        <p:grpSpPr bwMode="auto">
          <a:xfrm>
            <a:off x="1752600" y="1143000"/>
            <a:ext cx="7467600" cy="1327149"/>
            <a:chOff x="0" y="3657600"/>
            <a:chExt cx="7467600" cy="1327367"/>
          </a:xfrm>
        </p:grpSpPr>
        <p:sp>
          <p:nvSpPr>
            <p:cNvPr id="54278" name="TextBox 1"/>
            <p:cNvSpPr txBox="1">
              <a:spLocks noChangeArrowheads="1"/>
            </p:cNvSpPr>
            <p:nvPr/>
          </p:nvSpPr>
          <p:spPr bwMode="auto">
            <a:xfrm>
              <a:off x="0" y="3657600"/>
              <a:ext cx="5486400" cy="641455"/>
            </a:xfrm>
            <a:prstGeom prst="rect">
              <a:avLst/>
            </a:prstGeom>
            <a:noFill/>
            <a:ln w="9525">
              <a:noFill/>
              <a:miter lim="800000"/>
              <a:headEnd/>
              <a:tailEnd/>
            </a:ln>
          </p:spPr>
          <p:txBody>
            <a:bodyPr>
              <a:spAutoFit/>
            </a:bodyPr>
            <a:lstStyle/>
            <a:p>
              <a:pPr algn="ctr" eaLnBrk="0" hangingPunct="0"/>
              <a:r>
                <a:rPr lang="en-US" altLang="zh-CN" b="1">
                  <a:solidFill>
                    <a:schemeClr val="bg1"/>
                  </a:solidFill>
                </a:rPr>
                <a:t>Project website</a:t>
              </a:r>
            </a:p>
            <a:p>
              <a:pPr eaLnBrk="0" hangingPunct="0"/>
              <a:r>
                <a:rPr lang="en-US" altLang="zh-CN">
                  <a:solidFill>
                    <a:schemeClr val="bg1"/>
                  </a:solidFill>
                </a:rPr>
                <a:t>http://www.comp.nus.edu.sg/~tants/cdt.html</a:t>
              </a:r>
            </a:p>
          </p:txBody>
        </p:sp>
        <p:sp>
          <p:nvSpPr>
            <p:cNvPr id="54279" name="TextBox 2"/>
            <p:cNvSpPr txBox="1">
              <a:spLocks noChangeArrowheads="1"/>
            </p:cNvSpPr>
            <p:nvPr/>
          </p:nvSpPr>
          <p:spPr bwMode="auto">
            <a:xfrm>
              <a:off x="0" y="4343512"/>
              <a:ext cx="7467600" cy="641455"/>
            </a:xfrm>
            <a:prstGeom prst="rect">
              <a:avLst/>
            </a:prstGeom>
            <a:noFill/>
            <a:ln w="9525">
              <a:noFill/>
              <a:miter lim="800000"/>
              <a:headEnd/>
              <a:tailEnd/>
            </a:ln>
          </p:spPr>
          <p:txBody>
            <a:bodyPr>
              <a:spAutoFit/>
            </a:bodyPr>
            <a:lstStyle/>
            <a:p>
              <a:pPr eaLnBrk="0" hangingPunct="0"/>
              <a:r>
                <a:rPr lang="en-US" altLang="zh-CN" b="1" dirty="0">
                  <a:solidFill>
                    <a:schemeClr val="bg1"/>
                  </a:solidFill>
                </a:rPr>
                <a:t>                         </a:t>
              </a:r>
              <a:r>
                <a:rPr lang="en-US" altLang="zh-CN" b="1" dirty="0" smtClean="0">
                  <a:solidFill>
                    <a:schemeClr val="bg1"/>
                  </a:solidFill>
                </a:rPr>
                <a:t>      Source </a:t>
              </a:r>
              <a:r>
                <a:rPr lang="en-US" altLang="zh-CN" b="1" dirty="0">
                  <a:solidFill>
                    <a:schemeClr val="bg1"/>
                  </a:solidFill>
                </a:rPr>
                <a:t>code</a:t>
              </a:r>
            </a:p>
            <a:p>
              <a:pPr eaLnBrk="0" hangingPunct="0"/>
              <a:r>
                <a:rPr lang="en-US" altLang="zh-CN" dirty="0">
                  <a:solidFill>
                    <a:schemeClr val="bg1"/>
                  </a:solidFill>
                </a:rPr>
                <a:t>http://www.comp.nus.edu.sg/~tants/delaunay2DDownload.html</a:t>
              </a:r>
            </a:p>
          </p:txBody>
        </p:sp>
      </p:grpSp>
      <p:sp>
        <p:nvSpPr>
          <p:cNvPr id="8" name="Slide Number Placeholder 7"/>
          <p:cNvSpPr>
            <a:spLocks noGrp="1"/>
          </p:cNvSpPr>
          <p:nvPr>
            <p:ph type="sldNum" sz="quarter" idx="11"/>
          </p:nvPr>
        </p:nvSpPr>
        <p:spPr/>
        <p:txBody>
          <a:bodyPr/>
          <a:lstStyle/>
          <a:p>
            <a:pPr>
              <a:defRPr/>
            </a:pPr>
            <a:fld id="{4B27373D-ED13-4996-94C6-7033E2600570}" type="slidenum">
              <a:rPr lang="en-US" smtClean="0"/>
              <a:pPr>
                <a:defRPr/>
              </a:pPr>
              <a:t>32</a:t>
            </a:fld>
            <a:endParaRPr lang="en-US"/>
          </a:p>
        </p:txBody>
      </p:sp>
      <p:sp>
        <p:nvSpPr>
          <p:cNvPr id="6" name="Title 5"/>
          <p:cNvSpPr>
            <a:spLocks/>
          </p:cNvSpPr>
          <p:nvPr/>
        </p:nvSpPr>
        <p:spPr bwMode="auto">
          <a:xfrm>
            <a:off x="685800" y="2981325"/>
            <a:ext cx="7772400" cy="1362075"/>
          </a:xfrm>
          <a:prstGeom prst="rect">
            <a:avLst/>
          </a:prstGeom>
          <a:noFill/>
          <a:ln w="9525">
            <a:noFill/>
            <a:miter lim="800000"/>
            <a:headEnd/>
            <a:tailEnd/>
          </a:ln>
        </p:spPr>
        <p:txBody>
          <a:bodyPr lIns="91414" tIns="45707" rIns="91414" bIns="45707"/>
          <a:lstStyle/>
          <a:p>
            <a:pPr algn="ctr" defTabSz="912813" eaLnBrk="0" hangingPunct="0"/>
            <a:r>
              <a:rPr lang="en-US" altLang="zh-CN" sz="3600" b="1" dirty="0">
                <a:solidFill>
                  <a:srgbClr val="FFFFFF"/>
                </a:solidFill>
                <a:effectLst>
                  <a:outerShdw blurRad="38100" dist="38100" dir="2700000" algn="tl">
                    <a:srgbClr val="C0C0C0"/>
                  </a:outerShdw>
                </a:effectLst>
                <a:latin typeface="Verdana" pitchFamily="34" charset="0"/>
              </a:rPr>
              <a:t>Q &amp; A</a:t>
            </a:r>
            <a:r>
              <a:rPr lang="en-US" altLang="zh-CN" sz="4000" b="1" dirty="0">
                <a:solidFill>
                  <a:srgbClr val="FFFFFF"/>
                </a:solidFill>
                <a:effectLst>
                  <a:outerShdw blurRad="38100" dist="38100" dir="2700000" algn="tl">
                    <a:srgbClr val="C0C0C0"/>
                  </a:outerShdw>
                </a:effectLst>
                <a:latin typeface="Verdana" pitchFamily="34" charset="0"/>
              </a:rPr>
              <a:t/>
            </a:r>
            <a:br>
              <a:rPr lang="en-US" altLang="zh-CN" sz="4000" b="1" dirty="0">
                <a:solidFill>
                  <a:srgbClr val="FFFFFF"/>
                </a:solidFill>
                <a:effectLst>
                  <a:outerShdw blurRad="38100" dist="38100" dir="2700000" algn="tl">
                    <a:srgbClr val="C0C0C0"/>
                  </a:outerShdw>
                </a:effectLst>
                <a:latin typeface="Verdana" pitchFamily="34" charset="0"/>
              </a:rPr>
            </a:br>
            <a:endParaRPr lang="en-US" altLang="zh-CN" sz="4000" b="1" dirty="0">
              <a:solidFill>
                <a:schemeClr val="bg1"/>
              </a:solidFill>
              <a:effectLst>
                <a:outerShdw blurRad="38100" dist="38100" dir="2700000" algn="tl">
                  <a:srgbClr val="C0C0C0"/>
                </a:outerShdw>
              </a:effectLst>
            </a:endParaRP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tLang="zh-CN" b="1" smtClean="0">
                <a:ea typeface="宋体" charset="-122"/>
              </a:rPr>
              <a:t>Experimental Results</a:t>
            </a:r>
            <a:endParaRPr lang="en-US" altLang="zh-CN" smtClean="0">
              <a:ea typeface="宋体" charset="-122"/>
            </a:endParaRPr>
          </a:p>
        </p:txBody>
      </p:sp>
      <p:sp>
        <p:nvSpPr>
          <p:cNvPr id="46082" name="Content Placeholder 2"/>
          <p:cNvSpPr>
            <a:spLocks noGrp="1"/>
          </p:cNvSpPr>
          <p:nvPr>
            <p:ph idx="1"/>
          </p:nvPr>
        </p:nvSpPr>
        <p:spPr/>
        <p:txBody>
          <a:bodyPr/>
          <a:lstStyle/>
          <a:p>
            <a:r>
              <a:rPr lang="en-US" altLang="zh-CN" dirty="0" smtClean="0">
                <a:ea typeface="宋体" charset="-122"/>
              </a:rPr>
              <a:t>Synthetic Dataset</a:t>
            </a:r>
          </a:p>
          <a:p>
            <a:endParaRPr lang="en-US" altLang="zh-CN" dirty="0" smtClean="0">
              <a:ea typeface="宋体" charset="-122"/>
            </a:endParaRPr>
          </a:p>
        </p:txBody>
      </p:sp>
      <p:sp>
        <p:nvSpPr>
          <p:cNvPr id="8" name="Slide Number Placeholder 7"/>
          <p:cNvSpPr>
            <a:spLocks noGrp="1"/>
          </p:cNvSpPr>
          <p:nvPr>
            <p:ph type="sldNum" sz="quarter" idx="11"/>
          </p:nvPr>
        </p:nvSpPr>
        <p:spPr/>
        <p:txBody>
          <a:bodyPr/>
          <a:lstStyle/>
          <a:p>
            <a:pPr>
              <a:defRPr/>
            </a:pPr>
            <a:fld id="{61C9EE5F-3DAD-4CF1-9D8B-F50B26543660}" type="slidenum">
              <a:rPr lang="en-US"/>
              <a:pPr>
                <a:defRPr/>
              </a:pPr>
              <a:t>33</a:t>
            </a:fld>
            <a:endParaRPr lang="en-US" dirty="0"/>
          </a:p>
        </p:txBody>
      </p:sp>
      <p:sp>
        <p:nvSpPr>
          <p:cNvPr id="14" name="TextBox 6"/>
          <p:cNvSpPr txBox="1">
            <a:spLocks noChangeArrowheads="1"/>
          </p:cNvSpPr>
          <p:nvPr/>
        </p:nvSpPr>
        <p:spPr bwMode="auto">
          <a:xfrm>
            <a:off x="3461852" y="2454207"/>
            <a:ext cx="4232910" cy="338554"/>
          </a:xfrm>
          <a:prstGeom prst="rect">
            <a:avLst/>
          </a:prstGeom>
          <a:solidFill>
            <a:schemeClr val="bg1"/>
          </a:solidFill>
          <a:ln w="9525">
            <a:noFill/>
            <a:miter lim="800000"/>
            <a:headEnd/>
            <a:tailEnd/>
          </a:ln>
        </p:spPr>
        <p:txBody>
          <a:bodyPr wrap="square">
            <a:spAutoFit/>
          </a:bodyPr>
          <a:lstStyle/>
          <a:p>
            <a:pPr>
              <a:spcAft>
                <a:spcPts val="600"/>
              </a:spcAft>
            </a:pPr>
            <a:r>
              <a:rPr lang="en-US" altLang="zh-CN" sz="1600" dirty="0">
                <a:solidFill>
                  <a:schemeClr val="accent2"/>
                </a:solidFill>
              </a:rPr>
              <a:t>Speedup over </a:t>
            </a:r>
            <a:r>
              <a:rPr lang="en-US" altLang="zh-CN" sz="1600" i="1" dirty="0" smtClean="0">
                <a:solidFill>
                  <a:schemeClr val="accent2"/>
                </a:solidFill>
              </a:rPr>
              <a:t>Triangle</a:t>
            </a:r>
            <a:endParaRPr lang="en-US" altLang="zh-CN" sz="1600" dirty="0">
              <a:solidFill>
                <a:schemeClr val="accent2"/>
              </a:solidFill>
            </a:endParaRPr>
          </a:p>
        </p:txBody>
      </p:sp>
      <p:sp>
        <p:nvSpPr>
          <p:cNvPr id="15" name="Action Button: Information 14">
            <a:hlinkClick r:id="rId3" action="ppaction://hlinksldjump" highlightClick="1"/>
          </p:cNvPr>
          <p:cNvSpPr/>
          <p:nvPr/>
        </p:nvSpPr>
        <p:spPr bwMode="auto">
          <a:xfrm>
            <a:off x="280657" y="6096242"/>
            <a:ext cx="307818" cy="358880"/>
          </a:xfrm>
          <a:prstGeom prst="actionButtonInformati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3" name="Group 22"/>
          <p:cNvGrpSpPr/>
          <p:nvPr/>
        </p:nvGrpSpPr>
        <p:grpSpPr>
          <a:xfrm>
            <a:off x="403697" y="2968605"/>
            <a:ext cx="8061833" cy="3286216"/>
            <a:chOff x="412750" y="2425425"/>
            <a:chExt cx="8061833" cy="3286216"/>
          </a:xfrm>
        </p:grpSpPr>
        <p:sp>
          <p:nvSpPr>
            <p:cNvPr id="12" name="TextBox 6"/>
            <p:cNvSpPr txBox="1">
              <a:spLocks noChangeArrowheads="1"/>
            </p:cNvSpPr>
            <p:nvPr/>
          </p:nvSpPr>
          <p:spPr bwMode="auto">
            <a:xfrm>
              <a:off x="1713645" y="5403864"/>
              <a:ext cx="1826197" cy="307777"/>
            </a:xfrm>
            <a:prstGeom prst="rect">
              <a:avLst/>
            </a:prstGeom>
            <a:solidFill>
              <a:schemeClr val="bg1"/>
            </a:solidFill>
            <a:ln w="9525">
              <a:noFill/>
              <a:miter lim="800000"/>
              <a:headEnd/>
              <a:tailEnd/>
            </a:ln>
          </p:spPr>
          <p:txBody>
            <a:bodyPr wrap="square">
              <a:spAutoFit/>
            </a:bodyPr>
            <a:lstStyle/>
            <a:p>
              <a:pPr>
                <a:spcAft>
                  <a:spcPts val="600"/>
                </a:spcAft>
              </a:pPr>
              <a:r>
                <a:rPr lang="en-US" altLang="zh-CN" sz="1400" dirty="0" smtClean="0">
                  <a:solidFill>
                    <a:schemeClr val="accent2"/>
                  </a:solidFill>
                </a:rPr>
                <a:t>1M </a:t>
              </a:r>
              <a:r>
                <a:rPr lang="en-US" altLang="zh-CN" sz="1400" dirty="0" smtClean="0">
                  <a:solidFill>
                    <a:schemeClr val="accent2"/>
                  </a:solidFill>
                </a:rPr>
                <a:t>constraints</a:t>
              </a:r>
              <a:endParaRPr lang="en-US" altLang="zh-CN" sz="1400" dirty="0">
                <a:solidFill>
                  <a:schemeClr val="accent2"/>
                </a:solidFill>
              </a:endParaRPr>
            </a:p>
          </p:txBody>
        </p:sp>
        <p:sp>
          <p:nvSpPr>
            <p:cNvPr id="13" name="TextBox 6"/>
            <p:cNvSpPr txBox="1">
              <a:spLocks noChangeArrowheads="1"/>
            </p:cNvSpPr>
            <p:nvPr/>
          </p:nvSpPr>
          <p:spPr bwMode="auto">
            <a:xfrm>
              <a:off x="5929916" y="5403864"/>
              <a:ext cx="1620608" cy="307777"/>
            </a:xfrm>
            <a:prstGeom prst="rect">
              <a:avLst/>
            </a:prstGeom>
            <a:solidFill>
              <a:schemeClr val="bg1"/>
            </a:solidFill>
            <a:ln w="9525">
              <a:noFill/>
              <a:miter lim="800000"/>
              <a:headEnd/>
              <a:tailEnd/>
            </a:ln>
          </p:spPr>
          <p:txBody>
            <a:bodyPr wrap="square">
              <a:spAutoFit/>
            </a:bodyPr>
            <a:lstStyle/>
            <a:p>
              <a:pPr>
                <a:spcAft>
                  <a:spcPts val="600"/>
                </a:spcAft>
              </a:pPr>
              <a:r>
                <a:rPr lang="en-US" altLang="zh-CN" sz="1400" dirty="0" smtClean="0">
                  <a:solidFill>
                    <a:schemeClr val="accent2"/>
                  </a:solidFill>
                </a:rPr>
                <a:t>10M </a:t>
              </a:r>
              <a:r>
                <a:rPr lang="en-US" altLang="zh-CN" sz="1400" dirty="0" smtClean="0">
                  <a:solidFill>
                    <a:schemeClr val="accent2"/>
                  </a:solidFill>
                </a:rPr>
                <a:t>points</a:t>
              </a:r>
              <a:endParaRPr lang="en-US" altLang="zh-CN" sz="1400" dirty="0">
                <a:solidFill>
                  <a:schemeClr val="accent2"/>
                </a:solidFill>
              </a:endParaRPr>
            </a:p>
          </p:txBody>
        </p:sp>
        <p:grpSp>
          <p:nvGrpSpPr>
            <p:cNvPr id="19" name="Group 18"/>
            <p:cNvGrpSpPr/>
            <p:nvPr/>
          </p:nvGrpSpPr>
          <p:grpSpPr>
            <a:xfrm>
              <a:off x="412750" y="2748958"/>
              <a:ext cx="8061833" cy="2638044"/>
              <a:chOff x="412750" y="2635568"/>
              <a:chExt cx="8061833" cy="2638044"/>
            </a:xfrm>
          </p:grpSpPr>
          <p:pic>
            <p:nvPicPr>
              <p:cNvPr id="20" name="Picture 2"/>
              <p:cNvPicPr>
                <a:picLocks noChangeAspect="1" noChangeArrowheads="1"/>
              </p:cNvPicPr>
              <p:nvPr/>
            </p:nvPicPr>
            <p:blipFill>
              <a:blip r:embed="rId4" cstate="print"/>
              <a:srcRect r="27325"/>
              <a:stretch>
                <a:fillRect/>
              </a:stretch>
            </p:blipFill>
            <p:spPr bwMode="auto">
              <a:xfrm>
                <a:off x="412750" y="2693035"/>
                <a:ext cx="4113530" cy="2491740"/>
              </a:xfrm>
              <a:prstGeom prst="rect">
                <a:avLst/>
              </a:prstGeom>
              <a:noFill/>
              <a:ln w="9525">
                <a:noFill/>
                <a:miter lim="800000"/>
                <a:headEnd/>
                <a:tailEnd/>
              </a:ln>
            </p:spPr>
          </p:pic>
          <p:pic>
            <p:nvPicPr>
              <p:cNvPr id="21" name="Picture 3"/>
              <p:cNvPicPr>
                <a:picLocks noChangeAspect="1" noChangeArrowheads="1"/>
              </p:cNvPicPr>
              <p:nvPr/>
            </p:nvPicPr>
            <p:blipFill>
              <a:blip r:embed="rId5" cstate="print"/>
              <a:srcRect/>
              <a:stretch>
                <a:fillRect/>
              </a:stretch>
            </p:blipFill>
            <p:spPr bwMode="auto">
              <a:xfrm>
                <a:off x="4478655" y="2635568"/>
                <a:ext cx="3995928" cy="2638044"/>
              </a:xfrm>
              <a:prstGeom prst="rect">
                <a:avLst/>
              </a:prstGeom>
              <a:noFill/>
              <a:ln w="9525">
                <a:noFill/>
                <a:miter lim="800000"/>
                <a:headEnd/>
                <a:tailEnd/>
              </a:ln>
            </p:spPr>
          </p:pic>
        </p:grpSp>
        <p:pic>
          <p:nvPicPr>
            <p:cNvPr id="22" name="Picture 4"/>
            <p:cNvPicPr>
              <a:picLocks noChangeAspect="1" noChangeArrowheads="1"/>
            </p:cNvPicPr>
            <p:nvPr/>
          </p:nvPicPr>
          <p:blipFill>
            <a:blip r:embed="rId6" cstate="print"/>
            <a:srcRect/>
            <a:stretch>
              <a:fillRect/>
            </a:stretch>
          </p:blipFill>
          <p:spPr bwMode="auto">
            <a:xfrm>
              <a:off x="793750" y="2425425"/>
              <a:ext cx="7327900" cy="33655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altLang="zh-CN" smtClean="0">
                <a:ea typeface="宋体" charset="-122"/>
              </a:rPr>
              <a:t>Background</a:t>
            </a:r>
          </a:p>
        </p:txBody>
      </p:sp>
      <p:sp>
        <p:nvSpPr>
          <p:cNvPr id="12290" name="Content Placeholder 2"/>
          <p:cNvSpPr>
            <a:spLocks noGrp="1"/>
          </p:cNvSpPr>
          <p:nvPr>
            <p:ph idx="4294967295"/>
          </p:nvPr>
        </p:nvSpPr>
        <p:spPr/>
        <p:txBody>
          <a:bodyPr/>
          <a:lstStyle/>
          <a:p>
            <a:pPr eaLnBrk="1" hangingPunct="1"/>
            <a:r>
              <a:rPr lang="en-US" altLang="zh-CN" sz="3000" dirty="0" smtClean="0">
                <a:ea typeface="宋体" charset="-122"/>
              </a:rPr>
              <a:t>Constraints occur naturally in many applications</a:t>
            </a:r>
          </a:p>
          <a:p>
            <a:pPr lvl="1" eaLnBrk="1" hangingPunct="1"/>
            <a:r>
              <a:rPr lang="en-US" altLang="zh-CN" sz="2800" dirty="0" smtClean="0">
                <a:ea typeface="宋体" charset="-122"/>
              </a:rPr>
              <a:t>path planning</a:t>
            </a:r>
          </a:p>
          <a:p>
            <a:pPr lvl="1" eaLnBrk="1" hangingPunct="1"/>
            <a:r>
              <a:rPr lang="en-US" altLang="zh-CN" sz="2800" dirty="0" smtClean="0">
                <a:ea typeface="宋体" charset="-122"/>
              </a:rPr>
              <a:t>GIS</a:t>
            </a:r>
          </a:p>
          <a:p>
            <a:pPr lvl="1" eaLnBrk="1" hangingPunct="1"/>
            <a:r>
              <a:rPr lang="en-US" altLang="zh-CN" sz="2800" dirty="0" smtClean="0">
                <a:ea typeface="宋体" charset="-122"/>
              </a:rPr>
              <a:t>surface reconstruction </a:t>
            </a:r>
          </a:p>
          <a:p>
            <a:pPr lvl="1" eaLnBrk="1" hangingPunct="1"/>
            <a:r>
              <a:rPr lang="en-US" altLang="zh-CN" sz="2800" dirty="0" smtClean="0">
                <a:ea typeface="宋体" charset="-122"/>
              </a:rPr>
              <a:t>terrain modeling</a:t>
            </a:r>
          </a:p>
          <a:p>
            <a:pPr lvl="1" eaLnBrk="1" hangingPunct="1"/>
            <a:endParaRPr lang="en-US" altLang="zh-CN" sz="2800" dirty="0" smtClean="0">
              <a:ea typeface="宋体" charset="-122"/>
            </a:endParaRPr>
          </a:p>
          <a:p>
            <a:pPr lvl="1" eaLnBrk="1" hangingPunct="1"/>
            <a:endParaRPr lang="en-US" altLang="zh-CN" sz="2800" dirty="0" smtClean="0">
              <a:ea typeface="宋体" charset="-122"/>
            </a:endParaRPr>
          </a:p>
          <a:p>
            <a:pPr eaLnBrk="1" hangingPunct="1"/>
            <a:endParaRPr lang="en-US" altLang="zh-CN" sz="2700" dirty="0" smtClean="0">
              <a:ea typeface="宋体" charset="-122"/>
            </a:endParaRPr>
          </a:p>
        </p:txBody>
      </p:sp>
      <p:pic>
        <p:nvPicPr>
          <p:cNvPr id="12291" name="Picture 2" descr="C:\Users\qimeng\Desktop\ppt image\motion_planning_path.jpg"/>
          <p:cNvPicPr>
            <a:picLocks noChangeAspect="1" noChangeArrowheads="1"/>
          </p:cNvPicPr>
          <p:nvPr/>
        </p:nvPicPr>
        <p:blipFill>
          <a:blip r:embed="rId3" cstate="print"/>
          <a:srcRect/>
          <a:stretch>
            <a:fillRect/>
          </a:stretch>
        </p:blipFill>
        <p:spPr bwMode="auto">
          <a:xfrm>
            <a:off x="4748078" y="2301594"/>
            <a:ext cx="4395922" cy="2524406"/>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fld id="{D31DF2EA-29D1-449A-B180-A0A68DA2BC94}" type="slidenum">
              <a:rPr lang="en-US"/>
              <a:pPr>
                <a:defRPr/>
              </a:pPr>
              <a:t>4</a:t>
            </a:fld>
            <a:endParaRPr lang="en-US" dirty="0"/>
          </a:p>
        </p:txBody>
      </p:sp>
      <p:pic>
        <p:nvPicPr>
          <p:cNvPr id="6" name="Picture 2" descr="C:\Users\qimeng\Desktop\ppt image\gis2.gif"/>
          <p:cNvPicPr>
            <a:picLocks noChangeAspect="1" noChangeArrowheads="1"/>
          </p:cNvPicPr>
          <p:nvPr/>
        </p:nvPicPr>
        <p:blipFill>
          <a:blip r:embed="rId4" cstate="print"/>
          <a:srcRect/>
          <a:stretch>
            <a:fillRect/>
          </a:stretch>
        </p:blipFill>
        <p:spPr bwMode="auto">
          <a:xfrm>
            <a:off x="4330700" y="3873500"/>
            <a:ext cx="4267200" cy="2743200"/>
          </a:xfrm>
          <a:prstGeom prst="rect">
            <a:avLst/>
          </a:prstGeom>
          <a:noFill/>
          <a:ln w="9525">
            <a:noFill/>
            <a:miter lim="800000"/>
            <a:headEnd/>
            <a:tailEnd/>
          </a:ln>
        </p:spPr>
      </p:pic>
      <p:pic>
        <p:nvPicPr>
          <p:cNvPr id="8" name="Picture 2" descr="C:\Users\qimeng\Desktop\ppt image\volvis_mri2.gif"/>
          <p:cNvPicPr>
            <a:picLocks noChangeAspect="1" noChangeArrowheads="1"/>
          </p:cNvPicPr>
          <p:nvPr/>
        </p:nvPicPr>
        <p:blipFill>
          <a:blip r:embed="rId5" cstate="print"/>
          <a:srcRect l="25760" t="15237" r="18427" b="12381"/>
          <a:stretch>
            <a:fillRect/>
          </a:stretch>
        </p:blipFill>
        <p:spPr bwMode="auto">
          <a:xfrm>
            <a:off x="1028701" y="4711700"/>
            <a:ext cx="1876778" cy="1828800"/>
          </a:xfrm>
          <a:prstGeom prst="rect">
            <a:avLst/>
          </a:prstGeom>
          <a:noFill/>
          <a:ln w="9525">
            <a:noFill/>
            <a:miter lim="800000"/>
            <a:headEnd/>
            <a:tailEnd/>
          </a:ln>
        </p:spPr>
      </p:pic>
      <p:pic>
        <p:nvPicPr>
          <p:cNvPr id="9" name="Picture 2" descr="C:\Users\qimeng\Desktop\ppt image\image169_67.jpg"/>
          <p:cNvPicPr>
            <a:picLocks noChangeAspect="1" noChangeArrowheads="1"/>
          </p:cNvPicPr>
          <p:nvPr/>
        </p:nvPicPr>
        <p:blipFill>
          <a:blip r:embed="rId6" cstate="print"/>
          <a:srcRect/>
          <a:stretch>
            <a:fillRect/>
          </a:stretch>
        </p:blipFill>
        <p:spPr bwMode="auto">
          <a:xfrm>
            <a:off x="3644900" y="4592834"/>
            <a:ext cx="3857625" cy="20111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animEffect transition="in" filter="fade">
                                      <p:cBhvr>
                                        <p:cTn id="7" dur="1000"/>
                                        <p:tgtEl>
                                          <p:spTgt spid="12290">
                                            <p:txEl>
                                              <p:pRg st="1" end="1"/>
                                            </p:txEl>
                                          </p:spTgt>
                                        </p:tgtEl>
                                      </p:cBhvr>
                                    </p:animEffect>
                                    <p:anim calcmode="lin" valueType="num">
                                      <p:cBhvr>
                                        <p:cTn id="8" dur="1000" fill="hold"/>
                                        <p:tgtEl>
                                          <p:spTgt spid="1229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290">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291"/>
                                        </p:tgtEl>
                                        <p:attrNameLst>
                                          <p:attrName>style.visibility</p:attrName>
                                        </p:attrNameLst>
                                      </p:cBhvr>
                                      <p:to>
                                        <p:strVal val="visible"/>
                                      </p:to>
                                    </p:set>
                                    <p:animEffect transition="in" filter="fade">
                                      <p:cBhvr>
                                        <p:cTn id="13" dur="1000"/>
                                        <p:tgtEl>
                                          <p:spTgt spid="12291"/>
                                        </p:tgtEl>
                                      </p:cBhvr>
                                    </p:animEffect>
                                  </p:childTnLst>
                                </p:cTn>
                              </p:par>
                            </p:childTnLst>
                          </p:cTn>
                        </p:par>
                        <p:par>
                          <p:cTn id="14" fill="hold">
                            <p:stCondLst>
                              <p:cond delay="2000"/>
                            </p:stCondLst>
                            <p:childTnLst>
                              <p:par>
                                <p:cTn id="15" presetID="42" presetClass="entr" presetSubtype="0" fill="hold" nodeType="afterEffect">
                                  <p:stCondLst>
                                    <p:cond delay="3000"/>
                                  </p:stCondLst>
                                  <p:childTnLst>
                                    <p:set>
                                      <p:cBhvr>
                                        <p:cTn id="16" dur="1" fill="hold">
                                          <p:stCondLst>
                                            <p:cond delay="0"/>
                                          </p:stCondLst>
                                        </p:cTn>
                                        <p:tgtEl>
                                          <p:spTgt spid="12290">
                                            <p:txEl>
                                              <p:pRg st="2" end="2"/>
                                            </p:txEl>
                                          </p:spTgt>
                                        </p:tgtEl>
                                        <p:attrNameLst>
                                          <p:attrName>style.visibility</p:attrName>
                                        </p:attrNameLst>
                                      </p:cBhvr>
                                      <p:to>
                                        <p:strVal val="visible"/>
                                      </p:to>
                                    </p:set>
                                    <p:animEffect transition="in" filter="fade">
                                      <p:cBhvr>
                                        <p:cTn id="17" dur="1000"/>
                                        <p:tgtEl>
                                          <p:spTgt spid="12290">
                                            <p:txEl>
                                              <p:pRg st="2" end="2"/>
                                            </p:txEl>
                                          </p:spTgt>
                                        </p:tgtEl>
                                      </p:cBhvr>
                                    </p:animEffect>
                                    <p:anim calcmode="lin" valueType="num">
                                      <p:cBhvr>
                                        <p:cTn id="18" dur="1000" fill="hold"/>
                                        <p:tgtEl>
                                          <p:spTgt spid="1229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2290">
                                            <p:txEl>
                                              <p:pRg st="2" end="2"/>
                                            </p:txEl>
                                          </p:spTgt>
                                        </p:tgtEl>
                                        <p:attrNameLst>
                                          <p:attrName>ppt_y</p:attrName>
                                        </p:attrNameLst>
                                      </p:cBhvr>
                                      <p:tavLst>
                                        <p:tav tm="0">
                                          <p:val>
                                            <p:strVal val="#ppt_y+.1"/>
                                          </p:val>
                                        </p:tav>
                                        <p:tav tm="100000">
                                          <p:val>
                                            <p:strVal val="#ppt_y"/>
                                          </p:val>
                                        </p:tav>
                                      </p:tavLst>
                                    </p:anim>
                                  </p:childTnLst>
                                </p:cTn>
                              </p:par>
                              <p:par>
                                <p:cTn id="20" presetID="6" presetClass="emph" presetSubtype="0" fill="hold" nodeType="withEffect">
                                  <p:stCondLst>
                                    <p:cond delay="4100"/>
                                  </p:stCondLst>
                                  <p:childTnLst>
                                    <p:animScale>
                                      <p:cBhvr>
                                        <p:cTn id="21" dur="500" fill="hold"/>
                                        <p:tgtEl>
                                          <p:spTgt spid="12291"/>
                                        </p:tgtEl>
                                      </p:cBhvr>
                                      <p:by x="50000" y="50000"/>
                                    </p:animScale>
                                  </p:childTnLst>
                                </p:cTn>
                              </p:par>
                              <p:par>
                                <p:cTn id="22" presetID="0" presetClass="path" presetSubtype="0" accel="50000" decel="50000" fill="hold" nodeType="withEffect">
                                  <p:stCondLst>
                                    <p:cond delay="4100"/>
                                  </p:stCondLst>
                                  <p:childTnLst>
                                    <p:animMotion origin="layout" path="M -4.16667E-6 1.85185E-6 L 0.10834 -0.10185 " pathEditMode="relative" rAng="0" ptsTypes="AA">
                                      <p:cBhvr>
                                        <p:cTn id="23" dur="500" fill="hold"/>
                                        <p:tgtEl>
                                          <p:spTgt spid="12291"/>
                                        </p:tgtEl>
                                        <p:attrNameLst>
                                          <p:attrName>ppt_x</p:attrName>
                                          <p:attrName>ppt_y</p:attrName>
                                        </p:attrNameLst>
                                      </p:cBhvr>
                                      <p:rCtr x="54" y="-51"/>
                                    </p:animMotion>
                                  </p:childTnLst>
                                </p:cTn>
                              </p:par>
                            </p:childTnLst>
                          </p:cTn>
                        </p:par>
                        <p:par>
                          <p:cTn id="24" fill="hold">
                            <p:stCondLst>
                              <p:cond delay="66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par>
                          <p:cTn id="28" fill="hold">
                            <p:stCondLst>
                              <p:cond delay="7600"/>
                            </p:stCondLst>
                            <p:childTnLst>
                              <p:par>
                                <p:cTn id="29" presetID="10" presetClass="entr" presetSubtype="0" fill="hold" nodeType="afterEffect">
                                  <p:stCondLst>
                                    <p:cond delay="2000"/>
                                  </p:stCondLst>
                                  <p:childTnLst>
                                    <p:set>
                                      <p:cBhvr>
                                        <p:cTn id="30" dur="1" fill="hold">
                                          <p:stCondLst>
                                            <p:cond delay="0"/>
                                          </p:stCondLst>
                                        </p:cTn>
                                        <p:tgtEl>
                                          <p:spTgt spid="12290">
                                            <p:txEl>
                                              <p:pRg st="3" end="3"/>
                                            </p:txEl>
                                          </p:spTgt>
                                        </p:tgtEl>
                                        <p:attrNameLst>
                                          <p:attrName>style.visibility</p:attrName>
                                        </p:attrNameLst>
                                      </p:cBhvr>
                                      <p:to>
                                        <p:strVal val="visible"/>
                                      </p:to>
                                    </p:set>
                                    <p:animEffect transition="in" filter="fade">
                                      <p:cBhvr>
                                        <p:cTn id="31" dur="1000"/>
                                        <p:tgtEl>
                                          <p:spTgt spid="12290">
                                            <p:txEl>
                                              <p:pRg st="3" end="3"/>
                                            </p:txEl>
                                          </p:spTgt>
                                        </p:tgtEl>
                                      </p:cBhvr>
                                    </p:animEffect>
                                  </p:childTnLst>
                                </p:cTn>
                              </p:par>
                              <p:par>
                                <p:cTn id="32" presetID="10" presetClass="entr" presetSubtype="0" fill="hold" nodeType="withEffect">
                                  <p:stCondLst>
                                    <p:cond delay="2000"/>
                                  </p:stCondLst>
                                  <p:childTnLst>
                                    <p:set>
                                      <p:cBhvr>
                                        <p:cTn id="33" dur="1" fill="hold">
                                          <p:stCondLst>
                                            <p:cond delay="0"/>
                                          </p:stCondLst>
                                        </p:cTn>
                                        <p:tgtEl>
                                          <p:spTgt spid="12290">
                                            <p:txEl>
                                              <p:pRg st="4" end="4"/>
                                            </p:txEl>
                                          </p:spTgt>
                                        </p:tgtEl>
                                        <p:attrNameLst>
                                          <p:attrName>style.visibility</p:attrName>
                                        </p:attrNameLst>
                                      </p:cBhvr>
                                      <p:to>
                                        <p:strVal val="visible"/>
                                      </p:to>
                                    </p:set>
                                    <p:animEffect transition="in" filter="fade">
                                      <p:cBhvr>
                                        <p:cTn id="34" dur="1000"/>
                                        <p:tgtEl>
                                          <p:spTgt spid="12290">
                                            <p:txEl>
                                              <p:pRg st="4" end="4"/>
                                            </p:txEl>
                                          </p:spTgt>
                                        </p:tgtEl>
                                      </p:cBhvr>
                                    </p:animEffect>
                                  </p:childTnLst>
                                </p:cTn>
                              </p:par>
                            </p:childTnLst>
                          </p:cTn>
                        </p:par>
                        <p:par>
                          <p:cTn id="35" fill="hold">
                            <p:stCondLst>
                              <p:cond delay="10600"/>
                            </p:stCondLst>
                            <p:childTnLst>
                              <p:par>
                                <p:cTn id="36" presetID="6" presetClass="emph" presetSubtype="0" fill="hold" nodeType="afterEffect">
                                  <p:stCondLst>
                                    <p:cond delay="0"/>
                                  </p:stCondLst>
                                  <p:childTnLst>
                                    <p:animScale>
                                      <p:cBhvr>
                                        <p:cTn id="37" dur="500" fill="hold"/>
                                        <p:tgtEl>
                                          <p:spTgt spid="6"/>
                                        </p:tgtEl>
                                      </p:cBhvr>
                                      <p:by x="70000" y="70000"/>
                                    </p:animScale>
                                  </p:childTnLst>
                                </p:cTn>
                              </p:par>
                              <p:par>
                                <p:cTn id="38" presetID="0" presetClass="path" presetSubtype="0" accel="50000" decel="50000" fill="hold" nodeType="withEffect">
                                  <p:stCondLst>
                                    <p:cond delay="0"/>
                                  </p:stCondLst>
                                  <p:childTnLst>
                                    <p:animMotion origin="layout" path="M -0.00573 -0.02477 L 0.0526 -0.24514 " pathEditMode="relative" rAng="0" ptsTypes="AA">
                                      <p:cBhvr>
                                        <p:cTn id="39" dur="500" fill="hold"/>
                                        <p:tgtEl>
                                          <p:spTgt spid="6"/>
                                        </p:tgtEl>
                                        <p:attrNameLst>
                                          <p:attrName>ppt_x</p:attrName>
                                          <p:attrName>ppt_y</p:attrName>
                                        </p:attrNameLst>
                                      </p:cBhvr>
                                      <p:rCtr x="29" y="-110"/>
                                    </p:animMotion>
                                  </p:childTnLst>
                                </p:cTn>
                              </p:par>
                            </p:childTnLst>
                          </p:cTn>
                        </p:par>
                        <p:par>
                          <p:cTn id="40" fill="hold">
                            <p:stCondLst>
                              <p:cond delay="11100"/>
                            </p:stCondLst>
                            <p:childTnLst>
                              <p:par>
                                <p:cTn id="41" presetID="10"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bwMode="auto">
          <a:xfrm>
            <a:off x="5540245" y="2889566"/>
            <a:ext cx="398385" cy="161783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7" name="Straight Connector 26"/>
          <p:cNvCxnSpPr/>
          <p:nvPr/>
        </p:nvCxnSpPr>
        <p:spPr bwMode="auto">
          <a:xfrm>
            <a:off x="5523680" y="3688010"/>
            <a:ext cx="414950" cy="824355"/>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flipH="1">
            <a:off x="5150698" y="3717235"/>
            <a:ext cx="390367" cy="808371"/>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9" name="Straight Connector 28"/>
          <p:cNvCxnSpPr/>
          <p:nvPr/>
        </p:nvCxnSpPr>
        <p:spPr bwMode="auto">
          <a:xfrm>
            <a:off x="7143758" y="2887910"/>
            <a:ext cx="827425" cy="1634394"/>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30" name="Straight Connector 29"/>
          <p:cNvCxnSpPr/>
          <p:nvPr/>
        </p:nvCxnSpPr>
        <p:spPr bwMode="auto">
          <a:xfrm flipH="1">
            <a:off x="6773517" y="3712857"/>
            <a:ext cx="390119" cy="809447"/>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a:off x="7176052" y="3737113"/>
            <a:ext cx="374359" cy="77753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32" name="Straight Connector 31"/>
          <p:cNvCxnSpPr/>
          <p:nvPr/>
        </p:nvCxnSpPr>
        <p:spPr bwMode="auto">
          <a:xfrm>
            <a:off x="5145992" y="4517927"/>
            <a:ext cx="385134" cy="81938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33" name="Straight Connector 32"/>
          <p:cNvCxnSpPr/>
          <p:nvPr/>
        </p:nvCxnSpPr>
        <p:spPr bwMode="auto">
          <a:xfrm>
            <a:off x="6773517" y="4527274"/>
            <a:ext cx="397566" cy="805069"/>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34" name="Straight Connector 33"/>
          <p:cNvCxnSpPr/>
          <p:nvPr/>
        </p:nvCxnSpPr>
        <p:spPr bwMode="auto">
          <a:xfrm flipH="1">
            <a:off x="7166702" y="4522304"/>
            <a:ext cx="377098" cy="813143"/>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flipH="1">
            <a:off x="6376542" y="2917135"/>
            <a:ext cx="759754" cy="798233"/>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48" name="Straight Connector 47"/>
          <p:cNvCxnSpPr/>
          <p:nvPr/>
        </p:nvCxnSpPr>
        <p:spPr bwMode="auto">
          <a:xfrm flipH="1">
            <a:off x="5552645" y="5337313"/>
            <a:ext cx="813368" cy="802383"/>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49" name="Straight Connector 48"/>
          <p:cNvCxnSpPr/>
          <p:nvPr/>
        </p:nvCxnSpPr>
        <p:spPr bwMode="auto">
          <a:xfrm flipH="1">
            <a:off x="5541065" y="4517335"/>
            <a:ext cx="407506" cy="824948"/>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52" name="Straight Connector 51"/>
          <p:cNvCxnSpPr/>
          <p:nvPr/>
        </p:nvCxnSpPr>
        <p:spPr bwMode="auto">
          <a:xfrm flipH="1">
            <a:off x="5526157" y="4507988"/>
            <a:ext cx="409997" cy="1639364"/>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55" name="Straight Connector 54"/>
          <p:cNvCxnSpPr/>
          <p:nvPr/>
        </p:nvCxnSpPr>
        <p:spPr bwMode="auto">
          <a:xfrm flipH="1">
            <a:off x="7176052" y="4512957"/>
            <a:ext cx="782716" cy="1664213"/>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56" name="Straight Connector 55"/>
          <p:cNvCxnSpPr/>
          <p:nvPr/>
        </p:nvCxnSpPr>
        <p:spPr bwMode="auto">
          <a:xfrm>
            <a:off x="6358567" y="5337904"/>
            <a:ext cx="807546" cy="83926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57" name="Straight Connector 56"/>
          <p:cNvCxnSpPr/>
          <p:nvPr/>
        </p:nvCxnSpPr>
        <p:spPr bwMode="auto">
          <a:xfrm>
            <a:off x="5551004" y="2897257"/>
            <a:ext cx="820568" cy="828050"/>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
        <p:nvSpPr>
          <p:cNvPr id="13313" name="Rectangle 2"/>
          <p:cNvSpPr>
            <a:spLocks noGrp="1" noChangeArrowheads="1"/>
          </p:cNvSpPr>
          <p:nvPr>
            <p:ph type="title"/>
          </p:nvPr>
        </p:nvSpPr>
        <p:spPr/>
        <p:txBody>
          <a:bodyPr/>
          <a:lstStyle/>
          <a:p>
            <a:r>
              <a:rPr lang="en-US" altLang="zh-CN" smtClean="0">
                <a:ea typeface="宋体" charset="-122"/>
              </a:rPr>
              <a:t>Background</a:t>
            </a:r>
          </a:p>
        </p:txBody>
      </p:sp>
      <p:sp>
        <p:nvSpPr>
          <p:cNvPr id="13314" name="Rectangle 3"/>
          <p:cNvSpPr>
            <a:spLocks noGrp="1" noChangeArrowheads="1"/>
          </p:cNvSpPr>
          <p:nvPr>
            <p:ph type="body" idx="4294967295"/>
          </p:nvPr>
        </p:nvSpPr>
        <p:spPr/>
        <p:txBody>
          <a:bodyPr/>
          <a:lstStyle/>
          <a:p>
            <a:r>
              <a:rPr lang="en-US" altLang="zh-CN" sz="3000" smtClean="0">
                <a:ea typeface="宋体" charset="-122"/>
              </a:rPr>
              <a:t>Constrained Delaunay triangulation (CDT)</a:t>
            </a:r>
          </a:p>
        </p:txBody>
      </p:sp>
      <p:sp>
        <p:nvSpPr>
          <p:cNvPr id="13317" name="Rectangle 3"/>
          <p:cNvSpPr>
            <a:spLocks noChangeArrowheads="1"/>
          </p:cNvSpPr>
          <p:nvPr/>
        </p:nvSpPr>
        <p:spPr bwMode="auto">
          <a:xfrm>
            <a:off x="457200" y="2667000"/>
            <a:ext cx="4343400" cy="4343400"/>
          </a:xfrm>
          <a:prstGeom prst="rect">
            <a:avLst/>
          </a:prstGeom>
          <a:noFill/>
          <a:ln w="9525">
            <a:noFill/>
            <a:miter lim="800000"/>
            <a:headEnd/>
            <a:tailEnd/>
          </a:ln>
        </p:spPr>
        <p:txBody>
          <a:bodyPr lIns="91414" tIns="45707" rIns="91414" bIns="45707"/>
          <a:lstStyle/>
          <a:p>
            <a:pPr marL="342900" indent="-342900" defTabSz="912813">
              <a:spcBef>
                <a:spcPct val="20000"/>
              </a:spcBef>
              <a:buFontTx/>
              <a:buChar char="•"/>
            </a:pPr>
            <a:r>
              <a:rPr lang="en-US" altLang="zh-CN" sz="2000" dirty="0">
                <a:solidFill>
                  <a:srgbClr val="262699"/>
                </a:solidFill>
                <a:latin typeface="Arial Rounded MT Bold" pitchFamily="34" charset="0"/>
              </a:rPr>
              <a:t>Include all constraints</a:t>
            </a:r>
          </a:p>
          <a:p>
            <a:pPr marL="342900" indent="-342900" defTabSz="912813">
              <a:spcBef>
                <a:spcPct val="20000"/>
              </a:spcBef>
              <a:buFontTx/>
              <a:buChar char="•"/>
            </a:pPr>
            <a:endParaRPr lang="en-US" altLang="zh-CN" sz="2000" dirty="0">
              <a:solidFill>
                <a:srgbClr val="262699"/>
              </a:solidFill>
              <a:latin typeface="Arial Rounded MT Bold" pitchFamily="34" charset="0"/>
            </a:endParaRPr>
          </a:p>
          <a:p>
            <a:pPr marL="342900" indent="-342900" defTabSz="912813">
              <a:spcBef>
                <a:spcPct val="20000"/>
              </a:spcBef>
              <a:buFontTx/>
              <a:buChar char="•"/>
            </a:pPr>
            <a:r>
              <a:rPr lang="en-US" altLang="zh-CN" sz="2000" dirty="0">
                <a:solidFill>
                  <a:srgbClr val="262699"/>
                </a:solidFill>
                <a:latin typeface="Arial Rounded MT Bold" pitchFamily="34" charset="0"/>
              </a:rPr>
              <a:t>As close to the DT as possible</a:t>
            </a:r>
          </a:p>
          <a:p>
            <a:pPr marL="342900" indent="-342900" defTabSz="912813">
              <a:spcBef>
                <a:spcPct val="20000"/>
              </a:spcBef>
              <a:buFontTx/>
              <a:buChar char="•"/>
            </a:pPr>
            <a:endParaRPr lang="en-US" altLang="zh-CN" sz="2000" dirty="0">
              <a:solidFill>
                <a:srgbClr val="262699"/>
              </a:solidFill>
              <a:latin typeface="Arial Rounded MT Bold" pitchFamily="34" charset="0"/>
            </a:endParaRPr>
          </a:p>
          <a:p>
            <a:pPr marL="342900" indent="-342900" defTabSz="912813">
              <a:spcBef>
                <a:spcPct val="20000"/>
              </a:spcBef>
              <a:buFontTx/>
              <a:buChar char="•"/>
            </a:pPr>
            <a:r>
              <a:rPr lang="en-US" altLang="zh-CN" sz="2000" dirty="0">
                <a:solidFill>
                  <a:srgbClr val="262699"/>
                </a:solidFill>
                <a:latin typeface="Arial Rounded MT Bold" pitchFamily="34" charset="0"/>
              </a:rPr>
              <a:t>Points contained in the circumcircle of any triangle are invisible from its interior</a:t>
            </a:r>
            <a:endParaRPr lang="en-US" altLang="zh-CN" sz="2400" dirty="0">
              <a:solidFill>
                <a:srgbClr val="262699"/>
              </a:solidFill>
              <a:latin typeface="Arial Rounded MT Bold" pitchFamily="34" charset="0"/>
            </a:endParaRPr>
          </a:p>
          <a:p>
            <a:pPr marL="342900" indent="-342900" defTabSz="912813">
              <a:spcBef>
                <a:spcPct val="20000"/>
              </a:spcBef>
              <a:buFontTx/>
              <a:buChar char="•"/>
            </a:pPr>
            <a:endParaRPr lang="en-US" altLang="zh-CN" sz="3000" dirty="0">
              <a:solidFill>
                <a:srgbClr val="262699"/>
              </a:solidFill>
              <a:latin typeface="Arial Rounded MT Bold" pitchFamily="34" charset="0"/>
            </a:endParaRPr>
          </a:p>
          <a:p>
            <a:pPr marL="342900" indent="-342900" defTabSz="912813" eaLnBrk="0" hangingPunct="0">
              <a:spcBef>
                <a:spcPct val="20000"/>
              </a:spcBef>
              <a:buFontTx/>
              <a:buChar char="•"/>
            </a:pPr>
            <a:endParaRPr lang="en-US" altLang="zh-CN" sz="3000" dirty="0">
              <a:solidFill>
                <a:srgbClr val="262699"/>
              </a:solidFill>
              <a:latin typeface="Arial Rounded MT Bold" pitchFamily="34" charset="0"/>
            </a:endParaRPr>
          </a:p>
        </p:txBody>
      </p:sp>
      <p:sp>
        <p:nvSpPr>
          <p:cNvPr id="7" name="Slide Number Placeholder 6"/>
          <p:cNvSpPr>
            <a:spLocks noGrp="1"/>
          </p:cNvSpPr>
          <p:nvPr>
            <p:ph type="sldNum" sz="quarter" idx="11"/>
          </p:nvPr>
        </p:nvSpPr>
        <p:spPr/>
        <p:txBody>
          <a:bodyPr/>
          <a:lstStyle/>
          <a:p>
            <a:pPr>
              <a:defRPr/>
            </a:pPr>
            <a:fld id="{D05678EC-373E-46BD-8F96-A42F1C7BD5E3}" type="slidenum">
              <a:rPr lang="en-US"/>
              <a:pPr>
                <a:defRPr/>
              </a:pPr>
              <a:t>5</a:t>
            </a:fld>
            <a:endParaRPr lang="en-US" dirty="0"/>
          </a:p>
        </p:txBody>
      </p:sp>
      <p:grpSp>
        <p:nvGrpSpPr>
          <p:cNvPr id="61" name="Group 60"/>
          <p:cNvGrpSpPr/>
          <p:nvPr/>
        </p:nvGrpSpPr>
        <p:grpSpPr>
          <a:xfrm>
            <a:off x="5151171" y="2883650"/>
            <a:ext cx="2836786" cy="3272694"/>
            <a:chOff x="5129427" y="2894536"/>
            <a:chExt cx="2836786" cy="3272694"/>
          </a:xfrm>
        </p:grpSpPr>
        <p:cxnSp>
          <p:nvCxnSpPr>
            <p:cNvPr id="62" name="Straight Connector 61"/>
            <p:cNvCxnSpPr/>
            <p:nvPr/>
          </p:nvCxnSpPr>
          <p:spPr bwMode="auto">
            <a:xfrm>
              <a:off x="5154275" y="4511301"/>
              <a:ext cx="2801999" cy="15973"/>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63" name="Straight Connector 62"/>
            <p:cNvCxnSpPr/>
            <p:nvPr/>
          </p:nvCxnSpPr>
          <p:spPr bwMode="auto">
            <a:xfrm>
              <a:off x="5525336" y="2899506"/>
              <a:ext cx="10760" cy="80282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64" name="Straight Connector 63"/>
            <p:cNvCxnSpPr/>
            <p:nvPr/>
          </p:nvCxnSpPr>
          <p:spPr bwMode="auto">
            <a:xfrm>
              <a:off x="5535275" y="2894536"/>
              <a:ext cx="1610960" cy="2721"/>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65" name="Straight Connector 64"/>
            <p:cNvCxnSpPr/>
            <p:nvPr/>
          </p:nvCxnSpPr>
          <p:spPr bwMode="auto">
            <a:xfrm>
              <a:off x="7135475" y="2899506"/>
              <a:ext cx="30638" cy="81772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66" name="Straight Connector 65"/>
            <p:cNvCxnSpPr/>
            <p:nvPr/>
          </p:nvCxnSpPr>
          <p:spPr bwMode="auto">
            <a:xfrm flipH="1">
              <a:off x="5943600" y="3722797"/>
              <a:ext cx="424906" cy="77962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67" name="Straight Connector 66"/>
            <p:cNvCxnSpPr/>
            <p:nvPr/>
          </p:nvCxnSpPr>
          <p:spPr bwMode="auto">
            <a:xfrm>
              <a:off x="6368505" y="3702919"/>
              <a:ext cx="400043" cy="82435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68" name="Straight Connector 67"/>
            <p:cNvCxnSpPr/>
            <p:nvPr/>
          </p:nvCxnSpPr>
          <p:spPr bwMode="auto">
            <a:xfrm>
              <a:off x="7163636" y="3717828"/>
              <a:ext cx="802577" cy="81441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69" name="Straight Connector 68"/>
            <p:cNvCxnSpPr/>
            <p:nvPr/>
          </p:nvCxnSpPr>
          <p:spPr bwMode="auto">
            <a:xfrm>
              <a:off x="6368505" y="3707889"/>
              <a:ext cx="817486" cy="1431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70" name="Straight Connector 69"/>
            <p:cNvCxnSpPr/>
            <p:nvPr/>
          </p:nvCxnSpPr>
          <p:spPr bwMode="auto">
            <a:xfrm>
              <a:off x="6351940" y="5331281"/>
              <a:ext cx="809203" cy="603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71" name="Straight Connector 70"/>
            <p:cNvCxnSpPr/>
            <p:nvPr/>
          </p:nvCxnSpPr>
          <p:spPr bwMode="auto">
            <a:xfrm flipV="1">
              <a:off x="7152040" y="4537213"/>
              <a:ext cx="804234" cy="80400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72" name="Straight Connector 71"/>
            <p:cNvCxnSpPr/>
            <p:nvPr/>
          </p:nvCxnSpPr>
          <p:spPr bwMode="auto">
            <a:xfrm>
              <a:off x="5936154" y="4522897"/>
              <a:ext cx="429859" cy="819386"/>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73" name="Straight Connector 72"/>
            <p:cNvCxnSpPr/>
            <p:nvPr/>
          </p:nvCxnSpPr>
          <p:spPr bwMode="auto">
            <a:xfrm flipH="1">
              <a:off x="6366013" y="4522897"/>
              <a:ext cx="400059" cy="79950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74" name="Straight Connector 73"/>
            <p:cNvCxnSpPr/>
            <p:nvPr/>
          </p:nvCxnSpPr>
          <p:spPr bwMode="auto">
            <a:xfrm flipH="1">
              <a:off x="5516217" y="5346189"/>
              <a:ext cx="20714" cy="81110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75" name="Straight Connector 74"/>
            <p:cNvCxnSpPr/>
            <p:nvPr/>
          </p:nvCxnSpPr>
          <p:spPr bwMode="auto">
            <a:xfrm>
              <a:off x="5129427" y="4511302"/>
              <a:ext cx="386790" cy="163605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76" name="Straight Connector 75"/>
            <p:cNvCxnSpPr/>
            <p:nvPr/>
          </p:nvCxnSpPr>
          <p:spPr bwMode="auto">
            <a:xfrm>
              <a:off x="5541900" y="6146290"/>
              <a:ext cx="1629183" cy="2094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77" name="Straight Connector 76"/>
            <p:cNvCxnSpPr/>
            <p:nvPr/>
          </p:nvCxnSpPr>
          <p:spPr bwMode="auto">
            <a:xfrm>
              <a:off x="7161980" y="5336250"/>
              <a:ext cx="9103" cy="81607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78" name="Straight Connector 77"/>
            <p:cNvCxnSpPr/>
            <p:nvPr/>
          </p:nvCxnSpPr>
          <p:spPr bwMode="auto">
            <a:xfrm flipV="1">
              <a:off x="5132740" y="2902226"/>
              <a:ext cx="403356" cy="161238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grpSp>
      <p:grpSp>
        <p:nvGrpSpPr>
          <p:cNvPr id="79" name="Group 23"/>
          <p:cNvGrpSpPr/>
          <p:nvPr/>
        </p:nvGrpSpPr>
        <p:grpSpPr>
          <a:xfrm>
            <a:off x="5076738" y="2836260"/>
            <a:ext cx="2952627" cy="3377098"/>
            <a:chOff x="5076738" y="2836260"/>
            <a:chExt cx="2952627" cy="3377098"/>
          </a:xfrm>
        </p:grpSpPr>
        <p:sp>
          <p:nvSpPr>
            <p:cNvPr id="80" name="Oval 21"/>
            <p:cNvSpPr>
              <a:spLocks noChangeArrowheads="1"/>
            </p:cNvSpPr>
            <p:nvPr/>
          </p:nvSpPr>
          <p:spPr bwMode="auto">
            <a:xfrm>
              <a:off x="5076738" y="4462368"/>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81" name="Oval 21"/>
            <p:cNvSpPr>
              <a:spLocks noChangeArrowheads="1"/>
            </p:cNvSpPr>
            <p:nvPr/>
          </p:nvSpPr>
          <p:spPr bwMode="auto">
            <a:xfrm>
              <a:off x="6308130" y="3660744"/>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82" name="Oval 21"/>
            <p:cNvSpPr>
              <a:spLocks noChangeArrowheads="1"/>
            </p:cNvSpPr>
            <p:nvPr/>
          </p:nvSpPr>
          <p:spPr bwMode="auto">
            <a:xfrm>
              <a:off x="5485170" y="2836260"/>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83" name="Oval 21"/>
            <p:cNvSpPr>
              <a:spLocks noChangeArrowheads="1"/>
            </p:cNvSpPr>
            <p:nvPr/>
          </p:nvSpPr>
          <p:spPr bwMode="auto">
            <a:xfrm>
              <a:off x="7086894" y="2842356"/>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84" name="Oval 21"/>
            <p:cNvSpPr>
              <a:spLocks noChangeArrowheads="1"/>
            </p:cNvSpPr>
            <p:nvPr/>
          </p:nvSpPr>
          <p:spPr bwMode="auto">
            <a:xfrm>
              <a:off x="5469930" y="3643980"/>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85" name="Oval 21"/>
            <p:cNvSpPr>
              <a:spLocks noChangeArrowheads="1"/>
            </p:cNvSpPr>
            <p:nvPr/>
          </p:nvSpPr>
          <p:spPr bwMode="auto">
            <a:xfrm>
              <a:off x="7896138" y="4462368"/>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86" name="Oval 21"/>
            <p:cNvSpPr>
              <a:spLocks noChangeArrowheads="1"/>
            </p:cNvSpPr>
            <p:nvPr/>
          </p:nvSpPr>
          <p:spPr bwMode="auto">
            <a:xfrm>
              <a:off x="5479074" y="5283804"/>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87" name="Oval 21"/>
            <p:cNvSpPr>
              <a:spLocks noChangeArrowheads="1"/>
            </p:cNvSpPr>
            <p:nvPr/>
          </p:nvSpPr>
          <p:spPr bwMode="auto">
            <a:xfrm>
              <a:off x="5875314" y="4451700"/>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88" name="Oval 87"/>
            <p:cNvSpPr>
              <a:spLocks noChangeArrowheads="1"/>
            </p:cNvSpPr>
            <p:nvPr/>
          </p:nvSpPr>
          <p:spPr bwMode="auto">
            <a:xfrm>
              <a:off x="7109754" y="3660744"/>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89" name="Oval 21"/>
            <p:cNvSpPr>
              <a:spLocks noChangeArrowheads="1"/>
            </p:cNvSpPr>
            <p:nvPr/>
          </p:nvSpPr>
          <p:spPr bwMode="auto">
            <a:xfrm>
              <a:off x="7091466" y="6086952"/>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90" name="Oval 21"/>
            <p:cNvSpPr>
              <a:spLocks noChangeArrowheads="1"/>
            </p:cNvSpPr>
            <p:nvPr/>
          </p:nvSpPr>
          <p:spPr bwMode="auto">
            <a:xfrm>
              <a:off x="5488218" y="6074760"/>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91" name="Oval 21"/>
            <p:cNvSpPr>
              <a:spLocks noChangeArrowheads="1"/>
            </p:cNvSpPr>
            <p:nvPr/>
          </p:nvSpPr>
          <p:spPr bwMode="auto">
            <a:xfrm>
              <a:off x="6289842" y="5271612"/>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92" name="Oval 21"/>
            <p:cNvSpPr>
              <a:spLocks noChangeArrowheads="1"/>
            </p:cNvSpPr>
            <p:nvPr/>
          </p:nvSpPr>
          <p:spPr bwMode="auto">
            <a:xfrm>
              <a:off x="6702846" y="4453224"/>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93" name="Oval 92"/>
            <p:cNvSpPr>
              <a:spLocks noChangeArrowheads="1"/>
            </p:cNvSpPr>
            <p:nvPr/>
          </p:nvSpPr>
          <p:spPr bwMode="auto">
            <a:xfrm>
              <a:off x="7096038" y="5282280"/>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94" name="Oval 21"/>
            <p:cNvSpPr>
              <a:spLocks noChangeArrowheads="1"/>
            </p:cNvSpPr>
            <p:nvPr/>
          </p:nvSpPr>
          <p:spPr bwMode="auto">
            <a:xfrm>
              <a:off x="7475514" y="4451700"/>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grpSp>
      <p:sp>
        <p:nvSpPr>
          <p:cNvPr id="95" name="Oval 94"/>
          <p:cNvSpPr/>
          <p:nvPr/>
        </p:nvSpPr>
        <p:spPr bwMode="auto">
          <a:xfrm>
            <a:off x="4713514" y="4408707"/>
            <a:ext cx="1654628" cy="1730828"/>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childTnLst>
                                </p:cTn>
                              </p:par>
                            </p:childTnLst>
                          </p:cTn>
                        </p:par>
                        <p:par>
                          <p:cTn id="8" fill="hold">
                            <p:stCondLst>
                              <p:cond delay="1000"/>
                            </p:stCondLst>
                            <p:childTnLst>
                              <p:par>
                                <p:cTn id="9" presetID="10" presetClass="entr" presetSubtype="0" fill="hold" grpId="0" nodeType="afterEffect">
                                  <p:stCondLst>
                                    <p:cond delay="150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p:cNvPicPr>
            <a:picLocks noChangeAspect="1" noChangeArrowheads="1"/>
          </p:cNvPicPr>
          <p:nvPr/>
        </p:nvPicPr>
        <p:blipFill>
          <a:blip r:embed="rId3" cstate="print"/>
          <a:srcRect l="4762" b="65472"/>
          <a:stretch>
            <a:fillRect/>
          </a:stretch>
        </p:blipFill>
        <p:spPr bwMode="auto">
          <a:xfrm>
            <a:off x="4572000" y="2875383"/>
            <a:ext cx="4572000" cy="1285875"/>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l="4762" t="67262" r="6349"/>
          <a:stretch>
            <a:fillRect/>
          </a:stretch>
        </p:blipFill>
        <p:spPr bwMode="auto">
          <a:xfrm>
            <a:off x="4572000" y="4107283"/>
            <a:ext cx="4267200" cy="1219200"/>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l="3175" t="34528" r="6349" b="34782"/>
          <a:stretch>
            <a:fillRect/>
          </a:stretch>
        </p:blipFill>
        <p:spPr bwMode="auto">
          <a:xfrm>
            <a:off x="4495800" y="5209608"/>
            <a:ext cx="4343400" cy="1143000"/>
          </a:xfrm>
          <a:prstGeom prst="rect">
            <a:avLst/>
          </a:prstGeom>
          <a:noFill/>
          <a:ln w="9525">
            <a:noFill/>
            <a:miter lim="800000"/>
            <a:headEnd/>
            <a:tailEnd/>
          </a:ln>
        </p:spPr>
      </p:pic>
      <p:sp>
        <p:nvSpPr>
          <p:cNvPr id="15361" name="Rectangle 3"/>
          <p:cNvSpPr>
            <a:spLocks noGrp="1" noChangeArrowheads="1"/>
          </p:cNvSpPr>
          <p:nvPr>
            <p:ph type="body" idx="4294967295"/>
          </p:nvPr>
        </p:nvSpPr>
        <p:spPr/>
        <p:txBody>
          <a:bodyPr/>
          <a:lstStyle/>
          <a:p>
            <a:r>
              <a:rPr lang="en-US" altLang="zh-CN" sz="3000" dirty="0" smtClean="0">
                <a:ea typeface="宋体" charset="-122"/>
              </a:rPr>
              <a:t>GPU in </a:t>
            </a:r>
            <a:r>
              <a:rPr lang="en-US" altLang="zh-CN" sz="3200" dirty="0" smtClean="0">
                <a:ea typeface="宋体" charset="-122"/>
              </a:rPr>
              <a:t>computational geometry</a:t>
            </a:r>
          </a:p>
          <a:p>
            <a:pPr lvl="1"/>
            <a:r>
              <a:rPr lang="en-US" altLang="zh-CN" sz="2000" dirty="0" smtClean="0">
                <a:ea typeface="宋体" charset="-122"/>
              </a:rPr>
              <a:t>Our previous works include:</a:t>
            </a:r>
            <a:endParaRPr lang="en-US" altLang="zh-CN" sz="2800" dirty="0" smtClean="0">
              <a:ea typeface="宋体" charset="-122"/>
            </a:endParaRPr>
          </a:p>
        </p:txBody>
      </p:sp>
      <p:sp>
        <p:nvSpPr>
          <p:cNvPr id="15362" name="Rectangle 2"/>
          <p:cNvSpPr>
            <a:spLocks noGrp="1" noChangeArrowheads="1"/>
          </p:cNvSpPr>
          <p:nvPr>
            <p:ph type="title"/>
          </p:nvPr>
        </p:nvSpPr>
        <p:spPr/>
        <p:txBody>
          <a:bodyPr/>
          <a:lstStyle/>
          <a:p>
            <a:r>
              <a:rPr lang="en-US" altLang="zh-CN" smtClean="0">
                <a:ea typeface="宋体" charset="-122"/>
              </a:rPr>
              <a:t>Background</a:t>
            </a:r>
          </a:p>
        </p:txBody>
      </p:sp>
      <p:grpSp>
        <p:nvGrpSpPr>
          <p:cNvPr id="9" name="Group 8"/>
          <p:cNvGrpSpPr>
            <a:grpSpLocks/>
          </p:cNvGrpSpPr>
          <p:nvPr/>
        </p:nvGrpSpPr>
        <p:grpSpPr bwMode="auto">
          <a:xfrm>
            <a:off x="276225" y="3429000"/>
            <a:ext cx="4105275" cy="2638425"/>
            <a:chOff x="276225" y="3429000"/>
            <a:chExt cx="4105275" cy="2638425"/>
          </a:xfrm>
        </p:grpSpPr>
        <p:pic>
          <p:nvPicPr>
            <p:cNvPr id="15373" name="Picture 9"/>
            <p:cNvPicPr>
              <a:picLocks noChangeAspect="1" noChangeArrowheads="1"/>
            </p:cNvPicPr>
            <p:nvPr/>
          </p:nvPicPr>
          <p:blipFill>
            <a:blip r:embed="rId4" cstate="print"/>
            <a:srcRect/>
            <a:stretch>
              <a:fillRect/>
            </a:stretch>
          </p:blipFill>
          <p:spPr bwMode="auto">
            <a:xfrm>
              <a:off x="304800" y="3429000"/>
              <a:ext cx="4076700" cy="1905000"/>
            </a:xfrm>
            <a:prstGeom prst="rect">
              <a:avLst/>
            </a:prstGeom>
            <a:noFill/>
            <a:ln w="9525">
              <a:noFill/>
              <a:miter lim="800000"/>
              <a:headEnd/>
              <a:tailEnd/>
            </a:ln>
          </p:spPr>
        </p:pic>
        <p:sp>
          <p:nvSpPr>
            <p:cNvPr id="15374" name="Text Box 10"/>
            <p:cNvSpPr txBox="1">
              <a:spLocks noChangeArrowheads="1"/>
            </p:cNvSpPr>
            <p:nvPr/>
          </p:nvSpPr>
          <p:spPr bwMode="auto">
            <a:xfrm>
              <a:off x="276225" y="5486400"/>
              <a:ext cx="3860800" cy="581025"/>
            </a:xfrm>
            <a:prstGeom prst="rect">
              <a:avLst/>
            </a:prstGeom>
            <a:noFill/>
            <a:ln w="9525">
              <a:noFill/>
              <a:miter lim="800000"/>
              <a:headEnd/>
              <a:tailEnd/>
            </a:ln>
          </p:spPr>
          <p:txBody>
            <a:bodyPr wrap="none">
              <a:spAutoFit/>
            </a:bodyPr>
            <a:lstStyle/>
            <a:p>
              <a:r>
                <a:rPr lang="en-US" altLang="zh-CN" sz="1600" b="1" dirty="0"/>
                <a:t>P</a:t>
              </a:r>
              <a:r>
                <a:rPr lang="en-US" altLang="zh-CN" sz="1600" dirty="0"/>
                <a:t>arallel </a:t>
              </a:r>
              <a:r>
                <a:rPr lang="en-US" altLang="zh-CN" sz="1600" b="1" dirty="0"/>
                <a:t>B</a:t>
              </a:r>
              <a:r>
                <a:rPr lang="en-US" altLang="zh-CN" sz="1600" dirty="0"/>
                <a:t>anding </a:t>
              </a:r>
              <a:r>
                <a:rPr lang="en-US" altLang="zh-CN" sz="1600" b="1" dirty="0"/>
                <a:t>A</a:t>
              </a:r>
              <a:r>
                <a:rPr lang="en-US" altLang="zh-CN" sz="1600" dirty="0"/>
                <a:t>lgorithm to Computing</a:t>
              </a:r>
            </a:p>
            <a:p>
              <a:r>
                <a:rPr lang="en-US" altLang="zh-CN" sz="1600" dirty="0"/>
                <a:t>Exact Distance Transform with the GPU</a:t>
              </a:r>
            </a:p>
          </p:txBody>
        </p:sp>
      </p:grpSp>
      <p:sp>
        <p:nvSpPr>
          <p:cNvPr id="15365" name="TextBox 4"/>
          <p:cNvSpPr txBox="1">
            <a:spLocks noChangeArrowheads="1"/>
          </p:cNvSpPr>
          <p:nvPr/>
        </p:nvSpPr>
        <p:spPr bwMode="auto">
          <a:xfrm>
            <a:off x="-76200" y="6477000"/>
            <a:ext cx="3429000" cy="366713"/>
          </a:xfrm>
          <a:prstGeom prst="rect">
            <a:avLst/>
          </a:prstGeom>
          <a:noFill/>
          <a:ln w="9525">
            <a:noFill/>
            <a:miter lim="800000"/>
            <a:headEnd/>
            <a:tailEnd/>
          </a:ln>
        </p:spPr>
        <p:txBody>
          <a:bodyPr>
            <a:spAutoFit/>
          </a:bodyPr>
          <a:lstStyle/>
          <a:p>
            <a:pPr algn="ctr" eaLnBrk="0" hangingPunct="0"/>
            <a:r>
              <a:rPr lang="en-US" altLang="zh-CN" b="1">
                <a:solidFill>
                  <a:srgbClr val="003399"/>
                </a:solidFill>
                <a:latin typeface="Microsoft Sans Serif" pitchFamily="34" charset="0"/>
                <a:cs typeface="Microsoft Sans Serif" pitchFamily="34" charset="0"/>
              </a:rPr>
              <a:t>School </a:t>
            </a:r>
            <a:r>
              <a:rPr lang="en-US" altLang="zh-CN" b="1" i="1">
                <a:solidFill>
                  <a:srgbClr val="FC5104"/>
                </a:solidFill>
                <a:latin typeface="Microsoft Sans Serif" pitchFamily="34" charset="0"/>
                <a:cs typeface="Microsoft Sans Serif" pitchFamily="34" charset="0"/>
              </a:rPr>
              <a:t>of</a:t>
            </a:r>
            <a:r>
              <a:rPr lang="en-US" altLang="zh-CN" b="1">
                <a:solidFill>
                  <a:srgbClr val="003399"/>
                </a:solidFill>
                <a:latin typeface="Microsoft Sans Serif" pitchFamily="34" charset="0"/>
                <a:cs typeface="Microsoft Sans Serif" pitchFamily="34" charset="0"/>
              </a:rPr>
              <a:t>  Computing G</a:t>
            </a:r>
            <a:r>
              <a:rPr lang="en-US" altLang="zh-CN" b="1" baseline="30000">
                <a:solidFill>
                  <a:srgbClr val="003399"/>
                </a:solidFill>
                <a:latin typeface="Microsoft Sans Serif" pitchFamily="34" charset="0"/>
                <a:cs typeface="Microsoft Sans Serif" pitchFamily="34" charset="0"/>
              </a:rPr>
              <a:t>3</a:t>
            </a:r>
            <a:r>
              <a:rPr lang="en-US" altLang="zh-CN" b="1">
                <a:solidFill>
                  <a:srgbClr val="003399"/>
                </a:solidFill>
                <a:latin typeface="Microsoft Sans Serif" pitchFamily="34" charset="0"/>
                <a:cs typeface="Microsoft Sans Serif" pitchFamily="34" charset="0"/>
              </a:rPr>
              <a:t> Lab</a:t>
            </a:r>
          </a:p>
        </p:txBody>
      </p:sp>
      <p:sp>
        <p:nvSpPr>
          <p:cNvPr id="8" name="Slide Number Placeholder 7"/>
          <p:cNvSpPr>
            <a:spLocks noGrp="1"/>
          </p:cNvSpPr>
          <p:nvPr>
            <p:ph type="sldNum" sz="quarter" idx="11"/>
          </p:nvPr>
        </p:nvSpPr>
        <p:spPr/>
        <p:txBody>
          <a:bodyPr/>
          <a:lstStyle/>
          <a:p>
            <a:pPr>
              <a:defRPr/>
            </a:pPr>
            <a:fld id="{1DC18966-958F-4A93-A3B2-378A37CFDE25}" type="slidenum">
              <a:rPr lang="en-US"/>
              <a:pPr>
                <a:defRPr/>
              </a:pPr>
              <a:t>6</a:t>
            </a:fld>
            <a:endParaRPr lang="en-US" dirty="0"/>
          </a:p>
        </p:txBody>
      </p:sp>
      <p:sp>
        <p:nvSpPr>
          <p:cNvPr id="10" name="TextBox 9"/>
          <p:cNvSpPr txBox="1"/>
          <p:nvPr/>
        </p:nvSpPr>
        <p:spPr>
          <a:xfrm>
            <a:off x="4718241" y="2039075"/>
            <a:ext cx="663195" cy="369332"/>
          </a:xfrm>
          <a:prstGeom prst="rect">
            <a:avLst/>
          </a:prstGeom>
          <a:noFill/>
        </p:spPr>
        <p:txBody>
          <a:bodyPr wrap="none">
            <a:spAutoFit/>
          </a:bodyPr>
          <a:lstStyle/>
          <a:p>
            <a:pPr>
              <a:defRPr/>
            </a:pPr>
            <a:r>
              <a:rPr lang="en-US" altLang="zh-CN" dirty="0">
                <a:solidFill>
                  <a:srgbClr val="262699"/>
                </a:solidFill>
                <a:latin typeface="+mn-lt"/>
              </a:rPr>
              <a:t>PBA</a:t>
            </a:r>
          </a:p>
        </p:txBody>
      </p:sp>
      <p:sp>
        <p:nvSpPr>
          <p:cNvPr id="11" name="TextBox 10"/>
          <p:cNvSpPr txBox="1"/>
          <p:nvPr/>
        </p:nvSpPr>
        <p:spPr>
          <a:xfrm>
            <a:off x="5476457" y="2039075"/>
            <a:ext cx="1088760" cy="369332"/>
          </a:xfrm>
          <a:prstGeom prst="rect">
            <a:avLst/>
          </a:prstGeom>
          <a:noFill/>
        </p:spPr>
        <p:txBody>
          <a:bodyPr wrap="none">
            <a:spAutoFit/>
          </a:bodyPr>
          <a:lstStyle/>
          <a:p>
            <a:pPr>
              <a:defRPr/>
            </a:pPr>
            <a:r>
              <a:rPr lang="en-US" altLang="zh-CN" dirty="0">
                <a:solidFill>
                  <a:srgbClr val="262699"/>
                </a:solidFill>
                <a:latin typeface="+mn-lt"/>
              </a:rPr>
              <a:t>GPU-DT</a:t>
            </a:r>
          </a:p>
        </p:txBody>
      </p:sp>
      <p:sp>
        <p:nvSpPr>
          <p:cNvPr id="14" name="TextBox 13"/>
          <p:cNvSpPr txBox="1"/>
          <p:nvPr/>
        </p:nvSpPr>
        <p:spPr>
          <a:xfrm>
            <a:off x="6660238" y="2039075"/>
            <a:ext cx="1398140" cy="369332"/>
          </a:xfrm>
          <a:prstGeom prst="rect">
            <a:avLst/>
          </a:prstGeom>
          <a:noFill/>
        </p:spPr>
        <p:txBody>
          <a:bodyPr wrap="none">
            <a:spAutoFit/>
          </a:bodyPr>
          <a:lstStyle/>
          <a:p>
            <a:pPr>
              <a:defRPr/>
            </a:pPr>
            <a:r>
              <a:rPr lang="en-US" altLang="zh-CN" dirty="0">
                <a:solidFill>
                  <a:srgbClr val="262699"/>
                </a:solidFill>
                <a:latin typeface="+mn-lt"/>
              </a:rPr>
              <a:t>GPU-3DDT</a:t>
            </a:r>
          </a:p>
        </p:txBody>
      </p:sp>
      <p:sp>
        <p:nvSpPr>
          <p:cNvPr id="15" name="TextBox 14"/>
          <p:cNvSpPr txBox="1"/>
          <p:nvPr/>
        </p:nvSpPr>
        <p:spPr>
          <a:xfrm>
            <a:off x="8153400" y="2039075"/>
            <a:ext cx="768159" cy="369332"/>
          </a:xfrm>
          <a:prstGeom prst="rect">
            <a:avLst/>
          </a:prstGeom>
          <a:noFill/>
        </p:spPr>
        <p:txBody>
          <a:bodyPr wrap="none">
            <a:spAutoFit/>
          </a:bodyPr>
          <a:lstStyle/>
          <a:p>
            <a:pPr>
              <a:defRPr/>
            </a:pPr>
            <a:r>
              <a:rPr lang="en-US" altLang="zh-CN" dirty="0" err="1">
                <a:solidFill>
                  <a:srgbClr val="262699"/>
                </a:solidFill>
                <a:latin typeface="+mn-lt"/>
              </a:rPr>
              <a:t>gHull</a:t>
            </a:r>
            <a:endParaRPr lang="en-US" altLang="zh-CN" dirty="0">
              <a:solidFill>
                <a:srgbClr val="262699"/>
              </a:solidFill>
              <a:latin typeface="+mn-lt"/>
            </a:endParaRPr>
          </a:p>
        </p:txBody>
      </p:sp>
      <p:sp>
        <p:nvSpPr>
          <p:cNvPr id="16" name="TextBox 15"/>
          <p:cNvSpPr txBox="1"/>
          <p:nvPr/>
        </p:nvSpPr>
        <p:spPr>
          <a:xfrm>
            <a:off x="1180016" y="2308860"/>
            <a:ext cx="6676828" cy="338554"/>
          </a:xfrm>
          <a:prstGeom prst="rect">
            <a:avLst/>
          </a:prstGeom>
          <a:noFill/>
        </p:spPr>
        <p:txBody>
          <a:bodyPr wrap="none" rtlCol="0">
            <a:spAutoFit/>
          </a:bodyPr>
          <a:lstStyle/>
          <a:p>
            <a:r>
              <a:rPr lang="en-US" sz="1050" i="1" dirty="0" smtClean="0">
                <a:solidFill>
                  <a:schemeClr val="accent6"/>
                </a:solidFill>
              </a:rPr>
              <a:t>The 2010 ACM Symposium on Interactive 3D Graphics and Games, 19-21 Feb, Maryland, USA, pp. 83--90</a:t>
            </a:r>
            <a:r>
              <a:rPr lang="en-US" sz="1600" i="1" dirty="0" smtClean="0">
                <a:solidFill>
                  <a:schemeClr val="accent6"/>
                </a:solidFill>
              </a:rPr>
              <a:t>.</a:t>
            </a:r>
            <a:r>
              <a:rPr lang="en-US" sz="1600" dirty="0" smtClean="0">
                <a:solidFill>
                  <a:schemeClr val="accent6"/>
                </a:solidFill>
              </a:rPr>
              <a:t> </a:t>
            </a:r>
            <a:endParaRPr lang="en-US" sz="1600" dirty="0">
              <a:solidFill>
                <a:schemeClr val="accent6"/>
              </a:solidFill>
            </a:endParaRPr>
          </a:p>
        </p:txBody>
      </p:sp>
      <p:sp>
        <p:nvSpPr>
          <p:cNvPr id="17" name="TextBox 16"/>
          <p:cNvSpPr txBox="1"/>
          <p:nvPr/>
        </p:nvSpPr>
        <p:spPr>
          <a:xfrm>
            <a:off x="1170105" y="2547871"/>
            <a:ext cx="7218643" cy="253916"/>
          </a:xfrm>
          <a:prstGeom prst="rect">
            <a:avLst/>
          </a:prstGeom>
          <a:noFill/>
        </p:spPr>
        <p:txBody>
          <a:bodyPr wrap="none" rtlCol="0">
            <a:spAutoFit/>
          </a:bodyPr>
          <a:lstStyle/>
          <a:p>
            <a:r>
              <a:rPr lang="en-US" sz="1050" i="1" dirty="0" smtClean="0">
                <a:solidFill>
                  <a:schemeClr val="accent6"/>
                </a:solidFill>
              </a:rPr>
              <a:t>The 2008 ACM Symposium on Interactive 3D Graphics and Games, 15-17 Feb, Redwood City, CA, USA, pp. 89 --97.</a:t>
            </a:r>
            <a:r>
              <a:rPr lang="en-US" sz="1050" dirty="0" smtClean="0">
                <a:solidFill>
                  <a:schemeClr val="accent6"/>
                </a:solidFill>
              </a:rPr>
              <a:t> </a:t>
            </a:r>
            <a:endParaRPr lang="en-US" sz="1600" dirty="0">
              <a:solidFill>
                <a:schemeClr val="accent6"/>
              </a:solidFill>
            </a:endParaRPr>
          </a:p>
        </p:txBody>
      </p:sp>
      <p:sp>
        <p:nvSpPr>
          <p:cNvPr id="18" name="TextBox 17"/>
          <p:cNvSpPr txBox="1"/>
          <p:nvPr/>
        </p:nvSpPr>
        <p:spPr>
          <a:xfrm>
            <a:off x="1170980" y="2702244"/>
            <a:ext cx="2343911" cy="253916"/>
          </a:xfrm>
          <a:prstGeom prst="rect">
            <a:avLst/>
          </a:prstGeom>
          <a:noFill/>
        </p:spPr>
        <p:txBody>
          <a:bodyPr wrap="none" rtlCol="0">
            <a:spAutoFit/>
          </a:bodyPr>
          <a:lstStyle/>
          <a:p>
            <a:r>
              <a:rPr lang="en-US" sz="1050" i="1" dirty="0" smtClean="0">
                <a:solidFill>
                  <a:schemeClr val="accent6"/>
                </a:solidFill>
              </a:rPr>
              <a:t>Work in progress, 10 times speedup</a:t>
            </a:r>
            <a:endParaRPr lang="en-US" sz="1600" dirty="0">
              <a:solidFill>
                <a:schemeClr val="accent6"/>
              </a:solidFill>
            </a:endParaRPr>
          </a:p>
        </p:txBody>
      </p:sp>
      <p:sp>
        <p:nvSpPr>
          <p:cNvPr id="19" name="TextBox 18"/>
          <p:cNvSpPr txBox="1"/>
          <p:nvPr/>
        </p:nvSpPr>
        <p:spPr>
          <a:xfrm>
            <a:off x="1168950" y="2856618"/>
            <a:ext cx="6252033" cy="253916"/>
          </a:xfrm>
          <a:prstGeom prst="rect">
            <a:avLst/>
          </a:prstGeom>
          <a:noFill/>
        </p:spPr>
        <p:txBody>
          <a:bodyPr wrap="none" rtlCol="0">
            <a:spAutoFit/>
          </a:bodyPr>
          <a:lstStyle/>
          <a:p>
            <a:r>
              <a:rPr lang="en-US" sz="1050" i="1" dirty="0" smtClean="0">
                <a:solidFill>
                  <a:schemeClr val="accent6"/>
                </a:solidFill>
              </a:rPr>
              <a:t>The 2011 ACM Symposium on Interactive 3D Graphics and Games, 18-20 Feb, San Francisco, USA</a:t>
            </a:r>
            <a:r>
              <a:rPr lang="en-US" sz="1050" i="1" dirty="0" smtClean="0"/>
              <a:t>.</a:t>
            </a:r>
            <a:r>
              <a:rPr lang="en-US" sz="1050" dirty="0" smtClean="0"/>
              <a:t> </a:t>
            </a:r>
            <a:endParaRPr lang="en-US" sz="1600"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2" presetClass="entr" presetSubtype="4" fill="hold" grpId="1"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slide(fromBottom)">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slide(fromBottom)">
                                      <p:cBhvr>
                                        <p:cTn id="25" dur="500"/>
                                        <p:tgtEl>
                                          <p:spTgt spid="17"/>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6387"/>
                                        </p:tgtEl>
                                        <p:attrNameLst>
                                          <p:attrName>style.visibility</p:attrName>
                                        </p:attrNameLst>
                                      </p:cBhvr>
                                      <p:to>
                                        <p:strVal val="visible"/>
                                      </p:to>
                                    </p:set>
                                    <p:animEffect transition="in" filter="fade">
                                      <p:cBhvr>
                                        <p:cTn id="29" dur="500"/>
                                        <p:tgtEl>
                                          <p:spTgt spid="1638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childTnLst>
                                </p:cTn>
                              </p:par>
                            </p:childTnLst>
                          </p:cTn>
                        </p:par>
                        <p:par>
                          <p:cTn id="35" fill="hold">
                            <p:stCondLst>
                              <p:cond delay="1000"/>
                            </p:stCondLst>
                            <p:childTnLst>
                              <p:par>
                                <p:cTn id="36" presetID="12" presetClass="entr" presetSubtype="4" fill="hold" grpId="1"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slide(fromBottom)">
                                      <p:cBhvr>
                                        <p:cTn id="38" dur="500"/>
                                        <p:tgtEl>
                                          <p:spTgt spid="18"/>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500"/>
                            </p:stCondLst>
                            <p:childTnLst>
                              <p:par>
                                <p:cTn id="49" presetID="12" presetClass="entr" presetSubtype="4" fill="hold" grpId="1"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slide(fromBottom)">
                                      <p:cBhvr>
                                        <p:cTn id="51" dur="500"/>
                                        <p:tgtEl>
                                          <p:spTgt spid="19"/>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6" grpId="1"/>
      <p:bldP spid="17" grpId="1"/>
      <p:bldP spid="18" grpId="1"/>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4" name="Straight Connector 153"/>
          <p:cNvCxnSpPr>
            <a:stCxn id="145" idx="2"/>
          </p:cNvCxnSpPr>
          <p:nvPr/>
        </p:nvCxnSpPr>
        <p:spPr bwMode="auto">
          <a:xfrm flipH="1">
            <a:off x="6262192" y="6229204"/>
            <a:ext cx="1552242" cy="22534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sp>
        <p:nvSpPr>
          <p:cNvPr id="17409" name="Rectangle 2"/>
          <p:cNvSpPr>
            <a:spLocks noGrp="1" noChangeArrowheads="1"/>
          </p:cNvSpPr>
          <p:nvPr>
            <p:ph type="title"/>
          </p:nvPr>
        </p:nvSpPr>
        <p:spPr/>
        <p:txBody>
          <a:bodyPr/>
          <a:lstStyle/>
          <a:p>
            <a:r>
              <a:rPr lang="en-US" altLang="zh-CN" smtClean="0">
                <a:ea typeface="宋体" charset="-122"/>
              </a:rPr>
              <a:t>Background</a:t>
            </a:r>
          </a:p>
        </p:txBody>
      </p:sp>
      <p:sp>
        <p:nvSpPr>
          <p:cNvPr id="17410" name="Rectangle 3"/>
          <p:cNvSpPr>
            <a:spLocks noGrp="1" noChangeArrowheads="1"/>
          </p:cNvSpPr>
          <p:nvPr>
            <p:ph type="body" idx="4294967295"/>
          </p:nvPr>
        </p:nvSpPr>
        <p:spPr>
          <a:xfrm>
            <a:off x="381000" y="1447801"/>
            <a:ext cx="8382000" cy="3313386"/>
          </a:xfrm>
        </p:spPr>
        <p:txBody>
          <a:bodyPr/>
          <a:lstStyle/>
          <a:p>
            <a:pPr eaLnBrk="1" hangingPunct="1"/>
            <a:r>
              <a:rPr lang="en-US" altLang="zh-CN" sz="2800" dirty="0" smtClean="0">
                <a:ea typeface="宋体" charset="-122"/>
              </a:rPr>
              <a:t>CDT  algorithm using the GPU (</a:t>
            </a:r>
            <a:r>
              <a:rPr lang="en-US" altLang="zh-CN" sz="2800" b="1" dirty="0" smtClean="0">
                <a:ea typeface="宋体" charset="-122"/>
              </a:rPr>
              <a:t>GPU-CDT</a:t>
            </a:r>
            <a:r>
              <a:rPr lang="en-US" altLang="zh-CN" sz="2800" dirty="0" smtClean="0">
                <a:ea typeface="宋体" charset="-122"/>
              </a:rPr>
              <a:t>)</a:t>
            </a:r>
          </a:p>
          <a:p>
            <a:pPr eaLnBrk="1" hangingPunct="1"/>
            <a:r>
              <a:rPr lang="en-US" altLang="zh-CN" sz="2800" dirty="0" smtClean="0">
                <a:ea typeface="宋体" charset="-122"/>
              </a:rPr>
              <a:t>Input:  planar straight line graph (</a:t>
            </a:r>
            <a:r>
              <a:rPr lang="en-US" altLang="zh-CN" sz="2800" b="1" dirty="0" smtClean="0">
                <a:ea typeface="宋体" charset="-122"/>
              </a:rPr>
              <a:t>PSLG</a:t>
            </a:r>
            <a:r>
              <a:rPr lang="en-US" altLang="zh-CN" sz="2800" dirty="0" smtClean="0">
                <a:ea typeface="宋体" charset="-122"/>
              </a:rPr>
              <a:t>)</a:t>
            </a:r>
          </a:p>
          <a:p>
            <a:pPr eaLnBrk="1" hangingPunct="1"/>
            <a:r>
              <a:rPr lang="en-US" altLang="zh-CN" sz="2800" dirty="0" smtClean="0">
                <a:ea typeface="宋体" charset="-122"/>
              </a:rPr>
              <a:t>Output: CDT</a:t>
            </a:r>
          </a:p>
          <a:p>
            <a:pPr eaLnBrk="1" hangingPunct="1"/>
            <a:r>
              <a:rPr lang="en-US" altLang="zh-CN" sz="2800" dirty="0" smtClean="0">
                <a:solidFill>
                  <a:srgbClr val="FC5104"/>
                </a:solidFill>
                <a:ea typeface="宋体" charset="-122"/>
              </a:rPr>
              <a:t>Contributions: </a:t>
            </a:r>
          </a:p>
          <a:p>
            <a:pPr lvl="1" eaLnBrk="1" hangingPunct="1"/>
            <a:r>
              <a:rPr lang="en-US" altLang="zh-CN" sz="2000" dirty="0" smtClean="0">
                <a:solidFill>
                  <a:srgbClr val="FC5104"/>
                </a:solidFill>
                <a:ea typeface="宋体" charset="-122"/>
              </a:rPr>
              <a:t>The first GPU solution </a:t>
            </a:r>
          </a:p>
          <a:p>
            <a:pPr lvl="1" eaLnBrk="1" hangingPunct="1"/>
            <a:r>
              <a:rPr lang="en-US" altLang="zh-CN" sz="2000" dirty="0" smtClean="0">
                <a:solidFill>
                  <a:srgbClr val="FC5104"/>
                </a:solidFill>
                <a:ea typeface="宋体" charset="-122"/>
              </a:rPr>
              <a:t>Numerically robust,  </a:t>
            </a:r>
            <a:endParaRPr lang="en-US" altLang="zh-CN" sz="2000" dirty="0" smtClean="0">
              <a:solidFill>
                <a:srgbClr val="FC5104"/>
              </a:solidFill>
              <a:ea typeface="宋体" charset="-122"/>
            </a:endParaRPr>
          </a:p>
          <a:p>
            <a:pPr lvl="1" eaLnBrk="1" hangingPunct="1"/>
            <a:r>
              <a:rPr lang="en-US" altLang="zh-CN" sz="2000" dirty="0" smtClean="0">
                <a:solidFill>
                  <a:srgbClr val="FC5104"/>
                </a:solidFill>
                <a:ea typeface="宋体" charset="-122"/>
              </a:rPr>
              <a:t>Speedup (an </a:t>
            </a:r>
            <a:r>
              <a:rPr lang="en-US" altLang="zh-CN" sz="2000" dirty="0" smtClean="0">
                <a:solidFill>
                  <a:srgbClr val="FC5104"/>
                </a:solidFill>
                <a:ea typeface="宋体" charset="-122"/>
              </a:rPr>
              <a:t>order of </a:t>
            </a:r>
            <a:r>
              <a:rPr lang="en-US" altLang="zh-CN" sz="2000" dirty="0" smtClean="0">
                <a:solidFill>
                  <a:srgbClr val="FC5104"/>
                </a:solidFill>
                <a:ea typeface="宋体" charset="-122"/>
              </a:rPr>
              <a:t>magnitude)</a:t>
            </a:r>
            <a:endParaRPr lang="en-US" altLang="zh-CN" sz="3000" dirty="0" smtClean="0">
              <a:ea typeface="宋体" charset="-122"/>
            </a:endParaRPr>
          </a:p>
        </p:txBody>
      </p:sp>
      <p:sp>
        <p:nvSpPr>
          <p:cNvPr id="17415" name="Right Arrow 6"/>
          <p:cNvSpPr>
            <a:spLocks noChangeArrowheads="1"/>
          </p:cNvSpPr>
          <p:nvPr/>
        </p:nvSpPr>
        <p:spPr bwMode="auto">
          <a:xfrm>
            <a:off x="4038600" y="5830887"/>
            <a:ext cx="914400" cy="304800"/>
          </a:xfrm>
          <a:prstGeom prst="right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en-US" altLang="zh-CN"/>
          </a:p>
        </p:txBody>
      </p:sp>
      <p:sp>
        <p:nvSpPr>
          <p:cNvPr id="8" name="Slide Number Placeholder 7"/>
          <p:cNvSpPr>
            <a:spLocks noGrp="1"/>
          </p:cNvSpPr>
          <p:nvPr>
            <p:ph type="sldNum" sz="quarter" idx="11"/>
          </p:nvPr>
        </p:nvSpPr>
        <p:spPr/>
        <p:txBody>
          <a:bodyPr/>
          <a:lstStyle/>
          <a:p>
            <a:pPr>
              <a:defRPr/>
            </a:pPr>
            <a:fld id="{FE8D691A-A64B-4BD8-860E-D4A1B315DB80}" type="slidenum">
              <a:rPr lang="en-US"/>
              <a:pPr>
                <a:defRPr/>
              </a:pPr>
              <a:t>7</a:t>
            </a:fld>
            <a:endParaRPr lang="en-US" dirty="0"/>
          </a:p>
        </p:txBody>
      </p:sp>
      <p:grpSp>
        <p:nvGrpSpPr>
          <p:cNvPr id="52" name="Group 51"/>
          <p:cNvGrpSpPr/>
          <p:nvPr/>
        </p:nvGrpSpPr>
        <p:grpSpPr>
          <a:xfrm>
            <a:off x="1194263" y="5066380"/>
            <a:ext cx="2207560" cy="1498006"/>
            <a:chOff x="1194263" y="5066380"/>
            <a:chExt cx="2207560" cy="1498006"/>
          </a:xfrm>
        </p:grpSpPr>
        <p:grpSp>
          <p:nvGrpSpPr>
            <p:cNvPr id="47" name="Group 46"/>
            <p:cNvGrpSpPr/>
            <p:nvPr/>
          </p:nvGrpSpPr>
          <p:grpSpPr>
            <a:xfrm>
              <a:off x="1679441" y="5321959"/>
              <a:ext cx="1658214" cy="969113"/>
              <a:chOff x="4797545" y="3008527"/>
              <a:chExt cx="1658214" cy="969113"/>
            </a:xfrm>
          </p:grpSpPr>
          <p:cxnSp>
            <p:nvCxnSpPr>
              <p:cNvPr id="21" name="Straight Connector 20"/>
              <p:cNvCxnSpPr>
                <a:stCxn id="10" idx="1"/>
              </p:cNvCxnSpPr>
              <p:nvPr/>
            </p:nvCxnSpPr>
            <p:spPr bwMode="auto">
              <a:xfrm>
                <a:off x="4797545" y="3008527"/>
                <a:ext cx="940315" cy="964541"/>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V="1">
                <a:off x="5733288" y="3935798"/>
                <a:ext cx="718784" cy="41842"/>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7" name="Straight Connector 26"/>
              <p:cNvCxnSpPr>
                <a:stCxn id="17" idx="6"/>
              </p:cNvCxnSpPr>
              <p:nvPr/>
            </p:nvCxnSpPr>
            <p:spPr bwMode="auto">
              <a:xfrm>
                <a:off x="5120566" y="3724131"/>
                <a:ext cx="610721" cy="24947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flipH="1">
                <a:off x="5308092" y="3040394"/>
                <a:ext cx="203721" cy="22858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34" name="Straight Connector 33"/>
              <p:cNvCxnSpPr/>
              <p:nvPr/>
            </p:nvCxnSpPr>
            <p:spPr bwMode="auto">
              <a:xfrm>
                <a:off x="5518404" y="3054096"/>
                <a:ext cx="937355" cy="446177"/>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grpSp>
          <p:nvGrpSpPr>
            <p:cNvPr id="41" name="Group 40"/>
            <p:cNvGrpSpPr/>
            <p:nvPr/>
          </p:nvGrpSpPr>
          <p:grpSpPr>
            <a:xfrm>
              <a:off x="1194263" y="5066380"/>
              <a:ext cx="2207560" cy="1498006"/>
              <a:chOff x="1194263" y="5066380"/>
              <a:chExt cx="2207560" cy="1498006"/>
            </a:xfrm>
          </p:grpSpPr>
          <p:sp>
            <p:nvSpPr>
              <p:cNvPr id="9" name="Oval 21"/>
              <p:cNvSpPr>
                <a:spLocks noChangeArrowheads="1"/>
              </p:cNvSpPr>
              <p:nvPr/>
            </p:nvSpPr>
            <p:spPr bwMode="auto">
              <a:xfrm>
                <a:off x="2557396" y="5066380"/>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0" name="Oval 21"/>
              <p:cNvSpPr>
                <a:spLocks noChangeArrowheads="1"/>
              </p:cNvSpPr>
              <p:nvPr/>
            </p:nvSpPr>
            <p:spPr bwMode="auto">
              <a:xfrm>
                <a:off x="1659930" y="5303447"/>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1" name="Oval 21"/>
              <p:cNvSpPr>
                <a:spLocks noChangeArrowheads="1"/>
              </p:cNvSpPr>
              <p:nvPr/>
            </p:nvSpPr>
            <p:spPr bwMode="auto">
              <a:xfrm>
                <a:off x="2557397" y="5269578"/>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2" name="Oval 21"/>
              <p:cNvSpPr>
                <a:spLocks noChangeArrowheads="1"/>
              </p:cNvSpPr>
              <p:nvPr/>
            </p:nvSpPr>
            <p:spPr bwMode="auto">
              <a:xfrm>
                <a:off x="2337263" y="5303446"/>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3" name="Oval 21"/>
              <p:cNvSpPr>
                <a:spLocks noChangeArrowheads="1"/>
              </p:cNvSpPr>
              <p:nvPr/>
            </p:nvSpPr>
            <p:spPr bwMode="auto">
              <a:xfrm>
                <a:off x="2117130" y="5532046"/>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4" name="Oval 21"/>
              <p:cNvSpPr>
                <a:spLocks noChangeArrowheads="1"/>
              </p:cNvSpPr>
              <p:nvPr/>
            </p:nvSpPr>
            <p:spPr bwMode="auto">
              <a:xfrm>
                <a:off x="3268596" y="5760647"/>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5" name="Oval 21"/>
              <p:cNvSpPr>
                <a:spLocks noChangeArrowheads="1"/>
              </p:cNvSpPr>
              <p:nvPr/>
            </p:nvSpPr>
            <p:spPr bwMode="auto">
              <a:xfrm>
                <a:off x="2548930" y="6234780"/>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6" name="Oval 21"/>
              <p:cNvSpPr>
                <a:spLocks noChangeArrowheads="1"/>
              </p:cNvSpPr>
              <p:nvPr/>
            </p:nvSpPr>
            <p:spPr bwMode="auto">
              <a:xfrm>
                <a:off x="3268596" y="6200913"/>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7" name="Oval 21"/>
              <p:cNvSpPr>
                <a:spLocks noChangeArrowheads="1"/>
              </p:cNvSpPr>
              <p:nvPr/>
            </p:nvSpPr>
            <p:spPr bwMode="auto">
              <a:xfrm>
                <a:off x="1880063" y="5972313"/>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8" name="Oval 21"/>
              <p:cNvSpPr>
                <a:spLocks noChangeArrowheads="1"/>
              </p:cNvSpPr>
              <p:nvPr/>
            </p:nvSpPr>
            <p:spPr bwMode="auto">
              <a:xfrm>
                <a:off x="1194263" y="5980780"/>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9" name="Oval 21"/>
              <p:cNvSpPr>
                <a:spLocks noChangeArrowheads="1"/>
              </p:cNvSpPr>
              <p:nvPr/>
            </p:nvSpPr>
            <p:spPr bwMode="auto">
              <a:xfrm>
                <a:off x="1651463" y="6437980"/>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grpSp>
      </p:grpSp>
      <p:grpSp>
        <p:nvGrpSpPr>
          <p:cNvPr id="157" name="Group 156"/>
          <p:cNvGrpSpPr/>
          <p:nvPr/>
        </p:nvGrpSpPr>
        <p:grpSpPr>
          <a:xfrm>
            <a:off x="5740101" y="5031468"/>
            <a:ext cx="2207560" cy="1498006"/>
            <a:chOff x="5724861" y="5039088"/>
            <a:chExt cx="2207560" cy="1498006"/>
          </a:xfrm>
        </p:grpSpPr>
        <p:grpSp>
          <p:nvGrpSpPr>
            <p:cNvPr id="134" name="Group 133"/>
            <p:cNvGrpSpPr/>
            <p:nvPr/>
          </p:nvGrpSpPr>
          <p:grpSpPr>
            <a:xfrm>
              <a:off x="5804991" y="5077874"/>
              <a:ext cx="2076611" cy="1392954"/>
              <a:chOff x="5799483" y="5324622"/>
              <a:chExt cx="2076611" cy="1392954"/>
            </a:xfrm>
          </p:grpSpPr>
          <p:cxnSp>
            <p:nvCxnSpPr>
              <p:cNvPr id="72" name="Straight Connector 71"/>
              <p:cNvCxnSpPr/>
              <p:nvPr/>
            </p:nvCxnSpPr>
            <p:spPr bwMode="auto">
              <a:xfrm flipH="1">
                <a:off x="5799483" y="5574757"/>
                <a:ext cx="458192" cy="66204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75" name="Straight Connector 74"/>
              <p:cNvCxnSpPr/>
              <p:nvPr/>
            </p:nvCxnSpPr>
            <p:spPr bwMode="auto">
              <a:xfrm flipH="1" flipV="1">
                <a:off x="5799483" y="6251713"/>
                <a:ext cx="462170" cy="452231"/>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77" name="Straight Connector 76"/>
              <p:cNvCxnSpPr/>
              <p:nvPr/>
            </p:nvCxnSpPr>
            <p:spPr bwMode="auto">
              <a:xfrm flipH="1">
                <a:off x="6254146" y="6289343"/>
                <a:ext cx="182796" cy="428233"/>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79" name="Straight Connector 78"/>
              <p:cNvCxnSpPr/>
              <p:nvPr/>
            </p:nvCxnSpPr>
            <p:spPr bwMode="auto">
              <a:xfrm flipH="1">
                <a:off x="6261652" y="6507300"/>
                <a:ext cx="895909" cy="206583"/>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81" name="Straight Connector 80"/>
              <p:cNvCxnSpPr/>
              <p:nvPr/>
            </p:nvCxnSpPr>
            <p:spPr bwMode="auto">
              <a:xfrm>
                <a:off x="6251713" y="5600700"/>
                <a:ext cx="183874" cy="68580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83" name="Straight Connector 82"/>
              <p:cNvCxnSpPr/>
              <p:nvPr/>
            </p:nvCxnSpPr>
            <p:spPr bwMode="auto">
              <a:xfrm flipH="1">
                <a:off x="6246743" y="5324622"/>
                <a:ext cx="923677" cy="27110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85" name="Straight Connector 84"/>
              <p:cNvCxnSpPr/>
              <p:nvPr/>
            </p:nvCxnSpPr>
            <p:spPr bwMode="auto">
              <a:xfrm>
                <a:off x="7161143" y="5337313"/>
                <a:ext cx="710715" cy="69051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87" name="Straight Connector 86"/>
              <p:cNvCxnSpPr/>
              <p:nvPr/>
            </p:nvCxnSpPr>
            <p:spPr bwMode="auto">
              <a:xfrm flipH="1" flipV="1">
                <a:off x="7156174" y="5546035"/>
                <a:ext cx="719920" cy="48380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89" name="Straight Connector 88"/>
              <p:cNvCxnSpPr/>
              <p:nvPr/>
            </p:nvCxnSpPr>
            <p:spPr bwMode="auto">
              <a:xfrm flipH="1">
                <a:off x="6927641" y="5541065"/>
                <a:ext cx="223563" cy="39507"/>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91" name="Straight Connector 90"/>
              <p:cNvCxnSpPr/>
              <p:nvPr/>
            </p:nvCxnSpPr>
            <p:spPr bwMode="auto">
              <a:xfrm flipH="1">
                <a:off x="7146235" y="5329592"/>
                <a:ext cx="24184" cy="196565"/>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93" name="Straight Connector 92"/>
              <p:cNvCxnSpPr/>
              <p:nvPr/>
            </p:nvCxnSpPr>
            <p:spPr bwMode="auto">
              <a:xfrm flipH="1">
                <a:off x="6922604" y="5324623"/>
                <a:ext cx="252785" cy="25122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96" name="Straight Connector 95"/>
              <p:cNvCxnSpPr/>
              <p:nvPr/>
            </p:nvCxnSpPr>
            <p:spPr bwMode="auto">
              <a:xfrm flipH="1">
                <a:off x="6251781" y="5575852"/>
                <a:ext cx="685732" cy="1465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98" name="Straight Connector 97"/>
              <p:cNvCxnSpPr/>
              <p:nvPr/>
            </p:nvCxnSpPr>
            <p:spPr bwMode="auto">
              <a:xfrm flipH="1" flipV="1">
                <a:off x="6241774" y="5580822"/>
                <a:ext cx="471444" cy="225849"/>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00" name="Straight Connector 99"/>
              <p:cNvCxnSpPr/>
              <p:nvPr/>
            </p:nvCxnSpPr>
            <p:spPr bwMode="auto">
              <a:xfrm>
                <a:off x="6713219" y="5796731"/>
                <a:ext cx="442955" cy="68855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02" name="Straight Connector 101"/>
              <p:cNvCxnSpPr/>
              <p:nvPr/>
            </p:nvCxnSpPr>
            <p:spPr bwMode="auto">
              <a:xfrm>
                <a:off x="6931880" y="5588010"/>
                <a:ext cx="224294" cy="90721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05" name="Straight Connector 104"/>
              <p:cNvCxnSpPr/>
              <p:nvPr/>
            </p:nvCxnSpPr>
            <p:spPr bwMode="auto">
              <a:xfrm flipH="1">
                <a:off x="7156174" y="6020361"/>
                <a:ext cx="714954" cy="47983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07" name="Straight Connector 106"/>
              <p:cNvCxnSpPr/>
              <p:nvPr/>
            </p:nvCxnSpPr>
            <p:spPr bwMode="auto">
              <a:xfrm>
                <a:off x="7866822" y="6038022"/>
                <a:ext cx="5036" cy="432102"/>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grpSp>
        <p:grpSp>
          <p:nvGrpSpPr>
            <p:cNvPr id="135" name="Group 134"/>
            <p:cNvGrpSpPr/>
            <p:nvPr/>
          </p:nvGrpSpPr>
          <p:grpSpPr>
            <a:xfrm>
              <a:off x="5724861" y="5039088"/>
              <a:ext cx="2207560" cy="1498006"/>
              <a:chOff x="1194263" y="5066380"/>
              <a:chExt cx="2207560" cy="1498006"/>
            </a:xfrm>
          </p:grpSpPr>
          <p:grpSp>
            <p:nvGrpSpPr>
              <p:cNvPr id="136" name="Group 46"/>
              <p:cNvGrpSpPr/>
              <p:nvPr/>
            </p:nvGrpSpPr>
            <p:grpSpPr>
              <a:xfrm>
                <a:off x="1762630" y="5353826"/>
                <a:ext cx="1575025" cy="937246"/>
                <a:chOff x="4880734" y="3040394"/>
                <a:chExt cx="1575025" cy="937246"/>
              </a:xfrm>
            </p:grpSpPr>
            <p:cxnSp>
              <p:nvCxnSpPr>
                <p:cNvPr id="149" name="Straight Connector 148"/>
                <p:cNvCxnSpPr/>
                <p:nvPr/>
              </p:nvCxnSpPr>
              <p:spPr bwMode="auto">
                <a:xfrm>
                  <a:off x="4880734" y="3092401"/>
                  <a:ext cx="846110" cy="875159"/>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50" name="Straight Connector 149"/>
                <p:cNvCxnSpPr/>
                <p:nvPr/>
              </p:nvCxnSpPr>
              <p:spPr bwMode="auto">
                <a:xfrm flipV="1">
                  <a:off x="5733288" y="3935798"/>
                  <a:ext cx="718784" cy="41842"/>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51" name="Straight Connector 150"/>
                <p:cNvCxnSpPr>
                  <a:stCxn id="146" idx="6"/>
                </p:cNvCxnSpPr>
                <p:nvPr/>
              </p:nvCxnSpPr>
              <p:spPr bwMode="auto">
                <a:xfrm>
                  <a:off x="5120566" y="3724131"/>
                  <a:ext cx="610721" cy="24947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52" name="Straight Connector 151"/>
                <p:cNvCxnSpPr/>
                <p:nvPr/>
              </p:nvCxnSpPr>
              <p:spPr bwMode="auto">
                <a:xfrm flipH="1">
                  <a:off x="5308092" y="3040394"/>
                  <a:ext cx="203721" cy="22858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53" name="Straight Connector 152"/>
                <p:cNvCxnSpPr/>
                <p:nvPr/>
              </p:nvCxnSpPr>
              <p:spPr bwMode="auto">
                <a:xfrm>
                  <a:off x="5518404" y="3054096"/>
                  <a:ext cx="937355" cy="446177"/>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grpSp>
            <p:nvGrpSpPr>
              <p:cNvPr id="137" name="Group 40"/>
              <p:cNvGrpSpPr/>
              <p:nvPr/>
            </p:nvGrpSpPr>
            <p:grpSpPr>
              <a:xfrm>
                <a:off x="1194263" y="5066380"/>
                <a:ext cx="2207560" cy="1498006"/>
                <a:chOff x="1194263" y="5066380"/>
                <a:chExt cx="2207560" cy="1498006"/>
              </a:xfrm>
            </p:grpSpPr>
            <p:sp>
              <p:nvSpPr>
                <p:cNvPr id="138" name="Oval 21"/>
                <p:cNvSpPr>
                  <a:spLocks noChangeArrowheads="1"/>
                </p:cNvSpPr>
                <p:nvPr/>
              </p:nvSpPr>
              <p:spPr bwMode="auto">
                <a:xfrm>
                  <a:off x="2557396" y="5066380"/>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39" name="Oval 21"/>
                <p:cNvSpPr>
                  <a:spLocks noChangeArrowheads="1"/>
                </p:cNvSpPr>
                <p:nvPr/>
              </p:nvSpPr>
              <p:spPr bwMode="auto">
                <a:xfrm>
                  <a:off x="1659930" y="5303447"/>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40" name="Oval 21"/>
                <p:cNvSpPr>
                  <a:spLocks noChangeArrowheads="1"/>
                </p:cNvSpPr>
                <p:nvPr/>
              </p:nvSpPr>
              <p:spPr bwMode="auto">
                <a:xfrm>
                  <a:off x="2557397" y="5269578"/>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41" name="Oval 21"/>
                <p:cNvSpPr>
                  <a:spLocks noChangeArrowheads="1"/>
                </p:cNvSpPr>
                <p:nvPr/>
              </p:nvSpPr>
              <p:spPr bwMode="auto">
                <a:xfrm>
                  <a:off x="2337263" y="5303446"/>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42" name="Oval 21"/>
                <p:cNvSpPr>
                  <a:spLocks noChangeArrowheads="1"/>
                </p:cNvSpPr>
                <p:nvPr/>
              </p:nvSpPr>
              <p:spPr bwMode="auto">
                <a:xfrm>
                  <a:off x="2117130" y="5532046"/>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43" name="Oval 21"/>
                <p:cNvSpPr>
                  <a:spLocks noChangeArrowheads="1"/>
                </p:cNvSpPr>
                <p:nvPr/>
              </p:nvSpPr>
              <p:spPr bwMode="auto">
                <a:xfrm>
                  <a:off x="3268596" y="5760647"/>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44" name="Oval 21"/>
                <p:cNvSpPr>
                  <a:spLocks noChangeArrowheads="1"/>
                </p:cNvSpPr>
                <p:nvPr/>
              </p:nvSpPr>
              <p:spPr bwMode="auto">
                <a:xfrm>
                  <a:off x="2548930" y="6234780"/>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45" name="Oval 21"/>
                <p:cNvSpPr>
                  <a:spLocks noChangeArrowheads="1"/>
                </p:cNvSpPr>
                <p:nvPr/>
              </p:nvSpPr>
              <p:spPr bwMode="auto">
                <a:xfrm>
                  <a:off x="3268596" y="6200913"/>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46" name="Oval 21"/>
                <p:cNvSpPr>
                  <a:spLocks noChangeArrowheads="1"/>
                </p:cNvSpPr>
                <p:nvPr/>
              </p:nvSpPr>
              <p:spPr bwMode="auto">
                <a:xfrm>
                  <a:off x="1880063" y="5972313"/>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47" name="Oval 21"/>
                <p:cNvSpPr>
                  <a:spLocks noChangeArrowheads="1"/>
                </p:cNvSpPr>
                <p:nvPr/>
              </p:nvSpPr>
              <p:spPr bwMode="auto">
                <a:xfrm>
                  <a:off x="1194263" y="5980780"/>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sp>
              <p:nvSpPr>
                <p:cNvPr id="148" name="Oval 21"/>
                <p:cNvSpPr>
                  <a:spLocks noChangeArrowheads="1"/>
                </p:cNvSpPr>
                <p:nvPr/>
              </p:nvSpPr>
              <p:spPr bwMode="auto">
                <a:xfrm>
                  <a:off x="1651463" y="6437980"/>
                  <a:ext cx="133227" cy="126406"/>
                </a:xfrm>
                <a:prstGeom prst="ellipse">
                  <a:avLst/>
                </a:prstGeom>
                <a:solidFill>
                  <a:schemeClr val="accent1"/>
                </a:solidFill>
                <a:ln w="9525" algn="ctr">
                  <a:noFill/>
                  <a:round/>
                  <a:headEnd/>
                  <a:tailEnd/>
                </a:ln>
              </p:spPr>
              <p:txBody>
                <a:bodyPr/>
                <a:lstStyle/>
                <a:p>
                  <a:pPr eaLnBrk="0" hangingPunct="0"/>
                  <a:endParaRPr lang="en-US" altLang="zh-CN"/>
                </a:p>
              </p:txBody>
            </p:sp>
          </p:gr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altLang="zh-CN" smtClean="0">
                <a:ea typeface="宋体" charset="-122"/>
              </a:rPr>
              <a:t>Background</a:t>
            </a:r>
          </a:p>
        </p:txBody>
      </p:sp>
      <p:sp>
        <p:nvSpPr>
          <p:cNvPr id="19458" name="Rectangle 3"/>
          <p:cNvSpPr>
            <a:spLocks noGrp="1" noChangeArrowheads="1"/>
          </p:cNvSpPr>
          <p:nvPr>
            <p:ph type="body" idx="4294967295"/>
          </p:nvPr>
        </p:nvSpPr>
        <p:spPr/>
        <p:txBody>
          <a:bodyPr/>
          <a:lstStyle/>
          <a:p>
            <a:pPr eaLnBrk="1" hangingPunct="1"/>
            <a:r>
              <a:rPr lang="en-US" altLang="zh-CN" sz="3000" b="1" dirty="0" smtClean="0">
                <a:ea typeface="宋体" charset="-122"/>
              </a:rPr>
              <a:t>Literature review</a:t>
            </a:r>
          </a:p>
          <a:p>
            <a:pPr lvl="1" eaLnBrk="1" hangingPunct="1"/>
            <a:r>
              <a:rPr lang="en-US" altLang="zh-CN" sz="2000" dirty="0" smtClean="0">
                <a:ea typeface="宋体" charset="-122"/>
              </a:rPr>
              <a:t>According to how to processing points and constraints, there are two strategies</a:t>
            </a:r>
          </a:p>
          <a:p>
            <a:pPr eaLnBrk="1" hangingPunct="1"/>
            <a:endParaRPr lang="en-US" altLang="zh-CN" sz="3000" dirty="0" smtClean="0">
              <a:ea typeface="宋体" charset="-122"/>
            </a:endParaRPr>
          </a:p>
          <a:p>
            <a:endParaRPr lang="en-US" altLang="zh-CN" sz="3000" dirty="0" smtClean="0">
              <a:ea typeface="宋体" charset="-122"/>
            </a:endParaRPr>
          </a:p>
        </p:txBody>
      </p:sp>
      <p:graphicFrame>
        <p:nvGraphicFramePr>
          <p:cNvPr id="4" name="Table 3"/>
          <p:cNvGraphicFramePr>
            <a:graphicFrameLocks noGrp="1"/>
          </p:cNvGraphicFramePr>
          <p:nvPr/>
        </p:nvGraphicFramePr>
        <p:xfrm>
          <a:off x="457200" y="2743200"/>
          <a:ext cx="8153400" cy="1514776"/>
        </p:xfrm>
        <a:graphic>
          <a:graphicData uri="http://schemas.openxmlformats.org/drawingml/2006/table">
            <a:tbl>
              <a:tblPr firstRow="1" bandRow="1">
                <a:tableStyleId>{5C22544A-7EE6-4342-B048-85BDC9FD1C3A}</a:tableStyleId>
              </a:tblPr>
              <a:tblGrid>
                <a:gridCol w="3783204"/>
                <a:gridCol w="4370196"/>
              </a:tblGrid>
              <a:tr h="330748">
                <a:tc>
                  <a:txBody>
                    <a:bodyPr/>
                    <a:lstStyle/>
                    <a:p>
                      <a:pPr algn="ctr"/>
                      <a:r>
                        <a:rPr lang="en-US" altLang="zh-CN" sz="1800" dirty="0" smtClean="0">
                          <a:ea typeface="宋体" charset="-122"/>
                        </a:rPr>
                        <a:t>Simultaneously (</a:t>
                      </a:r>
                      <a:r>
                        <a:rPr lang="en-US" sz="1800" dirty="0" smtClean="0">
                          <a:ea typeface="宋体" charset="-122"/>
                        </a:rPr>
                        <a:t>CDT)</a:t>
                      </a:r>
                      <a:endParaRPr lang="en-US" dirty="0"/>
                    </a:p>
                  </a:txBody>
                  <a:tcPr/>
                </a:tc>
                <a:tc>
                  <a:txBody>
                    <a:bodyPr/>
                    <a:lstStyle/>
                    <a:p>
                      <a:pPr algn="ctr"/>
                      <a:r>
                        <a:rPr lang="en-US" altLang="zh-CN" sz="1800" dirty="0" smtClean="0">
                          <a:ea typeface="宋体" charset="-122"/>
                        </a:rPr>
                        <a:t>Separately (</a:t>
                      </a:r>
                      <a:r>
                        <a:rPr lang="en-US" sz="1800" dirty="0" smtClean="0">
                          <a:ea typeface="宋体" charset="-122"/>
                        </a:rPr>
                        <a:t>DT -&gt; CDT)</a:t>
                      </a:r>
                      <a:endParaRPr lang="en-US" dirty="0"/>
                    </a:p>
                  </a:txBody>
                  <a:tcPr/>
                </a:tc>
              </a:tr>
              <a:tr h="330748">
                <a:tc>
                  <a:txBody>
                    <a:bodyPr/>
                    <a:lstStyle/>
                    <a:p>
                      <a:pPr algn="ctr"/>
                      <a:r>
                        <a:rPr lang="en-US" dirty="0" smtClean="0"/>
                        <a:t>Hard</a:t>
                      </a:r>
                      <a:r>
                        <a:rPr lang="en-US" baseline="0" dirty="0" smtClean="0"/>
                        <a:t> to implement</a:t>
                      </a:r>
                      <a:endParaRPr lang="en-US" dirty="0"/>
                    </a:p>
                  </a:txBody>
                  <a:tcPr/>
                </a:tc>
                <a:tc>
                  <a:txBody>
                    <a:bodyPr/>
                    <a:lstStyle/>
                    <a:p>
                      <a:pPr algn="ctr"/>
                      <a:r>
                        <a:rPr lang="en-US" dirty="0" smtClean="0"/>
                        <a:t>Easy</a:t>
                      </a:r>
                      <a:r>
                        <a:rPr lang="en-US" baseline="0" dirty="0" smtClean="0"/>
                        <a:t> to implement</a:t>
                      </a:r>
                      <a:endParaRPr lang="en-US" dirty="0"/>
                    </a:p>
                  </a:txBody>
                  <a:tcPr/>
                </a:tc>
              </a:tr>
              <a:tr h="783256">
                <a:tc>
                  <a:txBody>
                    <a:bodyPr/>
                    <a:lstStyle/>
                    <a:p>
                      <a:pPr algn="ctr"/>
                      <a:r>
                        <a:rPr lang="en-US" dirty="0" smtClean="0"/>
                        <a:t>Divide-and conquer</a:t>
                      </a:r>
                    </a:p>
                    <a:p>
                      <a:pPr algn="ctr"/>
                      <a:r>
                        <a:rPr lang="en-US" dirty="0" smtClean="0"/>
                        <a:t>Sweep-line</a:t>
                      </a:r>
                      <a:endParaRPr lang="en-US" dirty="0"/>
                    </a:p>
                  </a:txBody>
                  <a:tcPr/>
                </a:tc>
                <a:tc>
                  <a:txBody>
                    <a:bodyPr/>
                    <a:lstStyle/>
                    <a:p>
                      <a:pPr algn="ctr"/>
                      <a:endParaRPr lang="en-US" dirty="0" smtClean="0"/>
                    </a:p>
                  </a:txBody>
                  <a:tcPr/>
                </a:tc>
              </a:tr>
            </a:tbl>
          </a:graphicData>
        </a:graphic>
      </p:graphicFrame>
      <p:sp>
        <p:nvSpPr>
          <p:cNvPr id="5" name="Slide Number Placeholder 4"/>
          <p:cNvSpPr>
            <a:spLocks noGrp="1"/>
          </p:cNvSpPr>
          <p:nvPr>
            <p:ph type="sldNum" sz="quarter" idx="11"/>
          </p:nvPr>
        </p:nvSpPr>
        <p:spPr/>
        <p:txBody>
          <a:bodyPr/>
          <a:lstStyle/>
          <a:p>
            <a:pPr>
              <a:defRPr/>
            </a:pPr>
            <a:fld id="{FFBD92EA-DC20-4216-A9B3-F30676557B6D}" type="slidenum">
              <a:rPr lang="en-US"/>
              <a:pPr>
                <a:defRPr/>
              </a:pPr>
              <a:t>8</a:t>
            </a:fld>
            <a:endParaRPr lang="en-US" dirty="0"/>
          </a:p>
        </p:txBody>
      </p:sp>
      <p:sp>
        <p:nvSpPr>
          <p:cNvPr id="6" name="TextBox 5"/>
          <p:cNvSpPr txBox="1">
            <a:spLocks noChangeArrowheads="1"/>
          </p:cNvSpPr>
          <p:nvPr/>
        </p:nvSpPr>
        <p:spPr bwMode="auto">
          <a:xfrm>
            <a:off x="4572000" y="3475038"/>
            <a:ext cx="4114800" cy="369332"/>
          </a:xfrm>
          <a:prstGeom prst="rect">
            <a:avLst/>
          </a:prstGeom>
          <a:noFill/>
          <a:ln w="9525">
            <a:noFill/>
            <a:miter lim="800000"/>
            <a:headEnd/>
            <a:tailEnd/>
          </a:ln>
        </p:spPr>
        <p:txBody>
          <a:bodyPr>
            <a:spAutoFit/>
          </a:bodyPr>
          <a:lstStyle/>
          <a:p>
            <a:pPr algn="ctr"/>
            <a:r>
              <a:rPr lang="en-US" altLang="zh-CN" dirty="0">
                <a:latin typeface="Arial Rounded MT Bold" pitchFamily="34" charset="0"/>
              </a:rPr>
              <a:t>Re-triangulate </a:t>
            </a:r>
            <a:r>
              <a:rPr lang="en-US" altLang="zh-CN" dirty="0" smtClean="0">
                <a:latin typeface="Arial Rounded MT Bold" pitchFamily="34" charset="0"/>
              </a:rPr>
              <a:t>intersection </a:t>
            </a:r>
            <a:r>
              <a:rPr lang="en-US" altLang="zh-CN" dirty="0">
                <a:latin typeface="Arial Rounded MT Bold" pitchFamily="34" charset="0"/>
              </a:rPr>
              <a:t>regions</a:t>
            </a:r>
          </a:p>
        </p:txBody>
      </p:sp>
      <p:cxnSp>
        <p:nvCxnSpPr>
          <p:cNvPr id="7" name="Straight Connector 6"/>
          <p:cNvCxnSpPr>
            <a:cxnSpLocks noChangeShapeType="1"/>
          </p:cNvCxnSpPr>
          <p:nvPr/>
        </p:nvCxnSpPr>
        <p:spPr bwMode="auto">
          <a:xfrm>
            <a:off x="2997200" y="5545138"/>
            <a:ext cx="3213100" cy="368300"/>
          </a:xfrm>
          <a:prstGeom prst="line">
            <a:avLst/>
          </a:prstGeom>
          <a:noFill/>
          <a:ln w="25400" algn="ctr">
            <a:solidFill>
              <a:srgbClr val="FF0000"/>
            </a:solidFill>
            <a:round/>
            <a:headEnd/>
            <a:tailEnd/>
          </a:ln>
        </p:spPr>
      </p:cxnSp>
      <p:cxnSp>
        <p:nvCxnSpPr>
          <p:cNvPr id="9" name="Straight Connector 8"/>
          <p:cNvCxnSpPr>
            <a:cxnSpLocks noChangeShapeType="1"/>
          </p:cNvCxnSpPr>
          <p:nvPr/>
        </p:nvCxnSpPr>
        <p:spPr bwMode="auto">
          <a:xfrm flipV="1">
            <a:off x="2935288" y="4911725"/>
            <a:ext cx="3298825" cy="20638"/>
          </a:xfrm>
          <a:prstGeom prst="line">
            <a:avLst/>
          </a:prstGeom>
          <a:noFill/>
          <a:ln w="25400" algn="ctr">
            <a:solidFill>
              <a:schemeClr val="accent2"/>
            </a:solidFill>
            <a:round/>
            <a:headEnd/>
            <a:tailEnd/>
          </a:ln>
        </p:spPr>
      </p:cxnSp>
      <p:cxnSp>
        <p:nvCxnSpPr>
          <p:cNvPr id="10" name="Straight Connector 9"/>
          <p:cNvCxnSpPr>
            <a:cxnSpLocks noChangeShapeType="1"/>
          </p:cNvCxnSpPr>
          <p:nvPr/>
        </p:nvCxnSpPr>
        <p:spPr bwMode="auto">
          <a:xfrm flipV="1">
            <a:off x="2944813" y="6459538"/>
            <a:ext cx="3298825" cy="20637"/>
          </a:xfrm>
          <a:prstGeom prst="line">
            <a:avLst/>
          </a:prstGeom>
          <a:noFill/>
          <a:ln w="25400" algn="ctr">
            <a:solidFill>
              <a:schemeClr val="accent2"/>
            </a:solidFill>
            <a:round/>
            <a:headEnd/>
            <a:tailEnd/>
          </a:ln>
        </p:spPr>
      </p:cxnSp>
      <p:cxnSp>
        <p:nvCxnSpPr>
          <p:cNvPr id="11" name="Straight Connector 10"/>
          <p:cNvCxnSpPr>
            <a:cxnSpLocks noChangeShapeType="1"/>
          </p:cNvCxnSpPr>
          <p:nvPr/>
        </p:nvCxnSpPr>
        <p:spPr bwMode="auto">
          <a:xfrm>
            <a:off x="2952750" y="4937125"/>
            <a:ext cx="12700" cy="1571625"/>
          </a:xfrm>
          <a:prstGeom prst="line">
            <a:avLst/>
          </a:prstGeom>
          <a:noFill/>
          <a:ln w="25400" algn="ctr">
            <a:solidFill>
              <a:schemeClr val="accent2"/>
            </a:solidFill>
            <a:round/>
            <a:headEnd/>
            <a:tailEnd/>
          </a:ln>
        </p:spPr>
      </p:cxnSp>
      <p:cxnSp>
        <p:nvCxnSpPr>
          <p:cNvPr id="12" name="Straight Connector 11"/>
          <p:cNvCxnSpPr>
            <a:cxnSpLocks noChangeShapeType="1"/>
          </p:cNvCxnSpPr>
          <p:nvPr/>
        </p:nvCxnSpPr>
        <p:spPr bwMode="auto">
          <a:xfrm>
            <a:off x="6256338" y="4914900"/>
            <a:ext cx="0" cy="1535113"/>
          </a:xfrm>
          <a:prstGeom prst="line">
            <a:avLst/>
          </a:prstGeom>
          <a:noFill/>
          <a:ln w="25400" algn="ctr">
            <a:solidFill>
              <a:schemeClr val="accent2"/>
            </a:solidFill>
            <a:round/>
            <a:headEnd/>
            <a:tailEnd/>
          </a:ln>
        </p:spPr>
      </p:cxnSp>
      <p:cxnSp>
        <p:nvCxnSpPr>
          <p:cNvPr id="13" name="Straight Connector 12"/>
          <p:cNvCxnSpPr>
            <a:cxnSpLocks noChangeShapeType="1"/>
          </p:cNvCxnSpPr>
          <p:nvPr/>
        </p:nvCxnSpPr>
        <p:spPr bwMode="auto">
          <a:xfrm flipH="1">
            <a:off x="2947988" y="4932363"/>
            <a:ext cx="1200150" cy="606425"/>
          </a:xfrm>
          <a:prstGeom prst="line">
            <a:avLst/>
          </a:prstGeom>
          <a:noFill/>
          <a:ln w="25400" algn="ctr">
            <a:solidFill>
              <a:schemeClr val="accent2"/>
            </a:solidFill>
            <a:round/>
            <a:headEnd/>
            <a:tailEnd/>
          </a:ln>
        </p:spPr>
      </p:cxnSp>
      <p:cxnSp>
        <p:nvCxnSpPr>
          <p:cNvPr id="14" name="Straight Connector 13"/>
          <p:cNvCxnSpPr>
            <a:cxnSpLocks noChangeShapeType="1"/>
          </p:cNvCxnSpPr>
          <p:nvPr/>
        </p:nvCxnSpPr>
        <p:spPr bwMode="auto">
          <a:xfrm>
            <a:off x="2974975" y="5534025"/>
            <a:ext cx="523875" cy="909638"/>
          </a:xfrm>
          <a:prstGeom prst="line">
            <a:avLst/>
          </a:prstGeom>
          <a:noFill/>
          <a:ln w="25400" algn="ctr">
            <a:solidFill>
              <a:schemeClr val="accent2"/>
            </a:solidFill>
            <a:round/>
            <a:headEnd/>
            <a:tailEnd/>
          </a:ln>
        </p:spPr>
      </p:cxnSp>
      <p:cxnSp>
        <p:nvCxnSpPr>
          <p:cNvPr id="16" name="Straight Connector 15"/>
          <p:cNvCxnSpPr>
            <a:cxnSpLocks noChangeShapeType="1"/>
          </p:cNvCxnSpPr>
          <p:nvPr/>
        </p:nvCxnSpPr>
        <p:spPr bwMode="auto">
          <a:xfrm flipH="1" flipV="1">
            <a:off x="4165600" y="4945063"/>
            <a:ext cx="1198563" cy="300037"/>
          </a:xfrm>
          <a:prstGeom prst="line">
            <a:avLst/>
          </a:prstGeom>
          <a:noFill/>
          <a:ln w="25400" algn="ctr">
            <a:solidFill>
              <a:schemeClr val="accent2"/>
            </a:solidFill>
            <a:round/>
            <a:headEnd/>
            <a:tailEnd/>
          </a:ln>
        </p:spPr>
      </p:cxnSp>
      <p:grpSp>
        <p:nvGrpSpPr>
          <p:cNvPr id="113" name="Group 112"/>
          <p:cNvGrpSpPr>
            <a:grpSpLocks/>
          </p:cNvGrpSpPr>
          <p:nvPr/>
        </p:nvGrpSpPr>
        <p:grpSpPr bwMode="auto">
          <a:xfrm>
            <a:off x="3481388" y="4943475"/>
            <a:ext cx="1882775" cy="1538288"/>
            <a:chOff x="3481525" y="4943120"/>
            <a:chExt cx="1882559" cy="1538513"/>
          </a:xfrm>
        </p:grpSpPr>
        <p:grpSp>
          <p:nvGrpSpPr>
            <p:cNvPr id="19501" name="Group 111"/>
            <p:cNvGrpSpPr>
              <a:grpSpLocks/>
            </p:cNvGrpSpPr>
            <p:nvPr/>
          </p:nvGrpSpPr>
          <p:grpSpPr bwMode="auto">
            <a:xfrm>
              <a:off x="3481525" y="4943120"/>
              <a:ext cx="816742" cy="1538513"/>
              <a:chOff x="3481525" y="4943120"/>
              <a:chExt cx="816742" cy="1538513"/>
            </a:xfrm>
          </p:grpSpPr>
          <p:cxnSp>
            <p:nvCxnSpPr>
              <p:cNvPr id="19503" name="Straight Connector 14"/>
              <p:cNvCxnSpPr>
                <a:cxnSpLocks noChangeShapeType="1"/>
              </p:cNvCxnSpPr>
              <p:nvPr/>
            </p:nvCxnSpPr>
            <p:spPr bwMode="auto">
              <a:xfrm flipH="1">
                <a:off x="3481525" y="4943120"/>
                <a:ext cx="666136" cy="1516875"/>
              </a:xfrm>
              <a:prstGeom prst="line">
                <a:avLst/>
              </a:prstGeom>
              <a:noFill/>
              <a:ln w="25400" algn="ctr">
                <a:solidFill>
                  <a:schemeClr val="accent2"/>
                </a:solidFill>
                <a:round/>
                <a:headEnd/>
                <a:tailEnd/>
              </a:ln>
            </p:spPr>
          </p:cxnSp>
          <p:cxnSp>
            <p:nvCxnSpPr>
              <p:cNvPr id="19504" name="Straight Connector 16"/>
              <p:cNvCxnSpPr>
                <a:cxnSpLocks noChangeShapeType="1"/>
              </p:cNvCxnSpPr>
              <p:nvPr/>
            </p:nvCxnSpPr>
            <p:spPr bwMode="auto">
              <a:xfrm flipH="1" flipV="1">
                <a:off x="4165040" y="4964760"/>
                <a:ext cx="133227" cy="1516873"/>
              </a:xfrm>
              <a:prstGeom prst="line">
                <a:avLst/>
              </a:prstGeom>
              <a:noFill/>
              <a:ln w="25400" algn="ctr">
                <a:solidFill>
                  <a:schemeClr val="accent2"/>
                </a:solidFill>
                <a:round/>
                <a:headEnd/>
                <a:tailEnd/>
              </a:ln>
            </p:spPr>
          </p:cxnSp>
        </p:grpSp>
        <p:cxnSp>
          <p:nvCxnSpPr>
            <p:cNvPr id="19502" name="Straight Connector 17"/>
            <p:cNvCxnSpPr>
              <a:cxnSpLocks noChangeShapeType="1"/>
            </p:cNvCxnSpPr>
            <p:nvPr/>
          </p:nvCxnSpPr>
          <p:spPr bwMode="auto">
            <a:xfrm flipV="1">
              <a:off x="4298267" y="5217570"/>
              <a:ext cx="1065817" cy="1264062"/>
            </a:xfrm>
            <a:prstGeom prst="line">
              <a:avLst/>
            </a:prstGeom>
            <a:noFill/>
            <a:ln w="25400" algn="ctr">
              <a:solidFill>
                <a:schemeClr val="accent2"/>
              </a:solidFill>
              <a:round/>
              <a:headEnd/>
              <a:tailEnd/>
            </a:ln>
          </p:spPr>
        </p:cxnSp>
      </p:grpSp>
      <p:cxnSp>
        <p:nvCxnSpPr>
          <p:cNvPr id="19" name="Straight Connector 18"/>
          <p:cNvCxnSpPr>
            <a:cxnSpLocks noChangeShapeType="1"/>
          </p:cNvCxnSpPr>
          <p:nvPr/>
        </p:nvCxnSpPr>
        <p:spPr bwMode="auto">
          <a:xfrm flipV="1">
            <a:off x="5364163" y="4919663"/>
            <a:ext cx="868362" cy="325437"/>
          </a:xfrm>
          <a:prstGeom prst="line">
            <a:avLst/>
          </a:prstGeom>
          <a:noFill/>
          <a:ln w="25400" algn="ctr">
            <a:solidFill>
              <a:schemeClr val="accent2"/>
            </a:solidFill>
            <a:round/>
            <a:headEnd/>
            <a:tailEnd/>
          </a:ln>
        </p:spPr>
      </p:cxnSp>
      <p:cxnSp>
        <p:nvCxnSpPr>
          <p:cNvPr id="20" name="Straight Connector 19"/>
          <p:cNvCxnSpPr>
            <a:cxnSpLocks noChangeShapeType="1"/>
          </p:cNvCxnSpPr>
          <p:nvPr/>
        </p:nvCxnSpPr>
        <p:spPr bwMode="auto">
          <a:xfrm rot="-360000" flipH="1" flipV="1">
            <a:off x="5399088" y="5192713"/>
            <a:ext cx="798512" cy="758825"/>
          </a:xfrm>
          <a:prstGeom prst="line">
            <a:avLst/>
          </a:prstGeom>
          <a:noFill/>
          <a:ln w="25400" algn="ctr">
            <a:solidFill>
              <a:schemeClr val="accent2"/>
            </a:solidFill>
            <a:round/>
            <a:headEnd/>
            <a:tailEnd/>
          </a:ln>
        </p:spPr>
      </p:cxnSp>
      <p:cxnSp>
        <p:nvCxnSpPr>
          <p:cNvPr id="32" name="Straight Connector 31"/>
          <p:cNvCxnSpPr>
            <a:cxnSpLocks noChangeShapeType="1"/>
          </p:cNvCxnSpPr>
          <p:nvPr/>
        </p:nvCxnSpPr>
        <p:spPr bwMode="auto">
          <a:xfrm flipH="1">
            <a:off x="4340225" y="5934075"/>
            <a:ext cx="1865313" cy="504825"/>
          </a:xfrm>
          <a:prstGeom prst="line">
            <a:avLst/>
          </a:prstGeom>
          <a:noFill/>
          <a:ln w="25400" algn="ctr">
            <a:solidFill>
              <a:schemeClr val="accent2"/>
            </a:solidFill>
            <a:round/>
            <a:headEnd/>
            <a:tailEnd/>
          </a:ln>
        </p:spPr>
      </p:cxnSp>
      <p:grpSp>
        <p:nvGrpSpPr>
          <p:cNvPr id="21" name="Group 20"/>
          <p:cNvGrpSpPr>
            <a:grpSpLocks/>
          </p:cNvGrpSpPr>
          <p:nvPr/>
        </p:nvGrpSpPr>
        <p:grpSpPr bwMode="auto">
          <a:xfrm>
            <a:off x="2895600" y="4876800"/>
            <a:ext cx="3429000" cy="1676400"/>
            <a:chOff x="645537" y="5482407"/>
            <a:chExt cx="1961235" cy="1010565"/>
          </a:xfrm>
        </p:grpSpPr>
        <p:sp>
          <p:nvSpPr>
            <p:cNvPr id="19491" name="Oval 21"/>
            <p:cNvSpPr>
              <a:spLocks noChangeArrowheads="1"/>
            </p:cNvSpPr>
            <p:nvPr/>
          </p:nvSpPr>
          <p:spPr bwMode="auto">
            <a:xfrm>
              <a:off x="645870" y="5486400"/>
              <a:ext cx="76200" cy="76200"/>
            </a:xfrm>
            <a:prstGeom prst="ellipse">
              <a:avLst/>
            </a:prstGeom>
            <a:solidFill>
              <a:schemeClr val="accent1"/>
            </a:solidFill>
            <a:ln w="9525" algn="ctr">
              <a:noFill/>
              <a:round/>
              <a:headEnd/>
              <a:tailEnd/>
            </a:ln>
          </p:spPr>
          <p:txBody>
            <a:bodyPr/>
            <a:lstStyle/>
            <a:p>
              <a:pPr eaLnBrk="0" hangingPunct="0"/>
              <a:endParaRPr lang="en-US" altLang="zh-CN"/>
            </a:p>
          </p:txBody>
        </p:sp>
        <p:sp>
          <p:nvSpPr>
            <p:cNvPr id="19492" name="Oval 22"/>
            <p:cNvSpPr>
              <a:spLocks noChangeArrowheads="1"/>
            </p:cNvSpPr>
            <p:nvPr/>
          </p:nvSpPr>
          <p:spPr bwMode="auto">
            <a:xfrm>
              <a:off x="645537" y="5847435"/>
              <a:ext cx="76200" cy="76200"/>
            </a:xfrm>
            <a:prstGeom prst="ellipse">
              <a:avLst/>
            </a:prstGeom>
            <a:solidFill>
              <a:schemeClr val="accent1"/>
            </a:solidFill>
            <a:ln w="9525" algn="ctr">
              <a:noFill/>
              <a:round/>
              <a:headEnd/>
              <a:tailEnd/>
            </a:ln>
          </p:spPr>
          <p:txBody>
            <a:bodyPr/>
            <a:lstStyle/>
            <a:p>
              <a:pPr eaLnBrk="0" hangingPunct="0"/>
              <a:endParaRPr lang="en-US" altLang="zh-CN"/>
            </a:p>
          </p:txBody>
        </p:sp>
        <p:sp>
          <p:nvSpPr>
            <p:cNvPr id="19493" name="Oval 23"/>
            <p:cNvSpPr>
              <a:spLocks noChangeArrowheads="1"/>
            </p:cNvSpPr>
            <p:nvPr/>
          </p:nvSpPr>
          <p:spPr bwMode="auto">
            <a:xfrm>
              <a:off x="1331337" y="5486400"/>
              <a:ext cx="76200" cy="76200"/>
            </a:xfrm>
            <a:prstGeom prst="ellipse">
              <a:avLst/>
            </a:prstGeom>
            <a:solidFill>
              <a:schemeClr val="accent1"/>
            </a:solidFill>
            <a:ln w="9525" algn="ctr">
              <a:noFill/>
              <a:round/>
              <a:headEnd/>
              <a:tailEnd/>
            </a:ln>
          </p:spPr>
          <p:txBody>
            <a:bodyPr/>
            <a:lstStyle/>
            <a:p>
              <a:pPr eaLnBrk="0" hangingPunct="0"/>
              <a:endParaRPr lang="en-US" altLang="zh-CN"/>
            </a:p>
          </p:txBody>
        </p:sp>
        <p:sp>
          <p:nvSpPr>
            <p:cNvPr id="19494" name="Oval 24"/>
            <p:cNvSpPr>
              <a:spLocks noChangeArrowheads="1"/>
            </p:cNvSpPr>
            <p:nvPr/>
          </p:nvSpPr>
          <p:spPr bwMode="auto">
            <a:xfrm>
              <a:off x="645537" y="6412779"/>
              <a:ext cx="76200" cy="76200"/>
            </a:xfrm>
            <a:prstGeom prst="ellipse">
              <a:avLst/>
            </a:prstGeom>
            <a:solidFill>
              <a:schemeClr val="accent1"/>
            </a:solidFill>
            <a:ln w="9525" algn="ctr">
              <a:noFill/>
              <a:round/>
              <a:headEnd/>
              <a:tailEnd/>
            </a:ln>
          </p:spPr>
          <p:txBody>
            <a:bodyPr/>
            <a:lstStyle/>
            <a:p>
              <a:pPr eaLnBrk="0" hangingPunct="0"/>
              <a:endParaRPr lang="en-US" altLang="zh-CN"/>
            </a:p>
          </p:txBody>
        </p:sp>
        <p:sp>
          <p:nvSpPr>
            <p:cNvPr id="19495" name="Oval 25"/>
            <p:cNvSpPr>
              <a:spLocks noChangeArrowheads="1"/>
            </p:cNvSpPr>
            <p:nvPr/>
          </p:nvSpPr>
          <p:spPr bwMode="auto">
            <a:xfrm>
              <a:off x="2518593" y="5482407"/>
              <a:ext cx="76200" cy="76200"/>
            </a:xfrm>
            <a:prstGeom prst="ellipse">
              <a:avLst/>
            </a:prstGeom>
            <a:solidFill>
              <a:schemeClr val="accent1"/>
            </a:solidFill>
            <a:ln w="9525" algn="ctr">
              <a:noFill/>
              <a:round/>
              <a:headEnd/>
              <a:tailEnd/>
            </a:ln>
          </p:spPr>
          <p:txBody>
            <a:bodyPr/>
            <a:lstStyle/>
            <a:p>
              <a:pPr eaLnBrk="0" hangingPunct="0"/>
              <a:endParaRPr lang="en-US" altLang="zh-CN"/>
            </a:p>
          </p:txBody>
        </p:sp>
        <p:sp>
          <p:nvSpPr>
            <p:cNvPr id="19496" name="Oval 26"/>
            <p:cNvSpPr>
              <a:spLocks noChangeArrowheads="1"/>
            </p:cNvSpPr>
            <p:nvPr/>
          </p:nvSpPr>
          <p:spPr bwMode="auto">
            <a:xfrm>
              <a:off x="2021463" y="5675070"/>
              <a:ext cx="76200" cy="76200"/>
            </a:xfrm>
            <a:prstGeom prst="ellipse">
              <a:avLst/>
            </a:prstGeom>
            <a:solidFill>
              <a:schemeClr val="accent1"/>
            </a:solidFill>
            <a:ln w="9525" algn="ctr">
              <a:noFill/>
              <a:round/>
              <a:headEnd/>
              <a:tailEnd/>
            </a:ln>
          </p:spPr>
          <p:txBody>
            <a:bodyPr/>
            <a:lstStyle/>
            <a:p>
              <a:pPr eaLnBrk="0" hangingPunct="0"/>
              <a:endParaRPr lang="en-US" altLang="zh-CN"/>
            </a:p>
          </p:txBody>
        </p:sp>
        <p:sp>
          <p:nvSpPr>
            <p:cNvPr id="19497" name="Oval 27"/>
            <p:cNvSpPr>
              <a:spLocks noChangeArrowheads="1"/>
            </p:cNvSpPr>
            <p:nvPr/>
          </p:nvSpPr>
          <p:spPr bwMode="auto">
            <a:xfrm>
              <a:off x="946344" y="6416772"/>
              <a:ext cx="76200" cy="76200"/>
            </a:xfrm>
            <a:prstGeom prst="ellipse">
              <a:avLst/>
            </a:prstGeom>
            <a:solidFill>
              <a:schemeClr val="accent1"/>
            </a:solidFill>
            <a:ln w="9525" algn="ctr">
              <a:noFill/>
              <a:round/>
              <a:headEnd/>
              <a:tailEnd/>
            </a:ln>
          </p:spPr>
          <p:txBody>
            <a:bodyPr/>
            <a:lstStyle/>
            <a:p>
              <a:pPr eaLnBrk="0" hangingPunct="0"/>
              <a:endParaRPr lang="en-US" altLang="zh-CN"/>
            </a:p>
          </p:txBody>
        </p:sp>
        <p:sp>
          <p:nvSpPr>
            <p:cNvPr id="19498" name="Oval 28"/>
            <p:cNvSpPr>
              <a:spLocks noChangeArrowheads="1"/>
            </p:cNvSpPr>
            <p:nvPr/>
          </p:nvSpPr>
          <p:spPr bwMode="auto">
            <a:xfrm>
              <a:off x="2526579" y="6080028"/>
              <a:ext cx="76200" cy="76200"/>
            </a:xfrm>
            <a:prstGeom prst="ellipse">
              <a:avLst/>
            </a:prstGeom>
            <a:solidFill>
              <a:schemeClr val="accent1"/>
            </a:solidFill>
            <a:ln w="9525" algn="ctr">
              <a:noFill/>
              <a:round/>
              <a:headEnd/>
              <a:tailEnd/>
            </a:ln>
          </p:spPr>
          <p:txBody>
            <a:bodyPr/>
            <a:lstStyle/>
            <a:p>
              <a:pPr eaLnBrk="0" hangingPunct="0"/>
              <a:endParaRPr lang="en-US" altLang="zh-CN"/>
            </a:p>
          </p:txBody>
        </p:sp>
        <p:sp>
          <p:nvSpPr>
            <p:cNvPr id="19499" name="Oval 29"/>
            <p:cNvSpPr>
              <a:spLocks noChangeArrowheads="1"/>
            </p:cNvSpPr>
            <p:nvPr/>
          </p:nvSpPr>
          <p:spPr bwMode="auto">
            <a:xfrm>
              <a:off x="1419849" y="6416772"/>
              <a:ext cx="76200" cy="76200"/>
            </a:xfrm>
            <a:prstGeom prst="ellipse">
              <a:avLst/>
            </a:prstGeom>
            <a:solidFill>
              <a:schemeClr val="accent1"/>
            </a:solidFill>
            <a:ln w="9525" algn="ctr">
              <a:noFill/>
              <a:round/>
              <a:headEnd/>
              <a:tailEnd/>
            </a:ln>
          </p:spPr>
          <p:txBody>
            <a:bodyPr/>
            <a:lstStyle/>
            <a:p>
              <a:pPr eaLnBrk="0" hangingPunct="0"/>
              <a:endParaRPr lang="en-US" altLang="zh-CN"/>
            </a:p>
          </p:txBody>
        </p:sp>
        <p:sp>
          <p:nvSpPr>
            <p:cNvPr id="19500" name="Oval 30"/>
            <p:cNvSpPr>
              <a:spLocks noChangeArrowheads="1"/>
            </p:cNvSpPr>
            <p:nvPr/>
          </p:nvSpPr>
          <p:spPr bwMode="auto">
            <a:xfrm>
              <a:off x="2530572" y="6404793"/>
              <a:ext cx="76200" cy="76200"/>
            </a:xfrm>
            <a:prstGeom prst="ellipse">
              <a:avLst/>
            </a:prstGeom>
            <a:solidFill>
              <a:schemeClr val="accent1"/>
            </a:solidFill>
            <a:ln w="9525" algn="ctr">
              <a:noFill/>
              <a:round/>
              <a:headEnd/>
              <a:tailEnd/>
            </a:ln>
          </p:spPr>
          <p:txBody>
            <a:bodyPr/>
            <a:lstStyle/>
            <a:p>
              <a:pPr eaLnBrk="0" hangingPunct="0"/>
              <a:endParaRPr lang="en-US" altLang="zh-CN"/>
            </a:p>
          </p:txBody>
        </p:sp>
      </p:grpSp>
      <p:cxnSp>
        <p:nvCxnSpPr>
          <p:cNvPr id="115" name="Straight Connector 114"/>
          <p:cNvCxnSpPr>
            <a:cxnSpLocks noChangeShapeType="1"/>
            <a:stCxn id="19492" idx="6"/>
            <a:endCxn id="19496" idx="2"/>
          </p:cNvCxnSpPr>
          <p:nvPr/>
        </p:nvCxnSpPr>
        <p:spPr bwMode="auto">
          <a:xfrm flipV="1">
            <a:off x="3028950" y="5259388"/>
            <a:ext cx="2271713" cy="285750"/>
          </a:xfrm>
          <a:prstGeom prst="line">
            <a:avLst/>
          </a:prstGeom>
          <a:noFill/>
          <a:ln w="25400" algn="ctr">
            <a:solidFill>
              <a:schemeClr val="accent2"/>
            </a:solidFill>
            <a:round/>
            <a:headEnd/>
            <a:tailEnd/>
          </a:ln>
        </p:spPr>
      </p:cxnSp>
      <p:cxnSp>
        <p:nvCxnSpPr>
          <p:cNvPr id="116" name="Straight Connector 115"/>
          <p:cNvCxnSpPr>
            <a:cxnSpLocks noChangeShapeType="1"/>
            <a:stCxn id="19492" idx="5"/>
            <a:endCxn id="19499" idx="1"/>
          </p:cNvCxnSpPr>
          <p:nvPr/>
        </p:nvCxnSpPr>
        <p:spPr bwMode="auto">
          <a:xfrm>
            <a:off x="3009900" y="5589588"/>
            <a:ext cx="1258888" cy="855662"/>
          </a:xfrm>
          <a:prstGeom prst="line">
            <a:avLst/>
          </a:prstGeom>
          <a:noFill/>
          <a:ln w="25400" algn="ctr">
            <a:solidFill>
              <a:schemeClr val="accent2"/>
            </a:solidFill>
            <a:round/>
            <a:headEnd/>
            <a:tailEnd/>
          </a:ln>
        </p:spPr>
      </p:cxnSp>
      <p:sp>
        <p:nvSpPr>
          <p:cNvPr id="19490" name="TextBox 119"/>
          <p:cNvSpPr txBox="1">
            <a:spLocks noChangeArrowheads="1"/>
          </p:cNvSpPr>
          <p:nvPr/>
        </p:nvSpPr>
        <p:spPr bwMode="auto">
          <a:xfrm>
            <a:off x="4925568" y="3748906"/>
            <a:ext cx="3048000" cy="369888"/>
          </a:xfrm>
          <a:prstGeom prst="rect">
            <a:avLst/>
          </a:prstGeom>
          <a:noFill/>
          <a:ln w="9525">
            <a:noFill/>
            <a:miter lim="800000"/>
            <a:headEnd/>
            <a:tailEnd/>
          </a:ln>
        </p:spPr>
        <p:txBody>
          <a:bodyPr>
            <a:spAutoFit/>
          </a:bodyPr>
          <a:lstStyle/>
          <a:p>
            <a:pPr algn="ctr"/>
            <a:r>
              <a:rPr lang="en-US" altLang="zh-CN" dirty="0">
                <a:latin typeface="Arial Rounded MT Bold" pitchFamily="34" charset="0"/>
              </a:rPr>
              <a:t>Flip ( </a:t>
            </a:r>
            <a:r>
              <a:rPr lang="en-US" altLang="zh-CN" i="1" dirty="0">
                <a:latin typeface="Arial Rounded MT Bold" pitchFamily="34" charset="0"/>
              </a:rPr>
              <a:t>Triangle </a:t>
            </a:r>
            <a:r>
              <a:rPr lang="en-US" altLang="zh-CN" dirty="0">
                <a:latin typeface="Arial Rounded MT Bold" pitchFamily="34" charset="0"/>
              </a:rPr>
              <a:t>&amp; CGAL)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3300"/>
                                      </p:to>
                                    </p:animClr>
                                  </p:childTnLst>
                                </p:cTn>
                              </p:par>
                            </p:childTnLst>
                          </p:cTn>
                        </p:par>
                        <p:par>
                          <p:cTn id="7" fill="hold">
                            <p:stCondLst>
                              <p:cond delay="500"/>
                            </p:stCondLst>
                            <p:childTnLst>
                              <p:par>
                                <p:cTn id="8" presetID="10" presetClass="entr" presetSubtype="0" fill="hold" nodeType="afterEffect">
                                  <p:stCondLst>
                                    <p:cond delay="1500"/>
                                  </p:stCondLst>
                                  <p:childTnLst>
                                    <p:set>
                                      <p:cBhvr>
                                        <p:cTn id="9" dur="1" fill="hold">
                                          <p:stCondLst>
                                            <p:cond delay="0"/>
                                          </p:stCondLst>
                                        </p:cTn>
                                        <p:tgtEl>
                                          <p:spTgt spid="113"/>
                                        </p:tgtEl>
                                        <p:attrNameLst>
                                          <p:attrName>style.visibility</p:attrName>
                                        </p:attrNameLst>
                                      </p:cBhvr>
                                      <p:to>
                                        <p:strVal val="visible"/>
                                      </p:to>
                                    </p:set>
                                    <p:animEffect transition="in" filter="fade">
                                      <p:cBhvr>
                                        <p:cTn id="10" dur="1000"/>
                                        <p:tgtEl>
                                          <p:spTgt spid="113"/>
                                        </p:tgtEl>
                                      </p:cBhvr>
                                    </p:animEffect>
                                  </p:childTnLst>
                                </p:cTn>
                              </p:par>
                              <p:par>
                                <p:cTn id="11" presetID="10" presetClass="entr" presetSubtype="0" fill="hold" nodeType="withEffect">
                                  <p:stCondLst>
                                    <p:cond delay="1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nodeType="withEffect">
                                  <p:stCondLst>
                                    <p:cond delay="1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fill="hold" nodeType="withEffect">
                                  <p:stCondLst>
                                    <p:cond delay="1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par>
                                <p:cTn id="20" presetID="10" presetClass="entr" presetSubtype="0" fill="hold"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par>
                                <p:cTn id="23" presetID="10" presetClass="entr" presetSubtype="0" fill="hold" nodeType="withEffect">
                                  <p:stCondLst>
                                    <p:cond delay="15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par>
                                <p:cTn id="26" presetID="10" presetClass="entr" presetSubtype="0" fill="hold" nodeType="withEffect">
                                  <p:stCondLst>
                                    <p:cond delay="15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par>
                                <p:cTn id="29" presetID="10" presetClass="entr" presetSubtype="0" fill="hold" nodeType="withEffect">
                                  <p:stCondLst>
                                    <p:cond delay="1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par>
                                <p:cTn id="32" presetID="10" presetClass="entr" presetSubtype="0" fill="hold" nodeType="withEffect">
                                  <p:stCondLst>
                                    <p:cond delay="15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childTnLst>
                                </p:cTn>
                              </p:par>
                              <p:par>
                                <p:cTn id="35" presetID="10" presetClass="entr" presetSubtype="0" fill="hold" nodeType="withEffect">
                                  <p:stCondLst>
                                    <p:cond delay="150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childTnLst>
                                </p:cTn>
                              </p:par>
                              <p:par>
                                <p:cTn id="38" presetID="10" presetClass="entr" presetSubtype="0" fill="hold" nodeType="withEffect">
                                  <p:stCondLst>
                                    <p:cond delay="150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nodeType="withEffect">
                                  <p:stCondLst>
                                    <p:cond delay="15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2000"/>
                                        <p:tgtEl>
                                          <p:spTgt spid="7"/>
                                        </p:tgtEl>
                                      </p:cBhvr>
                                    </p:animEffect>
                                  </p:childTnLst>
                                </p:cTn>
                              </p:par>
                            </p:childTnLst>
                          </p:cTn>
                        </p:par>
                        <p:par>
                          <p:cTn id="48" fill="hold">
                            <p:stCondLst>
                              <p:cond delay="5000"/>
                            </p:stCondLst>
                            <p:childTnLst>
                              <p:par>
                                <p:cTn id="49" presetID="10" presetClass="exit" presetSubtype="0" fill="hold" nodeType="afterEffect">
                                  <p:stCondLst>
                                    <p:cond delay="0"/>
                                  </p:stCondLst>
                                  <p:childTnLst>
                                    <p:animEffect transition="out" filter="fade">
                                      <p:cBhvr>
                                        <p:cTn id="50" dur="2000"/>
                                        <p:tgtEl>
                                          <p:spTgt spid="113"/>
                                        </p:tgtEl>
                                      </p:cBhvr>
                                    </p:animEffect>
                                    <p:set>
                                      <p:cBhvr>
                                        <p:cTn id="51" dur="1" fill="hold">
                                          <p:stCondLst>
                                            <p:cond delay="1999"/>
                                          </p:stCondLst>
                                        </p:cTn>
                                        <p:tgtEl>
                                          <p:spTgt spid="113"/>
                                        </p:tgtEl>
                                        <p:attrNameLst>
                                          <p:attrName>style.visibility</p:attrName>
                                        </p:attrNameLst>
                                      </p:cBhvr>
                                      <p:to>
                                        <p:strVal val="hidden"/>
                                      </p:to>
                                    </p:set>
                                  </p:childTnLst>
                                </p:cTn>
                              </p:par>
                            </p:childTnLst>
                          </p:cTn>
                        </p:par>
                        <p:par>
                          <p:cTn id="52" fill="hold">
                            <p:stCondLst>
                              <p:cond delay="7000"/>
                            </p:stCondLst>
                            <p:childTnLst>
                              <p:par>
                                <p:cTn id="53" presetID="10" presetClass="entr" presetSubtype="0" fill="hold" nodeType="afterEffect">
                                  <p:stCondLst>
                                    <p:cond delay="0"/>
                                  </p:stCondLst>
                                  <p:childTnLst>
                                    <p:set>
                                      <p:cBhvr>
                                        <p:cTn id="54" dur="1" fill="hold">
                                          <p:stCondLst>
                                            <p:cond delay="0"/>
                                          </p:stCondLst>
                                        </p:cTn>
                                        <p:tgtEl>
                                          <p:spTgt spid="116"/>
                                        </p:tgtEl>
                                        <p:attrNameLst>
                                          <p:attrName>style.visibility</p:attrName>
                                        </p:attrNameLst>
                                      </p:cBhvr>
                                      <p:to>
                                        <p:strVal val="visible"/>
                                      </p:to>
                                    </p:set>
                                    <p:animEffect transition="in" filter="fade">
                                      <p:cBhvr>
                                        <p:cTn id="55" dur="2000"/>
                                        <p:tgtEl>
                                          <p:spTgt spid="116"/>
                                        </p:tgtEl>
                                      </p:cBhvr>
                                    </p:animEffect>
                                  </p:childTnLst>
                                </p:cTn>
                              </p:par>
                              <p:par>
                                <p:cTn id="56" presetID="10" presetClass="entr" presetSubtype="0" fill="hold" nodeType="with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fade">
                                      <p:cBhvr>
                                        <p:cTn id="58" dur="2000"/>
                                        <p:tgtEl>
                                          <p:spTgt spid="115"/>
                                        </p:tgtEl>
                                      </p:cBhvr>
                                    </p:animEffect>
                                  </p:childTnLst>
                                </p:cTn>
                              </p:par>
                              <p:par>
                                <p:cTn id="59" presetID="7" presetClass="emph" presetSubtype="2" fill="hold" nodeType="withEffect">
                                  <p:stCondLst>
                                    <p:cond delay="0"/>
                                  </p:stCondLst>
                                  <p:childTnLst>
                                    <p:animClr clrSpc="rgb" dir="cw">
                                      <p:cBhvr>
                                        <p:cTn id="60" dur="2000" fill="hold"/>
                                        <p:tgtEl>
                                          <p:spTgt spid="7"/>
                                        </p:tgtEl>
                                        <p:attrNameLst>
                                          <p:attrName>stroke.color</p:attrName>
                                        </p:attrNameLst>
                                      </p:cBhvr>
                                      <p:to>
                                        <a:schemeClr val="accent2"/>
                                      </p:to>
                                    </p:animClr>
                                    <p:set>
                                      <p:cBhvr>
                                        <p:cTn id="61" dur="2000" fill="hold"/>
                                        <p:tgtEl>
                                          <p:spTgt spid="7"/>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nvGraphicFramePr>
        <p:xfrm>
          <a:off x="457200" y="2743200"/>
          <a:ext cx="8153400" cy="1514776"/>
        </p:xfrm>
        <a:graphic>
          <a:graphicData uri="http://schemas.openxmlformats.org/drawingml/2006/table">
            <a:tbl>
              <a:tblPr firstRow="1" bandRow="1">
                <a:tableStyleId>{5C22544A-7EE6-4342-B048-85BDC9FD1C3A}</a:tableStyleId>
              </a:tblPr>
              <a:tblGrid>
                <a:gridCol w="3783204"/>
                <a:gridCol w="4370196"/>
              </a:tblGrid>
              <a:tr h="330748">
                <a:tc>
                  <a:txBody>
                    <a:bodyPr/>
                    <a:lstStyle/>
                    <a:p>
                      <a:pPr algn="ctr"/>
                      <a:r>
                        <a:rPr lang="en-US" altLang="zh-CN" sz="1800" dirty="0" smtClean="0">
                          <a:ea typeface="宋体" charset="-122"/>
                        </a:rPr>
                        <a:t>Simultaneously (</a:t>
                      </a:r>
                      <a:r>
                        <a:rPr lang="en-US" sz="1800" dirty="0" smtClean="0">
                          <a:ea typeface="宋体" charset="-122"/>
                        </a:rPr>
                        <a:t>CDT)</a:t>
                      </a:r>
                      <a:endParaRPr lang="en-US" dirty="0"/>
                    </a:p>
                  </a:txBody>
                  <a:tcPr/>
                </a:tc>
                <a:tc>
                  <a:txBody>
                    <a:bodyPr/>
                    <a:lstStyle/>
                    <a:p>
                      <a:pPr algn="ctr"/>
                      <a:r>
                        <a:rPr lang="en-US" altLang="zh-CN" sz="1800" dirty="0" smtClean="0">
                          <a:ea typeface="宋体" charset="-122"/>
                        </a:rPr>
                        <a:t>Separately (</a:t>
                      </a:r>
                      <a:r>
                        <a:rPr lang="en-US" sz="1800" dirty="0" smtClean="0">
                          <a:ea typeface="宋体" charset="-122"/>
                        </a:rPr>
                        <a:t>DT -&gt; CDT)</a:t>
                      </a:r>
                      <a:endParaRPr lang="en-US" dirty="0"/>
                    </a:p>
                  </a:txBody>
                  <a:tcPr/>
                </a:tc>
              </a:tr>
              <a:tr h="330748">
                <a:tc>
                  <a:txBody>
                    <a:bodyPr/>
                    <a:lstStyle/>
                    <a:p>
                      <a:pPr algn="ctr"/>
                      <a:r>
                        <a:rPr lang="en-US" dirty="0" smtClean="0"/>
                        <a:t>Hard</a:t>
                      </a:r>
                      <a:r>
                        <a:rPr lang="en-US" baseline="0" dirty="0" smtClean="0"/>
                        <a:t> to implement</a:t>
                      </a:r>
                      <a:endParaRPr lang="en-US" dirty="0"/>
                    </a:p>
                  </a:txBody>
                  <a:tcPr/>
                </a:tc>
                <a:tc>
                  <a:txBody>
                    <a:bodyPr/>
                    <a:lstStyle/>
                    <a:p>
                      <a:pPr algn="ctr"/>
                      <a:r>
                        <a:rPr lang="en-US" dirty="0" smtClean="0"/>
                        <a:t>Easy</a:t>
                      </a:r>
                      <a:r>
                        <a:rPr lang="en-US" baseline="0" dirty="0" smtClean="0"/>
                        <a:t> to implement</a:t>
                      </a:r>
                      <a:endParaRPr lang="en-US" dirty="0"/>
                    </a:p>
                  </a:txBody>
                  <a:tcPr/>
                </a:tc>
              </a:tr>
              <a:tr h="783256">
                <a:tc>
                  <a:txBody>
                    <a:bodyPr/>
                    <a:lstStyle/>
                    <a:p>
                      <a:pPr algn="ctr"/>
                      <a:r>
                        <a:rPr lang="en-US" dirty="0" smtClean="0"/>
                        <a:t>Divide-and conquer</a:t>
                      </a:r>
                    </a:p>
                    <a:p>
                      <a:pPr algn="ctr"/>
                      <a:r>
                        <a:rPr lang="en-US" dirty="0" smtClean="0"/>
                        <a:t>Sweep-line</a:t>
                      </a:r>
                      <a:endParaRPr lang="en-US" dirty="0"/>
                    </a:p>
                  </a:txBody>
                  <a:tcPr/>
                </a:tc>
                <a:tc>
                  <a:txBody>
                    <a:bodyPr/>
                    <a:lstStyle/>
                    <a:p>
                      <a:pPr algn="ctr"/>
                      <a:endParaRPr lang="en-US" dirty="0" smtClean="0"/>
                    </a:p>
                  </a:txBody>
                  <a:tcPr/>
                </a:tc>
              </a:tr>
            </a:tbl>
          </a:graphicData>
        </a:graphic>
      </p:graphicFrame>
      <p:sp>
        <p:nvSpPr>
          <p:cNvPr id="20481" name="Rectangle 2"/>
          <p:cNvSpPr>
            <a:spLocks noGrp="1" noChangeArrowheads="1"/>
          </p:cNvSpPr>
          <p:nvPr>
            <p:ph type="title"/>
          </p:nvPr>
        </p:nvSpPr>
        <p:spPr/>
        <p:txBody>
          <a:bodyPr/>
          <a:lstStyle/>
          <a:p>
            <a:r>
              <a:rPr lang="en-US" altLang="zh-CN" smtClean="0">
                <a:ea typeface="宋体" charset="-122"/>
              </a:rPr>
              <a:t>Background</a:t>
            </a:r>
          </a:p>
        </p:txBody>
      </p:sp>
      <p:sp>
        <p:nvSpPr>
          <p:cNvPr id="20482" name="Rectangle 3"/>
          <p:cNvSpPr>
            <a:spLocks noGrp="1" noChangeArrowheads="1"/>
          </p:cNvSpPr>
          <p:nvPr>
            <p:ph type="body" idx="4294967295"/>
          </p:nvPr>
        </p:nvSpPr>
        <p:spPr/>
        <p:txBody>
          <a:bodyPr/>
          <a:lstStyle/>
          <a:p>
            <a:pPr eaLnBrk="1" hangingPunct="1"/>
            <a:r>
              <a:rPr lang="en-US" altLang="zh-CN" sz="3000" b="1" dirty="0" smtClean="0">
                <a:ea typeface="宋体" charset="-122"/>
              </a:rPr>
              <a:t>Literature review</a:t>
            </a:r>
          </a:p>
          <a:p>
            <a:pPr lvl="1" eaLnBrk="1" hangingPunct="1"/>
            <a:r>
              <a:rPr lang="en-US" altLang="zh-CN" sz="2000" dirty="0" smtClean="0">
                <a:ea typeface="宋体" charset="-122"/>
              </a:rPr>
              <a:t>According to how to processing points and constraints, there are two strategies</a:t>
            </a:r>
          </a:p>
          <a:p>
            <a:pPr eaLnBrk="1" hangingPunct="1"/>
            <a:endParaRPr lang="en-US" altLang="zh-CN" sz="3000" dirty="0" smtClean="0">
              <a:ea typeface="宋体" charset="-122"/>
            </a:endParaRPr>
          </a:p>
          <a:p>
            <a:endParaRPr lang="en-US" altLang="zh-CN" sz="3000" dirty="0" smtClean="0">
              <a:ea typeface="宋体" charset="-122"/>
            </a:endParaRPr>
          </a:p>
        </p:txBody>
      </p:sp>
      <p:sp>
        <p:nvSpPr>
          <p:cNvPr id="5" name="Slide Number Placeholder 4"/>
          <p:cNvSpPr>
            <a:spLocks noGrp="1"/>
          </p:cNvSpPr>
          <p:nvPr>
            <p:ph type="sldNum" sz="quarter" idx="11"/>
          </p:nvPr>
        </p:nvSpPr>
        <p:spPr/>
        <p:txBody>
          <a:bodyPr/>
          <a:lstStyle/>
          <a:p>
            <a:pPr>
              <a:defRPr/>
            </a:pPr>
            <a:fld id="{C42EE313-AC02-4AE8-B4A2-0A4AB1184AD0}" type="slidenum">
              <a:rPr lang="en-US"/>
              <a:pPr>
                <a:defRPr/>
              </a:pPr>
              <a:t>9</a:t>
            </a:fld>
            <a:endParaRPr lang="en-US" dirty="0"/>
          </a:p>
        </p:txBody>
      </p:sp>
      <p:sp>
        <p:nvSpPr>
          <p:cNvPr id="20498" name="TextBox 5"/>
          <p:cNvSpPr txBox="1">
            <a:spLocks noChangeArrowheads="1"/>
          </p:cNvSpPr>
          <p:nvPr/>
        </p:nvSpPr>
        <p:spPr bwMode="auto">
          <a:xfrm>
            <a:off x="4572000" y="3475038"/>
            <a:ext cx="4114800" cy="369332"/>
          </a:xfrm>
          <a:prstGeom prst="rect">
            <a:avLst/>
          </a:prstGeom>
          <a:noFill/>
          <a:ln w="9525">
            <a:noFill/>
            <a:miter lim="800000"/>
            <a:headEnd/>
            <a:tailEnd/>
          </a:ln>
        </p:spPr>
        <p:txBody>
          <a:bodyPr>
            <a:spAutoFit/>
          </a:bodyPr>
          <a:lstStyle/>
          <a:p>
            <a:pPr algn="ctr"/>
            <a:r>
              <a:rPr lang="en-US" altLang="zh-CN" dirty="0">
                <a:latin typeface="Arial Rounded MT Bold" pitchFamily="34" charset="0"/>
              </a:rPr>
              <a:t>Re-triangulate </a:t>
            </a:r>
            <a:r>
              <a:rPr lang="en-US" altLang="zh-CN" dirty="0" smtClean="0">
                <a:latin typeface="Arial Rounded MT Bold" pitchFamily="34" charset="0"/>
              </a:rPr>
              <a:t>intersection </a:t>
            </a:r>
            <a:r>
              <a:rPr lang="en-US" altLang="zh-CN" dirty="0">
                <a:latin typeface="Arial Rounded MT Bold" pitchFamily="34" charset="0"/>
              </a:rPr>
              <a:t>regions</a:t>
            </a:r>
          </a:p>
        </p:txBody>
      </p:sp>
      <p:cxnSp>
        <p:nvCxnSpPr>
          <p:cNvPr id="7" name="Straight Connector 6"/>
          <p:cNvCxnSpPr>
            <a:cxnSpLocks noChangeShapeType="1"/>
          </p:cNvCxnSpPr>
          <p:nvPr/>
        </p:nvCxnSpPr>
        <p:spPr bwMode="auto">
          <a:xfrm>
            <a:off x="2997200" y="5545138"/>
            <a:ext cx="3213100" cy="368300"/>
          </a:xfrm>
          <a:prstGeom prst="line">
            <a:avLst/>
          </a:prstGeom>
          <a:noFill/>
          <a:ln w="25400" algn="ctr">
            <a:solidFill>
              <a:srgbClr val="FF0000"/>
            </a:solidFill>
            <a:round/>
            <a:headEnd/>
            <a:tailEnd/>
          </a:ln>
        </p:spPr>
      </p:cxnSp>
      <p:cxnSp>
        <p:nvCxnSpPr>
          <p:cNvPr id="9" name="Straight Connector 8"/>
          <p:cNvCxnSpPr>
            <a:cxnSpLocks noChangeShapeType="1"/>
          </p:cNvCxnSpPr>
          <p:nvPr/>
        </p:nvCxnSpPr>
        <p:spPr bwMode="auto">
          <a:xfrm flipV="1">
            <a:off x="2935288" y="4911725"/>
            <a:ext cx="3298825" cy="20638"/>
          </a:xfrm>
          <a:prstGeom prst="line">
            <a:avLst/>
          </a:prstGeom>
          <a:noFill/>
          <a:ln w="25400" algn="ctr">
            <a:solidFill>
              <a:schemeClr val="accent2"/>
            </a:solidFill>
            <a:round/>
            <a:headEnd/>
            <a:tailEnd/>
          </a:ln>
        </p:spPr>
      </p:cxnSp>
      <p:cxnSp>
        <p:nvCxnSpPr>
          <p:cNvPr id="10" name="Straight Connector 9"/>
          <p:cNvCxnSpPr>
            <a:cxnSpLocks noChangeShapeType="1"/>
          </p:cNvCxnSpPr>
          <p:nvPr/>
        </p:nvCxnSpPr>
        <p:spPr bwMode="auto">
          <a:xfrm flipV="1">
            <a:off x="2944813" y="6459538"/>
            <a:ext cx="3298825" cy="20637"/>
          </a:xfrm>
          <a:prstGeom prst="line">
            <a:avLst/>
          </a:prstGeom>
          <a:noFill/>
          <a:ln w="25400" algn="ctr">
            <a:solidFill>
              <a:schemeClr val="accent2"/>
            </a:solidFill>
            <a:round/>
            <a:headEnd/>
            <a:tailEnd/>
          </a:ln>
        </p:spPr>
      </p:cxnSp>
      <p:cxnSp>
        <p:nvCxnSpPr>
          <p:cNvPr id="11" name="Straight Connector 10"/>
          <p:cNvCxnSpPr>
            <a:cxnSpLocks noChangeShapeType="1"/>
          </p:cNvCxnSpPr>
          <p:nvPr/>
        </p:nvCxnSpPr>
        <p:spPr bwMode="auto">
          <a:xfrm>
            <a:off x="2952750" y="4937125"/>
            <a:ext cx="12700" cy="1571625"/>
          </a:xfrm>
          <a:prstGeom prst="line">
            <a:avLst/>
          </a:prstGeom>
          <a:noFill/>
          <a:ln w="25400" algn="ctr">
            <a:solidFill>
              <a:schemeClr val="accent2"/>
            </a:solidFill>
            <a:round/>
            <a:headEnd/>
            <a:tailEnd/>
          </a:ln>
        </p:spPr>
      </p:cxnSp>
      <p:cxnSp>
        <p:nvCxnSpPr>
          <p:cNvPr id="12" name="Straight Connector 11"/>
          <p:cNvCxnSpPr>
            <a:cxnSpLocks noChangeShapeType="1"/>
          </p:cNvCxnSpPr>
          <p:nvPr/>
        </p:nvCxnSpPr>
        <p:spPr bwMode="auto">
          <a:xfrm>
            <a:off x="6256338" y="4914900"/>
            <a:ext cx="0" cy="1535113"/>
          </a:xfrm>
          <a:prstGeom prst="line">
            <a:avLst/>
          </a:prstGeom>
          <a:noFill/>
          <a:ln w="25400" algn="ctr">
            <a:solidFill>
              <a:schemeClr val="accent2"/>
            </a:solidFill>
            <a:round/>
            <a:headEnd/>
            <a:tailEnd/>
          </a:ln>
        </p:spPr>
      </p:cxnSp>
      <p:cxnSp>
        <p:nvCxnSpPr>
          <p:cNvPr id="13" name="Straight Connector 12"/>
          <p:cNvCxnSpPr>
            <a:cxnSpLocks noChangeShapeType="1"/>
          </p:cNvCxnSpPr>
          <p:nvPr/>
        </p:nvCxnSpPr>
        <p:spPr bwMode="auto">
          <a:xfrm flipH="1">
            <a:off x="2947988" y="4932363"/>
            <a:ext cx="1200150" cy="606425"/>
          </a:xfrm>
          <a:prstGeom prst="line">
            <a:avLst/>
          </a:prstGeom>
          <a:noFill/>
          <a:ln w="25400" algn="ctr">
            <a:solidFill>
              <a:schemeClr val="accent2"/>
            </a:solidFill>
            <a:round/>
            <a:headEnd/>
            <a:tailEnd/>
          </a:ln>
        </p:spPr>
      </p:cxnSp>
      <p:cxnSp>
        <p:nvCxnSpPr>
          <p:cNvPr id="14" name="Straight Connector 13"/>
          <p:cNvCxnSpPr>
            <a:cxnSpLocks noChangeShapeType="1"/>
          </p:cNvCxnSpPr>
          <p:nvPr/>
        </p:nvCxnSpPr>
        <p:spPr bwMode="auto">
          <a:xfrm>
            <a:off x="2974975" y="5534025"/>
            <a:ext cx="523875" cy="909638"/>
          </a:xfrm>
          <a:prstGeom prst="line">
            <a:avLst/>
          </a:prstGeom>
          <a:noFill/>
          <a:ln w="25400" algn="ctr">
            <a:solidFill>
              <a:schemeClr val="accent2"/>
            </a:solidFill>
            <a:round/>
            <a:headEnd/>
            <a:tailEnd/>
          </a:ln>
        </p:spPr>
      </p:cxnSp>
      <p:cxnSp>
        <p:nvCxnSpPr>
          <p:cNvPr id="16" name="Straight Connector 15"/>
          <p:cNvCxnSpPr>
            <a:cxnSpLocks noChangeShapeType="1"/>
          </p:cNvCxnSpPr>
          <p:nvPr/>
        </p:nvCxnSpPr>
        <p:spPr bwMode="auto">
          <a:xfrm flipH="1" flipV="1">
            <a:off x="4165600" y="4945063"/>
            <a:ext cx="1198563" cy="300037"/>
          </a:xfrm>
          <a:prstGeom prst="line">
            <a:avLst/>
          </a:prstGeom>
          <a:noFill/>
          <a:ln w="25400" algn="ctr">
            <a:solidFill>
              <a:schemeClr val="accent2"/>
            </a:solidFill>
            <a:round/>
            <a:headEnd/>
            <a:tailEnd/>
          </a:ln>
        </p:spPr>
      </p:cxnSp>
      <p:cxnSp>
        <p:nvCxnSpPr>
          <p:cNvPr id="15" name="Straight Connector 14"/>
          <p:cNvCxnSpPr>
            <a:cxnSpLocks noChangeShapeType="1"/>
          </p:cNvCxnSpPr>
          <p:nvPr/>
        </p:nvCxnSpPr>
        <p:spPr bwMode="auto">
          <a:xfrm flipH="1">
            <a:off x="3481388" y="4943475"/>
            <a:ext cx="666750" cy="1516063"/>
          </a:xfrm>
          <a:prstGeom prst="line">
            <a:avLst/>
          </a:prstGeom>
          <a:noFill/>
          <a:ln w="25400" algn="ctr">
            <a:solidFill>
              <a:schemeClr val="accent2"/>
            </a:solidFill>
            <a:round/>
            <a:headEnd/>
            <a:tailEnd/>
          </a:ln>
        </p:spPr>
      </p:cxnSp>
      <p:cxnSp>
        <p:nvCxnSpPr>
          <p:cNvPr id="17" name="Straight Connector 16"/>
          <p:cNvCxnSpPr>
            <a:cxnSpLocks noChangeShapeType="1"/>
          </p:cNvCxnSpPr>
          <p:nvPr/>
        </p:nvCxnSpPr>
        <p:spPr bwMode="auto">
          <a:xfrm flipH="1" flipV="1">
            <a:off x="4165600" y="4964113"/>
            <a:ext cx="133350" cy="1517650"/>
          </a:xfrm>
          <a:prstGeom prst="line">
            <a:avLst/>
          </a:prstGeom>
          <a:noFill/>
          <a:ln w="25400" algn="ctr">
            <a:solidFill>
              <a:schemeClr val="accent2"/>
            </a:solidFill>
            <a:round/>
            <a:headEnd/>
            <a:tailEnd/>
          </a:ln>
        </p:spPr>
      </p:cxnSp>
      <p:cxnSp>
        <p:nvCxnSpPr>
          <p:cNvPr id="18" name="Straight Connector 17"/>
          <p:cNvCxnSpPr>
            <a:cxnSpLocks noChangeShapeType="1"/>
          </p:cNvCxnSpPr>
          <p:nvPr/>
        </p:nvCxnSpPr>
        <p:spPr bwMode="auto">
          <a:xfrm flipV="1">
            <a:off x="4298950" y="5218113"/>
            <a:ext cx="1065213" cy="1263650"/>
          </a:xfrm>
          <a:prstGeom prst="line">
            <a:avLst/>
          </a:prstGeom>
          <a:noFill/>
          <a:ln w="25400" algn="ctr">
            <a:solidFill>
              <a:schemeClr val="accent2"/>
            </a:solidFill>
            <a:round/>
            <a:headEnd/>
            <a:tailEnd/>
          </a:ln>
        </p:spPr>
      </p:cxnSp>
      <p:cxnSp>
        <p:nvCxnSpPr>
          <p:cNvPr id="19" name="Straight Connector 18"/>
          <p:cNvCxnSpPr>
            <a:cxnSpLocks noChangeShapeType="1"/>
          </p:cNvCxnSpPr>
          <p:nvPr/>
        </p:nvCxnSpPr>
        <p:spPr bwMode="auto">
          <a:xfrm flipV="1">
            <a:off x="5364163" y="4919663"/>
            <a:ext cx="868362" cy="325437"/>
          </a:xfrm>
          <a:prstGeom prst="line">
            <a:avLst/>
          </a:prstGeom>
          <a:noFill/>
          <a:ln w="25400" algn="ctr">
            <a:solidFill>
              <a:schemeClr val="accent2"/>
            </a:solidFill>
            <a:round/>
            <a:headEnd/>
            <a:tailEnd/>
          </a:ln>
        </p:spPr>
      </p:cxnSp>
      <p:cxnSp>
        <p:nvCxnSpPr>
          <p:cNvPr id="20" name="Straight Connector 19"/>
          <p:cNvCxnSpPr>
            <a:cxnSpLocks noChangeShapeType="1"/>
          </p:cNvCxnSpPr>
          <p:nvPr/>
        </p:nvCxnSpPr>
        <p:spPr bwMode="auto">
          <a:xfrm rot="-360000" flipH="1" flipV="1">
            <a:off x="5399088" y="5192713"/>
            <a:ext cx="798512" cy="758825"/>
          </a:xfrm>
          <a:prstGeom prst="line">
            <a:avLst/>
          </a:prstGeom>
          <a:noFill/>
          <a:ln w="25400" algn="ctr">
            <a:solidFill>
              <a:schemeClr val="accent2"/>
            </a:solidFill>
            <a:round/>
            <a:headEnd/>
            <a:tailEnd/>
          </a:ln>
        </p:spPr>
      </p:cxnSp>
      <p:cxnSp>
        <p:nvCxnSpPr>
          <p:cNvPr id="32" name="Straight Connector 31"/>
          <p:cNvCxnSpPr>
            <a:cxnSpLocks noChangeShapeType="1"/>
          </p:cNvCxnSpPr>
          <p:nvPr/>
        </p:nvCxnSpPr>
        <p:spPr bwMode="auto">
          <a:xfrm flipH="1">
            <a:off x="4340225" y="5934075"/>
            <a:ext cx="1865313" cy="504825"/>
          </a:xfrm>
          <a:prstGeom prst="line">
            <a:avLst/>
          </a:prstGeom>
          <a:noFill/>
          <a:ln w="25400" algn="ctr">
            <a:solidFill>
              <a:schemeClr val="accent2"/>
            </a:solidFill>
            <a:round/>
            <a:headEnd/>
            <a:tailEnd/>
          </a:ln>
        </p:spPr>
      </p:cxnSp>
      <p:grpSp>
        <p:nvGrpSpPr>
          <p:cNvPr id="8" name="Group 20"/>
          <p:cNvGrpSpPr>
            <a:grpSpLocks/>
          </p:cNvGrpSpPr>
          <p:nvPr/>
        </p:nvGrpSpPr>
        <p:grpSpPr bwMode="auto">
          <a:xfrm>
            <a:off x="2895600" y="4876800"/>
            <a:ext cx="3429000" cy="1676400"/>
            <a:chOff x="645537" y="5482407"/>
            <a:chExt cx="1961235" cy="1010565"/>
          </a:xfrm>
        </p:grpSpPr>
        <p:sp>
          <p:nvSpPr>
            <p:cNvPr id="20517" name="Oval 21"/>
            <p:cNvSpPr>
              <a:spLocks noChangeArrowheads="1"/>
            </p:cNvSpPr>
            <p:nvPr/>
          </p:nvSpPr>
          <p:spPr bwMode="auto">
            <a:xfrm>
              <a:off x="645870" y="5486400"/>
              <a:ext cx="76200" cy="76200"/>
            </a:xfrm>
            <a:prstGeom prst="ellipse">
              <a:avLst/>
            </a:prstGeom>
            <a:solidFill>
              <a:schemeClr val="accent1"/>
            </a:solidFill>
            <a:ln w="9525" algn="ctr">
              <a:noFill/>
              <a:round/>
              <a:headEnd/>
              <a:tailEnd/>
            </a:ln>
          </p:spPr>
          <p:txBody>
            <a:bodyPr/>
            <a:lstStyle/>
            <a:p>
              <a:pPr eaLnBrk="0" hangingPunct="0"/>
              <a:endParaRPr lang="en-US" altLang="zh-CN"/>
            </a:p>
          </p:txBody>
        </p:sp>
        <p:sp>
          <p:nvSpPr>
            <p:cNvPr id="20518" name="Oval 22"/>
            <p:cNvSpPr>
              <a:spLocks noChangeArrowheads="1"/>
            </p:cNvSpPr>
            <p:nvPr/>
          </p:nvSpPr>
          <p:spPr bwMode="auto">
            <a:xfrm>
              <a:off x="645537" y="5847435"/>
              <a:ext cx="76200" cy="76200"/>
            </a:xfrm>
            <a:prstGeom prst="ellipse">
              <a:avLst/>
            </a:prstGeom>
            <a:solidFill>
              <a:schemeClr val="accent1"/>
            </a:solidFill>
            <a:ln w="9525" algn="ctr">
              <a:noFill/>
              <a:round/>
              <a:headEnd/>
              <a:tailEnd/>
            </a:ln>
          </p:spPr>
          <p:txBody>
            <a:bodyPr/>
            <a:lstStyle/>
            <a:p>
              <a:pPr eaLnBrk="0" hangingPunct="0"/>
              <a:endParaRPr lang="en-US" altLang="zh-CN"/>
            </a:p>
          </p:txBody>
        </p:sp>
        <p:sp>
          <p:nvSpPr>
            <p:cNvPr id="20519" name="Oval 23"/>
            <p:cNvSpPr>
              <a:spLocks noChangeArrowheads="1"/>
            </p:cNvSpPr>
            <p:nvPr/>
          </p:nvSpPr>
          <p:spPr bwMode="auto">
            <a:xfrm>
              <a:off x="1331337" y="5486400"/>
              <a:ext cx="76200" cy="76200"/>
            </a:xfrm>
            <a:prstGeom prst="ellipse">
              <a:avLst/>
            </a:prstGeom>
            <a:solidFill>
              <a:schemeClr val="accent1"/>
            </a:solidFill>
            <a:ln w="9525" algn="ctr">
              <a:noFill/>
              <a:round/>
              <a:headEnd/>
              <a:tailEnd/>
            </a:ln>
          </p:spPr>
          <p:txBody>
            <a:bodyPr/>
            <a:lstStyle/>
            <a:p>
              <a:pPr eaLnBrk="0" hangingPunct="0"/>
              <a:endParaRPr lang="en-US" altLang="zh-CN"/>
            </a:p>
          </p:txBody>
        </p:sp>
        <p:sp>
          <p:nvSpPr>
            <p:cNvPr id="20520" name="Oval 24"/>
            <p:cNvSpPr>
              <a:spLocks noChangeArrowheads="1"/>
            </p:cNvSpPr>
            <p:nvPr/>
          </p:nvSpPr>
          <p:spPr bwMode="auto">
            <a:xfrm>
              <a:off x="645537" y="6412779"/>
              <a:ext cx="76200" cy="76200"/>
            </a:xfrm>
            <a:prstGeom prst="ellipse">
              <a:avLst/>
            </a:prstGeom>
            <a:solidFill>
              <a:schemeClr val="accent1"/>
            </a:solidFill>
            <a:ln w="9525" algn="ctr">
              <a:noFill/>
              <a:round/>
              <a:headEnd/>
              <a:tailEnd/>
            </a:ln>
          </p:spPr>
          <p:txBody>
            <a:bodyPr/>
            <a:lstStyle/>
            <a:p>
              <a:pPr eaLnBrk="0" hangingPunct="0"/>
              <a:endParaRPr lang="en-US" altLang="zh-CN"/>
            </a:p>
          </p:txBody>
        </p:sp>
        <p:sp>
          <p:nvSpPr>
            <p:cNvPr id="20521" name="Oval 25"/>
            <p:cNvSpPr>
              <a:spLocks noChangeArrowheads="1"/>
            </p:cNvSpPr>
            <p:nvPr/>
          </p:nvSpPr>
          <p:spPr bwMode="auto">
            <a:xfrm>
              <a:off x="2518593" y="5482407"/>
              <a:ext cx="76200" cy="76200"/>
            </a:xfrm>
            <a:prstGeom prst="ellipse">
              <a:avLst/>
            </a:prstGeom>
            <a:solidFill>
              <a:schemeClr val="accent1"/>
            </a:solidFill>
            <a:ln w="9525" algn="ctr">
              <a:noFill/>
              <a:round/>
              <a:headEnd/>
              <a:tailEnd/>
            </a:ln>
          </p:spPr>
          <p:txBody>
            <a:bodyPr/>
            <a:lstStyle/>
            <a:p>
              <a:pPr eaLnBrk="0" hangingPunct="0"/>
              <a:endParaRPr lang="en-US" altLang="zh-CN"/>
            </a:p>
          </p:txBody>
        </p:sp>
        <p:sp>
          <p:nvSpPr>
            <p:cNvPr id="20522" name="Oval 26"/>
            <p:cNvSpPr>
              <a:spLocks noChangeArrowheads="1"/>
            </p:cNvSpPr>
            <p:nvPr/>
          </p:nvSpPr>
          <p:spPr bwMode="auto">
            <a:xfrm>
              <a:off x="2021463" y="5675070"/>
              <a:ext cx="76200" cy="76200"/>
            </a:xfrm>
            <a:prstGeom prst="ellipse">
              <a:avLst/>
            </a:prstGeom>
            <a:solidFill>
              <a:schemeClr val="accent1"/>
            </a:solidFill>
            <a:ln w="9525" algn="ctr">
              <a:noFill/>
              <a:round/>
              <a:headEnd/>
              <a:tailEnd/>
            </a:ln>
          </p:spPr>
          <p:txBody>
            <a:bodyPr/>
            <a:lstStyle/>
            <a:p>
              <a:pPr eaLnBrk="0" hangingPunct="0"/>
              <a:endParaRPr lang="en-US" altLang="zh-CN"/>
            </a:p>
          </p:txBody>
        </p:sp>
        <p:sp>
          <p:nvSpPr>
            <p:cNvPr id="20523" name="Oval 27"/>
            <p:cNvSpPr>
              <a:spLocks noChangeArrowheads="1"/>
            </p:cNvSpPr>
            <p:nvPr/>
          </p:nvSpPr>
          <p:spPr bwMode="auto">
            <a:xfrm>
              <a:off x="946344" y="6416772"/>
              <a:ext cx="76200" cy="76200"/>
            </a:xfrm>
            <a:prstGeom prst="ellipse">
              <a:avLst/>
            </a:prstGeom>
            <a:solidFill>
              <a:schemeClr val="accent1"/>
            </a:solidFill>
            <a:ln w="9525" algn="ctr">
              <a:noFill/>
              <a:round/>
              <a:headEnd/>
              <a:tailEnd/>
            </a:ln>
          </p:spPr>
          <p:txBody>
            <a:bodyPr/>
            <a:lstStyle/>
            <a:p>
              <a:pPr eaLnBrk="0" hangingPunct="0"/>
              <a:endParaRPr lang="en-US" altLang="zh-CN"/>
            </a:p>
          </p:txBody>
        </p:sp>
        <p:sp>
          <p:nvSpPr>
            <p:cNvPr id="20524" name="Oval 28"/>
            <p:cNvSpPr>
              <a:spLocks noChangeArrowheads="1"/>
            </p:cNvSpPr>
            <p:nvPr/>
          </p:nvSpPr>
          <p:spPr bwMode="auto">
            <a:xfrm>
              <a:off x="2526579" y="6080028"/>
              <a:ext cx="76200" cy="76200"/>
            </a:xfrm>
            <a:prstGeom prst="ellipse">
              <a:avLst/>
            </a:prstGeom>
            <a:solidFill>
              <a:schemeClr val="accent1"/>
            </a:solidFill>
            <a:ln w="9525" algn="ctr">
              <a:noFill/>
              <a:round/>
              <a:headEnd/>
              <a:tailEnd/>
            </a:ln>
          </p:spPr>
          <p:txBody>
            <a:bodyPr/>
            <a:lstStyle/>
            <a:p>
              <a:pPr eaLnBrk="0" hangingPunct="0"/>
              <a:endParaRPr lang="en-US" altLang="zh-CN"/>
            </a:p>
          </p:txBody>
        </p:sp>
        <p:sp>
          <p:nvSpPr>
            <p:cNvPr id="20525" name="Oval 29"/>
            <p:cNvSpPr>
              <a:spLocks noChangeArrowheads="1"/>
            </p:cNvSpPr>
            <p:nvPr/>
          </p:nvSpPr>
          <p:spPr bwMode="auto">
            <a:xfrm>
              <a:off x="1419849" y="6416772"/>
              <a:ext cx="76200" cy="76200"/>
            </a:xfrm>
            <a:prstGeom prst="ellipse">
              <a:avLst/>
            </a:prstGeom>
            <a:solidFill>
              <a:schemeClr val="accent1"/>
            </a:solidFill>
            <a:ln w="9525" algn="ctr">
              <a:noFill/>
              <a:round/>
              <a:headEnd/>
              <a:tailEnd/>
            </a:ln>
          </p:spPr>
          <p:txBody>
            <a:bodyPr/>
            <a:lstStyle/>
            <a:p>
              <a:pPr eaLnBrk="0" hangingPunct="0"/>
              <a:endParaRPr lang="en-US" altLang="zh-CN"/>
            </a:p>
          </p:txBody>
        </p:sp>
        <p:sp>
          <p:nvSpPr>
            <p:cNvPr id="20526" name="Oval 30"/>
            <p:cNvSpPr>
              <a:spLocks noChangeArrowheads="1"/>
            </p:cNvSpPr>
            <p:nvPr/>
          </p:nvSpPr>
          <p:spPr bwMode="auto">
            <a:xfrm>
              <a:off x="2530572" y="6404793"/>
              <a:ext cx="76200" cy="76200"/>
            </a:xfrm>
            <a:prstGeom prst="ellipse">
              <a:avLst/>
            </a:prstGeom>
            <a:solidFill>
              <a:schemeClr val="accent1"/>
            </a:solidFill>
            <a:ln w="9525" algn="ctr">
              <a:noFill/>
              <a:round/>
              <a:headEnd/>
              <a:tailEnd/>
            </a:ln>
          </p:spPr>
          <p:txBody>
            <a:bodyPr/>
            <a:lstStyle/>
            <a:p>
              <a:pPr eaLnBrk="0" hangingPunct="0"/>
              <a:endParaRPr lang="en-US" altLang="zh-CN"/>
            </a:p>
          </p:txBody>
        </p:sp>
      </p:grpSp>
      <p:cxnSp>
        <p:nvCxnSpPr>
          <p:cNvPr id="38" name="Straight Connector 37"/>
          <p:cNvCxnSpPr>
            <a:cxnSpLocks noChangeShapeType="1"/>
            <a:stCxn id="20518" idx="5"/>
            <a:endCxn id="20525" idx="1"/>
          </p:cNvCxnSpPr>
          <p:nvPr/>
        </p:nvCxnSpPr>
        <p:spPr bwMode="auto">
          <a:xfrm>
            <a:off x="3009900" y="5589588"/>
            <a:ext cx="1258888" cy="855662"/>
          </a:xfrm>
          <a:prstGeom prst="line">
            <a:avLst/>
          </a:prstGeom>
          <a:noFill/>
          <a:ln w="25400" algn="ctr">
            <a:solidFill>
              <a:schemeClr val="accent2"/>
            </a:solidFill>
            <a:round/>
            <a:headEnd/>
            <a:tailEnd/>
          </a:ln>
        </p:spPr>
      </p:cxnSp>
      <p:cxnSp>
        <p:nvCxnSpPr>
          <p:cNvPr id="40" name="Straight Connector 39"/>
          <p:cNvCxnSpPr>
            <a:cxnSpLocks noChangeShapeType="1"/>
            <a:stCxn id="20518" idx="7"/>
            <a:endCxn id="20522" idx="2"/>
          </p:cNvCxnSpPr>
          <p:nvPr/>
        </p:nvCxnSpPr>
        <p:spPr bwMode="auto">
          <a:xfrm flipV="1">
            <a:off x="3009900" y="5259388"/>
            <a:ext cx="2290763" cy="241300"/>
          </a:xfrm>
          <a:prstGeom prst="line">
            <a:avLst/>
          </a:prstGeom>
          <a:noFill/>
          <a:ln w="25400" algn="ctr">
            <a:solidFill>
              <a:schemeClr val="accent2"/>
            </a:solidFill>
            <a:round/>
            <a:headEnd/>
            <a:tailEnd/>
          </a:ln>
        </p:spPr>
      </p:cxnSp>
      <p:sp>
        <p:nvSpPr>
          <p:cNvPr id="37" name="TextBox 119"/>
          <p:cNvSpPr txBox="1">
            <a:spLocks noChangeArrowheads="1"/>
          </p:cNvSpPr>
          <p:nvPr/>
        </p:nvSpPr>
        <p:spPr bwMode="auto">
          <a:xfrm>
            <a:off x="4925568" y="3748906"/>
            <a:ext cx="3048000" cy="369888"/>
          </a:xfrm>
          <a:prstGeom prst="rect">
            <a:avLst/>
          </a:prstGeom>
          <a:noFill/>
          <a:ln w="9525">
            <a:noFill/>
            <a:miter lim="800000"/>
            <a:headEnd/>
            <a:tailEnd/>
          </a:ln>
        </p:spPr>
        <p:txBody>
          <a:bodyPr>
            <a:spAutoFit/>
          </a:bodyPr>
          <a:lstStyle/>
          <a:p>
            <a:pPr algn="ctr"/>
            <a:r>
              <a:rPr lang="en-US" altLang="zh-CN" dirty="0">
                <a:latin typeface="Arial Rounded MT Bold" pitchFamily="34" charset="0"/>
              </a:rPr>
              <a:t>Flip ( </a:t>
            </a:r>
            <a:r>
              <a:rPr lang="en-US" altLang="zh-CN" i="1" dirty="0">
                <a:latin typeface="Arial Rounded MT Bold" pitchFamily="34" charset="0"/>
              </a:rPr>
              <a:t>Triangle </a:t>
            </a:r>
            <a:r>
              <a:rPr lang="en-US" altLang="zh-CN" dirty="0">
                <a:latin typeface="Arial Rounded MT Bold" pitchFamily="34" charset="0"/>
              </a:rPr>
              <a:t>&amp; CGAL)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37"/>
                                        </p:tgtEl>
                                        <p:attrNameLst>
                                          <p:attrName>style.color</p:attrName>
                                        </p:attrNameLst>
                                      </p:cBhvr>
                                      <p:to>
                                        <a:srgbClr val="FF3300"/>
                                      </p:to>
                                    </p:animClr>
                                  </p:childTnLst>
                                </p:cTn>
                              </p:par>
                            </p:childTnLst>
                          </p:cTn>
                        </p:par>
                        <p:par>
                          <p:cTn id="7" fill="hold">
                            <p:stCondLst>
                              <p:cond delay="500"/>
                            </p:stCondLst>
                            <p:childTnLst>
                              <p:par>
                                <p:cTn id="8" presetID="10" presetClass="entr" presetSubtype="0" fill="hold" nodeType="afterEffect">
                                  <p:stCondLst>
                                    <p:cond delay="2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nodeType="withEffect">
                                  <p:stCondLst>
                                    <p:cond delay="2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nodeType="withEffect">
                                  <p:stCondLst>
                                    <p:cond delay="25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10" presetClass="entr" presetSubtype="0" fill="hold" nodeType="withEffect">
                                  <p:stCondLst>
                                    <p:cond delay="2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nodeType="withEffect">
                                  <p:stCondLst>
                                    <p:cond delay="25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10" presetClass="entr" presetSubtype="0" fill="hold" nodeType="withEffect">
                                  <p:stCondLst>
                                    <p:cond delay="25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childTnLst>
                                </p:cTn>
                              </p:par>
                              <p:par>
                                <p:cTn id="26" presetID="10" presetClass="entr" presetSubtype="0" fill="hold" nodeType="withEffect">
                                  <p:stCondLst>
                                    <p:cond delay="2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par>
                                <p:cTn id="29" presetID="10" presetClass="entr" presetSubtype="0" fill="hold" nodeType="withEffect">
                                  <p:stCondLst>
                                    <p:cond delay="2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par>
                                <p:cTn id="32" presetID="10" presetClass="entr" presetSubtype="0" fill="hold" nodeType="withEffect">
                                  <p:stCondLst>
                                    <p:cond delay="250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childTnLst>
                                </p:cTn>
                              </p:par>
                              <p:par>
                                <p:cTn id="35" presetID="10" presetClass="entr" presetSubtype="0" fill="hold" nodeType="withEffect">
                                  <p:stCondLst>
                                    <p:cond delay="2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childTnLst>
                                </p:cTn>
                              </p:par>
                              <p:par>
                                <p:cTn id="38" presetID="10" presetClass="entr" presetSubtype="0" fill="hold" nodeType="withEffect">
                                  <p:stCondLst>
                                    <p:cond delay="25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childTnLst>
                                </p:cTn>
                              </p:par>
                              <p:par>
                                <p:cTn id="41" presetID="10" presetClass="entr" presetSubtype="0" fill="hold" nodeType="withEffect">
                                  <p:stCondLst>
                                    <p:cond delay="25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childTnLst>
                                </p:cTn>
                              </p:par>
                              <p:par>
                                <p:cTn id="44" presetID="10" presetClass="entr" presetSubtype="0" fill="hold" nodeType="withEffect">
                                  <p:stCondLst>
                                    <p:cond delay="250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childTnLst>
                                </p:cTn>
                              </p:par>
                              <p:par>
                                <p:cTn id="47" presetID="10" presetClass="entr" presetSubtype="0" fill="hold" nodeType="withEffect">
                                  <p:stCondLst>
                                    <p:cond delay="250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childTnLst>
                                </p:cTn>
                              </p:par>
                            </p:childTnLst>
                          </p:cTn>
                        </p:par>
                        <p:par>
                          <p:cTn id="50" fill="hold">
                            <p:stCondLst>
                              <p:cond delay="4000"/>
                            </p:stCondLst>
                            <p:childTnLst>
                              <p:par>
                                <p:cTn id="51" presetID="10" presetClass="entr" presetSubtype="0"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childTnLst>
                                </p:cTn>
                              </p:par>
                            </p:childTnLst>
                          </p:cTn>
                        </p:par>
                        <p:par>
                          <p:cTn id="54" fill="hold">
                            <p:stCondLst>
                              <p:cond delay="5000"/>
                            </p:stCondLst>
                            <p:childTnLst>
                              <p:par>
                                <p:cTn id="55" presetID="22" presetClass="emph" presetSubtype="0" fill="hold" nodeType="afterEffect">
                                  <p:stCondLst>
                                    <p:cond delay="4000"/>
                                  </p:stCondLst>
                                  <p:childTnLst>
                                    <p:animClr clrSpc="hsl" dir="cw">
                                      <p:cBhvr override="childStyle">
                                        <p:cTn id="56" dur="1000" fill="hold"/>
                                        <p:tgtEl>
                                          <p:spTgt spid="15"/>
                                        </p:tgtEl>
                                        <p:attrNameLst>
                                          <p:attrName>style.color</p:attrName>
                                        </p:attrNameLst>
                                      </p:cBhvr>
                                      <p:by>
                                        <p:hsl h="-7200000" s="0" l="0"/>
                                      </p:by>
                                    </p:animClr>
                                    <p:animClr clrSpc="hsl" dir="cw">
                                      <p:cBhvr>
                                        <p:cTn id="57" dur="1000" fill="hold"/>
                                        <p:tgtEl>
                                          <p:spTgt spid="15"/>
                                        </p:tgtEl>
                                        <p:attrNameLst>
                                          <p:attrName>fillcolor</p:attrName>
                                        </p:attrNameLst>
                                      </p:cBhvr>
                                      <p:by>
                                        <p:hsl h="-7200000" s="0" l="0"/>
                                      </p:by>
                                    </p:animClr>
                                    <p:animClr clrSpc="hsl" dir="cw">
                                      <p:cBhvr>
                                        <p:cTn id="58" dur="1000" fill="hold"/>
                                        <p:tgtEl>
                                          <p:spTgt spid="15"/>
                                        </p:tgtEl>
                                        <p:attrNameLst>
                                          <p:attrName>stroke.color</p:attrName>
                                        </p:attrNameLst>
                                      </p:cBhvr>
                                      <p:by>
                                        <p:hsl h="-7200000" s="0" l="0"/>
                                      </p:by>
                                    </p:animClr>
                                    <p:set>
                                      <p:cBhvr>
                                        <p:cTn id="59" dur="1000" fill="hold"/>
                                        <p:tgtEl>
                                          <p:spTgt spid="15"/>
                                        </p:tgtEl>
                                        <p:attrNameLst>
                                          <p:attrName>fill.type</p:attrName>
                                        </p:attrNameLst>
                                      </p:cBhvr>
                                      <p:to>
                                        <p:strVal val="solid"/>
                                      </p:to>
                                    </p:set>
                                  </p:childTnLst>
                                </p:cTn>
                              </p:par>
                            </p:childTnLst>
                          </p:cTn>
                        </p:par>
                        <p:par>
                          <p:cTn id="60" fill="hold">
                            <p:stCondLst>
                              <p:cond delay="10000"/>
                            </p:stCondLst>
                            <p:childTnLst>
                              <p:par>
                                <p:cTn id="61" presetID="10" presetClass="exit" presetSubtype="0" fill="hold" nodeType="afterEffect">
                                  <p:stCondLst>
                                    <p:cond delay="0"/>
                                  </p:stCondLst>
                                  <p:childTnLst>
                                    <p:animEffect transition="out" filter="fade">
                                      <p:cBhvr>
                                        <p:cTn id="62" dur="1000"/>
                                        <p:tgtEl>
                                          <p:spTgt spid="15"/>
                                        </p:tgtEl>
                                      </p:cBhvr>
                                    </p:animEffect>
                                    <p:set>
                                      <p:cBhvr>
                                        <p:cTn id="63" dur="1" fill="hold">
                                          <p:stCondLst>
                                            <p:cond delay="999"/>
                                          </p:stCondLst>
                                        </p:cTn>
                                        <p:tgtEl>
                                          <p:spTgt spid="15"/>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2000"/>
                                        <p:tgtEl>
                                          <p:spTgt spid="38"/>
                                        </p:tgtEl>
                                      </p:cBhvr>
                                    </p:animEffect>
                                  </p:childTnLst>
                                </p:cTn>
                              </p:par>
                            </p:childTnLst>
                          </p:cTn>
                        </p:par>
                        <p:par>
                          <p:cTn id="67" fill="hold">
                            <p:stCondLst>
                              <p:cond delay="12000"/>
                            </p:stCondLst>
                            <p:childTnLst>
                              <p:par>
                                <p:cTn id="68" presetID="22" presetClass="emph" presetSubtype="0" fill="hold" nodeType="afterEffect">
                                  <p:stCondLst>
                                    <p:cond delay="0"/>
                                  </p:stCondLst>
                                  <p:childTnLst>
                                    <p:animClr clrSpc="hsl" dir="cw">
                                      <p:cBhvr override="childStyle">
                                        <p:cTn id="69" dur="1000" fill="hold"/>
                                        <p:tgtEl>
                                          <p:spTgt spid="17"/>
                                        </p:tgtEl>
                                        <p:attrNameLst>
                                          <p:attrName>style.color</p:attrName>
                                        </p:attrNameLst>
                                      </p:cBhvr>
                                      <p:by>
                                        <p:hsl h="-7200000" s="0" l="0"/>
                                      </p:by>
                                    </p:animClr>
                                    <p:animClr clrSpc="hsl" dir="cw">
                                      <p:cBhvr>
                                        <p:cTn id="70" dur="1000" fill="hold"/>
                                        <p:tgtEl>
                                          <p:spTgt spid="17"/>
                                        </p:tgtEl>
                                        <p:attrNameLst>
                                          <p:attrName>fillcolor</p:attrName>
                                        </p:attrNameLst>
                                      </p:cBhvr>
                                      <p:by>
                                        <p:hsl h="-7200000" s="0" l="0"/>
                                      </p:by>
                                    </p:animClr>
                                    <p:animClr clrSpc="hsl" dir="cw">
                                      <p:cBhvr>
                                        <p:cTn id="71" dur="1000" fill="hold"/>
                                        <p:tgtEl>
                                          <p:spTgt spid="17"/>
                                        </p:tgtEl>
                                        <p:attrNameLst>
                                          <p:attrName>stroke.color</p:attrName>
                                        </p:attrNameLst>
                                      </p:cBhvr>
                                      <p:by>
                                        <p:hsl h="-7200000" s="0" l="0"/>
                                      </p:by>
                                    </p:animClr>
                                    <p:set>
                                      <p:cBhvr>
                                        <p:cTn id="72" dur="1000" fill="hold"/>
                                        <p:tgtEl>
                                          <p:spTgt spid="17"/>
                                        </p:tgtEl>
                                        <p:attrNameLst>
                                          <p:attrName>fill.type</p:attrName>
                                        </p:attrNameLst>
                                      </p:cBhvr>
                                      <p:to>
                                        <p:strVal val="solid"/>
                                      </p:to>
                                    </p:set>
                                  </p:childTnLst>
                                </p:cTn>
                              </p:par>
                            </p:childTnLst>
                          </p:cTn>
                        </p:par>
                        <p:par>
                          <p:cTn id="73" fill="hold">
                            <p:stCondLst>
                              <p:cond delay="13000"/>
                            </p:stCondLst>
                            <p:childTnLst>
                              <p:par>
                                <p:cTn id="74" presetID="10" presetClass="exit" presetSubtype="0" fill="hold" nodeType="afterEffect">
                                  <p:stCondLst>
                                    <p:cond delay="0"/>
                                  </p:stCondLst>
                                  <p:childTnLst>
                                    <p:animEffect transition="out" filter="fade">
                                      <p:cBhvr>
                                        <p:cTn id="75" dur="1000"/>
                                        <p:tgtEl>
                                          <p:spTgt spid="17"/>
                                        </p:tgtEl>
                                      </p:cBhvr>
                                    </p:animEffect>
                                    <p:set>
                                      <p:cBhvr>
                                        <p:cTn id="76" dur="1" fill="hold">
                                          <p:stCondLst>
                                            <p:cond delay="999"/>
                                          </p:stCondLst>
                                        </p:cTn>
                                        <p:tgtEl>
                                          <p:spTgt spid="17"/>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2000"/>
                                        <p:tgtEl>
                                          <p:spTgt spid="40"/>
                                        </p:tgtEl>
                                      </p:cBhvr>
                                    </p:animEffect>
                                  </p:childTnLst>
                                </p:cTn>
                              </p:par>
                            </p:childTnLst>
                          </p:cTn>
                        </p:par>
                        <p:par>
                          <p:cTn id="80" fill="hold">
                            <p:stCondLst>
                              <p:cond delay="15000"/>
                            </p:stCondLst>
                            <p:childTnLst>
                              <p:par>
                                <p:cTn id="81" presetID="22" presetClass="emph" presetSubtype="0" fill="hold" nodeType="afterEffect">
                                  <p:stCondLst>
                                    <p:cond delay="0"/>
                                  </p:stCondLst>
                                  <p:childTnLst>
                                    <p:animClr clrSpc="hsl" dir="cw">
                                      <p:cBhvr override="childStyle">
                                        <p:cTn id="82" dur="1000" fill="hold"/>
                                        <p:tgtEl>
                                          <p:spTgt spid="18"/>
                                        </p:tgtEl>
                                        <p:attrNameLst>
                                          <p:attrName>style.color</p:attrName>
                                        </p:attrNameLst>
                                      </p:cBhvr>
                                      <p:by>
                                        <p:hsl h="-7200000" s="0" l="0"/>
                                      </p:by>
                                    </p:animClr>
                                    <p:animClr clrSpc="hsl" dir="cw">
                                      <p:cBhvr>
                                        <p:cTn id="83" dur="1000" fill="hold"/>
                                        <p:tgtEl>
                                          <p:spTgt spid="18"/>
                                        </p:tgtEl>
                                        <p:attrNameLst>
                                          <p:attrName>fillcolor</p:attrName>
                                        </p:attrNameLst>
                                      </p:cBhvr>
                                      <p:by>
                                        <p:hsl h="-7200000" s="0" l="0"/>
                                      </p:by>
                                    </p:animClr>
                                    <p:animClr clrSpc="hsl" dir="cw">
                                      <p:cBhvr>
                                        <p:cTn id="84" dur="1000" fill="hold"/>
                                        <p:tgtEl>
                                          <p:spTgt spid="18"/>
                                        </p:tgtEl>
                                        <p:attrNameLst>
                                          <p:attrName>stroke.color</p:attrName>
                                        </p:attrNameLst>
                                      </p:cBhvr>
                                      <p:by>
                                        <p:hsl h="-7200000" s="0" l="0"/>
                                      </p:by>
                                    </p:animClr>
                                    <p:set>
                                      <p:cBhvr>
                                        <p:cTn id="85" dur="1000" fill="hold"/>
                                        <p:tgtEl>
                                          <p:spTgt spid="18"/>
                                        </p:tgtEl>
                                        <p:attrNameLst>
                                          <p:attrName>fill.type</p:attrName>
                                        </p:attrNameLst>
                                      </p:cBhvr>
                                      <p:to>
                                        <p:strVal val="solid"/>
                                      </p:to>
                                    </p:set>
                                  </p:childTnLst>
                                </p:cTn>
                              </p:par>
                            </p:childTnLst>
                          </p:cTn>
                        </p:par>
                        <p:par>
                          <p:cTn id="86" fill="hold">
                            <p:stCondLst>
                              <p:cond delay="16000"/>
                            </p:stCondLst>
                            <p:childTnLst>
                              <p:par>
                                <p:cTn id="87" presetID="10" presetClass="exit" presetSubtype="0" fill="hold" nodeType="afterEffect">
                                  <p:stCondLst>
                                    <p:cond delay="0"/>
                                  </p:stCondLst>
                                  <p:childTnLst>
                                    <p:animEffect transition="out" filter="fade">
                                      <p:cBhvr>
                                        <p:cTn id="88" dur="1000"/>
                                        <p:tgtEl>
                                          <p:spTgt spid="18"/>
                                        </p:tgtEl>
                                      </p:cBhvr>
                                    </p:animEffect>
                                    <p:set>
                                      <p:cBhvr>
                                        <p:cTn id="89" dur="1" fill="hold">
                                          <p:stCondLst>
                                            <p:cond delay="999"/>
                                          </p:stCondLst>
                                        </p:cTn>
                                        <p:tgtEl>
                                          <p:spTgt spid="18"/>
                                        </p:tgtEl>
                                        <p:attrNameLst>
                                          <p:attrName>style.visibility</p:attrName>
                                        </p:attrNameLst>
                                      </p:cBhvr>
                                      <p:to>
                                        <p:strVal val="hidden"/>
                                      </p:to>
                                    </p:set>
                                  </p:childTnLst>
                                </p:cTn>
                              </p:par>
                              <p:par>
                                <p:cTn id="90" presetID="7" presetClass="emph" presetSubtype="2" fill="hold" nodeType="withEffect">
                                  <p:stCondLst>
                                    <p:cond delay="0"/>
                                  </p:stCondLst>
                                  <p:childTnLst>
                                    <p:animClr clrSpc="rgb" dir="cw">
                                      <p:cBhvr>
                                        <p:cTn id="91" dur="2000" fill="hold"/>
                                        <p:tgtEl>
                                          <p:spTgt spid="7"/>
                                        </p:tgtEl>
                                        <p:attrNameLst>
                                          <p:attrName>stroke.color</p:attrName>
                                        </p:attrNameLst>
                                      </p:cBhvr>
                                      <p:to>
                                        <a:schemeClr val="accent2"/>
                                      </p:to>
                                    </p:animClr>
                                    <p:set>
                                      <p:cBhvr>
                                        <p:cTn id="92" dur="2000" fill="hold"/>
                                        <p:tgtEl>
                                          <p:spTgt spid="7"/>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12472</TotalTime>
  <Words>2400</Words>
  <Application>Microsoft Office PowerPoint</Application>
  <PresentationFormat>On-screen Show (4:3)</PresentationFormat>
  <Paragraphs>401</Paragraphs>
  <Slides>33</Slides>
  <Notes>19</Notes>
  <HiddenSlides>1</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Slide 1</vt:lpstr>
      <vt:lpstr>Outline</vt:lpstr>
      <vt:lpstr>Background</vt:lpstr>
      <vt:lpstr>Background</vt:lpstr>
      <vt:lpstr>Background</vt:lpstr>
      <vt:lpstr>Background</vt:lpstr>
      <vt:lpstr>Background</vt:lpstr>
      <vt:lpstr>Background</vt:lpstr>
      <vt:lpstr>Background</vt:lpstr>
      <vt:lpstr>Motivation</vt:lpstr>
      <vt:lpstr>Motivation</vt:lpstr>
      <vt:lpstr>Motivation</vt:lpstr>
      <vt:lpstr>Motivation</vt:lpstr>
      <vt:lpstr>Algorithm Overview</vt:lpstr>
      <vt:lpstr>Algorithm Overview</vt:lpstr>
      <vt:lpstr>Algorithm for GPU-CDT</vt:lpstr>
      <vt:lpstr>Algorithm for GPU-CDT</vt:lpstr>
      <vt:lpstr>Algorithm for GPU-CDT</vt:lpstr>
      <vt:lpstr>Algorithm for GPU-CDT</vt:lpstr>
      <vt:lpstr>Proof of correctness</vt:lpstr>
      <vt:lpstr>Proof of correctness</vt:lpstr>
      <vt:lpstr>Proof of correctness</vt:lpstr>
      <vt:lpstr>Proof of correctness</vt:lpstr>
      <vt:lpstr>Proof of correctness</vt:lpstr>
      <vt:lpstr>Proof of correctness</vt:lpstr>
      <vt:lpstr>Complexity analysis</vt:lpstr>
      <vt:lpstr>Experimental Results</vt:lpstr>
      <vt:lpstr>Experimental Results</vt:lpstr>
      <vt:lpstr>Experimental Results</vt:lpstr>
      <vt:lpstr>Experimental Results</vt:lpstr>
      <vt:lpstr>Application</vt:lpstr>
      <vt:lpstr>Slide 32</vt:lpstr>
      <vt:lpstr>Experimental Results</vt:lpstr>
    </vt:vector>
  </TitlesOfParts>
  <Company>National University of Singapore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dc:creator>
  <cp:lastModifiedBy>qimeng</cp:lastModifiedBy>
  <cp:revision>891</cp:revision>
  <cp:lastPrinted>2002-07-22T05:04:50Z</cp:lastPrinted>
  <dcterms:created xsi:type="dcterms:W3CDTF">2001-07-31T09:05:05Z</dcterms:created>
  <dcterms:modified xsi:type="dcterms:W3CDTF">2012-02-28T09:44:29Z</dcterms:modified>
</cp:coreProperties>
</file>