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2"/>
  </p:notesMasterIdLst>
  <p:sldIdLst>
    <p:sldId id="257" r:id="rId2"/>
    <p:sldId id="53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8" r:id="rId21"/>
    <p:sldId id="295" r:id="rId22"/>
    <p:sldId id="296" r:id="rId23"/>
    <p:sldId id="303" r:id="rId24"/>
    <p:sldId id="299" r:id="rId25"/>
    <p:sldId id="300" r:id="rId26"/>
    <p:sldId id="301" r:id="rId27"/>
    <p:sldId id="304" r:id="rId28"/>
    <p:sldId id="293" r:id="rId29"/>
    <p:sldId id="305" r:id="rId30"/>
    <p:sldId id="294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3240"/>
    <a:srgbClr val="C7D5F2"/>
    <a:srgbClr val="E3D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57" autoAdjust="0"/>
    <p:restoredTop sz="94660"/>
  </p:normalViewPr>
  <p:slideViewPr>
    <p:cSldViewPr>
      <p:cViewPr varScale="1">
        <p:scale>
          <a:sx n="83" d="100"/>
          <a:sy n="83" d="100"/>
        </p:scale>
        <p:origin x="85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6837EA-24DE-4751-9F63-7DB4551DA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75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F1E6E1-22E3-44A8-830F-D207242C224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ABB79F-28BA-4F28-9CED-2442DC27C63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023D65-7A43-42D8-9022-6ABCE77460D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058C08-B205-493B-B11B-F92FCCA234F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EA991F-4183-4422-9DF9-5A6D87BDB1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119555-5F10-43DB-8605-9D552C038C5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DAC68E-F406-4E26-9993-6AAED4DC21F4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4760A6-C37A-4A18-8918-9C66F3E496D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78B89C-4ABB-4541-9B19-B3897F59F17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24FC4A-BD60-4FD8-B952-F647CCC6112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273E99-BC51-47DD-828A-6CD89A731ED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GB"/>
              <a:t>VNI: Visual Networking Index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039115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B14EB2-7F6F-4B02-81E8-56893E5504AA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1566C7-E621-4ACA-A1B8-738AEF8CD0D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E7703D-F1D1-4119-BDC6-8709879B00C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0AAF05-986A-4550-9C6A-2EF33BB309B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3FA2F0-873B-4BCB-B450-37E29CFA77A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127CA7-8DD5-41C8-BD34-4327A5C0E86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8066BC-CC09-4677-8324-02BC4138E45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D6823E-DEC1-4889-80CC-40CF6D05689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838B9D-871A-4A89-BDF0-B724719AEE9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2E9DE7-9C75-43A1-9A58-91D6ED1FC84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57C14A-9C32-4A15-AADA-79F732E9BB1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EEF50C-B8A2-420A-9926-33863AA8B5F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BE1192-5CF3-4E22-96E1-561F8E7C07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" name="Group 19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6" name="Rectangle 20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21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22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Rectangle 23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" name="Group 24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1" name="AutoShape 25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AutoShape 26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AutoShape 27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AutoShape 28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5" name="Rectangle 18"/>
          <p:cNvSpPr>
            <a:spLocks noChangeArrowheads="1"/>
          </p:cNvSpPr>
          <p:nvPr/>
        </p:nvSpPr>
        <p:spPr bwMode="auto">
          <a:xfrm>
            <a:off x="914400" y="6453188"/>
            <a:ext cx="28194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dirty="0">
                <a:solidFill>
                  <a:schemeClr val="accent1"/>
                </a:solidFill>
              </a:rPr>
              <a:t>NUS.SOC.CS5248-2019</a:t>
            </a:r>
          </a:p>
          <a:p>
            <a:pPr>
              <a:defRPr/>
            </a:pPr>
            <a:r>
              <a:rPr lang="en-US" sz="800" dirty="0">
                <a:solidFill>
                  <a:schemeClr val="accent1"/>
                </a:solidFill>
              </a:rPr>
              <a:t>Roger Zimmermann (based on slides by Ooi Wei Tsang)	</a:t>
            </a:r>
          </a:p>
        </p:txBody>
      </p:sp>
      <p:sp>
        <p:nvSpPr>
          <p:cNvPr id="1423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23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190500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80887-C386-4392-9C5F-BAD7B1418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6A3F6-8EDE-4C13-9449-00B80788A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C04FE-F998-47EF-8BC3-51BA00745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742F8-DCFD-4396-9BD9-7104C4B9F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7C621-3B38-4F1B-A0C1-82CE9BB36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AE2EC-1853-4DF6-8DD2-6E73694F4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823DF-437E-4E2C-A295-3AA98D5E9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55C8-8A78-4E18-8703-FC42B94C3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5E15A-A928-4D86-8C84-7CC5843A8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55CA8-9186-42AF-9236-F49A44929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490A-E342-454C-98C9-D81EBE91D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E4490-233F-4756-910A-D811728120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131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16" name="Rectangle 4"/>
            <p:cNvSpPr>
              <a:spLocks noChangeArrowheads="1"/>
            </p:cNvSpPr>
            <p:nvPr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17" name="Rectangle 5"/>
            <p:cNvSpPr>
              <a:spLocks noChangeArrowheads="1"/>
            </p:cNvSpPr>
            <p:nvPr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18" name="Rectangle 6"/>
            <p:cNvSpPr>
              <a:spLocks noChangeArrowheads="1"/>
            </p:cNvSpPr>
            <p:nvPr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1320" name="AutoShape 8"/>
            <p:cNvSpPr>
              <a:spLocks noChangeArrowheads="1"/>
            </p:cNvSpPr>
            <p:nvPr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21" name="AutoShape 9"/>
            <p:cNvSpPr>
              <a:spLocks noChangeArrowheads="1"/>
            </p:cNvSpPr>
            <p:nvPr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22" name="AutoShape 10"/>
            <p:cNvSpPr>
              <a:spLocks noChangeArrowheads="1"/>
            </p:cNvSpPr>
            <p:nvPr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23" name="AutoShape 11"/>
            <p:cNvSpPr>
              <a:spLocks noChangeArrowheads="1"/>
            </p:cNvSpPr>
            <p:nvPr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132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41329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0" name="Group 18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1331" name="Rectangle 19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2" name="Rectangle 20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3" name="Rectangle 21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4" name="Rectangle 22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1" name="Group 2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41336" name="AutoShape 24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7" name="AutoShape 25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8" name="AutoShape 26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339" name="AutoShape 27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1340" name="Line 28"/>
          <p:cNvSpPr>
            <a:spLocks noChangeShapeType="1"/>
          </p:cNvSpPr>
          <p:nvPr userDrawn="1"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132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28194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/>
              <a:t>NUS.SOC.CS5248-2009</a:t>
            </a:r>
          </a:p>
          <a:p>
            <a:pPr>
              <a:defRPr/>
            </a:pPr>
            <a:r>
              <a:rPr lang="en-US"/>
              <a:t>Roger Zimmermann (based on slides by Ooi Wei Tsang)	</a:t>
            </a:r>
          </a:p>
        </p:txBody>
      </p:sp>
      <p:sp>
        <p:nvSpPr>
          <p:cNvPr id="14132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E5DCC20D-0C98-42E1-8F09-C11B29B2C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</p:sldLayoutIdLst>
  <p:transition spd="slow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.nus.edu.sg/~cs5248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bit.do/join-cs5248-slack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200" dirty="0"/>
              <a:t>CS5248: Systems Support for Continuous Media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Summary of Topics</a:t>
            </a:r>
            <a:br>
              <a:rPr lang="en-US"/>
            </a:br>
            <a:r>
              <a:rPr lang="en-US"/>
              <a:t>Covered</a:t>
            </a: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355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Sample of Topics Covered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Review of Media Compression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Network Communication Model</a:t>
            </a:r>
          </a:p>
        </p:txBody>
      </p:sp>
      <p:sp>
        <p:nvSpPr>
          <p:cNvPr id="23558" name="Cloud"/>
          <p:cNvSpPr>
            <a:spLocks noChangeAspect="1" noEditPoints="1" noChangeArrowheads="1"/>
          </p:cNvSpPr>
          <p:nvPr/>
        </p:nvSpPr>
        <p:spPr bwMode="auto">
          <a:xfrm>
            <a:off x="3676650" y="3392488"/>
            <a:ext cx="2044700" cy="11826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8E3240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2286000" y="1676400"/>
            <a:ext cx="1065213" cy="695325"/>
          </a:xfrm>
          <a:prstGeom prst="rect">
            <a:avLst/>
          </a:prstGeom>
          <a:solidFill>
            <a:srgbClr val="8E3240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Encoder</a:t>
            </a:r>
          </a:p>
        </p:txBody>
      </p:sp>
      <p:sp>
        <p:nvSpPr>
          <p:cNvPr id="23560" name="Oval 7"/>
          <p:cNvSpPr>
            <a:spLocks noChangeArrowheads="1"/>
          </p:cNvSpPr>
          <p:nvPr/>
        </p:nvSpPr>
        <p:spPr bwMode="auto">
          <a:xfrm>
            <a:off x="2565400" y="2625725"/>
            <a:ext cx="1203325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Sender</a:t>
            </a:r>
          </a:p>
        </p:txBody>
      </p:sp>
      <p:sp>
        <p:nvSpPr>
          <p:cNvPr id="23561" name="Oval 8"/>
          <p:cNvSpPr>
            <a:spLocks noChangeArrowheads="1"/>
          </p:cNvSpPr>
          <p:nvPr/>
        </p:nvSpPr>
        <p:spPr bwMode="auto">
          <a:xfrm>
            <a:off x="4046538" y="2209800"/>
            <a:ext cx="1204912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Middlebox</a:t>
            </a:r>
          </a:p>
        </p:txBody>
      </p:sp>
      <p:sp>
        <p:nvSpPr>
          <p:cNvPr id="23562" name="Oval 9"/>
          <p:cNvSpPr>
            <a:spLocks noChangeArrowheads="1"/>
          </p:cNvSpPr>
          <p:nvPr/>
        </p:nvSpPr>
        <p:spPr bwMode="auto">
          <a:xfrm>
            <a:off x="5576888" y="2649538"/>
            <a:ext cx="1204912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Receiver</a:t>
            </a:r>
          </a:p>
        </p:txBody>
      </p:sp>
      <p:cxnSp>
        <p:nvCxnSpPr>
          <p:cNvPr id="23563" name="AutoShape 10"/>
          <p:cNvCxnSpPr>
            <a:cxnSpLocks noChangeShapeType="1"/>
            <a:stCxn id="23559" idx="2"/>
            <a:endCxn id="23560" idx="0"/>
          </p:cNvCxnSpPr>
          <p:nvPr/>
        </p:nvCxnSpPr>
        <p:spPr bwMode="auto">
          <a:xfrm rot="16200000" flipH="1">
            <a:off x="2880519" y="2339181"/>
            <a:ext cx="225425" cy="347663"/>
          </a:xfrm>
          <a:prstGeom prst="curvedConnector3">
            <a:avLst>
              <a:gd name="adj1" fmla="val 43662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64" name="AutoShape 11"/>
          <p:cNvCxnSpPr>
            <a:cxnSpLocks noChangeShapeType="1"/>
            <a:stCxn id="23560" idx="4"/>
            <a:endCxn id="23558" idx="0"/>
          </p:cNvCxnSpPr>
          <p:nvPr/>
        </p:nvCxnSpPr>
        <p:spPr bwMode="auto">
          <a:xfrm rot="16200000" flipH="1">
            <a:off x="3148806" y="3479007"/>
            <a:ext cx="523875" cy="4873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65" name="AutoShape 12"/>
          <p:cNvCxnSpPr>
            <a:cxnSpLocks noChangeShapeType="1"/>
            <a:endCxn id="23561" idx="3"/>
          </p:cNvCxnSpPr>
          <p:nvPr/>
        </p:nvCxnSpPr>
        <p:spPr bwMode="auto">
          <a:xfrm rot="-5400000">
            <a:off x="3934619" y="3209132"/>
            <a:ext cx="574675" cy="1587"/>
          </a:xfrm>
          <a:prstGeom prst="curvedConnector3">
            <a:avLst>
              <a:gd name="adj1" fmla="val 3932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66" name="AutoShape 13"/>
          <p:cNvCxnSpPr>
            <a:cxnSpLocks noChangeShapeType="1"/>
            <a:stCxn id="23561" idx="5"/>
          </p:cNvCxnSpPr>
          <p:nvPr/>
        </p:nvCxnSpPr>
        <p:spPr bwMode="auto">
          <a:xfrm rot="5400000">
            <a:off x="4808538" y="3189288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67" name="AutoShape 14"/>
          <p:cNvCxnSpPr>
            <a:cxnSpLocks noChangeShapeType="1"/>
            <a:stCxn id="23558" idx="2"/>
            <a:endCxn id="23562" idx="4"/>
          </p:cNvCxnSpPr>
          <p:nvPr/>
        </p:nvCxnSpPr>
        <p:spPr bwMode="auto">
          <a:xfrm flipV="1">
            <a:off x="5718175" y="3484563"/>
            <a:ext cx="460375" cy="498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8" name="Rectangle 15"/>
          <p:cNvSpPr>
            <a:spLocks noChangeArrowheads="1"/>
          </p:cNvSpPr>
          <p:nvPr/>
        </p:nvSpPr>
        <p:spPr bwMode="auto">
          <a:xfrm>
            <a:off x="5900738" y="1676400"/>
            <a:ext cx="1065212" cy="695325"/>
          </a:xfrm>
          <a:prstGeom prst="rect">
            <a:avLst/>
          </a:prstGeom>
          <a:solidFill>
            <a:srgbClr val="8E3240"/>
          </a:solidFill>
          <a:ln w="571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Decoder</a:t>
            </a:r>
          </a:p>
        </p:txBody>
      </p:sp>
      <p:cxnSp>
        <p:nvCxnSpPr>
          <p:cNvPr id="23569" name="AutoShape 16"/>
          <p:cNvCxnSpPr>
            <a:cxnSpLocks noChangeShapeType="1"/>
            <a:stCxn id="23562" idx="0"/>
            <a:endCxn id="23568" idx="2"/>
          </p:cNvCxnSpPr>
          <p:nvPr/>
        </p:nvCxnSpPr>
        <p:spPr bwMode="auto">
          <a:xfrm rot="-5400000">
            <a:off x="6167437" y="2382838"/>
            <a:ext cx="277813" cy="255588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7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Sample of Topics Covered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08525"/>
          </a:xfrm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Adaptation</a:t>
            </a:r>
          </a:p>
          <a:p>
            <a:pPr eaLnBrk="1" hangingPunct="1"/>
            <a:r>
              <a:rPr lang="en-US" dirty="0"/>
              <a:t>Video on Demand, MPEG-DASH</a:t>
            </a:r>
          </a:p>
        </p:txBody>
      </p:sp>
      <p:sp>
        <p:nvSpPr>
          <p:cNvPr id="24582" name="Cloud"/>
          <p:cNvSpPr>
            <a:spLocks noChangeAspect="1" noEditPoints="1" noChangeArrowheads="1"/>
          </p:cNvSpPr>
          <p:nvPr/>
        </p:nvSpPr>
        <p:spPr bwMode="auto">
          <a:xfrm>
            <a:off x="3676650" y="3416300"/>
            <a:ext cx="2044700" cy="11826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b="1"/>
              <a:t>Network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2286000" y="1700213"/>
            <a:ext cx="1065213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Encoder</a:t>
            </a:r>
          </a:p>
        </p:txBody>
      </p:sp>
      <p:sp>
        <p:nvSpPr>
          <p:cNvPr id="24584" name="Oval 7"/>
          <p:cNvSpPr>
            <a:spLocks noChangeArrowheads="1"/>
          </p:cNvSpPr>
          <p:nvPr/>
        </p:nvSpPr>
        <p:spPr bwMode="auto">
          <a:xfrm>
            <a:off x="2565400" y="2673350"/>
            <a:ext cx="1203325" cy="835025"/>
          </a:xfrm>
          <a:prstGeom prst="ellipse">
            <a:avLst/>
          </a:prstGeom>
          <a:solidFill>
            <a:schemeClr val="hlink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Sender</a:t>
            </a:r>
          </a:p>
        </p:txBody>
      </p:sp>
      <p:sp>
        <p:nvSpPr>
          <p:cNvPr id="24585" name="Oval 8"/>
          <p:cNvSpPr>
            <a:spLocks noChangeArrowheads="1"/>
          </p:cNvSpPr>
          <p:nvPr/>
        </p:nvSpPr>
        <p:spPr bwMode="auto">
          <a:xfrm>
            <a:off x="4046538" y="2257425"/>
            <a:ext cx="1204912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Middlebox</a:t>
            </a:r>
          </a:p>
        </p:txBody>
      </p:sp>
      <p:sp>
        <p:nvSpPr>
          <p:cNvPr id="24586" name="Oval 9"/>
          <p:cNvSpPr>
            <a:spLocks noChangeArrowheads="1"/>
          </p:cNvSpPr>
          <p:nvPr/>
        </p:nvSpPr>
        <p:spPr bwMode="auto">
          <a:xfrm>
            <a:off x="5576888" y="2673350"/>
            <a:ext cx="1204912" cy="835025"/>
          </a:xfrm>
          <a:prstGeom prst="ellipse">
            <a:avLst/>
          </a:prstGeom>
          <a:solidFill>
            <a:srgbClr val="C7D5F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Receiver</a:t>
            </a:r>
          </a:p>
        </p:txBody>
      </p:sp>
      <p:cxnSp>
        <p:nvCxnSpPr>
          <p:cNvPr id="24587" name="AutoShape 10"/>
          <p:cNvCxnSpPr>
            <a:cxnSpLocks noChangeShapeType="1"/>
            <a:stCxn id="24583" idx="2"/>
            <a:endCxn id="24584" idx="0"/>
          </p:cNvCxnSpPr>
          <p:nvPr/>
        </p:nvCxnSpPr>
        <p:spPr bwMode="auto">
          <a:xfrm rot="16200000" flipH="1">
            <a:off x="2854326" y="2360612"/>
            <a:ext cx="277812" cy="3476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588" name="AutoShape 11"/>
          <p:cNvCxnSpPr>
            <a:cxnSpLocks noChangeShapeType="1"/>
            <a:stCxn id="24584" idx="4"/>
            <a:endCxn id="24582" idx="0"/>
          </p:cNvCxnSpPr>
          <p:nvPr/>
        </p:nvCxnSpPr>
        <p:spPr bwMode="auto">
          <a:xfrm rot="16200000" flipH="1">
            <a:off x="3175794" y="3499644"/>
            <a:ext cx="498475" cy="515937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589" name="AutoShape 12"/>
          <p:cNvCxnSpPr>
            <a:cxnSpLocks noChangeShapeType="1"/>
            <a:endCxn id="24585" idx="3"/>
          </p:cNvCxnSpPr>
          <p:nvPr/>
        </p:nvCxnSpPr>
        <p:spPr bwMode="auto">
          <a:xfrm rot="-5400000">
            <a:off x="3934619" y="3256757"/>
            <a:ext cx="574675" cy="1587"/>
          </a:xfrm>
          <a:prstGeom prst="curvedConnector3">
            <a:avLst>
              <a:gd name="adj1" fmla="val 3932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590" name="AutoShape 13"/>
          <p:cNvCxnSpPr>
            <a:cxnSpLocks noChangeShapeType="1"/>
            <a:stCxn id="24585" idx="5"/>
          </p:cNvCxnSpPr>
          <p:nvPr/>
        </p:nvCxnSpPr>
        <p:spPr bwMode="auto">
          <a:xfrm rot="5400000">
            <a:off x="4808538" y="3236913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591" name="AutoShape 14"/>
          <p:cNvCxnSpPr>
            <a:cxnSpLocks noChangeShapeType="1"/>
            <a:stCxn id="24582" idx="2"/>
            <a:endCxn id="24586" idx="4"/>
          </p:cNvCxnSpPr>
          <p:nvPr/>
        </p:nvCxnSpPr>
        <p:spPr bwMode="auto">
          <a:xfrm flipV="1">
            <a:off x="5718175" y="3508375"/>
            <a:ext cx="460375" cy="498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4592" name="Rectangle 15"/>
          <p:cNvSpPr>
            <a:spLocks noChangeArrowheads="1"/>
          </p:cNvSpPr>
          <p:nvPr/>
        </p:nvSpPr>
        <p:spPr bwMode="auto">
          <a:xfrm>
            <a:off x="5900738" y="1700213"/>
            <a:ext cx="1065212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Decoder</a:t>
            </a:r>
          </a:p>
        </p:txBody>
      </p:sp>
      <p:cxnSp>
        <p:nvCxnSpPr>
          <p:cNvPr id="24593" name="AutoShape 16"/>
          <p:cNvCxnSpPr>
            <a:cxnSpLocks noChangeShapeType="1"/>
            <a:stCxn id="24586" idx="0"/>
            <a:endCxn id="24592" idx="2"/>
          </p:cNvCxnSpPr>
          <p:nvPr/>
        </p:nvCxnSpPr>
        <p:spPr bwMode="auto">
          <a:xfrm rot="-5400000">
            <a:off x="6167438" y="2406650"/>
            <a:ext cx="277812" cy="255588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Sample of Topics Covered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08525"/>
          </a:xfrm>
        </p:spPr>
        <p:txBody>
          <a:bodyPr/>
          <a:lstStyle/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Buffering</a:t>
            </a:r>
          </a:p>
          <a:p>
            <a:pPr eaLnBrk="1" hangingPunct="1"/>
            <a:r>
              <a:rPr lang="en-US" sz="2800" dirty="0"/>
              <a:t>Audio/Video Synchronization</a:t>
            </a:r>
          </a:p>
          <a:p>
            <a:pPr eaLnBrk="1" hangingPunct="1"/>
            <a:r>
              <a:rPr lang="en-US" sz="2800" dirty="0"/>
              <a:t>Packet Loss Recovery</a:t>
            </a:r>
          </a:p>
        </p:txBody>
      </p:sp>
      <p:sp>
        <p:nvSpPr>
          <p:cNvPr id="25606" name="Cloud"/>
          <p:cNvSpPr>
            <a:spLocks noChangeAspect="1" noEditPoints="1" noChangeArrowheads="1"/>
          </p:cNvSpPr>
          <p:nvPr/>
        </p:nvSpPr>
        <p:spPr bwMode="auto">
          <a:xfrm>
            <a:off x="3659188" y="3416300"/>
            <a:ext cx="2044700" cy="11826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b="1"/>
              <a:t>Network</a:t>
            </a:r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2268538" y="1700213"/>
            <a:ext cx="1065212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Encoder</a:t>
            </a:r>
          </a:p>
        </p:txBody>
      </p:sp>
      <p:sp>
        <p:nvSpPr>
          <p:cNvPr id="25608" name="Oval 7"/>
          <p:cNvSpPr>
            <a:spLocks noChangeArrowheads="1"/>
          </p:cNvSpPr>
          <p:nvPr/>
        </p:nvSpPr>
        <p:spPr bwMode="auto">
          <a:xfrm>
            <a:off x="2547938" y="2673350"/>
            <a:ext cx="1203325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Sender</a:t>
            </a:r>
          </a:p>
        </p:txBody>
      </p:sp>
      <p:sp>
        <p:nvSpPr>
          <p:cNvPr id="25609" name="Oval 8"/>
          <p:cNvSpPr>
            <a:spLocks noChangeArrowheads="1"/>
          </p:cNvSpPr>
          <p:nvPr/>
        </p:nvSpPr>
        <p:spPr bwMode="auto">
          <a:xfrm>
            <a:off x="4029075" y="2257425"/>
            <a:ext cx="1204913" cy="835025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Middlebox</a:t>
            </a:r>
          </a:p>
        </p:txBody>
      </p:sp>
      <p:sp>
        <p:nvSpPr>
          <p:cNvPr id="25610" name="Oval 9"/>
          <p:cNvSpPr>
            <a:spLocks noChangeArrowheads="1"/>
          </p:cNvSpPr>
          <p:nvPr/>
        </p:nvSpPr>
        <p:spPr bwMode="auto">
          <a:xfrm>
            <a:off x="5559425" y="2673350"/>
            <a:ext cx="1204913" cy="835025"/>
          </a:xfrm>
          <a:prstGeom prst="ellipse">
            <a:avLst/>
          </a:prstGeom>
          <a:solidFill>
            <a:schemeClr val="hlink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Receiver</a:t>
            </a:r>
          </a:p>
        </p:txBody>
      </p:sp>
      <p:cxnSp>
        <p:nvCxnSpPr>
          <p:cNvPr id="25611" name="AutoShape 10"/>
          <p:cNvCxnSpPr>
            <a:cxnSpLocks noChangeShapeType="1"/>
            <a:stCxn id="25607" idx="2"/>
            <a:endCxn id="25608" idx="0"/>
          </p:cNvCxnSpPr>
          <p:nvPr/>
        </p:nvCxnSpPr>
        <p:spPr bwMode="auto">
          <a:xfrm rot="16200000" flipH="1">
            <a:off x="2836863" y="2360613"/>
            <a:ext cx="277812" cy="34766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2" name="AutoShape 11"/>
          <p:cNvCxnSpPr>
            <a:cxnSpLocks noChangeShapeType="1"/>
            <a:stCxn id="25608" idx="4"/>
            <a:endCxn id="25606" idx="0"/>
          </p:cNvCxnSpPr>
          <p:nvPr/>
        </p:nvCxnSpPr>
        <p:spPr bwMode="auto">
          <a:xfrm rot="16200000" flipH="1">
            <a:off x="3158331" y="3499644"/>
            <a:ext cx="498475" cy="5159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3" name="AutoShape 12"/>
          <p:cNvCxnSpPr>
            <a:cxnSpLocks noChangeShapeType="1"/>
            <a:endCxn id="25609" idx="3"/>
          </p:cNvCxnSpPr>
          <p:nvPr/>
        </p:nvCxnSpPr>
        <p:spPr bwMode="auto">
          <a:xfrm rot="-5400000">
            <a:off x="3917156" y="3256757"/>
            <a:ext cx="574675" cy="1588"/>
          </a:xfrm>
          <a:prstGeom prst="curvedConnector3">
            <a:avLst>
              <a:gd name="adj1" fmla="val 3932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4" name="AutoShape 13"/>
          <p:cNvCxnSpPr>
            <a:cxnSpLocks noChangeShapeType="1"/>
            <a:stCxn id="25609" idx="5"/>
          </p:cNvCxnSpPr>
          <p:nvPr/>
        </p:nvCxnSpPr>
        <p:spPr bwMode="auto">
          <a:xfrm rot="5400000">
            <a:off x="4791075" y="3236913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15" name="AutoShape 14"/>
          <p:cNvCxnSpPr>
            <a:cxnSpLocks noChangeShapeType="1"/>
            <a:stCxn id="25606" idx="2"/>
            <a:endCxn id="25610" idx="4"/>
          </p:cNvCxnSpPr>
          <p:nvPr/>
        </p:nvCxnSpPr>
        <p:spPr bwMode="auto">
          <a:xfrm flipV="1">
            <a:off x="5700713" y="3508375"/>
            <a:ext cx="460375" cy="498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16" name="Rectangle 15"/>
          <p:cNvSpPr>
            <a:spLocks noChangeArrowheads="1"/>
          </p:cNvSpPr>
          <p:nvPr/>
        </p:nvSpPr>
        <p:spPr bwMode="auto">
          <a:xfrm>
            <a:off x="5883275" y="1700213"/>
            <a:ext cx="1065213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Decoder</a:t>
            </a:r>
          </a:p>
        </p:txBody>
      </p:sp>
      <p:cxnSp>
        <p:nvCxnSpPr>
          <p:cNvPr id="25617" name="AutoShape 16"/>
          <p:cNvCxnSpPr>
            <a:cxnSpLocks noChangeShapeType="1"/>
            <a:stCxn id="25610" idx="0"/>
            <a:endCxn id="25616" idx="2"/>
          </p:cNvCxnSpPr>
          <p:nvPr/>
        </p:nvCxnSpPr>
        <p:spPr bwMode="auto">
          <a:xfrm rot="-5400000">
            <a:off x="6149976" y="2406650"/>
            <a:ext cx="277812" cy="255587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Sample of Topics Covered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08525"/>
          </a:xfrm>
          <a:noFill/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Caching</a:t>
            </a:r>
          </a:p>
          <a:p>
            <a:pPr eaLnBrk="1" hangingPunct="1"/>
            <a:r>
              <a:rPr lang="en-US" dirty="0"/>
              <a:t>Application-Level Multicast</a:t>
            </a:r>
          </a:p>
        </p:txBody>
      </p:sp>
      <p:sp>
        <p:nvSpPr>
          <p:cNvPr id="26630" name="Cloud"/>
          <p:cNvSpPr>
            <a:spLocks noChangeAspect="1" noEditPoints="1" noChangeArrowheads="1"/>
          </p:cNvSpPr>
          <p:nvPr/>
        </p:nvSpPr>
        <p:spPr bwMode="auto">
          <a:xfrm>
            <a:off x="3659188" y="3416300"/>
            <a:ext cx="2044700" cy="11826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 b="1"/>
              <a:t>Network</a:t>
            </a:r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2268538" y="1700213"/>
            <a:ext cx="1065212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Encoder</a:t>
            </a:r>
          </a:p>
        </p:txBody>
      </p:sp>
      <p:sp>
        <p:nvSpPr>
          <p:cNvPr id="26632" name="Oval 7"/>
          <p:cNvSpPr>
            <a:spLocks noChangeArrowheads="1"/>
          </p:cNvSpPr>
          <p:nvPr/>
        </p:nvSpPr>
        <p:spPr bwMode="auto">
          <a:xfrm>
            <a:off x="2547938" y="2673350"/>
            <a:ext cx="1203325" cy="835025"/>
          </a:xfrm>
          <a:prstGeom prst="ellipse">
            <a:avLst/>
          </a:prstGeom>
          <a:solidFill>
            <a:srgbClr val="C7D5F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Sender</a:t>
            </a:r>
          </a:p>
        </p:txBody>
      </p:sp>
      <p:sp>
        <p:nvSpPr>
          <p:cNvPr id="26633" name="Oval 8"/>
          <p:cNvSpPr>
            <a:spLocks noChangeArrowheads="1"/>
          </p:cNvSpPr>
          <p:nvPr/>
        </p:nvSpPr>
        <p:spPr bwMode="auto">
          <a:xfrm>
            <a:off x="4029075" y="2257425"/>
            <a:ext cx="1204913" cy="835025"/>
          </a:xfrm>
          <a:prstGeom prst="ellipse">
            <a:avLst/>
          </a:prstGeom>
          <a:solidFill>
            <a:schemeClr val="hlink"/>
          </a:solidFill>
          <a:ln w="571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1"/>
                </a:solidFill>
              </a:rPr>
              <a:t>Middlebox</a:t>
            </a:r>
          </a:p>
        </p:txBody>
      </p:sp>
      <p:sp>
        <p:nvSpPr>
          <p:cNvPr id="26634" name="Oval 9"/>
          <p:cNvSpPr>
            <a:spLocks noChangeArrowheads="1"/>
          </p:cNvSpPr>
          <p:nvPr/>
        </p:nvSpPr>
        <p:spPr bwMode="auto">
          <a:xfrm>
            <a:off x="5559425" y="2673350"/>
            <a:ext cx="1204913" cy="835025"/>
          </a:xfrm>
          <a:prstGeom prst="ellipse">
            <a:avLst/>
          </a:prstGeom>
          <a:solidFill>
            <a:srgbClr val="C7D5F2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Receiver</a:t>
            </a:r>
          </a:p>
        </p:txBody>
      </p:sp>
      <p:cxnSp>
        <p:nvCxnSpPr>
          <p:cNvPr id="26635" name="AutoShape 10"/>
          <p:cNvCxnSpPr>
            <a:cxnSpLocks noChangeShapeType="1"/>
            <a:stCxn id="26631" idx="2"/>
            <a:endCxn id="26632" idx="0"/>
          </p:cNvCxnSpPr>
          <p:nvPr/>
        </p:nvCxnSpPr>
        <p:spPr bwMode="auto">
          <a:xfrm rot="16200000" flipH="1">
            <a:off x="2836863" y="2360613"/>
            <a:ext cx="277812" cy="34766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6" name="AutoShape 11"/>
          <p:cNvCxnSpPr>
            <a:cxnSpLocks noChangeShapeType="1"/>
            <a:stCxn id="26632" idx="4"/>
            <a:endCxn id="26630" idx="0"/>
          </p:cNvCxnSpPr>
          <p:nvPr/>
        </p:nvCxnSpPr>
        <p:spPr bwMode="auto">
          <a:xfrm rot="16200000" flipH="1">
            <a:off x="3158331" y="3499644"/>
            <a:ext cx="498475" cy="51593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7" name="AutoShape 12"/>
          <p:cNvCxnSpPr>
            <a:cxnSpLocks noChangeShapeType="1"/>
            <a:endCxn id="26633" idx="3"/>
          </p:cNvCxnSpPr>
          <p:nvPr/>
        </p:nvCxnSpPr>
        <p:spPr bwMode="auto">
          <a:xfrm rot="-5400000">
            <a:off x="3917156" y="3285332"/>
            <a:ext cx="574675" cy="1588"/>
          </a:xfrm>
          <a:prstGeom prst="curvedConnector3">
            <a:avLst>
              <a:gd name="adj1" fmla="val 3932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8" name="AutoShape 13"/>
          <p:cNvCxnSpPr>
            <a:cxnSpLocks noChangeShapeType="1"/>
            <a:stCxn id="26633" idx="5"/>
          </p:cNvCxnSpPr>
          <p:nvPr/>
        </p:nvCxnSpPr>
        <p:spPr bwMode="auto">
          <a:xfrm rot="5400000">
            <a:off x="4791075" y="3265488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6639" name="AutoShape 14"/>
          <p:cNvCxnSpPr>
            <a:cxnSpLocks noChangeShapeType="1"/>
            <a:stCxn id="26630" idx="2"/>
            <a:endCxn id="26634" idx="4"/>
          </p:cNvCxnSpPr>
          <p:nvPr/>
        </p:nvCxnSpPr>
        <p:spPr bwMode="auto">
          <a:xfrm flipV="1">
            <a:off x="5700713" y="3508375"/>
            <a:ext cx="460375" cy="4984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6640" name="Rectangle 15"/>
          <p:cNvSpPr>
            <a:spLocks noChangeArrowheads="1"/>
          </p:cNvSpPr>
          <p:nvPr/>
        </p:nvSpPr>
        <p:spPr bwMode="auto">
          <a:xfrm>
            <a:off x="5883275" y="1700213"/>
            <a:ext cx="1065213" cy="695325"/>
          </a:xfrm>
          <a:prstGeom prst="rect">
            <a:avLst/>
          </a:prstGeom>
          <a:solidFill>
            <a:srgbClr val="E3D4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/>
              <a:t>Decoder</a:t>
            </a:r>
          </a:p>
        </p:txBody>
      </p:sp>
      <p:cxnSp>
        <p:nvCxnSpPr>
          <p:cNvPr id="26641" name="AutoShape 16"/>
          <p:cNvCxnSpPr>
            <a:cxnSpLocks noChangeShapeType="1"/>
            <a:stCxn id="26634" idx="0"/>
            <a:endCxn id="26640" idx="2"/>
          </p:cNvCxnSpPr>
          <p:nvPr/>
        </p:nvCxnSpPr>
        <p:spPr bwMode="auto">
          <a:xfrm rot="-5400000">
            <a:off x="6149976" y="2406650"/>
            <a:ext cx="277812" cy="255587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1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Lecture Philosophy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/>
              <a:t>Cover breadth, rather than depth</a:t>
            </a:r>
            <a:br>
              <a:rPr lang="en-US"/>
            </a:br>
            <a:endParaRPr lang="en-US"/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Classic papers, rather than recent papers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Class Organization</a:t>
            </a: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969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Goals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Learn about </a:t>
            </a:r>
            <a:r>
              <a:rPr lang="en-US" b="1">
                <a:solidFill>
                  <a:schemeClr val="tx2"/>
                </a:solidFill>
              </a:rPr>
              <a:t>existing techniques and systems</a:t>
            </a:r>
          </a:p>
          <a:p>
            <a:pPr eaLnBrk="1" hangingPunct="1"/>
            <a:endParaRPr lang="en-US" b="1">
              <a:solidFill>
                <a:schemeClr val="tx2"/>
              </a:solidFill>
            </a:endParaRPr>
          </a:p>
          <a:p>
            <a:pPr eaLnBrk="1" hangingPunct="1"/>
            <a:r>
              <a:rPr lang="en-US"/>
              <a:t>Learn about </a:t>
            </a:r>
            <a:r>
              <a:rPr lang="en-US" b="1">
                <a:solidFill>
                  <a:schemeClr val="tx2"/>
                </a:solidFill>
              </a:rPr>
              <a:t>current research efforts</a:t>
            </a:r>
          </a:p>
          <a:p>
            <a:pPr eaLnBrk="1" hangingPunct="1"/>
            <a:endParaRPr lang="en-US" b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Philosophy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Students are expected to be </a:t>
            </a:r>
          </a:p>
          <a:p>
            <a:pPr lvl="1" eaLnBrk="1" hangingPunct="1"/>
            <a:r>
              <a:rPr lang="en-US"/>
              <a:t>Mature</a:t>
            </a:r>
          </a:p>
          <a:p>
            <a:pPr lvl="1" eaLnBrk="1" hangingPunct="1"/>
            <a:r>
              <a:rPr lang="en-US"/>
              <a:t>Independent</a:t>
            </a:r>
          </a:p>
          <a:p>
            <a:pPr lvl="1" eaLnBrk="1" hangingPunct="1"/>
            <a:r>
              <a:rPr lang="en-US"/>
              <a:t>Resourceful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What you learn is (should be) more important than your grade</a:t>
            </a: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Academic Honesty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No copying among students</a:t>
            </a:r>
          </a:p>
          <a:p>
            <a:pPr eaLnBrk="1" hangingPunct="1"/>
            <a:r>
              <a:rPr lang="en-US" dirty="0"/>
              <a:t>No copying from published work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algn="ctr" eaLnBrk="1" hangingPunct="1">
              <a:buFont typeface="Wingdings" pitchFamily="2" charset="2"/>
              <a:buNone/>
            </a:pPr>
            <a:r>
              <a:rPr lang="en-US" b="1" dirty="0"/>
              <a:t>ZERO TOLERANCE to Plagiarism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b="0" noProof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Learn about Continuous Media?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idx="1"/>
          </p:nvPr>
        </p:nvSpPr>
        <p:spPr>
          <a:xfrm>
            <a:off x="456481" y="2209800"/>
            <a:ext cx="3582119" cy="4267200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1800" dirty="0"/>
              <a:t>Cisco reported in their annual VNI:</a:t>
            </a:r>
          </a:p>
          <a:p>
            <a:pPr marL="700432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In 2016, </a:t>
            </a:r>
            <a:r>
              <a:rPr lang="en-US" sz="1600" b="1" dirty="0">
                <a:solidFill>
                  <a:srgbClr val="FF0000"/>
                </a:solidFill>
              </a:rPr>
              <a:t>67%</a:t>
            </a:r>
            <a:r>
              <a:rPr lang="en-US" sz="1600" dirty="0"/>
              <a:t> of the global Internet traffic was video, with a projection to reach </a:t>
            </a:r>
            <a:r>
              <a:rPr lang="en-US" sz="1600" b="1" dirty="0">
                <a:solidFill>
                  <a:srgbClr val="FF0000"/>
                </a:solidFill>
              </a:rPr>
              <a:t>80%</a:t>
            </a:r>
            <a:r>
              <a:rPr lang="en-US" sz="1600" dirty="0"/>
              <a:t> by 2021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1800" dirty="0"/>
              <a:t>Popular services: </a:t>
            </a:r>
          </a:p>
          <a:p>
            <a:pPr marL="700432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YouTube (14.0%)</a:t>
            </a:r>
          </a:p>
          <a:p>
            <a:pPr marL="700432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Netflix (34.9%)</a:t>
            </a:r>
          </a:p>
          <a:p>
            <a:pPr marL="700432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Amazon Video (2.6%) </a:t>
            </a:r>
          </a:p>
          <a:p>
            <a:pPr marL="700432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Hulu (1.4%)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All these are delivered as OTT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7EA0DC6-46BA-4FFA-BA3D-73446741B408}"/>
              </a:ext>
            </a:extLst>
          </p:cNvPr>
          <p:cNvSpPr>
            <a:spLocks noGrp="1"/>
          </p:cNvSpPr>
          <p:nvPr>
            <p:ph type="ftr" idx="10"/>
          </p:nvPr>
        </p:nvSpPr>
        <p:spPr>
          <a:xfrm>
            <a:off x="1752600" y="6477000"/>
            <a:ext cx="5867400" cy="228983"/>
          </a:xfrm>
        </p:spPr>
        <p:txBody>
          <a:bodyPr/>
          <a:lstStyle/>
          <a:p>
            <a:pPr algn="l"/>
            <a:r>
              <a:rPr lang="en-US" dirty="0">
                <a:ea typeface="Arial"/>
                <a:cs typeface="Arial"/>
                <a:sym typeface="Arial" pitchFamily="34" charset="0"/>
              </a:rPr>
              <a:t>PhD Defense– </a:t>
            </a:r>
            <a:r>
              <a:rPr lang="en-SG" dirty="0">
                <a:ea typeface="Arial"/>
                <a:cs typeface="Arial"/>
                <a:sym typeface="Arial" pitchFamily="34" charset="0"/>
              </a:rPr>
              <a:t>Enabling Optimizations of Video Delivery in HAS</a:t>
            </a:r>
            <a:r>
              <a:rPr lang="en-US" dirty="0">
                <a:ea typeface="Arial"/>
                <a:cs typeface="Arial"/>
                <a:sym typeface="Arial" pitchFamily="34" charset="0"/>
              </a:rPr>
              <a:t>;	Abdelhak Bentaleb</a:t>
            </a:r>
          </a:p>
        </p:txBody>
      </p:sp>
      <p:pic>
        <p:nvPicPr>
          <p:cNvPr id="11" name="Shape 72">
            <a:extLst>
              <a:ext uri="{FF2B5EF4-FFF2-40B4-BE49-F238E27FC236}">
                <a16:creationId xmlns:a16="http://schemas.microsoft.com/office/drawing/2014/main" id="{A009C2DC-35B9-8846-AC82-B6CD5C2A7800}"/>
              </a:ext>
            </a:extLst>
          </p:cNvPr>
          <p:cNvPicPr preferRelativeResize="0">
            <a:picLocks noGrp="1"/>
          </p:cNvPicPr>
          <p:nvPr>
            <p:ph sz="quarter" idx="4294967295"/>
          </p:nvPr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600" y="2133600"/>
            <a:ext cx="4724400" cy="33797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A4C3B825-2B7B-446A-A02F-2D7C861E3052}"/>
              </a:ext>
            </a:extLst>
          </p:cNvPr>
          <p:cNvSpPr/>
          <p:nvPr/>
        </p:nvSpPr>
        <p:spPr bwMode="auto">
          <a:xfrm>
            <a:off x="4724400" y="4484687"/>
            <a:ext cx="152400" cy="6858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514350"/>
            <a:endParaRPr lang="en-SG" sz="1400" dirty="0" err="1">
              <a:solidFill>
                <a:schemeClr val="bg1"/>
              </a:solidFill>
              <a:ea typeface="Arial" pitchFamily="-107" charset="0"/>
              <a:cs typeface="Arial" pitchFamily="-107" charset="0"/>
              <a:sym typeface="Arial" pitchFamily="-107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49D3CA6-11ED-4307-B62E-FD177CE8DA08}"/>
              </a:ext>
            </a:extLst>
          </p:cNvPr>
          <p:cNvSpPr/>
          <p:nvPr/>
        </p:nvSpPr>
        <p:spPr bwMode="auto">
          <a:xfrm>
            <a:off x="8458200" y="3151931"/>
            <a:ext cx="201202" cy="2018557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 defTabSz="514350"/>
            <a:endParaRPr lang="en-SG" sz="1400" dirty="0" err="1">
              <a:solidFill>
                <a:schemeClr val="bg1"/>
              </a:solidFill>
              <a:ea typeface="Arial" pitchFamily="-107" charset="0"/>
              <a:cs typeface="Arial" pitchFamily="-107" charset="0"/>
              <a:sym typeface="Arial" pitchFamily="-107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33833DA-291E-476F-B652-FA03028F0CA1}"/>
              </a:ext>
            </a:extLst>
          </p:cNvPr>
          <p:cNvCxnSpPr>
            <a:cxnSpLocks/>
          </p:cNvCxnSpPr>
          <p:nvPr/>
        </p:nvCxnSpPr>
        <p:spPr bwMode="auto">
          <a:xfrm flipV="1">
            <a:off x="5802120" y="3608388"/>
            <a:ext cx="1284481" cy="393381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C593359-F6AA-42F2-A626-208CF601A989}"/>
              </a:ext>
            </a:extLst>
          </p:cNvPr>
          <p:cNvSpPr txBox="1"/>
          <p:nvPr/>
        </p:nvSpPr>
        <p:spPr>
          <a:xfrm>
            <a:off x="381000" y="1600200"/>
            <a:ext cx="6176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Video is Predominant on the Internet!</a:t>
            </a:r>
          </a:p>
        </p:txBody>
      </p:sp>
    </p:spTree>
    <p:extLst>
      <p:ext uri="{BB962C8B-B14F-4D97-AF65-F5344CB8AC3E}">
        <p14:creationId xmlns:p14="http://schemas.microsoft.com/office/powerpoint/2010/main" val="32663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1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Discussion?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Strongly encouraged,</a:t>
            </a:r>
          </a:p>
          <a:p>
            <a:pPr eaLnBrk="1" hangingPunct="1"/>
            <a:r>
              <a:rPr lang="en-US"/>
              <a:t>but</a:t>
            </a:r>
          </a:p>
          <a:p>
            <a:pPr lvl="1" eaLnBrk="1" hangingPunct="1"/>
            <a:r>
              <a:rPr lang="en-US"/>
              <a:t>must acknowledge all contributions</a:t>
            </a:r>
          </a:p>
          <a:p>
            <a:pPr lvl="1" eaLnBrk="1" hangingPunct="1"/>
            <a:r>
              <a:rPr lang="en-US"/>
              <a:t>write up solutions independently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Continuous Assessments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1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Continuous Assessments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This module is graded with 100% CA</a:t>
            </a:r>
          </a:p>
          <a:p>
            <a:pPr lvl="1" eaLnBrk="1" hangingPunct="1"/>
            <a:r>
              <a:rPr lang="en-US" dirty="0">
                <a:solidFill>
                  <a:srgbClr val="FF0000"/>
                </a:solidFill>
              </a:rPr>
              <a:t>No final exam!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Project, </a:t>
            </a:r>
            <a:r>
              <a:rPr lang="en-US" dirty="0" err="1"/>
              <a:t>Writeup</a:t>
            </a:r>
            <a:r>
              <a:rPr lang="en-US" dirty="0"/>
              <a:t> &amp; Presentation (40%)</a:t>
            </a:r>
          </a:p>
          <a:p>
            <a:pPr eaLnBrk="1" hangingPunct="1"/>
            <a:r>
              <a:rPr lang="en-US" dirty="0"/>
              <a:t>Midterm Exam (35%)</a:t>
            </a:r>
          </a:p>
          <a:p>
            <a:pPr eaLnBrk="1" hangingPunct="1"/>
            <a:r>
              <a:rPr lang="en-US" dirty="0"/>
              <a:t>2 Quizzes (2 </a:t>
            </a:r>
            <a:r>
              <a:rPr lang="en-US" dirty="0">
                <a:cs typeface="Tahoma" pitchFamily="34" charset="0"/>
              </a:rPr>
              <a:t>×</a:t>
            </a:r>
            <a:r>
              <a:rPr lang="en-US" dirty="0"/>
              <a:t> 10%)</a:t>
            </a:r>
          </a:p>
          <a:p>
            <a:pPr eaLnBrk="1" hangingPunct="1"/>
            <a:r>
              <a:rPr lang="en-US" dirty="0"/>
              <a:t>Participation (5%)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Project (40%)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Planned topic: Dynamic Adaptive Streaming over HTTP (DASH) in a client-server environment</a:t>
            </a:r>
          </a:p>
          <a:p>
            <a:pPr eaLnBrk="1" hangingPunct="1"/>
            <a:r>
              <a:rPr lang="en-US" dirty="0"/>
              <a:t>Implement client on Android (Java)</a:t>
            </a:r>
          </a:p>
          <a:p>
            <a:pPr eaLnBrk="1" hangingPunct="1"/>
            <a:r>
              <a:rPr lang="en-US" dirty="0"/>
              <a:t>More details will be</a:t>
            </a:r>
            <a:br>
              <a:rPr lang="en-US" dirty="0"/>
            </a:br>
            <a:r>
              <a:rPr lang="en-US" dirty="0"/>
              <a:t>given in </a:t>
            </a:r>
            <a:r>
              <a:rPr lang="en-US" b="1" dirty="0"/>
              <a:t>Lecture 3</a:t>
            </a:r>
          </a:p>
          <a:p>
            <a:pPr eaLnBrk="1" hangingPunct="1"/>
            <a:r>
              <a:rPr lang="en-US" b="1" dirty="0"/>
              <a:t>TA</a:t>
            </a:r>
            <a:r>
              <a:rPr lang="en-US" dirty="0"/>
              <a:t>: Abdelhak Bentaleb</a:t>
            </a:r>
            <a:br>
              <a:rPr lang="en-US"/>
            </a:br>
            <a:r>
              <a:rPr lang="en-US" sz="2400"/>
              <a:t>Email:</a:t>
            </a:r>
            <a:br>
              <a:rPr lang="en-US" sz="2400"/>
            </a:br>
            <a:r>
              <a:rPr lang="en-US" sz="2400"/>
              <a:t>    bentaleb</a:t>
            </a:r>
            <a:r>
              <a:rPr lang="en-US" sz="2400" dirty="0" err="1"/>
              <a:t>@comp.</a:t>
            </a:r>
            <a:r>
              <a:rPr lang="en-US" sz="2400" err="1"/>
              <a:t>nus</a:t>
            </a:r>
            <a:r>
              <a:rPr lang="en-US" sz="2400"/>
              <a:t>.edu.sg</a:t>
            </a:r>
            <a:endParaRPr lang="en-US" sz="2400" dirty="0"/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pic>
        <p:nvPicPr>
          <p:cNvPr id="1028" name="Picture 4" descr="https://cdn.hachi.tech/assets/images/product_images/f82a2566ec2466b4154459138161bd0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733800"/>
            <a:ext cx="29718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Project (cont.)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Project will be done in teams of 3.</a:t>
            </a:r>
            <a:br>
              <a:rPr lang="en-US" dirty="0"/>
            </a:br>
            <a:r>
              <a:rPr lang="en-US" dirty="0">
                <a:sym typeface="Symbol"/>
              </a:rPr>
              <a:t> </a:t>
            </a:r>
            <a:r>
              <a:rPr lang="en-US" u="sng" dirty="0">
                <a:solidFill>
                  <a:srgbClr val="C00000"/>
                </a:solidFill>
              </a:rPr>
              <a:t>Please start to form groups</a:t>
            </a:r>
            <a:r>
              <a:rPr lang="en-US" dirty="0"/>
              <a:t>!</a:t>
            </a:r>
            <a:br>
              <a:rPr lang="en-US" dirty="0"/>
            </a:br>
            <a:r>
              <a:rPr lang="en-US" dirty="0"/>
              <a:t>Email info to Raj. As soon as groups are formed we can distribute the tablets.</a:t>
            </a:r>
          </a:p>
          <a:p>
            <a:pPr eaLnBrk="1" hangingPunct="1"/>
            <a:r>
              <a:rPr lang="en-US" dirty="0"/>
              <a:t>Deliverables </a:t>
            </a:r>
          </a:p>
          <a:p>
            <a:pPr lvl="1" eaLnBrk="1" hangingPunct="1">
              <a:spcBef>
                <a:spcPts val="0"/>
              </a:spcBef>
            </a:pPr>
            <a:r>
              <a:rPr lang="en-US" dirty="0"/>
              <a:t>At due date: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/>
              <a:t>4-6 pages project report in scientific writing style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/>
              <a:t>Source code</a:t>
            </a:r>
          </a:p>
          <a:p>
            <a:pPr lvl="2" eaLnBrk="1" hangingPunct="1">
              <a:spcBef>
                <a:spcPts val="0"/>
              </a:spcBef>
            </a:pPr>
            <a:r>
              <a:rPr lang="en-US" dirty="0"/>
              <a:t>Demo of completed project in class</a:t>
            </a:r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1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Midterm Exam (35%)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Open ended questions</a:t>
            </a:r>
          </a:p>
          <a:p>
            <a:pPr eaLnBrk="1" hangingPunct="1"/>
            <a:r>
              <a:rPr lang="en-US" dirty="0"/>
              <a:t>Essay style</a:t>
            </a:r>
          </a:p>
          <a:p>
            <a:pPr eaLnBrk="1" hangingPunct="1"/>
            <a:r>
              <a:rPr lang="en-US" dirty="0"/>
              <a:t>Previous final exam questions are available in the library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891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Quizzes (20%)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Quizzes (2 </a:t>
            </a:r>
            <a:r>
              <a:rPr lang="en-US" dirty="0">
                <a:cs typeface="Tahoma" pitchFamily="34" charset="0"/>
              </a:rPr>
              <a:t>× </a:t>
            </a:r>
            <a:r>
              <a:rPr lang="en-US" dirty="0"/>
              <a:t>10%)</a:t>
            </a:r>
          </a:p>
          <a:p>
            <a:pPr lvl="1" eaLnBrk="1" hangingPunct="1"/>
            <a:r>
              <a:rPr lang="en-US" dirty="0"/>
              <a:t>Open ended (essay-style) questions</a:t>
            </a:r>
          </a:p>
          <a:p>
            <a:pPr lvl="1" eaLnBrk="1" hangingPunct="1"/>
            <a:r>
              <a:rPr lang="en-US" dirty="0"/>
              <a:t>30 minutes at the beginning of lectures</a:t>
            </a:r>
          </a:p>
        </p:txBody>
      </p: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eLearning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None this semester!</a:t>
            </a:r>
          </a:p>
          <a:p>
            <a:r>
              <a:rPr lang="en-US" dirty="0"/>
              <a:t>Goal: Preparations for disruptions to business continuity</a:t>
            </a:r>
          </a:p>
          <a:p>
            <a:r>
              <a:rPr lang="en-US" dirty="0"/>
              <a:t>Lectures will be conducted on an eLearning platform (TBD)</a:t>
            </a:r>
          </a:p>
          <a:p>
            <a:r>
              <a:rPr lang="en-US" dirty="0"/>
              <a:t>Students must access materials online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3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Online Resources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Main Website</a:t>
            </a:r>
            <a:endParaRPr lang="en-US" sz="2800" dirty="0"/>
          </a:p>
          <a:p>
            <a:pPr lvl="1" eaLnBrk="1" hangingPunct="1"/>
            <a:r>
              <a:rPr lang="en-US" sz="2600" dirty="0">
                <a:hlinkClick r:id="rId3"/>
              </a:rPr>
              <a:t>http://www.comp.nus.edu.sg/~cs5248</a:t>
            </a:r>
            <a:endParaRPr lang="en-US" sz="2600" dirty="0"/>
          </a:p>
          <a:p>
            <a:pPr eaLnBrk="1" hangingPunct="1"/>
            <a:r>
              <a:rPr lang="en-US" sz="2800" dirty="0"/>
              <a:t>The class schedule is also on the web site.</a:t>
            </a:r>
          </a:p>
          <a:p>
            <a:pPr eaLnBrk="1" hangingPunct="1"/>
            <a:r>
              <a:rPr lang="en-US" sz="2800" dirty="0"/>
              <a:t>The module is also hosted on </a:t>
            </a:r>
            <a:r>
              <a:rPr lang="en-US" sz="2800" b="1" dirty="0" err="1"/>
              <a:t>LumiNUS</a:t>
            </a:r>
            <a:r>
              <a:rPr lang="en-US" sz="2800" dirty="0"/>
              <a:t>.</a:t>
            </a:r>
          </a:p>
          <a:p>
            <a:pPr eaLnBrk="1" hangingPunct="1"/>
            <a:r>
              <a:rPr lang="en-US" sz="2800" dirty="0"/>
              <a:t>We’ll be using Slack for project</a:t>
            </a:r>
            <a:br>
              <a:rPr lang="en-US" sz="2800" dirty="0"/>
            </a:br>
            <a:r>
              <a:rPr lang="en-US" sz="2800" dirty="0"/>
              <a:t>communications</a:t>
            </a:r>
          </a:p>
          <a:p>
            <a:pPr eaLnBrk="1" hangingPunct="1"/>
            <a:r>
              <a:rPr lang="en-US" sz="2800" dirty="0"/>
              <a:t>To form groups use </a:t>
            </a:r>
            <a:r>
              <a:rPr lang="en-US" sz="2800" b="1" dirty="0" err="1"/>
              <a:t>LumiNUS</a:t>
            </a:r>
            <a:r>
              <a:rPr lang="en-US" sz="2800" b="1" dirty="0"/>
              <a:t> Forum</a:t>
            </a:r>
            <a:r>
              <a:rPr lang="en-US" sz="2800" dirty="0"/>
              <a:t> or </a:t>
            </a:r>
            <a:r>
              <a:rPr lang="en-US" sz="2800" b="1" dirty="0"/>
              <a:t>Slack</a:t>
            </a:r>
            <a:r>
              <a:rPr lang="en-US" sz="2800" dirty="0"/>
              <a:t>: </a:t>
            </a:r>
            <a:r>
              <a:rPr lang="en-US" sz="2800" u="sng" dirty="0">
                <a:hlinkClick r:id="rId4"/>
              </a:rPr>
              <a:t>http://bit.do/join-cs5248-slack</a:t>
            </a:r>
            <a:br>
              <a:rPr lang="en-US" sz="2800" u="sng" dirty="0"/>
            </a:br>
            <a:r>
              <a:rPr lang="en-US" sz="2800" dirty="0"/>
              <a:t>Channel </a:t>
            </a:r>
            <a:r>
              <a:rPr lang="en-US" sz="2800" b="1" dirty="0"/>
              <a:t>#team-formation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2050" name="Picture 2" descr="http://www.comp.nus.edu.sg/~cs5248/slack-logo-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399"/>
            <a:ext cx="762000" cy="76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12C5852-82EB-4CD3-9FCD-4C3BD3382C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0" y="3848346"/>
            <a:ext cx="2438400" cy="723654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30 Aug (Lecture 3)</a:t>
            </a:r>
            <a:br>
              <a:rPr lang="en-US" sz="2800" dirty="0"/>
            </a:br>
            <a:r>
              <a:rPr lang="en-US" sz="2800" dirty="0"/>
              <a:t>TA: </a:t>
            </a:r>
            <a:r>
              <a:rPr lang="en-US" sz="2800" u="sng" dirty="0"/>
              <a:t>Introduction to Project and Android Programming</a:t>
            </a:r>
          </a:p>
          <a:p>
            <a:r>
              <a:rPr lang="en-US" sz="2800" dirty="0"/>
              <a:t>20 Sep (Lecture 6)</a:t>
            </a:r>
            <a:br>
              <a:rPr lang="en-US" sz="2800" dirty="0"/>
            </a:br>
            <a:r>
              <a:rPr lang="en-US" sz="2800" dirty="0"/>
              <a:t>Quiz 1 – in class</a:t>
            </a:r>
          </a:p>
          <a:p>
            <a:r>
              <a:rPr lang="en-US" sz="2800" dirty="0"/>
              <a:t>11 Oct (Lecture 8)</a:t>
            </a:r>
            <a:br>
              <a:rPr lang="en-US" sz="2800" dirty="0"/>
            </a:br>
            <a:r>
              <a:rPr lang="en-US" sz="2800" dirty="0"/>
              <a:t>Quiz 2 – in class</a:t>
            </a:r>
          </a:p>
          <a:p>
            <a:r>
              <a:rPr lang="en-US" sz="2800" dirty="0"/>
              <a:t>25 Oct (</a:t>
            </a:r>
            <a:r>
              <a:rPr lang="en-US" sz="2400" dirty="0">
                <a:solidFill>
                  <a:schemeClr val="bg1">
                    <a:lumMod val="85000"/>
                  </a:schemeClr>
                </a:solidFill>
              </a:rPr>
              <a:t>Lecture 10 - ACM Multimedia 2019</a:t>
            </a:r>
            <a:r>
              <a:rPr lang="en-US" sz="2800" dirty="0"/>
              <a:t>)</a:t>
            </a:r>
            <a:br>
              <a:rPr lang="en-US" sz="2800" dirty="0"/>
            </a:br>
            <a:r>
              <a:rPr lang="en-US" sz="2800" u="sng" dirty="0">
                <a:solidFill>
                  <a:srgbClr val="FF0000"/>
                </a:solidFill>
              </a:rPr>
              <a:t>Midterm Exam</a:t>
            </a:r>
            <a:r>
              <a:rPr lang="en-US" sz="2800" dirty="0">
                <a:solidFill>
                  <a:srgbClr val="FF0000"/>
                </a:solidFill>
              </a:rPr>
              <a:t> – in class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on slides by Ooi Wei Tsang)	</a:t>
            </a:r>
          </a:p>
        </p:txBody>
      </p:sp>
    </p:spTree>
    <p:extLst>
      <p:ext uri="{BB962C8B-B14F-4D97-AF65-F5344CB8AC3E}">
        <p14:creationId xmlns:p14="http://schemas.microsoft.com/office/powerpoint/2010/main" val="703278524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3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Scope of this class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Systems Support:</a:t>
            </a:r>
          </a:p>
          <a:p>
            <a:pPr lvl="1" eaLnBrk="1" hangingPunct="1"/>
            <a:r>
              <a:rPr lang="en-US"/>
              <a:t>Application</a:t>
            </a:r>
          </a:p>
          <a:p>
            <a:pPr lvl="1" eaLnBrk="1" hangingPunct="1"/>
            <a:r>
              <a:rPr lang="en-US"/>
              <a:t>Middleware</a:t>
            </a:r>
          </a:p>
          <a:p>
            <a:pPr lvl="1" eaLnBrk="1" hangingPunct="1"/>
            <a:r>
              <a:rPr lang="en-US"/>
              <a:t>Operating System</a:t>
            </a:r>
          </a:p>
          <a:p>
            <a:pPr lvl="1" eaLnBrk="1" hangingPunct="1"/>
            <a:r>
              <a:rPr lang="en-US"/>
              <a:t>Architecture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 b="1"/>
              <a:t>Continuous Media:</a:t>
            </a:r>
          </a:p>
          <a:p>
            <a:pPr lvl="1" eaLnBrk="1" hangingPunct="1"/>
            <a:r>
              <a:rPr lang="en-US"/>
              <a:t>Video, audio, animation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700"/>
              <a:t>Q &amp; A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Local Media Applications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 Watch Movies</a:t>
            </a:r>
          </a:p>
          <a:p>
            <a:pPr eaLnBrk="1" hangingPunct="1"/>
            <a:r>
              <a:rPr lang="en-US"/>
              <a:t> Listen to Music</a:t>
            </a:r>
          </a:p>
          <a:p>
            <a:pPr eaLnBrk="1" hangingPunct="1"/>
            <a:r>
              <a:rPr lang="en-US"/>
              <a:t> Video Editing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      :</a:t>
            </a:r>
          </a:p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>
              <a:buFont typeface="Wingdings" pitchFamily="2" charset="2"/>
              <a:buNone/>
            </a:pPr>
            <a:endParaRPr lang="en-US"/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2392363" y="51212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/>
          </a:p>
        </p:txBody>
      </p:sp>
      <p:sp>
        <p:nvSpPr>
          <p:cNvPr id="16391" name="Text Box 5"/>
          <p:cNvSpPr txBox="1">
            <a:spLocks noChangeArrowheads="1"/>
          </p:cNvSpPr>
          <p:nvPr/>
        </p:nvSpPr>
        <p:spPr bwMode="auto">
          <a:xfrm>
            <a:off x="2392363" y="49053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400" b="1"/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7411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Network Media Applications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 Live Webcast and IPTV</a:t>
            </a:r>
          </a:p>
          <a:p>
            <a:pPr eaLnBrk="1" hangingPunct="1"/>
            <a:r>
              <a:rPr lang="en-US"/>
              <a:t> Pre-recorded Webcast</a:t>
            </a:r>
          </a:p>
          <a:p>
            <a:pPr lvl="1" eaLnBrk="1" hangingPunct="1"/>
            <a:r>
              <a:rPr lang="en-US"/>
              <a:t>YouTube, …</a:t>
            </a:r>
          </a:p>
          <a:p>
            <a:pPr eaLnBrk="1" hangingPunct="1"/>
            <a:r>
              <a:rPr lang="en-US"/>
              <a:t> Video Conferencing</a:t>
            </a:r>
          </a:p>
          <a:p>
            <a:pPr eaLnBrk="1" hangingPunct="1"/>
            <a:r>
              <a:rPr lang="en-US"/>
              <a:t> Video on Demand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5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Categories </a:t>
            </a:r>
          </a:p>
        </p:txBody>
      </p:sp>
      <p:graphicFrame>
        <p:nvGraphicFramePr>
          <p:cNvPr id="81961" name="Group 4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060173668"/>
              </p:ext>
            </p:extLst>
          </p:nvPr>
        </p:nvGraphicFramePr>
        <p:xfrm>
          <a:off x="990600" y="1600200"/>
          <a:ext cx="7696200" cy="3917951"/>
        </p:xfrm>
        <a:graphic>
          <a:graphicData uri="http://schemas.openxmlformats.org/drawingml/2006/table">
            <a:tbl>
              <a:tblPr/>
              <a:tblGrid>
                <a:gridCol w="181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5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3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4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Interactive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4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Non-Interactive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4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28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Live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4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Video Conferencing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U@live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NUS Webcasts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Pre-recorded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3D4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Lecture/Video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on Demand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59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Streaming Media Requires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Reliable networks</a:t>
            </a:r>
          </a:p>
          <a:p>
            <a:pPr eaLnBrk="1" hangingPunct="1"/>
            <a:r>
              <a:rPr lang="en-US"/>
              <a:t>Low latency</a:t>
            </a:r>
          </a:p>
          <a:p>
            <a:pPr eaLnBrk="1" hangingPunct="1"/>
            <a:r>
              <a:rPr lang="en-US"/>
              <a:t>Bounded latency</a:t>
            </a:r>
          </a:p>
          <a:p>
            <a:pPr eaLnBrk="1" hangingPunct="1"/>
            <a:r>
              <a:rPr lang="en-US"/>
              <a:t>Plenty of bandwidth</a:t>
            </a:r>
          </a:p>
          <a:p>
            <a:pPr eaLnBrk="1" hangingPunct="1"/>
            <a:endParaRPr lang="en-US"/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/>
              <a:t>Internet was designed as a </a:t>
            </a:r>
            <a:r>
              <a:rPr lang="en-US" sz="4000" b="1" i="1"/>
              <a:t>best-effort</a:t>
            </a:r>
            <a:r>
              <a:rPr lang="en-US" sz="4000" b="1"/>
              <a:t>  medium</a:t>
            </a:r>
          </a:p>
        </p:txBody>
      </p:sp>
      <p:sp>
        <p:nvSpPr>
          <p:cNvPr id="19462" name="Text Box 4"/>
          <p:cNvSpPr txBox="1">
            <a:spLocks noChangeArrowheads="1"/>
          </p:cNvSpPr>
          <p:nvPr/>
        </p:nvSpPr>
        <p:spPr bwMode="auto">
          <a:xfrm>
            <a:off x="1219200" y="4068763"/>
            <a:ext cx="1758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/>
              <a:t>However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3" name="Date Placeholder 3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Overview</a:t>
            </a:r>
          </a:p>
        </p:txBody>
      </p:sp>
      <p:sp>
        <p:nvSpPr>
          <p:cNvPr id="20485" name="Cloud"/>
          <p:cNvSpPr>
            <a:spLocks noChangeAspect="1" noEditPoints="1" noChangeArrowheads="1"/>
          </p:cNvSpPr>
          <p:nvPr/>
        </p:nvSpPr>
        <p:spPr bwMode="auto">
          <a:xfrm>
            <a:off x="3205163" y="4543425"/>
            <a:ext cx="3176587" cy="18383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E3D4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/>
              <a:t>Network</a:t>
            </a: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1044575" y="1878013"/>
            <a:ext cx="1655763" cy="1081087"/>
          </a:xfrm>
          <a:prstGeom prst="rect">
            <a:avLst/>
          </a:prstGeom>
          <a:solidFill>
            <a:srgbClr val="E3D4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Encoder</a:t>
            </a:r>
          </a:p>
        </p:txBody>
      </p:sp>
      <p:sp>
        <p:nvSpPr>
          <p:cNvPr id="20487" name="Oval 5"/>
          <p:cNvSpPr>
            <a:spLocks noChangeArrowheads="1"/>
          </p:cNvSpPr>
          <p:nvPr/>
        </p:nvSpPr>
        <p:spPr bwMode="auto">
          <a:xfrm>
            <a:off x="1477963" y="3390900"/>
            <a:ext cx="1871662" cy="1296988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Sender</a:t>
            </a:r>
          </a:p>
        </p:txBody>
      </p:sp>
      <p:sp>
        <p:nvSpPr>
          <p:cNvPr id="20488" name="Oval 6"/>
          <p:cNvSpPr>
            <a:spLocks noChangeArrowheads="1"/>
          </p:cNvSpPr>
          <p:nvPr/>
        </p:nvSpPr>
        <p:spPr bwMode="auto">
          <a:xfrm>
            <a:off x="3781425" y="2743200"/>
            <a:ext cx="1871663" cy="1296988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Middlebox</a:t>
            </a:r>
          </a:p>
        </p:txBody>
      </p:sp>
      <p:sp>
        <p:nvSpPr>
          <p:cNvPr id="20489" name="Oval 7"/>
          <p:cNvSpPr>
            <a:spLocks noChangeArrowheads="1"/>
          </p:cNvSpPr>
          <p:nvPr/>
        </p:nvSpPr>
        <p:spPr bwMode="auto">
          <a:xfrm>
            <a:off x="6157913" y="3389313"/>
            <a:ext cx="1871662" cy="1296987"/>
          </a:xfrm>
          <a:prstGeom prst="ellipse">
            <a:avLst/>
          </a:prstGeom>
          <a:solidFill>
            <a:srgbClr val="C7D5F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Receiver</a:t>
            </a:r>
          </a:p>
        </p:txBody>
      </p:sp>
      <p:cxnSp>
        <p:nvCxnSpPr>
          <p:cNvPr id="20490" name="AutoShape 8"/>
          <p:cNvCxnSpPr>
            <a:cxnSpLocks noChangeShapeType="1"/>
            <a:stCxn id="20486" idx="2"/>
            <a:endCxn id="20487" idx="0"/>
          </p:cNvCxnSpPr>
          <p:nvPr/>
        </p:nvCxnSpPr>
        <p:spPr bwMode="auto">
          <a:xfrm rot="16200000" flipH="1">
            <a:off x="1928019" y="2904331"/>
            <a:ext cx="431800" cy="54133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491" name="AutoShape 9"/>
          <p:cNvCxnSpPr>
            <a:cxnSpLocks noChangeShapeType="1"/>
            <a:stCxn id="20487" idx="4"/>
            <a:endCxn id="20485" idx="0"/>
          </p:cNvCxnSpPr>
          <p:nvPr/>
        </p:nvCxnSpPr>
        <p:spPr bwMode="auto">
          <a:xfrm rot="16200000" flipH="1">
            <a:off x="2427288" y="4675188"/>
            <a:ext cx="774700" cy="800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492" name="AutoShape 10"/>
          <p:cNvCxnSpPr>
            <a:cxnSpLocks noChangeShapeType="1"/>
            <a:endCxn id="20488" idx="3"/>
          </p:cNvCxnSpPr>
          <p:nvPr/>
        </p:nvCxnSpPr>
        <p:spPr bwMode="auto">
          <a:xfrm rot="-5400000">
            <a:off x="3609181" y="4294982"/>
            <a:ext cx="892175" cy="1588"/>
          </a:xfrm>
          <a:prstGeom prst="curvedConnector3">
            <a:avLst>
              <a:gd name="adj1" fmla="val 3932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493" name="AutoShape 11"/>
          <p:cNvCxnSpPr>
            <a:cxnSpLocks noChangeShapeType="1"/>
            <a:stCxn id="20488" idx="5"/>
          </p:cNvCxnSpPr>
          <p:nvPr/>
        </p:nvCxnSpPr>
        <p:spPr bwMode="auto">
          <a:xfrm rot="5400000">
            <a:off x="4964112" y="4264026"/>
            <a:ext cx="8286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0494" name="AutoShape 12"/>
          <p:cNvCxnSpPr>
            <a:cxnSpLocks noChangeShapeType="1"/>
            <a:stCxn id="20485" idx="2"/>
            <a:endCxn id="20489" idx="4"/>
          </p:cNvCxnSpPr>
          <p:nvPr/>
        </p:nvCxnSpPr>
        <p:spPr bwMode="auto">
          <a:xfrm flipV="1">
            <a:off x="6378575" y="4686300"/>
            <a:ext cx="715963" cy="77628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495" name="Rectangle 13"/>
          <p:cNvSpPr>
            <a:spLocks noChangeArrowheads="1"/>
          </p:cNvSpPr>
          <p:nvPr/>
        </p:nvSpPr>
        <p:spPr bwMode="auto">
          <a:xfrm>
            <a:off x="6661150" y="1878013"/>
            <a:ext cx="1655763" cy="1081087"/>
          </a:xfrm>
          <a:prstGeom prst="rect">
            <a:avLst/>
          </a:prstGeom>
          <a:solidFill>
            <a:srgbClr val="E3D4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Decoder</a:t>
            </a:r>
          </a:p>
        </p:txBody>
      </p:sp>
      <p:cxnSp>
        <p:nvCxnSpPr>
          <p:cNvPr id="20496" name="AutoShape 14"/>
          <p:cNvCxnSpPr>
            <a:cxnSpLocks noChangeShapeType="1"/>
            <a:stCxn id="20489" idx="0"/>
            <a:endCxn id="20495" idx="2"/>
          </p:cNvCxnSpPr>
          <p:nvPr/>
        </p:nvCxnSpPr>
        <p:spPr bwMode="auto">
          <a:xfrm rot="-5400000">
            <a:off x="7077075" y="2976563"/>
            <a:ext cx="430213" cy="395287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7" name="Date Placeholder 4"/>
          <p:cNvSpPr>
            <a:spLocks noGrp="1"/>
          </p:cNvSpPr>
          <p:nvPr>
            <p:ph type="dt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on slides by Ooi Wei Tsang)	</a:t>
            </a: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We will NOT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Design new codec</a:t>
            </a:r>
          </a:p>
          <a:p>
            <a:pPr eaLnBrk="1" hangingPunct="1"/>
            <a:endParaRPr lang="en-US" b="1" dirty="0"/>
          </a:p>
          <a:p>
            <a:pPr eaLnBrk="1" hangingPunct="1"/>
            <a:r>
              <a:rPr lang="en-US" b="1" dirty="0"/>
              <a:t>Study media processing</a:t>
            </a:r>
          </a:p>
          <a:p>
            <a:pPr lvl="1" eaLnBrk="1" hangingPunct="1"/>
            <a:r>
              <a:rPr lang="en-US" dirty="0"/>
              <a:t>CS6212/CS5342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b="1" dirty="0"/>
              <a:t>Attempt to improve the Internet</a:t>
            </a:r>
          </a:p>
          <a:p>
            <a:pPr lvl="1" eaLnBrk="1" hangingPunct="1"/>
            <a:r>
              <a:rPr lang="en-US" dirty="0"/>
              <a:t>CS5224/CS5229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504</TotalTime>
  <Words>967</Words>
  <Application>Microsoft Office PowerPoint</Application>
  <PresentationFormat>On-screen Show (4:3)</PresentationFormat>
  <Paragraphs>298</Paragraphs>
  <Slides>30</Slides>
  <Notes>25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Tahoma</vt:lpstr>
      <vt:lpstr>Wingdings</vt:lpstr>
      <vt:lpstr>cs52480-template</vt:lpstr>
      <vt:lpstr>CS5248: Systems Support for Continuous Media</vt:lpstr>
      <vt:lpstr>Why Learn about Continuous Media?</vt:lpstr>
      <vt:lpstr>Scope of this class</vt:lpstr>
      <vt:lpstr>Local Media Applications</vt:lpstr>
      <vt:lpstr>Network Media Applications</vt:lpstr>
      <vt:lpstr>Categories </vt:lpstr>
      <vt:lpstr>Streaming Media Requires</vt:lpstr>
      <vt:lpstr>Overview</vt:lpstr>
      <vt:lpstr>We will NOT</vt:lpstr>
      <vt:lpstr>Summary of Topics Covered</vt:lpstr>
      <vt:lpstr>Sample of Topics Covered</vt:lpstr>
      <vt:lpstr>Sample of Topics Covered</vt:lpstr>
      <vt:lpstr>Sample of Topics Covered</vt:lpstr>
      <vt:lpstr>Sample of Topics Covered</vt:lpstr>
      <vt:lpstr>Lecture Philosophy</vt:lpstr>
      <vt:lpstr>Class Organization</vt:lpstr>
      <vt:lpstr>Goals</vt:lpstr>
      <vt:lpstr>Philosophy</vt:lpstr>
      <vt:lpstr>Academic Honesty</vt:lpstr>
      <vt:lpstr>Discussion?</vt:lpstr>
      <vt:lpstr>Continuous Assessments</vt:lpstr>
      <vt:lpstr>Continuous Assessments</vt:lpstr>
      <vt:lpstr>Project (40%)</vt:lpstr>
      <vt:lpstr>Project (cont.)</vt:lpstr>
      <vt:lpstr>Midterm Exam (35%)</vt:lpstr>
      <vt:lpstr>Quizzes (20%)</vt:lpstr>
      <vt:lpstr>eLearning Week</vt:lpstr>
      <vt:lpstr>Online Resources</vt:lpstr>
      <vt:lpstr>Special Dates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Support for Continuous Media</dc:title>
  <dc:creator>Roger Zimmermann</dc:creator>
  <cp:lastModifiedBy>Roger Zimmermann</cp:lastModifiedBy>
  <cp:revision>120</cp:revision>
  <dcterms:created xsi:type="dcterms:W3CDTF">2004-08-11T12:44:46Z</dcterms:created>
  <dcterms:modified xsi:type="dcterms:W3CDTF">2019-08-23T07:44:39Z</dcterms:modified>
</cp:coreProperties>
</file>