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83"/>
  </p:notesMasterIdLst>
  <p:handoutMasterIdLst>
    <p:handoutMasterId r:id="rId84"/>
  </p:handoutMasterIdLst>
  <p:sldIdLst>
    <p:sldId id="275" r:id="rId2"/>
    <p:sldId id="328" r:id="rId3"/>
    <p:sldId id="391" r:id="rId4"/>
    <p:sldId id="337" r:id="rId5"/>
    <p:sldId id="277" r:id="rId6"/>
    <p:sldId id="366" r:id="rId7"/>
    <p:sldId id="36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374" r:id="rId19"/>
    <p:sldId id="288" r:id="rId20"/>
    <p:sldId id="348" r:id="rId21"/>
    <p:sldId id="289" r:id="rId22"/>
    <p:sldId id="290" r:id="rId23"/>
    <p:sldId id="291" r:id="rId24"/>
    <p:sldId id="292" r:id="rId25"/>
    <p:sldId id="294" r:id="rId26"/>
    <p:sldId id="316" r:id="rId27"/>
    <p:sldId id="293" r:id="rId28"/>
    <p:sldId id="317" r:id="rId29"/>
    <p:sldId id="297" r:id="rId30"/>
    <p:sldId id="296" r:id="rId31"/>
    <p:sldId id="390" r:id="rId32"/>
    <p:sldId id="387" r:id="rId33"/>
    <p:sldId id="388" r:id="rId34"/>
    <p:sldId id="389" r:id="rId35"/>
    <p:sldId id="303" r:id="rId36"/>
    <p:sldId id="304" r:id="rId37"/>
    <p:sldId id="298" r:id="rId38"/>
    <p:sldId id="300" r:id="rId39"/>
    <p:sldId id="375" r:id="rId40"/>
    <p:sldId id="306" r:id="rId41"/>
    <p:sldId id="301" r:id="rId42"/>
    <p:sldId id="302" r:id="rId43"/>
    <p:sldId id="376" r:id="rId44"/>
    <p:sldId id="305" r:id="rId45"/>
    <p:sldId id="307" r:id="rId46"/>
    <p:sldId id="309" r:id="rId47"/>
    <p:sldId id="319" r:id="rId48"/>
    <p:sldId id="320" r:id="rId49"/>
    <p:sldId id="321" r:id="rId50"/>
    <p:sldId id="322" r:id="rId51"/>
    <p:sldId id="379" r:id="rId52"/>
    <p:sldId id="323" r:id="rId53"/>
    <p:sldId id="324" r:id="rId54"/>
    <p:sldId id="373" r:id="rId55"/>
    <p:sldId id="349" r:id="rId56"/>
    <p:sldId id="350" r:id="rId57"/>
    <p:sldId id="351" r:id="rId58"/>
    <p:sldId id="372" r:id="rId59"/>
    <p:sldId id="360" r:id="rId60"/>
    <p:sldId id="386" r:id="rId61"/>
    <p:sldId id="362" r:id="rId62"/>
    <p:sldId id="363" r:id="rId63"/>
    <p:sldId id="364" r:id="rId64"/>
    <p:sldId id="352" r:id="rId65"/>
    <p:sldId id="308" r:id="rId66"/>
    <p:sldId id="380" r:id="rId67"/>
    <p:sldId id="368" r:id="rId68"/>
    <p:sldId id="370" r:id="rId69"/>
    <p:sldId id="369" r:id="rId70"/>
    <p:sldId id="371" r:id="rId71"/>
    <p:sldId id="359" r:id="rId72"/>
    <p:sldId id="378" r:id="rId73"/>
    <p:sldId id="377" r:id="rId74"/>
    <p:sldId id="381" r:id="rId75"/>
    <p:sldId id="384" r:id="rId76"/>
    <p:sldId id="383" r:id="rId77"/>
    <p:sldId id="382" r:id="rId78"/>
    <p:sldId id="392" r:id="rId79"/>
    <p:sldId id="365" r:id="rId80"/>
    <p:sldId id="311" r:id="rId81"/>
    <p:sldId id="385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D5D6DC"/>
    <a:srgbClr val="458BD3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2" autoAdjust="0"/>
    <p:restoredTop sz="94660"/>
  </p:normalViewPr>
  <p:slideViewPr>
    <p:cSldViewPr>
      <p:cViewPr varScale="1">
        <p:scale>
          <a:sx n="88" d="100"/>
          <a:sy n="88" d="100"/>
        </p:scale>
        <p:origin x="10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A1E7BF7-E94C-4FF1-8C1C-B74114C6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8C84991-410E-4E70-BA40-7655E35C4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1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DF503-6420-4236-BDDF-62520829D1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C3876-F204-4109-A7FD-2C66B4F0937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7FC9-4675-48E9-BD45-6A446A657B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54E21-9915-4C3B-927D-C2674CC42E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BC633-BAE9-4275-8271-A894B29A58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3A9B4-8CF4-400D-B31A-8AD974DEE8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YUV is also known as LUV or YCbCr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20D3D-336F-419E-A5D7-4A60DE181A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420 is used by MPEG. 411 is used by DV.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FA513-289F-4BDE-9827-50E9479D9A9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YUV is also known as LUV or YCbCr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1F295-356D-4BB6-9207-522A450F69B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308F5-3AAD-4667-B1B8-D428D5F9D22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E3130-6C45-4AD0-BFE9-F9670C6486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6B25C-246E-466A-9C0E-2173240C21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5A4D4-BD59-4072-BDDE-DCFF705B348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C336E-FBD6-4E93-A482-E9538AA9D33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996C3-20E2-4790-AA89-A717FDF4F9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D8801-12EB-42BE-A741-A1E8F1A0DC2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0BE3C-BF3A-41A6-9DFD-20E0088C11A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40728-2FF1-4842-B130-B192DDBDC58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C8ED-67A3-4D4E-8056-5EE9BAEC5F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EF5FA-6C52-4D5A-A7C2-0CC8AA04331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EF5FA-6C52-4D5A-A7C2-0CC8AA04331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49EC1-F967-484D-A20F-AC657F7A4A8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C400E-72A0-4DE4-B22B-DF121263A9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E46AD-9143-453D-9CF2-E4F7866024C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0923E-CFC6-4BC2-93D0-C7BDA2792C6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FB6FB-A409-4E12-B9A5-56507F17E34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22D50-B3DA-45C5-BB58-A0104DE20E2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78A85-6F5F-49D8-A2C3-32DB1A361A5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767E0-F0BE-4DB5-B06A-EC2947EF47A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F2CBB-1439-4F91-A959-68E389A115A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E4A25-6954-43D7-8603-A2E40ABF95F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E6389-7447-48A0-B47E-DE3DBC9BAB6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B3FEC-43E3-4C72-9356-5E624FE319C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DA69D-9209-4E9B-B357-106BB11101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8170-1AA5-47B0-B233-EBF7571D0D3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D2EA1-DDE8-4C0A-A246-B1B8D915548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9448-C3CE-4E23-B221-FEC41EF9290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58301-2C08-4610-9998-BEA0C8ABDC2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BED4B-3634-47EE-90D2-099B5F551F0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BBAC3-D1D1-43A2-B000-8EFBF254D76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31EBB-B514-4FC3-8BEE-B41BE7C30E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57945-74C6-4F15-86C3-D40C652567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8F652-65F5-478C-99F6-F86F3945D0F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38C2-3119-4FCA-B8D3-80AD387877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C0833-0BDC-4218-97EF-9CD3D6EAA7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755650" y="3429000"/>
            <a:ext cx="83883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5" name="Group 1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" name="Rectangle 20"/>
            <p:cNvSpPr>
              <a:spLocks noChangeArrowheads="1"/>
            </p:cNvSpPr>
            <p:nvPr userDrawn="1"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1"/>
            <p:cNvSpPr>
              <a:spLocks noChangeArrowheads="1"/>
            </p:cNvSpPr>
            <p:nvPr userDrawn="1"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2"/>
            <p:cNvSpPr>
              <a:spLocks noChangeArrowheads="1"/>
            </p:cNvSpPr>
            <p:nvPr userDrawn="1"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/>
            <p:cNvSpPr>
              <a:spLocks noChangeArrowheads="1"/>
            </p:cNvSpPr>
            <p:nvPr userDrawn="1"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" name="Group 2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" name="AutoShape 25"/>
            <p:cNvSpPr>
              <a:spLocks noChangeArrowheads="1"/>
            </p:cNvSpPr>
            <p:nvPr userDrawn="1"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26"/>
            <p:cNvSpPr>
              <a:spLocks noChangeArrowheads="1"/>
            </p:cNvSpPr>
            <p:nvPr userDrawn="1"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7"/>
            <p:cNvSpPr>
              <a:spLocks noChangeArrowheads="1"/>
            </p:cNvSpPr>
            <p:nvPr userDrawn="1"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8"/>
            <p:cNvSpPr>
              <a:spLocks noChangeArrowheads="1"/>
            </p:cNvSpPr>
            <p:nvPr userDrawn="1"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914400" y="6453188"/>
            <a:ext cx="32004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b="0" dirty="0">
                <a:solidFill>
                  <a:schemeClr val="accent1"/>
                </a:solidFill>
              </a:rPr>
              <a:t>NUS.SOC.CS5248-2019</a:t>
            </a:r>
          </a:p>
          <a:p>
            <a:pPr>
              <a:defRPr/>
            </a:pPr>
            <a:r>
              <a:rPr lang="en-US" sz="800" b="0" dirty="0">
                <a:solidFill>
                  <a:schemeClr val="accent1"/>
                </a:solidFill>
              </a:rPr>
              <a:t>Roger Zimmermann (based in part on slides by Ooi Wei Tsang)	</a:t>
            </a:r>
          </a:p>
        </p:txBody>
      </p:sp>
      <p:sp>
        <p:nvSpPr>
          <p:cNvPr id="285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859712" cy="2209800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5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789363"/>
            <a:ext cx="68580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453188"/>
            <a:ext cx="1905000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A719-C736-482A-AA34-8906CEBE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985C-E18A-48DA-8B25-3F81BFD30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2EE-D820-430A-86A9-C6875EB7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23C3-2356-4FF0-BC90-1C30125C5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BCCF-462B-457D-8AF0-02F76268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E639-1A4A-41D6-A152-EC7157808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9E8A-FE0B-4861-8E6F-F742B334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74B8-EFE2-4DDC-A23A-EC426556E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A51A-FC3C-4855-A620-AB5D7ECB2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9820-0D8E-4619-B004-BAD172BD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3A7E8-239C-49FC-BFB2-E4F0D8174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17CD-0C26-4D8E-AF10-67A38CE8C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58FD4-62E9-4705-9794-3C3774B1F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019C-DA95-4D28-ACAC-538A56F9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DF35-DD7E-41EE-B3EC-EB1C79D07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91" name="Rectangle 19"/>
          <p:cNvSpPr>
            <a:spLocks noChangeArrowheads="1"/>
          </p:cNvSpPr>
          <p:nvPr userDrawn="1"/>
        </p:nvSpPr>
        <p:spPr bwMode="auto">
          <a:xfrm>
            <a:off x="0" y="0"/>
            <a:ext cx="395288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92" name="Rectangle 20"/>
          <p:cNvSpPr>
            <a:spLocks noChangeArrowheads="1"/>
          </p:cNvSpPr>
          <p:nvPr userDrawn="1"/>
        </p:nvSpPr>
        <p:spPr bwMode="auto">
          <a:xfrm>
            <a:off x="8748713" y="0"/>
            <a:ext cx="395287" cy="4048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93" name="Rectangle 21"/>
          <p:cNvSpPr>
            <a:spLocks noChangeArrowheads="1"/>
          </p:cNvSpPr>
          <p:nvPr userDrawn="1"/>
        </p:nvSpPr>
        <p:spPr bwMode="auto">
          <a:xfrm>
            <a:off x="8748713" y="6453188"/>
            <a:ext cx="395287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94" name="Rectangle 22"/>
          <p:cNvSpPr>
            <a:spLocks noChangeArrowheads="1"/>
          </p:cNvSpPr>
          <p:nvPr userDrawn="1"/>
        </p:nvSpPr>
        <p:spPr bwMode="auto">
          <a:xfrm>
            <a:off x="0" y="6453188"/>
            <a:ext cx="395288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0" name="Group 2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4696" name="AutoShape 24"/>
            <p:cNvSpPr>
              <a:spLocks noChangeArrowheads="1"/>
            </p:cNvSpPr>
            <p:nvPr userDrawn="1"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97" name="AutoShape 25"/>
            <p:cNvSpPr>
              <a:spLocks noChangeArrowheads="1"/>
            </p:cNvSpPr>
            <p:nvPr userDrawn="1"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98" name="AutoShape 26"/>
            <p:cNvSpPr>
              <a:spLocks noChangeArrowheads="1"/>
            </p:cNvSpPr>
            <p:nvPr userDrawn="1"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99" name="AutoShape 27"/>
            <p:cNvSpPr>
              <a:spLocks noChangeArrowheads="1"/>
            </p:cNvSpPr>
            <p:nvPr userDrawn="1"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46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5511" y="0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5511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249" cy="2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4680" name="AutoShape 8"/>
            <p:cNvSpPr>
              <a:spLocks noChangeArrowheads="1"/>
            </p:cNvSpPr>
            <p:nvPr/>
          </p:nvSpPr>
          <p:spPr bwMode="auto">
            <a:xfrm>
              <a:off x="0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8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82" name="AutoShape 10"/>
            <p:cNvSpPr>
              <a:spLocks noChangeArrowheads="1"/>
            </p:cNvSpPr>
            <p:nvPr/>
          </p:nvSpPr>
          <p:spPr bwMode="auto">
            <a:xfrm>
              <a:off x="4876" y="0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683" name="AutoShape 11"/>
            <p:cNvSpPr>
              <a:spLocks noChangeArrowheads="1"/>
            </p:cNvSpPr>
            <p:nvPr/>
          </p:nvSpPr>
          <p:spPr bwMode="auto">
            <a:xfrm>
              <a:off x="4876" y="3436"/>
              <a:ext cx="884" cy="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46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53188"/>
            <a:ext cx="3124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2846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2846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74313766-6FE2-4A68-9AE9-B943EF0DC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4689" name="Line 17"/>
          <p:cNvSpPr>
            <a:spLocks noChangeShapeType="1"/>
          </p:cNvSpPr>
          <p:nvPr/>
        </p:nvSpPr>
        <p:spPr bwMode="auto">
          <a:xfrm flipH="1">
            <a:off x="900113" y="1268413"/>
            <a:ext cx="8243887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4700" name="Line 28"/>
          <p:cNvSpPr>
            <a:spLocks noChangeShapeType="1"/>
          </p:cNvSpPr>
          <p:nvPr userDrawn="1"/>
        </p:nvSpPr>
        <p:spPr bwMode="auto">
          <a:xfrm flipH="1">
            <a:off x="900113" y="1268413"/>
            <a:ext cx="8243887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ransition spd="slow"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8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Author/2053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chd-info.org/" TargetMode="External"/><Relationship Id="rId2" Type="http://schemas.openxmlformats.org/officeDocument/2006/relationships/hyperlink" Target="http://www.hdv-inf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9to5mac.com/featured/wwdc-2017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ion_vector" TargetMode="External"/><Relationship Id="rId2" Type="http://schemas.openxmlformats.org/officeDocument/2006/relationships/hyperlink" Target="https://en.wikipedia.org/wiki/Quadtr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otion_compensation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Media Compression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10243" name="Picture 5" descr="tulips1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7092950" y="5876925"/>
            <a:ext cx="18716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3.5:1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11267" name="Picture 5" descr="tulips07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7092950" y="5876925"/>
            <a:ext cx="18716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17:1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12291" name="Picture 5" descr="tulips0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7092950" y="5876925"/>
            <a:ext cx="18716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27:1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13315" name="Picture 5" descr="tulips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7092950" y="5876925"/>
            <a:ext cx="18716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72:1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14339" name="Picture 5" descr="tulips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7092950" y="5876925"/>
            <a:ext cx="18716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192:1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Compression Ratio</a:t>
            </a:r>
          </a:p>
        </p:txBody>
      </p:sp>
      <p:graphicFrame>
        <p:nvGraphicFramePr>
          <p:cNvPr id="51271" name="Group 71"/>
          <p:cNvGraphicFramePr>
            <a:graphicFrameLocks noGrp="1"/>
          </p:cNvGraphicFramePr>
          <p:nvPr>
            <p:ph type="tbl" idx="1"/>
          </p:nvPr>
        </p:nvGraphicFramePr>
        <p:xfrm>
          <a:off x="685800" y="2133600"/>
          <a:ext cx="7761288" cy="4079878"/>
        </p:xfrm>
        <a:graphic>
          <a:graphicData uri="http://schemas.openxmlformats.org/drawingml/2006/table">
            <a:tbl>
              <a:tblPr/>
              <a:tblGrid>
                <a:gridCol w="243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Quality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Raw TIFF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1153KB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Zipped TIFF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982KB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Q=100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331KB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Q=70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Q=40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Q=10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Q=1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Magic of JPEG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Throw away information </a:t>
            </a:r>
            <a:r>
              <a:rPr lang="en-US" b="1" dirty="0">
                <a:solidFill>
                  <a:srgbClr val="C00000"/>
                </a:solidFill>
              </a:rPr>
              <a:t>we cannot see</a:t>
            </a:r>
            <a:r>
              <a:rPr lang="en-US" dirty="0"/>
              <a:t>, i.e., based on </a:t>
            </a:r>
            <a:r>
              <a:rPr lang="en-US" dirty="0">
                <a:solidFill>
                  <a:srgbClr val="0000FF"/>
                </a:solidFill>
              </a:rPr>
              <a:t>human visual system</a:t>
            </a:r>
            <a:r>
              <a:rPr lang="en-US" dirty="0"/>
              <a:t>:</a:t>
            </a:r>
            <a:endParaRPr lang="en-US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dirty="0"/>
              <a:t>Color information</a:t>
            </a:r>
          </a:p>
          <a:p>
            <a:pPr lvl="1" eaLnBrk="1" hangingPunct="1"/>
            <a:r>
              <a:rPr lang="en-US" dirty="0"/>
              <a:t>“High frequency signals”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Rearrange data for good compression</a:t>
            </a:r>
          </a:p>
          <a:p>
            <a:pPr eaLnBrk="1" hangingPunct="1"/>
            <a:r>
              <a:rPr lang="en-US" dirty="0"/>
              <a:t>Use standard compression algorithms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1741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Discard color information</a:t>
            </a:r>
          </a:p>
        </p:txBody>
      </p:sp>
      <p:pic>
        <p:nvPicPr>
          <p:cNvPr id="17413" name="Picture 4" descr="tulips07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6338" y="1600200"/>
            <a:ext cx="3286125" cy="2187575"/>
          </a:xfrm>
          <a:noFill/>
        </p:spPr>
      </p:pic>
      <p:pic>
        <p:nvPicPr>
          <p:cNvPr id="17414" name="Picture 6" descr="tulip-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38738" y="1600200"/>
            <a:ext cx="3284537" cy="2187575"/>
          </a:xfrm>
          <a:noFill/>
        </p:spPr>
      </p:pic>
      <p:pic>
        <p:nvPicPr>
          <p:cNvPr id="17415" name="Picture 8" descr="tulip-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76338" y="3943350"/>
            <a:ext cx="3286125" cy="2187575"/>
          </a:xfrm>
          <a:noFill/>
        </p:spPr>
      </p:pic>
      <p:pic>
        <p:nvPicPr>
          <p:cNvPr id="17416" name="Picture 13" descr="tulip-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38738" y="3943350"/>
            <a:ext cx="3284537" cy="2187575"/>
          </a:xfrm>
          <a:noFill/>
        </p:spPr>
      </p:pic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8101013" y="3141663"/>
            <a:ext cx="719137" cy="719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4067175" y="5445125"/>
            <a:ext cx="719138" cy="719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8027988" y="5445125"/>
            <a:ext cx="719137" cy="719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1812925" y="-19367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Sub-sampling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subsampling scheme is commonly expressed as a three part ratio (e.g. 4:2:2). The parts are (in their respective order):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Luma</a:t>
            </a:r>
            <a:r>
              <a:rPr lang="en-US" sz="2400"/>
              <a:t> (Y) horizontal sampling reference (originally, as a multiple of 3.579 MHz in the NTSC television system).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Cr</a:t>
            </a:r>
            <a:r>
              <a:rPr lang="en-US" sz="2400"/>
              <a:t> (U) horizontal factor (relative to first digit).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Cb</a:t>
            </a:r>
            <a:r>
              <a:rPr lang="en-US" sz="2400"/>
              <a:t> (V) horizontal factor (relative to first digit), except when zero. Zero indicates that </a:t>
            </a:r>
            <a:r>
              <a:rPr lang="en-US" sz="2400" b="1"/>
              <a:t>Cb</a:t>
            </a:r>
            <a:r>
              <a:rPr lang="en-US" sz="2400"/>
              <a:t> horizontal factor is equal to second digit, and, in addition, both </a:t>
            </a:r>
            <a:r>
              <a:rPr lang="en-US" sz="2400" b="1"/>
              <a:t>Cr</a:t>
            </a:r>
            <a:r>
              <a:rPr lang="en-US" sz="2400"/>
              <a:t> and </a:t>
            </a:r>
            <a:r>
              <a:rPr lang="en-US" sz="2400" b="1"/>
              <a:t>Cb</a:t>
            </a:r>
            <a:r>
              <a:rPr lang="en-US" sz="2400"/>
              <a:t> are subsampled 2:1 </a:t>
            </a:r>
            <a:r>
              <a:rPr lang="en-US" sz="2400" i="1"/>
              <a:t>vertically</a:t>
            </a:r>
            <a:r>
              <a:rPr lang="en-US" sz="2400"/>
              <a:t>. Zero is chosen for the bandwidth calculation formula to remain correct.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To calculate required bandwidth factor relative to 4:4:4, one needs to sum all the factors and divide the result by 12.</a:t>
            </a:r>
            <a:endParaRPr lang="en-US" sz="240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Sub-sampling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042988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331913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042988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331913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1617663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1906588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1617663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1906588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1042988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1331913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1042988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1331913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1617663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7"/>
          <p:cNvSpPr>
            <a:spLocks noChangeArrowheads="1"/>
          </p:cNvSpPr>
          <p:nvPr/>
        </p:nvSpPr>
        <p:spPr bwMode="auto">
          <a:xfrm>
            <a:off x="1906588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8"/>
          <p:cNvSpPr>
            <a:spLocks noChangeArrowheads="1"/>
          </p:cNvSpPr>
          <p:nvPr/>
        </p:nvSpPr>
        <p:spPr bwMode="auto">
          <a:xfrm>
            <a:off x="1617663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1906588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0"/>
          <p:cNvSpPr>
            <a:spLocks noChangeArrowheads="1"/>
          </p:cNvSpPr>
          <p:nvPr/>
        </p:nvSpPr>
        <p:spPr bwMode="auto">
          <a:xfrm>
            <a:off x="2195513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2484438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2195513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23"/>
          <p:cNvSpPr>
            <a:spLocks noChangeArrowheads="1"/>
          </p:cNvSpPr>
          <p:nvPr/>
        </p:nvSpPr>
        <p:spPr bwMode="auto">
          <a:xfrm>
            <a:off x="2484438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24"/>
          <p:cNvSpPr>
            <a:spLocks noChangeArrowheads="1"/>
          </p:cNvSpPr>
          <p:nvPr/>
        </p:nvSpPr>
        <p:spPr bwMode="auto">
          <a:xfrm>
            <a:off x="2770188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25"/>
          <p:cNvSpPr>
            <a:spLocks noChangeArrowheads="1"/>
          </p:cNvSpPr>
          <p:nvPr/>
        </p:nvSpPr>
        <p:spPr bwMode="auto">
          <a:xfrm>
            <a:off x="3059113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>
            <a:off x="2770188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7"/>
          <p:cNvSpPr>
            <a:spLocks noChangeArrowheads="1"/>
          </p:cNvSpPr>
          <p:nvPr/>
        </p:nvSpPr>
        <p:spPr bwMode="auto">
          <a:xfrm>
            <a:off x="3059113" y="19875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28"/>
          <p:cNvSpPr>
            <a:spLocks noChangeArrowheads="1"/>
          </p:cNvSpPr>
          <p:nvPr/>
        </p:nvSpPr>
        <p:spPr bwMode="auto">
          <a:xfrm>
            <a:off x="2195513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29"/>
          <p:cNvSpPr>
            <a:spLocks noChangeArrowheads="1"/>
          </p:cNvSpPr>
          <p:nvPr/>
        </p:nvSpPr>
        <p:spPr bwMode="auto">
          <a:xfrm>
            <a:off x="2484438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0"/>
          <p:cNvSpPr>
            <a:spLocks noChangeArrowheads="1"/>
          </p:cNvSpPr>
          <p:nvPr/>
        </p:nvSpPr>
        <p:spPr bwMode="auto">
          <a:xfrm>
            <a:off x="2195513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2484438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Rectangle 32"/>
          <p:cNvSpPr>
            <a:spLocks noChangeArrowheads="1"/>
          </p:cNvSpPr>
          <p:nvPr/>
        </p:nvSpPr>
        <p:spPr bwMode="auto">
          <a:xfrm>
            <a:off x="2770188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33"/>
          <p:cNvSpPr>
            <a:spLocks noChangeArrowheads="1"/>
          </p:cNvSpPr>
          <p:nvPr/>
        </p:nvSpPr>
        <p:spPr bwMode="auto">
          <a:xfrm>
            <a:off x="3059113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Rectangle 34"/>
          <p:cNvSpPr>
            <a:spLocks noChangeArrowheads="1"/>
          </p:cNvSpPr>
          <p:nvPr/>
        </p:nvSpPr>
        <p:spPr bwMode="auto">
          <a:xfrm>
            <a:off x="2770188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35"/>
          <p:cNvSpPr>
            <a:spLocks noChangeArrowheads="1"/>
          </p:cNvSpPr>
          <p:nvPr/>
        </p:nvSpPr>
        <p:spPr bwMode="auto">
          <a:xfrm>
            <a:off x="3059113" y="25638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Rectangle 36"/>
          <p:cNvSpPr>
            <a:spLocks noChangeArrowheads="1"/>
          </p:cNvSpPr>
          <p:nvPr/>
        </p:nvSpPr>
        <p:spPr bwMode="auto">
          <a:xfrm>
            <a:off x="1042988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Rectangle 37"/>
          <p:cNvSpPr>
            <a:spLocks noChangeArrowheads="1"/>
          </p:cNvSpPr>
          <p:nvPr/>
        </p:nvSpPr>
        <p:spPr bwMode="auto">
          <a:xfrm>
            <a:off x="1331913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Rectangle 38"/>
          <p:cNvSpPr>
            <a:spLocks noChangeArrowheads="1"/>
          </p:cNvSpPr>
          <p:nvPr/>
        </p:nvSpPr>
        <p:spPr bwMode="auto">
          <a:xfrm>
            <a:off x="1042988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Rectangle 39"/>
          <p:cNvSpPr>
            <a:spLocks noChangeArrowheads="1"/>
          </p:cNvSpPr>
          <p:nvPr/>
        </p:nvSpPr>
        <p:spPr bwMode="auto">
          <a:xfrm>
            <a:off x="1331913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40"/>
          <p:cNvSpPr>
            <a:spLocks noChangeArrowheads="1"/>
          </p:cNvSpPr>
          <p:nvPr/>
        </p:nvSpPr>
        <p:spPr bwMode="auto">
          <a:xfrm>
            <a:off x="1617663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Rectangle 41"/>
          <p:cNvSpPr>
            <a:spLocks noChangeArrowheads="1"/>
          </p:cNvSpPr>
          <p:nvPr/>
        </p:nvSpPr>
        <p:spPr bwMode="auto">
          <a:xfrm>
            <a:off x="1906588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Rectangle 42"/>
          <p:cNvSpPr>
            <a:spLocks noChangeArrowheads="1"/>
          </p:cNvSpPr>
          <p:nvPr/>
        </p:nvSpPr>
        <p:spPr bwMode="auto">
          <a:xfrm>
            <a:off x="1617663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Rectangle 43"/>
          <p:cNvSpPr>
            <a:spLocks noChangeArrowheads="1"/>
          </p:cNvSpPr>
          <p:nvPr/>
        </p:nvSpPr>
        <p:spPr bwMode="auto">
          <a:xfrm>
            <a:off x="1906588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Rectangle 44"/>
          <p:cNvSpPr>
            <a:spLocks noChangeArrowheads="1"/>
          </p:cNvSpPr>
          <p:nvPr/>
        </p:nvSpPr>
        <p:spPr bwMode="auto">
          <a:xfrm>
            <a:off x="1042988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Rectangle 45"/>
          <p:cNvSpPr>
            <a:spLocks noChangeArrowheads="1"/>
          </p:cNvSpPr>
          <p:nvPr/>
        </p:nvSpPr>
        <p:spPr bwMode="auto">
          <a:xfrm>
            <a:off x="1331913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48"/>
          <p:cNvSpPr>
            <a:spLocks noChangeArrowheads="1"/>
          </p:cNvSpPr>
          <p:nvPr/>
        </p:nvSpPr>
        <p:spPr bwMode="auto">
          <a:xfrm>
            <a:off x="1617663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49"/>
          <p:cNvSpPr>
            <a:spLocks noChangeArrowheads="1"/>
          </p:cNvSpPr>
          <p:nvPr/>
        </p:nvSpPr>
        <p:spPr bwMode="auto">
          <a:xfrm>
            <a:off x="1906588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52"/>
          <p:cNvSpPr>
            <a:spLocks noChangeArrowheads="1"/>
          </p:cNvSpPr>
          <p:nvPr/>
        </p:nvSpPr>
        <p:spPr bwMode="auto">
          <a:xfrm>
            <a:off x="2195513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53"/>
          <p:cNvSpPr>
            <a:spLocks noChangeArrowheads="1"/>
          </p:cNvSpPr>
          <p:nvPr/>
        </p:nvSpPr>
        <p:spPr bwMode="auto">
          <a:xfrm>
            <a:off x="2484438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54"/>
          <p:cNvSpPr>
            <a:spLocks noChangeArrowheads="1"/>
          </p:cNvSpPr>
          <p:nvPr/>
        </p:nvSpPr>
        <p:spPr bwMode="auto">
          <a:xfrm>
            <a:off x="2195513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Rectangle 55"/>
          <p:cNvSpPr>
            <a:spLocks noChangeArrowheads="1"/>
          </p:cNvSpPr>
          <p:nvPr/>
        </p:nvSpPr>
        <p:spPr bwMode="auto">
          <a:xfrm>
            <a:off x="2484438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Rectangle 56"/>
          <p:cNvSpPr>
            <a:spLocks noChangeArrowheads="1"/>
          </p:cNvSpPr>
          <p:nvPr/>
        </p:nvSpPr>
        <p:spPr bwMode="auto">
          <a:xfrm>
            <a:off x="2770188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Rectangle 57"/>
          <p:cNvSpPr>
            <a:spLocks noChangeArrowheads="1"/>
          </p:cNvSpPr>
          <p:nvPr/>
        </p:nvSpPr>
        <p:spPr bwMode="auto">
          <a:xfrm>
            <a:off x="3059113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58"/>
          <p:cNvSpPr>
            <a:spLocks noChangeArrowheads="1"/>
          </p:cNvSpPr>
          <p:nvPr/>
        </p:nvSpPr>
        <p:spPr bwMode="auto">
          <a:xfrm>
            <a:off x="2770188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Rectangle 59"/>
          <p:cNvSpPr>
            <a:spLocks noChangeArrowheads="1"/>
          </p:cNvSpPr>
          <p:nvPr/>
        </p:nvSpPr>
        <p:spPr bwMode="auto">
          <a:xfrm>
            <a:off x="3059113" y="31400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Rectangle 60"/>
          <p:cNvSpPr>
            <a:spLocks noChangeArrowheads="1"/>
          </p:cNvSpPr>
          <p:nvPr/>
        </p:nvSpPr>
        <p:spPr bwMode="auto">
          <a:xfrm>
            <a:off x="2195513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Rectangle 61"/>
          <p:cNvSpPr>
            <a:spLocks noChangeArrowheads="1"/>
          </p:cNvSpPr>
          <p:nvPr/>
        </p:nvSpPr>
        <p:spPr bwMode="auto">
          <a:xfrm>
            <a:off x="2484438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Rectangle 64"/>
          <p:cNvSpPr>
            <a:spLocks noChangeArrowheads="1"/>
          </p:cNvSpPr>
          <p:nvPr/>
        </p:nvSpPr>
        <p:spPr bwMode="auto">
          <a:xfrm>
            <a:off x="2770188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Rectangle 65"/>
          <p:cNvSpPr>
            <a:spLocks noChangeArrowheads="1"/>
          </p:cNvSpPr>
          <p:nvPr/>
        </p:nvSpPr>
        <p:spPr bwMode="auto">
          <a:xfrm>
            <a:off x="3059113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Rectangle 68"/>
          <p:cNvSpPr>
            <a:spLocks noChangeArrowheads="1"/>
          </p:cNvSpPr>
          <p:nvPr/>
        </p:nvSpPr>
        <p:spPr bwMode="auto">
          <a:xfrm>
            <a:off x="1042988" y="41497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69"/>
          <p:cNvSpPr>
            <a:spLocks noChangeArrowheads="1"/>
          </p:cNvSpPr>
          <p:nvPr/>
        </p:nvSpPr>
        <p:spPr bwMode="auto">
          <a:xfrm>
            <a:off x="1331913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Rectangle 70"/>
          <p:cNvSpPr>
            <a:spLocks noChangeArrowheads="1"/>
          </p:cNvSpPr>
          <p:nvPr/>
        </p:nvSpPr>
        <p:spPr bwMode="auto">
          <a:xfrm>
            <a:off x="1042988" y="443706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Rectangle 71"/>
          <p:cNvSpPr>
            <a:spLocks noChangeArrowheads="1"/>
          </p:cNvSpPr>
          <p:nvPr/>
        </p:nvSpPr>
        <p:spPr bwMode="auto">
          <a:xfrm>
            <a:off x="1331913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Rectangle 72"/>
          <p:cNvSpPr>
            <a:spLocks noChangeArrowheads="1"/>
          </p:cNvSpPr>
          <p:nvPr/>
        </p:nvSpPr>
        <p:spPr bwMode="auto">
          <a:xfrm>
            <a:off x="1617663" y="41497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Rectangle 73"/>
          <p:cNvSpPr>
            <a:spLocks noChangeArrowheads="1"/>
          </p:cNvSpPr>
          <p:nvPr/>
        </p:nvSpPr>
        <p:spPr bwMode="auto">
          <a:xfrm>
            <a:off x="1906588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Rectangle 74"/>
          <p:cNvSpPr>
            <a:spLocks noChangeArrowheads="1"/>
          </p:cNvSpPr>
          <p:nvPr/>
        </p:nvSpPr>
        <p:spPr bwMode="auto">
          <a:xfrm>
            <a:off x="1617663" y="443706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Rectangle 75"/>
          <p:cNvSpPr>
            <a:spLocks noChangeArrowheads="1"/>
          </p:cNvSpPr>
          <p:nvPr/>
        </p:nvSpPr>
        <p:spPr bwMode="auto">
          <a:xfrm>
            <a:off x="1906588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76"/>
          <p:cNvSpPr>
            <a:spLocks noChangeArrowheads="1"/>
          </p:cNvSpPr>
          <p:nvPr/>
        </p:nvSpPr>
        <p:spPr bwMode="auto">
          <a:xfrm>
            <a:off x="1042988" y="47259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77"/>
          <p:cNvSpPr>
            <a:spLocks noChangeArrowheads="1"/>
          </p:cNvSpPr>
          <p:nvPr/>
        </p:nvSpPr>
        <p:spPr bwMode="auto">
          <a:xfrm>
            <a:off x="1331913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8"/>
          <p:cNvSpPr>
            <a:spLocks noChangeArrowheads="1"/>
          </p:cNvSpPr>
          <p:nvPr/>
        </p:nvSpPr>
        <p:spPr bwMode="auto">
          <a:xfrm>
            <a:off x="1042988" y="50133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8" name="Rectangle 79"/>
          <p:cNvSpPr>
            <a:spLocks noChangeArrowheads="1"/>
          </p:cNvSpPr>
          <p:nvPr/>
        </p:nvSpPr>
        <p:spPr bwMode="auto">
          <a:xfrm>
            <a:off x="1331913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9" name="Rectangle 80"/>
          <p:cNvSpPr>
            <a:spLocks noChangeArrowheads="1"/>
          </p:cNvSpPr>
          <p:nvPr/>
        </p:nvSpPr>
        <p:spPr bwMode="auto">
          <a:xfrm>
            <a:off x="1617663" y="47259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Rectangle 81"/>
          <p:cNvSpPr>
            <a:spLocks noChangeArrowheads="1"/>
          </p:cNvSpPr>
          <p:nvPr/>
        </p:nvSpPr>
        <p:spPr bwMode="auto">
          <a:xfrm>
            <a:off x="1906588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Rectangle 82"/>
          <p:cNvSpPr>
            <a:spLocks noChangeArrowheads="1"/>
          </p:cNvSpPr>
          <p:nvPr/>
        </p:nvSpPr>
        <p:spPr bwMode="auto">
          <a:xfrm>
            <a:off x="1617663" y="50133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83"/>
          <p:cNvSpPr>
            <a:spLocks noChangeArrowheads="1"/>
          </p:cNvSpPr>
          <p:nvPr/>
        </p:nvSpPr>
        <p:spPr bwMode="auto">
          <a:xfrm>
            <a:off x="1906588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3" name="Rectangle 84"/>
          <p:cNvSpPr>
            <a:spLocks noChangeArrowheads="1"/>
          </p:cNvSpPr>
          <p:nvPr/>
        </p:nvSpPr>
        <p:spPr bwMode="auto">
          <a:xfrm>
            <a:off x="2195513" y="41497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85"/>
          <p:cNvSpPr>
            <a:spLocks noChangeArrowheads="1"/>
          </p:cNvSpPr>
          <p:nvPr/>
        </p:nvSpPr>
        <p:spPr bwMode="auto">
          <a:xfrm>
            <a:off x="2484438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5" name="Rectangle 86"/>
          <p:cNvSpPr>
            <a:spLocks noChangeArrowheads="1"/>
          </p:cNvSpPr>
          <p:nvPr/>
        </p:nvSpPr>
        <p:spPr bwMode="auto">
          <a:xfrm>
            <a:off x="2195513" y="443706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6" name="Rectangle 87"/>
          <p:cNvSpPr>
            <a:spLocks noChangeArrowheads="1"/>
          </p:cNvSpPr>
          <p:nvPr/>
        </p:nvSpPr>
        <p:spPr bwMode="auto">
          <a:xfrm>
            <a:off x="2484438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Rectangle 88"/>
          <p:cNvSpPr>
            <a:spLocks noChangeArrowheads="1"/>
          </p:cNvSpPr>
          <p:nvPr/>
        </p:nvSpPr>
        <p:spPr bwMode="auto">
          <a:xfrm>
            <a:off x="2770188" y="41497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Rectangle 89"/>
          <p:cNvSpPr>
            <a:spLocks noChangeArrowheads="1"/>
          </p:cNvSpPr>
          <p:nvPr/>
        </p:nvSpPr>
        <p:spPr bwMode="auto">
          <a:xfrm>
            <a:off x="3059113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90"/>
          <p:cNvSpPr>
            <a:spLocks noChangeArrowheads="1"/>
          </p:cNvSpPr>
          <p:nvPr/>
        </p:nvSpPr>
        <p:spPr bwMode="auto">
          <a:xfrm>
            <a:off x="2770188" y="443706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Rectangle 91"/>
          <p:cNvSpPr>
            <a:spLocks noChangeArrowheads="1"/>
          </p:cNvSpPr>
          <p:nvPr/>
        </p:nvSpPr>
        <p:spPr bwMode="auto">
          <a:xfrm>
            <a:off x="3059113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1" name="Rectangle 92"/>
          <p:cNvSpPr>
            <a:spLocks noChangeArrowheads="1"/>
          </p:cNvSpPr>
          <p:nvPr/>
        </p:nvSpPr>
        <p:spPr bwMode="auto">
          <a:xfrm>
            <a:off x="2195513" y="47259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2" name="Rectangle 93"/>
          <p:cNvSpPr>
            <a:spLocks noChangeArrowheads="1"/>
          </p:cNvSpPr>
          <p:nvPr/>
        </p:nvSpPr>
        <p:spPr bwMode="auto">
          <a:xfrm>
            <a:off x="2484438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3" name="Rectangle 94"/>
          <p:cNvSpPr>
            <a:spLocks noChangeArrowheads="1"/>
          </p:cNvSpPr>
          <p:nvPr/>
        </p:nvSpPr>
        <p:spPr bwMode="auto">
          <a:xfrm>
            <a:off x="2195513" y="50133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4" name="Rectangle 95"/>
          <p:cNvSpPr>
            <a:spLocks noChangeArrowheads="1"/>
          </p:cNvSpPr>
          <p:nvPr/>
        </p:nvSpPr>
        <p:spPr bwMode="auto">
          <a:xfrm>
            <a:off x="2484438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5" name="Rectangle 96"/>
          <p:cNvSpPr>
            <a:spLocks noChangeArrowheads="1"/>
          </p:cNvSpPr>
          <p:nvPr/>
        </p:nvSpPr>
        <p:spPr bwMode="auto">
          <a:xfrm>
            <a:off x="2770188" y="47259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6" name="Rectangle 97"/>
          <p:cNvSpPr>
            <a:spLocks noChangeArrowheads="1"/>
          </p:cNvSpPr>
          <p:nvPr/>
        </p:nvSpPr>
        <p:spPr bwMode="auto">
          <a:xfrm>
            <a:off x="3059113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7" name="Rectangle 98"/>
          <p:cNvSpPr>
            <a:spLocks noChangeArrowheads="1"/>
          </p:cNvSpPr>
          <p:nvPr/>
        </p:nvSpPr>
        <p:spPr bwMode="auto">
          <a:xfrm>
            <a:off x="2770188" y="50133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8" name="Rectangle 99"/>
          <p:cNvSpPr>
            <a:spLocks noChangeArrowheads="1"/>
          </p:cNvSpPr>
          <p:nvPr/>
        </p:nvSpPr>
        <p:spPr bwMode="auto">
          <a:xfrm>
            <a:off x="3059113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9" name="Rectangle 100"/>
          <p:cNvSpPr>
            <a:spLocks noChangeArrowheads="1"/>
          </p:cNvSpPr>
          <p:nvPr/>
        </p:nvSpPr>
        <p:spPr bwMode="auto">
          <a:xfrm>
            <a:off x="1042988" y="53022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0" name="Rectangle 101"/>
          <p:cNvSpPr>
            <a:spLocks noChangeArrowheads="1"/>
          </p:cNvSpPr>
          <p:nvPr/>
        </p:nvSpPr>
        <p:spPr bwMode="auto">
          <a:xfrm>
            <a:off x="1331913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1" name="Rectangle 102"/>
          <p:cNvSpPr>
            <a:spLocks noChangeArrowheads="1"/>
          </p:cNvSpPr>
          <p:nvPr/>
        </p:nvSpPr>
        <p:spPr bwMode="auto">
          <a:xfrm>
            <a:off x="1042988" y="55895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Rectangle 103"/>
          <p:cNvSpPr>
            <a:spLocks noChangeArrowheads="1"/>
          </p:cNvSpPr>
          <p:nvPr/>
        </p:nvSpPr>
        <p:spPr bwMode="auto">
          <a:xfrm>
            <a:off x="1331913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Rectangle 104"/>
          <p:cNvSpPr>
            <a:spLocks noChangeArrowheads="1"/>
          </p:cNvSpPr>
          <p:nvPr/>
        </p:nvSpPr>
        <p:spPr bwMode="auto">
          <a:xfrm>
            <a:off x="1617663" y="53022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4" name="Rectangle 105"/>
          <p:cNvSpPr>
            <a:spLocks noChangeArrowheads="1"/>
          </p:cNvSpPr>
          <p:nvPr/>
        </p:nvSpPr>
        <p:spPr bwMode="auto">
          <a:xfrm>
            <a:off x="1906588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5" name="Rectangle 106"/>
          <p:cNvSpPr>
            <a:spLocks noChangeArrowheads="1"/>
          </p:cNvSpPr>
          <p:nvPr/>
        </p:nvSpPr>
        <p:spPr bwMode="auto">
          <a:xfrm>
            <a:off x="1617663" y="55895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6" name="Rectangle 107"/>
          <p:cNvSpPr>
            <a:spLocks noChangeArrowheads="1"/>
          </p:cNvSpPr>
          <p:nvPr/>
        </p:nvSpPr>
        <p:spPr bwMode="auto">
          <a:xfrm>
            <a:off x="1906588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7" name="Rectangle 108"/>
          <p:cNvSpPr>
            <a:spLocks noChangeArrowheads="1"/>
          </p:cNvSpPr>
          <p:nvPr/>
        </p:nvSpPr>
        <p:spPr bwMode="auto">
          <a:xfrm>
            <a:off x="1042988" y="58785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8" name="Rectangle 109"/>
          <p:cNvSpPr>
            <a:spLocks noChangeArrowheads="1"/>
          </p:cNvSpPr>
          <p:nvPr/>
        </p:nvSpPr>
        <p:spPr bwMode="auto">
          <a:xfrm>
            <a:off x="1331913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" name="Rectangle 112"/>
          <p:cNvSpPr>
            <a:spLocks noChangeArrowheads="1"/>
          </p:cNvSpPr>
          <p:nvPr/>
        </p:nvSpPr>
        <p:spPr bwMode="auto">
          <a:xfrm>
            <a:off x="1617663" y="58785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0" name="Rectangle 113"/>
          <p:cNvSpPr>
            <a:spLocks noChangeArrowheads="1"/>
          </p:cNvSpPr>
          <p:nvPr/>
        </p:nvSpPr>
        <p:spPr bwMode="auto">
          <a:xfrm>
            <a:off x="1906588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1" name="Rectangle 116"/>
          <p:cNvSpPr>
            <a:spLocks noChangeArrowheads="1"/>
          </p:cNvSpPr>
          <p:nvPr/>
        </p:nvSpPr>
        <p:spPr bwMode="auto">
          <a:xfrm>
            <a:off x="2195513" y="53022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2" name="Rectangle 117"/>
          <p:cNvSpPr>
            <a:spLocks noChangeArrowheads="1"/>
          </p:cNvSpPr>
          <p:nvPr/>
        </p:nvSpPr>
        <p:spPr bwMode="auto">
          <a:xfrm>
            <a:off x="2484438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3" name="Rectangle 118"/>
          <p:cNvSpPr>
            <a:spLocks noChangeArrowheads="1"/>
          </p:cNvSpPr>
          <p:nvPr/>
        </p:nvSpPr>
        <p:spPr bwMode="auto">
          <a:xfrm>
            <a:off x="2195513" y="55895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4" name="Rectangle 119"/>
          <p:cNvSpPr>
            <a:spLocks noChangeArrowheads="1"/>
          </p:cNvSpPr>
          <p:nvPr/>
        </p:nvSpPr>
        <p:spPr bwMode="auto">
          <a:xfrm>
            <a:off x="2484438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5" name="Rectangle 120"/>
          <p:cNvSpPr>
            <a:spLocks noChangeArrowheads="1"/>
          </p:cNvSpPr>
          <p:nvPr/>
        </p:nvSpPr>
        <p:spPr bwMode="auto">
          <a:xfrm>
            <a:off x="2770188" y="53022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6" name="Rectangle 121"/>
          <p:cNvSpPr>
            <a:spLocks noChangeArrowheads="1"/>
          </p:cNvSpPr>
          <p:nvPr/>
        </p:nvSpPr>
        <p:spPr bwMode="auto">
          <a:xfrm>
            <a:off x="3059113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7" name="Rectangle 122"/>
          <p:cNvSpPr>
            <a:spLocks noChangeArrowheads="1"/>
          </p:cNvSpPr>
          <p:nvPr/>
        </p:nvSpPr>
        <p:spPr bwMode="auto">
          <a:xfrm>
            <a:off x="2770188" y="55895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8" name="Rectangle 123"/>
          <p:cNvSpPr>
            <a:spLocks noChangeArrowheads="1"/>
          </p:cNvSpPr>
          <p:nvPr/>
        </p:nvSpPr>
        <p:spPr bwMode="auto">
          <a:xfrm>
            <a:off x="3059113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9" name="Rectangle 124"/>
          <p:cNvSpPr>
            <a:spLocks noChangeArrowheads="1"/>
          </p:cNvSpPr>
          <p:nvPr/>
        </p:nvSpPr>
        <p:spPr bwMode="auto">
          <a:xfrm>
            <a:off x="2195513" y="58785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0" name="Rectangle 125"/>
          <p:cNvSpPr>
            <a:spLocks noChangeArrowheads="1"/>
          </p:cNvSpPr>
          <p:nvPr/>
        </p:nvSpPr>
        <p:spPr bwMode="auto">
          <a:xfrm>
            <a:off x="2484438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1" name="Rectangle 128"/>
          <p:cNvSpPr>
            <a:spLocks noChangeArrowheads="1"/>
          </p:cNvSpPr>
          <p:nvPr/>
        </p:nvSpPr>
        <p:spPr bwMode="auto">
          <a:xfrm>
            <a:off x="2770188" y="58785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2" name="Rectangle 129"/>
          <p:cNvSpPr>
            <a:spLocks noChangeArrowheads="1"/>
          </p:cNvSpPr>
          <p:nvPr/>
        </p:nvSpPr>
        <p:spPr bwMode="auto">
          <a:xfrm>
            <a:off x="3059113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3" name="Rectangle 132"/>
          <p:cNvSpPr>
            <a:spLocks noChangeArrowheads="1"/>
          </p:cNvSpPr>
          <p:nvPr/>
        </p:nvSpPr>
        <p:spPr bwMode="auto">
          <a:xfrm>
            <a:off x="4859338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4" name="Rectangle 133"/>
          <p:cNvSpPr>
            <a:spLocks noChangeArrowheads="1"/>
          </p:cNvSpPr>
          <p:nvPr/>
        </p:nvSpPr>
        <p:spPr bwMode="auto">
          <a:xfrm>
            <a:off x="5148263" y="17002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5" name="Rectangle 134"/>
          <p:cNvSpPr>
            <a:spLocks noChangeArrowheads="1"/>
          </p:cNvSpPr>
          <p:nvPr/>
        </p:nvSpPr>
        <p:spPr bwMode="auto">
          <a:xfrm>
            <a:off x="4859338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6" name="Rectangle 135"/>
          <p:cNvSpPr>
            <a:spLocks noChangeArrowheads="1"/>
          </p:cNvSpPr>
          <p:nvPr/>
        </p:nvSpPr>
        <p:spPr bwMode="auto">
          <a:xfrm>
            <a:off x="5148263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7" name="Rectangle 136"/>
          <p:cNvSpPr>
            <a:spLocks noChangeArrowheads="1"/>
          </p:cNvSpPr>
          <p:nvPr/>
        </p:nvSpPr>
        <p:spPr bwMode="auto">
          <a:xfrm>
            <a:off x="5434013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8" name="Rectangle 137"/>
          <p:cNvSpPr>
            <a:spLocks noChangeArrowheads="1"/>
          </p:cNvSpPr>
          <p:nvPr/>
        </p:nvSpPr>
        <p:spPr bwMode="auto">
          <a:xfrm>
            <a:off x="5722938" y="17002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79" name="Rectangle 138"/>
          <p:cNvSpPr>
            <a:spLocks noChangeArrowheads="1"/>
          </p:cNvSpPr>
          <p:nvPr/>
        </p:nvSpPr>
        <p:spPr bwMode="auto">
          <a:xfrm>
            <a:off x="5434013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0" name="Rectangle 139"/>
          <p:cNvSpPr>
            <a:spLocks noChangeArrowheads="1"/>
          </p:cNvSpPr>
          <p:nvPr/>
        </p:nvSpPr>
        <p:spPr bwMode="auto">
          <a:xfrm>
            <a:off x="5722938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1" name="Rectangle 140"/>
          <p:cNvSpPr>
            <a:spLocks noChangeArrowheads="1"/>
          </p:cNvSpPr>
          <p:nvPr/>
        </p:nvSpPr>
        <p:spPr bwMode="auto">
          <a:xfrm>
            <a:off x="4859338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2" name="Rectangle 141"/>
          <p:cNvSpPr>
            <a:spLocks noChangeArrowheads="1"/>
          </p:cNvSpPr>
          <p:nvPr/>
        </p:nvSpPr>
        <p:spPr bwMode="auto">
          <a:xfrm>
            <a:off x="5148263" y="22764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3" name="Rectangle 142"/>
          <p:cNvSpPr>
            <a:spLocks noChangeArrowheads="1"/>
          </p:cNvSpPr>
          <p:nvPr/>
        </p:nvSpPr>
        <p:spPr bwMode="auto">
          <a:xfrm>
            <a:off x="4859338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4" name="Rectangle 143"/>
          <p:cNvSpPr>
            <a:spLocks noChangeArrowheads="1"/>
          </p:cNvSpPr>
          <p:nvPr/>
        </p:nvSpPr>
        <p:spPr bwMode="auto">
          <a:xfrm>
            <a:off x="5148263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5" name="Rectangle 144"/>
          <p:cNvSpPr>
            <a:spLocks noChangeArrowheads="1"/>
          </p:cNvSpPr>
          <p:nvPr/>
        </p:nvSpPr>
        <p:spPr bwMode="auto">
          <a:xfrm>
            <a:off x="5434013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6" name="Rectangle 145"/>
          <p:cNvSpPr>
            <a:spLocks noChangeArrowheads="1"/>
          </p:cNvSpPr>
          <p:nvPr/>
        </p:nvSpPr>
        <p:spPr bwMode="auto">
          <a:xfrm>
            <a:off x="5722938" y="22764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7" name="Rectangle 146"/>
          <p:cNvSpPr>
            <a:spLocks noChangeArrowheads="1"/>
          </p:cNvSpPr>
          <p:nvPr/>
        </p:nvSpPr>
        <p:spPr bwMode="auto">
          <a:xfrm>
            <a:off x="5434013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8" name="Rectangle 147"/>
          <p:cNvSpPr>
            <a:spLocks noChangeArrowheads="1"/>
          </p:cNvSpPr>
          <p:nvPr/>
        </p:nvSpPr>
        <p:spPr bwMode="auto">
          <a:xfrm>
            <a:off x="5722938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9" name="Rectangle 148"/>
          <p:cNvSpPr>
            <a:spLocks noChangeArrowheads="1"/>
          </p:cNvSpPr>
          <p:nvPr/>
        </p:nvSpPr>
        <p:spPr bwMode="auto">
          <a:xfrm>
            <a:off x="6011863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0" name="Rectangle 149"/>
          <p:cNvSpPr>
            <a:spLocks noChangeArrowheads="1"/>
          </p:cNvSpPr>
          <p:nvPr/>
        </p:nvSpPr>
        <p:spPr bwMode="auto">
          <a:xfrm>
            <a:off x="6300788" y="17002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1" name="Rectangle 150"/>
          <p:cNvSpPr>
            <a:spLocks noChangeArrowheads="1"/>
          </p:cNvSpPr>
          <p:nvPr/>
        </p:nvSpPr>
        <p:spPr bwMode="auto">
          <a:xfrm>
            <a:off x="6011863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2" name="Rectangle 151"/>
          <p:cNvSpPr>
            <a:spLocks noChangeArrowheads="1"/>
          </p:cNvSpPr>
          <p:nvPr/>
        </p:nvSpPr>
        <p:spPr bwMode="auto">
          <a:xfrm>
            <a:off x="6300788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3" name="Rectangle 152"/>
          <p:cNvSpPr>
            <a:spLocks noChangeArrowheads="1"/>
          </p:cNvSpPr>
          <p:nvPr/>
        </p:nvSpPr>
        <p:spPr bwMode="auto">
          <a:xfrm>
            <a:off x="6586538" y="17002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4" name="Rectangle 153"/>
          <p:cNvSpPr>
            <a:spLocks noChangeArrowheads="1"/>
          </p:cNvSpPr>
          <p:nvPr/>
        </p:nvSpPr>
        <p:spPr bwMode="auto">
          <a:xfrm>
            <a:off x="6875463" y="17002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5" name="Rectangle 154"/>
          <p:cNvSpPr>
            <a:spLocks noChangeArrowheads="1"/>
          </p:cNvSpPr>
          <p:nvPr/>
        </p:nvSpPr>
        <p:spPr bwMode="auto">
          <a:xfrm>
            <a:off x="6586538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6" name="Rectangle 155"/>
          <p:cNvSpPr>
            <a:spLocks noChangeArrowheads="1"/>
          </p:cNvSpPr>
          <p:nvPr/>
        </p:nvSpPr>
        <p:spPr bwMode="auto">
          <a:xfrm>
            <a:off x="6875463" y="19875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7" name="Rectangle 156"/>
          <p:cNvSpPr>
            <a:spLocks noChangeArrowheads="1"/>
          </p:cNvSpPr>
          <p:nvPr/>
        </p:nvSpPr>
        <p:spPr bwMode="auto">
          <a:xfrm>
            <a:off x="6011863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8" name="Rectangle 157"/>
          <p:cNvSpPr>
            <a:spLocks noChangeArrowheads="1"/>
          </p:cNvSpPr>
          <p:nvPr/>
        </p:nvSpPr>
        <p:spPr bwMode="auto">
          <a:xfrm>
            <a:off x="6300788" y="22764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9" name="Rectangle 158"/>
          <p:cNvSpPr>
            <a:spLocks noChangeArrowheads="1"/>
          </p:cNvSpPr>
          <p:nvPr/>
        </p:nvSpPr>
        <p:spPr bwMode="auto">
          <a:xfrm>
            <a:off x="6011863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0" name="Rectangle 159"/>
          <p:cNvSpPr>
            <a:spLocks noChangeArrowheads="1"/>
          </p:cNvSpPr>
          <p:nvPr/>
        </p:nvSpPr>
        <p:spPr bwMode="auto">
          <a:xfrm>
            <a:off x="6300788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1" name="Rectangle 160"/>
          <p:cNvSpPr>
            <a:spLocks noChangeArrowheads="1"/>
          </p:cNvSpPr>
          <p:nvPr/>
        </p:nvSpPr>
        <p:spPr bwMode="auto">
          <a:xfrm>
            <a:off x="6586538" y="227647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2" name="Rectangle 161"/>
          <p:cNvSpPr>
            <a:spLocks noChangeArrowheads="1"/>
          </p:cNvSpPr>
          <p:nvPr/>
        </p:nvSpPr>
        <p:spPr bwMode="auto">
          <a:xfrm>
            <a:off x="6875463" y="22764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3" name="Rectangle 162"/>
          <p:cNvSpPr>
            <a:spLocks noChangeArrowheads="1"/>
          </p:cNvSpPr>
          <p:nvPr/>
        </p:nvSpPr>
        <p:spPr bwMode="auto">
          <a:xfrm>
            <a:off x="6586538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4" name="Rectangle 163"/>
          <p:cNvSpPr>
            <a:spLocks noChangeArrowheads="1"/>
          </p:cNvSpPr>
          <p:nvPr/>
        </p:nvSpPr>
        <p:spPr bwMode="auto">
          <a:xfrm>
            <a:off x="6875463" y="25638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5" name="Rectangle 164"/>
          <p:cNvSpPr>
            <a:spLocks noChangeArrowheads="1"/>
          </p:cNvSpPr>
          <p:nvPr/>
        </p:nvSpPr>
        <p:spPr bwMode="auto">
          <a:xfrm>
            <a:off x="4859338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6" name="Rectangle 165"/>
          <p:cNvSpPr>
            <a:spLocks noChangeArrowheads="1"/>
          </p:cNvSpPr>
          <p:nvPr/>
        </p:nvSpPr>
        <p:spPr bwMode="auto">
          <a:xfrm>
            <a:off x="5148263" y="285273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7" name="Rectangle 166"/>
          <p:cNvSpPr>
            <a:spLocks noChangeArrowheads="1"/>
          </p:cNvSpPr>
          <p:nvPr/>
        </p:nvSpPr>
        <p:spPr bwMode="auto">
          <a:xfrm>
            <a:off x="4859338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8" name="Rectangle 167"/>
          <p:cNvSpPr>
            <a:spLocks noChangeArrowheads="1"/>
          </p:cNvSpPr>
          <p:nvPr/>
        </p:nvSpPr>
        <p:spPr bwMode="auto">
          <a:xfrm>
            <a:off x="5148263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9" name="Rectangle 168"/>
          <p:cNvSpPr>
            <a:spLocks noChangeArrowheads="1"/>
          </p:cNvSpPr>
          <p:nvPr/>
        </p:nvSpPr>
        <p:spPr bwMode="auto">
          <a:xfrm>
            <a:off x="5434013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0" name="Rectangle 169"/>
          <p:cNvSpPr>
            <a:spLocks noChangeArrowheads="1"/>
          </p:cNvSpPr>
          <p:nvPr/>
        </p:nvSpPr>
        <p:spPr bwMode="auto">
          <a:xfrm>
            <a:off x="5722938" y="285273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1" name="Rectangle 170"/>
          <p:cNvSpPr>
            <a:spLocks noChangeArrowheads="1"/>
          </p:cNvSpPr>
          <p:nvPr/>
        </p:nvSpPr>
        <p:spPr bwMode="auto">
          <a:xfrm>
            <a:off x="5434013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2" name="Rectangle 171"/>
          <p:cNvSpPr>
            <a:spLocks noChangeArrowheads="1"/>
          </p:cNvSpPr>
          <p:nvPr/>
        </p:nvSpPr>
        <p:spPr bwMode="auto">
          <a:xfrm>
            <a:off x="5722938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3" name="Rectangle 172"/>
          <p:cNvSpPr>
            <a:spLocks noChangeArrowheads="1"/>
          </p:cNvSpPr>
          <p:nvPr/>
        </p:nvSpPr>
        <p:spPr bwMode="auto">
          <a:xfrm>
            <a:off x="4859338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4" name="Rectangle 173"/>
          <p:cNvSpPr>
            <a:spLocks noChangeArrowheads="1"/>
          </p:cNvSpPr>
          <p:nvPr/>
        </p:nvSpPr>
        <p:spPr bwMode="auto">
          <a:xfrm>
            <a:off x="5148263" y="342900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5" name="Rectangle 176"/>
          <p:cNvSpPr>
            <a:spLocks noChangeArrowheads="1"/>
          </p:cNvSpPr>
          <p:nvPr/>
        </p:nvSpPr>
        <p:spPr bwMode="auto">
          <a:xfrm>
            <a:off x="5434013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6" name="Rectangle 177"/>
          <p:cNvSpPr>
            <a:spLocks noChangeArrowheads="1"/>
          </p:cNvSpPr>
          <p:nvPr/>
        </p:nvSpPr>
        <p:spPr bwMode="auto">
          <a:xfrm>
            <a:off x="5722938" y="342900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7" name="Rectangle 180"/>
          <p:cNvSpPr>
            <a:spLocks noChangeArrowheads="1"/>
          </p:cNvSpPr>
          <p:nvPr/>
        </p:nvSpPr>
        <p:spPr bwMode="auto">
          <a:xfrm>
            <a:off x="6011863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8" name="Rectangle 181"/>
          <p:cNvSpPr>
            <a:spLocks noChangeArrowheads="1"/>
          </p:cNvSpPr>
          <p:nvPr/>
        </p:nvSpPr>
        <p:spPr bwMode="auto">
          <a:xfrm>
            <a:off x="6300788" y="285273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9" name="Rectangle 182"/>
          <p:cNvSpPr>
            <a:spLocks noChangeArrowheads="1"/>
          </p:cNvSpPr>
          <p:nvPr/>
        </p:nvSpPr>
        <p:spPr bwMode="auto">
          <a:xfrm>
            <a:off x="6011863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0" name="Rectangle 183"/>
          <p:cNvSpPr>
            <a:spLocks noChangeArrowheads="1"/>
          </p:cNvSpPr>
          <p:nvPr/>
        </p:nvSpPr>
        <p:spPr bwMode="auto">
          <a:xfrm>
            <a:off x="6300788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1" name="Rectangle 184"/>
          <p:cNvSpPr>
            <a:spLocks noChangeArrowheads="1"/>
          </p:cNvSpPr>
          <p:nvPr/>
        </p:nvSpPr>
        <p:spPr bwMode="auto">
          <a:xfrm>
            <a:off x="6586538" y="285273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2" name="Rectangle 185"/>
          <p:cNvSpPr>
            <a:spLocks noChangeArrowheads="1"/>
          </p:cNvSpPr>
          <p:nvPr/>
        </p:nvSpPr>
        <p:spPr bwMode="auto">
          <a:xfrm>
            <a:off x="6875463" y="285273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3" name="Rectangle 186"/>
          <p:cNvSpPr>
            <a:spLocks noChangeArrowheads="1"/>
          </p:cNvSpPr>
          <p:nvPr/>
        </p:nvSpPr>
        <p:spPr bwMode="auto">
          <a:xfrm>
            <a:off x="6586538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4" name="Rectangle 187"/>
          <p:cNvSpPr>
            <a:spLocks noChangeArrowheads="1"/>
          </p:cNvSpPr>
          <p:nvPr/>
        </p:nvSpPr>
        <p:spPr bwMode="auto">
          <a:xfrm>
            <a:off x="6875463" y="314007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5" name="Rectangle 188"/>
          <p:cNvSpPr>
            <a:spLocks noChangeArrowheads="1"/>
          </p:cNvSpPr>
          <p:nvPr/>
        </p:nvSpPr>
        <p:spPr bwMode="auto">
          <a:xfrm>
            <a:off x="6011863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6" name="Rectangle 189"/>
          <p:cNvSpPr>
            <a:spLocks noChangeArrowheads="1"/>
          </p:cNvSpPr>
          <p:nvPr/>
        </p:nvSpPr>
        <p:spPr bwMode="auto">
          <a:xfrm>
            <a:off x="6300788" y="342900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7" name="Rectangle 192"/>
          <p:cNvSpPr>
            <a:spLocks noChangeArrowheads="1"/>
          </p:cNvSpPr>
          <p:nvPr/>
        </p:nvSpPr>
        <p:spPr bwMode="auto">
          <a:xfrm>
            <a:off x="6586538" y="342900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8" name="Rectangle 193"/>
          <p:cNvSpPr>
            <a:spLocks noChangeArrowheads="1"/>
          </p:cNvSpPr>
          <p:nvPr/>
        </p:nvSpPr>
        <p:spPr bwMode="auto">
          <a:xfrm>
            <a:off x="6875463" y="342900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9" name="Rectangle 196"/>
          <p:cNvSpPr>
            <a:spLocks noChangeArrowheads="1"/>
          </p:cNvSpPr>
          <p:nvPr/>
        </p:nvSpPr>
        <p:spPr bwMode="auto">
          <a:xfrm>
            <a:off x="4859338" y="41497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0" name="Rectangle 197"/>
          <p:cNvSpPr>
            <a:spLocks noChangeArrowheads="1"/>
          </p:cNvSpPr>
          <p:nvPr/>
        </p:nvSpPr>
        <p:spPr bwMode="auto">
          <a:xfrm>
            <a:off x="5148263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1" name="Rectangle 198"/>
          <p:cNvSpPr>
            <a:spLocks noChangeArrowheads="1"/>
          </p:cNvSpPr>
          <p:nvPr/>
        </p:nvSpPr>
        <p:spPr bwMode="auto">
          <a:xfrm>
            <a:off x="4859338" y="443706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2" name="Rectangle 199"/>
          <p:cNvSpPr>
            <a:spLocks noChangeArrowheads="1"/>
          </p:cNvSpPr>
          <p:nvPr/>
        </p:nvSpPr>
        <p:spPr bwMode="auto">
          <a:xfrm>
            <a:off x="5148263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3" name="Rectangle 200"/>
          <p:cNvSpPr>
            <a:spLocks noChangeArrowheads="1"/>
          </p:cNvSpPr>
          <p:nvPr/>
        </p:nvSpPr>
        <p:spPr bwMode="auto">
          <a:xfrm>
            <a:off x="5434013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4" name="Rectangle 201"/>
          <p:cNvSpPr>
            <a:spLocks noChangeArrowheads="1"/>
          </p:cNvSpPr>
          <p:nvPr/>
        </p:nvSpPr>
        <p:spPr bwMode="auto">
          <a:xfrm>
            <a:off x="5722938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5" name="Rectangle 202"/>
          <p:cNvSpPr>
            <a:spLocks noChangeArrowheads="1"/>
          </p:cNvSpPr>
          <p:nvPr/>
        </p:nvSpPr>
        <p:spPr bwMode="auto">
          <a:xfrm>
            <a:off x="5434013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6" name="Rectangle 203"/>
          <p:cNvSpPr>
            <a:spLocks noChangeArrowheads="1"/>
          </p:cNvSpPr>
          <p:nvPr/>
        </p:nvSpPr>
        <p:spPr bwMode="auto">
          <a:xfrm>
            <a:off x="5722938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7" name="Rectangle 204"/>
          <p:cNvSpPr>
            <a:spLocks noChangeArrowheads="1"/>
          </p:cNvSpPr>
          <p:nvPr/>
        </p:nvSpPr>
        <p:spPr bwMode="auto">
          <a:xfrm>
            <a:off x="4859338" y="47259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8" name="Rectangle 205"/>
          <p:cNvSpPr>
            <a:spLocks noChangeArrowheads="1"/>
          </p:cNvSpPr>
          <p:nvPr/>
        </p:nvSpPr>
        <p:spPr bwMode="auto">
          <a:xfrm>
            <a:off x="5148263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9" name="Rectangle 206"/>
          <p:cNvSpPr>
            <a:spLocks noChangeArrowheads="1"/>
          </p:cNvSpPr>
          <p:nvPr/>
        </p:nvSpPr>
        <p:spPr bwMode="auto">
          <a:xfrm>
            <a:off x="4859338" y="50133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0" name="Rectangle 207"/>
          <p:cNvSpPr>
            <a:spLocks noChangeArrowheads="1"/>
          </p:cNvSpPr>
          <p:nvPr/>
        </p:nvSpPr>
        <p:spPr bwMode="auto">
          <a:xfrm>
            <a:off x="5148263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" name="Rectangle 208"/>
          <p:cNvSpPr>
            <a:spLocks noChangeArrowheads="1"/>
          </p:cNvSpPr>
          <p:nvPr/>
        </p:nvSpPr>
        <p:spPr bwMode="auto">
          <a:xfrm>
            <a:off x="5434013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2" name="Rectangle 209"/>
          <p:cNvSpPr>
            <a:spLocks noChangeArrowheads="1"/>
          </p:cNvSpPr>
          <p:nvPr/>
        </p:nvSpPr>
        <p:spPr bwMode="auto">
          <a:xfrm>
            <a:off x="5722938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3" name="Rectangle 210"/>
          <p:cNvSpPr>
            <a:spLocks noChangeArrowheads="1"/>
          </p:cNvSpPr>
          <p:nvPr/>
        </p:nvSpPr>
        <p:spPr bwMode="auto">
          <a:xfrm>
            <a:off x="5434013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4" name="Rectangle 211"/>
          <p:cNvSpPr>
            <a:spLocks noChangeArrowheads="1"/>
          </p:cNvSpPr>
          <p:nvPr/>
        </p:nvSpPr>
        <p:spPr bwMode="auto">
          <a:xfrm>
            <a:off x="5722938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5" name="Rectangle 212"/>
          <p:cNvSpPr>
            <a:spLocks noChangeArrowheads="1"/>
          </p:cNvSpPr>
          <p:nvPr/>
        </p:nvSpPr>
        <p:spPr bwMode="auto">
          <a:xfrm>
            <a:off x="6011863" y="41497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6" name="Rectangle 213"/>
          <p:cNvSpPr>
            <a:spLocks noChangeArrowheads="1"/>
          </p:cNvSpPr>
          <p:nvPr/>
        </p:nvSpPr>
        <p:spPr bwMode="auto">
          <a:xfrm>
            <a:off x="6300788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7" name="Rectangle 214"/>
          <p:cNvSpPr>
            <a:spLocks noChangeArrowheads="1"/>
          </p:cNvSpPr>
          <p:nvPr/>
        </p:nvSpPr>
        <p:spPr bwMode="auto">
          <a:xfrm>
            <a:off x="6011863" y="443706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8" name="Rectangle 215"/>
          <p:cNvSpPr>
            <a:spLocks noChangeArrowheads="1"/>
          </p:cNvSpPr>
          <p:nvPr/>
        </p:nvSpPr>
        <p:spPr bwMode="auto">
          <a:xfrm>
            <a:off x="6300788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9" name="Rectangle 216"/>
          <p:cNvSpPr>
            <a:spLocks noChangeArrowheads="1"/>
          </p:cNvSpPr>
          <p:nvPr/>
        </p:nvSpPr>
        <p:spPr bwMode="auto">
          <a:xfrm>
            <a:off x="6586538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0" name="Rectangle 217"/>
          <p:cNvSpPr>
            <a:spLocks noChangeArrowheads="1"/>
          </p:cNvSpPr>
          <p:nvPr/>
        </p:nvSpPr>
        <p:spPr bwMode="auto">
          <a:xfrm>
            <a:off x="6875463" y="41497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1" name="Rectangle 218"/>
          <p:cNvSpPr>
            <a:spLocks noChangeArrowheads="1"/>
          </p:cNvSpPr>
          <p:nvPr/>
        </p:nvSpPr>
        <p:spPr bwMode="auto">
          <a:xfrm>
            <a:off x="6586538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2" name="Rectangle 219"/>
          <p:cNvSpPr>
            <a:spLocks noChangeArrowheads="1"/>
          </p:cNvSpPr>
          <p:nvPr/>
        </p:nvSpPr>
        <p:spPr bwMode="auto">
          <a:xfrm>
            <a:off x="6875463" y="44370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3" name="Rectangle 220"/>
          <p:cNvSpPr>
            <a:spLocks noChangeArrowheads="1"/>
          </p:cNvSpPr>
          <p:nvPr/>
        </p:nvSpPr>
        <p:spPr bwMode="auto">
          <a:xfrm>
            <a:off x="6011863" y="47259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4" name="Rectangle 221"/>
          <p:cNvSpPr>
            <a:spLocks noChangeArrowheads="1"/>
          </p:cNvSpPr>
          <p:nvPr/>
        </p:nvSpPr>
        <p:spPr bwMode="auto">
          <a:xfrm>
            <a:off x="6300788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5" name="Rectangle 222"/>
          <p:cNvSpPr>
            <a:spLocks noChangeArrowheads="1"/>
          </p:cNvSpPr>
          <p:nvPr/>
        </p:nvSpPr>
        <p:spPr bwMode="auto">
          <a:xfrm>
            <a:off x="6011863" y="5013325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6" name="Rectangle 223"/>
          <p:cNvSpPr>
            <a:spLocks noChangeArrowheads="1"/>
          </p:cNvSpPr>
          <p:nvPr/>
        </p:nvSpPr>
        <p:spPr bwMode="auto">
          <a:xfrm>
            <a:off x="6300788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7" name="Rectangle 224"/>
          <p:cNvSpPr>
            <a:spLocks noChangeArrowheads="1"/>
          </p:cNvSpPr>
          <p:nvPr/>
        </p:nvSpPr>
        <p:spPr bwMode="auto">
          <a:xfrm>
            <a:off x="6586538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8" name="Rectangle 225"/>
          <p:cNvSpPr>
            <a:spLocks noChangeArrowheads="1"/>
          </p:cNvSpPr>
          <p:nvPr/>
        </p:nvSpPr>
        <p:spPr bwMode="auto">
          <a:xfrm>
            <a:off x="6875463" y="47259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9" name="Rectangle 226"/>
          <p:cNvSpPr>
            <a:spLocks noChangeArrowheads="1"/>
          </p:cNvSpPr>
          <p:nvPr/>
        </p:nvSpPr>
        <p:spPr bwMode="auto">
          <a:xfrm>
            <a:off x="6586538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0" name="Rectangle 227"/>
          <p:cNvSpPr>
            <a:spLocks noChangeArrowheads="1"/>
          </p:cNvSpPr>
          <p:nvPr/>
        </p:nvSpPr>
        <p:spPr bwMode="auto">
          <a:xfrm>
            <a:off x="6875463" y="5013325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" name="Rectangle 228"/>
          <p:cNvSpPr>
            <a:spLocks noChangeArrowheads="1"/>
          </p:cNvSpPr>
          <p:nvPr/>
        </p:nvSpPr>
        <p:spPr bwMode="auto">
          <a:xfrm>
            <a:off x="4859338" y="53022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2" name="Rectangle 229"/>
          <p:cNvSpPr>
            <a:spLocks noChangeArrowheads="1"/>
          </p:cNvSpPr>
          <p:nvPr/>
        </p:nvSpPr>
        <p:spPr bwMode="auto">
          <a:xfrm>
            <a:off x="5148263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3" name="Rectangle 230"/>
          <p:cNvSpPr>
            <a:spLocks noChangeArrowheads="1"/>
          </p:cNvSpPr>
          <p:nvPr/>
        </p:nvSpPr>
        <p:spPr bwMode="auto">
          <a:xfrm>
            <a:off x="4859338" y="55895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" name="Rectangle 231"/>
          <p:cNvSpPr>
            <a:spLocks noChangeArrowheads="1"/>
          </p:cNvSpPr>
          <p:nvPr/>
        </p:nvSpPr>
        <p:spPr bwMode="auto">
          <a:xfrm>
            <a:off x="5148263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" name="Rectangle 232"/>
          <p:cNvSpPr>
            <a:spLocks noChangeArrowheads="1"/>
          </p:cNvSpPr>
          <p:nvPr/>
        </p:nvSpPr>
        <p:spPr bwMode="auto">
          <a:xfrm>
            <a:off x="5434013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" name="Rectangle 233"/>
          <p:cNvSpPr>
            <a:spLocks noChangeArrowheads="1"/>
          </p:cNvSpPr>
          <p:nvPr/>
        </p:nvSpPr>
        <p:spPr bwMode="auto">
          <a:xfrm>
            <a:off x="5722938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7" name="Rectangle 234"/>
          <p:cNvSpPr>
            <a:spLocks noChangeArrowheads="1"/>
          </p:cNvSpPr>
          <p:nvPr/>
        </p:nvSpPr>
        <p:spPr bwMode="auto">
          <a:xfrm>
            <a:off x="5434013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8" name="Rectangle 235"/>
          <p:cNvSpPr>
            <a:spLocks noChangeArrowheads="1"/>
          </p:cNvSpPr>
          <p:nvPr/>
        </p:nvSpPr>
        <p:spPr bwMode="auto">
          <a:xfrm>
            <a:off x="5722938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9" name="Rectangle 236"/>
          <p:cNvSpPr>
            <a:spLocks noChangeArrowheads="1"/>
          </p:cNvSpPr>
          <p:nvPr/>
        </p:nvSpPr>
        <p:spPr bwMode="auto">
          <a:xfrm>
            <a:off x="4859338" y="58785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0" name="Rectangle 237"/>
          <p:cNvSpPr>
            <a:spLocks noChangeArrowheads="1"/>
          </p:cNvSpPr>
          <p:nvPr/>
        </p:nvSpPr>
        <p:spPr bwMode="auto">
          <a:xfrm>
            <a:off x="5148263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1" name="Rectangle 240"/>
          <p:cNvSpPr>
            <a:spLocks noChangeArrowheads="1"/>
          </p:cNvSpPr>
          <p:nvPr/>
        </p:nvSpPr>
        <p:spPr bwMode="auto">
          <a:xfrm>
            <a:off x="5434013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2" name="Rectangle 241"/>
          <p:cNvSpPr>
            <a:spLocks noChangeArrowheads="1"/>
          </p:cNvSpPr>
          <p:nvPr/>
        </p:nvSpPr>
        <p:spPr bwMode="auto">
          <a:xfrm>
            <a:off x="5722938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3" name="Rectangle 244"/>
          <p:cNvSpPr>
            <a:spLocks noChangeArrowheads="1"/>
          </p:cNvSpPr>
          <p:nvPr/>
        </p:nvSpPr>
        <p:spPr bwMode="auto">
          <a:xfrm>
            <a:off x="6011863" y="5302250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4" name="Rectangle 245"/>
          <p:cNvSpPr>
            <a:spLocks noChangeArrowheads="1"/>
          </p:cNvSpPr>
          <p:nvPr/>
        </p:nvSpPr>
        <p:spPr bwMode="auto">
          <a:xfrm>
            <a:off x="6300788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5" name="Rectangle 246"/>
          <p:cNvSpPr>
            <a:spLocks noChangeArrowheads="1"/>
          </p:cNvSpPr>
          <p:nvPr/>
        </p:nvSpPr>
        <p:spPr bwMode="auto">
          <a:xfrm>
            <a:off x="6011863" y="5589588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6" name="Rectangle 247"/>
          <p:cNvSpPr>
            <a:spLocks noChangeArrowheads="1"/>
          </p:cNvSpPr>
          <p:nvPr/>
        </p:nvSpPr>
        <p:spPr bwMode="auto">
          <a:xfrm>
            <a:off x="6300788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7" name="Rectangle 248"/>
          <p:cNvSpPr>
            <a:spLocks noChangeArrowheads="1"/>
          </p:cNvSpPr>
          <p:nvPr/>
        </p:nvSpPr>
        <p:spPr bwMode="auto">
          <a:xfrm>
            <a:off x="6586538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8" name="Rectangle 249"/>
          <p:cNvSpPr>
            <a:spLocks noChangeArrowheads="1"/>
          </p:cNvSpPr>
          <p:nvPr/>
        </p:nvSpPr>
        <p:spPr bwMode="auto">
          <a:xfrm>
            <a:off x="6875463" y="53022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9" name="Rectangle 250"/>
          <p:cNvSpPr>
            <a:spLocks noChangeArrowheads="1"/>
          </p:cNvSpPr>
          <p:nvPr/>
        </p:nvSpPr>
        <p:spPr bwMode="auto">
          <a:xfrm>
            <a:off x="6586538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80" name="Rectangle 251"/>
          <p:cNvSpPr>
            <a:spLocks noChangeArrowheads="1"/>
          </p:cNvSpPr>
          <p:nvPr/>
        </p:nvSpPr>
        <p:spPr bwMode="auto">
          <a:xfrm>
            <a:off x="6875463" y="55895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81" name="Rectangle 252"/>
          <p:cNvSpPr>
            <a:spLocks noChangeArrowheads="1"/>
          </p:cNvSpPr>
          <p:nvPr/>
        </p:nvSpPr>
        <p:spPr bwMode="auto">
          <a:xfrm>
            <a:off x="6011863" y="5878513"/>
            <a:ext cx="28892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82" name="Rectangle 253"/>
          <p:cNvSpPr>
            <a:spLocks noChangeArrowheads="1"/>
          </p:cNvSpPr>
          <p:nvPr/>
        </p:nvSpPr>
        <p:spPr bwMode="auto">
          <a:xfrm>
            <a:off x="6300788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83" name="Rectangle 256"/>
          <p:cNvSpPr>
            <a:spLocks noChangeArrowheads="1"/>
          </p:cNvSpPr>
          <p:nvPr/>
        </p:nvSpPr>
        <p:spPr bwMode="auto">
          <a:xfrm>
            <a:off x="6586538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84" name="Rectangle 257"/>
          <p:cNvSpPr>
            <a:spLocks noChangeArrowheads="1"/>
          </p:cNvSpPr>
          <p:nvPr/>
        </p:nvSpPr>
        <p:spPr bwMode="auto">
          <a:xfrm>
            <a:off x="6875463" y="58785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85" name="Text Box 260"/>
          <p:cNvSpPr txBox="1">
            <a:spLocks noChangeArrowheads="1"/>
          </p:cNvSpPr>
          <p:nvPr/>
        </p:nvSpPr>
        <p:spPr bwMode="auto">
          <a:xfrm>
            <a:off x="3471863" y="2403475"/>
            <a:ext cx="98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4:4:4</a:t>
            </a:r>
          </a:p>
        </p:txBody>
      </p:sp>
      <p:sp>
        <p:nvSpPr>
          <p:cNvPr id="19686" name="Text Box 261"/>
          <p:cNvSpPr txBox="1">
            <a:spLocks noChangeArrowheads="1"/>
          </p:cNvSpPr>
          <p:nvPr/>
        </p:nvSpPr>
        <p:spPr bwMode="auto">
          <a:xfrm>
            <a:off x="3492500" y="4941888"/>
            <a:ext cx="98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4:2:2</a:t>
            </a:r>
          </a:p>
        </p:txBody>
      </p:sp>
      <p:sp>
        <p:nvSpPr>
          <p:cNvPr id="19687" name="Text Box 262"/>
          <p:cNvSpPr txBox="1">
            <a:spLocks noChangeArrowheads="1"/>
          </p:cNvSpPr>
          <p:nvPr/>
        </p:nvSpPr>
        <p:spPr bwMode="auto">
          <a:xfrm>
            <a:off x="7451725" y="2403475"/>
            <a:ext cx="98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4:2:0</a:t>
            </a:r>
          </a:p>
        </p:txBody>
      </p:sp>
      <p:sp>
        <p:nvSpPr>
          <p:cNvPr id="19688" name="Text Box 263"/>
          <p:cNvSpPr txBox="1">
            <a:spLocks noChangeArrowheads="1"/>
          </p:cNvSpPr>
          <p:nvPr/>
        </p:nvSpPr>
        <p:spPr bwMode="auto">
          <a:xfrm>
            <a:off x="7429500" y="4941888"/>
            <a:ext cx="98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4:1:1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You are Here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4102" name="Cloud"/>
          <p:cNvSpPr>
            <a:spLocks noChangeAspect="1" noEditPoints="1" noChangeArrowheads="1"/>
          </p:cNvSpPr>
          <p:nvPr/>
        </p:nvSpPr>
        <p:spPr bwMode="auto">
          <a:xfrm>
            <a:off x="3328988" y="4419600"/>
            <a:ext cx="2832100" cy="1638300"/>
          </a:xfrm>
          <a:custGeom>
            <a:avLst/>
            <a:gdLst>
              <a:gd name="T0" fmla="*/ 15102593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5388705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403350" y="2043113"/>
            <a:ext cx="1476375" cy="96361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Encoder</a:t>
            </a: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789113" y="3392488"/>
            <a:ext cx="1668462" cy="1155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Sender</a:t>
            </a: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843338" y="2814638"/>
            <a:ext cx="1666875" cy="1155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Middlebox</a:t>
            </a: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5961063" y="3390900"/>
            <a:ext cx="1668462" cy="1155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Receiver</a:t>
            </a:r>
          </a:p>
        </p:txBody>
      </p:sp>
      <p:cxnSp>
        <p:nvCxnSpPr>
          <p:cNvPr id="4107" name="AutoShape 10"/>
          <p:cNvCxnSpPr>
            <a:cxnSpLocks noChangeShapeType="1"/>
            <a:stCxn id="4103" idx="2"/>
            <a:endCxn id="4104" idx="0"/>
          </p:cNvCxnSpPr>
          <p:nvPr/>
        </p:nvCxnSpPr>
        <p:spPr bwMode="auto">
          <a:xfrm rot="16200000" flipH="1">
            <a:off x="2189956" y="2958307"/>
            <a:ext cx="385763" cy="482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1"/>
          <p:cNvCxnSpPr>
            <a:cxnSpLocks noChangeShapeType="1"/>
            <a:stCxn id="4104" idx="4"/>
            <a:endCxn id="4102" idx="0"/>
          </p:cNvCxnSpPr>
          <p:nvPr/>
        </p:nvCxnSpPr>
        <p:spPr bwMode="auto">
          <a:xfrm rot="16200000" flipH="1">
            <a:off x="2635251" y="4537075"/>
            <a:ext cx="690562" cy="7127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9" name="AutoShape 12"/>
          <p:cNvCxnSpPr>
            <a:cxnSpLocks noChangeShapeType="1"/>
            <a:endCxn id="4105" idx="3"/>
          </p:cNvCxnSpPr>
          <p:nvPr/>
        </p:nvCxnSpPr>
        <p:spPr bwMode="auto">
          <a:xfrm rot="-5400000">
            <a:off x="3689350" y="4197350"/>
            <a:ext cx="795338" cy="1588"/>
          </a:xfrm>
          <a:prstGeom prst="curvedConnector3">
            <a:avLst>
              <a:gd name="adj1" fmla="val 3932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0" name="AutoShape 13"/>
          <p:cNvCxnSpPr>
            <a:cxnSpLocks noChangeShapeType="1"/>
            <a:stCxn id="4105" idx="5"/>
          </p:cNvCxnSpPr>
          <p:nvPr/>
        </p:nvCxnSpPr>
        <p:spPr bwMode="auto">
          <a:xfrm rot="5400000">
            <a:off x="4896644" y="4169569"/>
            <a:ext cx="738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1" name="AutoShape 14"/>
          <p:cNvCxnSpPr>
            <a:cxnSpLocks noChangeShapeType="1"/>
            <a:stCxn id="4102" idx="2"/>
            <a:endCxn id="4106" idx="4"/>
          </p:cNvCxnSpPr>
          <p:nvPr/>
        </p:nvCxnSpPr>
        <p:spPr bwMode="auto">
          <a:xfrm flipV="1">
            <a:off x="6157913" y="4546600"/>
            <a:ext cx="638175" cy="692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6408738" y="2043113"/>
            <a:ext cx="1476375" cy="96361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4113" name="AutoShape 16"/>
          <p:cNvCxnSpPr>
            <a:cxnSpLocks noChangeShapeType="1"/>
            <a:stCxn id="4106" idx="0"/>
            <a:endCxn id="4112" idx="2"/>
          </p:cNvCxnSpPr>
          <p:nvPr/>
        </p:nvCxnSpPr>
        <p:spPr bwMode="auto">
          <a:xfrm rot="-5400000">
            <a:off x="6780213" y="3022600"/>
            <a:ext cx="384175" cy="352425"/>
          </a:xfrm>
          <a:prstGeom prst="curved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048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4:2:2 Sub-sampling</a:t>
            </a:r>
          </a:p>
        </p:txBody>
      </p:sp>
      <p:pic>
        <p:nvPicPr>
          <p:cNvPr id="20485" name="Picture 3" descr="tulips07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6338" y="1600200"/>
            <a:ext cx="3286125" cy="2187575"/>
          </a:xfrm>
          <a:noFill/>
        </p:spPr>
      </p:pic>
      <p:pic>
        <p:nvPicPr>
          <p:cNvPr id="20486" name="Picture 4" descr="tulip-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38738" y="1600200"/>
            <a:ext cx="3284537" cy="2187575"/>
          </a:xfrm>
          <a:noFill/>
        </p:spPr>
      </p:pic>
      <p:pic>
        <p:nvPicPr>
          <p:cNvPr id="20487" name="Picture 5" descr="tulip-v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71775" y="3933825"/>
            <a:ext cx="1644650" cy="2187575"/>
          </a:xfrm>
          <a:noFill/>
        </p:spPr>
      </p:pic>
      <p:pic>
        <p:nvPicPr>
          <p:cNvPr id="20488" name="Picture 6" descr="tulip-u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732588" y="3933825"/>
            <a:ext cx="1641475" cy="2187575"/>
          </a:xfrm>
          <a:noFill/>
        </p:spPr>
      </p:pic>
      <p:sp>
        <p:nvSpPr>
          <p:cNvPr id="20489" name="Oval 7"/>
          <p:cNvSpPr>
            <a:spLocks noChangeArrowheads="1"/>
          </p:cNvSpPr>
          <p:nvPr/>
        </p:nvSpPr>
        <p:spPr bwMode="auto">
          <a:xfrm>
            <a:off x="8101013" y="3141663"/>
            <a:ext cx="719137" cy="719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20490" name="Oval 8"/>
          <p:cNvSpPr>
            <a:spLocks noChangeArrowheads="1"/>
          </p:cNvSpPr>
          <p:nvPr/>
        </p:nvSpPr>
        <p:spPr bwMode="auto">
          <a:xfrm>
            <a:off x="4067175" y="5445125"/>
            <a:ext cx="719138" cy="719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0491" name="Oval 9"/>
          <p:cNvSpPr>
            <a:spLocks noChangeArrowheads="1"/>
          </p:cNvSpPr>
          <p:nvPr/>
        </p:nvSpPr>
        <p:spPr bwMode="auto">
          <a:xfrm>
            <a:off x="8027988" y="5445125"/>
            <a:ext cx="719137" cy="719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U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21507" name="Picture 10" descr="tulips-4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21508" name="AutoShape 11"/>
          <p:cNvSpPr>
            <a:spLocks noChangeArrowheads="1"/>
          </p:cNvSpPr>
          <p:nvPr/>
        </p:nvSpPr>
        <p:spPr bwMode="auto">
          <a:xfrm>
            <a:off x="6877050" y="5876925"/>
            <a:ext cx="20875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4:2:0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22531" name="Picture 5" descr="tulips-8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6877050" y="5876925"/>
            <a:ext cx="20875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“4:1:0”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5" name="Picture 7" descr="tulips-gri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60350"/>
            <a:ext cx="6170613" cy="6157913"/>
          </a:xfrm>
          <a:noFill/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Discrete Cosine Transform</a:t>
            </a:r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3657600" y="3200400"/>
            <a:ext cx="21875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/>
              <a:t>Demo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Quantization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33438" y="19526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242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373188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65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833438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-54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373188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-10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1912938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23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451100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1912938" y="24574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-4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451100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-2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833438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13</a:t>
            </a:r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1373188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</a:t>
            </a:r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833438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1373188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1912938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2451100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25619" name="Rectangle 18"/>
          <p:cNvSpPr>
            <a:spLocks noChangeArrowheads="1"/>
          </p:cNvSpPr>
          <p:nvPr/>
        </p:nvSpPr>
        <p:spPr bwMode="auto">
          <a:xfrm>
            <a:off x="1912938" y="35369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-1</a:t>
            </a:r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2451100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-2</a:t>
            </a:r>
          </a:p>
        </p:txBody>
      </p:sp>
      <p:sp>
        <p:nvSpPr>
          <p:cNvPr id="25621" name="Rectangle 37"/>
          <p:cNvSpPr>
            <a:spLocks noChangeArrowheads="1"/>
          </p:cNvSpPr>
          <p:nvPr/>
        </p:nvSpPr>
        <p:spPr bwMode="auto">
          <a:xfrm>
            <a:off x="3351213" y="19526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5622" name="Rectangle 38"/>
          <p:cNvSpPr>
            <a:spLocks noChangeArrowheads="1"/>
          </p:cNvSpPr>
          <p:nvPr/>
        </p:nvSpPr>
        <p:spPr bwMode="auto">
          <a:xfrm>
            <a:off x="3890963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23" name="Rectangle 39"/>
          <p:cNvSpPr>
            <a:spLocks noChangeArrowheads="1"/>
          </p:cNvSpPr>
          <p:nvPr/>
        </p:nvSpPr>
        <p:spPr bwMode="auto">
          <a:xfrm>
            <a:off x="3351213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24" name="Rectangle 40"/>
          <p:cNvSpPr>
            <a:spLocks noChangeArrowheads="1"/>
          </p:cNvSpPr>
          <p:nvPr/>
        </p:nvSpPr>
        <p:spPr bwMode="auto">
          <a:xfrm>
            <a:off x="3890963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25" name="Rectangle 41"/>
          <p:cNvSpPr>
            <a:spLocks noChangeArrowheads="1"/>
          </p:cNvSpPr>
          <p:nvPr/>
        </p:nvSpPr>
        <p:spPr bwMode="auto">
          <a:xfrm>
            <a:off x="4430713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26" name="Rectangle 42"/>
          <p:cNvSpPr>
            <a:spLocks noChangeArrowheads="1"/>
          </p:cNvSpPr>
          <p:nvPr/>
        </p:nvSpPr>
        <p:spPr bwMode="auto">
          <a:xfrm>
            <a:off x="4968875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27" name="Rectangle 43"/>
          <p:cNvSpPr>
            <a:spLocks noChangeArrowheads="1"/>
          </p:cNvSpPr>
          <p:nvPr/>
        </p:nvSpPr>
        <p:spPr bwMode="auto">
          <a:xfrm>
            <a:off x="4430713" y="24574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28" name="Rectangle 44"/>
          <p:cNvSpPr>
            <a:spLocks noChangeArrowheads="1"/>
          </p:cNvSpPr>
          <p:nvPr/>
        </p:nvSpPr>
        <p:spPr bwMode="auto">
          <a:xfrm>
            <a:off x="4968875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sp>
        <p:nvSpPr>
          <p:cNvPr id="25629" name="Rectangle 45"/>
          <p:cNvSpPr>
            <a:spLocks noChangeArrowheads="1"/>
          </p:cNvSpPr>
          <p:nvPr/>
        </p:nvSpPr>
        <p:spPr bwMode="auto">
          <a:xfrm>
            <a:off x="3351213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30" name="Rectangle 46"/>
          <p:cNvSpPr>
            <a:spLocks noChangeArrowheads="1"/>
          </p:cNvSpPr>
          <p:nvPr/>
        </p:nvSpPr>
        <p:spPr bwMode="auto">
          <a:xfrm>
            <a:off x="3890963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31" name="Rectangle 47"/>
          <p:cNvSpPr>
            <a:spLocks noChangeArrowheads="1"/>
          </p:cNvSpPr>
          <p:nvPr/>
        </p:nvSpPr>
        <p:spPr bwMode="auto">
          <a:xfrm>
            <a:off x="3351213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32" name="Rectangle 48"/>
          <p:cNvSpPr>
            <a:spLocks noChangeArrowheads="1"/>
          </p:cNvSpPr>
          <p:nvPr/>
        </p:nvSpPr>
        <p:spPr bwMode="auto">
          <a:xfrm>
            <a:off x="3890963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sp>
        <p:nvSpPr>
          <p:cNvPr id="25633" name="Rectangle 49"/>
          <p:cNvSpPr>
            <a:spLocks noChangeArrowheads="1"/>
          </p:cNvSpPr>
          <p:nvPr/>
        </p:nvSpPr>
        <p:spPr bwMode="auto">
          <a:xfrm>
            <a:off x="4430713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sp>
        <p:nvSpPr>
          <p:cNvPr id="25634" name="Rectangle 50"/>
          <p:cNvSpPr>
            <a:spLocks noChangeArrowheads="1"/>
          </p:cNvSpPr>
          <p:nvPr/>
        </p:nvSpPr>
        <p:spPr bwMode="auto">
          <a:xfrm>
            <a:off x="4968875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25635" name="Rectangle 51"/>
          <p:cNvSpPr>
            <a:spLocks noChangeArrowheads="1"/>
          </p:cNvSpPr>
          <p:nvPr/>
        </p:nvSpPr>
        <p:spPr bwMode="auto">
          <a:xfrm>
            <a:off x="4430713" y="35369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25636" name="Rectangle 52"/>
          <p:cNvSpPr>
            <a:spLocks noChangeArrowheads="1"/>
          </p:cNvSpPr>
          <p:nvPr/>
        </p:nvSpPr>
        <p:spPr bwMode="auto">
          <a:xfrm>
            <a:off x="4968875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64</a:t>
            </a:r>
          </a:p>
        </p:txBody>
      </p:sp>
      <p:sp>
        <p:nvSpPr>
          <p:cNvPr id="25637" name="Rectangle 53"/>
          <p:cNvSpPr>
            <a:spLocks noChangeArrowheads="1"/>
          </p:cNvSpPr>
          <p:nvPr/>
        </p:nvSpPr>
        <p:spPr bwMode="auto">
          <a:xfrm>
            <a:off x="6518275" y="19526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5638" name="Rectangle 54"/>
          <p:cNvSpPr>
            <a:spLocks noChangeArrowheads="1"/>
          </p:cNvSpPr>
          <p:nvPr/>
        </p:nvSpPr>
        <p:spPr bwMode="auto">
          <a:xfrm>
            <a:off x="7058025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39" name="Rectangle 55"/>
          <p:cNvSpPr>
            <a:spLocks noChangeArrowheads="1"/>
          </p:cNvSpPr>
          <p:nvPr/>
        </p:nvSpPr>
        <p:spPr bwMode="auto">
          <a:xfrm>
            <a:off x="6518275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-6</a:t>
            </a:r>
          </a:p>
        </p:txBody>
      </p:sp>
      <p:sp>
        <p:nvSpPr>
          <p:cNvPr id="25640" name="Rectangle 56"/>
          <p:cNvSpPr>
            <a:spLocks noChangeArrowheads="1"/>
          </p:cNvSpPr>
          <p:nvPr/>
        </p:nvSpPr>
        <p:spPr bwMode="auto">
          <a:xfrm>
            <a:off x="7058025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25641" name="Rectangle 57"/>
          <p:cNvSpPr>
            <a:spLocks noChangeArrowheads="1"/>
          </p:cNvSpPr>
          <p:nvPr/>
        </p:nvSpPr>
        <p:spPr bwMode="auto">
          <a:xfrm>
            <a:off x="7597775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642" name="Rectangle 58"/>
          <p:cNvSpPr>
            <a:spLocks noChangeArrowheads="1"/>
          </p:cNvSpPr>
          <p:nvPr/>
        </p:nvSpPr>
        <p:spPr bwMode="auto">
          <a:xfrm>
            <a:off x="8135938" y="19526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43" name="Rectangle 59"/>
          <p:cNvSpPr>
            <a:spLocks noChangeArrowheads="1"/>
          </p:cNvSpPr>
          <p:nvPr/>
        </p:nvSpPr>
        <p:spPr bwMode="auto">
          <a:xfrm>
            <a:off x="7597775" y="24574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44" name="Rectangle 60"/>
          <p:cNvSpPr>
            <a:spLocks noChangeArrowheads="1"/>
          </p:cNvSpPr>
          <p:nvPr/>
        </p:nvSpPr>
        <p:spPr bwMode="auto">
          <a:xfrm>
            <a:off x="8135938" y="24574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45" name="Rectangle 61"/>
          <p:cNvSpPr>
            <a:spLocks noChangeArrowheads="1"/>
          </p:cNvSpPr>
          <p:nvPr/>
        </p:nvSpPr>
        <p:spPr bwMode="auto">
          <a:xfrm>
            <a:off x="6518275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5646" name="Rectangle 62"/>
          <p:cNvSpPr>
            <a:spLocks noChangeArrowheads="1"/>
          </p:cNvSpPr>
          <p:nvPr/>
        </p:nvSpPr>
        <p:spPr bwMode="auto">
          <a:xfrm>
            <a:off x="7058025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47" name="Rectangle 63"/>
          <p:cNvSpPr>
            <a:spLocks noChangeArrowheads="1"/>
          </p:cNvSpPr>
          <p:nvPr/>
        </p:nvSpPr>
        <p:spPr bwMode="auto">
          <a:xfrm>
            <a:off x="6518275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48" name="Rectangle 64"/>
          <p:cNvSpPr>
            <a:spLocks noChangeArrowheads="1"/>
          </p:cNvSpPr>
          <p:nvPr/>
        </p:nvSpPr>
        <p:spPr bwMode="auto">
          <a:xfrm>
            <a:off x="7058025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49" name="Rectangle 65"/>
          <p:cNvSpPr>
            <a:spLocks noChangeArrowheads="1"/>
          </p:cNvSpPr>
          <p:nvPr/>
        </p:nvSpPr>
        <p:spPr bwMode="auto">
          <a:xfrm>
            <a:off x="7597775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50" name="Rectangle 66"/>
          <p:cNvSpPr>
            <a:spLocks noChangeArrowheads="1"/>
          </p:cNvSpPr>
          <p:nvPr/>
        </p:nvSpPr>
        <p:spPr bwMode="auto">
          <a:xfrm>
            <a:off x="8135938" y="29972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51" name="Rectangle 67"/>
          <p:cNvSpPr>
            <a:spLocks noChangeArrowheads="1"/>
          </p:cNvSpPr>
          <p:nvPr/>
        </p:nvSpPr>
        <p:spPr bwMode="auto">
          <a:xfrm>
            <a:off x="7597775" y="35369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52" name="Rectangle 68"/>
          <p:cNvSpPr>
            <a:spLocks noChangeArrowheads="1"/>
          </p:cNvSpPr>
          <p:nvPr/>
        </p:nvSpPr>
        <p:spPr bwMode="auto">
          <a:xfrm>
            <a:off x="8135938" y="35369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5653" name="Text Box 69"/>
          <p:cNvSpPr txBox="1">
            <a:spLocks noChangeArrowheads="1"/>
          </p:cNvSpPr>
          <p:nvPr/>
        </p:nvSpPr>
        <p:spPr bwMode="auto">
          <a:xfrm>
            <a:off x="2987675" y="2744788"/>
            <a:ext cx="360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25654" name="Text Box 70"/>
          <p:cNvSpPr txBox="1">
            <a:spLocks noChangeArrowheads="1"/>
          </p:cNvSpPr>
          <p:nvPr/>
        </p:nvSpPr>
        <p:spPr bwMode="auto">
          <a:xfrm>
            <a:off x="5703888" y="2744788"/>
            <a:ext cx="433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25655" name="Text Box 78"/>
          <p:cNvSpPr txBox="1">
            <a:spLocks noChangeArrowheads="1"/>
          </p:cNvSpPr>
          <p:nvPr/>
        </p:nvSpPr>
        <p:spPr bwMode="auto">
          <a:xfrm>
            <a:off x="3352800" y="4495800"/>
            <a:ext cx="21542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Quantization</a:t>
            </a:r>
          </a:p>
          <a:p>
            <a:r>
              <a:rPr lang="en-US"/>
              <a:t>Table</a:t>
            </a:r>
          </a:p>
        </p:txBody>
      </p:sp>
      <p:sp>
        <p:nvSpPr>
          <p:cNvPr id="25656" name="Text Box 80"/>
          <p:cNvSpPr txBox="1">
            <a:spLocks noChangeArrowheads="1"/>
          </p:cNvSpPr>
          <p:nvPr/>
        </p:nvSpPr>
        <p:spPr bwMode="auto">
          <a:xfrm>
            <a:off x="5927725" y="1330325"/>
            <a:ext cx="619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</a:t>
            </a:r>
          </a:p>
        </p:txBody>
      </p:sp>
      <p:sp>
        <p:nvSpPr>
          <p:cNvPr id="25657" name="Text Box 81"/>
          <p:cNvSpPr txBox="1">
            <a:spLocks noChangeArrowheads="1"/>
          </p:cNvSpPr>
          <p:nvPr/>
        </p:nvSpPr>
        <p:spPr bwMode="auto">
          <a:xfrm>
            <a:off x="7146925" y="4683125"/>
            <a:ext cx="596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</a:t>
            </a:r>
          </a:p>
        </p:txBody>
      </p:sp>
      <p:cxnSp>
        <p:nvCxnSpPr>
          <p:cNvPr id="25658" name="AutoShape 82"/>
          <p:cNvCxnSpPr>
            <a:cxnSpLocks noChangeShapeType="1"/>
            <a:stCxn id="25656" idx="3"/>
            <a:endCxn id="25637" idx="0"/>
          </p:cNvCxnSpPr>
          <p:nvPr/>
        </p:nvCxnSpPr>
        <p:spPr bwMode="auto">
          <a:xfrm>
            <a:off x="6546850" y="1560513"/>
            <a:ext cx="241300" cy="392112"/>
          </a:xfrm>
          <a:prstGeom prst="curvedConnector2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25659" name="AutoShape 83"/>
          <p:cNvCxnSpPr>
            <a:cxnSpLocks noChangeShapeType="1"/>
            <a:stCxn id="25657" idx="0"/>
            <a:endCxn id="25647" idx="2"/>
          </p:cNvCxnSpPr>
          <p:nvPr/>
        </p:nvCxnSpPr>
        <p:spPr bwMode="auto">
          <a:xfrm flipH="1" flipV="1">
            <a:off x="6788150" y="4076700"/>
            <a:ext cx="657225" cy="6064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25660" name="AutoShape 84"/>
          <p:cNvCxnSpPr>
            <a:cxnSpLocks noChangeShapeType="1"/>
            <a:stCxn id="25657" idx="0"/>
            <a:endCxn id="25648" idx="2"/>
          </p:cNvCxnSpPr>
          <p:nvPr/>
        </p:nvCxnSpPr>
        <p:spPr bwMode="auto">
          <a:xfrm flipH="1" flipV="1">
            <a:off x="7327900" y="4076700"/>
            <a:ext cx="117475" cy="6064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25661" name="AutoShape 85"/>
          <p:cNvCxnSpPr>
            <a:cxnSpLocks noChangeShapeType="1"/>
            <a:stCxn id="25657" idx="0"/>
            <a:endCxn id="25651" idx="2"/>
          </p:cNvCxnSpPr>
          <p:nvPr/>
        </p:nvCxnSpPr>
        <p:spPr bwMode="auto">
          <a:xfrm flipV="1">
            <a:off x="7445375" y="4076700"/>
            <a:ext cx="422275" cy="6064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25662" name="AutoShape 86"/>
          <p:cNvCxnSpPr>
            <a:cxnSpLocks noChangeShapeType="1"/>
            <a:stCxn id="25657" idx="0"/>
            <a:endCxn id="25652" idx="2"/>
          </p:cNvCxnSpPr>
          <p:nvPr/>
        </p:nvCxnSpPr>
        <p:spPr bwMode="auto">
          <a:xfrm flipV="1">
            <a:off x="7445375" y="4076700"/>
            <a:ext cx="960438" cy="6064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Differential Coding</a:t>
            </a:r>
          </a:p>
        </p:txBody>
      </p:sp>
      <p:grpSp>
        <p:nvGrpSpPr>
          <p:cNvPr id="26629" name="Group 53"/>
          <p:cNvGrpSpPr>
            <a:grpSpLocks/>
          </p:cNvGrpSpPr>
          <p:nvPr/>
        </p:nvGrpSpPr>
        <p:grpSpPr bwMode="auto">
          <a:xfrm>
            <a:off x="900113" y="1773238"/>
            <a:ext cx="2157412" cy="2124075"/>
            <a:chOff x="2154" y="1230"/>
            <a:chExt cx="1359" cy="1338"/>
          </a:xfrm>
        </p:grpSpPr>
        <p:sp>
          <p:nvSpPr>
            <p:cNvPr id="26715" name="Rectangle 35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6716" name="Rectangle 36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26717" name="Rectangle 37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26718" name="Rectangle 38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-1</a:t>
              </a:r>
            </a:p>
          </p:txBody>
        </p:sp>
        <p:sp>
          <p:nvSpPr>
            <p:cNvPr id="26719" name="Rectangle 39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6720" name="Rectangle 40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1" name="Rectangle 41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2" name="Rectangle 42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3" name="Rectangle 43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724" name="Rectangle 44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5" name="Rectangle 45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6" name="Rectangle 46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7" name="Rectangle 47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8" name="Rectangle 48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29" name="Rectangle 49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30" name="Rectangle 50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26630" name="Group 54"/>
          <p:cNvGrpSpPr>
            <a:grpSpLocks/>
          </p:cNvGrpSpPr>
          <p:nvPr/>
        </p:nvGrpSpPr>
        <p:grpSpPr bwMode="auto">
          <a:xfrm>
            <a:off x="3059113" y="1773238"/>
            <a:ext cx="2157412" cy="2124075"/>
            <a:chOff x="2154" y="1230"/>
            <a:chExt cx="1359" cy="1338"/>
          </a:xfrm>
        </p:grpSpPr>
        <p:sp>
          <p:nvSpPr>
            <p:cNvPr id="26699" name="Rectangle 55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26700" name="Rectangle 56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6701" name="Rectangle 57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6702" name="Rectangle 58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703" name="Rectangle 59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704" name="Rectangle 60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05" name="Rectangle 61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06" name="Rectangle 62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07" name="Rectangle 63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6708" name="Rectangle 64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09" name="Rectangle 65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10" name="Rectangle 66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11" name="Rectangle 67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712" name="Rectangle 68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13" name="Rectangle 69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714" name="Rectangle 70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26631" name="Group 71"/>
          <p:cNvGrpSpPr>
            <a:grpSpLocks/>
          </p:cNvGrpSpPr>
          <p:nvPr/>
        </p:nvGrpSpPr>
        <p:grpSpPr bwMode="auto">
          <a:xfrm>
            <a:off x="5219700" y="1773238"/>
            <a:ext cx="2157413" cy="2124075"/>
            <a:chOff x="2154" y="1230"/>
            <a:chExt cx="1359" cy="1338"/>
          </a:xfrm>
        </p:grpSpPr>
        <p:sp>
          <p:nvSpPr>
            <p:cNvPr id="26683" name="Rectangle 72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26684" name="Rectangle 73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6685" name="Rectangle 74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6686" name="Rectangle 75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87" name="Rectangle 76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88" name="Rectangle 77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89" name="Rectangle 78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0" name="Rectangle 79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1" name="Rectangle 80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6692" name="Rectangle 81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3" name="Rectangle 82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4" name="Rectangle 83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5" name="Rectangle 84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96" name="Rectangle 85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7" name="Rectangle 86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98" name="Rectangle 87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26632" name="Group 88"/>
          <p:cNvGrpSpPr>
            <a:grpSpLocks/>
          </p:cNvGrpSpPr>
          <p:nvPr/>
        </p:nvGrpSpPr>
        <p:grpSpPr bwMode="auto">
          <a:xfrm>
            <a:off x="903288" y="4257675"/>
            <a:ext cx="2157412" cy="2124075"/>
            <a:chOff x="2154" y="1230"/>
            <a:chExt cx="1359" cy="1338"/>
          </a:xfrm>
        </p:grpSpPr>
        <p:sp>
          <p:nvSpPr>
            <p:cNvPr id="26667" name="Rectangle 89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6668" name="Rectangle 90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26669" name="Rectangle 91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26670" name="Rectangle 92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-1</a:t>
              </a:r>
            </a:p>
          </p:txBody>
        </p:sp>
        <p:sp>
          <p:nvSpPr>
            <p:cNvPr id="26671" name="Rectangle 93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6672" name="Rectangle 94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73" name="Rectangle 95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74" name="Rectangle 96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75" name="Rectangle 97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76" name="Rectangle 98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77" name="Rectangle 99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78" name="Rectangle 100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79" name="Rectangle 101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80" name="Rectangle 102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81" name="Rectangle 103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82" name="Rectangle 104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26633" name="Group 105"/>
          <p:cNvGrpSpPr>
            <a:grpSpLocks/>
          </p:cNvGrpSpPr>
          <p:nvPr/>
        </p:nvGrpSpPr>
        <p:grpSpPr bwMode="auto">
          <a:xfrm>
            <a:off x="3062288" y="4257675"/>
            <a:ext cx="2157412" cy="2124075"/>
            <a:chOff x="2154" y="1230"/>
            <a:chExt cx="1359" cy="1338"/>
          </a:xfrm>
        </p:grpSpPr>
        <p:sp>
          <p:nvSpPr>
            <p:cNvPr id="26651" name="Rectangle 106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-5</a:t>
              </a:r>
            </a:p>
          </p:txBody>
        </p:sp>
        <p:sp>
          <p:nvSpPr>
            <p:cNvPr id="26652" name="Rectangle 107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6653" name="Rectangle 108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6654" name="Rectangle 109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55" name="Rectangle 110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56" name="Rectangle 111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57" name="Rectangle 112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58" name="Rectangle 113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59" name="Rectangle 114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6660" name="Rectangle 115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61" name="Rectangle 116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62" name="Rectangle 117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63" name="Rectangle 118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64" name="Rectangle 119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65" name="Rectangle 120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66" name="Rectangle 121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grpSp>
        <p:nvGrpSpPr>
          <p:cNvPr id="26634" name="Group 122"/>
          <p:cNvGrpSpPr>
            <a:grpSpLocks/>
          </p:cNvGrpSpPr>
          <p:nvPr/>
        </p:nvGrpSpPr>
        <p:grpSpPr bwMode="auto">
          <a:xfrm>
            <a:off x="5222875" y="4257675"/>
            <a:ext cx="2157413" cy="2124075"/>
            <a:chOff x="2154" y="1230"/>
            <a:chExt cx="1359" cy="1338"/>
          </a:xfrm>
        </p:grpSpPr>
        <p:sp>
          <p:nvSpPr>
            <p:cNvPr id="26635" name="Rectangle 123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636" name="Rectangle 124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6637" name="Rectangle 125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6638" name="Rectangle 126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39" name="Rectangle 127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40" name="Rectangle 128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1" name="Rectangle 129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2" name="Rectangle 130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3" name="Rectangle 131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6644" name="Rectangle 132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5" name="Rectangle 133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6" name="Rectangle 134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7" name="Rectangle 135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6648" name="Rectangle 136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49" name="Rectangle 137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6650" name="Rectangle 138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Zig-zag ordering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1331913" y="1916113"/>
            <a:ext cx="2157412" cy="2124075"/>
            <a:chOff x="2154" y="1230"/>
            <a:chExt cx="1359" cy="1338"/>
          </a:xfrm>
        </p:grpSpPr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7659" name="Rectangle 9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1" name="Rectangle 11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2" name="Rectangle 12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3" name="Rectangle 13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7664" name="Rectangle 14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5" name="Rectangle 15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6" name="Rectangle 16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7" name="Rectangle 17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7668" name="Rectangle 18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69" name="Rectangle 19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670" name="Rectangle 20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1311275" y="4545013"/>
            <a:ext cx="6251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27, 3, 2, 4, 1, 1, 0, 0, 0, 0, 0, 1, 0, 0, 0, 0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Run-Length Encoding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1331913" y="1916113"/>
            <a:ext cx="2157412" cy="2124075"/>
            <a:chOff x="2154" y="1230"/>
            <a:chExt cx="1359" cy="1338"/>
          </a:xfrm>
        </p:grpSpPr>
        <p:sp>
          <p:nvSpPr>
            <p:cNvPr id="28680" name="Rectangle 4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8685" name="Rectangle 9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87" name="Rectangle 11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88" name="Rectangle 12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8689" name="Rectangle 13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90" name="Rectangle 14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91" name="Rectangle 15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92" name="Rectangle 16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28693" name="Rectangle 17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94" name="Rectangle 18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695" name="Rectangle 19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606425" y="4545013"/>
            <a:ext cx="6251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27, 3, 2, 4, 1, 1, 0, 0, 0, 0, 0, 1, 0, 0, 0, 0</a:t>
            </a:r>
          </a:p>
        </p:txBody>
      </p:sp>
      <p:sp>
        <p:nvSpPr>
          <p:cNvPr id="28679" name="Text Box 21"/>
          <p:cNvSpPr txBox="1">
            <a:spLocks noChangeArrowheads="1"/>
          </p:cNvSpPr>
          <p:nvPr/>
        </p:nvSpPr>
        <p:spPr bwMode="auto">
          <a:xfrm>
            <a:off x="457200" y="5337175"/>
            <a:ext cx="8275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(27, 1) (3, 1) (2, 1), (4, 1), (1, 2), (0, 5), (1, 1), (0, 4)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Idea: Motion JPEG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Compress every frame in a video as JPEG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DVD-quality video = 208.6GB </a:t>
            </a:r>
          </a:p>
          <a:p>
            <a:pPr eaLnBrk="1" hangingPunct="1"/>
            <a:r>
              <a:rPr lang="en-US"/>
              <a:t>Reduction ratio = 27:1</a:t>
            </a:r>
          </a:p>
          <a:p>
            <a:pPr eaLnBrk="1" hangingPunct="1"/>
            <a:r>
              <a:rPr lang="en-US"/>
              <a:t>Final size = 7.7GB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2361-7D2A-46A8-957D-E4F8A6FC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0DD-6E26-465F-9597-3B35293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530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Sinéad</a:t>
            </a:r>
            <a:r>
              <a:rPr lang="en-US" dirty="0"/>
              <a:t> O'Connor (Nothing Compares 2U)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1BA7C-FA21-4E23-A001-3348CD87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NUS.SOC.SWS3021-2019</a:t>
            </a:r>
          </a:p>
          <a:p>
            <a:pPr>
              <a:defRPr/>
            </a:pPr>
            <a:r>
              <a:rPr lang="en-US"/>
              <a:t>Roger Zimmermann (based in part on slides by Ooi Wei Tsang)	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7B37-1377-497E-8C70-E6204E74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655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Video Compression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7" name="Picture 1029" descr="mr-2-00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0"/>
            <a:ext cx="4500563" cy="2041525"/>
          </a:xfrm>
          <a:noFill/>
        </p:spPr>
      </p:pic>
      <p:pic>
        <p:nvPicPr>
          <p:cNvPr id="31748" name="Picture 1042" descr="mr-2-00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756025"/>
            <a:ext cx="4500562" cy="2039938"/>
          </a:xfrm>
          <a:noFill/>
        </p:spPr>
      </p:pic>
      <p:pic>
        <p:nvPicPr>
          <p:cNvPr id="31749" name="Picture 1043" descr="mr-2-00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756025"/>
            <a:ext cx="4500563" cy="2041525"/>
          </a:xfrm>
          <a:noFill/>
        </p:spPr>
      </p:pic>
      <p:pic>
        <p:nvPicPr>
          <p:cNvPr id="31750" name="Picture 1044" descr="mr-2-00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3438" y="1524000"/>
            <a:ext cx="4500562" cy="2039938"/>
          </a:xfrm>
          <a:noFill/>
        </p:spPr>
      </p:pic>
    </p:spTree>
    <p:extLst>
      <p:ext uri="{BB962C8B-B14F-4D97-AF65-F5344CB8AC3E}">
        <p14:creationId xmlns:p14="http://schemas.microsoft.com/office/powerpoint/2010/main" val="240095918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Frame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By (c) copyright 2006, Blender Foundation / Netherlands Media Art Institute / www.elephantsdream.org - Screenshot from "Elephants Dream" http://orange.blender.org/download, CC BY 2.5, https://commons.wikimedia.org/w/index.php?curid=7395123</a:t>
            </a:r>
          </a:p>
        </p:txBody>
      </p:sp>
    </p:spTree>
    <p:extLst>
      <p:ext uri="{BB962C8B-B14F-4D97-AF65-F5344CB8AC3E}">
        <p14:creationId xmlns:p14="http://schemas.microsoft.com/office/powerpoint/2010/main" val="229905590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2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2052" name="Picture 4" descr="Motion compensation example-dif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933"/>
            <a:ext cx="9144000" cy="51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By (c) copyright 2006, Blender Foundation / Netherlands Media Art Institute / www.elephantsdream.org - Screenshot from "Elephants Dream" http://orange.blender.org/download, CC BY 2.5, https://commons.wikimedia.org/w/index.php?curid=7395129</a:t>
            </a:r>
          </a:p>
        </p:txBody>
      </p:sp>
    </p:spTree>
    <p:extLst>
      <p:ext uri="{BB962C8B-B14F-4D97-AF65-F5344CB8AC3E}">
        <p14:creationId xmlns:p14="http://schemas.microsoft.com/office/powerpoint/2010/main" val="219394912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Compensated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3074" name="Picture 2" descr="Motion compensation example-compensated dif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934"/>
            <a:ext cx="9144000" cy="51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6400" y="137160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By (c) copyright 2006, Blender Foundation / Netherlands Media Art Institute / www.elephantsdream.org - Screenshot from "Elephants Dream" http://orange.blender.org/download, CC BY 2.5, https://commons.wikimedia.org/w/index.php?curid=7395132</a:t>
            </a:r>
          </a:p>
        </p:txBody>
      </p:sp>
    </p:spTree>
    <p:extLst>
      <p:ext uri="{BB962C8B-B14F-4D97-AF65-F5344CB8AC3E}">
        <p14:creationId xmlns:p14="http://schemas.microsoft.com/office/powerpoint/2010/main" val="300908742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7" name="Picture 1029" descr="mr-2-00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0"/>
            <a:ext cx="4500563" cy="2041525"/>
          </a:xfrm>
          <a:noFill/>
        </p:spPr>
      </p:pic>
      <p:pic>
        <p:nvPicPr>
          <p:cNvPr id="31748" name="Picture 1042" descr="mr-2-00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756025"/>
            <a:ext cx="4500562" cy="2039938"/>
          </a:xfrm>
          <a:noFill/>
        </p:spPr>
      </p:pic>
      <p:pic>
        <p:nvPicPr>
          <p:cNvPr id="31749" name="Picture 1043" descr="mr-2-00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756025"/>
            <a:ext cx="4500563" cy="2041525"/>
          </a:xfrm>
          <a:noFill/>
        </p:spPr>
      </p:pic>
      <p:pic>
        <p:nvPicPr>
          <p:cNvPr id="31750" name="Picture 1044" descr="mr-2-00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3438" y="1524000"/>
            <a:ext cx="4500562" cy="2039938"/>
          </a:xfrm>
          <a:noFill/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Temporal Redundancy</a:t>
            </a:r>
          </a:p>
        </p:txBody>
      </p:sp>
      <p:pic>
        <p:nvPicPr>
          <p:cNvPr id="32773" name="Picture 4" descr="0024-dif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89100"/>
            <a:ext cx="9144000" cy="4144963"/>
          </a:xfrm>
          <a:noFill/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Motion Estimation</a:t>
            </a:r>
          </a:p>
        </p:txBody>
      </p:sp>
      <p:pic>
        <p:nvPicPr>
          <p:cNvPr id="33797" name="Picture 4" descr="mr-2-00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268413"/>
            <a:ext cx="5480050" cy="2484437"/>
          </a:xfrm>
          <a:noFill/>
        </p:spPr>
      </p:pic>
      <p:pic>
        <p:nvPicPr>
          <p:cNvPr id="33798" name="Picture 6" descr="mr-2-0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2275" y="3860800"/>
            <a:ext cx="5508625" cy="2497138"/>
          </a:xfrm>
          <a:noFill/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076825" y="1844675"/>
            <a:ext cx="215900" cy="215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5076825" y="4437063"/>
            <a:ext cx="215900" cy="215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858" name="AutoShape 10"/>
          <p:cNvCxnSpPr>
            <a:cxnSpLocks noChangeShapeType="1"/>
            <a:stCxn id="78856" idx="2"/>
            <a:endCxn id="78857" idx="0"/>
          </p:cNvCxnSpPr>
          <p:nvPr/>
        </p:nvCxnSpPr>
        <p:spPr bwMode="auto">
          <a:xfrm>
            <a:off x="5184775" y="2060575"/>
            <a:ext cx="0" cy="2376488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  <p:bldP spid="788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481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Bi-directional Prediction</a:t>
            </a:r>
          </a:p>
        </p:txBody>
      </p:sp>
      <p:pic>
        <p:nvPicPr>
          <p:cNvPr id="34821" name="Picture 6" descr="00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628775"/>
            <a:ext cx="3810000" cy="1727200"/>
          </a:xfrm>
          <a:noFill/>
        </p:spPr>
      </p:pic>
      <p:pic>
        <p:nvPicPr>
          <p:cNvPr id="34822" name="Picture 8" descr="00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13000" y="3068638"/>
            <a:ext cx="3808413" cy="1727200"/>
          </a:xfrm>
          <a:noFill/>
          <a:ln>
            <a:solidFill>
              <a:schemeClr val="bg1"/>
            </a:solidFill>
          </a:ln>
        </p:spPr>
      </p:pic>
      <p:pic>
        <p:nvPicPr>
          <p:cNvPr id="80900" name="Picture 4" descr="00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4581525"/>
            <a:ext cx="3810000" cy="1727200"/>
          </a:xfrm>
          <a:noFill/>
          <a:ln>
            <a:solidFill>
              <a:schemeClr val="bg1"/>
            </a:solidFill>
          </a:ln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211638" y="3789363"/>
            <a:ext cx="144462" cy="144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6877050" y="5300663"/>
            <a:ext cx="144463" cy="144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924300" y="3789363"/>
            <a:ext cx="144463" cy="1444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1690688" y="2349500"/>
            <a:ext cx="144462" cy="1444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0910" name="AutoShape 14"/>
          <p:cNvCxnSpPr>
            <a:cxnSpLocks noChangeShapeType="1"/>
            <a:stCxn id="80908" idx="1"/>
            <a:endCxn id="80909" idx="2"/>
          </p:cNvCxnSpPr>
          <p:nvPr/>
        </p:nvCxnSpPr>
        <p:spPr bwMode="auto">
          <a:xfrm flipH="1" flipV="1">
            <a:off x="1763713" y="2493963"/>
            <a:ext cx="2160587" cy="1368425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80911" name="AutoShape 15"/>
          <p:cNvCxnSpPr>
            <a:cxnSpLocks noChangeShapeType="1"/>
            <a:stCxn id="80906" idx="3"/>
            <a:endCxn id="80907" idx="1"/>
          </p:cNvCxnSpPr>
          <p:nvPr/>
        </p:nvCxnSpPr>
        <p:spPr bwMode="auto">
          <a:xfrm>
            <a:off x="4356100" y="3862388"/>
            <a:ext cx="2520950" cy="151130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 animBg="1"/>
      <p:bldP spid="80907" grpId="0" animBg="1"/>
      <p:bldP spid="80908" grpId="0" animBg="1"/>
      <p:bldP spid="809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Vectors</a:t>
            </a:r>
          </a:p>
        </p:txBody>
      </p:sp>
      <p:sp>
        <p:nvSpPr>
          <p:cNvPr id="3584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584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5845" name="Picture 7" descr="motion-vectors-dem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058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compress?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“Bandwidth Not Enough”</a:t>
            </a:r>
          </a:p>
          <a:p>
            <a:pPr eaLnBrk="1" hangingPunct="1"/>
            <a:r>
              <a:rPr lang="en-US"/>
              <a:t>“Disk Space Not Enough”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Size of Uncompressed DVD Movie =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Watch for Motion Vectors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3657600" y="3200400"/>
            <a:ext cx="21875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/>
              <a:t>Demo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H.261</a:t>
            </a:r>
          </a:p>
        </p:txBody>
      </p: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2351088" y="1916113"/>
            <a:ext cx="4465637" cy="4392612"/>
            <a:chOff x="1383" y="1071"/>
            <a:chExt cx="2813" cy="2767"/>
          </a:xfrm>
        </p:grpSpPr>
        <p:sp>
          <p:nvSpPr>
            <p:cNvPr id="37904" name="AutoShape 4"/>
            <p:cNvSpPr>
              <a:spLocks noChangeArrowheads="1"/>
            </p:cNvSpPr>
            <p:nvPr/>
          </p:nvSpPr>
          <p:spPr bwMode="auto">
            <a:xfrm rot="5400000">
              <a:off x="2360" y="2002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AutoShape 5"/>
            <p:cNvSpPr>
              <a:spLocks noChangeArrowheads="1"/>
            </p:cNvSpPr>
            <p:nvPr/>
          </p:nvSpPr>
          <p:spPr bwMode="auto">
            <a:xfrm rot="5400000">
              <a:off x="2088" y="2001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AutoShape 6"/>
            <p:cNvSpPr>
              <a:spLocks noChangeArrowheads="1"/>
            </p:cNvSpPr>
            <p:nvPr/>
          </p:nvSpPr>
          <p:spPr bwMode="auto">
            <a:xfrm rot="5400000">
              <a:off x="1815" y="2003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AutoShape 7"/>
            <p:cNvSpPr>
              <a:spLocks noChangeArrowheads="1"/>
            </p:cNvSpPr>
            <p:nvPr/>
          </p:nvSpPr>
          <p:spPr bwMode="auto">
            <a:xfrm rot="5400000">
              <a:off x="1544" y="2002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AutoShape 8"/>
            <p:cNvSpPr>
              <a:spLocks noChangeArrowheads="1"/>
            </p:cNvSpPr>
            <p:nvPr/>
          </p:nvSpPr>
          <p:spPr bwMode="auto">
            <a:xfrm rot="5400000">
              <a:off x="1271" y="2000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AutoShape 9"/>
            <p:cNvSpPr>
              <a:spLocks noChangeArrowheads="1"/>
            </p:cNvSpPr>
            <p:nvPr/>
          </p:nvSpPr>
          <p:spPr bwMode="auto">
            <a:xfrm rot="5400000">
              <a:off x="999" y="1999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AutoShape 10"/>
            <p:cNvSpPr>
              <a:spLocks noChangeArrowheads="1"/>
            </p:cNvSpPr>
            <p:nvPr/>
          </p:nvSpPr>
          <p:spPr bwMode="auto">
            <a:xfrm rot="5400000">
              <a:off x="727" y="2001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AutoShape 11"/>
            <p:cNvSpPr>
              <a:spLocks noChangeArrowheads="1"/>
            </p:cNvSpPr>
            <p:nvPr/>
          </p:nvSpPr>
          <p:spPr bwMode="auto">
            <a:xfrm rot="5400000">
              <a:off x="455" y="2000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603250" y="5768975"/>
            <a:ext cx="1425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I-Frame</a:t>
            </a:r>
          </a:p>
        </p:txBody>
      </p:sp>
      <p:sp>
        <p:nvSpPr>
          <p:cNvPr id="37895" name="Text Box 15"/>
          <p:cNvSpPr txBox="1">
            <a:spLocks noChangeArrowheads="1"/>
          </p:cNvSpPr>
          <p:nvPr/>
        </p:nvSpPr>
        <p:spPr bwMode="auto">
          <a:xfrm>
            <a:off x="7175500" y="4868863"/>
            <a:ext cx="147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P-Frame</a:t>
            </a:r>
          </a:p>
        </p:txBody>
      </p:sp>
      <p:cxnSp>
        <p:nvCxnSpPr>
          <p:cNvPr id="37896" name="AutoShape 16"/>
          <p:cNvCxnSpPr>
            <a:cxnSpLocks noChangeShapeType="1"/>
            <a:stCxn id="37895" idx="0"/>
            <a:endCxn id="37904" idx="1"/>
          </p:cNvCxnSpPr>
          <p:nvPr/>
        </p:nvCxnSpPr>
        <p:spPr bwMode="auto">
          <a:xfrm rot="5400000" flipH="1">
            <a:off x="6988175" y="3941763"/>
            <a:ext cx="755650" cy="1098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7" name="AutoShape 17"/>
          <p:cNvCxnSpPr>
            <a:cxnSpLocks noChangeShapeType="1"/>
            <a:stCxn id="37894" idx="0"/>
            <a:endCxn id="37911" idx="4"/>
          </p:cNvCxnSpPr>
          <p:nvPr/>
        </p:nvCxnSpPr>
        <p:spPr bwMode="auto">
          <a:xfrm rot="-5400000">
            <a:off x="1004094" y="4421982"/>
            <a:ext cx="1658937" cy="10350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8" name="AutoShape 18"/>
          <p:cNvCxnSpPr>
            <a:cxnSpLocks noChangeShapeType="1"/>
            <a:stCxn id="37904" idx="5"/>
            <a:endCxn id="37905" idx="5"/>
          </p:cNvCxnSpPr>
          <p:nvPr/>
        </p:nvCxnSpPr>
        <p:spPr bwMode="auto">
          <a:xfrm rot="5400000" flipH="1">
            <a:off x="5880894" y="2251869"/>
            <a:ext cx="1588" cy="431800"/>
          </a:xfrm>
          <a:prstGeom prst="curvedConnector3">
            <a:avLst>
              <a:gd name="adj1" fmla="val 490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9" name="AutoShape 19"/>
          <p:cNvCxnSpPr>
            <a:cxnSpLocks noChangeShapeType="1"/>
            <a:stCxn id="37905" idx="5"/>
            <a:endCxn id="37906" idx="5"/>
          </p:cNvCxnSpPr>
          <p:nvPr/>
        </p:nvCxnSpPr>
        <p:spPr bwMode="auto">
          <a:xfrm rot="-5400000" flipH="1" flipV="1">
            <a:off x="5447506" y="2251869"/>
            <a:ext cx="3175" cy="433388"/>
          </a:xfrm>
          <a:prstGeom prst="curvedConnector3">
            <a:avLst>
              <a:gd name="adj1" fmla="val -2445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0" name="AutoShape 20"/>
          <p:cNvCxnSpPr>
            <a:cxnSpLocks noChangeShapeType="1"/>
            <a:stCxn id="37906" idx="5"/>
            <a:endCxn id="37907" idx="5"/>
          </p:cNvCxnSpPr>
          <p:nvPr/>
        </p:nvCxnSpPr>
        <p:spPr bwMode="auto">
          <a:xfrm rot="5400000" flipH="1">
            <a:off x="5016500" y="2254251"/>
            <a:ext cx="1587" cy="430212"/>
          </a:xfrm>
          <a:prstGeom prst="curvedConnector3">
            <a:avLst>
              <a:gd name="adj1" fmla="val 490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1" name="AutoShape 21"/>
          <p:cNvCxnSpPr>
            <a:cxnSpLocks noChangeShapeType="1"/>
            <a:stCxn id="37908" idx="5"/>
            <a:endCxn id="37909" idx="5"/>
          </p:cNvCxnSpPr>
          <p:nvPr/>
        </p:nvCxnSpPr>
        <p:spPr bwMode="auto">
          <a:xfrm rot="5400000" flipH="1">
            <a:off x="4152106" y="2248694"/>
            <a:ext cx="1588" cy="431800"/>
          </a:xfrm>
          <a:prstGeom prst="curvedConnector3">
            <a:avLst>
              <a:gd name="adj1" fmla="val 490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2" name="AutoShape 22"/>
          <p:cNvCxnSpPr>
            <a:cxnSpLocks noChangeShapeType="1"/>
            <a:stCxn id="37909" idx="5"/>
            <a:endCxn id="37910" idx="5"/>
          </p:cNvCxnSpPr>
          <p:nvPr/>
        </p:nvCxnSpPr>
        <p:spPr bwMode="auto">
          <a:xfrm rot="-5400000" flipH="1" flipV="1">
            <a:off x="3719512" y="2249488"/>
            <a:ext cx="3175" cy="431800"/>
          </a:xfrm>
          <a:prstGeom prst="curvedConnector3">
            <a:avLst>
              <a:gd name="adj1" fmla="val -2445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3" name="AutoShape 23"/>
          <p:cNvCxnSpPr>
            <a:cxnSpLocks noChangeShapeType="1"/>
            <a:stCxn id="37910" idx="5"/>
            <a:endCxn id="37911" idx="5"/>
          </p:cNvCxnSpPr>
          <p:nvPr/>
        </p:nvCxnSpPr>
        <p:spPr bwMode="auto">
          <a:xfrm rot="5400000" flipH="1">
            <a:off x="3288506" y="2250282"/>
            <a:ext cx="1587" cy="431800"/>
          </a:xfrm>
          <a:prstGeom prst="curvedConnector3">
            <a:avLst>
              <a:gd name="adj1" fmla="val 490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MPEG-1</a:t>
            </a:r>
          </a:p>
        </p:txBody>
      </p:sp>
      <p:grpSp>
        <p:nvGrpSpPr>
          <p:cNvPr id="38917" name="Group 4"/>
          <p:cNvGrpSpPr>
            <a:grpSpLocks/>
          </p:cNvGrpSpPr>
          <p:nvPr/>
        </p:nvGrpSpPr>
        <p:grpSpPr bwMode="auto">
          <a:xfrm>
            <a:off x="2566988" y="2132013"/>
            <a:ext cx="4465637" cy="4392612"/>
            <a:chOff x="1383" y="1071"/>
            <a:chExt cx="2813" cy="2767"/>
          </a:xfrm>
        </p:grpSpPr>
        <p:sp>
          <p:nvSpPr>
            <p:cNvPr id="38922" name="AutoShape 5"/>
            <p:cNvSpPr>
              <a:spLocks noChangeArrowheads="1"/>
            </p:cNvSpPr>
            <p:nvPr/>
          </p:nvSpPr>
          <p:spPr bwMode="auto">
            <a:xfrm rot="5400000">
              <a:off x="2360" y="2002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AutoShape 6"/>
            <p:cNvSpPr>
              <a:spLocks noChangeArrowheads="1"/>
            </p:cNvSpPr>
            <p:nvPr/>
          </p:nvSpPr>
          <p:spPr bwMode="auto">
            <a:xfrm rot="5400000">
              <a:off x="2088" y="2001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AutoShape 7"/>
            <p:cNvSpPr>
              <a:spLocks noChangeArrowheads="1"/>
            </p:cNvSpPr>
            <p:nvPr/>
          </p:nvSpPr>
          <p:spPr bwMode="auto">
            <a:xfrm rot="5400000">
              <a:off x="1815" y="2003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AutoShape 8"/>
            <p:cNvSpPr>
              <a:spLocks noChangeArrowheads="1"/>
            </p:cNvSpPr>
            <p:nvPr/>
          </p:nvSpPr>
          <p:spPr bwMode="auto">
            <a:xfrm rot="5400000">
              <a:off x="1544" y="2002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AutoShape 9"/>
            <p:cNvSpPr>
              <a:spLocks noChangeArrowheads="1"/>
            </p:cNvSpPr>
            <p:nvPr/>
          </p:nvSpPr>
          <p:spPr bwMode="auto">
            <a:xfrm rot="5400000">
              <a:off x="1271" y="2000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AutoShape 10"/>
            <p:cNvSpPr>
              <a:spLocks noChangeArrowheads="1"/>
            </p:cNvSpPr>
            <p:nvPr/>
          </p:nvSpPr>
          <p:spPr bwMode="auto">
            <a:xfrm rot="5400000">
              <a:off x="999" y="1999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AutoShape 11"/>
            <p:cNvSpPr>
              <a:spLocks noChangeArrowheads="1"/>
            </p:cNvSpPr>
            <p:nvPr/>
          </p:nvSpPr>
          <p:spPr bwMode="auto">
            <a:xfrm rot="5400000">
              <a:off x="727" y="2001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AutoShape 12"/>
            <p:cNvSpPr>
              <a:spLocks noChangeArrowheads="1"/>
            </p:cNvSpPr>
            <p:nvPr/>
          </p:nvSpPr>
          <p:spPr bwMode="auto">
            <a:xfrm rot="5400000">
              <a:off x="455" y="2000"/>
              <a:ext cx="2763" cy="908"/>
            </a:xfrm>
            <a:prstGeom prst="parallelogram">
              <a:avLst>
                <a:gd name="adj" fmla="val 7607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Text Box 23"/>
          <p:cNvSpPr txBox="1">
            <a:spLocks noChangeArrowheads="1"/>
          </p:cNvSpPr>
          <p:nvPr/>
        </p:nvSpPr>
        <p:spPr bwMode="auto">
          <a:xfrm>
            <a:off x="7359650" y="2673350"/>
            <a:ext cx="1487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B-Frame</a:t>
            </a:r>
          </a:p>
        </p:txBody>
      </p:sp>
      <p:cxnSp>
        <p:nvCxnSpPr>
          <p:cNvPr id="38919" name="AutoShape 24"/>
          <p:cNvCxnSpPr>
            <a:cxnSpLocks noChangeShapeType="1"/>
            <a:stCxn id="38918" idx="1"/>
            <a:endCxn id="38924" idx="0"/>
          </p:cNvCxnSpPr>
          <p:nvPr/>
        </p:nvCxnSpPr>
        <p:spPr bwMode="auto">
          <a:xfrm rot="10800000" flipV="1">
            <a:off x="6167438" y="2903538"/>
            <a:ext cx="1192212" cy="1974850"/>
          </a:xfrm>
          <a:prstGeom prst="curved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920" name="AutoShape 25"/>
          <p:cNvCxnSpPr>
            <a:cxnSpLocks noChangeShapeType="1"/>
            <a:stCxn id="38924" idx="5"/>
            <a:endCxn id="38926" idx="5"/>
          </p:cNvCxnSpPr>
          <p:nvPr/>
        </p:nvCxnSpPr>
        <p:spPr bwMode="auto">
          <a:xfrm rot="5400000" flipH="1">
            <a:off x="5014119" y="2251869"/>
            <a:ext cx="4762" cy="863600"/>
          </a:xfrm>
          <a:prstGeom prst="curvedConnector3">
            <a:avLst>
              <a:gd name="adj1" fmla="val 16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921" name="AutoShape 26"/>
          <p:cNvCxnSpPr>
            <a:cxnSpLocks noChangeShapeType="1"/>
            <a:stCxn id="38924" idx="5"/>
            <a:endCxn id="38923" idx="5"/>
          </p:cNvCxnSpPr>
          <p:nvPr/>
        </p:nvCxnSpPr>
        <p:spPr bwMode="auto">
          <a:xfrm rot="-5400000">
            <a:off x="5663406" y="2467769"/>
            <a:ext cx="3175" cy="433388"/>
          </a:xfrm>
          <a:prstGeom prst="curvedConnector3">
            <a:avLst>
              <a:gd name="adj1" fmla="val 2455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MPEG Frame Pattern (1)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HDV GOP example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8328025" cy="3190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 Frame Pattern (2)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Example </a:t>
            </a:r>
            <a:r>
              <a:rPr lang="en-US" b="1"/>
              <a:t>display sequence:</a:t>
            </a:r>
            <a:r>
              <a:rPr lang="en-US" i="1"/>
              <a:t> 	</a:t>
            </a:r>
          </a:p>
          <a:p>
            <a:pPr lvl="1" eaLnBrk="1" hangingPunct="1"/>
            <a:r>
              <a:rPr lang="en-US"/>
              <a:t>IBBPBBP …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Example </a:t>
            </a:r>
            <a:r>
              <a:rPr lang="en-US" b="1"/>
              <a:t>encoding sequence:</a:t>
            </a:r>
          </a:p>
          <a:p>
            <a:pPr lvl="1" eaLnBrk="1" hangingPunct="1"/>
            <a:r>
              <a:rPr lang="en-US"/>
              <a:t>IPBBPBB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Compression Ratio</a:t>
            </a:r>
          </a:p>
        </p:txBody>
      </p:sp>
      <p:graphicFrame>
        <p:nvGraphicFramePr>
          <p:cNvPr id="100385" name="Group 33"/>
          <p:cNvGraphicFramePr>
            <a:graphicFrameLocks noGrp="1"/>
          </p:cNvGraphicFramePr>
          <p:nvPr>
            <p:ph type="tbl" idx="1"/>
          </p:nvPr>
        </p:nvGraphicFramePr>
        <p:xfrm>
          <a:off x="914400" y="1600200"/>
          <a:ext cx="7772400" cy="4530726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Frame 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Typical 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Sequence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71550" y="2205038"/>
            <a:ext cx="76327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971550" y="2205038"/>
            <a:ext cx="1223963" cy="1152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992563" y="3643313"/>
            <a:ext cx="3132137" cy="2552700"/>
          </a:xfrm>
          <a:prstGeom prst="roundRect">
            <a:avLst>
              <a:gd name="adj" fmla="val 16667"/>
            </a:avLst>
          </a:prstGeom>
          <a:solidFill>
            <a:srgbClr val="D5D6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sequence header:</a:t>
            </a:r>
          </a:p>
          <a:p>
            <a:pPr>
              <a:buFontTx/>
              <a:buChar char="•"/>
            </a:pPr>
            <a:r>
              <a:rPr lang="en-US" b="0"/>
              <a:t> width</a:t>
            </a:r>
          </a:p>
          <a:p>
            <a:pPr>
              <a:buFontTx/>
              <a:buChar char="•"/>
            </a:pPr>
            <a:r>
              <a:rPr lang="en-US" b="0"/>
              <a:t> height</a:t>
            </a:r>
          </a:p>
          <a:p>
            <a:pPr>
              <a:buFontTx/>
              <a:buChar char="•"/>
            </a:pPr>
            <a:r>
              <a:rPr lang="en-US" b="0"/>
              <a:t> frame rate</a:t>
            </a:r>
          </a:p>
          <a:p>
            <a:pPr>
              <a:buFontTx/>
              <a:buChar char="•"/>
            </a:pPr>
            <a:r>
              <a:rPr lang="en-US" b="0"/>
              <a:t> bit rate</a:t>
            </a:r>
          </a:p>
          <a:p>
            <a:pPr>
              <a:buFontTx/>
              <a:buChar char="•"/>
            </a:pPr>
            <a:r>
              <a:rPr lang="en-US" b="0"/>
              <a:t> :</a:t>
            </a:r>
          </a:p>
        </p:txBody>
      </p:sp>
      <p:cxnSp>
        <p:nvCxnSpPr>
          <p:cNvPr id="43017" name="AutoShape 9"/>
          <p:cNvCxnSpPr>
            <a:cxnSpLocks noChangeShapeType="1"/>
            <a:stCxn id="43016" idx="1"/>
            <a:endCxn id="43015" idx="2"/>
          </p:cNvCxnSpPr>
          <p:nvPr/>
        </p:nvCxnSpPr>
        <p:spPr bwMode="auto">
          <a:xfrm rot="10800000">
            <a:off x="1584325" y="3357563"/>
            <a:ext cx="2408238" cy="1562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GOP: Group of Picture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971550" y="2205038"/>
            <a:ext cx="76327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971550" y="2205038"/>
            <a:ext cx="1223963" cy="1152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AutoShape 6"/>
          <p:cNvSpPr>
            <a:spLocks noChangeArrowheads="1"/>
          </p:cNvSpPr>
          <p:nvPr/>
        </p:nvSpPr>
        <p:spPr bwMode="auto">
          <a:xfrm>
            <a:off x="4048125" y="3703638"/>
            <a:ext cx="2146300" cy="1327150"/>
          </a:xfrm>
          <a:prstGeom prst="roundRect">
            <a:avLst>
              <a:gd name="adj" fmla="val 16667"/>
            </a:avLst>
          </a:prstGeom>
          <a:solidFill>
            <a:srgbClr val="D5D6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gop header:</a:t>
            </a:r>
          </a:p>
          <a:p>
            <a:pPr>
              <a:buFontTx/>
              <a:buChar char="•"/>
            </a:pPr>
            <a:r>
              <a:rPr lang="en-US" b="0"/>
              <a:t> time</a:t>
            </a:r>
          </a:p>
          <a:p>
            <a:pPr>
              <a:buFontTx/>
              <a:buChar char="•"/>
            </a:pPr>
            <a:r>
              <a:rPr lang="en-US" b="0"/>
              <a:t>   :</a:t>
            </a:r>
          </a:p>
        </p:txBody>
      </p:sp>
      <p:cxnSp>
        <p:nvCxnSpPr>
          <p:cNvPr id="44041" name="AutoShape 7"/>
          <p:cNvCxnSpPr>
            <a:cxnSpLocks noChangeShapeType="1"/>
            <a:stCxn id="44040" idx="1"/>
            <a:endCxn id="44043" idx="2"/>
          </p:cNvCxnSpPr>
          <p:nvPr/>
        </p:nvCxnSpPr>
        <p:spPr bwMode="auto">
          <a:xfrm rot="10800000">
            <a:off x="2519363" y="3357563"/>
            <a:ext cx="1528762" cy="10096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2195513" y="2205038"/>
            <a:ext cx="28082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2195513" y="2205038"/>
            <a:ext cx="647700" cy="1152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0"/>
          <p:cNvSpPr>
            <a:spLocks noChangeArrowheads="1"/>
          </p:cNvSpPr>
          <p:nvPr/>
        </p:nvSpPr>
        <p:spPr bwMode="auto">
          <a:xfrm>
            <a:off x="5003800" y="2205038"/>
            <a:ext cx="647700" cy="1152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Picture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971550" y="2205038"/>
            <a:ext cx="76327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971550" y="2205038"/>
            <a:ext cx="1223963" cy="1152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AutoShape 6"/>
          <p:cNvSpPr>
            <a:spLocks noChangeArrowheads="1"/>
          </p:cNvSpPr>
          <p:nvPr/>
        </p:nvSpPr>
        <p:spPr bwMode="auto">
          <a:xfrm>
            <a:off x="4033838" y="3683000"/>
            <a:ext cx="2133600" cy="1736725"/>
          </a:xfrm>
          <a:prstGeom prst="roundRect">
            <a:avLst>
              <a:gd name="adj" fmla="val 16667"/>
            </a:avLst>
          </a:prstGeom>
          <a:solidFill>
            <a:srgbClr val="D5D6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pic header:</a:t>
            </a:r>
          </a:p>
          <a:p>
            <a:pPr>
              <a:buFontTx/>
              <a:buChar char="•"/>
            </a:pPr>
            <a:r>
              <a:rPr lang="en-US" b="0"/>
              <a:t> number</a:t>
            </a:r>
          </a:p>
          <a:p>
            <a:pPr>
              <a:buFontTx/>
              <a:buChar char="•"/>
            </a:pPr>
            <a:r>
              <a:rPr lang="en-US" b="0"/>
              <a:t> type (I,P,B)</a:t>
            </a:r>
          </a:p>
          <a:p>
            <a:pPr>
              <a:buFontTx/>
              <a:buChar char="•"/>
            </a:pPr>
            <a:r>
              <a:rPr lang="en-US" b="0"/>
              <a:t>   :</a:t>
            </a:r>
          </a:p>
        </p:txBody>
      </p:sp>
      <p:cxnSp>
        <p:nvCxnSpPr>
          <p:cNvPr id="45065" name="AutoShape 7"/>
          <p:cNvCxnSpPr>
            <a:cxnSpLocks noChangeShapeType="1"/>
            <a:stCxn id="45064" idx="1"/>
            <a:endCxn id="45072" idx="2"/>
          </p:cNvCxnSpPr>
          <p:nvPr/>
        </p:nvCxnSpPr>
        <p:spPr bwMode="auto">
          <a:xfrm rot="10800000">
            <a:off x="2987675" y="3357563"/>
            <a:ext cx="1046163" cy="1193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2195513" y="2205038"/>
            <a:ext cx="28082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9"/>
          <p:cNvSpPr>
            <a:spLocks noChangeArrowheads="1"/>
          </p:cNvSpPr>
          <p:nvPr/>
        </p:nvSpPr>
        <p:spPr bwMode="auto">
          <a:xfrm>
            <a:off x="2195513" y="2205038"/>
            <a:ext cx="647700" cy="1152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5003800" y="2205038"/>
            <a:ext cx="647700" cy="1152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1"/>
          <p:cNvSpPr>
            <a:spLocks noChangeArrowheads="1"/>
          </p:cNvSpPr>
          <p:nvPr/>
        </p:nvSpPr>
        <p:spPr bwMode="auto">
          <a:xfrm>
            <a:off x="2843213" y="2205038"/>
            <a:ext cx="9366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2"/>
          <p:cNvSpPr>
            <a:spLocks noChangeArrowheads="1"/>
          </p:cNvSpPr>
          <p:nvPr/>
        </p:nvSpPr>
        <p:spPr bwMode="auto">
          <a:xfrm>
            <a:off x="3779838" y="2205038"/>
            <a:ext cx="57626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3"/>
          <p:cNvSpPr>
            <a:spLocks noChangeArrowheads="1"/>
          </p:cNvSpPr>
          <p:nvPr/>
        </p:nvSpPr>
        <p:spPr bwMode="auto">
          <a:xfrm>
            <a:off x="4356100" y="2205038"/>
            <a:ext cx="6477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4"/>
          <p:cNvSpPr>
            <a:spLocks noChangeArrowheads="1"/>
          </p:cNvSpPr>
          <p:nvPr/>
        </p:nvSpPr>
        <p:spPr bwMode="auto">
          <a:xfrm>
            <a:off x="2843213" y="2205038"/>
            <a:ext cx="288925" cy="1152525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5"/>
          <p:cNvSpPr>
            <a:spLocks noChangeArrowheads="1"/>
          </p:cNvSpPr>
          <p:nvPr/>
        </p:nvSpPr>
        <p:spPr bwMode="auto">
          <a:xfrm>
            <a:off x="3779838" y="2205038"/>
            <a:ext cx="288925" cy="1152525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16"/>
          <p:cNvSpPr>
            <a:spLocks noChangeArrowheads="1"/>
          </p:cNvSpPr>
          <p:nvPr/>
        </p:nvSpPr>
        <p:spPr bwMode="auto">
          <a:xfrm>
            <a:off x="4356100" y="2205038"/>
            <a:ext cx="288925" cy="1152525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7"/>
          <p:cNvSpPr>
            <a:spLocks noChangeArrowheads="1"/>
          </p:cNvSpPr>
          <p:nvPr/>
        </p:nvSpPr>
        <p:spPr bwMode="auto">
          <a:xfrm>
            <a:off x="5651500" y="2205038"/>
            <a:ext cx="288925" cy="1152525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18"/>
          <p:cNvSpPr>
            <a:spLocks noChangeArrowheads="1"/>
          </p:cNvSpPr>
          <p:nvPr/>
        </p:nvSpPr>
        <p:spPr bwMode="auto">
          <a:xfrm>
            <a:off x="6588125" y="2205038"/>
            <a:ext cx="288925" cy="1152525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19"/>
          <p:cNvSpPr>
            <a:spLocks noChangeArrowheads="1"/>
          </p:cNvSpPr>
          <p:nvPr/>
        </p:nvSpPr>
        <p:spPr bwMode="auto">
          <a:xfrm>
            <a:off x="7667625" y="2205038"/>
            <a:ext cx="288925" cy="1152525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Picture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6086" name="Group 72"/>
          <p:cNvGrpSpPr>
            <a:grpSpLocks/>
          </p:cNvGrpSpPr>
          <p:nvPr/>
        </p:nvGrpSpPr>
        <p:grpSpPr bwMode="auto">
          <a:xfrm>
            <a:off x="3492500" y="3933825"/>
            <a:ext cx="2157413" cy="2124075"/>
            <a:chOff x="2154" y="1230"/>
            <a:chExt cx="1359" cy="1338"/>
          </a:xfrm>
        </p:grpSpPr>
        <p:sp>
          <p:nvSpPr>
            <p:cNvPr id="46172" name="Rectangle 73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173" name="Rectangle 74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4" name="Rectangle 75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5" name="Rectangle 76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6" name="Rectangle 77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7" name="Rectangle 78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8" name="Rectangle 79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9" name="Rectangle 80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0" name="Rectangle 81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1" name="Rectangle 82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2" name="Rectangle 83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3" name="Rectangle 84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4" name="Rectangle 85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5" name="Rectangle 86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6" name="Rectangle 87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87" name="Rectangle 88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6087" name="Group 123"/>
          <p:cNvGrpSpPr>
            <a:grpSpLocks/>
          </p:cNvGrpSpPr>
          <p:nvPr/>
        </p:nvGrpSpPr>
        <p:grpSpPr bwMode="auto">
          <a:xfrm>
            <a:off x="3492500" y="1809750"/>
            <a:ext cx="2157413" cy="2124075"/>
            <a:chOff x="2154" y="1230"/>
            <a:chExt cx="1359" cy="1338"/>
          </a:xfrm>
        </p:grpSpPr>
        <p:sp>
          <p:nvSpPr>
            <p:cNvPr id="46156" name="Rectangle 124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157" name="Rectangle 125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8" name="Rectangle 126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9" name="Rectangle 127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0" name="Rectangle 128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1" name="Rectangle 129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2" name="Rectangle 130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3" name="Rectangle 131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4" name="Rectangle 132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5" name="Rectangle 133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6" name="Rectangle 134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7" name="Rectangle 135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8" name="Rectangle 136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69" name="Rectangle 137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0" name="Rectangle 138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71" name="Rectangle 139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6088" name="Group 140"/>
          <p:cNvGrpSpPr>
            <a:grpSpLocks/>
          </p:cNvGrpSpPr>
          <p:nvPr/>
        </p:nvGrpSpPr>
        <p:grpSpPr bwMode="auto">
          <a:xfrm>
            <a:off x="5651500" y="1809750"/>
            <a:ext cx="2157413" cy="2124075"/>
            <a:chOff x="2154" y="1230"/>
            <a:chExt cx="1359" cy="1338"/>
          </a:xfrm>
        </p:grpSpPr>
        <p:sp>
          <p:nvSpPr>
            <p:cNvPr id="46140" name="Rectangle 141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141" name="Rectangle 142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2" name="Rectangle 143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3" name="Rectangle 144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4" name="Rectangle 145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5" name="Rectangle 146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6" name="Rectangle 147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7" name="Rectangle 148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8" name="Rectangle 149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49" name="Rectangle 150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0" name="Rectangle 151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1" name="Rectangle 152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2" name="Rectangle 153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3" name="Rectangle 154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4" name="Rectangle 155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55" name="Rectangle 156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6089" name="Group 157"/>
          <p:cNvGrpSpPr>
            <a:grpSpLocks/>
          </p:cNvGrpSpPr>
          <p:nvPr/>
        </p:nvGrpSpPr>
        <p:grpSpPr bwMode="auto">
          <a:xfrm>
            <a:off x="5651500" y="3933825"/>
            <a:ext cx="2157413" cy="2124075"/>
            <a:chOff x="2154" y="1230"/>
            <a:chExt cx="1359" cy="1338"/>
          </a:xfrm>
        </p:grpSpPr>
        <p:sp>
          <p:nvSpPr>
            <p:cNvPr id="46124" name="Rectangle 158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125" name="Rectangle 159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6" name="Rectangle 160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7" name="Rectangle 161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8" name="Rectangle 162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9" name="Rectangle 163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0" name="Rectangle 164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1" name="Rectangle 165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2" name="Rectangle 166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3" name="Rectangle 167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4" name="Rectangle 168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5" name="Rectangle 169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6" name="Rectangle 170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7" name="Rectangle 171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8" name="Rectangle 172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39" name="Rectangle 173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6090" name="Group 174"/>
          <p:cNvGrpSpPr>
            <a:grpSpLocks/>
          </p:cNvGrpSpPr>
          <p:nvPr/>
        </p:nvGrpSpPr>
        <p:grpSpPr bwMode="auto">
          <a:xfrm>
            <a:off x="1331913" y="3933825"/>
            <a:ext cx="2157412" cy="2124075"/>
            <a:chOff x="2154" y="1230"/>
            <a:chExt cx="1359" cy="1338"/>
          </a:xfrm>
        </p:grpSpPr>
        <p:sp>
          <p:nvSpPr>
            <p:cNvPr id="46108" name="Rectangle 175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109" name="Rectangle 176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0" name="Rectangle 177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1" name="Rectangle 178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2" name="Rectangle 179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3" name="Rectangle 180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4" name="Rectangle 181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5" name="Rectangle 182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6" name="Rectangle 183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7" name="Rectangle 184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8" name="Rectangle 185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9" name="Rectangle 186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0" name="Rectangle 187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1" name="Rectangle 188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2" name="Rectangle 189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3" name="Rectangle 190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6091" name="Group 191"/>
          <p:cNvGrpSpPr>
            <a:grpSpLocks/>
          </p:cNvGrpSpPr>
          <p:nvPr/>
        </p:nvGrpSpPr>
        <p:grpSpPr bwMode="auto">
          <a:xfrm>
            <a:off x="1331913" y="1809750"/>
            <a:ext cx="2157412" cy="2124075"/>
            <a:chOff x="2154" y="1230"/>
            <a:chExt cx="1359" cy="1338"/>
          </a:xfrm>
        </p:grpSpPr>
        <p:sp>
          <p:nvSpPr>
            <p:cNvPr id="46092" name="Rectangle 192"/>
            <p:cNvSpPr>
              <a:spLocks noChangeArrowheads="1"/>
            </p:cNvSpPr>
            <p:nvPr/>
          </p:nvSpPr>
          <p:spPr bwMode="auto">
            <a:xfrm>
              <a:off x="215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093" name="Rectangle 193"/>
            <p:cNvSpPr>
              <a:spLocks noChangeArrowheads="1"/>
            </p:cNvSpPr>
            <p:nvPr/>
          </p:nvSpPr>
          <p:spPr bwMode="auto">
            <a:xfrm>
              <a:off x="249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4" name="Rectangle 194"/>
            <p:cNvSpPr>
              <a:spLocks noChangeArrowheads="1"/>
            </p:cNvSpPr>
            <p:nvPr/>
          </p:nvSpPr>
          <p:spPr bwMode="auto">
            <a:xfrm>
              <a:off x="215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5" name="Rectangle 195"/>
            <p:cNvSpPr>
              <a:spLocks noChangeArrowheads="1"/>
            </p:cNvSpPr>
            <p:nvPr/>
          </p:nvSpPr>
          <p:spPr bwMode="auto">
            <a:xfrm>
              <a:off x="2494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6" name="Rectangle 196"/>
            <p:cNvSpPr>
              <a:spLocks noChangeArrowheads="1"/>
            </p:cNvSpPr>
            <p:nvPr/>
          </p:nvSpPr>
          <p:spPr bwMode="auto">
            <a:xfrm>
              <a:off x="2834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7" name="Rectangle 197"/>
            <p:cNvSpPr>
              <a:spLocks noChangeArrowheads="1"/>
            </p:cNvSpPr>
            <p:nvPr/>
          </p:nvSpPr>
          <p:spPr bwMode="auto">
            <a:xfrm>
              <a:off x="3173" y="1230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8" name="Rectangle 198"/>
            <p:cNvSpPr>
              <a:spLocks noChangeArrowheads="1"/>
            </p:cNvSpPr>
            <p:nvPr/>
          </p:nvSpPr>
          <p:spPr bwMode="auto">
            <a:xfrm>
              <a:off x="2834" y="154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9" name="Rectangle 199"/>
            <p:cNvSpPr>
              <a:spLocks noChangeArrowheads="1"/>
            </p:cNvSpPr>
            <p:nvPr/>
          </p:nvSpPr>
          <p:spPr bwMode="auto">
            <a:xfrm>
              <a:off x="3173" y="154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0" name="Rectangle 200"/>
            <p:cNvSpPr>
              <a:spLocks noChangeArrowheads="1"/>
            </p:cNvSpPr>
            <p:nvPr/>
          </p:nvSpPr>
          <p:spPr bwMode="auto">
            <a:xfrm>
              <a:off x="215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1" name="Rectangle 201"/>
            <p:cNvSpPr>
              <a:spLocks noChangeArrowheads="1"/>
            </p:cNvSpPr>
            <p:nvPr/>
          </p:nvSpPr>
          <p:spPr bwMode="auto">
            <a:xfrm>
              <a:off x="249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2" name="Rectangle 202"/>
            <p:cNvSpPr>
              <a:spLocks noChangeArrowheads="1"/>
            </p:cNvSpPr>
            <p:nvPr/>
          </p:nvSpPr>
          <p:spPr bwMode="auto">
            <a:xfrm>
              <a:off x="215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3" name="Rectangle 203"/>
            <p:cNvSpPr>
              <a:spLocks noChangeArrowheads="1"/>
            </p:cNvSpPr>
            <p:nvPr/>
          </p:nvSpPr>
          <p:spPr bwMode="auto">
            <a:xfrm>
              <a:off x="2494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4" name="Rectangle 204"/>
            <p:cNvSpPr>
              <a:spLocks noChangeArrowheads="1"/>
            </p:cNvSpPr>
            <p:nvPr/>
          </p:nvSpPr>
          <p:spPr bwMode="auto">
            <a:xfrm>
              <a:off x="2834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5" name="Rectangle 205"/>
            <p:cNvSpPr>
              <a:spLocks noChangeArrowheads="1"/>
            </p:cNvSpPr>
            <p:nvPr/>
          </p:nvSpPr>
          <p:spPr bwMode="auto">
            <a:xfrm>
              <a:off x="3173" y="1888"/>
              <a:ext cx="340" cy="3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6" name="Rectangle 206"/>
            <p:cNvSpPr>
              <a:spLocks noChangeArrowheads="1"/>
            </p:cNvSpPr>
            <p:nvPr/>
          </p:nvSpPr>
          <p:spPr bwMode="auto">
            <a:xfrm>
              <a:off x="2834" y="2228"/>
              <a:ext cx="339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7" name="Rectangle 207"/>
            <p:cNvSpPr>
              <a:spLocks noChangeArrowheads="1"/>
            </p:cNvSpPr>
            <p:nvPr/>
          </p:nvSpPr>
          <p:spPr bwMode="auto">
            <a:xfrm>
              <a:off x="3173" y="2228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compress?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“Bandwidth Not Enough”</a:t>
            </a:r>
          </a:p>
          <a:p>
            <a:pPr eaLnBrk="1" hangingPunct="1"/>
            <a:r>
              <a:rPr lang="en-US"/>
              <a:t>“Disk Space Not Enough”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Size of Uncompressed DVD Movie = (720 x 576) pixels x 3 bytes x 25 fps x 60 sec/min x 120 min = 208.6 GB</a:t>
            </a:r>
          </a:p>
          <a:p>
            <a:pPr eaLnBrk="1" hangingPunct="1"/>
            <a:r>
              <a:rPr lang="en-US"/>
              <a:t>NTSC: 29.97 fps (30/1.001); PAL 25 fps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Slice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492500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4032250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3492500" y="4438650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4032250" y="4438650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4572000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5110163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4572000" y="44386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5110163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34925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403225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0" name="Rectangle 15"/>
          <p:cNvSpPr>
            <a:spLocks noChangeArrowheads="1"/>
          </p:cNvSpPr>
          <p:nvPr/>
        </p:nvSpPr>
        <p:spPr bwMode="auto">
          <a:xfrm>
            <a:off x="349250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1" name="Rectangle 16"/>
          <p:cNvSpPr>
            <a:spLocks noChangeArrowheads="1"/>
          </p:cNvSpPr>
          <p:nvPr/>
        </p:nvSpPr>
        <p:spPr bwMode="auto">
          <a:xfrm>
            <a:off x="403225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2" name="Rectangle 17"/>
          <p:cNvSpPr>
            <a:spLocks noChangeArrowheads="1"/>
          </p:cNvSpPr>
          <p:nvPr/>
        </p:nvSpPr>
        <p:spPr bwMode="auto">
          <a:xfrm>
            <a:off x="45720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3" name="Rectangle 18"/>
          <p:cNvSpPr>
            <a:spLocks noChangeArrowheads="1"/>
          </p:cNvSpPr>
          <p:nvPr/>
        </p:nvSpPr>
        <p:spPr bwMode="auto">
          <a:xfrm>
            <a:off x="511016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4" name="Rectangle 19"/>
          <p:cNvSpPr>
            <a:spLocks noChangeArrowheads="1"/>
          </p:cNvSpPr>
          <p:nvPr/>
        </p:nvSpPr>
        <p:spPr bwMode="auto">
          <a:xfrm>
            <a:off x="4572000" y="55181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511016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34925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03225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3492500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032250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45720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511016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4572000" y="2314575"/>
            <a:ext cx="538163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5110163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3492500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4032250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3492500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4032250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4572000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5110163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4572000" y="3394075"/>
            <a:ext cx="538163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5110163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2" name="Rectangle 39"/>
          <p:cNvSpPr>
            <a:spLocks noChangeArrowheads="1"/>
          </p:cNvSpPr>
          <p:nvPr/>
        </p:nvSpPr>
        <p:spPr bwMode="auto">
          <a:xfrm>
            <a:off x="56515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143" name="Rectangle 40"/>
          <p:cNvSpPr>
            <a:spLocks noChangeArrowheads="1"/>
          </p:cNvSpPr>
          <p:nvPr/>
        </p:nvSpPr>
        <p:spPr bwMode="auto">
          <a:xfrm>
            <a:off x="619125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4" name="Rectangle 41"/>
          <p:cNvSpPr>
            <a:spLocks noChangeArrowheads="1"/>
          </p:cNvSpPr>
          <p:nvPr/>
        </p:nvSpPr>
        <p:spPr bwMode="auto">
          <a:xfrm>
            <a:off x="5651500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5" name="Rectangle 42"/>
          <p:cNvSpPr>
            <a:spLocks noChangeArrowheads="1"/>
          </p:cNvSpPr>
          <p:nvPr/>
        </p:nvSpPr>
        <p:spPr bwMode="auto">
          <a:xfrm>
            <a:off x="6191250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6" name="Rectangle 43"/>
          <p:cNvSpPr>
            <a:spLocks noChangeArrowheads="1"/>
          </p:cNvSpPr>
          <p:nvPr/>
        </p:nvSpPr>
        <p:spPr bwMode="auto">
          <a:xfrm>
            <a:off x="67310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7" name="Rectangle 44"/>
          <p:cNvSpPr>
            <a:spLocks noChangeArrowheads="1"/>
          </p:cNvSpPr>
          <p:nvPr/>
        </p:nvSpPr>
        <p:spPr bwMode="auto">
          <a:xfrm>
            <a:off x="726916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8" name="Rectangle 45"/>
          <p:cNvSpPr>
            <a:spLocks noChangeArrowheads="1"/>
          </p:cNvSpPr>
          <p:nvPr/>
        </p:nvSpPr>
        <p:spPr bwMode="auto">
          <a:xfrm>
            <a:off x="6731000" y="2314575"/>
            <a:ext cx="538163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49" name="Rectangle 46"/>
          <p:cNvSpPr>
            <a:spLocks noChangeArrowheads="1"/>
          </p:cNvSpPr>
          <p:nvPr/>
        </p:nvSpPr>
        <p:spPr bwMode="auto">
          <a:xfrm>
            <a:off x="7269163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0" name="Rectangle 47"/>
          <p:cNvSpPr>
            <a:spLocks noChangeArrowheads="1"/>
          </p:cNvSpPr>
          <p:nvPr/>
        </p:nvSpPr>
        <p:spPr bwMode="auto">
          <a:xfrm>
            <a:off x="5651500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1" name="Rectangle 48"/>
          <p:cNvSpPr>
            <a:spLocks noChangeArrowheads="1"/>
          </p:cNvSpPr>
          <p:nvPr/>
        </p:nvSpPr>
        <p:spPr bwMode="auto">
          <a:xfrm>
            <a:off x="6191250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2" name="Rectangle 49"/>
          <p:cNvSpPr>
            <a:spLocks noChangeArrowheads="1"/>
          </p:cNvSpPr>
          <p:nvPr/>
        </p:nvSpPr>
        <p:spPr bwMode="auto">
          <a:xfrm>
            <a:off x="5651500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3" name="Rectangle 50"/>
          <p:cNvSpPr>
            <a:spLocks noChangeArrowheads="1"/>
          </p:cNvSpPr>
          <p:nvPr/>
        </p:nvSpPr>
        <p:spPr bwMode="auto">
          <a:xfrm>
            <a:off x="6191250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4" name="Rectangle 51"/>
          <p:cNvSpPr>
            <a:spLocks noChangeArrowheads="1"/>
          </p:cNvSpPr>
          <p:nvPr/>
        </p:nvSpPr>
        <p:spPr bwMode="auto">
          <a:xfrm>
            <a:off x="6731000" y="2854325"/>
            <a:ext cx="539750" cy="5381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5" name="Rectangle 52"/>
          <p:cNvSpPr>
            <a:spLocks noChangeArrowheads="1"/>
          </p:cNvSpPr>
          <p:nvPr/>
        </p:nvSpPr>
        <p:spPr bwMode="auto">
          <a:xfrm>
            <a:off x="7269163" y="2854325"/>
            <a:ext cx="539750" cy="5381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6" name="Rectangle 53"/>
          <p:cNvSpPr>
            <a:spLocks noChangeArrowheads="1"/>
          </p:cNvSpPr>
          <p:nvPr/>
        </p:nvSpPr>
        <p:spPr bwMode="auto">
          <a:xfrm>
            <a:off x="6731000" y="3394075"/>
            <a:ext cx="538163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7" name="Rectangle 54"/>
          <p:cNvSpPr>
            <a:spLocks noChangeArrowheads="1"/>
          </p:cNvSpPr>
          <p:nvPr/>
        </p:nvSpPr>
        <p:spPr bwMode="auto">
          <a:xfrm>
            <a:off x="7269163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58" name="Rectangle 56"/>
          <p:cNvSpPr>
            <a:spLocks noChangeArrowheads="1"/>
          </p:cNvSpPr>
          <p:nvPr/>
        </p:nvSpPr>
        <p:spPr bwMode="auto">
          <a:xfrm>
            <a:off x="5651500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159" name="Rectangle 57"/>
          <p:cNvSpPr>
            <a:spLocks noChangeArrowheads="1"/>
          </p:cNvSpPr>
          <p:nvPr/>
        </p:nvSpPr>
        <p:spPr bwMode="auto">
          <a:xfrm>
            <a:off x="6191250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0" name="Rectangle 58"/>
          <p:cNvSpPr>
            <a:spLocks noChangeArrowheads="1"/>
          </p:cNvSpPr>
          <p:nvPr/>
        </p:nvSpPr>
        <p:spPr bwMode="auto">
          <a:xfrm>
            <a:off x="5651500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1" name="Rectangle 59"/>
          <p:cNvSpPr>
            <a:spLocks noChangeArrowheads="1"/>
          </p:cNvSpPr>
          <p:nvPr/>
        </p:nvSpPr>
        <p:spPr bwMode="auto">
          <a:xfrm>
            <a:off x="6191250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2" name="Rectangle 60"/>
          <p:cNvSpPr>
            <a:spLocks noChangeArrowheads="1"/>
          </p:cNvSpPr>
          <p:nvPr/>
        </p:nvSpPr>
        <p:spPr bwMode="auto">
          <a:xfrm>
            <a:off x="6731000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3" name="Rectangle 61"/>
          <p:cNvSpPr>
            <a:spLocks noChangeArrowheads="1"/>
          </p:cNvSpPr>
          <p:nvPr/>
        </p:nvSpPr>
        <p:spPr bwMode="auto">
          <a:xfrm>
            <a:off x="7269163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4" name="Rectangle 62"/>
          <p:cNvSpPr>
            <a:spLocks noChangeArrowheads="1"/>
          </p:cNvSpPr>
          <p:nvPr/>
        </p:nvSpPr>
        <p:spPr bwMode="auto">
          <a:xfrm>
            <a:off x="6731000" y="44386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5" name="Rectangle 63"/>
          <p:cNvSpPr>
            <a:spLocks noChangeArrowheads="1"/>
          </p:cNvSpPr>
          <p:nvPr/>
        </p:nvSpPr>
        <p:spPr bwMode="auto">
          <a:xfrm>
            <a:off x="7269163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6" name="Rectangle 64"/>
          <p:cNvSpPr>
            <a:spLocks noChangeArrowheads="1"/>
          </p:cNvSpPr>
          <p:nvPr/>
        </p:nvSpPr>
        <p:spPr bwMode="auto">
          <a:xfrm>
            <a:off x="56515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7" name="Rectangle 65"/>
          <p:cNvSpPr>
            <a:spLocks noChangeArrowheads="1"/>
          </p:cNvSpPr>
          <p:nvPr/>
        </p:nvSpPr>
        <p:spPr bwMode="auto">
          <a:xfrm>
            <a:off x="619125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8" name="Rectangle 66"/>
          <p:cNvSpPr>
            <a:spLocks noChangeArrowheads="1"/>
          </p:cNvSpPr>
          <p:nvPr/>
        </p:nvSpPr>
        <p:spPr bwMode="auto">
          <a:xfrm>
            <a:off x="565150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69" name="Rectangle 67"/>
          <p:cNvSpPr>
            <a:spLocks noChangeArrowheads="1"/>
          </p:cNvSpPr>
          <p:nvPr/>
        </p:nvSpPr>
        <p:spPr bwMode="auto">
          <a:xfrm>
            <a:off x="619125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0" name="Rectangle 68"/>
          <p:cNvSpPr>
            <a:spLocks noChangeArrowheads="1"/>
          </p:cNvSpPr>
          <p:nvPr/>
        </p:nvSpPr>
        <p:spPr bwMode="auto">
          <a:xfrm>
            <a:off x="67310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1" name="Rectangle 69"/>
          <p:cNvSpPr>
            <a:spLocks noChangeArrowheads="1"/>
          </p:cNvSpPr>
          <p:nvPr/>
        </p:nvSpPr>
        <p:spPr bwMode="auto">
          <a:xfrm>
            <a:off x="726916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2" name="Rectangle 70"/>
          <p:cNvSpPr>
            <a:spLocks noChangeArrowheads="1"/>
          </p:cNvSpPr>
          <p:nvPr/>
        </p:nvSpPr>
        <p:spPr bwMode="auto">
          <a:xfrm>
            <a:off x="6731000" y="55181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3" name="Rectangle 71"/>
          <p:cNvSpPr>
            <a:spLocks noChangeArrowheads="1"/>
          </p:cNvSpPr>
          <p:nvPr/>
        </p:nvSpPr>
        <p:spPr bwMode="auto">
          <a:xfrm>
            <a:off x="726916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4" name="Rectangle 73"/>
          <p:cNvSpPr>
            <a:spLocks noChangeArrowheads="1"/>
          </p:cNvSpPr>
          <p:nvPr/>
        </p:nvSpPr>
        <p:spPr bwMode="auto">
          <a:xfrm>
            <a:off x="1331913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175" name="Rectangle 74"/>
          <p:cNvSpPr>
            <a:spLocks noChangeArrowheads="1"/>
          </p:cNvSpPr>
          <p:nvPr/>
        </p:nvSpPr>
        <p:spPr bwMode="auto">
          <a:xfrm>
            <a:off x="1871663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6" name="Rectangle 75"/>
          <p:cNvSpPr>
            <a:spLocks noChangeArrowheads="1"/>
          </p:cNvSpPr>
          <p:nvPr/>
        </p:nvSpPr>
        <p:spPr bwMode="auto">
          <a:xfrm>
            <a:off x="1331913" y="4438650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7" name="Rectangle 76"/>
          <p:cNvSpPr>
            <a:spLocks noChangeArrowheads="1"/>
          </p:cNvSpPr>
          <p:nvPr/>
        </p:nvSpPr>
        <p:spPr bwMode="auto">
          <a:xfrm>
            <a:off x="1871663" y="4438650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8" name="Rectangle 77"/>
          <p:cNvSpPr>
            <a:spLocks noChangeArrowheads="1"/>
          </p:cNvSpPr>
          <p:nvPr/>
        </p:nvSpPr>
        <p:spPr bwMode="auto">
          <a:xfrm>
            <a:off x="2411413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79" name="Rectangle 78"/>
          <p:cNvSpPr>
            <a:spLocks noChangeArrowheads="1"/>
          </p:cNvSpPr>
          <p:nvPr/>
        </p:nvSpPr>
        <p:spPr bwMode="auto">
          <a:xfrm>
            <a:off x="2949575" y="393382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0" name="Rectangle 79"/>
          <p:cNvSpPr>
            <a:spLocks noChangeArrowheads="1"/>
          </p:cNvSpPr>
          <p:nvPr/>
        </p:nvSpPr>
        <p:spPr bwMode="auto">
          <a:xfrm>
            <a:off x="2411413" y="4438650"/>
            <a:ext cx="538162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1" name="Rectangle 80"/>
          <p:cNvSpPr>
            <a:spLocks noChangeArrowheads="1"/>
          </p:cNvSpPr>
          <p:nvPr/>
        </p:nvSpPr>
        <p:spPr bwMode="auto">
          <a:xfrm>
            <a:off x="2949575" y="4438650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2" name="Rectangle 81"/>
          <p:cNvSpPr>
            <a:spLocks noChangeArrowheads="1"/>
          </p:cNvSpPr>
          <p:nvPr/>
        </p:nvSpPr>
        <p:spPr bwMode="auto">
          <a:xfrm>
            <a:off x="133191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3" name="Rectangle 82"/>
          <p:cNvSpPr>
            <a:spLocks noChangeArrowheads="1"/>
          </p:cNvSpPr>
          <p:nvPr/>
        </p:nvSpPr>
        <p:spPr bwMode="auto">
          <a:xfrm>
            <a:off x="187166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4" name="Rectangle 83"/>
          <p:cNvSpPr>
            <a:spLocks noChangeArrowheads="1"/>
          </p:cNvSpPr>
          <p:nvPr/>
        </p:nvSpPr>
        <p:spPr bwMode="auto">
          <a:xfrm>
            <a:off x="133191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5" name="Rectangle 84"/>
          <p:cNvSpPr>
            <a:spLocks noChangeArrowheads="1"/>
          </p:cNvSpPr>
          <p:nvPr/>
        </p:nvSpPr>
        <p:spPr bwMode="auto">
          <a:xfrm>
            <a:off x="187166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6" name="Rectangle 85"/>
          <p:cNvSpPr>
            <a:spLocks noChangeArrowheads="1"/>
          </p:cNvSpPr>
          <p:nvPr/>
        </p:nvSpPr>
        <p:spPr bwMode="auto">
          <a:xfrm>
            <a:off x="241141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7" name="Rectangle 86"/>
          <p:cNvSpPr>
            <a:spLocks noChangeArrowheads="1"/>
          </p:cNvSpPr>
          <p:nvPr/>
        </p:nvSpPr>
        <p:spPr bwMode="auto">
          <a:xfrm>
            <a:off x="2949575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8" name="Rectangle 87"/>
          <p:cNvSpPr>
            <a:spLocks noChangeArrowheads="1"/>
          </p:cNvSpPr>
          <p:nvPr/>
        </p:nvSpPr>
        <p:spPr bwMode="auto">
          <a:xfrm>
            <a:off x="2411413" y="55181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89" name="Rectangle 88"/>
          <p:cNvSpPr>
            <a:spLocks noChangeArrowheads="1"/>
          </p:cNvSpPr>
          <p:nvPr/>
        </p:nvSpPr>
        <p:spPr bwMode="auto">
          <a:xfrm>
            <a:off x="2949575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0" name="Rectangle 90"/>
          <p:cNvSpPr>
            <a:spLocks noChangeArrowheads="1"/>
          </p:cNvSpPr>
          <p:nvPr/>
        </p:nvSpPr>
        <p:spPr bwMode="auto">
          <a:xfrm>
            <a:off x="133191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191" name="Rectangle 91"/>
          <p:cNvSpPr>
            <a:spLocks noChangeArrowheads="1"/>
          </p:cNvSpPr>
          <p:nvPr/>
        </p:nvSpPr>
        <p:spPr bwMode="auto">
          <a:xfrm>
            <a:off x="187166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2" name="Rectangle 92"/>
          <p:cNvSpPr>
            <a:spLocks noChangeArrowheads="1"/>
          </p:cNvSpPr>
          <p:nvPr/>
        </p:nvSpPr>
        <p:spPr bwMode="auto">
          <a:xfrm>
            <a:off x="1331913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3" name="Rectangle 93"/>
          <p:cNvSpPr>
            <a:spLocks noChangeArrowheads="1"/>
          </p:cNvSpPr>
          <p:nvPr/>
        </p:nvSpPr>
        <p:spPr bwMode="auto">
          <a:xfrm>
            <a:off x="1871663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4" name="Rectangle 94"/>
          <p:cNvSpPr>
            <a:spLocks noChangeArrowheads="1"/>
          </p:cNvSpPr>
          <p:nvPr/>
        </p:nvSpPr>
        <p:spPr bwMode="auto">
          <a:xfrm>
            <a:off x="241141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5" name="Rectangle 95"/>
          <p:cNvSpPr>
            <a:spLocks noChangeArrowheads="1"/>
          </p:cNvSpPr>
          <p:nvPr/>
        </p:nvSpPr>
        <p:spPr bwMode="auto">
          <a:xfrm>
            <a:off x="2949575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6" name="Rectangle 96"/>
          <p:cNvSpPr>
            <a:spLocks noChangeArrowheads="1"/>
          </p:cNvSpPr>
          <p:nvPr/>
        </p:nvSpPr>
        <p:spPr bwMode="auto">
          <a:xfrm>
            <a:off x="2411413" y="2314575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7" name="Rectangle 97"/>
          <p:cNvSpPr>
            <a:spLocks noChangeArrowheads="1"/>
          </p:cNvSpPr>
          <p:nvPr/>
        </p:nvSpPr>
        <p:spPr bwMode="auto">
          <a:xfrm>
            <a:off x="2949575" y="2314575"/>
            <a:ext cx="539750" cy="53975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8" name="Rectangle 98"/>
          <p:cNvSpPr>
            <a:spLocks noChangeArrowheads="1"/>
          </p:cNvSpPr>
          <p:nvPr/>
        </p:nvSpPr>
        <p:spPr bwMode="auto">
          <a:xfrm>
            <a:off x="1331913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99" name="Rectangle 99"/>
          <p:cNvSpPr>
            <a:spLocks noChangeArrowheads="1"/>
          </p:cNvSpPr>
          <p:nvPr/>
        </p:nvSpPr>
        <p:spPr bwMode="auto">
          <a:xfrm>
            <a:off x="1871663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200" name="Rectangle 100"/>
          <p:cNvSpPr>
            <a:spLocks noChangeArrowheads="1"/>
          </p:cNvSpPr>
          <p:nvPr/>
        </p:nvSpPr>
        <p:spPr bwMode="auto">
          <a:xfrm>
            <a:off x="1331913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201" name="Rectangle 101"/>
          <p:cNvSpPr>
            <a:spLocks noChangeArrowheads="1"/>
          </p:cNvSpPr>
          <p:nvPr/>
        </p:nvSpPr>
        <p:spPr bwMode="auto">
          <a:xfrm>
            <a:off x="1871663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202" name="Rectangle 102"/>
          <p:cNvSpPr>
            <a:spLocks noChangeArrowheads="1"/>
          </p:cNvSpPr>
          <p:nvPr/>
        </p:nvSpPr>
        <p:spPr bwMode="auto">
          <a:xfrm>
            <a:off x="2411413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203" name="Rectangle 103"/>
          <p:cNvSpPr>
            <a:spLocks noChangeArrowheads="1"/>
          </p:cNvSpPr>
          <p:nvPr/>
        </p:nvSpPr>
        <p:spPr bwMode="auto">
          <a:xfrm>
            <a:off x="2949575" y="2854325"/>
            <a:ext cx="539750" cy="538163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204" name="Rectangle 104"/>
          <p:cNvSpPr>
            <a:spLocks noChangeArrowheads="1"/>
          </p:cNvSpPr>
          <p:nvPr/>
        </p:nvSpPr>
        <p:spPr bwMode="auto">
          <a:xfrm>
            <a:off x="2411413" y="3394075"/>
            <a:ext cx="538162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205" name="Rectangle 105"/>
          <p:cNvSpPr>
            <a:spLocks noChangeArrowheads="1"/>
          </p:cNvSpPr>
          <p:nvPr/>
        </p:nvSpPr>
        <p:spPr bwMode="auto">
          <a:xfrm>
            <a:off x="2949575" y="3394075"/>
            <a:ext cx="539750" cy="539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Slices are important in the </a:t>
            </a:r>
            <a:r>
              <a:rPr lang="en-US" dirty="0">
                <a:solidFill>
                  <a:srgbClr val="0000FF"/>
                </a:solidFill>
              </a:rPr>
              <a:t>handling of errors</a:t>
            </a:r>
            <a:r>
              <a:rPr lang="en-US" dirty="0"/>
              <a:t>. If the </a:t>
            </a:r>
            <a:r>
              <a:rPr lang="en-US" dirty="0" err="1"/>
              <a:t>bitstream</a:t>
            </a:r>
            <a:r>
              <a:rPr lang="en-US" dirty="0"/>
              <a:t> contains an error, the decoder can skip to the start of the next slice.</a:t>
            </a:r>
          </a:p>
          <a:p>
            <a:r>
              <a:rPr lang="en-US" dirty="0"/>
              <a:t>Having more slices in the </a:t>
            </a:r>
            <a:r>
              <a:rPr lang="en-US" dirty="0" err="1"/>
              <a:t>bitstream</a:t>
            </a:r>
            <a:r>
              <a:rPr lang="en-US" dirty="0"/>
              <a:t> allows better error concealment, but uses bits that could otherwise be used to improve picture quality (worse compression).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Macroblock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3492500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032250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3492500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4032250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4572000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9" name="Rectangle 9"/>
          <p:cNvSpPr>
            <a:spLocks noChangeArrowheads="1"/>
          </p:cNvSpPr>
          <p:nvPr/>
        </p:nvSpPr>
        <p:spPr bwMode="auto">
          <a:xfrm>
            <a:off x="5110163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0" name="Rectangle 10"/>
          <p:cNvSpPr>
            <a:spLocks noChangeArrowheads="1"/>
          </p:cNvSpPr>
          <p:nvPr/>
        </p:nvSpPr>
        <p:spPr bwMode="auto">
          <a:xfrm>
            <a:off x="4572000" y="44386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5110163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2" name="Rectangle 12"/>
          <p:cNvSpPr>
            <a:spLocks noChangeArrowheads="1"/>
          </p:cNvSpPr>
          <p:nvPr/>
        </p:nvSpPr>
        <p:spPr bwMode="auto">
          <a:xfrm>
            <a:off x="34925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3" name="Rectangle 13"/>
          <p:cNvSpPr>
            <a:spLocks noChangeArrowheads="1"/>
          </p:cNvSpPr>
          <p:nvPr/>
        </p:nvSpPr>
        <p:spPr bwMode="auto">
          <a:xfrm>
            <a:off x="403225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4" name="Rectangle 14"/>
          <p:cNvSpPr>
            <a:spLocks noChangeArrowheads="1"/>
          </p:cNvSpPr>
          <p:nvPr/>
        </p:nvSpPr>
        <p:spPr bwMode="auto">
          <a:xfrm>
            <a:off x="349250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5" name="Rectangle 15"/>
          <p:cNvSpPr>
            <a:spLocks noChangeArrowheads="1"/>
          </p:cNvSpPr>
          <p:nvPr/>
        </p:nvSpPr>
        <p:spPr bwMode="auto">
          <a:xfrm>
            <a:off x="403225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6" name="Rectangle 16"/>
          <p:cNvSpPr>
            <a:spLocks noChangeArrowheads="1"/>
          </p:cNvSpPr>
          <p:nvPr/>
        </p:nvSpPr>
        <p:spPr bwMode="auto">
          <a:xfrm>
            <a:off x="45720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7" name="Rectangle 17"/>
          <p:cNvSpPr>
            <a:spLocks noChangeArrowheads="1"/>
          </p:cNvSpPr>
          <p:nvPr/>
        </p:nvSpPr>
        <p:spPr bwMode="auto">
          <a:xfrm>
            <a:off x="511016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8" name="Rectangle 18"/>
          <p:cNvSpPr>
            <a:spLocks noChangeArrowheads="1"/>
          </p:cNvSpPr>
          <p:nvPr/>
        </p:nvSpPr>
        <p:spPr bwMode="auto">
          <a:xfrm>
            <a:off x="4572000" y="55181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49" name="Rectangle 19"/>
          <p:cNvSpPr>
            <a:spLocks noChangeArrowheads="1"/>
          </p:cNvSpPr>
          <p:nvPr/>
        </p:nvSpPr>
        <p:spPr bwMode="auto">
          <a:xfrm>
            <a:off x="511016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0" name="Rectangle 20"/>
          <p:cNvSpPr>
            <a:spLocks noChangeArrowheads="1"/>
          </p:cNvSpPr>
          <p:nvPr/>
        </p:nvSpPr>
        <p:spPr bwMode="auto">
          <a:xfrm>
            <a:off x="34925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151" name="Rectangle 21"/>
          <p:cNvSpPr>
            <a:spLocks noChangeArrowheads="1"/>
          </p:cNvSpPr>
          <p:nvPr/>
        </p:nvSpPr>
        <p:spPr bwMode="auto">
          <a:xfrm>
            <a:off x="403225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2" name="Rectangle 22"/>
          <p:cNvSpPr>
            <a:spLocks noChangeArrowheads="1"/>
          </p:cNvSpPr>
          <p:nvPr/>
        </p:nvSpPr>
        <p:spPr bwMode="auto">
          <a:xfrm>
            <a:off x="3492500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3" name="Rectangle 23"/>
          <p:cNvSpPr>
            <a:spLocks noChangeArrowheads="1"/>
          </p:cNvSpPr>
          <p:nvPr/>
        </p:nvSpPr>
        <p:spPr bwMode="auto">
          <a:xfrm>
            <a:off x="4032250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4" name="Rectangle 24"/>
          <p:cNvSpPr>
            <a:spLocks noChangeArrowheads="1"/>
          </p:cNvSpPr>
          <p:nvPr/>
        </p:nvSpPr>
        <p:spPr bwMode="auto">
          <a:xfrm>
            <a:off x="45720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5" name="Rectangle 25"/>
          <p:cNvSpPr>
            <a:spLocks noChangeArrowheads="1"/>
          </p:cNvSpPr>
          <p:nvPr/>
        </p:nvSpPr>
        <p:spPr bwMode="auto">
          <a:xfrm>
            <a:off x="511016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6" name="Rectangle 26"/>
          <p:cNvSpPr>
            <a:spLocks noChangeArrowheads="1"/>
          </p:cNvSpPr>
          <p:nvPr/>
        </p:nvSpPr>
        <p:spPr bwMode="auto">
          <a:xfrm>
            <a:off x="4572000" y="2314575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7" name="Rectangle 27"/>
          <p:cNvSpPr>
            <a:spLocks noChangeArrowheads="1"/>
          </p:cNvSpPr>
          <p:nvPr/>
        </p:nvSpPr>
        <p:spPr bwMode="auto">
          <a:xfrm>
            <a:off x="5110163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8" name="Rectangle 28"/>
          <p:cNvSpPr>
            <a:spLocks noChangeArrowheads="1"/>
          </p:cNvSpPr>
          <p:nvPr/>
        </p:nvSpPr>
        <p:spPr bwMode="auto">
          <a:xfrm>
            <a:off x="3492500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59" name="Rectangle 29"/>
          <p:cNvSpPr>
            <a:spLocks noChangeArrowheads="1"/>
          </p:cNvSpPr>
          <p:nvPr/>
        </p:nvSpPr>
        <p:spPr bwMode="auto">
          <a:xfrm>
            <a:off x="4032250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0" name="Rectangle 30"/>
          <p:cNvSpPr>
            <a:spLocks noChangeArrowheads="1"/>
          </p:cNvSpPr>
          <p:nvPr/>
        </p:nvSpPr>
        <p:spPr bwMode="auto">
          <a:xfrm>
            <a:off x="3492500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1" name="Rectangle 31"/>
          <p:cNvSpPr>
            <a:spLocks noChangeArrowheads="1"/>
          </p:cNvSpPr>
          <p:nvPr/>
        </p:nvSpPr>
        <p:spPr bwMode="auto">
          <a:xfrm>
            <a:off x="4032250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2" name="Rectangle 32"/>
          <p:cNvSpPr>
            <a:spLocks noChangeArrowheads="1"/>
          </p:cNvSpPr>
          <p:nvPr/>
        </p:nvSpPr>
        <p:spPr bwMode="auto">
          <a:xfrm>
            <a:off x="4572000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3" name="Rectangle 33"/>
          <p:cNvSpPr>
            <a:spLocks noChangeArrowheads="1"/>
          </p:cNvSpPr>
          <p:nvPr/>
        </p:nvSpPr>
        <p:spPr bwMode="auto">
          <a:xfrm>
            <a:off x="5110163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4" name="Rectangle 34"/>
          <p:cNvSpPr>
            <a:spLocks noChangeArrowheads="1"/>
          </p:cNvSpPr>
          <p:nvPr/>
        </p:nvSpPr>
        <p:spPr bwMode="auto">
          <a:xfrm>
            <a:off x="4572000" y="3394075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5" name="Rectangle 35"/>
          <p:cNvSpPr>
            <a:spLocks noChangeArrowheads="1"/>
          </p:cNvSpPr>
          <p:nvPr/>
        </p:nvSpPr>
        <p:spPr bwMode="auto">
          <a:xfrm>
            <a:off x="5110163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6" name="Rectangle 36"/>
          <p:cNvSpPr>
            <a:spLocks noChangeArrowheads="1"/>
          </p:cNvSpPr>
          <p:nvPr/>
        </p:nvSpPr>
        <p:spPr bwMode="auto">
          <a:xfrm>
            <a:off x="56515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167" name="Rectangle 37"/>
          <p:cNvSpPr>
            <a:spLocks noChangeArrowheads="1"/>
          </p:cNvSpPr>
          <p:nvPr/>
        </p:nvSpPr>
        <p:spPr bwMode="auto">
          <a:xfrm>
            <a:off x="619125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8" name="Rectangle 38"/>
          <p:cNvSpPr>
            <a:spLocks noChangeArrowheads="1"/>
          </p:cNvSpPr>
          <p:nvPr/>
        </p:nvSpPr>
        <p:spPr bwMode="auto">
          <a:xfrm>
            <a:off x="5651500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69" name="Rectangle 39"/>
          <p:cNvSpPr>
            <a:spLocks noChangeArrowheads="1"/>
          </p:cNvSpPr>
          <p:nvPr/>
        </p:nvSpPr>
        <p:spPr bwMode="auto">
          <a:xfrm>
            <a:off x="6191250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0" name="Rectangle 40"/>
          <p:cNvSpPr>
            <a:spLocks noChangeArrowheads="1"/>
          </p:cNvSpPr>
          <p:nvPr/>
        </p:nvSpPr>
        <p:spPr bwMode="auto">
          <a:xfrm>
            <a:off x="6731000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1" name="Rectangle 41"/>
          <p:cNvSpPr>
            <a:spLocks noChangeArrowheads="1"/>
          </p:cNvSpPr>
          <p:nvPr/>
        </p:nvSpPr>
        <p:spPr bwMode="auto">
          <a:xfrm>
            <a:off x="726916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2" name="Rectangle 42"/>
          <p:cNvSpPr>
            <a:spLocks noChangeArrowheads="1"/>
          </p:cNvSpPr>
          <p:nvPr/>
        </p:nvSpPr>
        <p:spPr bwMode="auto">
          <a:xfrm>
            <a:off x="6731000" y="2314575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3" name="Rectangle 43"/>
          <p:cNvSpPr>
            <a:spLocks noChangeArrowheads="1"/>
          </p:cNvSpPr>
          <p:nvPr/>
        </p:nvSpPr>
        <p:spPr bwMode="auto">
          <a:xfrm>
            <a:off x="7269163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4" name="Rectangle 44"/>
          <p:cNvSpPr>
            <a:spLocks noChangeArrowheads="1"/>
          </p:cNvSpPr>
          <p:nvPr/>
        </p:nvSpPr>
        <p:spPr bwMode="auto">
          <a:xfrm>
            <a:off x="5651500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5" name="Rectangle 45"/>
          <p:cNvSpPr>
            <a:spLocks noChangeArrowheads="1"/>
          </p:cNvSpPr>
          <p:nvPr/>
        </p:nvSpPr>
        <p:spPr bwMode="auto">
          <a:xfrm>
            <a:off x="6191250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6" name="Rectangle 46"/>
          <p:cNvSpPr>
            <a:spLocks noChangeArrowheads="1"/>
          </p:cNvSpPr>
          <p:nvPr/>
        </p:nvSpPr>
        <p:spPr bwMode="auto">
          <a:xfrm>
            <a:off x="5651500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7" name="Rectangle 47"/>
          <p:cNvSpPr>
            <a:spLocks noChangeArrowheads="1"/>
          </p:cNvSpPr>
          <p:nvPr/>
        </p:nvSpPr>
        <p:spPr bwMode="auto">
          <a:xfrm>
            <a:off x="6191250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8" name="Rectangle 48"/>
          <p:cNvSpPr>
            <a:spLocks noChangeArrowheads="1"/>
          </p:cNvSpPr>
          <p:nvPr/>
        </p:nvSpPr>
        <p:spPr bwMode="auto">
          <a:xfrm>
            <a:off x="6731000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79" name="Rectangle 49"/>
          <p:cNvSpPr>
            <a:spLocks noChangeArrowheads="1"/>
          </p:cNvSpPr>
          <p:nvPr/>
        </p:nvSpPr>
        <p:spPr bwMode="auto">
          <a:xfrm>
            <a:off x="7269163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0" name="Rectangle 50"/>
          <p:cNvSpPr>
            <a:spLocks noChangeArrowheads="1"/>
          </p:cNvSpPr>
          <p:nvPr/>
        </p:nvSpPr>
        <p:spPr bwMode="auto">
          <a:xfrm>
            <a:off x="6731000" y="3394075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1" name="Rectangle 51"/>
          <p:cNvSpPr>
            <a:spLocks noChangeArrowheads="1"/>
          </p:cNvSpPr>
          <p:nvPr/>
        </p:nvSpPr>
        <p:spPr bwMode="auto">
          <a:xfrm>
            <a:off x="7269163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2" name="Rectangle 52"/>
          <p:cNvSpPr>
            <a:spLocks noChangeArrowheads="1"/>
          </p:cNvSpPr>
          <p:nvPr/>
        </p:nvSpPr>
        <p:spPr bwMode="auto">
          <a:xfrm>
            <a:off x="5651500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183" name="Rectangle 53"/>
          <p:cNvSpPr>
            <a:spLocks noChangeArrowheads="1"/>
          </p:cNvSpPr>
          <p:nvPr/>
        </p:nvSpPr>
        <p:spPr bwMode="auto">
          <a:xfrm>
            <a:off x="6191250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4" name="Rectangle 54"/>
          <p:cNvSpPr>
            <a:spLocks noChangeArrowheads="1"/>
          </p:cNvSpPr>
          <p:nvPr/>
        </p:nvSpPr>
        <p:spPr bwMode="auto">
          <a:xfrm>
            <a:off x="5651500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5" name="Rectangle 55"/>
          <p:cNvSpPr>
            <a:spLocks noChangeArrowheads="1"/>
          </p:cNvSpPr>
          <p:nvPr/>
        </p:nvSpPr>
        <p:spPr bwMode="auto">
          <a:xfrm>
            <a:off x="6191250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6" name="Rectangle 56"/>
          <p:cNvSpPr>
            <a:spLocks noChangeArrowheads="1"/>
          </p:cNvSpPr>
          <p:nvPr/>
        </p:nvSpPr>
        <p:spPr bwMode="auto">
          <a:xfrm>
            <a:off x="6731000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7" name="Rectangle 57"/>
          <p:cNvSpPr>
            <a:spLocks noChangeArrowheads="1"/>
          </p:cNvSpPr>
          <p:nvPr/>
        </p:nvSpPr>
        <p:spPr bwMode="auto">
          <a:xfrm>
            <a:off x="7269163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8" name="Rectangle 58"/>
          <p:cNvSpPr>
            <a:spLocks noChangeArrowheads="1"/>
          </p:cNvSpPr>
          <p:nvPr/>
        </p:nvSpPr>
        <p:spPr bwMode="auto">
          <a:xfrm>
            <a:off x="6731000" y="44386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89" name="Rectangle 59"/>
          <p:cNvSpPr>
            <a:spLocks noChangeArrowheads="1"/>
          </p:cNvSpPr>
          <p:nvPr/>
        </p:nvSpPr>
        <p:spPr bwMode="auto">
          <a:xfrm>
            <a:off x="7269163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0" name="Rectangle 60"/>
          <p:cNvSpPr>
            <a:spLocks noChangeArrowheads="1"/>
          </p:cNvSpPr>
          <p:nvPr/>
        </p:nvSpPr>
        <p:spPr bwMode="auto">
          <a:xfrm>
            <a:off x="56515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1" name="Rectangle 61"/>
          <p:cNvSpPr>
            <a:spLocks noChangeArrowheads="1"/>
          </p:cNvSpPr>
          <p:nvPr/>
        </p:nvSpPr>
        <p:spPr bwMode="auto">
          <a:xfrm>
            <a:off x="619125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2" name="Rectangle 62"/>
          <p:cNvSpPr>
            <a:spLocks noChangeArrowheads="1"/>
          </p:cNvSpPr>
          <p:nvPr/>
        </p:nvSpPr>
        <p:spPr bwMode="auto">
          <a:xfrm>
            <a:off x="565150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3" name="Rectangle 63"/>
          <p:cNvSpPr>
            <a:spLocks noChangeArrowheads="1"/>
          </p:cNvSpPr>
          <p:nvPr/>
        </p:nvSpPr>
        <p:spPr bwMode="auto">
          <a:xfrm>
            <a:off x="6191250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4" name="Rectangle 64"/>
          <p:cNvSpPr>
            <a:spLocks noChangeArrowheads="1"/>
          </p:cNvSpPr>
          <p:nvPr/>
        </p:nvSpPr>
        <p:spPr bwMode="auto">
          <a:xfrm>
            <a:off x="6731000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5" name="Rectangle 65"/>
          <p:cNvSpPr>
            <a:spLocks noChangeArrowheads="1"/>
          </p:cNvSpPr>
          <p:nvPr/>
        </p:nvSpPr>
        <p:spPr bwMode="auto">
          <a:xfrm>
            <a:off x="726916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6" name="Rectangle 66"/>
          <p:cNvSpPr>
            <a:spLocks noChangeArrowheads="1"/>
          </p:cNvSpPr>
          <p:nvPr/>
        </p:nvSpPr>
        <p:spPr bwMode="auto">
          <a:xfrm>
            <a:off x="6731000" y="5518150"/>
            <a:ext cx="538163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7" name="Rectangle 67"/>
          <p:cNvSpPr>
            <a:spLocks noChangeArrowheads="1"/>
          </p:cNvSpPr>
          <p:nvPr/>
        </p:nvSpPr>
        <p:spPr bwMode="auto">
          <a:xfrm>
            <a:off x="726916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98" name="Rectangle 68"/>
          <p:cNvSpPr>
            <a:spLocks noChangeArrowheads="1"/>
          </p:cNvSpPr>
          <p:nvPr/>
        </p:nvSpPr>
        <p:spPr bwMode="auto">
          <a:xfrm>
            <a:off x="1331913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199" name="Rectangle 69"/>
          <p:cNvSpPr>
            <a:spLocks noChangeArrowheads="1"/>
          </p:cNvSpPr>
          <p:nvPr/>
        </p:nvSpPr>
        <p:spPr bwMode="auto">
          <a:xfrm>
            <a:off x="1871663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0" name="Rectangle 70"/>
          <p:cNvSpPr>
            <a:spLocks noChangeArrowheads="1"/>
          </p:cNvSpPr>
          <p:nvPr/>
        </p:nvSpPr>
        <p:spPr bwMode="auto">
          <a:xfrm>
            <a:off x="1331913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1" name="Rectangle 71"/>
          <p:cNvSpPr>
            <a:spLocks noChangeArrowheads="1"/>
          </p:cNvSpPr>
          <p:nvPr/>
        </p:nvSpPr>
        <p:spPr bwMode="auto">
          <a:xfrm>
            <a:off x="1871663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2" name="Rectangle 72"/>
          <p:cNvSpPr>
            <a:spLocks noChangeArrowheads="1"/>
          </p:cNvSpPr>
          <p:nvPr/>
        </p:nvSpPr>
        <p:spPr bwMode="auto">
          <a:xfrm>
            <a:off x="2411413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3" name="Rectangle 73"/>
          <p:cNvSpPr>
            <a:spLocks noChangeArrowheads="1"/>
          </p:cNvSpPr>
          <p:nvPr/>
        </p:nvSpPr>
        <p:spPr bwMode="auto">
          <a:xfrm>
            <a:off x="2949575" y="393382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4" name="Rectangle 74"/>
          <p:cNvSpPr>
            <a:spLocks noChangeArrowheads="1"/>
          </p:cNvSpPr>
          <p:nvPr/>
        </p:nvSpPr>
        <p:spPr bwMode="auto">
          <a:xfrm>
            <a:off x="2411413" y="44386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5" name="Rectangle 75"/>
          <p:cNvSpPr>
            <a:spLocks noChangeArrowheads="1"/>
          </p:cNvSpPr>
          <p:nvPr/>
        </p:nvSpPr>
        <p:spPr bwMode="auto">
          <a:xfrm>
            <a:off x="2949575" y="44386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6" name="Rectangle 76"/>
          <p:cNvSpPr>
            <a:spLocks noChangeArrowheads="1"/>
          </p:cNvSpPr>
          <p:nvPr/>
        </p:nvSpPr>
        <p:spPr bwMode="auto">
          <a:xfrm>
            <a:off x="133191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7" name="Rectangle 77"/>
          <p:cNvSpPr>
            <a:spLocks noChangeArrowheads="1"/>
          </p:cNvSpPr>
          <p:nvPr/>
        </p:nvSpPr>
        <p:spPr bwMode="auto">
          <a:xfrm>
            <a:off x="187166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8" name="Rectangle 78"/>
          <p:cNvSpPr>
            <a:spLocks noChangeArrowheads="1"/>
          </p:cNvSpPr>
          <p:nvPr/>
        </p:nvSpPr>
        <p:spPr bwMode="auto">
          <a:xfrm>
            <a:off x="133191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09" name="Rectangle 79"/>
          <p:cNvSpPr>
            <a:spLocks noChangeArrowheads="1"/>
          </p:cNvSpPr>
          <p:nvPr/>
        </p:nvSpPr>
        <p:spPr bwMode="auto">
          <a:xfrm>
            <a:off x="1871663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0" name="Rectangle 80"/>
          <p:cNvSpPr>
            <a:spLocks noChangeArrowheads="1"/>
          </p:cNvSpPr>
          <p:nvPr/>
        </p:nvSpPr>
        <p:spPr bwMode="auto">
          <a:xfrm>
            <a:off x="2411413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1" name="Rectangle 81"/>
          <p:cNvSpPr>
            <a:spLocks noChangeArrowheads="1"/>
          </p:cNvSpPr>
          <p:nvPr/>
        </p:nvSpPr>
        <p:spPr bwMode="auto">
          <a:xfrm>
            <a:off x="2949575" y="4978400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2" name="Rectangle 82"/>
          <p:cNvSpPr>
            <a:spLocks noChangeArrowheads="1"/>
          </p:cNvSpPr>
          <p:nvPr/>
        </p:nvSpPr>
        <p:spPr bwMode="auto">
          <a:xfrm>
            <a:off x="2411413" y="5518150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3" name="Rectangle 83"/>
          <p:cNvSpPr>
            <a:spLocks noChangeArrowheads="1"/>
          </p:cNvSpPr>
          <p:nvPr/>
        </p:nvSpPr>
        <p:spPr bwMode="auto">
          <a:xfrm>
            <a:off x="2949575" y="55181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4" name="Rectangle 84"/>
          <p:cNvSpPr>
            <a:spLocks noChangeArrowheads="1"/>
          </p:cNvSpPr>
          <p:nvPr/>
        </p:nvSpPr>
        <p:spPr bwMode="auto">
          <a:xfrm>
            <a:off x="133191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215" name="Rectangle 85"/>
          <p:cNvSpPr>
            <a:spLocks noChangeArrowheads="1"/>
          </p:cNvSpPr>
          <p:nvPr/>
        </p:nvSpPr>
        <p:spPr bwMode="auto">
          <a:xfrm>
            <a:off x="187166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6" name="Rectangle 86"/>
          <p:cNvSpPr>
            <a:spLocks noChangeArrowheads="1"/>
          </p:cNvSpPr>
          <p:nvPr/>
        </p:nvSpPr>
        <p:spPr bwMode="auto">
          <a:xfrm>
            <a:off x="1331913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7" name="Rectangle 87"/>
          <p:cNvSpPr>
            <a:spLocks noChangeArrowheads="1"/>
          </p:cNvSpPr>
          <p:nvPr/>
        </p:nvSpPr>
        <p:spPr bwMode="auto">
          <a:xfrm>
            <a:off x="1871663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8" name="Rectangle 88"/>
          <p:cNvSpPr>
            <a:spLocks noChangeArrowheads="1"/>
          </p:cNvSpPr>
          <p:nvPr/>
        </p:nvSpPr>
        <p:spPr bwMode="auto">
          <a:xfrm>
            <a:off x="2411413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19" name="Rectangle 89"/>
          <p:cNvSpPr>
            <a:spLocks noChangeArrowheads="1"/>
          </p:cNvSpPr>
          <p:nvPr/>
        </p:nvSpPr>
        <p:spPr bwMode="auto">
          <a:xfrm>
            <a:off x="2949575" y="1809750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0" name="Rectangle 90"/>
          <p:cNvSpPr>
            <a:spLocks noChangeArrowheads="1"/>
          </p:cNvSpPr>
          <p:nvPr/>
        </p:nvSpPr>
        <p:spPr bwMode="auto">
          <a:xfrm>
            <a:off x="2411413" y="2314575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1" name="Rectangle 91"/>
          <p:cNvSpPr>
            <a:spLocks noChangeArrowheads="1"/>
          </p:cNvSpPr>
          <p:nvPr/>
        </p:nvSpPr>
        <p:spPr bwMode="auto">
          <a:xfrm>
            <a:off x="2949575" y="23145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2" name="Rectangle 92"/>
          <p:cNvSpPr>
            <a:spLocks noChangeArrowheads="1"/>
          </p:cNvSpPr>
          <p:nvPr/>
        </p:nvSpPr>
        <p:spPr bwMode="auto">
          <a:xfrm>
            <a:off x="1331913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3" name="Rectangle 93"/>
          <p:cNvSpPr>
            <a:spLocks noChangeArrowheads="1"/>
          </p:cNvSpPr>
          <p:nvPr/>
        </p:nvSpPr>
        <p:spPr bwMode="auto">
          <a:xfrm>
            <a:off x="1871663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4" name="Rectangle 94"/>
          <p:cNvSpPr>
            <a:spLocks noChangeArrowheads="1"/>
          </p:cNvSpPr>
          <p:nvPr/>
        </p:nvSpPr>
        <p:spPr bwMode="auto">
          <a:xfrm>
            <a:off x="1331913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5" name="Rectangle 95"/>
          <p:cNvSpPr>
            <a:spLocks noChangeArrowheads="1"/>
          </p:cNvSpPr>
          <p:nvPr/>
        </p:nvSpPr>
        <p:spPr bwMode="auto">
          <a:xfrm>
            <a:off x="1871663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6" name="Rectangle 96"/>
          <p:cNvSpPr>
            <a:spLocks noChangeArrowheads="1"/>
          </p:cNvSpPr>
          <p:nvPr/>
        </p:nvSpPr>
        <p:spPr bwMode="auto">
          <a:xfrm>
            <a:off x="2411413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7" name="Rectangle 97"/>
          <p:cNvSpPr>
            <a:spLocks noChangeArrowheads="1"/>
          </p:cNvSpPr>
          <p:nvPr/>
        </p:nvSpPr>
        <p:spPr bwMode="auto">
          <a:xfrm>
            <a:off x="2949575" y="2854325"/>
            <a:ext cx="539750" cy="538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8" name="Rectangle 98"/>
          <p:cNvSpPr>
            <a:spLocks noChangeArrowheads="1"/>
          </p:cNvSpPr>
          <p:nvPr/>
        </p:nvSpPr>
        <p:spPr bwMode="auto">
          <a:xfrm>
            <a:off x="2411413" y="3394075"/>
            <a:ext cx="538162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29" name="Rectangle 99"/>
          <p:cNvSpPr>
            <a:spLocks noChangeArrowheads="1"/>
          </p:cNvSpPr>
          <p:nvPr/>
        </p:nvSpPr>
        <p:spPr bwMode="auto">
          <a:xfrm>
            <a:off x="2949575" y="3394075"/>
            <a:ext cx="539750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</a:t>
            </a: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4284663" y="825500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9158" name="Group 101"/>
          <p:cNvGrpSpPr>
            <a:grpSpLocks/>
          </p:cNvGrpSpPr>
          <p:nvPr/>
        </p:nvGrpSpPr>
        <p:grpSpPr bwMode="auto">
          <a:xfrm>
            <a:off x="4140200" y="2565400"/>
            <a:ext cx="2087563" cy="2019300"/>
            <a:chOff x="3062" y="1956"/>
            <a:chExt cx="680" cy="658"/>
          </a:xfrm>
        </p:grpSpPr>
        <p:sp>
          <p:nvSpPr>
            <p:cNvPr id="49162" name="Rectangle 84"/>
            <p:cNvSpPr>
              <a:spLocks noChangeArrowheads="1"/>
            </p:cNvSpPr>
            <p:nvPr/>
          </p:nvSpPr>
          <p:spPr bwMode="auto">
            <a:xfrm>
              <a:off x="3062" y="1956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49163" name="Rectangle 85"/>
            <p:cNvSpPr>
              <a:spLocks noChangeArrowheads="1"/>
            </p:cNvSpPr>
            <p:nvPr/>
          </p:nvSpPr>
          <p:spPr bwMode="auto">
            <a:xfrm>
              <a:off x="3402" y="1956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49164" name="Rectangle 86"/>
            <p:cNvSpPr>
              <a:spLocks noChangeArrowheads="1"/>
            </p:cNvSpPr>
            <p:nvPr/>
          </p:nvSpPr>
          <p:spPr bwMode="auto">
            <a:xfrm>
              <a:off x="3062" y="2274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49165" name="Rectangle 87"/>
            <p:cNvSpPr>
              <a:spLocks noChangeArrowheads="1"/>
            </p:cNvSpPr>
            <p:nvPr/>
          </p:nvSpPr>
          <p:spPr bwMode="auto">
            <a:xfrm>
              <a:off x="3402" y="2274"/>
              <a:ext cx="340" cy="3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</p:grpSp>
      <p:sp>
        <p:nvSpPr>
          <p:cNvPr id="49159" name="Rectangle 88"/>
          <p:cNvSpPr>
            <a:spLocks noChangeArrowheads="1"/>
          </p:cNvSpPr>
          <p:nvPr/>
        </p:nvSpPr>
        <p:spPr bwMode="auto">
          <a:xfrm>
            <a:off x="6516688" y="2565400"/>
            <a:ext cx="93503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9160" name="Rectangle 89"/>
          <p:cNvSpPr>
            <a:spLocks noChangeArrowheads="1"/>
          </p:cNvSpPr>
          <p:nvPr/>
        </p:nvSpPr>
        <p:spPr bwMode="auto">
          <a:xfrm>
            <a:off x="6516688" y="3644900"/>
            <a:ext cx="93503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9161" name="Text Box 100"/>
          <p:cNvSpPr txBox="1">
            <a:spLocks noChangeArrowheads="1"/>
          </p:cNvSpPr>
          <p:nvPr/>
        </p:nvSpPr>
        <p:spPr bwMode="auto">
          <a:xfrm>
            <a:off x="1187450" y="2781300"/>
            <a:ext cx="2736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Macroblock  = 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Summary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848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 I-Frame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Every macroblock is encoded independently (“I-macroblock”)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 P-Frame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Every </a:t>
            </a:r>
            <a:r>
              <a:rPr lang="en-US" dirty="0" err="1"/>
              <a:t>macroblock</a:t>
            </a:r>
            <a:r>
              <a:rPr lang="en-US" dirty="0"/>
              <a:t> is either </a:t>
            </a:r>
          </a:p>
          <a:p>
            <a:pPr lvl="1" eaLnBrk="1" hangingPunct="1"/>
            <a:r>
              <a:rPr lang="en-US" dirty="0"/>
              <a:t>I-</a:t>
            </a:r>
            <a:r>
              <a:rPr lang="en-US" dirty="0" err="1"/>
              <a:t>macroblock</a:t>
            </a:r>
            <a:endParaRPr lang="en-US" dirty="0"/>
          </a:p>
          <a:p>
            <a:pPr lvl="1" eaLnBrk="1" hangingPunct="1"/>
            <a:r>
              <a:rPr lang="en-US" dirty="0"/>
              <a:t>a motion vector + error terms with respect to a previous I/P-frame (“P-</a:t>
            </a:r>
            <a:r>
              <a:rPr lang="en-US" dirty="0" err="1"/>
              <a:t>macroblock</a:t>
            </a:r>
            <a:r>
              <a:rPr lang="en-US" dirty="0"/>
              <a:t>”) 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 B-Frame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Every </a:t>
            </a:r>
            <a:r>
              <a:rPr lang="en-US" dirty="0" err="1"/>
              <a:t>macroblock</a:t>
            </a:r>
            <a:r>
              <a:rPr lang="en-US" dirty="0"/>
              <a:t> is either </a:t>
            </a:r>
          </a:p>
          <a:p>
            <a:pPr lvl="1" eaLnBrk="1" hangingPunct="1"/>
            <a:r>
              <a:rPr lang="en-US" dirty="0"/>
              <a:t>I-</a:t>
            </a:r>
            <a:r>
              <a:rPr lang="en-US" dirty="0" err="1"/>
              <a:t>macroblock</a:t>
            </a:r>
            <a:endParaRPr lang="en-US" dirty="0"/>
          </a:p>
          <a:p>
            <a:pPr lvl="1" eaLnBrk="1" hangingPunct="1"/>
            <a:r>
              <a:rPr lang="en-US" dirty="0"/>
              <a:t>P-</a:t>
            </a:r>
            <a:r>
              <a:rPr lang="en-US" dirty="0" err="1"/>
              <a:t>macroblock</a:t>
            </a:r>
            <a:endParaRPr lang="en-US" dirty="0"/>
          </a:p>
          <a:p>
            <a:pPr lvl="1" eaLnBrk="1" hangingPunct="1"/>
            <a:r>
              <a:rPr lang="en-US" dirty="0"/>
              <a:t>a motion vector + error terms </a:t>
            </a:r>
            <a:r>
              <a:rPr lang="en-US" dirty="0" err="1"/>
              <a:t>wrt</a:t>
            </a:r>
            <a:r>
              <a:rPr lang="en-US" dirty="0"/>
              <a:t> a future I/P-frame</a:t>
            </a:r>
          </a:p>
          <a:p>
            <a:pPr lvl="1" eaLnBrk="1" hangingPunct="1"/>
            <a:r>
              <a:rPr lang="en-US" dirty="0"/>
              <a:t>2 motion vectors + error terms </a:t>
            </a:r>
            <a:r>
              <a:rPr lang="en-US" dirty="0" err="1"/>
              <a:t>wrt</a:t>
            </a:r>
            <a:r>
              <a:rPr lang="en-US" dirty="0"/>
              <a:t> a previous/future I/P-frame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MPEG-1/2 File Formats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(Packetized) </a:t>
            </a:r>
            <a:r>
              <a:rPr lang="en-US" sz="2400" dirty="0">
                <a:solidFill>
                  <a:srgbClr val="0000FF"/>
                </a:solidFill>
              </a:rPr>
              <a:t>Elementary streams</a:t>
            </a:r>
            <a:r>
              <a:rPr lang="en-US" sz="2400" dirty="0"/>
              <a:t>, ES &amp; PES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Program streams </a:t>
            </a:r>
            <a:r>
              <a:rPr lang="en-US" sz="2400" dirty="0"/>
              <a:t>PS (reliable mediums, e.g., DVD)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Transport streams </a:t>
            </a:r>
            <a:r>
              <a:rPr lang="en-US" sz="2400" dirty="0"/>
              <a:t>TS (for </a:t>
            </a:r>
            <a:r>
              <a:rPr lang="en-US" sz="2400" dirty="0" err="1"/>
              <a:t>lossy</a:t>
            </a:r>
            <a:r>
              <a:rPr lang="en-US" sz="2400" dirty="0"/>
              <a:t> mediums, e.g., on-air broadcast)</a:t>
            </a:r>
          </a:p>
        </p:txBody>
      </p:sp>
      <p:grpSp>
        <p:nvGrpSpPr>
          <p:cNvPr id="54278" name="Group 7"/>
          <p:cNvGrpSpPr>
            <a:grpSpLocks/>
          </p:cNvGrpSpPr>
          <p:nvPr/>
        </p:nvGrpSpPr>
        <p:grpSpPr bwMode="auto">
          <a:xfrm>
            <a:off x="1295400" y="3419475"/>
            <a:ext cx="7162800" cy="2905125"/>
            <a:chOff x="279" y="1710"/>
            <a:chExt cx="5056" cy="2282"/>
          </a:xfrm>
        </p:grpSpPr>
        <p:sp>
          <p:nvSpPr>
            <p:cNvPr id="54283" name="Rectangle 8"/>
            <p:cNvSpPr>
              <a:spLocks noChangeArrowheads="1"/>
            </p:cNvSpPr>
            <p:nvPr/>
          </p:nvSpPr>
          <p:spPr bwMode="auto">
            <a:xfrm>
              <a:off x="1348" y="1732"/>
              <a:ext cx="76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9"/>
            <p:cNvSpPr>
              <a:spLocks noChangeArrowheads="1"/>
            </p:cNvSpPr>
            <p:nvPr/>
          </p:nvSpPr>
          <p:spPr bwMode="auto">
            <a:xfrm>
              <a:off x="3940" y="2116"/>
              <a:ext cx="760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10"/>
            <p:cNvSpPr>
              <a:spLocks noChangeArrowheads="1"/>
            </p:cNvSpPr>
            <p:nvPr/>
          </p:nvSpPr>
          <p:spPr bwMode="auto">
            <a:xfrm>
              <a:off x="1348" y="2788"/>
              <a:ext cx="76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11"/>
            <p:cNvSpPr>
              <a:spLocks noChangeArrowheads="1"/>
            </p:cNvSpPr>
            <p:nvPr/>
          </p:nvSpPr>
          <p:spPr bwMode="auto">
            <a:xfrm>
              <a:off x="2644" y="1732"/>
              <a:ext cx="76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12"/>
            <p:cNvSpPr>
              <a:spLocks noChangeArrowheads="1"/>
            </p:cNvSpPr>
            <p:nvPr/>
          </p:nvSpPr>
          <p:spPr bwMode="auto">
            <a:xfrm>
              <a:off x="2644" y="2788"/>
              <a:ext cx="76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13"/>
            <p:cNvSpPr>
              <a:spLocks noChangeShapeType="1"/>
            </p:cNvSpPr>
            <p:nvPr/>
          </p:nvSpPr>
          <p:spPr bwMode="auto">
            <a:xfrm flipH="1">
              <a:off x="810" y="1920"/>
              <a:ext cx="5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Line 14"/>
            <p:cNvSpPr>
              <a:spLocks noChangeShapeType="1"/>
            </p:cNvSpPr>
            <p:nvPr/>
          </p:nvSpPr>
          <p:spPr bwMode="auto">
            <a:xfrm flipH="1">
              <a:off x="2106" y="1920"/>
              <a:ext cx="5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15"/>
            <p:cNvSpPr>
              <a:spLocks noChangeShapeType="1"/>
            </p:cNvSpPr>
            <p:nvPr/>
          </p:nvSpPr>
          <p:spPr bwMode="auto">
            <a:xfrm flipH="1">
              <a:off x="2106" y="2976"/>
              <a:ext cx="5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Line 16"/>
            <p:cNvSpPr>
              <a:spLocks noChangeShapeType="1"/>
            </p:cNvSpPr>
            <p:nvPr/>
          </p:nvSpPr>
          <p:spPr bwMode="auto">
            <a:xfrm flipH="1">
              <a:off x="810" y="2976"/>
              <a:ext cx="5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Line 17"/>
            <p:cNvSpPr>
              <a:spLocks noChangeShapeType="1"/>
            </p:cNvSpPr>
            <p:nvPr/>
          </p:nvSpPr>
          <p:spPr bwMode="auto">
            <a:xfrm>
              <a:off x="3418" y="1930"/>
              <a:ext cx="510" cy="5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Line 18"/>
            <p:cNvSpPr>
              <a:spLocks noChangeShapeType="1"/>
            </p:cNvSpPr>
            <p:nvPr/>
          </p:nvSpPr>
          <p:spPr bwMode="auto">
            <a:xfrm flipV="1">
              <a:off x="3417" y="2537"/>
              <a:ext cx="510" cy="4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Rectangle 19"/>
            <p:cNvSpPr>
              <a:spLocks noChangeArrowheads="1"/>
            </p:cNvSpPr>
            <p:nvPr/>
          </p:nvSpPr>
          <p:spPr bwMode="auto">
            <a:xfrm>
              <a:off x="1527" y="1710"/>
              <a:ext cx="592" cy="4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000" b="0">
                  <a:latin typeface="Times New Roman" pitchFamily="18" charset="0"/>
                  <a:cs typeface="Arial" charset="0"/>
                </a:rPr>
                <a:t>MPEG-2 Elementary Encoder</a:t>
              </a:r>
            </a:p>
          </p:txBody>
        </p:sp>
        <p:sp>
          <p:nvSpPr>
            <p:cNvPr id="54295" name="Rectangle 20"/>
            <p:cNvSpPr>
              <a:spLocks noChangeArrowheads="1"/>
            </p:cNvSpPr>
            <p:nvPr/>
          </p:nvSpPr>
          <p:spPr bwMode="auto">
            <a:xfrm>
              <a:off x="1527" y="2766"/>
              <a:ext cx="592" cy="4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000" b="0">
                  <a:latin typeface="Times New Roman" pitchFamily="18" charset="0"/>
                  <a:cs typeface="Arial" charset="0"/>
                </a:rPr>
                <a:t>MPEG-2 Elementary Encoder</a:t>
              </a:r>
            </a:p>
          </p:txBody>
        </p:sp>
        <p:sp>
          <p:nvSpPr>
            <p:cNvPr id="54296" name="Rectangle 21"/>
            <p:cNvSpPr>
              <a:spLocks noChangeArrowheads="1"/>
            </p:cNvSpPr>
            <p:nvPr/>
          </p:nvSpPr>
          <p:spPr bwMode="auto">
            <a:xfrm>
              <a:off x="2727" y="1791"/>
              <a:ext cx="65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0">
                  <a:latin typeface="Times New Roman" pitchFamily="18" charset="0"/>
                  <a:cs typeface="Arial" charset="0"/>
                </a:rPr>
                <a:t>Packetizer</a:t>
              </a:r>
            </a:p>
          </p:txBody>
        </p:sp>
        <p:sp>
          <p:nvSpPr>
            <p:cNvPr id="54297" name="Rectangle 22"/>
            <p:cNvSpPr>
              <a:spLocks noChangeArrowheads="1"/>
            </p:cNvSpPr>
            <p:nvPr/>
          </p:nvSpPr>
          <p:spPr bwMode="auto">
            <a:xfrm>
              <a:off x="2679" y="2847"/>
              <a:ext cx="65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0">
                  <a:latin typeface="Times New Roman" pitchFamily="18" charset="0"/>
                  <a:cs typeface="Arial" charset="0"/>
                </a:rPr>
                <a:t>Packetizer</a:t>
              </a:r>
            </a:p>
          </p:txBody>
        </p:sp>
        <p:sp>
          <p:nvSpPr>
            <p:cNvPr id="54298" name="Rectangle 23"/>
            <p:cNvSpPr>
              <a:spLocks noChangeArrowheads="1"/>
            </p:cNvSpPr>
            <p:nvPr/>
          </p:nvSpPr>
          <p:spPr bwMode="auto">
            <a:xfrm>
              <a:off x="3926" y="2367"/>
              <a:ext cx="786" cy="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400" b="0">
                  <a:latin typeface="Times New Roman" pitchFamily="18" charset="0"/>
                  <a:cs typeface="Arial" charset="0"/>
                </a:rPr>
                <a:t>Systems Layer</a:t>
              </a:r>
            </a:p>
            <a:p>
              <a:pPr eaLnBrk="0" hangingPunct="0"/>
              <a:r>
                <a:rPr lang="en-US" sz="1400" b="0">
                  <a:latin typeface="Times New Roman" pitchFamily="18" charset="0"/>
                  <a:cs typeface="Arial" charset="0"/>
                </a:rPr>
                <a:t>MUX</a:t>
              </a:r>
            </a:p>
          </p:txBody>
        </p:sp>
        <p:sp>
          <p:nvSpPr>
            <p:cNvPr id="54299" name="Line 24"/>
            <p:cNvSpPr>
              <a:spLocks noChangeShapeType="1"/>
            </p:cNvSpPr>
            <p:nvPr/>
          </p:nvSpPr>
          <p:spPr bwMode="auto">
            <a:xfrm>
              <a:off x="4714" y="2544"/>
              <a:ext cx="5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Rectangle 25"/>
            <p:cNvSpPr>
              <a:spLocks noChangeArrowheads="1"/>
            </p:cNvSpPr>
            <p:nvPr/>
          </p:nvSpPr>
          <p:spPr bwMode="auto">
            <a:xfrm>
              <a:off x="4695" y="2367"/>
              <a:ext cx="64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400" b="0" dirty="0">
                  <a:latin typeface="Times New Roman" pitchFamily="18" charset="0"/>
                  <a:cs typeface="Arial" charset="0"/>
                </a:rPr>
                <a:t>Transport Stream</a:t>
              </a:r>
            </a:p>
          </p:txBody>
        </p:sp>
        <p:sp>
          <p:nvSpPr>
            <p:cNvPr id="54301" name="Rectangle 26"/>
            <p:cNvSpPr>
              <a:spLocks noChangeArrowheads="1"/>
            </p:cNvSpPr>
            <p:nvPr/>
          </p:nvSpPr>
          <p:spPr bwMode="auto">
            <a:xfrm>
              <a:off x="279" y="1714"/>
              <a:ext cx="576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0">
                  <a:latin typeface="Times New Roman" pitchFamily="18" charset="0"/>
                  <a:cs typeface="Arial" charset="0"/>
                </a:rPr>
                <a:t>Video</a:t>
              </a:r>
            </a:p>
            <a:p>
              <a:pPr eaLnBrk="0" hangingPunct="0"/>
              <a:r>
                <a:rPr lang="en-US" sz="1800" b="0">
                  <a:latin typeface="Times New Roman" pitchFamily="18" charset="0"/>
                  <a:cs typeface="Arial" charset="0"/>
                </a:rPr>
                <a:t>Source</a:t>
              </a:r>
            </a:p>
          </p:txBody>
        </p:sp>
        <p:sp>
          <p:nvSpPr>
            <p:cNvPr id="54302" name="Rectangle 27"/>
            <p:cNvSpPr>
              <a:spLocks noChangeArrowheads="1"/>
            </p:cNvSpPr>
            <p:nvPr/>
          </p:nvSpPr>
          <p:spPr bwMode="auto">
            <a:xfrm>
              <a:off x="327" y="2819"/>
              <a:ext cx="576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0">
                  <a:latin typeface="Times New Roman" pitchFamily="18" charset="0"/>
                  <a:cs typeface="Arial" charset="0"/>
                </a:rPr>
                <a:t>Audio</a:t>
              </a:r>
            </a:p>
            <a:p>
              <a:pPr eaLnBrk="0" hangingPunct="0"/>
              <a:r>
                <a:rPr lang="en-US" sz="1800" b="0">
                  <a:latin typeface="Times New Roman" pitchFamily="18" charset="0"/>
                  <a:cs typeface="Arial" charset="0"/>
                </a:rPr>
                <a:t>Source</a:t>
              </a:r>
            </a:p>
          </p:txBody>
        </p:sp>
        <p:sp>
          <p:nvSpPr>
            <p:cNvPr id="54303" name="Rectangle 28"/>
            <p:cNvSpPr>
              <a:spLocks noChangeArrowheads="1"/>
            </p:cNvSpPr>
            <p:nvPr/>
          </p:nvSpPr>
          <p:spPr bwMode="auto">
            <a:xfrm>
              <a:off x="1623" y="2319"/>
              <a:ext cx="1342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0">
                  <a:latin typeface="Times New Roman" pitchFamily="18" charset="0"/>
                  <a:cs typeface="Arial" charset="0"/>
                </a:rPr>
                <a:t>MPEG encoded streams</a:t>
              </a:r>
            </a:p>
          </p:txBody>
        </p:sp>
        <p:sp>
          <p:nvSpPr>
            <p:cNvPr id="54304" name="Line 29"/>
            <p:cNvSpPr>
              <a:spLocks noChangeShapeType="1"/>
            </p:cNvSpPr>
            <p:nvPr/>
          </p:nvSpPr>
          <p:spPr bwMode="auto">
            <a:xfrm flipV="1">
              <a:off x="2121" y="1961"/>
              <a:ext cx="222" cy="3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Line 30"/>
            <p:cNvSpPr>
              <a:spLocks noChangeShapeType="1"/>
            </p:cNvSpPr>
            <p:nvPr/>
          </p:nvSpPr>
          <p:spPr bwMode="auto">
            <a:xfrm>
              <a:off x="2122" y="2554"/>
              <a:ext cx="174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Rectangle 31"/>
            <p:cNvSpPr>
              <a:spLocks noChangeArrowheads="1"/>
            </p:cNvSpPr>
            <p:nvPr/>
          </p:nvSpPr>
          <p:spPr bwMode="auto">
            <a:xfrm>
              <a:off x="375" y="3491"/>
              <a:ext cx="576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0">
                  <a:latin typeface="Times New Roman" pitchFamily="18" charset="0"/>
                  <a:cs typeface="Arial" charset="0"/>
                </a:rPr>
                <a:t>Data</a:t>
              </a:r>
            </a:p>
            <a:p>
              <a:pPr eaLnBrk="0" hangingPunct="0"/>
              <a:r>
                <a:rPr lang="en-US" sz="1800" b="0">
                  <a:latin typeface="Times New Roman" pitchFamily="18" charset="0"/>
                  <a:cs typeface="Arial" charset="0"/>
                </a:rPr>
                <a:t>Source</a:t>
              </a:r>
            </a:p>
          </p:txBody>
        </p:sp>
        <p:sp>
          <p:nvSpPr>
            <p:cNvPr id="54307" name="Line 32"/>
            <p:cNvSpPr>
              <a:spLocks noChangeShapeType="1"/>
            </p:cNvSpPr>
            <p:nvPr/>
          </p:nvSpPr>
          <p:spPr bwMode="auto">
            <a:xfrm flipH="1">
              <a:off x="810" y="3696"/>
              <a:ext cx="1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Rectangle 33"/>
            <p:cNvSpPr>
              <a:spLocks noChangeArrowheads="1"/>
            </p:cNvSpPr>
            <p:nvPr/>
          </p:nvSpPr>
          <p:spPr bwMode="auto">
            <a:xfrm>
              <a:off x="2644" y="3508"/>
              <a:ext cx="76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Rectangle 34"/>
            <p:cNvSpPr>
              <a:spLocks noChangeArrowheads="1"/>
            </p:cNvSpPr>
            <p:nvPr/>
          </p:nvSpPr>
          <p:spPr bwMode="auto">
            <a:xfrm>
              <a:off x="2727" y="3615"/>
              <a:ext cx="65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0">
                  <a:latin typeface="Times New Roman" pitchFamily="18" charset="0"/>
                  <a:cs typeface="Arial" charset="0"/>
                </a:rPr>
                <a:t>Packetizer</a:t>
              </a:r>
            </a:p>
          </p:txBody>
        </p:sp>
        <p:sp>
          <p:nvSpPr>
            <p:cNvPr id="54310" name="Line 35"/>
            <p:cNvSpPr>
              <a:spLocks noChangeShapeType="1"/>
            </p:cNvSpPr>
            <p:nvPr/>
          </p:nvSpPr>
          <p:spPr bwMode="auto">
            <a:xfrm flipV="1">
              <a:off x="3417" y="2633"/>
              <a:ext cx="510" cy="1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9" name="Text Box 36"/>
          <p:cNvSpPr txBox="1">
            <a:spLocks noChangeArrowheads="1"/>
          </p:cNvSpPr>
          <p:nvPr/>
        </p:nvSpPr>
        <p:spPr bwMode="auto">
          <a:xfrm>
            <a:off x="6096000" y="6248400"/>
            <a:ext cx="253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Flow chart © Manish Karir</a:t>
            </a:r>
          </a:p>
        </p:txBody>
      </p:sp>
      <p:sp>
        <p:nvSpPr>
          <p:cNvPr id="54280" name="Text Box 37"/>
          <p:cNvSpPr txBox="1">
            <a:spLocks noChangeArrowheads="1"/>
          </p:cNvSpPr>
          <p:nvPr/>
        </p:nvSpPr>
        <p:spPr bwMode="auto">
          <a:xfrm>
            <a:off x="5867400" y="3429000"/>
            <a:ext cx="115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</a:rPr>
              <a:t>PES: *.m2v</a:t>
            </a:r>
          </a:p>
        </p:txBody>
      </p:sp>
      <p:sp>
        <p:nvSpPr>
          <p:cNvPr id="54281" name="Text Box 38"/>
          <p:cNvSpPr txBox="1">
            <a:spLocks noChangeArrowheads="1"/>
          </p:cNvSpPr>
          <p:nvPr/>
        </p:nvSpPr>
        <p:spPr bwMode="auto">
          <a:xfrm>
            <a:off x="5181600" y="4267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</a:rPr>
              <a:t>PES: *.m2a</a:t>
            </a:r>
          </a:p>
        </p:txBody>
      </p:sp>
      <p:sp>
        <p:nvSpPr>
          <p:cNvPr id="54282" name="Text Box 40"/>
          <p:cNvSpPr txBox="1">
            <a:spLocks noChangeArrowheads="1"/>
          </p:cNvSpPr>
          <p:nvPr/>
        </p:nvSpPr>
        <p:spPr bwMode="auto">
          <a:xfrm>
            <a:off x="7467600" y="3352800"/>
            <a:ext cx="1054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pitchFamily="18" charset="0"/>
              </a:rPr>
              <a:t>TS: *.ts</a:t>
            </a:r>
          </a:p>
          <a:p>
            <a:r>
              <a:rPr lang="en-US" sz="1600" b="0">
                <a:latin typeface="Times New Roman" pitchFamily="18" charset="0"/>
              </a:rPr>
              <a:t>       *.m2t</a:t>
            </a:r>
          </a:p>
          <a:p>
            <a:r>
              <a:rPr lang="en-US" sz="1600" b="0">
                <a:latin typeface="Times New Roman" pitchFamily="18" charset="0"/>
              </a:rPr>
              <a:t>       *.mpg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Review: MPEG structure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ES, PS, TS: elementary stream, program stream, transport stream</a:t>
            </a:r>
          </a:p>
          <a:p>
            <a:pPr eaLnBrk="1" hangingPunct="1"/>
            <a:r>
              <a:rPr lang="en-US" dirty="0"/>
              <a:t>Sequence</a:t>
            </a:r>
          </a:p>
          <a:p>
            <a:pPr eaLnBrk="1" hangingPunct="1"/>
            <a:r>
              <a:rPr lang="en-US" dirty="0"/>
              <a:t>GOP: group of pictures</a:t>
            </a:r>
          </a:p>
          <a:p>
            <a:pPr eaLnBrk="1" hangingPunct="1"/>
            <a:r>
              <a:rPr lang="en-US" dirty="0"/>
              <a:t>Picture</a:t>
            </a:r>
          </a:p>
          <a:p>
            <a:pPr eaLnBrk="1" hangingPunct="1"/>
            <a:r>
              <a:rPr lang="en-US" dirty="0"/>
              <a:t>Slice</a:t>
            </a:r>
          </a:p>
          <a:p>
            <a:pPr eaLnBrk="1" hangingPunct="1"/>
            <a:r>
              <a:rPr lang="en-US" dirty="0" err="1"/>
              <a:t>Macroblock</a:t>
            </a:r>
            <a:endParaRPr lang="en-US" dirty="0"/>
          </a:p>
          <a:p>
            <a:pPr eaLnBrk="1" hangingPunct="1"/>
            <a:r>
              <a:rPr lang="en-US" dirty="0"/>
              <a:t>Block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0142" y="4495800"/>
            <a:ext cx="3105658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Important</a:t>
            </a:r>
            <a:r>
              <a:rPr lang="en-US" b="0" dirty="0">
                <a:solidFill>
                  <a:srgbClr val="C00000"/>
                </a:solidFill>
              </a:rPr>
              <a:t>:</a:t>
            </a:r>
          </a:p>
          <a:p>
            <a:r>
              <a:rPr lang="en-US" b="0" dirty="0">
                <a:solidFill>
                  <a:srgbClr val="C00000"/>
                </a:solidFill>
              </a:rPr>
              <a:t>Codec standards are</a:t>
            </a:r>
          </a:p>
          <a:p>
            <a:r>
              <a:rPr lang="en-US" b="0" dirty="0">
                <a:solidFill>
                  <a:srgbClr val="C00000"/>
                </a:solidFill>
              </a:rPr>
              <a:t>essentially defined by</a:t>
            </a:r>
          </a:p>
          <a:p>
            <a:r>
              <a:rPr lang="en-US" b="0" dirty="0">
                <a:solidFill>
                  <a:srgbClr val="C00000"/>
                </a:solidFill>
              </a:rPr>
              <a:t>their </a:t>
            </a:r>
            <a:r>
              <a:rPr lang="en-US" b="0" dirty="0" err="1">
                <a:solidFill>
                  <a:srgbClr val="C00000"/>
                </a:solidFill>
              </a:rPr>
              <a:t>bitstreams</a:t>
            </a:r>
            <a:r>
              <a:rPr lang="en-US" b="0" dirty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057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Optical Disc Formats (1)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dirty="0"/>
              <a:t>CD: ~650 MB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err="1"/>
              <a:t>VideoCD</a:t>
            </a:r>
            <a:r>
              <a:rPr lang="en-US" dirty="0"/>
              <a:t>: codec MPEG-1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1X max. read speed: 1.5 Mb/s</a:t>
            </a:r>
          </a:p>
          <a:p>
            <a:pPr eaLnBrk="1" hangingPunct="1">
              <a:spcBef>
                <a:spcPts val="400"/>
              </a:spcBef>
            </a:pPr>
            <a:r>
              <a:rPr lang="en-US" dirty="0"/>
              <a:t>DVD: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4.7 (4.38) GB (single layer)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8.5 (7.92) GB (dual layer)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Single and dual sided (up to 18 GB)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1X max. read speed: ~10 Mb/s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Video codec: MPEG-2</a:t>
            </a:r>
          </a:p>
        </p:txBody>
      </p:sp>
      <p:pic>
        <p:nvPicPr>
          <p:cNvPr id="7174" name="Picture 5" descr="200px-D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338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371600" cy="66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common </a:t>
            </a:r>
            <a:r>
              <a:rPr lang="en-US" sz="2800" dirty="0">
                <a:solidFill>
                  <a:srgbClr val="0000FF"/>
                </a:solidFill>
              </a:rPr>
              <a:t>container formats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MPEG-2 TS (Transport Stream)</a:t>
            </a:r>
          </a:p>
          <a:p>
            <a:pPr lvl="1"/>
            <a:r>
              <a:rPr lang="en-US" sz="2400" dirty="0"/>
              <a:t>ISO Base Media File Format (ISOBMFF)</a:t>
            </a:r>
          </a:p>
          <a:p>
            <a:r>
              <a:rPr lang="en-US" sz="2800" dirty="0"/>
              <a:t>Container formats encapsulate the actual media streams and can contain various actual media types.</a:t>
            </a:r>
          </a:p>
          <a:p>
            <a:pPr lvl="1"/>
            <a:r>
              <a:rPr lang="en-US" sz="2400" dirty="0"/>
              <a:t>E.g., TS is still used today with H.264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066800" y="5105400"/>
            <a:ext cx="7315200" cy="1143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5505510"/>
            <a:ext cx="6324600" cy="590490"/>
          </a:xfrm>
          <a:prstGeom prst="rect">
            <a:avLst/>
          </a:prstGeom>
          <a:solidFill>
            <a:srgbClr val="00CC99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Media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data, e.g., video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and audio (H.264)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0540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Container (ISOBMFF)</a:t>
            </a:r>
          </a:p>
        </p:txBody>
      </p:sp>
    </p:spTree>
    <p:extLst>
      <p:ext uri="{BB962C8B-B14F-4D97-AF65-F5344CB8AC3E}">
        <p14:creationId xmlns:p14="http://schemas.microsoft.com/office/powerpoint/2010/main" val="4212489770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 Decoding (I-Frame)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48200" y="1752600"/>
            <a:ext cx="17526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Entropy</a:t>
            </a:r>
          </a:p>
          <a:p>
            <a:pPr algn="ctr"/>
            <a:r>
              <a:rPr lang="en-US"/>
              <a:t>Decoding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6781800" y="1752600"/>
            <a:ext cx="19050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Dequantize</a:t>
            </a:r>
            <a:endParaRPr lang="en-US" sz="2000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6781800" y="3429000"/>
            <a:ext cx="19050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IDCT</a:t>
            </a:r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5094288" y="5000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56329" name="AutoShape 7"/>
          <p:cNvCxnSpPr>
            <a:cxnSpLocks noChangeShapeType="1"/>
            <a:stCxn id="56325" idx="3"/>
            <a:endCxn id="56326" idx="1"/>
          </p:cNvCxnSpPr>
          <p:nvPr/>
        </p:nvCxnSpPr>
        <p:spPr bwMode="auto">
          <a:xfrm>
            <a:off x="6400800" y="24003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0" name="AutoShape 8"/>
          <p:cNvCxnSpPr>
            <a:cxnSpLocks noChangeShapeType="1"/>
            <a:stCxn id="56326" idx="2"/>
            <a:endCxn id="56327" idx="0"/>
          </p:cNvCxnSpPr>
          <p:nvPr/>
        </p:nvCxnSpPr>
        <p:spPr bwMode="auto">
          <a:xfrm rot="5400000">
            <a:off x="7543800" y="32385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1" name="AutoShape 10"/>
          <p:cNvCxnSpPr>
            <a:cxnSpLocks noChangeShapeType="1"/>
            <a:stCxn id="56327" idx="2"/>
          </p:cNvCxnSpPr>
          <p:nvPr/>
        </p:nvCxnSpPr>
        <p:spPr bwMode="auto">
          <a:xfrm>
            <a:off x="7734300" y="47244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2" name="AutoShape 12"/>
          <p:cNvCxnSpPr>
            <a:cxnSpLocks noChangeShapeType="1"/>
            <a:stCxn id="56333" idx="3"/>
            <a:endCxn id="56325" idx="1"/>
          </p:cNvCxnSpPr>
          <p:nvPr/>
        </p:nvCxnSpPr>
        <p:spPr bwMode="auto">
          <a:xfrm>
            <a:off x="3590925" y="2398713"/>
            <a:ext cx="1057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660525" y="2168525"/>
            <a:ext cx="193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101000101</a:t>
            </a: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 Decoding (P-Frame)</a:t>
            </a: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4648200" y="1752600"/>
            <a:ext cx="17526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Entropy</a:t>
            </a:r>
          </a:p>
          <a:p>
            <a:pPr algn="ctr"/>
            <a:r>
              <a:rPr lang="en-US"/>
              <a:t>Decoding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6781800" y="1752600"/>
            <a:ext cx="19050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Dequantize</a:t>
            </a:r>
            <a:endParaRPr lang="en-US" sz="2000"/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6781800" y="3429000"/>
            <a:ext cx="19050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IDCT</a:t>
            </a:r>
          </a:p>
        </p:txBody>
      </p:sp>
      <p:sp>
        <p:nvSpPr>
          <p:cNvPr id="57352" name="Rectangle 6"/>
          <p:cNvSpPr>
            <a:spLocks noChangeArrowheads="1"/>
          </p:cNvSpPr>
          <p:nvPr/>
        </p:nvSpPr>
        <p:spPr bwMode="auto">
          <a:xfrm>
            <a:off x="5094288" y="5000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57353" name="AutoShape 7"/>
          <p:cNvCxnSpPr>
            <a:cxnSpLocks noChangeShapeType="1"/>
            <a:stCxn id="57349" idx="3"/>
            <a:endCxn id="57350" idx="1"/>
          </p:cNvCxnSpPr>
          <p:nvPr/>
        </p:nvCxnSpPr>
        <p:spPr bwMode="auto">
          <a:xfrm>
            <a:off x="6400800" y="24003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54" name="AutoShape 8"/>
          <p:cNvCxnSpPr>
            <a:cxnSpLocks noChangeShapeType="1"/>
            <a:stCxn id="57350" idx="2"/>
            <a:endCxn id="57351" idx="0"/>
          </p:cNvCxnSpPr>
          <p:nvPr/>
        </p:nvCxnSpPr>
        <p:spPr bwMode="auto">
          <a:xfrm rot="5400000">
            <a:off x="7543800" y="32385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55" name="AutoShape 9"/>
          <p:cNvCxnSpPr>
            <a:cxnSpLocks noChangeShapeType="1"/>
            <a:stCxn id="57351" idx="2"/>
            <a:endCxn id="57359" idx="0"/>
          </p:cNvCxnSpPr>
          <p:nvPr/>
        </p:nvCxnSpPr>
        <p:spPr bwMode="auto">
          <a:xfrm>
            <a:off x="7734300" y="4724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56" name="AutoShape 10"/>
          <p:cNvCxnSpPr>
            <a:cxnSpLocks noChangeShapeType="1"/>
            <a:stCxn id="57357" idx="3"/>
            <a:endCxn id="57349" idx="1"/>
          </p:cNvCxnSpPr>
          <p:nvPr/>
        </p:nvCxnSpPr>
        <p:spPr bwMode="auto">
          <a:xfrm>
            <a:off x="3590925" y="2398713"/>
            <a:ext cx="1057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7" name="Text Box 11"/>
          <p:cNvSpPr txBox="1">
            <a:spLocks noChangeArrowheads="1"/>
          </p:cNvSpPr>
          <p:nvPr/>
        </p:nvSpPr>
        <p:spPr bwMode="auto">
          <a:xfrm>
            <a:off x="1660525" y="2168525"/>
            <a:ext cx="193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101000101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648200" y="4495800"/>
            <a:ext cx="1752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Prev</a:t>
            </a:r>
          </a:p>
          <a:p>
            <a:pPr algn="ctr"/>
            <a:r>
              <a:rPr lang="en-US"/>
              <a:t>Frame</a:t>
            </a:r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467600" y="5105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cxnSp>
        <p:nvCxnSpPr>
          <p:cNvPr id="57360" name="AutoShape 16"/>
          <p:cNvCxnSpPr>
            <a:cxnSpLocks noChangeShapeType="1"/>
            <a:stCxn id="57358" idx="3"/>
            <a:endCxn id="57359" idx="2"/>
          </p:cNvCxnSpPr>
          <p:nvPr/>
        </p:nvCxnSpPr>
        <p:spPr bwMode="auto">
          <a:xfrm>
            <a:off x="6400800" y="53721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61" name="AutoShape 17"/>
          <p:cNvCxnSpPr>
            <a:cxnSpLocks noChangeShapeType="1"/>
            <a:stCxn id="57359" idx="4"/>
          </p:cNvCxnSpPr>
          <p:nvPr/>
        </p:nvCxnSpPr>
        <p:spPr bwMode="auto">
          <a:xfrm rot="16200000" flipH="1">
            <a:off x="7433469" y="5939631"/>
            <a:ext cx="604838" cy="3175"/>
          </a:xfrm>
          <a:prstGeom prst="curved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8372" name="Rectangle 16"/>
          <p:cNvSpPr>
            <a:spLocks noChangeArrowheads="1"/>
          </p:cNvSpPr>
          <p:nvPr/>
        </p:nvSpPr>
        <p:spPr bwMode="auto">
          <a:xfrm>
            <a:off x="3962400" y="3276600"/>
            <a:ext cx="1752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Future</a:t>
            </a:r>
          </a:p>
          <a:p>
            <a:pPr algn="ctr"/>
            <a:r>
              <a:rPr lang="en-US"/>
              <a:t>Frame</a:t>
            </a: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MPEG Decoding (B-Frame)</a:t>
            </a:r>
          </a:p>
        </p:txBody>
      </p:sp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648200" y="1752600"/>
            <a:ext cx="17526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Entropy</a:t>
            </a:r>
          </a:p>
          <a:p>
            <a:pPr algn="ctr"/>
            <a:r>
              <a:rPr lang="en-US"/>
              <a:t>Decoding</a:t>
            </a:r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6781800" y="1752600"/>
            <a:ext cx="19050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Dequantize</a:t>
            </a:r>
            <a:endParaRPr lang="en-US" sz="2000"/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6781800" y="3429000"/>
            <a:ext cx="1905000" cy="1295400"/>
          </a:xfrm>
          <a:prstGeom prst="rect">
            <a:avLst/>
          </a:prstGeom>
          <a:solidFill>
            <a:srgbClr val="D5D6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IDCT</a:t>
            </a:r>
          </a:p>
        </p:txBody>
      </p:sp>
      <p:sp>
        <p:nvSpPr>
          <p:cNvPr id="58377" name="Rectangle 6"/>
          <p:cNvSpPr>
            <a:spLocks noChangeArrowheads="1"/>
          </p:cNvSpPr>
          <p:nvPr/>
        </p:nvSpPr>
        <p:spPr bwMode="auto">
          <a:xfrm>
            <a:off x="5094288" y="5000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58378" name="AutoShape 7"/>
          <p:cNvCxnSpPr>
            <a:cxnSpLocks noChangeShapeType="1"/>
            <a:stCxn id="58374" idx="3"/>
            <a:endCxn id="58375" idx="1"/>
          </p:cNvCxnSpPr>
          <p:nvPr/>
        </p:nvCxnSpPr>
        <p:spPr bwMode="auto">
          <a:xfrm>
            <a:off x="6400800" y="24003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79" name="AutoShape 8"/>
          <p:cNvCxnSpPr>
            <a:cxnSpLocks noChangeShapeType="1"/>
            <a:stCxn id="58375" idx="2"/>
            <a:endCxn id="58376" idx="0"/>
          </p:cNvCxnSpPr>
          <p:nvPr/>
        </p:nvCxnSpPr>
        <p:spPr bwMode="auto">
          <a:xfrm rot="5400000">
            <a:off x="7543800" y="32385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80" name="AutoShape 9"/>
          <p:cNvCxnSpPr>
            <a:cxnSpLocks noChangeShapeType="1"/>
            <a:stCxn id="58376" idx="2"/>
            <a:endCxn id="58384" idx="0"/>
          </p:cNvCxnSpPr>
          <p:nvPr/>
        </p:nvCxnSpPr>
        <p:spPr bwMode="auto">
          <a:xfrm>
            <a:off x="7734300" y="4724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81" name="AutoShape 10"/>
          <p:cNvCxnSpPr>
            <a:cxnSpLocks noChangeShapeType="1"/>
            <a:stCxn id="58382" idx="3"/>
            <a:endCxn id="58374" idx="1"/>
          </p:cNvCxnSpPr>
          <p:nvPr/>
        </p:nvCxnSpPr>
        <p:spPr bwMode="auto">
          <a:xfrm>
            <a:off x="3590925" y="2398713"/>
            <a:ext cx="1057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382" name="Text Box 11"/>
          <p:cNvSpPr txBox="1">
            <a:spLocks noChangeArrowheads="1"/>
          </p:cNvSpPr>
          <p:nvPr/>
        </p:nvSpPr>
        <p:spPr bwMode="auto">
          <a:xfrm>
            <a:off x="1660525" y="2168525"/>
            <a:ext cx="193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101000101</a:t>
            </a:r>
          </a:p>
        </p:txBody>
      </p:sp>
      <p:sp>
        <p:nvSpPr>
          <p:cNvPr id="58383" name="Rectangle 12"/>
          <p:cNvSpPr>
            <a:spLocks noChangeArrowheads="1"/>
          </p:cNvSpPr>
          <p:nvPr/>
        </p:nvSpPr>
        <p:spPr bwMode="auto">
          <a:xfrm>
            <a:off x="4648200" y="4495800"/>
            <a:ext cx="1752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Prev</a:t>
            </a:r>
          </a:p>
          <a:p>
            <a:pPr algn="ctr"/>
            <a:r>
              <a:rPr lang="en-US"/>
              <a:t>Frame</a:t>
            </a:r>
          </a:p>
        </p:txBody>
      </p:sp>
      <p:sp>
        <p:nvSpPr>
          <p:cNvPr id="58384" name="Oval 13"/>
          <p:cNvSpPr>
            <a:spLocks noChangeArrowheads="1"/>
          </p:cNvSpPr>
          <p:nvPr/>
        </p:nvSpPr>
        <p:spPr bwMode="auto">
          <a:xfrm>
            <a:off x="7467600" y="5105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cxnSp>
        <p:nvCxnSpPr>
          <p:cNvPr id="58385" name="AutoShape 15"/>
          <p:cNvCxnSpPr>
            <a:cxnSpLocks noChangeShapeType="1"/>
            <a:stCxn id="58384" idx="4"/>
          </p:cNvCxnSpPr>
          <p:nvPr/>
        </p:nvCxnSpPr>
        <p:spPr bwMode="auto">
          <a:xfrm rot="16200000" flipH="1">
            <a:off x="7433469" y="5939631"/>
            <a:ext cx="604838" cy="3175"/>
          </a:xfrm>
          <a:prstGeom prst="curved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386" name="Oval 17"/>
          <p:cNvSpPr>
            <a:spLocks noChangeArrowheads="1"/>
          </p:cNvSpPr>
          <p:nvPr/>
        </p:nvSpPr>
        <p:spPr bwMode="auto">
          <a:xfrm>
            <a:off x="27432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AVG</a:t>
            </a:r>
          </a:p>
        </p:txBody>
      </p:sp>
      <p:cxnSp>
        <p:nvCxnSpPr>
          <p:cNvPr id="58387" name="AutoShape 20"/>
          <p:cNvCxnSpPr>
            <a:cxnSpLocks noChangeShapeType="1"/>
            <a:stCxn id="58372" idx="1"/>
            <a:endCxn id="58386" idx="0"/>
          </p:cNvCxnSpPr>
          <p:nvPr/>
        </p:nvCxnSpPr>
        <p:spPr bwMode="auto">
          <a:xfrm rot="10800000" flipV="1">
            <a:off x="3048000" y="4152900"/>
            <a:ext cx="914400" cy="342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388" name="AutoShape 21"/>
          <p:cNvCxnSpPr>
            <a:cxnSpLocks noChangeShapeType="1"/>
            <a:stCxn id="58383" idx="1"/>
            <a:endCxn id="58386" idx="4"/>
          </p:cNvCxnSpPr>
          <p:nvPr/>
        </p:nvCxnSpPr>
        <p:spPr bwMode="auto">
          <a:xfrm rot="10800000">
            <a:off x="3048000" y="5105400"/>
            <a:ext cx="1600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389" name="AutoShape 23"/>
          <p:cNvCxnSpPr>
            <a:cxnSpLocks noChangeShapeType="1"/>
            <a:stCxn id="58386" idx="2"/>
          </p:cNvCxnSpPr>
          <p:nvPr/>
        </p:nvCxnSpPr>
        <p:spPr bwMode="auto">
          <a:xfrm rot="10800000" flipV="1">
            <a:off x="2209800" y="4800600"/>
            <a:ext cx="533400" cy="1676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390" name="AutoShape 25"/>
          <p:cNvCxnSpPr>
            <a:cxnSpLocks noChangeShapeType="1"/>
            <a:endCxn id="58384" idx="2"/>
          </p:cNvCxnSpPr>
          <p:nvPr/>
        </p:nvCxnSpPr>
        <p:spPr bwMode="auto">
          <a:xfrm rot="-5400000">
            <a:off x="6648450" y="5657850"/>
            <a:ext cx="11049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391" name="AutoShape 26"/>
          <p:cNvCxnSpPr>
            <a:cxnSpLocks noChangeShapeType="1"/>
          </p:cNvCxnSpPr>
          <p:nvPr/>
        </p:nvCxnSpPr>
        <p:spPr bwMode="auto">
          <a:xfrm>
            <a:off x="2209800" y="6477000"/>
            <a:ext cx="472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There is much more …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Half-</a:t>
            </a:r>
            <a:r>
              <a:rPr lang="en-US" dirty="0" err="1"/>
              <a:t>pel</a:t>
            </a:r>
            <a:r>
              <a:rPr lang="en-US" dirty="0"/>
              <a:t> motion prediction</a:t>
            </a:r>
          </a:p>
          <a:p>
            <a:pPr eaLnBrk="1" hangingPunct="1"/>
            <a:r>
              <a:rPr lang="en-US" dirty="0"/>
              <a:t>Skipped </a:t>
            </a:r>
            <a:r>
              <a:rPr lang="en-US" dirty="0" err="1"/>
              <a:t>macroblock</a:t>
            </a:r>
            <a:endParaRPr lang="en-US" dirty="0"/>
          </a:p>
          <a:p>
            <a:pPr eaLnBrk="1" hangingPunct="1"/>
            <a:r>
              <a:rPr lang="en-US" dirty="0"/>
              <a:t>Different sizes of </a:t>
            </a:r>
            <a:r>
              <a:rPr lang="en-US" dirty="0" err="1"/>
              <a:t>macroblocks</a:t>
            </a:r>
            <a:endParaRPr lang="en-US" dirty="0"/>
          </a:p>
          <a:p>
            <a:pPr eaLnBrk="1" hangingPunct="1"/>
            <a:r>
              <a:rPr lang="en-US" dirty="0"/>
              <a:t>Motion vectors across multiple frames</a:t>
            </a:r>
          </a:p>
          <a:p>
            <a:pPr eaLnBrk="1" hangingPunct="1"/>
            <a:r>
              <a:rPr lang="en-US" dirty="0"/>
              <a:t>etc.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Codecs in Daily Life (1)</a:t>
            </a:r>
          </a:p>
        </p:txBody>
      </p:sp>
      <p:graphicFrame>
        <p:nvGraphicFramePr>
          <p:cNvPr id="102437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783862"/>
              </p:ext>
            </p:extLst>
          </p:nvPr>
        </p:nvGraphicFramePr>
        <p:xfrm>
          <a:off x="914400" y="1468755"/>
          <a:ext cx="7772400" cy="471868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MPEG Standards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Bit-rate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MPEG-1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1.5Mbps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VCD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MPEG-2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3-45 Mbps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DVD, SVCD, HDTV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MPEG-4/ H.264/AVC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Scalable,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½ MPEG-2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QuickTime, DivX, AVCHD, Cable TV, YouTube,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H.265/HEVC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Scalable,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½ H.264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 generation, 4K content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“H.266”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Scalable,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½ H.265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generation,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8K content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Codecs in Daily Life (2)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026" name="Picture 2" descr="R:\fdrive\cs5248\fall15\web\l01\consumer_com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534400" cy="43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6076890"/>
            <a:ext cx="477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© The Register, 16 Sep 2015, </a:t>
            </a:r>
            <a:r>
              <a:rPr lang="en-US" sz="1800" b="0" dirty="0">
                <a:hlinkClick r:id="rId3" tooltip="Read more by this author"/>
              </a:rPr>
              <a:t>Nigel Whitfield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312087302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Camcorders in Daily Life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Tape-based: DV25 (</a:t>
            </a:r>
            <a:r>
              <a:rPr lang="en-US" dirty="0" err="1"/>
              <a:t>MiniDV</a:t>
            </a:r>
            <a:r>
              <a:rPr lang="en-US" dirty="0"/>
              <a:t>, DVCAM, DVCPRO)</a:t>
            </a:r>
          </a:p>
          <a:p>
            <a:pPr lvl="1" eaLnBrk="1" hangingPunct="1"/>
            <a:r>
              <a:rPr lang="en-US" dirty="0"/>
              <a:t>Capacity: 1 hour ~ 13 GB</a:t>
            </a:r>
          </a:p>
          <a:p>
            <a:pPr lvl="1" eaLnBrk="1" hangingPunct="1"/>
            <a:r>
              <a:rPr lang="en-US" dirty="0" err="1"/>
              <a:t>Bitrate</a:t>
            </a:r>
            <a:r>
              <a:rPr lang="en-US" dirty="0"/>
              <a:t>: 25 Mb/s (user data)</a:t>
            </a:r>
          </a:p>
          <a:p>
            <a:pPr lvl="1" eaLnBrk="1" hangingPunct="1"/>
            <a:r>
              <a:rPr lang="en-US" dirty="0"/>
              <a:t>Color sampling: 4:1:1</a:t>
            </a:r>
          </a:p>
          <a:p>
            <a:pPr lvl="1" eaLnBrk="1" hangingPunct="1"/>
            <a:r>
              <a:rPr lang="en-US" dirty="0"/>
              <a:t>Compression ratio: ~10:1</a:t>
            </a:r>
          </a:p>
          <a:p>
            <a:pPr eaLnBrk="1" hangingPunct="1"/>
            <a:r>
              <a:rPr lang="en-US" dirty="0"/>
              <a:t>Disk/Flash-based: AVCHD 1.0 &amp; 2.0</a:t>
            </a:r>
          </a:p>
          <a:p>
            <a:pPr lvl="1" eaLnBrk="1" hangingPunct="1"/>
            <a:r>
              <a:rPr lang="en-US" dirty="0"/>
              <a:t>H.264: 24 Mb/s, HD, high compression</a:t>
            </a: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Codec Comparison 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“M-JPEG” (e.g., DV) versus “MPEG”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No “perfect” codec -&gt; application dependent</a:t>
            </a:r>
          </a:p>
          <a:p>
            <a:pPr eaLnBrk="1" hangingPunct="1">
              <a:buFont typeface="Wingdings" pitchFamily="2" charset="2"/>
              <a:buNone/>
            </a:pPr>
            <a:endParaRPr lang="en-US" sz="2800"/>
          </a:p>
        </p:txBody>
      </p:sp>
      <p:graphicFrame>
        <p:nvGraphicFramePr>
          <p:cNvPr id="297027" name="Group 67"/>
          <p:cNvGraphicFramePr>
            <a:graphicFrameLocks noGrp="1"/>
          </p:cNvGraphicFramePr>
          <p:nvPr/>
        </p:nvGraphicFramePr>
        <p:xfrm>
          <a:off x="1066800" y="2286000"/>
          <a:ext cx="7315200" cy="271227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Compression Technique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“M-JPEG”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(I-frames only)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“MPEG”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(Temporal compression)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Compression 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Low (10:1 to 30:1)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High (&gt;100:1)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Editing (frame-accurate)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Easy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Encoding/decoding complexity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Symmetric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Asymmetric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Processing latency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Low to 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Multi-generation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High-Definition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Standard by ATSC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18 different sub-formats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720p and 1080i are the most interesting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1280x720x60p, 1920x1080x60i (30p)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1080p is non-standard, but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1.4 Gb/s raw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10 – 20 Mb/s compressed (distribution, broadcast)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100 – 135 Mb/s compressed (pro tapes: DVCPROHD, HDCAM; for editing)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Optical Disc Formats (2)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Blu</a:t>
            </a:r>
            <a:r>
              <a:rPr lang="en-US" dirty="0"/>
              <a:t>-ray</a:t>
            </a:r>
          </a:p>
          <a:p>
            <a:pPr lvl="1" eaLnBrk="1" hangingPunct="1"/>
            <a:r>
              <a:rPr lang="en-US" dirty="0"/>
              <a:t>Capacity: 25 GB and 50 GB</a:t>
            </a:r>
          </a:p>
          <a:p>
            <a:pPr lvl="1" eaLnBrk="1" hangingPunct="1"/>
            <a:r>
              <a:rPr lang="en-US" dirty="0"/>
              <a:t>1X speed: 36 Mb/s</a:t>
            </a:r>
          </a:p>
          <a:p>
            <a:pPr lvl="1" eaLnBrk="1" hangingPunct="1"/>
            <a:r>
              <a:rPr lang="en-US" dirty="0"/>
              <a:t>Video codec: VC-1, H.264, MPEG-2</a:t>
            </a:r>
          </a:p>
        </p:txBody>
      </p:sp>
      <p:pic>
        <p:nvPicPr>
          <p:cNvPr id="65543" name="Picture 5" descr="201px-Blu-ray_D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38300"/>
            <a:ext cx="1914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Consumer HD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HDV: MPEG-2</a:t>
            </a:r>
          </a:p>
          <a:p>
            <a:pPr lvl="1" eaLnBrk="1" hangingPunct="1"/>
            <a:r>
              <a:rPr lang="en-US"/>
              <a:t>19 (720p) / 25 Mb/s (1080i)</a:t>
            </a:r>
          </a:p>
          <a:p>
            <a:pPr lvl="1" eaLnBrk="1" hangingPunct="1"/>
            <a:r>
              <a:rPr lang="en-US"/>
              <a:t>Tape format</a:t>
            </a:r>
          </a:p>
          <a:p>
            <a:pPr lvl="1" eaLnBrk="1" hangingPunct="1"/>
            <a:r>
              <a:rPr lang="en-US">
                <a:hlinkClick r:id="rId2"/>
              </a:rPr>
              <a:t>http://www.hdv-info.org</a:t>
            </a:r>
            <a:endParaRPr lang="en-US"/>
          </a:p>
          <a:p>
            <a:pPr eaLnBrk="1" hangingPunct="1"/>
            <a:r>
              <a:rPr lang="en-US"/>
              <a:t>AVCHD: H.264</a:t>
            </a:r>
          </a:p>
          <a:p>
            <a:pPr lvl="1" eaLnBrk="1" hangingPunct="1"/>
            <a:r>
              <a:rPr lang="en-US"/>
              <a:t>5 to 25 Mb/s</a:t>
            </a:r>
          </a:p>
          <a:p>
            <a:pPr lvl="1" eaLnBrk="1" hangingPunct="1"/>
            <a:r>
              <a:rPr lang="en-US"/>
              <a:t>Hard disk format</a:t>
            </a:r>
          </a:p>
          <a:p>
            <a:pPr lvl="1" eaLnBrk="1" hangingPunct="1"/>
            <a:r>
              <a:rPr lang="en-US">
                <a:hlinkClick r:id="rId3"/>
              </a:rPr>
              <a:t>http://www.avchd-info.org/</a:t>
            </a:r>
            <a:r>
              <a:rPr lang="en-US"/>
              <a:t> 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2038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Popular Codec: H.264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“Same quality at half the rate”</a:t>
            </a:r>
          </a:p>
          <a:p>
            <a:pPr eaLnBrk="1" hangingPunct="1"/>
            <a:r>
              <a:rPr lang="en-US" dirty="0"/>
              <a:t>Encoding complexity: ~4X</a:t>
            </a:r>
          </a:p>
          <a:p>
            <a:pPr eaLnBrk="1" hangingPunct="1"/>
            <a:r>
              <a:rPr lang="en-US" dirty="0"/>
              <a:t>How:</a:t>
            </a:r>
          </a:p>
          <a:p>
            <a:pPr lvl="1" eaLnBrk="1" hangingPunct="1"/>
            <a:r>
              <a:rPr lang="en-US" dirty="0"/>
              <a:t>Variable block size motion compensation</a:t>
            </a:r>
          </a:p>
          <a:p>
            <a:pPr lvl="1" eaLnBrk="1" hangingPunct="1"/>
            <a:r>
              <a:rPr lang="en-US" dirty="0"/>
              <a:t>Multiple reference frames</a:t>
            </a:r>
          </a:p>
          <a:p>
            <a:pPr lvl="1" eaLnBrk="1" hangingPunct="1"/>
            <a:r>
              <a:rPr lang="en-US" dirty="0" err="1"/>
              <a:t>Deblocking</a:t>
            </a:r>
            <a:r>
              <a:rPr lang="en-US" dirty="0"/>
              <a:t> filter, …</a:t>
            </a:r>
          </a:p>
          <a:p>
            <a:pPr eaLnBrk="1" hangingPunct="1"/>
            <a:r>
              <a:rPr lang="en-US" dirty="0"/>
              <a:t>Also called </a:t>
            </a:r>
            <a:r>
              <a:rPr lang="en-US" dirty="0">
                <a:solidFill>
                  <a:srgbClr val="0000FF"/>
                </a:solidFill>
              </a:rPr>
              <a:t>MPEG-4 Part 10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AVC </a:t>
            </a:r>
            <a:r>
              <a:rPr lang="en-US" dirty="0"/>
              <a:t>or</a:t>
            </a:r>
            <a:r>
              <a:rPr lang="en-US" dirty="0">
                <a:solidFill>
                  <a:srgbClr val="0000FF"/>
                </a:solidFill>
              </a:rPr>
              <a:t> MPEG-4/AVC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Codec: VP8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bought On2 Technologies in 2010, which developed VP8.</a:t>
            </a:r>
          </a:p>
          <a:p>
            <a:r>
              <a:rPr lang="en-US" dirty="0">
                <a:solidFill>
                  <a:srgbClr val="0000FF"/>
                </a:solidFill>
              </a:rPr>
              <a:t>Open-source license.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(H.264 needs to be licensed for use)</a:t>
            </a:r>
          </a:p>
          <a:p>
            <a:r>
              <a:rPr lang="en-US" dirty="0"/>
              <a:t>Similar coding efficiency and quality as H.264.</a:t>
            </a:r>
          </a:p>
          <a:p>
            <a:r>
              <a:rPr lang="en-US" dirty="0"/>
              <a:t>Uses the </a:t>
            </a:r>
            <a:r>
              <a:rPr lang="en-US" dirty="0" err="1"/>
              <a:t>WebM</a:t>
            </a:r>
            <a:r>
              <a:rPr lang="en-US" dirty="0"/>
              <a:t> file format.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Codec: H.265/HEVC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High Efficiency Video Coding (HEVC).</a:t>
            </a:r>
          </a:p>
          <a:p>
            <a:pPr eaLnBrk="1" hangingPunct="1"/>
            <a:r>
              <a:rPr lang="en-US" dirty="0"/>
              <a:t>“Same quality at half the rate” (over H.264/MPEG-4 AVC).</a:t>
            </a:r>
          </a:p>
          <a:p>
            <a:pPr eaLnBrk="1" hangingPunct="1"/>
            <a:r>
              <a:rPr lang="en-US" dirty="0"/>
              <a:t>Very high encoding complexity.</a:t>
            </a:r>
          </a:p>
          <a:p>
            <a:pPr lvl="1" eaLnBrk="1" hangingPunct="1"/>
            <a:r>
              <a:rPr lang="en-US" dirty="0"/>
              <a:t>Supports progressive scanned frame rates and display resolutions from QVGA (320x240) up to 1080p (1920x1080) and Ultra HDTV (7680x4320).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Codec: H.265/HEVC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>
                <a:hlinkClick r:id="rId2"/>
              </a:rPr>
              <a:t>WWDC 2017</a:t>
            </a:r>
            <a:r>
              <a:rPr lang="en-US" dirty="0"/>
              <a:t>, Apple introduced two new camera formats that are included in iOS 11: HEVC and HEIF.</a:t>
            </a:r>
          </a:p>
          <a:p>
            <a:r>
              <a:rPr lang="en-US" dirty="0"/>
              <a:t>Starting with iPhone 6, HEVC was the format for FaceTime.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0267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Codecs: VP9, AV1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VP9 is an open and royalty free video coding format developed by Google.</a:t>
            </a:r>
          </a:p>
          <a:p>
            <a:r>
              <a:rPr lang="en-US" dirty="0"/>
              <a:t>Successor to VP8.</a:t>
            </a:r>
          </a:p>
          <a:p>
            <a:r>
              <a:rPr lang="en-US" dirty="0"/>
              <a:t>Supported by most web browsers (except Safari).</a:t>
            </a:r>
          </a:p>
          <a:p>
            <a:r>
              <a:rPr lang="en-US" dirty="0"/>
              <a:t>Used by YouTube.</a:t>
            </a:r>
          </a:p>
          <a:p>
            <a:r>
              <a:rPr lang="en-US" dirty="0"/>
              <a:t>Successor: AV1 (2019).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00888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H.265/HEVC Primary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Expansion of the pattern comparison and difference-coding areas from 16×16 pixel to sizes up to 64×64.</a:t>
            </a:r>
          </a:p>
          <a:p>
            <a:r>
              <a:rPr lang="en-US" sz="2600" dirty="0"/>
              <a:t>Improved </a:t>
            </a:r>
            <a:r>
              <a:rPr lang="en-US" sz="2600" dirty="0">
                <a:hlinkClick r:id="rId2" tooltip="Quadtree"/>
              </a:rPr>
              <a:t>variable-block-size segmentation</a:t>
            </a:r>
            <a:r>
              <a:rPr lang="en-US" sz="2600" dirty="0"/>
              <a:t>, improved "intra" prediction within the same picture.</a:t>
            </a:r>
          </a:p>
          <a:p>
            <a:r>
              <a:rPr lang="en-US" sz="2600" dirty="0"/>
              <a:t>Improved </a:t>
            </a:r>
            <a:r>
              <a:rPr lang="en-US" sz="2600" dirty="0">
                <a:hlinkClick r:id="rId3" tooltip="Motion vector"/>
              </a:rPr>
              <a:t>motion vector</a:t>
            </a:r>
            <a:r>
              <a:rPr lang="en-US" sz="2600" dirty="0"/>
              <a:t> prediction and motion region merging.</a:t>
            </a:r>
          </a:p>
          <a:p>
            <a:r>
              <a:rPr lang="en-US" sz="2600" dirty="0"/>
              <a:t>Improved </a:t>
            </a:r>
            <a:r>
              <a:rPr lang="en-US" sz="2600" dirty="0">
                <a:hlinkClick r:id="rId4" tooltip="Motion compensation"/>
              </a:rPr>
              <a:t>motion compensation</a:t>
            </a:r>
            <a:r>
              <a:rPr lang="en-US" sz="2600" dirty="0"/>
              <a:t> filtering.</a:t>
            </a:r>
          </a:p>
          <a:p>
            <a:r>
              <a:rPr lang="en-US" sz="2600" dirty="0"/>
              <a:t>An additional filtering step called sample-adaptive offset filtering.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3718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Deblocking</a:t>
            </a:r>
            <a:r>
              <a:rPr lang="en-US" dirty="0"/>
              <a:t>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heavy compression, blocking artifacts become visible. </a:t>
            </a:r>
            <a:r>
              <a:rPr lang="en-US" sz="2800" dirty="0" err="1"/>
              <a:t>Deblocking</a:t>
            </a:r>
            <a:r>
              <a:rPr lang="en-US" sz="2800" dirty="0"/>
              <a:t> filters are used in both H.264 and H.265.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2050" name="Picture 2" descr="HEVC Debloc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8036"/>
          <a:stretch/>
        </p:blipFill>
        <p:spPr bwMode="auto">
          <a:xfrm>
            <a:off x="533400" y="3048000"/>
            <a:ext cx="81534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61626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 Codec: H.266/FVC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Video Codec (FVC), expected in 2021.</a:t>
            </a:r>
          </a:p>
          <a:p>
            <a:r>
              <a:rPr lang="en-US" dirty="0"/>
              <a:t>Further improvements to 4K and enable “even 8K, 12K and 16K”.</a:t>
            </a:r>
          </a:p>
          <a:p>
            <a:r>
              <a:rPr lang="en-US" dirty="0"/>
              <a:t>Compression ratio target &gt;50% over HEVC.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4007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Hands-On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Download source code, compile and play with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ffmpeg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mpeg_stat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Video ‘Surfing_short.m2t’ from course web site (98 MB, HDV, transport stream)</a:t>
            </a:r>
          </a:p>
          <a:p>
            <a:pPr lvl="1"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/>
              <a:t>Try different MPEG-1/2 encoding parameter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JPEG Compression</a:t>
            </a: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NUS.SOC.CS5248-2019</a:t>
            </a:r>
          </a:p>
          <a:p>
            <a:r>
              <a:rPr lang="en-US" dirty="0"/>
              <a:t>Roger Zimmermann (based in part on slides by Ooi Wei Tsang)	</a:t>
            </a: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Impact on Systems Design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How to package data into packets?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How to deal with packet loss?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How to deal with bursty traffic?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How to predict decoding time?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: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Compression removes data for which the </a:t>
            </a:r>
            <a:r>
              <a:rPr lang="en-US" sz="2800" dirty="0">
                <a:solidFill>
                  <a:srgbClr val="0000FF"/>
                </a:solidFill>
              </a:rPr>
              <a:t>human visual system</a:t>
            </a:r>
            <a:r>
              <a:rPr lang="en-US" sz="2800" dirty="0"/>
              <a:t> (HVS) is not sensitive.</a:t>
            </a:r>
          </a:p>
          <a:p>
            <a:r>
              <a:rPr lang="en-US" sz="2800" dirty="0"/>
              <a:t>Current codecs are mostly based on DCT and motion compensation.</a:t>
            </a:r>
          </a:p>
          <a:p>
            <a:r>
              <a:rPr lang="en-US" sz="2800" dirty="0"/>
              <a:t>Container formats (MPEG-2 TS, ISOBMFF) are important for system designers.</a:t>
            </a:r>
          </a:p>
          <a:p>
            <a:r>
              <a:rPr lang="en-US" sz="2800" dirty="0"/>
              <a:t>Codec standards are essentially defined by their </a:t>
            </a:r>
            <a:r>
              <a:rPr lang="en-US" sz="2800" dirty="0" err="1"/>
              <a:t>bitstreams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NUS.SOC.CS5248-2019</a:t>
            </a:r>
          </a:p>
          <a:p>
            <a:pPr>
              <a:defRPr/>
            </a:pPr>
            <a:r>
              <a:rPr lang="en-US" dirty="0"/>
              <a:t>Roger Zimmermann (based in part on slides by Ooi Wei Tsang)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41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Image (1153KB)</a:t>
            </a:r>
          </a:p>
        </p:txBody>
      </p:sp>
      <p:pic>
        <p:nvPicPr>
          <p:cNvPr id="9219" name="Picture 4" descr="tuli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144000" cy="6096000"/>
          </a:xfrm>
          <a:noFill/>
        </p:spPr>
      </p:pic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7092950" y="5876925"/>
            <a:ext cx="1871663" cy="7921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1:1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s52480-template">
  <a:themeElements>
    <a:clrScheme name="cs52480-template 13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336699"/>
      </a:accent1>
      <a:accent2>
        <a:srgbClr val="660066"/>
      </a:accent2>
      <a:accent3>
        <a:srgbClr val="FFFFFF"/>
      </a:accent3>
      <a:accent4>
        <a:srgbClr val="000000"/>
      </a:accent4>
      <a:accent5>
        <a:srgbClr val="ADB8CA"/>
      </a:accent5>
      <a:accent6>
        <a:srgbClr val="5C005C"/>
      </a:accent6>
      <a:hlink>
        <a:srgbClr val="003366"/>
      </a:hlink>
      <a:folHlink>
        <a:srgbClr val="000066"/>
      </a:folHlink>
    </a:clrScheme>
    <a:fontScheme name="cs52480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52480-templat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2480-templat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1">
        <a:dk1>
          <a:srgbClr val="000000"/>
        </a:dk1>
        <a:lt1>
          <a:srgbClr val="FFFFFF"/>
        </a:lt1>
        <a:dk2>
          <a:srgbClr val="0033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2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33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5C005C"/>
        </a:accent6>
        <a:hlink>
          <a:srgbClr val="0033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2480-template 13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336699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5C005C"/>
        </a:accent6>
        <a:hlink>
          <a:srgbClr val="0033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2004:Templates:My Templates:cs52480-template.pot</Template>
  <TotalTime>3901</TotalTime>
  <Words>3531</Words>
  <Application>Microsoft Office PowerPoint</Application>
  <PresentationFormat>On-screen Show (4:3)</PresentationFormat>
  <Paragraphs>850</Paragraphs>
  <Slides>81</Slides>
  <Notes>45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Tahoma</vt:lpstr>
      <vt:lpstr>Times New Roman</vt:lpstr>
      <vt:lpstr>Wingdings</vt:lpstr>
      <vt:lpstr>cs52480-template</vt:lpstr>
      <vt:lpstr>Media Compression </vt:lpstr>
      <vt:lpstr>You are Here</vt:lpstr>
      <vt:lpstr>Demo</vt:lpstr>
      <vt:lpstr>Why compress?</vt:lpstr>
      <vt:lpstr>Why compress?</vt:lpstr>
      <vt:lpstr>Optical Disc Formats (1)</vt:lpstr>
      <vt:lpstr>Optical Disc Formats (2)</vt:lpstr>
      <vt:lpstr>JPEG Compression</vt:lpstr>
      <vt:lpstr>Original Image (1153KB)</vt:lpstr>
      <vt:lpstr>Original Image (1153KB)</vt:lpstr>
      <vt:lpstr>Original Image (1153KB)</vt:lpstr>
      <vt:lpstr>Original Image (1153KB)</vt:lpstr>
      <vt:lpstr>Original Image (1153KB)</vt:lpstr>
      <vt:lpstr>Original Image (1153KB)</vt:lpstr>
      <vt:lpstr>Compression Ratio</vt:lpstr>
      <vt:lpstr>Magic of JPEG</vt:lpstr>
      <vt:lpstr>Discard color information</vt:lpstr>
      <vt:lpstr>Color Sub-sampling</vt:lpstr>
      <vt:lpstr>Color Sub-sampling</vt:lpstr>
      <vt:lpstr>4:2:2 Sub-sampling</vt:lpstr>
      <vt:lpstr>Original Image (1153KB)</vt:lpstr>
      <vt:lpstr>Original Image (1153KB)</vt:lpstr>
      <vt:lpstr>PowerPoint Presentation</vt:lpstr>
      <vt:lpstr>Discrete Cosine Transform</vt:lpstr>
      <vt:lpstr>Quantization</vt:lpstr>
      <vt:lpstr>Differential Coding</vt:lpstr>
      <vt:lpstr>Zig-zag ordering</vt:lpstr>
      <vt:lpstr>Run-Length Encoding</vt:lpstr>
      <vt:lpstr>Idea: Motion JPEG</vt:lpstr>
      <vt:lpstr>Video Compression</vt:lpstr>
      <vt:lpstr>PowerPoint Presentation</vt:lpstr>
      <vt:lpstr>Original Frame 1</vt:lpstr>
      <vt:lpstr>Difference Between 2 Frames</vt:lpstr>
      <vt:lpstr>Motion Compensated Difference</vt:lpstr>
      <vt:lpstr>PowerPoint Presentation</vt:lpstr>
      <vt:lpstr>Temporal Redundancy</vt:lpstr>
      <vt:lpstr>Motion Estimation</vt:lpstr>
      <vt:lpstr>Bi-directional Prediction</vt:lpstr>
      <vt:lpstr>Motion Vectors</vt:lpstr>
      <vt:lpstr>Watch for Motion Vectors</vt:lpstr>
      <vt:lpstr>H.261</vt:lpstr>
      <vt:lpstr>MPEG-1</vt:lpstr>
      <vt:lpstr>MPEG Frame Pattern (1)</vt:lpstr>
      <vt:lpstr>MPEG Frame Pattern (2)</vt:lpstr>
      <vt:lpstr>Compression Ratio</vt:lpstr>
      <vt:lpstr>Sequence</vt:lpstr>
      <vt:lpstr>GOP: Group of Picture</vt:lpstr>
      <vt:lpstr>Picture</vt:lpstr>
      <vt:lpstr>Picture</vt:lpstr>
      <vt:lpstr>Slice</vt:lpstr>
      <vt:lpstr>Slice</vt:lpstr>
      <vt:lpstr>Macroblock</vt:lpstr>
      <vt:lpstr>Block</vt:lpstr>
      <vt:lpstr>Structure Summary</vt:lpstr>
      <vt:lpstr>For I-Frame</vt:lpstr>
      <vt:lpstr>For P-Frame</vt:lpstr>
      <vt:lpstr>For B-Frame</vt:lpstr>
      <vt:lpstr>MPEG-1/2 File Formats</vt:lpstr>
      <vt:lpstr>Review: MPEG structure</vt:lpstr>
      <vt:lpstr>Container Formats</vt:lpstr>
      <vt:lpstr>MPEG Decoding (I-Frame)</vt:lpstr>
      <vt:lpstr>MPEG Decoding (P-Frame)</vt:lpstr>
      <vt:lpstr>MPEG Decoding (B-Frame)</vt:lpstr>
      <vt:lpstr>There is much more …</vt:lpstr>
      <vt:lpstr>Codecs in Daily Life (1)</vt:lpstr>
      <vt:lpstr>Codecs in Daily Life (2)</vt:lpstr>
      <vt:lpstr>Camcorders in Daily Life</vt:lpstr>
      <vt:lpstr>Codec Comparison </vt:lpstr>
      <vt:lpstr>High-Definition</vt:lpstr>
      <vt:lpstr>Consumer HD</vt:lpstr>
      <vt:lpstr>Current Popular Codec: H.264</vt:lpstr>
      <vt:lpstr>Open Codec: VP8</vt:lpstr>
      <vt:lpstr>Current Codec: H.265/HEVC</vt:lpstr>
      <vt:lpstr>Current Codec: H.265/HEVC</vt:lpstr>
      <vt:lpstr>Open Codecs: VP9, AV1</vt:lpstr>
      <vt:lpstr>H.265/HEVC Primary Changes</vt:lpstr>
      <vt:lpstr>Deblocking Filter</vt:lpstr>
      <vt:lpstr>Next Gen Codec: H.266/FVC</vt:lpstr>
      <vt:lpstr>Hands-On</vt:lpstr>
      <vt:lpstr>Impact on Systems Design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Compression for Computer Scientists</dc:title>
  <dc:creator>Roger Zimmermann</dc:creator>
  <cp:lastModifiedBy>Roger Zimmermann</cp:lastModifiedBy>
  <cp:revision>171</cp:revision>
  <dcterms:created xsi:type="dcterms:W3CDTF">2003-06-05T07:02:18Z</dcterms:created>
  <dcterms:modified xsi:type="dcterms:W3CDTF">2019-08-23T07:38:55Z</dcterms:modified>
</cp:coreProperties>
</file>