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41"/>
  </p:notesMasterIdLst>
  <p:handoutMasterIdLst>
    <p:handoutMasterId r:id="rId42"/>
  </p:handoutMasterIdLst>
  <p:sldIdLst>
    <p:sldId id="370" r:id="rId2"/>
    <p:sldId id="382" r:id="rId3"/>
    <p:sldId id="371" r:id="rId4"/>
    <p:sldId id="372" r:id="rId5"/>
    <p:sldId id="373" r:id="rId6"/>
    <p:sldId id="374" r:id="rId7"/>
    <p:sldId id="375" r:id="rId8"/>
    <p:sldId id="376" r:id="rId9"/>
    <p:sldId id="377" r:id="rId10"/>
    <p:sldId id="378" r:id="rId11"/>
    <p:sldId id="379" r:id="rId12"/>
    <p:sldId id="347" r:id="rId13"/>
    <p:sldId id="292" r:id="rId14"/>
    <p:sldId id="310" r:id="rId15"/>
    <p:sldId id="368" r:id="rId16"/>
    <p:sldId id="300" r:id="rId17"/>
    <p:sldId id="365" r:id="rId18"/>
    <p:sldId id="366" r:id="rId19"/>
    <p:sldId id="367" r:id="rId20"/>
    <p:sldId id="364" r:id="rId21"/>
    <p:sldId id="369" r:id="rId22"/>
    <p:sldId id="302" r:id="rId23"/>
    <p:sldId id="362" r:id="rId24"/>
    <p:sldId id="380" r:id="rId25"/>
    <p:sldId id="381" r:id="rId26"/>
    <p:sldId id="384" r:id="rId27"/>
    <p:sldId id="383" r:id="rId28"/>
    <p:sldId id="394" r:id="rId29"/>
    <p:sldId id="385" r:id="rId30"/>
    <p:sldId id="386" r:id="rId31"/>
    <p:sldId id="387" r:id="rId32"/>
    <p:sldId id="388" r:id="rId33"/>
    <p:sldId id="389" r:id="rId34"/>
    <p:sldId id="390" r:id="rId35"/>
    <p:sldId id="391" r:id="rId36"/>
    <p:sldId id="392" r:id="rId37"/>
    <p:sldId id="393" r:id="rId38"/>
    <p:sldId id="395" r:id="rId39"/>
    <p:sldId id="311" r:id="rId40"/>
  </p:sldIdLst>
  <p:sldSz cx="9906000" cy="6858000" type="A4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B8CBF7"/>
    <a:srgbClr val="FFCC00"/>
    <a:srgbClr val="CC0000"/>
    <a:srgbClr val="33CC33"/>
    <a:srgbClr val="6B6B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2020" autoAdjust="0"/>
  </p:normalViewPr>
  <p:slideViewPr>
    <p:cSldViewPr>
      <p:cViewPr varScale="1">
        <p:scale>
          <a:sx n="81" d="100"/>
          <a:sy n="81" d="100"/>
        </p:scale>
        <p:origin x="1074" y="84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vert="horz" wrap="none" lIns="90000" tIns="46800" rIns="90000" bIns="46800" numCol="1" anchor="ctr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vert="horz" wrap="non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96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vert="horz" wrap="none" lIns="90000" tIns="46800" rIns="90000" bIns="4680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96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vert="horz" wrap="non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C2E000F-B2FC-4E5C-9624-B312585129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260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63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4088" y="685800"/>
            <a:ext cx="4953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F2DBFB2-FC6F-4C47-98EA-ACD3E09CBB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6832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4DBABEC-8B9D-4B67-B5FB-3D5A0827F6F3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81103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B772C88-696F-46A2-A83D-4A424AF550ED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47FC470-118B-4FB5-A6D2-BCA40CE1D27F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SG" dirty="0"/>
              <a:t>- Tablets would be issued only if you have registered your team with the TA. Without team registration, you would not be issued any tablet.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F2DBFB2-FC6F-4C47-98EA-ACD3E09CBBD3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50967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SG" dirty="0"/>
              <a:t>- Google and </a:t>
            </a:r>
            <a:r>
              <a:rPr lang="en-SG" dirty="0" err="1"/>
              <a:t>StackOverflow</a:t>
            </a:r>
            <a:r>
              <a:rPr lang="en-SG" dirty="0"/>
              <a:t> would be more useful than us for debugging your code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F2DBFB2-FC6F-4C47-98EA-ACD3E09CBBD3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85647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4DBABEC-8B9D-4B67-B5FB-3D5A0827F6F3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0217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4DBABEC-8B9D-4B67-B5FB-3D5A0827F6F3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9751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SG" dirty="0"/>
              <a:t>Apples HLS</a:t>
            </a:r>
          </a:p>
          <a:p>
            <a:r>
              <a:rPr lang="en-SG" dirty="0"/>
              <a:t>Microsoft Smooth Streaming</a:t>
            </a:r>
          </a:p>
          <a:p>
            <a:r>
              <a:rPr lang="en-SG" dirty="0"/>
              <a:t>Adobe HDS (HTTP Dynamic Streaming)</a:t>
            </a:r>
          </a:p>
          <a:p>
            <a:r>
              <a:rPr lang="en-SG" dirty="0"/>
              <a:t>YouTube </a:t>
            </a:r>
            <a:r>
              <a:rPr lang="en-SG"/>
              <a:t>DASH Guidelines: https://developers.google.com/youtube/v3/live/guides/encoding-with-dash </a:t>
            </a:r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F2DBFB2-FC6F-4C47-98EA-ACD3E09CBBD3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6672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lang="en-SG" dirty="0"/>
              <a:t>ISOBMFF: </a:t>
            </a:r>
            <a:r>
              <a:rPr lang="en-SG" sz="1200" b="0" i="0" kern="1200" dirty="0">
                <a:solidFill>
                  <a:schemeClr val="tx1"/>
                </a:solidFill>
                <a:effectLst/>
                <a:latin typeface="Tahoma" pitchFamily="34" charset="0"/>
                <a:ea typeface="宋体" pitchFamily="2" charset="-122"/>
                <a:cs typeface="+mn-cs"/>
              </a:rPr>
              <a:t>ISO base media file format. e.g. mp4, 3gp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lang="en-SG" sz="1200" b="0" i="0" kern="1200" dirty="0">
                <a:solidFill>
                  <a:schemeClr val="tx1"/>
                </a:solidFill>
                <a:effectLst/>
                <a:latin typeface="Tahoma" pitchFamily="34" charset="0"/>
                <a:ea typeface="宋体" pitchFamily="2" charset="-122"/>
                <a:cs typeface="+mn-cs"/>
              </a:rPr>
              <a:t>TS: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F2DBFB2-FC6F-4C47-98EA-ACD3E09CBBD3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4203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7049207-96AB-4E12-8200-9DFF080C7949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6C42342-0013-4073-A0F1-C0D203FE362F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B772C88-696F-46A2-A83D-4A424AF550ED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dirty="0"/>
              <a:t>- Take an incremental approach with actual implementation. But keep in mind the advanced goal while working out the design.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B772C88-696F-46A2-A83D-4A424AF550ED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B772C88-696F-46A2-A83D-4A424AF550ED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dirty="0"/>
              <a:t>Note that these instructions are for the default setup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906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49" cy="25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5511" y="0"/>
              <a:ext cx="249" cy="25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5511" y="4065"/>
              <a:ext cx="249" cy="25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0" y="4065"/>
              <a:ext cx="249" cy="25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9" name="Group 7"/>
          <p:cNvGrpSpPr>
            <a:grpSpLocks/>
          </p:cNvGrpSpPr>
          <p:nvPr/>
        </p:nvGrpSpPr>
        <p:grpSpPr bwMode="auto">
          <a:xfrm>
            <a:off x="0" y="0"/>
            <a:ext cx="9906000" cy="6858000"/>
            <a:chOff x="0" y="0"/>
            <a:chExt cx="5760" cy="4320"/>
          </a:xfrm>
        </p:grpSpPr>
        <p:sp>
          <p:nvSpPr>
            <p:cNvPr id="10" name="AutoShape 8"/>
            <p:cNvSpPr>
              <a:spLocks noChangeArrowheads="1"/>
            </p:cNvSpPr>
            <p:nvPr/>
          </p:nvSpPr>
          <p:spPr bwMode="auto">
            <a:xfrm>
              <a:off x="0" y="3436"/>
              <a:ext cx="884" cy="88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AutoShape 9"/>
            <p:cNvSpPr>
              <a:spLocks noChangeArrowheads="1"/>
            </p:cNvSpPr>
            <p:nvPr/>
          </p:nvSpPr>
          <p:spPr bwMode="auto">
            <a:xfrm>
              <a:off x="0" y="0"/>
              <a:ext cx="884" cy="88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AutoShape 10"/>
            <p:cNvSpPr>
              <a:spLocks noChangeArrowheads="1"/>
            </p:cNvSpPr>
            <p:nvPr/>
          </p:nvSpPr>
          <p:spPr bwMode="auto">
            <a:xfrm>
              <a:off x="4876" y="0"/>
              <a:ext cx="884" cy="88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AutoShape 11"/>
            <p:cNvSpPr>
              <a:spLocks noChangeArrowheads="1"/>
            </p:cNvSpPr>
            <p:nvPr/>
          </p:nvSpPr>
          <p:spPr bwMode="auto">
            <a:xfrm>
              <a:off x="4876" y="3436"/>
              <a:ext cx="884" cy="88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4" name="Line 17"/>
          <p:cNvSpPr>
            <a:spLocks noChangeShapeType="1"/>
          </p:cNvSpPr>
          <p:nvPr/>
        </p:nvSpPr>
        <p:spPr bwMode="auto">
          <a:xfrm flipH="1">
            <a:off x="819150" y="3429000"/>
            <a:ext cx="9086850" cy="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5" name="Rectangle 18"/>
          <p:cNvSpPr>
            <a:spLocks noChangeArrowheads="1"/>
          </p:cNvSpPr>
          <p:nvPr/>
        </p:nvSpPr>
        <p:spPr bwMode="auto">
          <a:xfrm>
            <a:off x="990600" y="6453188"/>
            <a:ext cx="2971800" cy="255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1" hangingPunct="1">
              <a:defRPr/>
            </a:pPr>
            <a:r>
              <a:rPr lang="en-US" sz="800" dirty="0">
                <a:solidFill>
                  <a:schemeClr val="accent1"/>
                </a:solidFill>
              </a:rPr>
              <a:t>NUS.SOC.CS5248-2019</a:t>
            </a:r>
          </a:p>
          <a:p>
            <a:pPr eaLnBrk="1" hangingPunct="1">
              <a:defRPr/>
            </a:pPr>
            <a:r>
              <a:rPr lang="en-US" sz="800" dirty="0">
                <a:solidFill>
                  <a:schemeClr val="accent1"/>
                </a:solidFill>
                <a:latin typeface="Lucida Sans" pitchFamily="34" charset="0"/>
              </a:rPr>
              <a:t>Roger Zimmermann </a:t>
            </a:r>
            <a:r>
              <a:rPr lang="en-US" sz="800" dirty="0">
                <a:solidFill>
                  <a:schemeClr val="accent1"/>
                </a:solidFill>
              </a:rPr>
              <a:t>	</a:t>
            </a:r>
          </a:p>
        </p:txBody>
      </p:sp>
      <p:sp>
        <p:nvSpPr>
          <p:cNvPr id="410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893763" y="1052513"/>
            <a:ext cx="8516937" cy="2209800"/>
          </a:xfrm>
        </p:spPr>
        <p:txBody>
          <a:bodyPr anchor="b"/>
          <a:lstStyle>
            <a:lvl1pPr>
              <a:defRPr sz="5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0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893763" y="3789363"/>
            <a:ext cx="74295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6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89013" y="6453188"/>
            <a:ext cx="2063750" cy="2555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633788" y="6248400"/>
            <a:ext cx="3136900" cy="45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0D5F2B-B086-4308-8536-692A72B395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	</a:t>
            </a:r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D84284-F636-4BF7-A407-C92244197D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5675" y="277813"/>
            <a:ext cx="2105025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277813"/>
            <a:ext cx="6162675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	</a:t>
            </a:r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A4AFAF-7BAD-42B1-BF68-CD48E92146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	</a:t>
            </a:r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C3EA38-0348-47E2-95D1-FB189260BC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	</a:t>
            </a:r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8758FB-7943-4AE1-97E0-6AB8F0F8A1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600200"/>
            <a:ext cx="413385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850" y="1600200"/>
            <a:ext cx="413385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	</a:t>
            </a:r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21F330-D79B-42B1-9541-162698C1BA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	</a:t>
            </a:r>
          </a:p>
        </p:txBody>
      </p:sp>
      <p:sp>
        <p:nvSpPr>
          <p:cNvPr id="8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CE5270-1E00-40E4-8EBE-88862E53C4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	</a:t>
            </a:r>
          </a:p>
        </p:txBody>
      </p:sp>
      <p:sp>
        <p:nvSpPr>
          <p:cNvPr id="4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079A8B-28E3-4C68-B07D-47B789EFAB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	</a:t>
            </a:r>
          </a:p>
        </p:txBody>
      </p:sp>
      <p:sp>
        <p:nvSpPr>
          <p:cNvPr id="3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B1D272-E7C5-4C36-8FED-15D9E1470F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	</a:t>
            </a:r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30B815-C295-476B-9373-C7F011B051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	</a:t>
            </a:r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849BBB-5284-47DB-A727-44E1193B35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0" name="Group 2"/>
          <p:cNvGrpSpPr>
            <a:grpSpLocks/>
          </p:cNvGrpSpPr>
          <p:nvPr/>
        </p:nvGrpSpPr>
        <p:grpSpPr bwMode="auto">
          <a:xfrm>
            <a:off x="0" y="0"/>
            <a:ext cx="9906000" cy="6858000"/>
            <a:chOff x="0" y="0"/>
            <a:chExt cx="5760" cy="4320"/>
          </a:xfrm>
        </p:grpSpPr>
        <p:sp>
          <p:nvSpPr>
            <p:cNvPr id="307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49" cy="25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76" name="Rectangle 4"/>
            <p:cNvSpPr>
              <a:spLocks noChangeArrowheads="1"/>
            </p:cNvSpPr>
            <p:nvPr/>
          </p:nvSpPr>
          <p:spPr bwMode="auto">
            <a:xfrm>
              <a:off x="5511" y="0"/>
              <a:ext cx="249" cy="25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77" name="Rectangle 5"/>
            <p:cNvSpPr>
              <a:spLocks noChangeArrowheads="1"/>
            </p:cNvSpPr>
            <p:nvPr/>
          </p:nvSpPr>
          <p:spPr bwMode="auto">
            <a:xfrm>
              <a:off x="5511" y="4065"/>
              <a:ext cx="249" cy="25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78" name="Rectangle 6"/>
            <p:cNvSpPr>
              <a:spLocks noChangeArrowheads="1"/>
            </p:cNvSpPr>
            <p:nvPr/>
          </p:nvSpPr>
          <p:spPr bwMode="auto">
            <a:xfrm>
              <a:off x="0" y="4065"/>
              <a:ext cx="249" cy="25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7411" name="Group 7"/>
          <p:cNvGrpSpPr>
            <a:grpSpLocks/>
          </p:cNvGrpSpPr>
          <p:nvPr/>
        </p:nvGrpSpPr>
        <p:grpSpPr bwMode="auto">
          <a:xfrm>
            <a:off x="0" y="0"/>
            <a:ext cx="9906000" cy="6858000"/>
            <a:chOff x="0" y="0"/>
            <a:chExt cx="5760" cy="4320"/>
          </a:xfrm>
        </p:grpSpPr>
        <p:sp>
          <p:nvSpPr>
            <p:cNvPr id="3080" name="AutoShape 8"/>
            <p:cNvSpPr>
              <a:spLocks noChangeArrowheads="1"/>
            </p:cNvSpPr>
            <p:nvPr/>
          </p:nvSpPr>
          <p:spPr bwMode="auto">
            <a:xfrm>
              <a:off x="0" y="3436"/>
              <a:ext cx="884" cy="88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81" name="AutoShape 9"/>
            <p:cNvSpPr>
              <a:spLocks noChangeArrowheads="1"/>
            </p:cNvSpPr>
            <p:nvPr/>
          </p:nvSpPr>
          <p:spPr bwMode="auto">
            <a:xfrm>
              <a:off x="0" y="0"/>
              <a:ext cx="884" cy="88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82" name="AutoShape 10"/>
            <p:cNvSpPr>
              <a:spLocks noChangeArrowheads="1"/>
            </p:cNvSpPr>
            <p:nvPr/>
          </p:nvSpPr>
          <p:spPr bwMode="auto">
            <a:xfrm>
              <a:off x="4876" y="0"/>
              <a:ext cx="884" cy="88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83" name="AutoShape 11"/>
            <p:cNvSpPr>
              <a:spLocks noChangeArrowheads="1"/>
            </p:cNvSpPr>
            <p:nvPr/>
          </p:nvSpPr>
          <p:spPr bwMode="auto">
            <a:xfrm>
              <a:off x="4876" y="3436"/>
              <a:ext cx="884" cy="88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7412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277813"/>
            <a:ext cx="84201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7413" name="Rectangle 1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600200"/>
            <a:ext cx="84201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86" name="Rectangle 1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90600" y="6453188"/>
            <a:ext cx="2743200" cy="255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8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	</a:t>
            </a:r>
          </a:p>
        </p:txBody>
      </p:sp>
      <p:sp>
        <p:nvSpPr>
          <p:cNvPr id="3087" name="Rectangle 1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32200" y="6248400"/>
            <a:ext cx="32194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3088" name="Rectangle 1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4695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>
              <a:defRPr/>
            </a:pPr>
            <a:fld id="{18CE3D31-C6BB-4F23-B392-7F1A08DA73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089" name="Line 17"/>
          <p:cNvSpPr>
            <a:spLocks noChangeShapeType="1"/>
          </p:cNvSpPr>
          <p:nvPr/>
        </p:nvSpPr>
        <p:spPr bwMode="auto">
          <a:xfrm flipH="1">
            <a:off x="974725" y="1268413"/>
            <a:ext cx="8931275" cy="0"/>
          </a:xfrm>
          <a:prstGeom prst="line">
            <a:avLst/>
          </a:prstGeom>
          <a:noFill/>
          <a:ln w="5715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</p:sldLayoutIdLst>
  <p:transition spd="slow"/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3000">
          <a:solidFill>
            <a:schemeClr val="folHlink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800">
          <a:solidFill>
            <a:schemeClr val="folHlink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400">
          <a:solidFill>
            <a:schemeClr val="folHlink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400">
          <a:solidFill>
            <a:schemeClr val="folHlink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400">
          <a:solidFill>
            <a:schemeClr val="folHlink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400">
          <a:solidFill>
            <a:schemeClr val="folHlink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400">
          <a:solidFill>
            <a:schemeClr val="folHlink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400">
          <a:solidFill>
            <a:schemeClr val="folHlink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smarena.com/samsung_galaxy_tab_s2_8_0-7439.php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cs5248.slack.com/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monterosa.d1.comp.nus.edu.sg/phpmyadmin/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cs5248.slack.com/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mailto:chowcm@comp.nus.edu.sg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s://doi.org/10.1145/2619239.2626296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hyperlink" Target="https://reference.dashif.org/dash.js/" TargetMode="Externa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iso.org/standard/65274.htm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Introduction to DASH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Dynamic Adaptive Streaming over HTTP</a:t>
            </a:r>
          </a:p>
        </p:txBody>
      </p:sp>
    </p:spTree>
    <p:extLst>
      <p:ext uri="{BB962C8B-B14F-4D97-AF65-F5344CB8AC3E}">
        <p14:creationId xmlns:p14="http://schemas.microsoft.com/office/powerpoint/2010/main" val="1944726566"/>
      </p:ext>
    </p:extLst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	</a:t>
            </a:r>
          </a:p>
        </p:txBody>
      </p:sp>
      <p:sp>
        <p:nvSpPr>
          <p:cNvPr id="3174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317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DASH (8)</a:t>
            </a:r>
          </a:p>
        </p:txBody>
      </p:sp>
      <p:sp>
        <p:nvSpPr>
          <p:cNvPr id="3174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600200"/>
            <a:ext cx="8420100" cy="5029200"/>
          </a:xfrm>
        </p:spPr>
        <p:txBody>
          <a:bodyPr/>
          <a:lstStyle/>
          <a:p>
            <a:pPr eaLnBrk="1" hangingPunct="1"/>
            <a:r>
              <a:rPr lang="en-US" dirty="0"/>
              <a:t>Many media players now understand DASH streaming format</a:t>
            </a:r>
          </a:p>
          <a:p>
            <a:pPr eaLnBrk="1" hangingPunct="1"/>
            <a:r>
              <a:rPr lang="en-US" dirty="0"/>
              <a:t>Many companies use HTTP streaming:</a:t>
            </a:r>
          </a:p>
          <a:p>
            <a:pPr lvl="1" eaLnBrk="1" hangingPunct="1"/>
            <a:r>
              <a:rPr lang="en-US" dirty="0"/>
              <a:t>Apple, Microsoft, Adobe, Netflix, …</a:t>
            </a:r>
          </a:p>
          <a:p>
            <a:pPr eaLnBrk="1" hangingPunct="1"/>
            <a:r>
              <a:rPr lang="en-US" dirty="0"/>
              <a:t>CDNs like this approach</a:t>
            </a:r>
          </a:p>
          <a:p>
            <a:pPr lvl="1" eaLnBrk="1" hangingPunct="1"/>
            <a:r>
              <a:rPr lang="en-US" dirty="0"/>
              <a:t>No need to run QuickTime, Windows Media, </a:t>
            </a:r>
            <a:r>
              <a:rPr lang="en-US" dirty="0" err="1"/>
              <a:t>RealNetworks</a:t>
            </a:r>
            <a:r>
              <a:rPr lang="en-US" dirty="0"/>
              <a:t>, and Flash streaming servers</a:t>
            </a:r>
          </a:p>
          <a:p>
            <a:pPr lvl="2" eaLnBrk="1" hangingPunct="1"/>
            <a:r>
              <a:rPr lang="en-US" dirty="0"/>
              <a:t>Just use web server for everything!</a:t>
            </a:r>
          </a:p>
        </p:txBody>
      </p:sp>
    </p:spTree>
    <p:extLst>
      <p:ext uri="{BB962C8B-B14F-4D97-AF65-F5344CB8AC3E}">
        <p14:creationId xmlns:p14="http://schemas.microsoft.com/office/powerpoint/2010/main" val="2683636546"/>
      </p:ext>
    </p:extLst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DASH (9)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TS versus ISOBMFF file formats</a:t>
            </a:r>
          </a:p>
          <a:p>
            <a:r>
              <a:rPr lang="en-US" dirty="0"/>
              <a:t>MPD validator:</a:t>
            </a:r>
            <a:br>
              <a:rPr lang="en-US" dirty="0"/>
            </a:br>
            <a:r>
              <a:rPr lang="en-US" sz="2800" dirty="0">
                <a:solidFill>
                  <a:srgbClr val="0000FF"/>
                </a:solidFill>
              </a:rPr>
              <a:t>http://www-itec.uni-klu.ac.at/dash/?page_id=605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	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985916"/>
      </p:ext>
    </p:extLst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Project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93762" y="3789363"/>
            <a:ext cx="8516937" cy="1600200"/>
          </a:xfrm>
        </p:spPr>
        <p:txBody>
          <a:bodyPr/>
          <a:lstStyle/>
          <a:p>
            <a:r>
              <a:rPr lang="en-US" dirty="0"/>
              <a:t>Create a DASH-compliant (Dynamic Adaptive Streaming over HTTP) (</a:t>
            </a:r>
            <a:r>
              <a:rPr lang="en-US" i="1" u="sng" dirty="0"/>
              <a:t>live)</a:t>
            </a:r>
            <a:r>
              <a:rPr lang="en-US" dirty="0"/>
              <a:t> streaming system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	</a:t>
            </a:r>
          </a:p>
        </p:txBody>
      </p:sp>
      <p:sp>
        <p:nvSpPr>
          <p:cNvPr id="2457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24580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Goals (1)</a:t>
            </a:r>
          </a:p>
        </p:txBody>
      </p:sp>
      <p:sp>
        <p:nvSpPr>
          <p:cNvPr id="24581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8610600" cy="4530725"/>
          </a:xfrm>
        </p:spPr>
        <p:txBody>
          <a:bodyPr/>
          <a:lstStyle/>
          <a:p>
            <a:pPr eaLnBrk="1" hangingPunct="1"/>
            <a:r>
              <a:rPr lang="en-US" dirty="0"/>
              <a:t>Capture video on an Android tablet and store it as an MP4 file.</a:t>
            </a:r>
          </a:p>
          <a:p>
            <a:pPr eaLnBrk="1" hangingPunct="1"/>
            <a:r>
              <a:rPr lang="en-US" dirty="0"/>
              <a:t>Split the MP4 file into </a:t>
            </a:r>
            <a:r>
              <a:rPr lang="en-US" dirty="0">
                <a:solidFill>
                  <a:srgbClr val="0000FF"/>
                </a:solidFill>
              </a:rPr>
              <a:t>streamlets</a:t>
            </a:r>
            <a:r>
              <a:rPr lang="en-US" dirty="0"/>
              <a:t>, i.e., 3 second long video files.</a:t>
            </a:r>
          </a:p>
          <a:p>
            <a:pPr eaLnBrk="1" hangingPunct="1"/>
            <a:r>
              <a:rPr lang="en-US" dirty="0"/>
              <a:t>Upload the streamlets to a web server.</a:t>
            </a:r>
          </a:p>
          <a:p>
            <a:pPr eaLnBrk="1" hangingPunct="1"/>
            <a:r>
              <a:rPr lang="en-US" dirty="0" err="1">
                <a:solidFill>
                  <a:srgbClr val="0000FF"/>
                </a:solidFill>
              </a:rPr>
              <a:t>Transcode</a:t>
            </a:r>
            <a:r>
              <a:rPr lang="en-US" dirty="0"/>
              <a:t> the streamlets into 3 different streamlets (e.g., low, medium, high quality).</a:t>
            </a:r>
          </a:p>
          <a:p>
            <a:pPr eaLnBrk="1" hangingPunct="1"/>
            <a:r>
              <a:rPr lang="en-US" dirty="0"/>
              <a:t>Create a </a:t>
            </a:r>
            <a:r>
              <a:rPr lang="en-US" dirty="0">
                <a:solidFill>
                  <a:srgbClr val="0000FF"/>
                </a:solidFill>
              </a:rPr>
              <a:t>playlist</a:t>
            </a: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MPD</a:t>
            </a:r>
            <a:r>
              <a:rPr lang="en-US" dirty="0"/>
              <a:t> on the web server.</a:t>
            </a:r>
          </a:p>
          <a:p>
            <a:pPr eaLnBrk="1" hangingPunct="1"/>
            <a:endParaRPr lang="en-US" dirty="0"/>
          </a:p>
        </p:txBody>
      </p:sp>
    </p:spTree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	</a:t>
            </a:r>
          </a:p>
        </p:txBody>
      </p:sp>
      <p:sp>
        <p:nvSpPr>
          <p:cNvPr id="2560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2560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Goals (2)</a:t>
            </a:r>
          </a:p>
        </p:txBody>
      </p:sp>
      <p:sp>
        <p:nvSpPr>
          <p:cNvPr id="25605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8420100" cy="4530725"/>
          </a:xfrm>
        </p:spPr>
        <p:txBody>
          <a:bodyPr/>
          <a:lstStyle/>
          <a:p>
            <a:pPr eaLnBrk="1" hangingPunct="1"/>
            <a:r>
              <a:rPr lang="en-US" dirty="0"/>
              <a:t>Implement a simple dash.js DASH media player that streams the uploaded video.</a:t>
            </a:r>
          </a:p>
          <a:p>
            <a:pPr lvl="1" eaLnBrk="1" hangingPunct="1"/>
            <a:endParaRPr lang="en-US" dirty="0"/>
          </a:p>
          <a:p>
            <a:pPr eaLnBrk="1" hangingPunct="1"/>
            <a:r>
              <a:rPr lang="en-US" dirty="0">
                <a:solidFill>
                  <a:srgbClr val="0000FF"/>
                </a:solidFill>
              </a:rPr>
              <a:t>Advanced Goal:</a:t>
            </a:r>
            <a:r>
              <a:rPr lang="en-US" dirty="0"/>
              <a:t> enable an end-to-end </a:t>
            </a:r>
            <a:r>
              <a:rPr lang="en-US" dirty="0">
                <a:solidFill>
                  <a:srgbClr val="0000FF"/>
                </a:solidFill>
              </a:rPr>
              <a:t>live</a:t>
            </a:r>
            <a:r>
              <a:rPr lang="en-US" dirty="0"/>
              <a:t> streaming system, i.e., all the above goals in an </a:t>
            </a:r>
            <a:r>
              <a:rPr lang="en-US" u="sng" dirty="0"/>
              <a:t>on-the-fly</a:t>
            </a:r>
            <a:r>
              <a:rPr lang="en-US" dirty="0"/>
              <a:t> fashion.</a:t>
            </a:r>
          </a:p>
        </p:txBody>
      </p:sp>
    </p:spTree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8E2B22-07A7-4AD3-A169-57A0363984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/>
              <a:t>Tools and platforms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687E87-2C65-454A-97EE-39A1BA323C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SG" dirty="0"/>
              <a:t>Samsung </a:t>
            </a:r>
            <a:r>
              <a:rPr lang="en-SG" dirty="0">
                <a:hlinkClick r:id="rId2"/>
              </a:rPr>
              <a:t>S2 8.0</a:t>
            </a:r>
            <a:r>
              <a:rPr lang="en-SG" dirty="0"/>
              <a:t> </a:t>
            </a:r>
            <a:r>
              <a:rPr lang="en-US" dirty="0"/>
              <a:t>running Android 7.x (</a:t>
            </a:r>
            <a:r>
              <a:rPr lang="en-SG" dirty="0"/>
              <a:t>Nougat</a:t>
            </a:r>
            <a:r>
              <a:rPr lang="en-US" dirty="0"/>
              <a:t>).</a:t>
            </a:r>
          </a:p>
          <a:p>
            <a:pPr eaLnBrk="1" hangingPunct="1"/>
            <a:r>
              <a:rPr lang="en-US" dirty="0"/>
              <a:t>Programming on Android is done in </a:t>
            </a:r>
            <a:r>
              <a:rPr lang="en-US" dirty="0">
                <a:solidFill>
                  <a:srgbClr val="0000FF"/>
                </a:solidFill>
              </a:rPr>
              <a:t>Java </a:t>
            </a:r>
            <a:r>
              <a:rPr lang="en-US" dirty="0"/>
              <a:t>or</a:t>
            </a:r>
            <a:r>
              <a:rPr lang="en-US" dirty="0">
                <a:solidFill>
                  <a:srgbClr val="0000FF"/>
                </a:solidFill>
              </a:rPr>
              <a:t> Kotlin</a:t>
            </a:r>
            <a:r>
              <a:rPr lang="en-US" dirty="0"/>
              <a:t> with the </a:t>
            </a:r>
            <a:r>
              <a:rPr lang="en-US" dirty="0">
                <a:solidFill>
                  <a:srgbClr val="0000FF"/>
                </a:solidFill>
              </a:rPr>
              <a:t>Android Studio</a:t>
            </a:r>
            <a:r>
              <a:rPr lang="en-US" dirty="0"/>
              <a:t> IDE.</a:t>
            </a:r>
          </a:p>
          <a:p>
            <a:pPr eaLnBrk="1" hangingPunct="1"/>
            <a:r>
              <a:rPr lang="en-US" dirty="0"/>
              <a:t>Programming for dash.js is done in </a:t>
            </a:r>
            <a:r>
              <a:rPr lang="en-US" dirty="0">
                <a:solidFill>
                  <a:srgbClr val="0000FF"/>
                </a:solidFill>
              </a:rPr>
              <a:t>JavaScript</a:t>
            </a:r>
            <a:r>
              <a:rPr lang="en-US" dirty="0"/>
              <a:t>.</a:t>
            </a:r>
          </a:p>
          <a:p>
            <a:pPr eaLnBrk="1" hangingPunct="1"/>
            <a:r>
              <a:rPr lang="en-US" dirty="0"/>
              <a:t>On the web server, create scripts in </a:t>
            </a:r>
            <a:r>
              <a:rPr lang="en-US" dirty="0">
                <a:solidFill>
                  <a:srgbClr val="0000FF"/>
                </a:solidFill>
              </a:rPr>
              <a:t>PHP </a:t>
            </a:r>
            <a:r>
              <a:rPr lang="en-US" dirty="0"/>
              <a:t>(default) or any </a:t>
            </a:r>
            <a:r>
              <a:rPr lang="en-US" dirty="0">
                <a:solidFill>
                  <a:srgbClr val="0000FF"/>
                </a:solidFill>
              </a:rPr>
              <a:t>web framework</a:t>
            </a:r>
            <a:r>
              <a:rPr lang="en-US" dirty="0"/>
              <a:t> of your choice (e.g., node.js).</a:t>
            </a:r>
          </a:p>
          <a:p>
            <a:pPr marL="0" indent="0">
              <a:buNone/>
            </a:pPr>
            <a:endParaRPr lang="en-SG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1F31BD-52A4-47BE-A327-49BCFC166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	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F12846-4CDD-43EA-B5C7-3E3D01EF8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286279"/>
      </p:ext>
    </p:extLst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	</a:t>
            </a:r>
          </a:p>
        </p:txBody>
      </p:sp>
      <p:sp>
        <p:nvSpPr>
          <p:cNvPr id="2662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266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Project Homepage</a:t>
            </a:r>
          </a:p>
        </p:txBody>
      </p:sp>
      <p:sp>
        <p:nvSpPr>
          <p:cNvPr id="2662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8420100" cy="4530725"/>
          </a:xfrm>
        </p:spPr>
        <p:txBody>
          <a:bodyPr/>
          <a:lstStyle/>
          <a:p>
            <a:pPr eaLnBrk="1" hangingPunct="1"/>
            <a:r>
              <a:rPr lang="en-US" dirty="0"/>
              <a:t>Descriptions and web links</a:t>
            </a:r>
          </a:p>
          <a:p>
            <a:pPr eaLnBrk="1" hangingPunct="1"/>
            <a:r>
              <a:rPr lang="en-US" dirty="0"/>
              <a:t>Some utilities and some library source codes</a:t>
            </a:r>
          </a:p>
          <a:p>
            <a:pPr eaLnBrk="1" hangingPunct="1"/>
            <a:r>
              <a:rPr lang="en-US" dirty="0"/>
              <a:t>Documentation (RFCs, etc.)</a:t>
            </a:r>
          </a:p>
          <a:p>
            <a:pPr eaLnBrk="1" hangingPunct="1"/>
            <a:r>
              <a:rPr lang="en-US" dirty="0" err="1"/>
              <a:t>LumiNUS</a:t>
            </a:r>
            <a:r>
              <a:rPr lang="en-US" dirty="0"/>
              <a:t> Forums, Slack (</a:t>
            </a:r>
            <a:r>
              <a:rPr lang="en-US" dirty="0">
                <a:hlinkClick r:id="rId2"/>
              </a:rPr>
              <a:t>cs5248.slack.com</a:t>
            </a:r>
            <a:r>
              <a:rPr lang="en-US" dirty="0"/>
              <a:t>)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TA: </a:t>
            </a:r>
            <a:r>
              <a:rPr lang="en-US" dirty="0">
                <a:solidFill>
                  <a:srgbClr val="0000FF"/>
                </a:solidFill>
              </a:rPr>
              <a:t>Abdelhak Bentaleb</a:t>
            </a:r>
            <a:br>
              <a:rPr lang="en-US" dirty="0">
                <a:solidFill>
                  <a:srgbClr val="0000FF"/>
                </a:solidFill>
              </a:rPr>
            </a:br>
            <a:r>
              <a:rPr lang="en-US" sz="2800" dirty="0">
                <a:solidFill>
                  <a:srgbClr val="0000FF"/>
                </a:solidFill>
              </a:rPr>
              <a:t>(bentaleb@comp.nus.edu.sg)</a:t>
            </a:r>
          </a:p>
        </p:txBody>
      </p:sp>
    </p:spTree>
  </p:cSld>
  <p:clrMapOvr>
    <a:masterClrMapping/>
  </p:clrMapOvr>
  <p:transition spd="slow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	</a:t>
            </a:r>
          </a:p>
        </p:txBody>
      </p:sp>
      <p:sp>
        <p:nvSpPr>
          <p:cNvPr id="2560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2560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Logistics (1)</a:t>
            </a:r>
          </a:p>
        </p:txBody>
      </p:sp>
      <p:sp>
        <p:nvSpPr>
          <p:cNvPr id="25605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3000" dirty="0"/>
              <a:t>An account will be created for each group on our server: </a:t>
            </a:r>
            <a:r>
              <a:rPr lang="en-US" sz="3000" dirty="0">
                <a:solidFill>
                  <a:srgbClr val="0000FF"/>
                </a:solidFill>
              </a:rPr>
              <a:t>monterosa.d2.comp.nus.edu.sg</a:t>
            </a:r>
          </a:p>
          <a:p>
            <a:pPr eaLnBrk="1" hangingPunct="1"/>
            <a:r>
              <a:rPr lang="en-US" sz="3000" dirty="0"/>
              <a:t>Your username and password will be emailed to you. </a:t>
            </a:r>
            <a:r>
              <a:rPr lang="en-US" sz="3000" u="sng" dirty="0"/>
              <a:t>Change the password</a:t>
            </a:r>
            <a:r>
              <a:rPr lang="en-US" sz="3000" dirty="0"/>
              <a:t>!</a:t>
            </a:r>
          </a:p>
          <a:p>
            <a:pPr eaLnBrk="1" hangingPunct="1"/>
            <a:r>
              <a:rPr lang="en-US" sz="3000" dirty="0"/>
              <a:t>Use </a:t>
            </a:r>
            <a:r>
              <a:rPr lang="en-US" sz="3000" b="1" dirty="0" err="1"/>
              <a:t>ssh</a:t>
            </a:r>
            <a:r>
              <a:rPr lang="en-US" sz="3000" dirty="0"/>
              <a:t> or </a:t>
            </a:r>
            <a:r>
              <a:rPr lang="en-US" sz="3000" b="1" dirty="0" err="1"/>
              <a:t>PuTTy</a:t>
            </a:r>
            <a:r>
              <a:rPr lang="en-US" sz="3000" dirty="0"/>
              <a:t> or </a:t>
            </a:r>
            <a:r>
              <a:rPr lang="en-US" sz="3000" b="1" dirty="0" err="1"/>
              <a:t>Bitvise</a:t>
            </a:r>
            <a:r>
              <a:rPr lang="en-US" sz="3000" b="1" dirty="0"/>
              <a:t> SSH</a:t>
            </a:r>
            <a:r>
              <a:rPr lang="en-US" sz="3000" dirty="0"/>
              <a:t> or something similar to log in. The machine runs Linux (</a:t>
            </a:r>
            <a:r>
              <a:rPr lang="en-US" sz="3000" b="1" dirty="0"/>
              <a:t>Ubuntu 18.04.2 LTS</a:t>
            </a:r>
            <a:r>
              <a:rPr lang="en-US" sz="3000" dirty="0"/>
              <a:t>).</a:t>
            </a:r>
          </a:p>
          <a:p>
            <a:pPr eaLnBrk="1" hangingPunct="1"/>
            <a:r>
              <a:rPr lang="en-US" sz="3000" dirty="0"/>
              <a:t>You will need to know some minimal Linux commands: </a:t>
            </a:r>
            <a:r>
              <a:rPr lang="en-US" sz="3000" dirty="0">
                <a:solidFill>
                  <a:srgbClr val="0000FF"/>
                </a:solidFill>
              </a:rPr>
              <a:t>ls</a:t>
            </a:r>
            <a:r>
              <a:rPr lang="en-US" sz="3000" dirty="0"/>
              <a:t>, </a:t>
            </a:r>
            <a:r>
              <a:rPr lang="en-US" sz="3000" dirty="0">
                <a:solidFill>
                  <a:srgbClr val="0000FF"/>
                </a:solidFill>
              </a:rPr>
              <a:t>mv</a:t>
            </a:r>
            <a:r>
              <a:rPr lang="en-US" sz="3000" dirty="0"/>
              <a:t>, </a:t>
            </a:r>
            <a:r>
              <a:rPr lang="en-US" sz="3000" dirty="0">
                <a:solidFill>
                  <a:srgbClr val="0000FF"/>
                </a:solidFill>
              </a:rPr>
              <a:t>cd</a:t>
            </a:r>
            <a:r>
              <a:rPr lang="en-US" sz="3000" dirty="0"/>
              <a:t>, </a:t>
            </a:r>
            <a:r>
              <a:rPr lang="en-US" sz="3000" dirty="0" err="1">
                <a:solidFill>
                  <a:srgbClr val="0000FF"/>
                </a:solidFill>
              </a:rPr>
              <a:t>chmod</a:t>
            </a:r>
            <a:r>
              <a:rPr lang="en-US" sz="3000" dirty="0"/>
              <a:t>, …</a:t>
            </a:r>
          </a:p>
        </p:txBody>
      </p:sp>
    </p:spTree>
    <p:extLst>
      <p:ext uri="{BB962C8B-B14F-4D97-AF65-F5344CB8AC3E}">
        <p14:creationId xmlns:p14="http://schemas.microsoft.com/office/powerpoint/2010/main" val="59614222"/>
      </p:ext>
    </p:extLst>
  </p:cSld>
  <p:clrMapOvr>
    <a:masterClrMapping/>
  </p:clrMapOvr>
  <p:transition spd="slow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	</a:t>
            </a:r>
          </a:p>
        </p:txBody>
      </p:sp>
      <p:sp>
        <p:nvSpPr>
          <p:cNvPr id="2560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2560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Logistics (2)</a:t>
            </a:r>
          </a:p>
        </p:txBody>
      </p:sp>
      <p:sp>
        <p:nvSpPr>
          <p:cNvPr id="25605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990600" y="1600200"/>
            <a:ext cx="8534400" cy="4530725"/>
          </a:xfrm>
        </p:spPr>
        <p:txBody>
          <a:bodyPr/>
          <a:lstStyle/>
          <a:p>
            <a:pPr eaLnBrk="1" hangingPunct="1"/>
            <a:r>
              <a:rPr lang="en-US" dirty="0"/>
              <a:t>For your HTML and Python/PHP web server code you need to create a subdirectory called </a:t>
            </a:r>
            <a:r>
              <a:rPr lang="en-US" dirty="0" err="1">
                <a:solidFill>
                  <a:srgbClr val="0000FF"/>
                </a:solidFill>
              </a:rPr>
              <a:t>public_html</a:t>
            </a:r>
            <a:r>
              <a:rPr lang="en-US" dirty="0"/>
              <a:t>.</a:t>
            </a:r>
          </a:p>
          <a:p>
            <a:pPr lvl="1" eaLnBrk="1" hangingPunct="1"/>
            <a:r>
              <a:rPr lang="en-US" sz="2800" dirty="0" err="1">
                <a:solidFill>
                  <a:srgbClr val="0000FF"/>
                </a:solidFill>
              </a:rPr>
              <a:t>chmod</a:t>
            </a:r>
            <a:r>
              <a:rPr lang="en-US" sz="2800" dirty="0">
                <a:solidFill>
                  <a:srgbClr val="0000FF"/>
                </a:solidFill>
              </a:rPr>
              <a:t> 755</a:t>
            </a:r>
            <a:r>
              <a:rPr lang="en-US" sz="2800" dirty="0"/>
              <a:t> on your </a:t>
            </a:r>
            <a:r>
              <a:rPr lang="en-US" sz="2800" dirty="0" err="1"/>
              <a:t>public_html</a:t>
            </a:r>
            <a:r>
              <a:rPr lang="en-US" sz="2800" dirty="0"/>
              <a:t> directory</a:t>
            </a:r>
            <a:br>
              <a:rPr lang="en-US" sz="2800" dirty="0"/>
            </a:br>
            <a:r>
              <a:rPr lang="en-US" sz="2800" dirty="0">
                <a:solidFill>
                  <a:schemeClr val="tx1"/>
                </a:solidFill>
              </a:rPr>
              <a:t>(done for you this time!)</a:t>
            </a:r>
          </a:p>
          <a:p>
            <a:pPr lvl="1" eaLnBrk="1" hangingPunct="1"/>
            <a:r>
              <a:rPr lang="en-US" sz="2800" dirty="0" err="1">
                <a:solidFill>
                  <a:srgbClr val="0000FF"/>
                </a:solidFill>
              </a:rPr>
              <a:t>chmod</a:t>
            </a:r>
            <a:r>
              <a:rPr lang="en-US" sz="2800" dirty="0">
                <a:solidFill>
                  <a:srgbClr val="0000FF"/>
                </a:solidFill>
              </a:rPr>
              <a:t> 644</a:t>
            </a:r>
            <a:r>
              <a:rPr lang="en-US" sz="2800" dirty="0"/>
              <a:t> on all web files (e.g., *.html, *.</a:t>
            </a:r>
            <a:r>
              <a:rPr lang="en-US" sz="2800" dirty="0" err="1"/>
              <a:t>php</a:t>
            </a:r>
            <a:r>
              <a:rPr lang="en-US" sz="2800" dirty="0"/>
              <a:t>)</a:t>
            </a:r>
          </a:p>
          <a:p>
            <a:pPr eaLnBrk="1" hangingPunct="1"/>
            <a:r>
              <a:rPr lang="en-US" dirty="0"/>
              <a:t>The public link will be:</a:t>
            </a:r>
            <a:br>
              <a:rPr lang="en-US" dirty="0"/>
            </a:br>
            <a:r>
              <a:rPr lang="en-US" sz="2800" dirty="0">
                <a:solidFill>
                  <a:srgbClr val="0000FF"/>
                </a:solidFill>
              </a:rPr>
              <a:t>http://monterosa.d2.comp.nus.edu.sg/~yourteam</a:t>
            </a:r>
            <a:endParaRPr lang="en-US" sz="30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43351"/>
      </p:ext>
    </p:extLst>
  </p:cSld>
  <p:clrMapOvr>
    <a:masterClrMapping/>
  </p:clrMapOvr>
  <p:transition spd="slow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	</a:t>
            </a:r>
          </a:p>
        </p:txBody>
      </p:sp>
      <p:sp>
        <p:nvSpPr>
          <p:cNvPr id="2560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2560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Logistics (3)</a:t>
            </a:r>
          </a:p>
        </p:txBody>
      </p:sp>
      <p:sp>
        <p:nvSpPr>
          <p:cNvPr id="25605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990600" y="1600200"/>
            <a:ext cx="8420100" cy="4724400"/>
          </a:xfrm>
        </p:spPr>
        <p:txBody>
          <a:bodyPr/>
          <a:lstStyle/>
          <a:p>
            <a:pPr eaLnBrk="1" hangingPunct="1"/>
            <a:r>
              <a:rPr lang="en-US" dirty="0"/>
              <a:t>Below the </a:t>
            </a:r>
            <a:r>
              <a:rPr lang="en-US" dirty="0" err="1"/>
              <a:t>public_html</a:t>
            </a:r>
            <a:r>
              <a:rPr lang="en-US" dirty="0"/>
              <a:t> you need another directory (e.g., </a:t>
            </a:r>
            <a:r>
              <a:rPr lang="en-US" dirty="0" err="1"/>
              <a:t>video_repo</a:t>
            </a:r>
            <a:r>
              <a:rPr lang="en-US" dirty="0"/>
              <a:t>) to store your video files. This directory needs to have </a:t>
            </a:r>
            <a:r>
              <a:rPr lang="en-US" dirty="0">
                <a:solidFill>
                  <a:srgbClr val="0000FF"/>
                </a:solidFill>
              </a:rPr>
              <a:t>write permissions for group users</a:t>
            </a:r>
            <a:r>
              <a:rPr lang="en-US" dirty="0">
                <a:solidFill>
                  <a:srgbClr val="002060"/>
                </a:solidFill>
              </a:rPr>
              <a:t>.</a:t>
            </a:r>
            <a:br>
              <a:rPr lang="en-US" dirty="0"/>
            </a:br>
            <a:r>
              <a:rPr lang="en-US" dirty="0"/>
              <a:t>(already set for a new directory on Ubuntu)</a:t>
            </a:r>
          </a:p>
          <a:p>
            <a:pPr lvl="1" eaLnBrk="1" hangingPunct="1"/>
            <a:endParaRPr lang="en-US" dirty="0">
              <a:solidFill>
                <a:srgbClr val="002060"/>
              </a:solidFill>
            </a:endParaRPr>
          </a:p>
          <a:p>
            <a:pPr eaLnBrk="1" hangingPunct="1"/>
            <a:r>
              <a:rPr lang="en-US" dirty="0">
                <a:sym typeface="Symbol"/>
              </a:rPr>
              <a:t>This is because </a:t>
            </a:r>
            <a:r>
              <a:rPr lang="en-US" dirty="0"/>
              <a:t>www-data is added to your user group.</a:t>
            </a:r>
            <a:endParaRPr lang="en-US" dirty="0">
              <a:sym typeface="Symbol"/>
            </a:endParaRPr>
          </a:p>
        </p:txBody>
      </p:sp>
    </p:spTree>
    <p:extLst>
      <p:ext uri="{BB962C8B-B14F-4D97-AF65-F5344CB8AC3E}">
        <p14:creationId xmlns:p14="http://schemas.microsoft.com/office/powerpoint/2010/main" val="1813343436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Summary of DASH (L3)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Dynamic Adaptive Streaming over HTTP</a:t>
            </a:r>
          </a:p>
        </p:txBody>
      </p:sp>
    </p:spTree>
    <p:extLst>
      <p:ext uri="{BB962C8B-B14F-4D97-AF65-F5344CB8AC3E}">
        <p14:creationId xmlns:p14="http://schemas.microsoft.com/office/powerpoint/2010/main" val="183367094"/>
      </p:ext>
    </p:extLst>
  </p:cSld>
  <p:clrMapOvr>
    <a:masterClrMapping/>
  </p:clrMapOvr>
  <p:transition spd="slow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Logistics (4)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600200"/>
            <a:ext cx="8420100" cy="4648200"/>
          </a:xfrm>
        </p:spPr>
        <p:txBody>
          <a:bodyPr/>
          <a:lstStyle/>
          <a:p>
            <a:r>
              <a:rPr lang="en-US" sz="2800" dirty="0">
                <a:sym typeface="Symbol"/>
              </a:rPr>
              <a:t>Every team will be given a </a:t>
            </a:r>
            <a:r>
              <a:rPr lang="en-US" sz="2800" dirty="0">
                <a:solidFill>
                  <a:srgbClr val="0000FF"/>
                </a:solidFill>
                <a:sym typeface="Symbol"/>
              </a:rPr>
              <a:t>MySQL</a:t>
            </a:r>
            <a:r>
              <a:rPr lang="en-US" sz="2800" dirty="0">
                <a:sym typeface="Symbol"/>
              </a:rPr>
              <a:t> account. The database name, username and password will be emailed to you.</a:t>
            </a:r>
          </a:p>
          <a:p>
            <a:endParaRPr lang="en-US" sz="2800" dirty="0"/>
          </a:p>
          <a:p>
            <a:r>
              <a:rPr lang="en-US" sz="2800" dirty="0"/>
              <a:t>Use </a:t>
            </a:r>
            <a:r>
              <a:rPr lang="en-US" sz="2800" dirty="0" err="1"/>
              <a:t>mysql</a:t>
            </a:r>
            <a:r>
              <a:rPr lang="en-US" sz="2800" dirty="0"/>
              <a:t> command-line or </a:t>
            </a:r>
            <a:r>
              <a:rPr lang="en-US" sz="2800" dirty="0" err="1"/>
              <a:t>phpMyAdmin</a:t>
            </a:r>
            <a:r>
              <a:rPr lang="en-US" sz="2800" dirty="0"/>
              <a:t> GUI for database administration.</a:t>
            </a:r>
          </a:p>
          <a:p>
            <a:endParaRPr lang="en-US" sz="2800" dirty="0"/>
          </a:p>
          <a:p>
            <a:r>
              <a:rPr lang="en-US" sz="2800" dirty="0" err="1"/>
              <a:t>phpMyadmin</a:t>
            </a:r>
            <a:r>
              <a:rPr lang="en-US" sz="2800" dirty="0"/>
              <a:t>: </a:t>
            </a:r>
            <a:r>
              <a:rPr lang="en-US" sz="2800" dirty="0">
                <a:hlinkClick r:id="rId2"/>
              </a:rPr>
              <a:t>monterosa.d2.comp.nus.edu.sg/phpmyadmin/</a:t>
            </a:r>
            <a:endParaRPr lang="en-US" sz="2800" dirty="0">
              <a:sym typeface="Symbol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	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289352"/>
      </p:ext>
    </p:extLst>
  </p:cSld>
  <p:clrMapOvr>
    <a:masterClrMapping/>
  </p:clrMapOvr>
  <p:transition spd="slow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547008-C0AA-4379-BB7A-1CDD1A5307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Logistics (5)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E421FA-661A-47D5-9694-3AFA9709F5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1600200"/>
            <a:ext cx="8420100" cy="4849813"/>
          </a:xfrm>
        </p:spPr>
        <p:txBody>
          <a:bodyPr/>
          <a:lstStyle/>
          <a:p>
            <a:r>
              <a:rPr lang="en-US" dirty="0"/>
              <a:t>Tools are accessible in </a:t>
            </a:r>
            <a:r>
              <a:rPr lang="en-US" dirty="0">
                <a:solidFill>
                  <a:srgbClr val="0000FF"/>
                </a:solidFill>
              </a:rPr>
              <a:t>/</a:t>
            </a:r>
            <a:r>
              <a:rPr lang="en-US" dirty="0" err="1">
                <a:solidFill>
                  <a:srgbClr val="0000FF"/>
                </a:solidFill>
              </a:rPr>
              <a:t>usr</a:t>
            </a:r>
            <a:r>
              <a:rPr lang="en-US" dirty="0">
                <a:solidFill>
                  <a:srgbClr val="0000FF"/>
                </a:solidFill>
              </a:rPr>
              <a:t>/local/bin</a:t>
            </a:r>
            <a:r>
              <a:rPr lang="en-US" dirty="0"/>
              <a:t>:</a:t>
            </a:r>
            <a:br>
              <a:rPr lang="en-US" dirty="0"/>
            </a:br>
            <a:r>
              <a:rPr lang="en-US" dirty="0"/>
              <a:t>MP4Box, </a:t>
            </a:r>
            <a:r>
              <a:rPr lang="en-US" dirty="0" err="1"/>
              <a:t>ffmpeg</a:t>
            </a:r>
            <a:r>
              <a:rPr lang="en-US" dirty="0"/>
              <a:t>, mp4info, MP42TS</a:t>
            </a:r>
          </a:p>
          <a:p>
            <a:endParaRPr lang="en-US" dirty="0"/>
          </a:p>
          <a:p>
            <a:r>
              <a:rPr lang="en-US" dirty="0"/>
              <a:t>Need any other tools?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→</a:t>
            </a:r>
            <a:r>
              <a:rPr lang="en-US" dirty="0"/>
              <a:t> email the TA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>
                <a:sym typeface="Symbol"/>
              </a:rPr>
              <a:t>Use </a:t>
            </a:r>
            <a:r>
              <a:rPr lang="en-US" dirty="0">
                <a:solidFill>
                  <a:srgbClr val="0000FF"/>
                </a:solidFill>
                <a:sym typeface="Symbol"/>
              </a:rPr>
              <a:t>Slack</a:t>
            </a:r>
            <a:r>
              <a:rPr lang="en-US" dirty="0">
                <a:sym typeface="Symbol"/>
              </a:rPr>
              <a:t> </a:t>
            </a:r>
            <a:r>
              <a:rPr lang="en-US" dirty="0">
                <a:solidFill>
                  <a:srgbClr val="0000FF"/>
                </a:solidFill>
                <a:sym typeface="Symbol"/>
              </a:rPr>
              <a:t>(or </a:t>
            </a:r>
            <a:r>
              <a:rPr lang="en-US" dirty="0" err="1">
                <a:solidFill>
                  <a:srgbClr val="0000FF"/>
                </a:solidFill>
                <a:sym typeface="Symbol"/>
              </a:rPr>
              <a:t>LumiNUS</a:t>
            </a:r>
            <a:r>
              <a:rPr lang="en-US" dirty="0">
                <a:solidFill>
                  <a:srgbClr val="0000FF"/>
                </a:solidFill>
                <a:sym typeface="Symbol"/>
              </a:rPr>
              <a:t> Forum) </a:t>
            </a:r>
            <a:r>
              <a:rPr lang="en-US" dirty="0">
                <a:sym typeface="Symbol"/>
              </a:rPr>
              <a:t>for discussions and questions: </a:t>
            </a:r>
            <a:r>
              <a:rPr lang="en-US" dirty="0">
                <a:sym typeface="Symbol"/>
                <a:hlinkClick r:id="rId2"/>
              </a:rPr>
              <a:t>cs5248.slack.com</a:t>
            </a:r>
            <a:endParaRPr lang="en-US" dirty="0">
              <a:sym typeface="Symbol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D66505-D118-40D9-ACE8-0E3734839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	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0BEE99-6068-41B5-8499-A762B27AE7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28686"/>
      </p:ext>
    </p:extLst>
  </p:cSld>
  <p:clrMapOvr>
    <a:masterClrMapping/>
  </p:clrMapOvr>
  <p:transition spd="slow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	</a:t>
            </a:r>
          </a:p>
        </p:txBody>
      </p:sp>
      <p:sp>
        <p:nvSpPr>
          <p:cNvPr id="2765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2765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Advice and Actions (1)</a:t>
            </a:r>
          </a:p>
        </p:txBody>
      </p:sp>
      <p:sp>
        <p:nvSpPr>
          <p:cNvPr id="27653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Form a team (3 persons).</a:t>
            </a:r>
          </a:p>
          <a:p>
            <a:pPr eaLnBrk="1" hangingPunct="1"/>
            <a:r>
              <a:rPr lang="en-US" b="1" dirty="0"/>
              <a:t>Note</a:t>
            </a:r>
            <a:r>
              <a:rPr lang="en-US" dirty="0"/>
              <a:t>: You will need to </a:t>
            </a:r>
            <a:r>
              <a:rPr lang="en-US" dirty="0">
                <a:solidFill>
                  <a:srgbClr val="C00000"/>
                </a:solidFill>
              </a:rPr>
              <a:t>explore</a:t>
            </a:r>
            <a:r>
              <a:rPr lang="en-US" dirty="0"/>
              <a:t> and </a:t>
            </a:r>
            <a:r>
              <a:rPr lang="en-US" dirty="0">
                <a:solidFill>
                  <a:srgbClr val="C00000"/>
                </a:solidFill>
              </a:rPr>
              <a:t>learn a LOT</a:t>
            </a:r>
            <a:r>
              <a:rPr lang="en-US" dirty="0"/>
              <a:t>. Your programming effort will be small. </a:t>
            </a:r>
          </a:p>
          <a:p>
            <a:pPr lvl="1" eaLnBrk="1" hangingPunct="1"/>
            <a:r>
              <a:rPr lang="en-US" dirty="0"/>
              <a:t>HTTP POST command structure</a:t>
            </a:r>
          </a:p>
          <a:p>
            <a:pPr lvl="1" eaLnBrk="1" hangingPunct="1"/>
            <a:r>
              <a:rPr lang="en-US" dirty="0"/>
              <a:t>MP4Parser/</a:t>
            </a:r>
            <a:r>
              <a:rPr lang="en-US" dirty="0" err="1"/>
              <a:t>MediaCodec</a:t>
            </a:r>
            <a:r>
              <a:rPr lang="en-US" dirty="0"/>
              <a:t> usage</a:t>
            </a:r>
          </a:p>
          <a:p>
            <a:pPr lvl="1" eaLnBrk="1" hangingPunct="1"/>
            <a:r>
              <a:rPr lang="en-US" dirty="0" err="1"/>
              <a:t>FFmpeg</a:t>
            </a:r>
            <a:r>
              <a:rPr lang="en-US" dirty="0"/>
              <a:t> </a:t>
            </a:r>
            <a:r>
              <a:rPr lang="en-US" dirty="0" err="1"/>
              <a:t>transcoder</a:t>
            </a:r>
            <a:r>
              <a:rPr lang="en-US" dirty="0"/>
              <a:t> usage</a:t>
            </a:r>
          </a:p>
          <a:p>
            <a:pPr lvl="1" eaLnBrk="1" hangingPunct="1"/>
            <a:r>
              <a:rPr lang="en-US" dirty="0"/>
              <a:t>Playlist .</a:t>
            </a:r>
            <a:r>
              <a:rPr lang="en-US" dirty="0" err="1"/>
              <a:t>mpd</a:t>
            </a:r>
            <a:r>
              <a:rPr lang="en-US" dirty="0"/>
              <a:t> format in XML</a:t>
            </a:r>
          </a:p>
          <a:p>
            <a:pPr eaLnBrk="1" hangingPunct="1"/>
            <a:r>
              <a:rPr lang="en-US" dirty="0">
                <a:solidFill>
                  <a:srgbClr val="0000FF"/>
                </a:solidFill>
              </a:rPr>
              <a:t>Start early (i.e., this week)!</a:t>
            </a:r>
          </a:p>
        </p:txBody>
      </p:sp>
      <p:sp>
        <p:nvSpPr>
          <p:cNvPr id="2" name="AutoShape 2" descr="Image result for green check mark image"/>
          <p:cNvSpPr>
            <a:spLocks noChangeAspect="1" noChangeArrowheads="1"/>
          </p:cNvSpPr>
          <p:nvPr/>
        </p:nvSpPr>
        <p:spPr bwMode="auto">
          <a:xfrm>
            <a:off x="155575" y="-533400"/>
            <a:ext cx="1123950" cy="1123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AutoShape 4" descr="Image result for green check mark image"/>
          <p:cNvSpPr>
            <a:spLocks noChangeAspect="1" noChangeArrowheads="1"/>
          </p:cNvSpPr>
          <p:nvPr/>
        </p:nvSpPr>
        <p:spPr bwMode="auto">
          <a:xfrm>
            <a:off x="307975" y="-381000"/>
            <a:ext cx="1123950" cy="1123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Image result for green check mark image"/>
          <p:cNvSpPr>
            <a:spLocks noChangeAspect="1" noChangeArrowheads="1"/>
          </p:cNvSpPr>
          <p:nvPr/>
        </p:nvSpPr>
        <p:spPr bwMode="auto">
          <a:xfrm>
            <a:off x="155575" y="-541338"/>
            <a:ext cx="1133475" cy="1133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Image result for green check mark image"/>
          <p:cNvSpPr>
            <a:spLocks noChangeAspect="1" noChangeArrowheads="1"/>
          </p:cNvSpPr>
          <p:nvPr/>
        </p:nvSpPr>
        <p:spPr bwMode="auto">
          <a:xfrm>
            <a:off x="307975" y="-388938"/>
            <a:ext cx="1133475" cy="1133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7418" name="Picture 10" descr="http://www.clipartbest.com/cliparts/jRT/A7R/jRTA7RyiL.jpe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1671637"/>
            <a:ext cx="461963" cy="461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Actions (2): Get your Tablet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600200"/>
            <a:ext cx="8420100" cy="4648200"/>
          </a:xfrm>
        </p:spPr>
        <p:txBody>
          <a:bodyPr/>
          <a:lstStyle/>
          <a:p>
            <a:r>
              <a:rPr lang="en-US" dirty="0"/>
              <a:t>Check out your loan tablet for the project from </a:t>
            </a:r>
            <a:r>
              <a:rPr lang="en-US" b="1" dirty="0"/>
              <a:t>Mr. Chow</a:t>
            </a:r>
            <a:r>
              <a:rPr lang="en-US" dirty="0"/>
              <a:t> from SoC </a:t>
            </a:r>
            <a:r>
              <a:rPr lang="en-SG" dirty="0"/>
              <a:t>Technical Services Counter (COM1-01-06)</a:t>
            </a:r>
            <a:r>
              <a:rPr lang="en-US" dirty="0"/>
              <a:t>.</a:t>
            </a:r>
          </a:p>
          <a:p>
            <a:r>
              <a:rPr lang="en-US" dirty="0"/>
              <a:t>There is one tablet per team (3 students).</a:t>
            </a:r>
          </a:p>
          <a:p>
            <a:r>
              <a:rPr lang="en-US" dirty="0"/>
              <a:t>Please loan your tablet on </a:t>
            </a:r>
            <a:r>
              <a:rPr lang="en-US" dirty="0">
                <a:solidFill>
                  <a:srgbClr val="0000FF"/>
                </a:solidFill>
              </a:rPr>
              <a:t>11/9</a:t>
            </a:r>
            <a:r>
              <a:rPr lang="en-US" dirty="0"/>
              <a:t> or </a:t>
            </a:r>
            <a:r>
              <a:rPr lang="en-US" dirty="0">
                <a:solidFill>
                  <a:srgbClr val="0000FF"/>
                </a:solidFill>
              </a:rPr>
              <a:t>12/9</a:t>
            </a:r>
            <a:r>
              <a:rPr lang="en-US" dirty="0"/>
              <a:t>, </a:t>
            </a:r>
            <a:r>
              <a:rPr lang="en-US" dirty="0">
                <a:solidFill>
                  <a:srgbClr val="0000FF"/>
                </a:solidFill>
              </a:rPr>
              <a:t>10:00-12:00 </a:t>
            </a:r>
            <a:r>
              <a:rPr lang="en-US" dirty="0"/>
              <a:t>or</a:t>
            </a:r>
            <a:r>
              <a:rPr lang="en-US" dirty="0">
                <a:solidFill>
                  <a:srgbClr val="0000FF"/>
                </a:solidFill>
              </a:rPr>
              <a:t> 13:00-17:00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/>
              <a:t>Email: </a:t>
            </a:r>
            <a:r>
              <a:rPr lang="en-US" dirty="0">
                <a:hlinkClick r:id="rId3"/>
              </a:rPr>
              <a:t>chowcm@comp.nus.edu.sg</a:t>
            </a:r>
            <a:r>
              <a:rPr lang="en-US" dirty="0"/>
              <a:t>.</a:t>
            </a:r>
          </a:p>
          <a:p>
            <a:r>
              <a:rPr lang="en-US" dirty="0"/>
              <a:t>Tell Mr. Chow your team number and names of team members.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	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pic>
        <p:nvPicPr>
          <p:cNvPr id="6" name="Picture 10" descr="http://www.clipartbest.com/cliparts/jRT/A7R/jRTA7RyiL.jpeg">
            <a:extLst>
              <a:ext uri="{FF2B5EF4-FFF2-40B4-BE49-F238E27FC236}">
                <a16:creationId xmlns:a16="http://schemas.microsoft.com/office/drawing/2014/main" id="{7A584C8E-441C-41F8-AAB5-290097596A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618331"/>
            <a:ext cx="461963" cy="461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21E806-2F8B-4BE5-8A3E-6E882C0F36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/>
              <a:t>More Advice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0199E6-425B-47CB-BFA7-8647683A12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SG" dirty="0"/>
              <a:t>Design with ‘live’ in mind, but implement </a:t>
            </a:r>
            <a:r>
              <a:rPr lang="en-SG" u="sng" dirty="0"/>
              <a:t>incrementally</a:t>
            </a:r>
            <a:r>
              <a:rPr lang="en-SG" dirty="0"/>
              <a:t>.</a:t>
            </a:r>
          </a:p>
          <a:p>
            <a:r>
              <a:rPr lang="en-SG" dirty="0"/>
              <a:t>Work in parallel</a:t>
            </a:r>
          </a:p>
          <a:p>
            <a:pPr lvl="1"/>
            <a:r>
              <a:rPr lang="en-SG" dirty="0"/>
              <a:t>Capture client</a:t>
            </a:r>
          </a:p>
          <a:p>
            <a:pPr lvl="1"/>
            <a:r>
              <a:rPr lang="en-SG" dirty="0"/>
              <a:t>Server-side</a:t>
            </a:r>
          </a:p>
          <a:p>
            <a:pPr lvl="1"/>
            <a:r>
              <a:rPr lang="en-SG" dirty="0"/>
              <a:t>dash.js DASH player client</a:t>
            </a:r>
          </a:p>
          <a:p>
            <a:r>
              <a:rPr lang="en-SG" dirty="0"/>
              <a:t>Use version-control and code backups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DC8486-847A-4BD8-B09B-1952630B45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	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01747B-7A6A-4329-952E-7923AD73EE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75441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672242-726C-4B95-89ED-B8045B431B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/>
              <a:t>More Advice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F30356-D734-41B6-A8E6-2F2955DE8B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SG" dirty="0"/>
              <a:t>The teaching team is there to help, BUT …</a:t>
            </a:r>
          </a:p>
          <a:p>
            <a:r>
              <a:rPr lang="en-SG" dirty="0"/>
              <a:t>We will NOT:</a:t>
            </a:r>
          </a:p>
          <a:p>
            <a:pPr lvl="1"/>
            <a:r>
              <a:rPr lang="en-SG" dirty="0"/>
              <a:t>debug your code</a:t>
            </a:r>
          </a:p>
          <a:p>
            <a:pPr lvl="1"/>
            <a:r>
              <a:rPr lang="en-SG" dirty="0"/>
              <a:t>answer queries that could be easily Googled</a:t>
            </a:r>
          </a:p>
          <a:p>
            <a:r>
              <a:rPr lang="en-SG" dirty="0"/>
              <a:t>We will:</a:t>
            </a:r>
          </a:p>
          <a:p>
            <a:pPr lvl="1"/>
            <a:r>
              <a:rPr lang="en-SG" dirty="0"/>
              <a:t>advise you on system design</a:t>
            </a:r>
          </a:p>
          <a:p>
            <a:pPr lvl="1"/>
            <a:r>
              <a:rPr lang="en-SG" dirty="0"/>
              <a:t>provide pointers to what in your system might be going wrong</a:t>
            </a:r>
          </a:p>
          <a:p>
            <a:endParaRPr lang="en-SG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77B01D-F3F1-4337-BA99-9AC8A039AA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	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0D1434-B255-4694-AD4C-48438566A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54046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Information on dash.js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JavaScript DASH player from the DASH Industry Forum (IF)</a:t>
            </a:r>
          </a:p>
        </p:txBody>
      </p:sp>
    </p:spTree>
    <p:extLst>
      <p:ext uri="{BB962C8B-B14F-4D97-AF65-F5344CB8AC3E}">
        <p14:creationId xmlns:p14="http://schemas.microsoft.com/office/powerpoint/2010/main" val="3391735900"/>
      </p:ext>
    </p:extLst>
  </p:cSld>
  <p:clrMapOvr>
    <a:masterClrMapping/>
  </p:clrMapOvr>
  <p:transition spd="slow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BAA75C-3A39-4605-86A9-ED8D6394BD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dash.js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96FC33-41DD-4B0C-8674-E2922A6787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dash.js</a:t>
            </a:r>
            <a:r>
              <a:rPr lang="en-US" dirty="0"/>
              <a:t> is a web-based, open source media player application, maintained by the DASH Industry Forum.</a:t>
            </a:r>
          </a:p>
          <a:p>
            <a:r>
              <a:rPr lang="en-US" dirty="0"/>
              <a:t>It is written in JavaScript.</a:t>
            </a:r>
          </a:p>
          <a:p>
            <a:r>
              <a:rPr lang="en-US" dirty="0"/>
              <a:t>It is quite modular (v.2.9.3; the latest release is 3.0.0).</a:t>
            </a:r>
          </a:p>
          <a:p>
            <a:r>
              <a:rPr lang="en-US" dirty="0"/>
              <a:t>New ABR rules can be added (this is your task for the player).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E01FAB-FE37-4CE4-B579-3CA2DFEC3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NUS.SOC.CS5248-2019</a:t>
            </a:r>
          </a:p>
          <a:p>
            <a:pPr>
              <a:defRPr/>
            </a:pPr>
            <a:r>
              <a:rPr lang="en-US"/>
              <a:t>Roger Zimmermann 	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A246DD-FC85-4060-9BFA-A65183282E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D83850D-8B5A-4DA5-AE23-8E25A9A1BD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6600" y="2712603"/>
            <a:ext cx="2254250" cy="796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9600175"/>
      </p:ext>
    </p:extLst>
  </p:cSld>
  <p:clrMapOvr>
    <a:masterClrMapping/>
  </p:clrMapOvr>
  <p:transition spd="slow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26FD37-8777-49DB-BED1-FF9ED19098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dash.js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8879A0-2911-4403-B5B4-D19CC35A1E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add/change adaptation algorithms, it is necessary for users to edit 5 files in the  DASH.js folder.</a:t>
            </a:r>
          </a:p>
          <a:p>
            <a:r>
              <a:rPr lang="en-US" dirty="0"/>
              <a:t>The following slides show an example for a new rule: BBA0 [1]</a:t>
            </a:r>
          </a:p>
          <a:p>
            <a:pPr lvl="1"/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67B5FC-F2A7-465B-B767-AD53D4215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NUS.SOC.CS5248-2019</a:t>
            </a:r>
          </a:p>
          <a:p>
            <a:pPr>
              <a:defRPr/>
            </a:pPr>
            <a:r>
              <a:rPr lang="en-US"/>
              <a:t>Roger Zimmermann 	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7CE225-627F-4D44-9D28-D5679A4DFD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399FB12-0375-4DEA-B0AD-0BDF6AA3232B}"/>
              </a:ext>
            </a:extLst>
          </p:cNvPr>
          <p:cNvSpPr/>
          <p:nvPr/>
        </p:nvSpPr>
        <p:spPr>
          <a:xfrm>
            <a:off x="990600" y="4923472"/>
            <a:ext cx="84201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333333"/>
                </a:solidFill>
                <a:latin typeface="-apple-system"/>
              </a:rPr>
              <a:t>[1] Te-Yuan Huang, Ramesh Johari, Nick McKeown, Matthew </a:t>
            </a:r>
            <a:r>
              <a:rPr lang="en-US" sz="1800" dirty="0" err="1">
                <a:solidFill>
                  <a:srgbClr val="333333"/>
                </a:solidFill>
                <a:latin typeface="-apple-system"/>
              </a:rPr>
              <a:t>Trunnell</a:t>
            </a:r>
            <a:r>
              <a:rPr lang="en-US" sz="1800" dirty="0">
                <a:solidFill>
                  <a:srgbClr val="333333"/>
                </a:solidFill>
                <a:latin typeface="-apple-system"/>
              </a:rPr>
              <a:t>, and Mark Watson. 2014. A buffer-based approach to rate adaptation: evidence from a large video streaming service. In Proceedings of the 2014 ACM SIGCOMM (SIGCOMM '14). ACM, New York, NY, USA, 187-198. DOI: </a:t>
            </a:r>
            <a:r>
              <a:rPr lang="en-US" sz="1800" dirty="0">
                <a:solidFill>
                  <a:srgbClr val="337AB7"/>
                </a:solidFill>
                <a:latin typeface="-apple-system"/>
                <a:hlinkClick r:id="rId2"/>
              </a:rPr>
              <a:t>https://doi.org/10.1145/2619239.2626296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912619624"/>
      </p:ext>
    </p:extLst>
  </p:cSld>
  <p:clrMapOvr>
    <a:masterClrMapping/>
  </p:clrMapOvr>
  <p:transition spd="slow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26FD37-8777-49DB-BED1-FF9ED19098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dash.js (3)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8879A0-2911-4403-B5B4-D19CC35A1E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1. Constants.js</a:t>
            </a:r>
          </a:p>
          <a:p>
            <a:pPr lvl="1"/>
            <a:r>
              <a:rPr lang="en-US" dirty="0"/>
              <a:t>Add ABR_STRATEGY_…</a:t>
            </a:r>
          </a:p>
          <a:p>
            <a:pPr lvl="1"/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67B5FC-F2A7-465B-B767-AD53D4215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NUS.SOC.CS5248-2019</a:t>
            </a:r>
          </a:p>
          <a:p>
            <a:pPr>
              <a:defRPr/>
            </a:pPr>
            <a:r>
              <a:rPr lang="en-US"/>
              <a:t>Roger Zimmermann 	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7CE225-627F-4D44-9D28-D5679A4DFD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pic>
        <p:nvPicPr>
          <p:cNvPr id="1026" name="Picture 2" descr="https://i.imgur.com/15xqUx4.png">
            <a:extLst>
              <a:ext uri="{FF2B5EF4-FFF2-40B4-BE49-F238E27FC236}">
                <a16:creationId xmlns:a16="http://schemas.microsoft.com/office/drawing/2014/main" id="{F5CBBD09-8B84-4767-85AB-F922589F68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2895600"/>
            <a:ext cx="7892143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3323530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	</a:t>
            </a:r>
          </a:p>
        </p:txBody>
      </p:sp>
      <p:sp>
        <p:nvSpPr>
          <p:cNvPr id="3174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317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DASH (1)</a:t>
            </a:r>
          </a:p>
        </p:txBody>
      </p:sp>
      <p:sp>
        <p:nvSpPr>
          <p:cNvPr id="3174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600200"/>
            <a:ext cx="8420100" cy="5029200"/>
          </a:xfrm>
        </p:spPr>
        <p:txBody>
          <a:bodyPr/>
          <a:lstStyle/>
          <a:p>
            <a:pPr eaLnBrk="1" hangingPunct="1"/>
            <a:r>
              <a:rPr lang="en-US" dirty="0"/>
              <a:t>RTP/RTSP/RTCP streaming faces several </a:t>
            </a:r>
            <a:r>
              <a:rPr lang="en-US" dirty="0">
                <a:solidFill>
                  <a:srgbClr val="C00000"/>
                </a:solidFill>
              </a:rPr>
              <a:t>challenges</a:t>
            </a:r>
            <a:endParaRPr lang="en-US" sz="1600" dirty="0">
              <a:solidFill>
                <a:srgbClr val="C00000"/>
              </a:solidFill>
            </a:endParaRPr>
          </a:p>
          <a:p>
            <a:pPr lvl="1" eaLnBrk="1" hangingPunct="1"/>
            <a:r>
              <a:rPr lang="en-US" dirty="0"/>
              <a:t>Special-purpose server for media (complex)</a:t>
            </a:r>
          </a:p>
          <a:p>
            <a:pPr lvl="1" eaLnBrk="1" hangingPunct="1"/>
            <a:r>
              <a:rPr lang="en-US" dirty="0"/>
              <a:t>Protocols use TCP and UDP transmissions (firewalls)</a:t>
            </a:r>
          </a:p>
          <a:p>
            <a:pPr lvl="1" eaLnBrk="1" hangingPunct="1"/>
            <a:r>
              <a:rPr lang="en-US" dirty="0"/>
              <a:t>Difficult to cache data (no “web caching”)</a:t>
            </a:r>
          </a:p>
          <a:p>
            <a:pPr lvl="1" eaLnBrk="1" hangingPunct="1"/>
            <a:endParaRPr lang="en-US" sz="2000" dirty="0"/>
          </a:p>
          <a:p>
            <a:pPr eaLnBrk="1" hangingPunct="1"/>
            <a:r>
              <a:rPr lang="en-US" dirty="0">
                <a:solidFill>
                  <a:srgbClr val="00B050"/>
                </a:solidFill>
              </a:rPr>
              <a:t>Advantage</a:t>
            </a:r>
          </a:p>
          <a:p>
            <a:pPr lvl="1" eaLnBrk="1" hangingPunct="1"/>
            <a:r>
              <a:rPr lang="en-US" dirty="0">
                <a:solidFill>
                  <a:srgbClr val="002060"/>
                </a:solidFill>
              </a:rPr>
              <a:t>Short end-to-end latency</a:t>
            </a:r>
          </a:p>
        </p:txBody>
      </p:sp>
    </p:spTree>
    <p:extLst>
      <p:ext uri="{BB962C8B-B14F-4D97-AF65-F5344CB8AC3E}">
        <p14:creationId xmlns:p14="http://schemas.microsoft.com/office/powerpoint/2010/main" val="3193830936"/>
      </p:ext>
    </p:extLst>
  </p:cSld>
  <p:clrMapOvr>
    <a:masterClrMapping/>
  </p:clrMapOvr>
  <p:transition spd="slow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26FD37-8777-49DB-BED1-FF9ED19098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dash.js (4)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8879A0-2911-4403-B5B4-D19CC35A1E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2. ABRRulesCollection.js</a:t>
            </a:r>
          </a:p>
          <a:p>
            <a:pPr lvl="1"/>
            <a:r>
              <a:rPr lang="en-US" dirty="0"/>
              <a:t>Import </a:t>
            </a:r>
            <a:r>
              <a:rPr lang="en-US" dirty="0" err="1"/>
              <a:t>BBARule</a:t>
            </a:r>
            <a:r>
              <a:rPr lang="en-US" dirty="0"/>
              <a:t> class.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67B5FC-F2A7-465B-B767-AD53D4215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NUS.SOC.CS5248-2019</a:t>
            </a:r>
          </a:p>
          <a:p>
            <a:pPr>
              <a:defRPr/>
            </a:pPr>
            <a:r>
              <a:rPr lang="en-US"/>
              <a:t>Roger Zimmermann 	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7CE225-627F-4D44-9D28-D5679A4DFD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pic>
        <p:nvPicPr>
          <p:cNvPr id="2050" name="Picture 2" descr="https://i.imgur.com/gFeYuF0.png">
            <a:extLst>
              <a:ext uri="{FF2B5EF4-FFF2-40B4-BE49-F238E27FC236}">
                <a16:creationId xmlns:a16="http://schemas.microsoft.com/office/drawing/2014/main" id="{EFF1F9CE-B977-45AB-84E8-6041A19FB3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2971800"/>
            <a:ext cx="7785538" cy="1850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2723633"/>
      </p:ext>
    </p:extLst>
  </p:cSld>
  <p:clrMapOvr>
    <a:masterClrMapping/>
  </p:clrMapOvr>
  <p:transition spd="slow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26FD37-8777-49DB-BED1-FF9ED19098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dash.js (5)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8879A0-2911-4403-B5B4-D19CC35A1E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Push </a:t>
            </a:r>
            <a:r>
              <a:rPr lang="en-US" dirty="0" err="1"/>
              <a:t>BBARule</a:t>
            </a:r>
            <a:r>
              <a:rPr lang="en-US" dirty="0"/>
              <a:t> class to </a:t>
            </a:r>
            <a:r>
              <a:rPr lang="en-US" dirty="0" err="1"/>
              <a:t>qualitySwitchRules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Remove other classes pushed by </a:t>
            </a:r>
            <a:r>
              <a:rPr lang="en-US" dirty="0" err="1"/>
              <a:t>qualitySwitchRules</a:t>
            </a:r>
            <a:r>
              <a:rPr lang="en-US" dirty="0"/>
              <a:t> if not needed.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67B5FC-F2A7-465B-B767-AD53D4215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NUS.SOC.CS5248-2019</a:t>
            </a:r>
          </a:p>
          <a:p>
            <a:pPr>
              <a:defRPr/>
            </a:pPr>
            <a:r>
              <a:rPr lang="en-US"/>
              <a:t>Roger Zimmermann 	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7CE225-627F-4D44-9D28-D5679A4DFD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pic>
        <p:nvPicPr>
          <p:cNvPr id="3074" name="Picture 2" descr="https://i.imgur.com/NGC6N7A.png">
            <a:extLst>
              <a:ext uri="{FF2B5EF4-FFF2-40B4-BE49-F238E27FC236}">
                <a16:creationId xmlns:a16="http://schemas.microsoft.com/office/drawing/2014/main" id="{79347779-2961-42DE-B4A4-32EF8A3133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52800"/>
            <a:ext cx="9906000" cy="2406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6020908"/>
      </p:ext>
    </p:extLst>
  </p:cSld>
  <p:clrMapOvr>
    <a:masterClrMapping/>
  </p:clrMapOvr>
  <p:transition spd="slow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26FD37-8777-49DB-BED1-FF9ED19098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dash.js (6)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8879A0-2911-4403-B5B4-D19CC35A1E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Remember to keep </a:t>
            </a:r>
            <a:r>
              <a:rPr lang="en-US" dirty="0" err="1"/>
              <a:t>abandonFragmentRules</a:t>
            </a:r>
            <a:r>
              <a:rPr lang="en-US" dirty="0"/>
              <a:t> for sudden fragment switching on the occasion that the current segment cannot be downloaded properly due to a sudden bandwidth change.</a:t>
            </a:r>
          </a:p>
          <a:p>
            <a:pPr lvl="1"/>
            <a:r>
              <a:rPr lang="en-US" dirty="0"/>
              <a:t>Of course, </a:t>
            </a:r>
            <a:r>
              <a:rPr lang="en-US" dirty="0" err="1"/>
              <a:t>abandonFragmentRules</a:t>
            </a:r>
            <a:r>
              <a:rPr lang="en-US" dirty="0"/>
              <a:t> can be customized.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67B5FC-F2A7-465B-B767-AD53D4215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NUS.SOC.CS5248-2019</a:t>
            </a:r>
          </a:p>
          <a:p>
            <a:pPr>
              <a:defRPr/>
            </a:pPr>
            <a:r>
              <a:rPr lang="en-US"/>
              <a:t>Roger Zimmermann 	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7CE225-627F-4D44-9D28-D5679A4DFD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pic>
        <p:nvPicPr>
          <p:cNvPr id="4098" name="Picture 2" descr="https://i.imgur.com/Pgm8yaL.png">
            <a:extLst>
              <a:ext uri="{FF2B5EF4-FFF2-40B4-BE49-F238E27FC236}">
                <a16:creationId xmlns:a16="http://schemas.microsoft.com/office/drawing/2014/main" id="{DAA507DD-2390-4CF8-AB89-0F5D606A7D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5028503"/>
            <a:ext cx="5556250" cy="1829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037647"/>
      </p:ext>
    </p:extLst>
  </p:cSld>
  <p:clrMapOvr>
    <a:masterClrMapping/>
  </p:clrMapOvr>
  <p:transition spd="slow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26FD37-8777-49DB-BED1-FF9ED19098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dash.js (7)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8879A0-2911-4403-B5B4-D19CC35A1E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3. MediaPlayerModel.js</a:t>
            </a:r>
          </a:p>
          <a:p>
            <a:pPr lvl="1"/>
            <a:r>
              <a:rPr lang="en-US" dirty="0"/>
              <a:t>Change BUFFER_TO_KEEP to set the required buffer length to run again after player stops.</a:t>
            </a:r>
          </a:p>
          <a:p>
            <a:pPr lvl="1"/>
            <a:r>
              <a:rPr lang="en-US" dirty="0"/>
              <a:t>Change DEFAULT_MIN_BUFFER_TIME to set max buffer length.</a:t>
            </a:r>
          </a:p>
          <a:p>
            <a:pPr lvl="1"/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67B5FC-F2A7-465B-B767-AD53D4215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NUS.SOC.CS5248-2019</a:t>
            </a:r>
          </a:p>
          <a:p>
            <a:pPr>
              <a:defRPr/>
            </a:pPr>
            <a:r>
              <a:rPr lang="en-US"/>
              <a:t>Roger Zimmermann 	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7CE225-627F-4D44-9D28-D5679A4DFD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pic>
        <p:nvPicPr>
          <p:cNvPr id="5122" name="Picture 2" descr="https://i.imgur.com/HMoX0D1.png">
            <a:extLst>
              <a:ext uri="{FF2B5EF4-FFF2-40B4-BE49-F238E27FC236}">
                <a16:creationId xmlns:a16="http://schemas.microsoft.com/office/drawing/2014/main" id="{08D41CBE-3A51-4A23-8820-B5C545516C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648200"/>
            <a:ext cx="7372682" cy="1736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6947580"/>
      </p:ext>
    </p:extLst>
  </p:cSld>
  <p:clrMapOvr>
    <a:masterClrMapping/>
  </p:clrMapOvr>
  <p:transition spd="slow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26FD37-8777-49DB-BED1-FF9ED19098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dash.js (8)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8879A0-2911-4403-B5B4-D19CC35A1E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Change </a:t>
            </a:r>
            <a:r>
              <a:rPr lang="en-US" dirty="0" err="1"/>
              <a:t>ABRStrategy</a:t>
            </a:r>
            <a:r>
              <a:rPr lang="en-US" dirty="0"/>
              <a:t> to customize default strategy if needed.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67B5FC-F2A7-465B-B767-AD53D4215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NUS.SOC.CS5248-2019</a:t>
            </a:r>
          </a:p>
          <a:p>
            <a:pPr>
              <a:defRPr/>
            </a:pPr>
            <a:r>
              <a:rPr lang="en-US"/>
              <a:t>Roger Zimmermann 	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7CE225-627F-4D44-9D28-D5679A4DFD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pic>
        <p:nvPicPr>
          <p:cNvPr id="6146" name="Picture 2" descr="https://i.imgur.com/Sa25sWT.png">
            <a:extLst>
              <a:ext uri="{FF2B5EF4-FFF2-40B4-BE49-F238E27FC236}">
                <a16:creationId xmlns:a16="http://schemas.microsoft.com/office/drawing/2014/main" id="{EA0C4835-F6F0-4042-B22A-826E93B6D0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8829" y="2743200"/>
            <a:ext cx="7866966" cy="213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590215"/>
      </p:ext>
    </p:extLst>
  </p:cSld>
  <p:clrMapOvr>
    <a:masterClrMapping/>
  </p:clrMapOvr>
  <p:transition spd="slow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26FD37-8777-49DB-BED1-FF9ED19098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dash.js (9)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8879A0-2911-4403-B5B4-D19CC35A1E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Add options condition to value.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67B5FC-F2A7-465B-B767-AD53D4215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NUS.SOC.CS5248-2019</a:t>
            </a:r>
          </a:p>
          <a:p>
            <a:pPr>
              <a:defRPr/>
            </a:pPr>
            <a:r>
              <a:rPr lang="en-US"/>
              <a:t>Roger Zimmermann 	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7CE225-627F-4D44-9D28-D5679A4DFD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pic>
        <p:nvPicPr>
          <p:cNvPr id="7170" name="Picture 2" descr="https://i.imgur.com/uXOg8zk.png">
            <a:extLst>
              <a:ext uri="{FF2B5EF4-FFF2-40B4-BE49-F238E27FC236}">
                <a16:creationId xmlns:a16="http://schemas.microsoft.com/office/drawing/2014/main" id="{6FF79779-4226-44BB-ADDC-372B7C1928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599" y="2286000"/>
            <a:ext cx="7951763" cy="144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5629699"/>
      </p:ext>
    </p:extLst>
  </p:cSld>
  <p:clrMapOvr>
    <a:masterClrMapping/>
  </p:clrMapOvr>
  <p:transition spd="slow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26FD37-8777-49DB-BED1-FF9ED19098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dash.js (10)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8879A0-2911-4403-B5B4-D19CC35A1E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4. samples/dash-if-reference-player/app/main.js</a:t>
            </a:r>
          </a:p>
          <a:p>
            <a:pPr lvl="1"/>
            <a:r>
              <a:rPr lang="en-US" dirty="0"/>
              <a:t>Change </a:t>
            </a:r>
            <a:r>
              <a:rPr lang="en-US" dirty="0" err="1"/>
              <a:t>ABRStrategy</a:t>
            </a:r>
            <a:r>
              <a:rPr lang="en-US" dirty="0"/>
              <a:t> to customize default strategy if needed.</a:t>
            </a:r>
          </a:p>
          <a:p>
            <a:pPr lvl="1"/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67B5FC-F2A7-465B-B767-AD53D4215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NUS.SOC.CS5248-2019</a:t>
            </a:r>
          </a:p>
          <a:p>
            <a:pPr>
              <a:defRPr/>
            </a:pPr>
            <a:r>
              <a:rPr lang="en-US"/>
              <a:t>Roger Zimmermann 	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7CE225-627F-4D44-9D28-D5679A4DFD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pic>
        <p:nvPicPr>
          <p:cNvPr id="8194" name="Picture 2" descr="https://i.imgur.com/NyACSRO.png">
            <a:extLst>
              <a:ext uri="{FF2B5EF4-FFF2-40B4-BE49-F238E27FC236}">
                <a16:creationId xmlns:a16="http://schemas.microsoft.com/office/drawing/2014/main" id="{72E48EF4-FEFC-470B-8C7C-4DFD2F585C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3733800"/>
            <a:ext cx="7906426" cy="167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9422566"/>
      </p:ext>
    </p:extLst>
  </p:cSld>
  <p:clrMapOvr>
    <a:masterClrMapping/>
  </p:clrMapOvr>
  <p:transition spd="slow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26FD37-8777-49DB-BED1-FF9ED19098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dash.js (11)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8879A0-2911-4403-B5B4-D19CC35A1E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4. samples/dash-if-reference-player/index.html</a:t>
            </a:r>
          </a:p>
          <a:p>
            <a:pPr lvl="1"/>
            <a:r>
              <a:rPr lang="en-US" dirty="0"/>
              <a:t>Change ng-click of targeted button, which will trigger proper algorithm if selected.</a:t>
            </a:r>
          </a:p>
          <a:p>
            <a:pPr lvl="1"/>
            <a:r>
              <a:rPr lang="en-US" dirty="0"/>
              <a:t>May also need to change other texts of the button if needed.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67B5FC-F2A7-465B-B767-AD53D4215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NUS.SOC.CS5248-2019</a:t>
            </a:r>
          </a:p>
          <a:p>
            <a:pPr>
              <a:defRPr/>
            </a:pPr>
            <a:r>
              <a:rPr lang="en-US"/>
              <a:t>Roger Zimmermann 	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7CE225-627F-4D44-9D28-D5679A4DFD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pic>
        <p:nvPicPr>
          <p:cNvPr id="9218" name="Picture 2" descr="https://i.imgur.com/R7bMKBk.png">
            <a:extLst>
              <a:ext uri="{FF2B5EF4-FFF2-40B4-BE49-F238E27FC236}">
                <a16:creationId xmlns:a16="http://schemas.microsoft.com/office/drawing/2014/main" id="{31C33440-1E70-41C5-A092-04DC537F0A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859" y="4775777"/>
            <a:ext cx="6723941" cy="14825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1503931"/>
      </p:ext>
    </p:extLst>
  </p:cSld>
  <p:clrMapOvr>
    <a:masterClrMapping/>
  </p:clrMapOvr>
  <p:transition spd="slow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50F6E8-2E69-4E1D-A956-50D8B35116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dash.js (12)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EA572C-845D-46E3-9A55-A56E89C34A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Get the code for dash.js here:</a:t>
            </a:r>
            <a:br>
              <a:rPr lang="en-US" dirty="0"/>
            </a:br>
            <a:r>
              <a:rPr lang="en-US" dirty="0">
                <a:hlinkClick r:id="rId2"/>
              </a:rPr>
              <a:t>https://reference.dashif.org/dash.js/</a:t>
            </a:r>
            <a:endParaRPr lang="en-US" dirty="0"/>
          </a:p>
          <a:p>
            <a:r>
              <a:rPr lang="en-US" dirty="0"/>
              <a:t>You can run the code directly from the above link, but if you want to modify it you will must make a local copy.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EEC8E9-5F4F-4403-89A3-1E75EE16E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NUS.SOC.CS5248-2019</a:t>
            </a:r>
          </a:p>
          <a:p>
            <a:pPr>
              <a:defRPr/>
            </a:pPr>
            <a:r>
              <a:rPr lang="en-US"/>
              <a:t>Roger Zimmermann 	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4EBD65-92DC-42A3-95A9-62E9BA68A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862511"/>
      </p:ext>
    </p:extLst>
  </p:cSld>
  <p:clrMapOvr>
    <a:masterClrMapping/>
  </p:clrMapOvr>
  <p:transition spd="slow"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5"/>
          <p:cNvGrpSpPr/>
          <p:nvPr/>
        </p:nvGrpSpPr>
        <p:grpSpPr>
          <a:xfrm>
            <a:off x="381000" y="802164"/>
            <a:ext cx="9138580" cy="5944944"/>
            <a:chOff x="0" y="899659"/>
            <a:chExt cx="10058400" cy="6660016"/>
          </a:xfrm>
        </p:grpSpPr>
        <p:pic>
          <p:nvPicPr>
            <p:cNvPr id="4" name="Image 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899659"/>
              <a:ext cx="10058400" cy="6660016"/>
            </a:xfrm>
            <a:prstGeom prst="rect">
              <a:avLst/>
            </a:prstGeom>
          </p:spPr>
        </p:pic>
        <p:pic>
          <p:nvPicPr>
            <p:cNvPr id="5" name="Image 4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404" t="7611" r="18665" b="16286"/>
            <a:stretch/>
          </p:blipFill>
          <p:spPr>
            <a:xfrm>
              <a:off x="392112" y="1265237"/>
              <a:ext cx="1772326" cy="1157090"/>
            </a:xfrm>
            <a:prstGeom prst="rect">
              <a:avLst/>
            </a:prstGeom>
          </p:spPr>
        </p:pic>
      </p:grpSp>
      <p:pic>
        <p:nvPicPr>
          <p:cNvPr id="2" name="Imag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2684" y="2"/>
            <a:ext cx="1777371" cy="1777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6484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	</a:t>
            </a:r>
          </a:p>
        </p:txBody>
      </p:sp>
      <p:sp>
        <p:nvSpPr>
          <p:cNvPr id="3174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317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DASH (2)</a:t>
            </a:r>
          </a:p>
        </p:txBody>
      </p:sp>
      <p:sp>
        <p:nvSpPr>
          <p:cNvPr id="3174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600200"/>
            <a:ext cx="8534400" cy="5029200"/>
          </a:xfrm>
        </p:spPr>
        <p:txBody>
          <a:bodyPr/>
          <a:lstStyle/>
          <a:p>
            <a:pPr eaLnBrk="1" hangingPunct="1"/>
            <a:r>
              <a:rPr lang="en-US" dirty="0"/>
              <a:t>Main idea of DASH</a:t>
            </a:r>
            <a:endParaRPr lang="en-US" sz="1600" dirty="0">
              <a:solidFill>
                <a:srgbClr val="C00000"/>
              </a:solidFill>
            </a:endParaRPr>
          </a:p>
          <a:p>
            <a:pPr lvl="1" eaLnBrk="1" hangingPunct="1"/>
            <a:r>
              <a:rPr lang="en-US" dirty="0"/>
              <a:t>Use HTTP protocol to “stream” media</a:t>
            </a:r>
          </a:p>
          <a:p>
            <a:pPr lvl="1" eaLnBrk="1" hangingPunct="1"/>
            <a:r>
              <a:rPr lang="en-US" dirty="0"/>
              <a:t>Divide media into small chunks, i.e., </a:t>
            </a:r>
            <a:r>
              <a:rPr lang="en-US" dirty="0">
                <a:solidFill>
                  <a:srgbClr val="C00000"/>
                </a:solidFill>
              </a:rPr>
              <a:t>streamlets</a:t>
            </a:r>
          </a:p>
          <a:p>
            <a:pPr lvl="2" eaLnBrk="1" hangingPunct="1"/>
            <a:endParaRPr lang="en-US" sz="2000" dirty="0"/>
          </a:p>
          <a:p>
            <a:pPr eaLnBrk="1" hangingPunct="1"/>
            <a:r>
              <a:rPr lang="en-US" dirty="0">
                <a:solidFill>
                  <a:srgbClr val="00B050"/>
                </a:solidFill>
              </a:rPr>
              <a:t>Advantages</a:t>
            </a:r>
          </a:p>
          <a:p>
            <a:pPr lvl="1" eaLnBrk="1" hangingPunct="1"/>
            <a:r>
              <a:rPr lang="en-US" dirty="0">
                <a:solidFill>
                  <a:srgbClr val="002060"/>
                </a:solidFill>
              </a:rPr>
              <a:t>Server is simple, i.e., regular web server</a:t>
            </a:r>
          </a:p>
          <a:p>
            <a:pPr lvl="1" eaLnBrk="1" hangingPunct="1"/>
            <a:r>
              <a:rPr lang="en-US" dirty="0">
                <a:solidFill>
                  <a:srgbClr val="002060"/>
                </a:solidFill>
              </a:rPr>
              <a:t>No firewall problems (use port 80 for HTTP)</a:t>
            </a:r>
          </a:p>
          <a:p>
            <a:pPr lvl="1" eaLnBrk="1" hangingPunct="1"/>
            <a:r>
              <a:rPr lang="en-US" dirty="0">
                <a:solidFill>
                  <a:srgbClr val="002060"/>
                </a:solidFill>
              </a:rPr>
              <a:t>Standard (image) web caching works</a:t>
            </a:r>
          </a:p>
        </p:txBody>
      </p:sp>
    </p:spTree>
    <p:extLst>
      <p:ext uri="{BB962C8B-B14F-4D97-AF65-F5344CB8AC3E}">
        <p14:creationId xmlns:p14="http://schemas.microsoft.com/office/powerpoint/2010/main" val="2317772126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	</a:t>
            </a:r>
          </a:p>
        </p:txBody>
      </p:sp>
      <p:sp>
        <p:nvSpPr>
          <p:cNvPr id="3174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317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DASH (3)</a:t>
            </a:r>
          </a:p>
        </p:txBody>
      </p:sp>
      <p:sp>
        <p:nvSpPr>
          <p:cNvPr id="3174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600200"/>
            <a:ext cx="8420100" cy="5029200"/>
          </a:xfrm>
        </p:spPr>
        <p:txBody>
          <a:bodyPr/>
          <a:lstStyle/>
          <a:p>
            <a:pPr eaLnBrk="1" hangingPunct="1"/>
            <a:r>
              <a:rPr lang="en-US" dirty="0"/>
              <a:t>Original DASH implementation by Move Networks</a:t>
            </a:r>
            <a:endParaRPr lang="en-US" sz="1600" dirty="0">
              <a:solidFill>
                <a:srgbClr val="C00000"/>
              </a:solidFill>
            </a:endParaRPr>
          </a:p>
          <a:p>
            <a:pPr lvl="1" eaLnBrk="1" hangingPunct="1"/>
            <a:r>
              <a:rPr lang="en-US" dirty="0"/>
              <a:t>Introduced concept of </a:t>
            </a:r>
            <a:r>
              <a:rPr lang="en-US" dirty="0">
                <a:solidFill>
                  <a:srgbClr val="C00000"/>
                </a:solidFill>
              </a:rPr>
              <a:t>streamlets</a:t>
            </a:r>
          </a:p>
          <a:p>
            <a:pPr lvl="1" eaLnBrk="1" hangingPunct="1"/>
            <a:r>
              <a:rPr lang="en-US" dirty="0"/>
              <a:t>Additional idea: make playback </a:t>
            </a:r>
            <a:r>
              <a:rPr lang="en-US" dirty="0">
                <a:solidFill>
                  <a:srgbClr val="C00000"/>
                </a:solidFill>
              </a:rPr>
              <a:t>adaptive</a:t>
            </a:r>
          </a:p>
          <a:p>
            <a:pPr lvl="2" eaLnBrk="1" hangingPunct="1"/>
            <a:r>
              <a:rPr lang="en-US" dirty="0">
                <a:solidFill>
                  <a:srgbClr val="002060"/>
                </a:solidFill>
              </a:rPr>
              <a:t>Encode media into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en-US" dirty="0">
                <a:solidFill>
                  <a:srgbClr val="002060"/>
                </a:solidFill>
              </a:rPr>
              <a:t>multiple different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en-US" dirty="0">
                <a:solidFill>
                  <a:srgbClr val="002060"/>
                </a:solidFill>
              </a:rPr>
              <a:t>streamlet files, e.g.,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en-US" dirty="0">
                <a:solidFill>
                  <a:srgbClr val="002060"/>
                </a:solidFill>
              </a:rPr>
              <a:t>a </a:t>
            </a:r>
            <a:r>
              <a:rPr lang="en-US" dirty="0">
                <a:solidFill>
                  <a:srgbClr val="0000FF"/>
                </a:solidFill>
              </a:rPr>
              <a:t>low</a:t>
            </a:r>
            <a:r>
              <a:rPr lang="en-US" dirty="0">
                <a:solidFill>
                  <a:srgbClr val="002060"/>
                </a:solidFill>
              </a:rPr>
              <a:t>, </a:t>
            </a:r>
            <a:r>
              <a:rPr lang="en-US" dirty="0">
                <a:solidFill>
                  <a:srgbClr val="0000FF"/>
                </a:solidFill>
              </a:rPr>
              <a:t>medium</a:t>
            </a:r>
            <a:r>
              <a:rPr lang="en-US" dirty="0">
                <a:solidFill>
                  <a:srgbClr val="002060"/>
                </a:solidFill>
              </a:rPr>
              <a:t>, and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en-US" dirty="0">
                <a:solidFill>
                  <a:srgbClr val="0000FF"/>
                </a:solidFill>
              </a:rPr>
              <a:t>high</a:t>
            </a:r>
            <a:r>
              <a:rPr lang="en-US" dirty="0">
                <a:solidFill>
                  <a:srgbClr val="002060"/>
                </a:solidFill>
              </a:rPr>
              <a:t> quality version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en-US" dirty="0">
                <a:solidFill>
                  <a:srgbClr val="002060"/>
                </a:solidFill>
              </a:rPr>
              <a:t>(different bandwidth)</a:t>
            </a:r>
          </a:p>
        </p:txBody>
      </p:sp>
      <p:pic>
        <p:nvPicPr>
          <p:cNvPr id="9011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05600" y="3810000"/>
            <a:ext cx="238125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0117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48400" y="4278124"/>
            <a:ext cx="3305175" cy="2351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023409641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	</a:t>
            </a:r>
          </a:p>
        </p:txBody>
      </p:sp>
      <p:sp>
        <p:nvSpPr>
          <p:cNvPr id="3174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317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DASH (4)</a:t>
            </a:r>
          </a:p>
        </p:txBody>
      </p:sp>
      <p:sp>
        <p:nvSpPr>
          <p:cNvPr id="3174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600200"/>
            <a:ext cx="8420100" cy="5029200"/>
          </a:xfrm>
        </p:spPr>
        <p:txBody>
          <a:bodyPr/>
          <a:lstStyle/>
          <a:p>
            <a:pPr lvl="2" eaLnBrk="1" hangingPunct="1"/>
            <a:endParaRPr lang="en-US" sz="2000" dirty="0"/>
          </a:p>
          <a:p>
            <a:pPr eaLnBrk="1" hangingPunct="1"/>
            <a:endParaRPr lang="en-US" dirty="0">
              <a:solidFill>
                <a:srgbClr val="002060"/>
              </a:solidFill>
            </a:endParaRPr>
          </a:p>
          <a:p>
            <a:pPr eaLnBrk="1" hangingPunct="1"/>
            <a:endParaRPr lang="en-US" dirty="0">
              <a:solidFill>
                <a:srgbClr val="002060"/>
              </a:solidFill>
            </a:endParaRPr>
          </a:p>
          <a:p>
            <a:pPr eaLnBrk="1" hangingPunct="1"/>
            <a:endParaRPr lang="en-US" dirty="0">
              <a:solidFill>
                <a:srgbClr val="002060"/>
              </a:solidFill>
            </a:endParaRPr>
          </a:p>
          <a:p>
            <a:pPr eaLnBrk="1" hangingPunct="1"/>
            <a:r>
              <a:rPr lang="en-US" dirty="0">
                <a:solidFill>
                  <a:srgbClr val="002060"/>
                </a:solidFill>
              </a:rPr>
              <a:t>ISO/IEC Standard:</a:t>
            </a:r>
          </a:p>
          <a:p>
            <a:pPr lvl="1" eaLnBrk="1" hangingPunct="1"/>
            <a:r>
              <a:rPr lang="en-US" dirty="0">
                <a:solidFill>
                  <a:srgbClr val="002060"/>
                </a:solidFill>
              </a:rPr>
              <a:t>“Information technology — MPEG systems technologies — Part 6: Dynamic adaptive streaming over HTTP (DASH)”</a:t>
            </a:r>
          </a:p>
          <a:p>
            <a:pPr lvl="1" eaLnBrk="1" hangingPunct="1"/>
            <a:r>
              <a:rPr lang="en-US" dirty="0">
                <a:solidFill>
                  <a:srgbClr val="002060"/>
                </a:solidFill>
              </a:rPr>
              <a:t>JTC 1/SC 29; FCD </a:t>
            </a:r>
            <a:r>
              <a:rPr lang="en-US" dirty="0">
                <a:solidFill>
                  <a:srgbClr val="002060"/>
                </a:solidFill>
                <a:hlinkClick r:id="rId2"/>
              </a:rPr>
              <a:t>23009-1</a:t>
            </a: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91138" name="O 2"/>
          <p:cNvPicPr>
            <a:picLocks noChangeArrowheads="1"/>
          </p:cNvPicPr>
          <p:nvPr/>
        </p:nvPicPr>
        <p:blipFill>
          <a:blip r:embed="rId3" cstate="print"/>
          <a:srcRect b="-407"/>
          <a:stretch>
            <a:fillRect/>
          </a:stretch>
        </p:blipFill>
        <p:spPr bwMode="auto">
          <a:xfrm>
            <a:off x="1981200" y="1628775"/>
            <a:ext cx="5981700" cy="187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4553009" y="685800"/>
            <a:ext cx="52005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MPD: Media Presentation Description</a:t>
            </a:r>
          </a:p>
        </p:txBody>
      </p:sp>
    </p:spTree>
    <p:extLst>
      <p:ext uri="{BB962C8B-B14F-4D97-AF65-F5344CB8AC3E}">
        <p14:creationId xmlns:p14="http://schemas.microsoft.com/office/powerpoint/2010/main" val="801826221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	</a:t>
            </a:r>
          </a:p>
        </p:txBody>
      </p:sp>
      <p:sp>
        <p:nvSpPr>
          <p:cNvPr id="3174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317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DASH (5)</a:t>
            </a:r>
          </a:p>
        </p:txBody>
      </p:sp>
      <p:sp>
        <p:nvSpPr>
          <p:cNvPr id="3174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600200"/>
            <a:ext cx="8420100" cy="5029200"/>
          </a:xfrm>
        </p:spPr>
        <p:txBody>
          <a:bodyPr/>
          <a:lstStyle/>
          <a:p>
            <a:pPr eaLnBrk="1" hangingPunct="1"/>
            <a:r>
              <a:rPr lang="en-US" dirty="0">
                <a:solidFill>
                  <a:srgbClr val="0000FF"/>
                </a:solidFill>
              </a:rPr>
              <a:t>Web server </a:t>
            </a:r>
            <a:r>
              <a:rPr lang="en-US" dirty="0"/>
              <a:t>provides a </a:t>
            </a:r>
            <a:r>
              <a:rPr lang="en-US" dirty="0">
                <a:solidFill>
                  <a:srgbClr val="C00000"/>
                </a:solidFill>
              </a:rPr>
              <a:t>playlist</a:t>
            </a:r>
            <a:endParaRPr lang="en-US" sz="1600" dirty="0">
              <a:solidFill>
                <a:srgbClr val="C00000"/>
              </a:solidFill>
            </a:endParaRPr>
          </a:p>
          <a:p>
            <a:pPr lvl="1" eaLnBrk="1" hangingPunct="1"/>
            <a:r>
              <a:rPr lang="en-US" dirty="0"/>
              <a:t>The playlist is a file in a specific format that lists all the available qualities and all the streamlets for each quality</a:t>
            </a:r>
          </a:p>
          <a:p>
            <a:pPr lvl="1" eaLnBrk="1" hangingPunct="1"/>
            <a:r>
              <a:rPr lang="en-US" dirty="0"/>
              <a:t>Playlist file extension is .m3u8/.</a:t>
            </a:r>
            <a:r>
              <a:rPr lang="en-US" dirty="0" err="1"/>
              <a:t>mpd</a:t>
            </a:r>
            <a:endParaRPr lang="en-US" dirty="0"/>
          </a:p>
          <a:p>
            <a:pPr lvl="1" eaLnBrk="1" hangingPunct="1"/>
            <a:r>
              <a:rPr lang="en-US" dirty="0"/>
              <a:t>Content preparation:</a:t>
            </a:r>
          </a:p>
          <a:p>
            <a:pPr lvl="2" eaLnBrk="1" hangingPunct="1"/>
            <a:r>
              <a:rPr lang="en-US" dirty="0"/>
              <a:t>Original media file needs to be </a:t>
            </a:r>
            <a:r>
              <a:rPr lang="en-US" dirty="0">
                <a:solidFill>
                  <a:srgbClr val="C00000"/>
                </a:solidFill>
              </a:rPr>
              <a:t>split</a:t>
            </a:r>
            <a:r>
              <a:rPr lang="en-US" dirty="0"/>
              <a:t> into streamlets</a:t>
            </a:r>
          </a:p>
          <a:p>
            <a:pPr lvl="2" eaLnBrk="1" hangingPunct="1"/>
            <a:r>
              <a:rPr lang="en-US" dirty="0"/>
              <a:t>Streamlets need to be </a:t>
            </a:r>
            <a:r>
              <a:rPr lang="en-US" dirty="0" err="1">
                <a:solidFill>
                  <a:srgbClr val="C00000"/>
                </a:solidFill>
              </a:rPr>
              <a:t>transcoded</a:t>
            </a:r>
            <a:r>
              <a:rPr lang="en-US" dirty="0"/>
              <a:t> into different qualities</a:t>
            </a:r>
          </a:p>
        </p:txBody>
      </p:sp>
    </p:spTree>
    <p:extLst>
      <p:ext uri="{BB962C8B-B14F-4D97-AF65-F5344CB8AC3E}">
        <p14:creationId xmlns:p14="http://schemas.microsoft.com/office/powerpoint/2010/main" val="1677641034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auto">
          <a:xfrm>
            <a:off x="838200" y="3124200"/>
            <a:ext cx="8229600" cy="91440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ea typeface="宋体" pitchFamily="2" charset="-122"/>
            </a:endParaRPr>
          </a:p>
        </p:txBody>
      </p:sp>
      <p:sp>
        <p:nvSpPr>
          <p:cNvPr id="3174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	</a:t>
            </a:r>
          </a:p>
        </p:txBody>
      </p:sp>
      <p:sp>
        <p:nvSpPr>
          <p:cNvPr id="3174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317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DASH (6)</a:t>
            </a:r>
          </a:p>
        </p:txBody>
      </p:sp>
      <p:sp>
        <p:nvSpPr>
          <p:cNvPr id="3174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600200"/>
            <a:ext cx="8420100" cy="5029200"/>
          </a:xfrm>
        </p:spPr>
        <p:txBody>
          <a:bodyPr/>
          <a:lstStyle/>
          <a:p>
            <a:pPr eaLnBrk="1" hangingPunct="1"/>
            <a:r>
              <a:rPr lang="en-US" dirty="0">
                <a:solidFill>
                  <a:srgbClr val="002060"/>
                </a:solidFill>
              </a:rPr>
              <a:t>HTTP protocol is </a:t>
            </a:r>
            <a:r>
              <a:rPr lang="en-US" dirty="0">
                <a:solidFill>
                  <a:srgbClr val="C00000"/>
                </a:solidFill>
              </a:rPr>
              <a:t>stateless</a:t>
            </a:r>
            <a:r>
              <a:rPr lang="en-US" dirty="0">
                <a:solidFill>
                  <a:srgbClr val="002060"/>
                </a:solidFill>
              </a:rPr>
              <a:t>!</a:t>
            </a:r>
          </a:p>
          <a:p>
            <a:pPr lvl="1" eaLnBrk="1" hangingPunct="1"/>
            <a:r>
              <a:rPr lang="en-US" dirty="0">
                <a:solidFill>
                  <a:srgbClr val="002060"/>
                </a:solidFill>
              </a:rPr>
              <a:t>Server remembers “nothing” about session</a:t>
            </a:r>
          </a:p>
          <a:p>
            <a:pPr lvl="1" eaLnBrk="1" hangingPunct="1"/>
            <a:endParaRPr lang="en-US" dirty="0">
              <a:solidFill>
                <a:srgbClr val="002060"/>
              </a:solidFill>
            </a:endParaRPr>
          </a:p>
          <a:p>
            <a:pPr eaLnBrk="1" hangingPunct="1"/>
            <a:r>
              <a:rPr lang="en-US" dirty="0">
                <a:solidFill>
                  <a:srgbClr val="002060"/>
                </a:solidFill>
              </a:rPr>
              <a:t>Scheduling logic, etc., is in media player!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838200" y="3124200"/>
            <a:ext cx="8229600" cy="914400"/>
          </a:xfrm>
          <a:prstGeom prst="rect">
            <a:avLst/>
          </a:prstGeom>
          <a:noFill/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ea typeface="宋体" pitchFamily="2" charset="-122"/>
            </a:endParaRPr>
          </a:p>
        </p:txBody>
      </p:sp>
      <p:sp>
        <p:nvSpPr>
          <p:cNvPr id="8" name="Rounded Rectangle 7"/>
          <p:cNvSpPr/>
          <p:nvPr/>
        </p:nvSpPr>
        <p:spPr bwMode="auto">
          <a:xfrm>
            <a:off x="762000" y="3200400"/>
            <a:ext cx="7010400" cy="838200"/>
          </a:xfrm>
          <a:prstGeom prst="roundRect">
            <a:avLst/>
          </a:prstGeom>
          <a:noFill/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13270661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	</a:t>
            </a:r>
          </a:p>
        </p:txBody>
      </p:sp>
      <p:sp>
        <p:nvSpPr>
          <p:cNvPr id="3174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317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DASH (7)</a:t>
            </a:r>
          </a:p>
        </p:txBody>
      </p:sp>
      <p:sp>
        <p:nvSpPr>
          <p:cNvPr id="3174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600200"/>
            <a:ext cx="8420100" cy="5029200"/>
          </a:xfrm>
        </p:spPr>
        <p:txBody>
          <a:bodyPr/>
          <a:lstStyle/>
          <a:p>
            <a:pPr eaLnBrk="1" hangingPunct="1"/>
            <a:r>
              <a:rPr lang="en-US" dirty="0"/>
              <a:t>DASH media player</a:t>
            </a:r>
            <a:endParaRPr lang="en-US" sz="1600" dirty="0">
              <a:solidFill>
                <a:srgbClr val="C00000"/>
              </a:solidFill>
            </a:endParaRPr>
          </a:p>
          <a:p>
            <a:pPr lvl="1" eaLnBrk="1" hangingPunct="1"/>
            <a:r>
              <a:rPr lang="en-US" dirty="0"/>
              <a:t>Loads .m3u8/.</a:t>
            </a:r>
            <a:r>
              <a:rPr lang="en-US" dirty="0" err="1"/>
              <a:t>mpd</a:t>
            </a:r>
            <a:r>
              <a:rPr lang="en-US" dirty="0"/>
              <a:t> file and then starts to download streamlets</a:t>
            </a:r>
          </a:p>
          <a:p>
            <a:pPr lvl="1" eaLnBrk="1" hangingPunct="1"/>
            <a:r>
              <a:rPr lang="en-US" dirty="0"/>
              <a:t>All the </a:t>
            </a:r>
            <a:r>
              <a:rPr lang="en-US" dirty="0">
                <a:solidFill>
                  <a:srgbClr val="0000FF"/>
                </a:solidFill>
              </a:rPr>
              <a:t>scheduling logic </a:t>
            </a:r>
            <a:r>
              <a:rPr lang="en-US" dirty="0"/>
              <a:t>is in the </a:t>
            </a:r>
            <a:r>
              <a:rPr lang="en-US" dirty="0">
                <a:solidFill>
                  <a:srgbClr val="C00000"/>
                </a:solidFill>
              </a:rPr>
              <a:t>player</a:t>
            </a:r>
            <a:endParaRPr lang="en-US" sz="1400" dirty="0">
              <a:solidFill>
                <a:srgbClr val="C00000"/>
              </a:solidFill>
            </a:endParaRPr>
          </a:p>
          <a:p>
            <a:pPr lvl="2" eaLnBrk="1" hangingPunct="1"/>
            <a:r>
              <a:rPr lang="en-US" dirty="0"/>
              <a:t>Render current streamlet while downloading the next streamlet before playback is done</a:t>
            </a:r>
          </a:p>
          <a:p>
            <a:pPr lvl="2" eaLnBrk="1" hangingPunct="1"/>
            <a:r>
              <a:rPr lang="en-US" dirty="0"/>
              <a:t>Measure bandwidth and switch between different qualities (i.e., adapt)</a:t>
            </a:r>
            <a:endParaRPr lang="en-US" sz="1800" dirty="0"/>
          </a:p>
          <a:p>
            <a:pPr lvl="2" eaLnBrk="1" hangingPunct="1"/>
            <a:r>
              <a:rPr lang="en-US" dirty="0"/>
              <a:t>Switch servers </a:t>
            </a:r>
            <a:r>
              <a:rPr lang="en-US" b="1" dirty="0">
                <a:sym typeface="Symbol"/>
              </a:rPr>
              <a:t></a:t>
            </a:r>
            <a:r>
              <a:rPr lang="en-US" dirty="0">
                <a:sym typeface="Symbol"/>
              </a:rPr>
              <a:t> can be done easily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6992950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cs52480-template">
  <a:themeElements>
    <a:clrScheme name="cs52480-template 13">
      <a:dk1>
        <a:srgbClr val="000000"/>
      </a:dk1>
      <a:lt1>
        <a:srgbClr val="FFFFFF"/>
      </a:lt1>
      <a:dk2>
        <a:srgbClr val="000000"/>
      </a:dk2>
      <a:lt2>
        <a:srgbClr val="891411"/>
      </a:lt2>
      <a:accent1>
        <a:srgbClr val="336699"/>
      </a:accent1>
      <a:accent2>
        <a:srgbClr val="660066"/>
      </a:accent2>
      <a:accent3>
        <a:srgbClr val="FFFFFF"/>
      </a:accent3>
      <a:accent4>
        <a:srgbClr val="000000"/>
      </a:accent4>
      <a:accent5>
        <a:srgbClr val="ADB8CA"/>
      </a:accent5>
      <a:accent6>
        <a:srgbClr val="5C005C"/>
      </a:accent6>
      <a:hlink>
        <a:srgbClr val="003366"/>
      </a:hlink>
      <a:folHlink>
        <a:srgbClr val="000066"/>
      </a:folHlink>
    </a:clrScheme>
    <a:fontScheme name="cs52480-template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宋体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宋体" pitchFamily="2" charset="-122"/>
          </a:defRPr>
        </a:defPPr>
      </a:lstStyle>
    </a:lnDef>
  </a:objectDefaults>
  <a:extraClrSchemeLst>
    <a:extraClrScheme>
      <a:clrScheme name="cs52480-template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52480-template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52480-template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52480-template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52480-template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52480-template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52480-template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52480-template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52480-template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52480-template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52480-template 11">
        <a:dk1>
          <a:srgbClr val="000000"/>
        </a:dk1>
        <a:lt1>
          <a:srgbClr val="FFFFFF"/>
        </a:lt1>
        <a:dk2>
          <a:srgbClr val="0033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52480-template 12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333399"/>
        </a:accent1>
        <a:accent2>
          <a:srgbClr val="660066"/>
        </a:accent2>
        <a:accent3>
          <a:srgbClr val="FFFFFF"/>
        </a:accent3>
        <a:accent4>
          <a:srgbClr val="000000"/>
        </a:accent4>
        <a:accent5>
          <a:srgbClr val="ADADCA"/>
        </a:accent5>
        <a:accent6>
          <a:srgbClr val="5C005C"/>
        </a:accent6>
        <a:hlink>
          <a:srgbClr val="003366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52480-template 13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336699"/>
        </a:accent1>
        <a:accent2>
          <a:srgbClr val="660066"/>
        </a:accent2>
        <a:accent3>
          <a:srgbClr val="FFFFFF"/>
        </a:accent3>
        <a:accent4>
          <a:srgbClr val="000000"/>
        </a:accent4>
        <a:accent5>
          <a:srgbClr val="ADB8CA"/>
        </a:accent5>
        <a:accent6>
          <a:srgbClr val="5C005C"/>
        </a:accent6>
        <a:hlink>
          <a:srgbClr val="003366"/>
        </a:hlink>
        <a:folHlink>
          <a:srgbClr val="0000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HD:Microsoft Office 2004:Templates:My Templates:cs52480-template.pot</Template>
  <TotalTime>1911</TotalTime>
  <Words>1840</Words>
  <Application>Microsoft Office PowerPoint</Application>
  <PresentationFormat>A4 Paper (210x297 mm)</PresentationFormat>
  <Paragraphs>309</Paragraphs>
  <Slides>39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5" baseType="lpstr">
      <vt:lpstr>-apple-system</vt:lpstr>
      <vt:lpstr>Arial</vt:lpstr>
      <vt:lpstr>Lucida Sans</vt:lpstr>
      <vt:lpstr>Tahoma</vt:lpstr>
      <vt:lpstr>Wingdings</vt:lpstr>
      <vt:lpstr>cs52480-template</vt:lpstr>
      <vt:lpstr>Introduction to DASH</vt:lpstr>
      <vt:lpstr>Summary of DASH (L3)</vt:lpstr>
      <vt:lpstr>DASH (1)</vt:lpstr>
      <vt:lpstr>DASH (2)</vt:lpstr>
      <vt:lpstr>DASH (3)</vt:lpstr>
      <vt:lpstr>DASH (4)</vt:lpstr>
      <vt:lpstr>DASH (5)</vt:lpstr>
      <vt:lpstr>DASH (6)</vt:lpstr>
      <vt:lpstr>DASH (7)</vt:lpstr>
      <vt:lpstr>DASH (8)</vt:lpstr>
      <vt:lpstr>DASH (9)</vt:lpstr>
      <vt:lpstr>Project</vt:lpstr>
      <vt:lpstr>Goals (1)</vt:lpstr>
      <vt:lpstr>Goals (2)</vt:lpstr>
      <vt:lpstr>Tools and platforms</vt:lpstr>
      <vt:lpstr>Project Homepage</vt:lpstr>
      <vt:lpstr>Logistics (1)</vt:lpstr>
      <vt:lpstr>Logistics (2)</vt:lpstr>
      <vt:lpstr>Logistics (3)</vt:lpstr>
      <vt:lpstr>Logistics (4)</vt:lpstr>
      <vt:lpstr>Logistics (5)</vt:lpstr>
      <vt:lpstr>Advice and Actions (1)</vt:lpstr>
      <vt:lpstr>Actions (2): Get your Tablet</vt:lpstr>
      <vt:lpstr>More Advice (1)</vt:lpstr>
      <vt:lpstr>More Advice (2)</vt:lpstr>
      <vt:lpstr>Information on dash.js</vt:lpstr>
      <vt:lpstr>dash.js (1)</vt:lpstr>
      <vt:lpstr>dash.js (2)</vt:lpstr>
      <vt:lpstr>dash.js (3)</vt:lpstr>
      <vt:lpstr>dash.js (4)</vt:lpstr>
      <vt:lpstr>dash.js (5)</vt:lpstr>
      <vt:lpstr>dash.js (6)</vt:lpstr>
      <vt:lpstr>dash.js (7)</vt:lpstr>
      <vt:lpstr>dash.js (8)</vt:lpstr>
      <vt:lpstr>dash.js (9)</vt:lpstr>
      <vt:lpstr>dash.js (10)</vt:lpstr>
      <vt:lpstr>dash.js (11)</vt:lpstr>
      <vt:lpstr>dash.js (12)</vt:lpstr>
      <vt:lpstr>PowerPoint Presentation</vt:lpstr>
    </vt:vector>
  </TitlesOfParts>
  <Company>Wei Tsang Ooi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MPEG + RTP</dc:title>
  <dc:creator>Wei Tsang Ooi</dc:creator>
  <cp:lastModifiedBy>Roger Zimmermann</cp:lastModifiedBy>
  <cp:revision>248</cp:revision>
  <cp:lastPrinted>2005-08-24T06:05:14Z</cp:lastPrinted>
  <dcterms:created xsi:type="dcterms:W3CDTF">2005-08-24T02:20:16Z</dcterms:created>
  <dcterms:modified xsi:type="dcterms:W3CDTF">2019-09-06T08:50:29Z</dcterms:modified>
</cp:coreProperties>
</file>