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1" r:id="rId2"/>
  </p:sldMasterIdLst>
  <p:notesMasterIdLst>
    <p:notesMasterId r:id="rId71"/>
  </p:notesMasterIdLst>
  <p:handoutMasterIdLst>
    <p:handoutMasterId r:id="rId72"/>
  </p:handoutMasterIdLst>
  <p:sldIdLst>
    <p:sldId id="256" r:id="rId3"/>
    <p:sldId id="431" r:id="rId4"/>
    <p:sldId id="427" r:id="rId5"/>
    <p:sldId id="432" r:id="rId6"/>
    <p:sldId id="406" r:id="rId7"/>
    <p:sldId id="408" r:id="rId8"/>
    <p:sldId id="407" r:id="rId9"/>
    <p:sldId id="411" r:id="rId10"/>
    <p:sldId id="413" r:id="rId11"/>
    <p:sldId id="414" r:id="rId12"/>
    <p:sldId id="415" r:id="rId13"/>
    <p:sldId id="416" r:id="rId14"/>
    <p:sldId id="417" r:id="rId15"/>
    <p:sldId id="418" r:id="rId16"/>
    <p:sldId id="419" r:id="rId17"/>
    <p:sldId id="420" r:id="rId18"/>
    <p:sldId id="425" r:id="rId19"/>
    <p:sldId id="426" r:id="rId20"/>
    <p:sldId id="409" r:id="rId21"/>
    <p:sldId id="306" r:id="rId22"/>
    <p:sldId id="257" r:id="rId23"/>
    <p:sldId id="258" r:id="rId24"/>
    <p:sldId id="389" r:id="rId25"/>
    <p:sldId id="259" r:id="rId26"/>
    <p:sldId id="341" r:id="rId27"/>
    <p:sldId id="262" r:id="rId28"/>
    <p:sldId id="282" r:id="rId29"/>
    <p:sldId id="283" r:id="rId30"/>
    <p:sldId id="388" r:id="rId31"/>
    <p:sldId id="363" r:id="rId32"/>
    <p:sldId id="280" r:id="rId33"/>
    <p:sldId id="364" r:id="rId34"/>
    <p:sldId id="293" r:id="rId35"/>
    <p:sldId id="390" r:id="rId36"/>
    <p:sldId id="395" r:id="rId37"/>
    <p:sldId id="366" r:id="rId38"/>
    <p:sldId id="284" r:id="rId39"/>
    <p:sldId id="285" r:id="rId40"/>
    <p:sldId id="288" r:id="rId41"/>
    <p:sldId id="289" r:id="rId42"/>
    <p:sldId id="290" r:id="rId43"/>
    <p:sldId id="287" r:id="rId44"/>
    <p:sldId id="393" r:id="rId45"/>
    <p:sldId id="294" r:id="rId46"/>
    <p:sldId id="295" r:id="rId47"/>
    <p:sldId id="296" r:id="rId48"/>
    <p:sldId id="394" r:id="rId49"/>
    <p:sldId id="298" r:id="rId50"/>
    <p:sldId id="299" r:id="rId51"/>
    <p:sldId id="300" r:id="rId52"/>
    <p:sldId id="301" r:id="rId53"/>
    <p:sldId id="373" r:id="rId54"/>
    <p:sldId id="304" r:id="rId55"/>
    <p:sldId id="308" r:id="rId56"/>
    <p:sldId id="309" r:id="rId57"/>
    <p:sldId id="310" r:id="rId58"/>
    <p:sldId id="311" r:id="rId59"/>
    <p:sldId id="312" r:id="rId60"/>
    <p:sldId id="313" r:id="rId61"/>
    <p:sldId id="314" r:id="rId62"/>
    <p:sldId id="315" r:id="rId63"/>
    <p:sldId id="316" r:id="rId64"/>
    <p:sldId id="403" r:id="rId65"/>
    <p:sldId id="401" r:id="rId66"/>
    <p:sldId id="402" r:id="rId67"/>
    <p:sldId id="319" r:id="rId68"/>
    <p:sldId id="429" r:id="rId69"/>
    <p:sldId id="428" r:id="rId70"/>
  </p:sldIdLst>
  <p:sldSz cx="9144000" cy="6858000" type="screen4x3"/>
  <p:notesSz cx="7315200" cy="9601200"/>
  <p:custDataLst>
    <p:tags r:id="rId73"/>
  </p:custDataLst>
  <p:defaultTextStyle>
    <a:defPPr>
      <a:defRPr lang="en-US"/>
    </a:defPPr>
    <a:lvl1pPr algn="ctr" rtl="0" fontAlgn="base">
      <a:spcBef>
        <a:spcPct val="0"/>
      </a:spcBef>
      <a:spcAft>
        <a:spcPct val="0"/>
      </a:spcAft>
      <a:defRPr sz="2800" kern="1200">
        <a:solidFill>
          <a:schemeClr val="tx1"/>
        </a:solidFill>
        <a:latin typeface="Tahoma" pitchFamily="34" charset="0"/>
        <a:ea typeface="+mn-ea"/>
        <a:cs typeface="+mn-cs"/>
      </a:defRPr>
    </a:lvl1pPr>
    <a:lvl2pPr marL="457153" algn="ctr" rtl="0" fontAlgn="base">
      <a:spcBef>
        <a:spcPct val="0"/>
      </a:spcBef>
      <a:spcAft>
        <a:spcPct val="0"/>
      </a:spcAft>
      <a:defRPr sz="2800" kern="1200">
        <a:solidFill>
          <a:schemeClr val="tx1"/>
        </a:solidFill>
        <a:latin typeface="Tahoma" pitchFamily="34" charset="0"/>
        <a:ea typeface="+mn-ea"/>
        <a:cs typeface="+mn-cs"/>
      </a:defRPr>
    </a:lvl2pPr>
    <a:lvl3pPr marL="914305" algn="ctr" rtl="0" fontAlgn="base">
      <a:spcBef>
        <a:spcPct val="0"/>
      </a:spcBef>
      <a:spcAft>
        <a:spcPct val="0"/>
      </a:spcAft>
      <a:defRPr sz="2800" kern="1200">
        <a:solidFill>
          <a:schemeClr val="tx1"/>
        </a:solidFill>
        <a:latin typeface="Tahoma" pitchFamily="34" charset="0"/>
        <a:ea typeface="+mn-ea"/>
        <a:cs typeface="+mn-cs"/>
      </a:defRPr>
    </a:lvl3pPr>
    <a:lvl4pPr marL="1371458" algn="ctr" rtl="0" fontAlgn="base">
      <a:spcBef>
        <a:spcPct val="0"/>
      </a:spcBef>
      <a:spcAft>
        <a:spcPct val="0"/>
      </a:spcAft>
      <a:defRPr sz="2800" kern="1200">
        <a:solidFill>
          <a:schemeClr val="tx1"/>
        </a:solidFill>
        <a:latin typeface="Tahoma" pitchFamily="34" charset="0"/>
        <a:ea typeface="+mn-ea"/>
        <a:cs typeface="+mn-cs"/>
      </a:defRPr>
    </a:lvl4pPr>
    <a:lvl5pPr marL="1828610" algn="ctr" rtl="0" fontAlgn="base">
      <a:spcBef>
        <a:spcPct val="0"/>
      </a:spcBef>
      <a:spcAft>
        <a:spcPct val="0"/>
      </a:spcAft>
      <a:defRPr sz="2800" kern="1200">
        <a:solidFill>
          <a:schemeClr val="tx1"/>
        </a:solidFill>
        <a:latin typeface="Tahoma" pitchFamily="34" charset="0"/>
        <a:ea typeface="+mn-ea"/>
        <a:cs typeface="+mn-cs"/>
      </a:defRPr>
    </a:lvl5pPr>
    <a:lvl6pPr marL="2285763" algn="l" defTabSz="914305" rtl="0" eaLnBrk="1" latinLnBrk="0" hangingPunct="1">
      <a:defRPr sz="2800" kern="1200">
        <a:solidFill>
          <a:schemeClr val="tx1"/>
        </a:solidFill>
        <a:latin typeface="Tahoma" pitchFamily="34" charset="0"/>
        <a:ea typeface="+mn-ea"/>
        <a:cs typeface="+mn-cs"/>
      </a:defRPr>
    </a:lvl6pPr>
    <a:lvl7pPr marL="2742915" algn="l" defTabSz="914305" rtl="0" eaLnBrk="1" latinLnBrk="0" hangingPunct="1">
      <a:defRPr sz="2800" kern="1200">
        <a:solidFill>
          <a:schemeClr val="tx1"/>
        </a:solidFill>
        <a:latin typeface="Tahoma" pitchFamily="34" charset="0"/>
        <a:ea typeface="+mn-ea"/>
        <a:cs typeface="+mn-cs"/>
      </a:defRPr>
    </a:lvl7pPr>
    <a:lvl8pPr marL="3200068" algn="l" defTabSz="914305" rtl="0" eaLnBrk="1" latinLnBrk="0" hangingPunct="1">
      <a:defRPr sz="2800" kern="1200">
        <a:solidFill>
          <a:schemeClr val="tx1"/>
        </a:solidFill>
        <a:latin typeface="Tahoma" pitchFamily="34" charset="0"/>
        <a:ea typeface="+mn-ea"/>
        <a:cs typeface="+mn-cs"/>
      </a:defRPr>
    </a:lvl8pPr>
    <a:lvl9pPr marL="3657220" algn="l" defTabSz="914305"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9CCFF"/>
    <a:srgbClr val="373737"/>
    <a:srgbClr val="808080"/>
    <a:srgbClr val="FF7C80"/>
    <a:srgbClr val="FFCC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177" autoAdjust="0"/>
    <p:restoredTop sz="75717" autoAdjust="0"/>
  </p:normalViewPr>
  <p:slideViewPr>
    <p:cSldViewPr>
      <p:cViewPr varScale="1">
        <p:scale>
          <a:sx n="88" d="100"/>
          <a:sy n="88"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3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3170238" cy="479425"/>
          </a:xfrm>
          <a:prstGeom prst="rect">
            <a:avLst/>
          </a:prstGeom>
          <a:noFill/>
          <a:ln w="22225">
            <a:noFill/>
            <a:miter lim="800000"/>
            <a:headEnd/>
            <a:tailEnd type="none" w="lg" len="lg"/>
          </a:ln>
          <a:effec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164867" name="Rectangle 3"/>
          <p:cNvSpPr>
            <a:spLocks noGrp="1" noChangeArrowheads="1"/>
          </p:cNvSpPr>
          <p:nvPr>
            <p:ph type="dt" sz="quarter" idx="1"/>
          </p:nvPr>
        </p:nvSpPr>
        <p:spPr bwMode="auto">
          <a:xfrm>
            <a:off x="4144963" y="0"/>
            <a:ext cx="3170237" cy="479425"/>
          </a:xfrm>
          <a:prstGeom prst="rect">
            <a:avLst/>
          </a:prstGeom>
          <a:noFill/>
          <a:ln w="22225">
            <a:noFill/>
            <a:miter lim="800000"/>
            <a:headEnd/>
            <a:tailEnd type="none" w="lg" len="lg"/>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164868" name="Rectangle 4"/>
          <p:cNvSpPr>
            <a:spLocks noGrp="1" noChangeArrowheads="1"/>
          </p:cNvSpPr>
          <p:nvPr>
            <p:ph type="ftr" sz="quarter" idx="2"/>
          </p:nvPr>
        </p:nvSpPr>
        <p:spPr bwMode="auto">
          <a:xfrm>
            <a:off x="0" y="9121775"/>
            <a:ext cx="3170238" cy="479425"/>
          </a:xfrm>
          <a:prstGeom prst="rect">
            <a:avLst/>
          </a:prstGeom>
          <a:noFill/>
          <a:ln w="22225">
            <a:noFill/>
            <a:miter lim="800000"/>
            <a:headEnd/>
            <a:tailEnd type="none" w="lg" len="lg"/>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164869" name="Rectangle 5"/>
          <p:cNvSpPr>
            <a:spLocks noGrp="1" noChangeArrowheads="1"/>
          </p:cNvSpPr>
          <p:nvPr>
            <p:ph type="sldNum" sz="quarter" idx="3"/>
          </p:nvPr>
        </p:nvSpPr>
        <p:spPr bwMode="auto">
          <a:xfrm>
            <a:off x="4144963" y="9121775"/>
            <a:ext cx="3170237" cy="479425"/>
          </a:xfrm>
          <a:prstGeom prst="rect">
            <a:avLst/>
          </a:prstGeom>
          <a:noFill/>
          <a:ln w="22225">
            <a:noFill/>
            <a:miter lim="800000"/>
            <a:headEnd/>
            <a:tailEnd type="none" w="lg" len="lg"/>
          </a:ln>
          <a:effectLst/>
        </p:spPr>
        <p:txBody>
          <a:bodyPr vert="horz" wrap="none" lIns="91440" tIns="45720" rIns="91440" bIns="45720" numCol="1" anchor="b" anchorCtr="0" compatLnSpc="1">
            <a:prstTxWarp prst="textNoShape">
              <a:avLst/>
            </a:prstTxWarp>
          </a:bodyPr>
          <a:lstStyle>
            <a:lvl1pPr algn="r">
              <a:defRPr sz="1200"/>
            </a:lvl1pPr>
          </a:lstStyle>
          <a:p>
            <a:pPr>
              <a:defRPr/>
            </a:pPr>
            <a:fld id="{48237EAD-D978-47B9-AC9E-1FFCB3B975CB}" type="slidenum">
              <a:rPr lang="en-US"/>
              <a:pPr>
                <a:defRPr/>
              </a:pPr>
              <a:t>‹#›</a:t>
            </a:fld>
            <a:endParaRPr lang="en-US"/>
          </a:p>
        </p:txBody>
      </p:sp>
    </p:spTree>
    <p:extLst>
      <p:ext uri="{BB962C8B-B14F-4D97-AF65-F5344CB8AC3E}">
        <p14:creationId xmlns:p14="http://schemas.microsoft.com/office/powerpoint/2010/main" val="46275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8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8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14F656-B941-43AB-9255-346781478ECF}" type="slidenum">
              <a:rPr lang="en-US"/>
              <a:pPr>
                <a:defRPr/>
              </a:pPr>
              <a:t>‹#›</a:t>
            </a:fld>
            <a:endParaRPr lang="en-US"/>
          </a:p>
        </p:txBody>
      </p:sp>
    </p:spTree>
    <p:extLst>
      <p:ext uri="{BB962C8B-B14F-4D97-AF65-F5344CB8AC3E}">
        <p14:creationId xmlns:p14="http://schemas.microsoft.com/office/powerpoint/2010/main" val="1181599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153"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305"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458"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61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ADBB0DE-B307-454A-91AB-7E49011797A1}" type="slidenum">
              <a:rPr lang="en-US" smtClean="0"/>
              <a:pPr/>
              <a:t>1</a:t>
            </a:fld>
            <a:endParaRPr lang="en-US"/>
          </a:p>
        </p:txBody>
      </p:sp>
      <p:sp>
        <p:nvSpPr>
          <p:cNvPr id="67587" name="Rectangle 2"/>
          <p:cNvSpPr>
            <a:spLocks noGrp="1" noRot="1" noChangeAspect="1" noChangeArrowheads="1" noTextEdit="1"/>
          </p:cNvSpPr>
          <p:nvPr>
            <p:ph type="sldImg"/>
          </p:nvPr>
        </p:nvSpPr>
        <p:spPr>
          <a:xfrm>
            <a:off x="1258888" y="720725"/>
            <a:ext cx="4799012" cy="3598863"/>
          </a:xfrm>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17</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2539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18</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fr-FR" altLang="en-US" dirty="0" err="1"/>
              <a:t>heterogeneous</a:t>
            </a:r>
            <a:r>
              <a:rPr lang="fr-FR" altLang="en-US" dirty="0"/>
              <a:t> </a:t>
            </a:r>
            <a:r>
              <a:rPr lang="fr-FR" altLang="en-US" dirty="0" err="1"/>
              <a:t>systems</a:t>
            </a:r>
            <a:r>
              <a:rPr lang="fr-FR" altLang="en-US" dirty="0"/>
              <a:t> = </a:t>
            </a:r>
            <a:r>
              <a:rPr lang="fr-FR" altLang="en-US" dirty="0" err="1"/>
              <a:t>different</a:t>
            </a:r>
            <a:r>
              <a:rPr lang="fr-FR" altLang="en-US" dirty="0"/>
              <a:t> </a:t>
            </a:r>
            <a:r>
              <a:rPr lang="fr-FR" altLang="en-US" dirty="0" err="1"/>
              <a:t>device</a:t>
            </a:r>
            <a:r>
              <a:rPr lang="fr-FR" altLang="en-US" dirty="0"/>
              <a:t> </a:t>
            </a:r>
            <a:r>
              <a:rPr lang="fr-FR" altLang="en-US" dirty="0" err="1"/>
              <a:t>capabilities</a:t>
            </a:r>
            <a:r>
              <a:rPr lang="fr-FR" altLang="en-US" baseline="0" dirty="0"/>
              <a:t> </a:t>
            </a:r>
            <a:r>
              <a:rPr lang="fr-FR" altLang="en-US" baseline="0" dirty="0" err="1"/>
              <a:t>with</a:t>
            </a:r>
            <a:r>
              <a:rPr lang="fr-FR" altLang="en-US" baseline="0" dirty="0"/>
              <a:t> </a:t>
            </a:r>
            <a:r>
              <a:rPr lang="fr-FR" altLang="en-US" baseline="0" dirty="0" err="1"/>
              <a:t>different</a:t>
            </a:r>
            <a:r>
              <a:rPr lang="fr-FR" altLang="en-US" baseline="0" dirty="0"/>
              <a:t> communication technologies</a:t>
            </a:r>
            <a:endParaRPr lang="en-US" altLang="en-US" dirty="0"/>
          </a:p>
        </p:txBody>
      </p:sp>
    </p:spTree>
    <p:extLst>
      <p:ext uri="{BB962C8B-B14F-4D97-AF65-F5344CB8AC3E}">
        <p14:creationId xmlns:p14="http://schemas.microsoft.com/office/powerpoint/2010/main" val="276123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ADBB0DE-B307-454A-91AB-7E49011797A1}" type="slidenum">
              <a:rPr lang="en-US" smtClean="0"/>
              <a:pPr/>
              <a:t>19</a:t>
            </a:fld>
            <a:endParaRPr lang="en-US"/>
          </a:p>
        </p:txBody>
      </p:sp>
      <p:sp>
        <p:nvSpPr>
          <p:cNvPr id="67587" name="Rectangle 2"/>
          <p:cNvSpPr>
            <a:spLocks noGrp="1" noRot="1" noChangeAspect="1" noChangeArrowheads="1" noTextEdit="1"/>
          </p:cNvSpPr>
          <p:nvPr>
            <p:ph type="sldImg"/>
          </p:nvPr>
        </p:nvSpPr>
        <p:spPr>
          <a:xfrm>
            <a:off x="1258888" y="720725"/>
            <a:ext cx="4799012" cy="3598863"/>
          </a:xfrm>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5BA911-8A4F-4141-9045-6E17812982F2}" type="slidenum">
              <a:rPr lang="en-US" smtClean="0"/>
              <a:pPr/>
              <a:t>20</a:t>
            </a:fld>
            <a:endParaRPr lang="en-US"/>
          </a:p>
        </p:txBody>
      </p:sp>
      <p:sp>
        <p:nvSpPr>
          <p:cNvPr id="68611" name="Rectangle 2"/>
          <p:cNvSpPr>
            <a:spLocks noGrp="1" noRot="1" noChangeAspect="1" noChangeArrowheads="1" noTextEdit="1"/>
          </p:cNvSpPr>
          <p:nvPr>
            <p:ph type="sldImg"/>
          </p:nvPr>
        </p:nvSpPr>
        <p:spPr>
          <a:xfrm>
            <a:off x="1258888" y="720725"/>
            <a:ext cx="4799012" cy="3598863"/>
          </a:xfrm>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2FA39BC-3393-46C3-8987-E5EE09DA49EB}" type="slidenum">
              <a:rPr lang="en-US" smtClean="0"/>
              <a:pPr/>
              <a:t>21</a:t>
            </a:fld>
            <a:endParaRPr lang="en-US"/>
          </a:p>
        </p:txBody>
      </p:sp>
      <p:sp>
        <p:nvSpPr>
          <p:cNvPr id="69635" name="Rectangle 2"/>
          <p:cNvSpPr>
            <a:spLocks noGrp="1" noRot="1" noChangeAspect="1" noChangeArrowheads="1" noTextEdit="1"/>
          </p:cNvSpPr>
          <p:nvPr>
            <p:ph type="sldImg"/>
          </p:nvPr>
        </p:nvSpPr>
        <p:spPr>
          <a:xfrm>
            <a:off x="1258888" y="720725"/>
            <a:ext cx="4799012" cy="3598863"/>
          </a:xfrm>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9020E1-2342-4B3E-B850-6DBB45465632}" type="slidenum">
              <a:rPr lang="en-US" smtClean="0"/>
              <a:pPr/>
              <a:t>22</a:t>
            </a:fld>
            <a:endParaRPr lang="en-US"/>
          </a:p>
        </p:txBody>
      </p:sp>
      <p:sp>
        <p:nvSpPr>
          <p:cNvPr id="70659" name="Rectangle 2"/>
          <p:cNvSpPr>
            <a:spLocks noGrp="1" noRot="1" noChangeAspect="1" noChangeArrowheads="1" noTextEdit="1"/>
          </p:cNvSpPr>
          <p:nvPr>
            <p:ph type="sldImg"/>
          </p:nvPr>
        </p:nvSpPr>
        <p:spPr>
          <a:xfrm>
            <a:off x="1258888" y="720725"/>
            <a:ext cx="4799012" cy="3598863"/>
          </a:xfrm>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9020E1-2342-4B3E-B850-6DBB45465632}" type="slidenum">
              <a:rPr lang="en-US" smtClean="0"/>
              <a:pPr/>
              <a:t>23</a:t>
            </a:fld>
            <a:endParaRPr lang="en-US"/>
          </a:p>
        </p:txBody>
      </p:sp>
      <p:sp>
        <p:nvSpPr>
          <p:cNvPr id="70659" name="Rectangle 2"/>
          <p:cNvSpPr>
            <a:spLocks noGrp="1" noRot="1" noChangeAspect="1" noChangeArrowheads="1" noTextEdit="1"/>
          </p:cNvSpPr>
          <p:nvPr>
            <p:ph type="sldImg"/>
          </p:nvPr>
        </p:nvSpPr>
        <p:spPr>
          <a:xfrm>
            <a:off x="1258888" y="720725"/>
            <a:ext cx="4799012" cy="3598863"/>
          </a:xfrm>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1C024BC-D075-49E5-B5F2-594A652AAB81}" type="slidenum">
              <a:rPr lang="en-US" smtClean="0"/>
              <a:pPr/>
              <a:t>24</a:t>
            </a:fld>
            <a:endParaRPr lang="en-US"/>
          </a:p>
        </p:txBody>
      </p:sp>
      <p:sp>
        <p:nvSpPr>
          <p:cNvPr id="71683" name="Rectangle 2"/>
          <p:cNvSpPr>
            <a:spLocks noGrp="1" noRot="1" noChangeAspect="1" noChangeArrowheads="1" noTextEdit="1"/>
          </p:cNvSpPr>
          <p:nvPr>
            <p:ph type="sldImg"/>
          </p:nvPr>
        </p:nvSpPr>
        <p:spPr>
          <a:xfrm>
            <a:off x="1258888" y="720725"/>
            <a:ext cx="4799012" cy="3598863"/>
          </a:xfrm>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BB140A1-AA3B-462B-A833-9DB8304B6843}" type="slidenum">
              <a:rPr lang="en-US" smtClean="0"/>
              <a:pPr/>
              <a:t>25</a:t>
            </a:fld>
            <a:endParaRPr lang="en-US"/>
          </a:p>
        </p:txBody>
      </p:sp>
      <p:sp>
        <p:nvSpPr>
          <p:cNvPr id="72707" name="Rectangle 2"/>
          <p:cNvSpPr>
            <a:spLocks noGrp="1" noRot="1" noChangeAspect="1" noChangeArrowheads="1" noTextEdit="1"/>
          </p:cNvSpPr>
          <p:nvPr>
            <p:ph type="sldImg"/>
          </p:nvPr>
        </p:nvSpPr>
        <p:spPr>
          <a:xfrm>
            <a:off x="1258888" y="720725"/>
            <a:ext cx="4799012" cy="3598863"/>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83E25C3-CD3A-49CB-8EF7-07B456336611}" type="slidenum">
              <a:rPr lang="en-US" smtClean="0"/>
              <a:pPr/>
              <a:t>26</a:t>
            </a:fld>
            <a:endParaRPr lang="en-US"/>
          </a:p>
        </p:txBody>
      </p:sp>
      <p:sp>
        <p:nvSpPr>
          <p:cNvPr id="73731" name="Rectangle 2"/>
          <p:cNvSpPr>
            <a:spLocks noGrp="1" noRot="1" noChangeAspect="1" noChangeArrowheads="1" noTextEdit="1"/>
          </p:cNvSpPr>
          <p:nvPr>
            <p:ph type="sldImg"/>
          </p:nvPr>
        </p:nvSpPr>
        <p:spPr>
          <a:xfrm>
            <a:off x="1258888" y="720725"/>
            <a:ext cx="4799012" cy="3598863"/>
          </a:xfrm>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ADBB0DE-B307-454A-91AB-7E49011797A1}" type="slidenum">
              <a:rPr lang="en-US" smtClean="0"/>
              <a:pPr/>
              <a:t>6</a:t>
            </a:fld>
            <a:endParaRPr lang="en-US"/>
          </a:p>
        </p:txBody>
      </p:sp>
      <p:sp>
        <p:nvSpPr>
          <p:cNvPr id="67587" name="Rectangle 2"/>
          <p:cNvSpPr>
            <a:spLocks noGrp="1" noRot="1" noChangeAspect="1" noChangeArrowheads="1" noTextEdit="1"/>
          </p:cNvSpPr>
          <p:nvPr>
            <p:ph type="sldImg"/>
          </p:nvPr>
        </p:nvSpPr>
        <p:spPr>
          <a:xfrm>
            <a:off x="1258888" y="720725"/>
            <a:ext cx="4799012" cy="3598863"/>
          </a:xfrm>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B3E32DB-7D66-4DEA-9740-1231CEA42348}" type="slidenum">
              <a:rPr lang="en-US" smtClean="0"/>
              <a:pPr/>
              <a:t>27</a:t>
            </a:fld>
            <a:endParaRPr lang="en-US"/>
          </a:p>
        </p:txBody>
      </p:sp>
      <p:sp>
        <p:nvSpPr>
          <p:cNvPr id="74755" name="Rectangle 2"/>
          <p:cNvSpPr>
            <a:spLocks noGrp="1" noRot="1" noChangeAspect="1" noChangeArrowheads="1" noTextEdit="1"/>
          </p:cNvSpPr>
          <p:nvPr>
            <p:ph type="sldImg"/>
          </p:nvPr>
        </p:nvSpPr>
        <p:spPr>
          <a:xfrm>
            <a:off x="1258888" y="720725"/>
            <a:ext cx="4799012" cy="3598863"/>
          </a:xfrm>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7C6096B-F29A-4DF9-9C61-BC86CE9116BA}" type="slidenum">
              <a:rPr lang="en-US" smtClean="0"/>
              <a:pPr/>
              <a:t>28</a:t>
            </a:fld>
            <a:endParaRPr lang="en-US"/>
          </a:p>
        </p:txBody>
      </p:sp>
      <p:sp>
        <p:nvSpPr>
          <p:cNvPr id="75779" name="Rectangle 2"/>
          <p:cNvSpPr>
            <a:spLocks noGrp="1" noRot="1" noChangeAspect="1" noChangeArrowheads="1" noTextEdit="1"/>
          </p:cNvSpPr>
          <p:nvPr>
            <p:ph type="sldImg"/>
          </p:nvPr>
        </p:nvSpPr>
        <p:spPr>
          <a:xfrm>
            <a:off x="1258888" y="720725"/>
            <a:ext cx="4799012" cy="3598863"/>
          </a:xfrm>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D6F5D3C-6B9E-4FCB-8228-BE038588AA06}" type="slidenum">
              <a:rPr lang="en-US" smtClean="0"/>
              <a:pPr/>
              <a:t>30</a:t>
            </a:fld>
            <a:endParaRPr lang="en-US"/>
          </a:p>
        </p:txBody>
      </p:sp>
      <p:sp>
        <p:nvSpPr>
          <p:cNvPr id="77827" name="Rectangle 2"/>
          <p:cNvSpPr>
            <a:spLocks noGrp="1" noRot="1" noChangeAspect="1" noChangeArrowheads="1" noTextEdit="1"/>
          </p:cNvSpPr>
          <p:nvPr>
            <p:ph type="sldImg"/>
          </p:nvPr>
        </p:nvSpPr>
        <p:spPr>
          <a:xfrm>
            <a:off x="1258888" y="720725"/>
            <a:ext cx="4799012" cy="3598863"/>
          </a:xfrm>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B0C9ABE-7B09-43F6-9C65-7BCEB4097697}" type="slidenum">
              <a:rPr lang="en-US" smtClean="0"/>
              <a:pPr/>
              <a:t>31</a:t>
            </a:fld>
            <a:endParaRPr lang="en-US"/>
          </a:p>
        </p:txBody>
      </p:sp>
      <p:sp>
        <p:nvSpPr>
          <p:cNvPr id="78851" name="Rectangle 2"/>
          <p:cNvSpPr>
            <a:spLocks noGrp="1" noRot="1" noChangeAspect="1" noChangeArrowheads="1" noTextEdit="1"/>
          </p:cNvSpPr>
          <p:nvPr>
            <p:ph type="sldImg"/>
          </p:nvPr>
        </p:nvSpPr>
        <p:spPr>
          <a:xfrm>
            <a:off x="1258888" y="720725"/>
            <a:ext cx="4799012" cy="3598863"/>
          </a:xfrm>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7A056A7-E931-450C-B28A-36DE5AD2F9E1}" type="slidenum">
              <a:rPr lang="en-US" smtClean="0"/>
              <a:pPr/>
              <a:t>32</a:t>
            </a:fld>
            <a:endParaRPr lang="en-US"/>
          </a:p>
        </p:txBody>
      </p:sp>
      <p:sp>
        <p:nvSpPr>
          <p:cNvPr id="79875" name="Rectangle 2"/>
          <p:cNvSpPr>
            <a:spLocks noGrp="1" noRot="1" noChangeAspect="1" noChangeArrowheads="1" noTextEdit="1"/>
          </p:cNvSpPr>
          <p:nvPr>
            <p:ph type="sldImg"/>
          </p:nvPr>
        </p:nvSpPr>
        <p:spPr>
          <a:xfrm>
            <a:off x="1258888" y="720725"/>
            <a:ext cx="4799012" cy="3598863"/>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764BC26-5D3F-4B55-8A94-7F0852BD73EF}" type="slidenum">
              <a:rPr lang="en-US" smtClean="0"/>
              <a:pPr/>
              <a:t>33</a:t>
            </a:fld>
            <a:endParaRPr lang="en-US"/>
          </a:p>
        </p:txBody>
      </p:sp>
      <p:sp>
        <p:nvSpPr>
          <p:cNvPr id="80899" name="Rectangle 2"/>
          <p:cNvSpPr>
            <a:spLocks noGrp="1" noRot="1" noChangeAspect="1" noChangeArrowheads="1" noTextEdit="1"/>
          </p:cNvSpPr>
          <p:nvPr>
            <p:ph type="sldImg"/>
          </p:nvPr>
        </p:nvSpPr>
        <p:spPr>
          <a:xfrm>
            <a:off x="1258888" y="720725"/>
            <a:ext cx="4799012" cy="3598863"/>
          </a:xfrm>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764BC26-5D3F-4B55-8A94-7F0852BD73EF}" type="slidenum">
              <a:rPr lang="en-US" smtClean="0"/>
              <a:pPr/>
              <a:t>34</a:t>
            </a:fld>
            <a:endParaRPr lang="en-US"/>
          </a:p>
        </p:txBody>
      </p:sp>
      <p:sp>
        <p:nvSpPr>
          <p:cNvPr id="80899" name="Rectangle 2"/>
          <p:cNvSpPr>
            <a:spLocks noGrp="1" noRot="1" noChangeAspect="1" noChangeArrowheads="1" noTextEdit="1"/>
          </p:cNvSpPr>
          <p:nvPr>
            <p:ph type="sldImg"/>
          </p:nvPr>
        </p:nvSpPr>
        <p:spPr>
          <a:xfrm>
            <a:off x="1258888" y="720725"/>
            <a:ext cx="4799012" cy="3598863"/>
          </a:xfrm>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764BC26-5D3F-4B55-8A94-7F0852BD73EF}" type="slidenum">
              <a:rPr lang="en-US" smtClean="0"/>
              <a:pPr/>
              <a:t>35</a:t>
            </a:fld>
            <a:endParaRPr lang="en-US"/>
          </a:p>
        </p:txBody>
      </p:sp>
      <p:sp>
        <p:nvSpPr>
          <p:cNvPr id="80899" name="Rectangle 2"/>
          <p:cNvSpPr>
            <a:spLocks noGrp="1" noRot="1" noChangeAspect="1" noChangeArrowheads="1" noTextEdit="1"/>
          </p:cNvSpPr>
          <p:nvPr>
            <p:ph type="sldImg"/>
          </p:nvPr>
        </p:nvSpPr>
        <p:spPr>
          <a:xfrm>
            <a:off x="1258888" y="720725"/>
            <a:ext cx="4799012" cy="3598863"/>
          </a:xfrm>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DAD5577-3FD4-416D-A9B0-A88D23F98B8F}" type="slidenum">
              <a:rPr lang="en-US" smtClean="0"/>
              <a:pPr/>
              <a:t>36</a:t>
            </a:fld>
            <a:endParaRPr lang="en-US"/>
          </a:p>
        </p:txBody>
      </p:sp>
      <p:sp>
        <p:nvSpPr>
          <p:cNvPr id="81923" name="Rectangle 2"/>
          <p:cNvSpPr>
            <a:spLocks noGrp="1" noRot="1" noChangeAspect="1" noChangeArrowheads="1" noTextEdit="1"/>
          </p:cNvSpPr>
          <p:nvPr>
            <p:ph type="sldImg"/>
          </p:nvPr>
        </p:nvSpPr>
        <p:spPr>
          <a:xfrm>
            <a:off x="1258888" y="720725"/>
            <a:ext cx="4799012" cy="3598863"/>
          </a:xfrm>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FBAB09B-2224-4607-9E25-F768A87737F8}" type="slidenum">
              <a:rPr lang="en-US" smtClean="0"/>
              <a:pPr/>
              <a:t>37</a:t>
            </a:fld>
            <a:endParaRPr lang="en-US"/>
          </a:p>
        </p:txBody>
      </p:sp>
      <p:sp>
        <p:nvSpPr>
          <p:cNvPr id="82947" name="Rectangle 2"/>
          <p:cNvSpPr>
            <a:spLocks noGrp="1" noRot="1" noChangeAspect="1" noChangeArrowheads="1" noTextEdit="1"/>
          </p:cNvSpPr>
          <p:nvPr>
            <p:ph type="sldImg"/>
          </p:nvPr>
        </p:nvSpPr>
        <p:spPr>
          <a:xfrm>
            <a:off x="1258888" y="720725"/>
            <a:ext cx="4799012" cy="3598863"/>
          </a:xfrm>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5BA911-8A4F-4141-9045-6E17812982F2}" type="slidenum">
              <a:rPr lang="en-US" smtClean="0"/>
              <a:pPr/>
              <a:t>7</a:t>
            </a:fld>
            <a:endParaRPr lang="en-US"/>
          </a:p>
        </p:txBody>
      </p:sp>
      <p:sp>
        <p:nvSpPr>
          <p:cNvPr id="68611" name="Rectangle 2"/>
          <p:cNvSpPr>
            <a:spLocks noGrp="1" noRot="1" noChangeAspect="1" noChangeArrowheads="1" noTextEdit="1"/>
          </p:cNvSpPr>
          <p:nvPr>
            <p:ph type="sldImg"/>
          </p:nvPr>
        </p:nvSpPr>
        <p:spPr>
          <a:xfrm>
            <a:off x="1258888" y="720725"/>
            <a:ext cx="4799012" cy="3598863"/>
          </a:xfrm>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7C0CAA8-4170-496E-B72C-7331710B9B13}" type="slidenum">
              <a:rPr lang="en-US" smtClean="0"/>
              <a:pPr/>
              <a:t>38</a:t>
            </a:fld>
            <a:endParaRPr lang="en-US"/>
          </a:p>
        </p:txBody>
      </p:sp>
      <p:sp>
        <p:nvSpPr>
          <p:cNvPr id="83971" name="Rectangle 2"/>
          <p:cNvSpPr>
            <a:spLocks noGrp="1" noRot="1" noChangeAspect="1" noChangeArrowheads="1" noTextEdit="1"/>
          </p:cNvSpPr>
          <p:nvPr>
            <p:ph type="sldImg"/>
          </p:nvPr>
        </p:nvSpPr>
        <p:spPr>
          <a:xfrm>
            <a:off x="1258888" y="720725"/>
            <a:ext cx="4799012" cy="3598863"/>
          </a:xfrm>
          <a:ln/>
        </p:spPr>
      </p:sp>
      <p:sp>
        <p:nvSpPr>
          <p:cNvPr id="83972" name="Rectangle 3"/>
          <p:cNvSpPr>
            <a:spLocks noGrp="1" noChangeArrowheads="1"/>
          </p:cNvSpPr>
          <p:nvPr>
            <p:ph type="body" idx="1"/>
          </p:nvPr>
        </p:nvSpPr>
        <p:spPr>
          <a:noFill/>
          <a:ln/>
        </p:spPr>
        <p:txBody>
          <a:bodyPr/>
          <a:lstStyle/>
          <a:p>
            <a:pPr eaLnBrk="1" hangingPunct="1"/>
            <a:r>
              <a:rPr lang="en-US"/>
              <a:t>current rate high,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02F65E1-C090-4E64-BF2A-B29CB973CA13}" type="slidenum">
              <a:rPr lang="en-US" smtClean="0"/>
              <a:pPr/>
              <a:t>39</a:t>
            </a:fld>
            <a:endParaRPr lang="en-US"/>
          </a:p>
        </p:txBody>
      </p:sp>
      <p:sp>
        <p:nvSpPr>
          <p:cNvPr id="84995" name="Rectangle 2"/>
          <p:cNvSpPr>
            <a:spLocks noGrp="1" noRot="1" noChangeAspect="1" noChangeArrowheads="1" noTextEdit="1"/>
          </p:cNvSpPr>
          <p:nvPr>
            <p:ph type="sldImg"/>
          </p:nvPr>
        </p:nvSpPr>
        <p:spPr>
          <a:xfrm>
            <a:off x="1258888" y="720725"/>
            <a:ext cx="4799012" cy="3598863"/>
          </a:xfrm>
          <a:ln/>
        </p:spPr>
      </p:sp>
      <p:sp>
        <p:nvSpPr>
          <p:cNvPr id="84996" name="Rectangle 3"/>
          <p:cNvSpPr>
            <a:spLocks noGrp="1" noChangeArrowheads="1"/>
          </p:cNvSpPr>
          <p:nvPr>
            <p:ph type="body" idx="1"/>
          </p:nvPr>
        </p:nvSpPr>
        <p:spPr>
          <a:noFill/>
          <a:ln/>
        </p:spPr>
        <p:txBody>
          <a:bodyPr/>
          <a:lstStyle/>
          <a:p>
            <a:pPr eaLnBrk="1" hangingPunct="1"/>
            <a:r>
              <a:rPr lang="en-US"/>
              <a:t>current rate high,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5C78C40-4C26-4BA6-B911-2B7143A5D3EB}" type="slidenum">
              <a:rPr lang="en-US" smtClean="0"/>
              <a:pPr/>
              <a:t>40</a:t>
            </a:fld>
            <a:endParaRPr lang="en-US"/>
          </a:p>
        </p:txBody>
      </p:sp>
      <p:sp>
        <p:nvSpPr>
          <p:cNvPr id="86019" name="Rectangle 2"/>
          <p:cNvSpPr>
            <a:spLocks noGrp="1" noRot="1" noChangeAspect="1" noChangeArrowheads="1" noTextEdit="1"/>
          </p:cNvSpPr>
          <p:nvPr>
            <p:ph type="sldImg"/>
          </p:nvPr>
        </p:nvSpPr>
        <p:spPr>
          <a:xfrm>
            <a:off x="1258888" y="720725"/>
            <a:ext cx="4799012" cy="3598863"/>
          </a:xfrm>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905156C-B95A-49AB-AD86-727E042C3004}" type="slidenum">
              <a:rPr lang="en-US" smtClean="0"/>
              <a:pPr/>
              <a:t>41</a:t>
            </a:fld>
            <a:endParaRPr lang="en-US"/>
          </a:p>
        </p:txBody>
      </p:sp>
      <p:sp>
        <p:nvSpPr>
          <p:cNvPr id="87043" name="Rectangle 2"/>
          <p:cNvSpPr>
            <a:spLocks noGrp="1" noRot="1" noChangeAspect="1" noChangeArrowheads="1" noTextEdit="1"/>
          </p:cNvSpPr>
          <p:nvPr>
            <p:ph type="sldImg"/>
          </p:nvPr>
        </p:nvSpPr>
        <p:spPr>
          <a:xfrm>
            <a:off x="1258888" y="720725"/>
            <a:ext cx="4799012" cy="3598863"/>
          </a:xfrm>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A0B6BB2-79FE-41D9-9CE0-F20876C051F0}" type="slidenum">
              <a:rPr lang="en-US" smtClean="0"/>
              <a:pPr/>
              <a:t>42</a:t>
            </a:fld>
            <a:endParaRPr lang="en-US"/>
          </a:p>
        </p:txBody>
      </p:sp>
      <p:sp>
        <p:nvSpPr>
          <p:cNvPr id="88067" name="Rectangle 2"/>
          <p:cNvSpPr>
            <a:spLocks noGrp="1" noRot="1" noChangeAspect="1" noChangeArrowheads="1" noTextEdit="1"/>
          </p:cNvSpPr>
          <p:nvPr>
            <p:ph type="sldImg"/>
          </p:nvPr>
        </p:nvSpPr>
        <p:spPr>
          <a:xfrm>
            <a:off x="1258888" y="720725"/>
            <a:ext cx="4799012" cy="3598863"/>
          </a:xfrm>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E9B866C-F800-4E6A-9DB1-F3E764FCB6C2}" type="slidenum">
              <a:rPr lang="en-US" smtClean="0"/>
              <a:pPr/>
              <a:t>43</a:t>
            </a:fld>
            <a:endParaRPr lang="en-US"/>
          </a:p>
        </p:txBody>
      </p:sp>
      <p:sp>
        <p:nvSpPr>
          <p:cNvPr id="90115" name="Rectangle 2"/>
          <p:cNvSpPr>
            <a:spLocks noGrp="1" noRot="1" noChangeAspect="1" noChangeArrowheads="1" noTextEdit="1"/>
          </p:cNvSpPr>
          <p:nvPr>
            <p:ph type="sldImg"/>
          </p:nvPr>
        </p:nvSpPr>
        <p:spPr>
          <a:xfrm>
            <a:off x="1258888" y="720725"/>
            <a:ext cx="4799012" cy="3598863"/>
          </a:xfrm>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D41BD19-E373-4DCD-BC12-D6A1EB0E64EF}" type="slidenum">
              <a:rPr lang="en-US" smtClean="0"/>
              <a:pPr/>
              <a:t>44</a:t>
            </a:fld>
            <a:endParaRPr lang="en-US"/>
          </a:p>
        </p:txBody>
      </p:sp>
      <p:sp>
        <p:nvSpPr>
          <p:cNvPr id="91139" name="Rectangle 2"/>
          <p:cNvSpPr>
            <a:spLocks noGrp="1" noRot="1" noChangeAspect="1" noChangeArrowheads="1" noTextEdit="1"/>
          </p:cNvSpPr>
          <p:nvPr>
            <p:ph type="sldImg"/>
          </p:nvPr>
        </p:nvSpPr>
        <p:spPr>
          <a:xfrm>
            <a:off x="1258888" y="720725"/>
            <a:ext cx="4799012" cy="3598863"/>
          </a:xfrm>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3498C7F-CD70-41A6-83DF-677EEA7443AA}" type="slidenum">
              <a:rPr lang="en-US" smtClean="0"/>
              <a:pPr/>
              <a:t>45</a:t>
            </a:fld>
            <a:endParaRPr lang="en-US"/>
          </a:p>
        </p:txBody>
      </p:sp>
      <p:sp>
        <p:nvSpPr>
          <p:cNvPr id="92163" name="Rectangle 2"/>
          <p:cNvSpPr>
            <a:spLocks noGrp="1" noRot="1" noChangeAspect="1" noChangeArrowheads="1" noTextEdit="1"/>
          </p:cNvSpPr>
          <p:nvPr>
            <p:ph type="sldImg"/>
          </p:nvPr>
        </p:nvSpPr>
        <p:spPr>
          <a:xfrm>
            <a:off x="1258888" y="720725"/>
            <a:ext cx="4799012" cy="3598863"/>
          </a:xfrm>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757598B-0850-4167-9037-743A86FC2903}" type="slidenum">
              <a:rPr lang="en-US" smtClean="0"/>
              <a:pPr/>
              <a:t>46</a:t>
            </a:fld>
            <a:endParaRPr lang="en-US"/>
          </a:p>
        </p:txBody>
      </p:sp>
      <p:sp>
        <p:nvSpPr>
          <p:cNvPr id="93187" name="Rectangle 2"/>
          <p:cNvSpPr>
            <a:spLocks noGrp="1" noRot="1" noChangeAspect="1" noChangeArrowheads="1" noTextEdit="1"/>
          </p:cNvSpPr>
          <p:nvPr>
            <p:ph type="sldImg"/>
          </p:nvPr>
        </p:nvSpPr>
        <p:spPr>
          <a:xfrm>
            <a:off x="1258888" y="720725"/>
            <a:ext cx="4799012" cy="3598863"/>
          </a:xfrm>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757598B-0850-4167-9037-743A86FC2903}" type="slidenum">
              <a:rPr lang="en-US" smtClean="0"/>
              <a:pPr/>
              <a:t>47</a:t>
            </a:fld>
            <a:endParaRPr lang="en-US"/>
          </a:p>
        </p:txBody>
      </p:sp>
      <p:sp>
        <p:nvSpPr>
          <p:cNvPr id="93187" name="Rectangle 2"/>
          <p:cNvSpPr>
            <a:spLocks noGrp="1" noRot="1" noChangeAspect="1" noChangeArrowheads="1" noTextEdit="1"/>
          </p:cNvSpPr>
          <p:nvPr>
            <p:ph type="sldImg"/>
          </p:nvPr>
        </p:nvSpPr>
        <p:spPr>
          <a:xfrm>
            <a:off x="1258888" y="720725"/>
            <a:ext cx="4799012" cy="3598863"/>
          </a:xfrm>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AC9D3AB8-59D5-44AC-8DDE-FB4F44FD0ED9}" type="slidenum">
              <a:rPr lang="en-US" altLang="en-US">
                <a:solidFill>
                  <a:srgbClr val="000000"/>
                </a:solidFill>
                <a:latin typeface="Times New Roman" panose="02020603050405020304" pitchFamily="18" charset="0"/>
              </a:rPr>
              <a:pPr/>
              <a:t>9</a:t>
            </a:fld>
            <a:endParaRPr lang="en-US" altLang="en-US" dirty="0">
              <a:solidFill>
                <a:srgbClr val="000000"/>
              </a:solidFill>
              <a:latin typeface="Times New Roman" panose="02020603050405020304" pitchFamily="18" charset="0"/>
            </a:endParaRPr>
          </a:p>
        </p:txBody>
      </p:sp>
      <p:sp>
        <p:nvSpPr>
          <p:cNvPr id="24579"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52621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E4522F0-A90B-4459-A822-E53FE824B075}" type="slidenum">
              <a:rPr lang="en-US" smtClean="0"/>
              <a:pPr/>
              <a:t>48</a:t>
            </a:fld>
            <a:endParaRPr lang="en-US"/>
          </a:p>
        </p:txBody>
      </p:sp>
      <p:sp>
        <p:nvSpPr>
          <p:cNvPr id="94211" name="Rectangle 2"/>
          <p:cNvSpPr>
            <a:spLocks noGrp="1" noRot="1" noChangeAspect="1" noChangeArrowheads="1" noTextEdit="1"/>
          </p:cNvSpPr>
          <p:nvPr>
            <p:ph type="sldImg"/>
          </p:nvPr>
        </p:nvSpPr>
        <p:spPr>
          <a:xfrm>
            <a:off x="1258888" y="720725"/>
            <a:ext cx="4799012" cy="3598863"/>
          </a:xfrm>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DD30D7E-99F3-4050-A652-F6731F221DD0}" type="slidenum">
              <a:rPr lang="en-US" smtClean="0"/>
              <a:pPr/>
              <a:t>49</a:t>
            </a:fld>
            <a:endParaRPr lang="en-US"/>
          </a:p>
        </p:txBody>
      </p:sp>
      <p:sp>
        <p:nvSpPr>
          <p:cNvPr id="95235" name="Rectangle 2"/>
          <p:cNvSpPr>
            <a:spLocks noGrp="1" noRot="1" noChangeAspect="1" noChangeArrowheads="1" noTextEdit="1"/>
          </p:cNvSpPr>
          <p:nvPr>
            <p:ph type="sldImg"/>
          </p:nvPr>
        </p:nvSpPr>
        <p:spPr>
          <a:xfrm>
            <a:off x="1258888" y="720725"/>
            <a:ext cx="4799012" cy="3598863"/>
          </a:xfrm>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6693DC6-41F2-4D84-8FB6-731C84C664EF}" type="slidenum">
              <a:rPr lang="en-US" smtClean="0"/>
              <a:pPr/>
              <a:t>50</a:t>
            </a:fld>
            <a:endParaRPr lang="en-US"/>
          </a:p>
        </p:txBody>
      </p:sp>
      <p:sp>
        <p:nvSpPr>
          <p:cNvPr id="96259" name="Rectangle 2"/>
          <p:cNvSpPr>
            <a:spLocks noGrp="1" noRot="1" noChangeAspect="1" noChangeArrowheads="1" noTextEdit="1"/>
          </p:cNvSpPr>
          <p:nvPr>
            <p:ph type="sldImg"/>
          </p:nvPr>
        </p:nvSpPr>
        <p:spPr>
          <a:xfrm>
            <a:off x="1258888" y="720725"/>
            <a:ext cx="4799012" cy="3598863"/>
          </a:xfrm>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98AB7CD-5E39-4D13-9EEF-B5254D6BAB5C}" type="slidenum">
              <a:rPr lang="en-US" smtClean="0"/>
              <a:pPr/>
              <a:t>51</a:t>
            </a:fld>
            <a:endParaRPr lang="en-US"/>
          </a:p>
        </p:txBody>
      </p:sp>
      <p:sp>
        <p:nvSpPr>
          <p:cNvPr id="97283" name="Rectangle 2"/>
          <p:cNvSpPr>
            <a:spLocks noGrp="1" noRot="1" noChangeAspect="1" noChangeArrowheads="1" noTextEdit="1"/>
          </p:cNvSpPr>
          <p:nvPr>
            <p:ph type="sldImg"/>
          </p:nvPr>
        </p:nvSpPr>
        <p:spPr>
          <a:xfrm>
            <a:off x="1258888" y="720725"/>
            <a:ext cx="4799012" cy="3598863"/>
          </a:xfrm>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F9DAAF5-9C23-4E1B-A57F-739A9F3C2906}" type="slidenum">
              <a:rPr lang="en-US" smtClean="0"/>
              <a:pPr/>
              <a:t>52</a:t>
            </a:fld>
            <a:endParaRPr lang="en-US"/>
          </a:p>
        </p:txBody>
      </p:sp>
      <p:sp>
        <p:nvSpPr>
          <p:cNvPr id="102403" name="Rectangle 2"/>
          <p:cNvSpPr>
            <a:spLocks noGrp="1" noRot="1" noChangeAspect="1" noChangeArrowheads="1" noTextEdit="1"/>
          </p:cNvSpPr>
          <p:nvPr>
            <p:ph type="sldImg"/>
          </p:nvPr>
        </p:nvSpPr>
        <p:spPr>
          <a:xfrm>
            <a:off x="1258888" y="720725"/>
            <a:ext cx="4799012" cy="3598863"/>
          </a:xfrm>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7F6ECB-B78E-4736-BB24-ECB2710A9F33}" type="slidenum">
              <a:rPr lang="en-US" smtClean="0"/>
              <a:pPr/>
              <a:t>53</a:t>
            </a:fld>
            <a:endParaRPr lang="en-US"/>
          </a:p>
        </p:txBody>
      </p:sp>
      <p:sp>
        <p:nvSpPr>
          <p:cNvPr id="103427" name="Rectangle 2"/>
          <p:cNvSpPr>
            <a:spLocks noGrp="1" noRot="1" noChangeAspect="1" noChangeArrowheads="1" noTextEdit="1"/>
          </p:cNvSpPr>
          <p:nvPr>
            <p:ph type="sldImg"/>
          </p:nvPr>
        </p:nvSpPr>
        <p:spPr>
          <a:xfrm>
            <a:off x="1258888" y="720725"/>
            <a:ext cx="4799012" cy="3598863"/>
          </a:xfrm>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64AD66B-D24C-45F0-A126-0A916B06DD06}" type="slidenum">
              <a:rPr lang="en-US" smtClean="0"/>
              <a:pPr/>
              <a:t>54</a:t>
            </a:fld>
            <a:endParaRPr lang="en-US"/>
          </a:p>
        </p:txBody>
      </p:sp>
      <p:sp>
        <p:nvSpPr>
          <p:cNvPr id="104451" name="Rectangle 2"/>
          <p:cNvSpPr>
            <a:spLocks noGrp="1" noRot="1" noChangeAspect="1" noChangeArrowheads="1" noTextEdit="1"/>
          </p:cNvSpPr>
          <p:nvPr>
            <p:ph type="sldImg"/>
          </p:nvPr>
        </p:nvSpPr>
        <p:spPr>
          <a:xfrm>
            <a:off x="1258888" y="720725"/>
            <a:ext cx="4799012" cy="3598863"/>
          </a:xfrm>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F4CD639-D5BB-475B-B882-E9B537DF667D}" type="slidenum">
              <a:rPr lang="en-US" smtClean="0"/>
              <a:pPr/>
              <a:t>55</a:t>
            </a:fld>
            <a:endParaRPr lang="en-US"/>
          </a:p>
        </p:txBody>
      </p:sp>
      <p:sp>
        <p:nvSpPr>
          <p:cNvPr id="105475" name="Rectangle 2"/>
          <p:cNvSpPr>
            <a:spLocks noGrp="1" noRot="1" noChangeAspect="1" noChangeArrowheads="1" noTextEdit="1"/>
          </p:cNvSpPr>
          <p:nvPr>
            <p:ph type="sldImg"/>
          </p:nvPr>
        </p:nvSpPr>
        <p:spPr>
          <a:xfrm>
            <a:off x="1258888" y="720725"/>
            <a:ext cx="4799012" cy="3598863"/>
          </a:xfrm>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8BED08C-B712-4932-A253-E4C62B1396E5}" type="slidenum">
              <a:rPr lang="en-US" smtClean="0"/>
              <a:pPr/>
              <a:t>56</a:t>
            </a:fld>
            <a:endParaRPr lang="en-US"/>
          </a:p>
        </p:txBody>
      </p:sp>
      <p:sp>
        <p:nvSpPr>
          <p:cNvPr id="106499" name="Rectangle 2"/>
          <p:cNvSpPr>
            <a:spLocks noGrp="1" noRot="1" noChangeAspect="1" noChangeArrowheads="1" noTextEdit="1"/>
          </p:cNvSpPr>
          <p:nvPr>
            <p:ph type="sldImg"/>
          </p:nvPr>
        </p:nvSpPr>
        <p:spPr>
          <a:xfrm>
            <a:off x="1258888" y="720725"/>
            <a:ext cx="4799012" cy="3598863"/>
          </a:xfrm>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0C2CC51-62F6-4670-AD56-3C8E5AD340F2}" type="slidenum">
              <a:rPr lang="en-US" smtClean="0"/>
              <a:pPr/>
              <a:t>57</a:t>
            </a:fld>
            <a:endParaRPr lang="en-US"/>
          </a:p>
        </p:txBody>
      </p:sp>
      <p:sp>
        <p:nvSpPr>
          <p:cNvPr id="107523" name="Rectangle 2"/>
          <p:cNvSpPr>
            <a:spLocks noGrp="1" noRot="1" noChangeAspect="1" noChangeArrowheads="1" noTextEdit="1"/>
          </p:cNvSpPr>
          <p:nvPr>
            <p:ph type="sldImg"/>
          </p:nvPr>
        </p:nvSpPr>
        <p:spPr>
          <a:xfrm>
            <a:off x="1258888" y="720725"/>
            <a:ext cx="4799012" cy="3598863"/>
          </a:xfrm>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10</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26188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76EEE64-BBCD-42D1-A4EB-8107C7BFFDF9}" type="slidenum">
              <a:rPr lang="en-US" smtClean="0"/>
              <a:pPr/>
              <a:t>58</a:t>
            </a:fld>
            <a:endParaRPr lang="en-US"/>
          </a:p>
        </p:txBody>
      </p:sp>
      <p:sp>
        <p:nvSpPr>
          <p:cNvPr id="108547" name="Rectangle 2"/>
          <p:cNvSpPr>
            <a:spLocks noGrp="1" noRot="1" noChangeAspect="1" noChangeArrowheads="1" noTextEdit="1"/>
          </p:cNvSpPr>
          <p:nvPr>
            <p:ph type="sldImg"/>
          </p:nvPr>
        </p:nvSpPr>
        <p:spPr>
          <a:xfrm>
            <a:off x="1258888" y="720725"/>
            <a:ext cx="4799012" cy="3598863"/>
          </a:xfrm>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C15EFB5-329F-4440-989C-2F85BD00E606}" type="slidenum">
              <a:rPr lang="en-US" smtClean="0"/>
              <a:pPr/>
              <a:t>59</a:t>
            </a:fld>
            <a:endParaRPr lang="en-US"/>
          </a:p>
        </p:txBody>
      </p:sp>
      <p:sp>
        <p:nvSpPr>
          <p:cNvPr id="109571" name="Rectangle 2"/>
          <p:cNvSpPr>
            <a:spLocks noGrp="1" noRot="1" noChangeAspect="1" noChangeArrowheads="1" noTextEdit="1"/>
          </p:cNvSpPr>
          <p:nvPr>
            <p:ph type="sldImg"/>
          </p:nvPr>
        </p:nvSpPr>
        <p:spPr>
          <a:xfrm>
            <a:off x="1258888" y="720725"/>
            <a:ext cx="4799012" cy="3598863"/>
          </a:xfrm>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CA88B3B-BB8A-472D-AFE2-48E37498FB67}" type="slidenum">
              <a:rPr lang="en-US" smtClean="0"/>
              <a:pPr/>
              <a:t>60</a:t>
            </a:fld>
            <a:endParaRPr lang="en-US"/>
          </a:p>
        </p:txBody>
      </p:sp>
      <p:sp>
        <p:nvSpPr>
          <p:cNvPr id="110595" name="Rectangle 2"/>
          <p:cNvSpPr>
            <a:spLocks noGrp="1" noRot="1" noChangeAspect="1" noChangeArrowheads="1" noTextEdit="1"/>
          </p:cNvSpPr>
          <p:nvPr>
            <p:ph type="sldImg"/>
          </p:nvPr>
        </p:nvSpPr>
        <p:spPr>
          <a:xfrm>
            <a:off x="1258888" y="720725"/>
            <a:ext cx="4799012" cy="3598863"/>
          </a:xfrm>
          <a:ln/>
        </p:spPr>
      </p:sp>
      <p:sp>
        <p:nvSpPr>
          <p:cNvPr id="110596" name="Rectangle 3"/>
          <p:cNvSpPr>
            <a:spLocks noGrp="1" noChangeArrowheads="1"/>
          </p:cNvSpPr>
          <p:nvPr>
            <p:ph type="body" idx="1"/>
          </p:nvPr>
        </p:nvSpPr>
        <p:spPr>
          <a:noFill/>
          <a:ln/>
        </p:spPr>
        <p:txBody>
          <a:bodyPr/>
          <a:lstStyle/>
          <a:p>
            <a:pPr eaLnBrk="1" hangingPunct="1"/>
            <a:r>
              <a:rPr lang="en-US"/>
              <a:t>One of the better proposed solution is called RLM or receiver driven layered multicast.  The idea is to divide a stream into multiple layers.  The base layer encodes the video stream at a low bitrate, and each additional layer on top enhances its quality.  The layers are sent onto different multicast channels, and receivers can choose the number of layers to receive based on their available bandwidth.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2480E17-1DCC-4AB2-9C36-BF89C7B03D05}" type="slidenum">
              <a:rPr lang="en-US" smtClean="0"/>
              <a:pPr/>
              <a:t>61</a:t>
            </a:fld>
            <a:endParaRPr lang="en-US"/>
          </a:p>
        </p:txBody>
      </p:sp>
      <p:sp>
        <p:nvSpPr>
          <p:cNvPr id="111619" name="Rectangle 2"/>
          <p:cNvSpPr>
            <a:spLocks noGrp="1" noRot="1" noChangeAspect="1" noChangeArrowheads="1" noTextEdit="1"/>
          </p:cNvSpPr>
          <p:nvPr>
            <p:ph type="sldImg"/>
          </p:nvPr>
        </p:nvSpPr>
        <p:spPr>
          <a:xfrm>
            <a:off x="1258888" y="720725"/>
            <a:ext cx="4799012" cy="3598863"/>
          </a:xfrm>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5A4049F-DAEC-4797-90FE-6102842F51D6}" type="slidenum">
              <a:rPr lang="en-US" smtClean="0"/>
              <a:pPr/>
              <a:t>62</a:t>
            </a:fld>
            <a:endParaRPr lang="en-US"/>
          </a:p>
        </p:txBody>
      </p:sp>
      <p:sp>
        <p:nvSpPr>
          <p:cNvPr id="112643" name="Rectangle 2"/>
          <p:cNvSpPr>
            <a:spLocks noGrp="1" noRot="1" noChangeAspect="1" noChangeArrowheads="1" noTextEdit="1"/>
          </p:cNvSpPr>
          <p:nvPr>
            <p:ph type="sldImg"/>
          </p:nvPr>
        </p:nvSpPr>
        <p:spPr>
          <a:xfrm>
            <a:off x="1258888" y="720725"/>
            <a:ext cx="4799012" cy="3598863"/>
          </a:xfrm>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848512C-4D2F-4909-BDAB-CF6C464074D3}" type="slidenum">
              <a:rPr lang="en-US" smtClean="0"/>
              <a:pPr/>
              <a:t>63</a:t>
            </a:fld>
            <a:endParaRPr lang="en-US"/>
          </a:p>
        </p:txBody>
      </p:sp>
      <p:sp>
        <p:nvSpPr>
          <p:cNvPr id="114691" name="Rectangle 2"/>
          <p:cNvSpPr>
            <a:spLocks noGrp="1" noRot="1" noChangeAspect="1" noChangeArrowheads="1" noTextEdit="1"/>
          </p:cNvSpPr>
          <p:nvPr>
            <p:ph type="sldImg"/>
          </p:nvPr>
        </p:nvSpPr>
        <p:spPr>
          <a:xfrm>
            <a:off x="1258888" y="720725"/>
            <a:ext cx="4799012" cy="3598863"/>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1FF68FF-9217-4414-BF0F-E1D11BDFEC25}" type="slidenum">
              <a:rPr lang="en-US" smtClean="0"/>
              <a:pPr/>
              <a:t>64</a:t>
            </a:fld>
            <a:endParaRPr lang="en-US"/>
          </a:p>
        </p:txBody>
      </p:sp>
      <p:sp>
        <p:nvSpPr>
          <p:cNvPr id="115715" name="Rectangle 2"/>
          <p:cNvSpPr>
            <a:spLocks noGrp="1" noRot="1" noChangeAspect="1" noChangeArrowheads="1" noTextEdit="1"/>
          </p:cNvSpPr>
          <p:nvPr>
            <p:ph type="sldImg"/>
          </p:nvPr>
        </p:nvSpPr>
        <p:spPr>
          <a:xfrm>
            <a:off x="1258888" y="720725"/>
            <a:ext cx="4799012" cy="3598863"/>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1FF68FF-9217-4414-BF0F-E1D11BDFEC25}" type="slidenum">
              <a:rPr lang="en-US" smtClean="0"/>
              <a:pPr/>
              <a:t>65</a:t>
            </a:fld>
            <a:endParaRPr lang="en-US"/>
          </a:p>
        </p:txBody>
      </p:sp>
      <p:sp>
        <p:nvSpPr>
          <p:cNvPr id="115715" name="Rectangle 2"/>
          <p:cNvSpPr>
            <a:spLocks noGrp="1" noRot="1" noChangeAspect="1" noChangeArrowheads="1" noTextEdit="1"/>
          </p:cNvSpPr>
          <p:nvPr>
            <p:ph type="sldImg"/>
          </p:nvPr>
        </p:nvSpPr>
        <p:spPr>
          <a:xfrm>
            <a:off x="1258888" y="720725"/>
            <a:ext cx="4799012" cy="3598863"/>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1FF68FF-9217-4414-BF0F-E1D11BDFEC25}" type="slidenum">
              <a:rPr lang="en-US" smtClean="0"/>
              <a:pPr/>
              <a:t>66</a:t>
            </a:fld>
            <a:endParaRPr lang="en-US"/>
          </a:p>
        </p:txBody>
      </p:sp>
      <p:sp>
        <p:nvSpPr>
          <p:cNvPr id="115715" name="Rectangle 2"/>
          <p:cNvSpPr>
            <a:spLocks noGrp="1" noRot="1" noChangeAspect="1" noChangeArrowheads="1" noTextEdit="1"/>
          </p:cNvSpPr>
          <p:nvPr>
            <p:ph type="sldImg"/>
          </p:nvPr>
        </p:nvSpPr>
        <p:spPr>
          <a:xfrm>
            <a:off x="1258888" y="720725"/>
            <a:ext cx="4799012" cy="3598863"/>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13</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5126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14</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2630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15</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8894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5pPr>
            <a:lvl6pPr marL="2330430"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6pPr>
            <a:lvl7pPr marL="275414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7pPr>
            <a:lvl8pPr marL="3177858"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8pPr>
            <a:lvl9pPr marL="3601574" indent="-211858" defTabSz="423714" eaLnBrk="0" fontAlgn="base" hangingPunct="0">
              <a:lnSpc>
                <a:spcPct val="93000"/>
              </a:lnSpc>
              <a:spcBef>
                <a:spcPct val="0"/>
              </a:spcBef>
              <a:spcAft>
                <a:spcPct val="0"/>
              </a:spcAft>
              <a:buClr>
                <a:srgbClr val="000000"/>
              </a:buClr>
              <a:buSzPct val="100000"/>
              <a:buFont typeface="Times New Roman" panose="02020603050405020304" pitchFamily="18" charset="0"/>
              <a:tabLst>
                <a:tab pos="670881" algn="l"/>
                <a:tab pos="1341762" algn="l"/>
                <a:tab pos="2012643" algn="l"/>
                <a:tab pos="2683526" algn="l"/>
              </a:tabLst>
              <a:defRPr>
                <a:solidFill>
                  <a:schemeClr val="tx1"/>
                </a:solidFill>
                <a:latin typeface="Arial" panose="020B0604020202020204" pitchFamily="34" charset="0"/>
                <a:ea typeface="Microsoft YaHei" panose="020B0503020204020204" pitchFamily="34" charset="-122"/>
              </a:defRPr>
            </a:lvl9pPr>
          </a:lstStyle>
          <a:p>
            <a:fld id="{905D4407-A2DF-449D-B91E-C1123B3C8B4F}" type="slidenum">
              <a:rPr lang="en-US" altLang="en-US">
                <a:solidFill>
                  <a:srgbClr val="000000"/>
                </a:solidFill>
                <a:latin typeface="Times New Roman" panose="02020603050405020304" pitchFamily="18" charset="0"/>
              </a:rPr>
              <a:pPr/>
              <a:t>16</a:t>
            </a:fld>
            <a:endParaRPr lang="en-US" altLang="en-US" dirty="0">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Grp="1" noChangeArrowheads="1"/>
          </p:cNvSpPr>
          <p:nvPr>
            <p:ph type="body" idx="1"/>
          </p:nvPr>
        </p:nvSpPr>
        <p:spPr>
          <a:xfrm>
            <a:off x="731213" y="4560392"/>
            <a:ext cx="5852774" cy="432089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9714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userDrawn="1"/>
          </p:nvSpPr>
          <p:spPr bwMode="auto">
            <a:xfrm>
              <a:off x="0" y="0"/>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auto">
            <a:xfrm>
              <a:off x="5511" y="0"/>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auto">
            <a:xfrm>
              <a:off x="5511" y="4065"/>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auto">
            <a:xfrm>
              <a:off x="0" y="4065"/>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grpSp>
      <p:grpSp>
        <p:nvGrpSpPr>
          <p:cNvPr id="9" name="Group 7"/>
          <p:cNvGrpSpPr>
            <a:grpSpLocks/>
          </p:cNvGrpSpPr>
          <p:nvPr/>
        </p:nvGrpSpPr>
        <p:grpSpPr bwMode="auto">
          <a:xfrm>
            <a:off x="0" y="0"/>
            <a:ext cx="9144000" cy="6858000"/>
            <a:chOff x="0" y="0"/>
            <a:chExt cx="5760" cy="4320"/>
          </a:xfrm>
        </p:grpSpPr>
        <p:sp>
          <p:nvSpPr>
            <p:cNvPr id="10" name="AutoShape 8"/>
            <p:cNvSpPr>
              <a:spLocks noChangeArrowheads="1"/>
            </p:cNvSpPr>
            <p:nvPr userDrawn="1"/>
          </p:nvSpPr>
          <p:spPr bwMode="auto">
            <a:xfrm>
              <a:off x="0" y="3436"/>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11" name="AutoShape 9"/>
            <p:cNvSpPr>
              <a:spLocks noChangeArrowheads="1"/>
            </p:cNvSpPr>
            <p:nvPr userDrawn="1"/>
          </p:nvSpPr>
          <p:spPr bwMode="auto">
            <a:xfrm>
              <a:off x="0" y="0"/>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12" name="AutoShape 10"/>
            <p:cNvSpPr>
              <a:spLocks noChangeArrowheads="1"/>
            </p:cNvSpPr>
            <p:nvPr userDrawn="1"/>
          </p:nvSpPr>
          <p:spPr bwMode="auto">
            <a:xfrm>
              <a:off x="4876" y="0"/>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13" name="AutoShape 11"/>
            <p:cNvSpPr>
              <a:spLocks noChangeArrowheads="1"/>
            </p:cNvSpPr>
            <p:nvPr userDrawn="1"/>
          </p:nvSpPr>
          <p:spPr bwMode="auto">
            <a:xfrm>
              <a:off x="4876" y="3436"/>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grpSp>
      <p:sp>
        <p:nvSpPr>
          <p:cNvPr id="14" name="Line 17"/>
          <p:cNvSpPr>
            <a:spLocks noChangeShapeType="1"/>
          </p:cNvSpPr>
          <p:nvPr/>
        </p:nvSpPr>
        <p:spPr bwMode="auto">
          <a:xfrm flipH="1">
            <a:off x="755651" y="3429000"/>
            <a:ext cx="8388350" cy="0"/>
          </a:xfrm>
          <a:prstGeom prst="line">
            <a:avLst/>
          </a:prstGeom>
          <a:noFill/>
          <a:ln w="38100">
            <a:solidFill>
              <a:schemeClr val="bg2"/>
            </a:solidFill>
            <a:round/>
            <a:headEnd/>
            <a:tailEnd/>
          </a:ln>
          <a:effectLst/>
        </p:spPr>
        <p:txBody>
          <a:bodyPr lIns="91430" tIns="45715" rIns="91430" bIns="45715"/>
          <a:lstStyle/>
          <a:p>
            <a:pPr>
              <a:defRPr/>
            </a:pPr>
            <a:endParaRPr lang="en-US"/>
          </a:p>
        </p:txBody>
      </p:sp>
      <p:sp>
        <p:nvSpPr>
          <p:cNvPr id="15" name="Rectangle 19"/>
          <p:cNvSpPr>
            <a:spLocks noChangeArrowheads="1"/>
          </p:cNvSpPr>
          <p:nvPr/>
        </p:nvSpPr>
        <p:spPr bwMode="auto">
          <a:xfrm>
            <a:off x="914400" y="6477000"/>
            <a:ext cx="3124200" cy="255588"/>
          </a:xfrm>
          <a:prstGeom prst="rect">
            <a:avLst/>
          </a:prstGeom>
          <a:noFill/>
          <a:ln w="9525">
            <a:noFill/>
            <a:miter lim="800000"/>
            <a:headEnd/>
            <a:tailEnd/>
          </a:ln>
          <a:effectLst/>
        </p:spPr>
        <p:txBody>
          <a:bodyPr lIns="91430" tIns="45715" rIns="91430" bIns="45715"/>
          <a:lstStyle/>
          <a:p>
            <a:pPr algn="l">
              <a:defRPr/>
            </a:pPr>
            <a:r>
              <a:rPr lang="en-US" sz="800" dirty="0">
                <a:solidFill>
                  <a:schemeClr val="accent1"/>
                </a:solidFill>
                <a:ea typeface="宋体" pitchFamily="2" charset="-122"/>
              </a:rPr>
              <a:t>NUS.SOC.CS5248-2019</a:t>
            </a:r>
          </a:p>
          <a:p>
            <a:pPr algn="l">
              <a:defRPr/>
            </a:pPr>
            <a:r>
              <a:rPr lang="en-US" sz="800" dirty="0">
                <a:solidFill>
                  <a:schemeClr val="accent1"/>
                </a:solidFill>
                <a:ea typeface="宋体" pitchFamily="2" charset="-122"/>
                <a:cs typeface="Tahoma" pitchFamily="34" charset="0"/>
              </a:rPr>
              <a:t>Roger Zimmermann (based in part on slides by Ooi Wei Tsang)</a:t>
            </a:r>
            <a:r>
              <a:rPr lang="en-US" sz="800" dirty="0">
                <a:solidFill>
                  <a:schemeClr val="accent1"/>
                </a:solidFill>
                <a:latin typeface="Lucida Sans" pitchFamily="34" charset="0"/>
                <a:ea typeface="宋体" pitchFamily="2" charset="-122"/>
              </a:rPr>
              <a:t> </a:t>
            </a:r>
            <a:r>
              <a:rPr lang="en-US" sz="800" dirty="0">
                <a:solidFill>
                  <a:schemeClr val="accent1"/>
                </a:solidFill>
              </a:rPr>
              <a:t>	</a:t>
            </a:r>
          </a:p>
        </p:txBody>
      </p:sp>
      <p:sp>
        <p:nvSpPr>
          <p:cNvPr id="4108" name="Rectangle 12"/>
          <p:cNvSpPr>
            <a:spLocks noGrp="1" noChangeArrowheads="1"/>
          </p:cNvSpPr>
          <p:nvPr>
            <p:ph type="ctrTitle"/>
          </p:nvPr>
        </p:nvSpPr>
        <p:spPr>
          <a:xfrm>
            <a:off x="827089" y="1052514"/>
            <a:ext cx="7859712" cy="2209800"/>
          </a:xfrm>
        </p:spPr>
        <p:txBody>
          <a:bodyPr anchor="b"/>
          <a:lstStyle>
            <a:lvl1pPr>
              <a:defRPr sz="5600"/>
            </a:lvl1pPr>
          </a:lstStyle>
          <a:p>
            <a:r>
              <a:rPr lang="en-US"/>
              <a:t>Click to edit Master title style</a:t>
            </a:r>
          </a:p>
        </p:txBody>
      </p:sp>
      <p:sp>
        <p:nvSpPr>
          <p:cNvPr id="4109" name="Rectangle 13"/>
          <p:cNvSpPr>
            <a:spLocks noGrp="1" noChangeArrowheads="1"/>
          </p:cNvSpPr>
          <p:nvPr>
            <p:ph type="subTitle" idx="1"/>
          </p:nvPr>
        </p:nvSpPr>
        <p:spPr>
          <a:xfrm>
            <a:off x="827088" y="3789363"/>
            <a:ext cx="6858000" cy="1600200"/>
          </a:xfrm>
        </p:spPr>
        <p:txBody>
          <a:bodyPr/>
          <a:lstStyle>
            <a:lvl1pPr marL="0" indent="0">
              <a:buFont typeface="Wingdings" pitchFamily="2" charset="2"/>
              <a:buNone/>
              <a:defRPr>
                <a:solidFill>
                  <a:schemeClr val="bg2"/>
                </a:solidFill>
              </a:defRPr>
            </a:lvl1pPr>
          </a:lstStyle>
          <a:p>
            <a:r>
              <a:rPr lang="en-US"/>
              <a:t>Click to edit Master subtitle style</a:t>
            </a:r>
          </a:p>
        </p:txBody>
      </p:sp>
      <p:sp>
        <p:nvSpPr>
          <p:cNvPr id="16" name="Rectangle 14"/>
          <p:cNvSpPr>
            <a:spLocks noGrp="1" noChangeArrowheads="1"/>
          </p:cNvSpPr>
          <p:nvPr>
            <p:ph type="dt" sz="half" idx="10"/>
          </p:nvPr>
        </p:nvSpPr>
        <p:spPr>
          <a:xfrm>
            <a:off x="912813" y="6453189"/>
            <a:ext cx="1905000" cy="255587"/>
          </a:xfrm>
        </p:spPr>
        <p:txBody>
          <a:bodyPr/>
          <a:lstStyle>
            <a:lvl1pPr>
              <a:defRPr/>
            </a:lvl1pPr>
          </a:lstStyle>
          <a:p>
            <a:pPr>
              <a:defRPr/>
            </a:pPr>
            <a:endParaRPr lang="en-US"/>
          </a:p>
        </p:txBody>
      </p:sp>
      <p:sp>
        <p:nvSpPr>
          <p:cNvPr id="17" name="Rectangle 15"/>
          <p:cNvSpPr>
            <a:spLocks noGrp="1" noChangeArrowheads="1"/>
          </p:cNvSpPr>
          <p:nvPr>
            <p:ph type="ftr" sz="quarter" idx="11"/>
          </p:nvPr>
        </p:nvSpPr>
        <p:spPr>
          <a:xfrm>
            <a:off x="3354388" y="6248400"/>
            <a:ext cx="2895600" cy="457200"/>
          </a:xfrm>
        </p:spPr>
        <p:txBody>
          <a:bodyPr/>
          <a:lstStyle>
            <a:lvl1pPr>
              <a:defRPr>
                <a:solidFill>
                  <a:schemeClr val="tx1"/>
                </a:solidFill>
              </a:defRPr>
            </a:lvl1pPr>
          </a:lstStyle>
          <a:p>
            <a:pPr>
              <a:defRPr/>
            </a:pPr>
            <a:endParaRPr lang="en-US"/>
          </a:p>
        </p:txBody>
      </p:sp>
      <p:sp>
        <p:nvSpPr>
          <p:cNvPr id="18" name="Rectangle 16"/>
          <p:cNvSpPr>
            <a:spLocks noGrp="1" noChangeArrowheads="1"/>
          </p:cNvSpPr>
          <p:nvPr>
            <p:ph type="sldNum" sz="quarter" idx="12"/>
          </p:nvPr>
        </p:nvSpPr>
        <p:spPr/>
        <p:txBody>
          <a:bodyPr/>
          <a:lstStyle>
            <a:lvl1pPr>
              <a:defRPr/>
            </a:lvl1pPr>
          </a:lstStyle>
          <a:p>
            <a:pPr>
              <a:defRPr/>
            </a:pPr>
            <a:fld id="{FE7664CC-C69B-4D45-9F60-0FEDD33195D8}"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09031E0A-8A4F-43D0-A6E0-1666A2BBBA70}"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DA7B271C-83D1-4E4D-B075-69FD896B7AB5}"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1"/>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1"/>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7"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8" name="Rectangle 16"/>
          <p:cNvSpPr>
            <a:spLocks noGrp="1" noChangeArrowheads="1"/>
          </p:cNvSpPr>
          <p:nvPr>
            <p:ph type="sldNum" sz="quarter" idx="12"/>
          </p:nvPr>
        </p:nvSpPr>
        <p:spPr>
          <a:ln/>
        </p:spPr>
        <p:txBody>
          <a:bodyPr/>
          <a:lstStyle>
            <a:lvl1pPr>
              <a:defRPr/>
            </a:lvl1pPr>
          </a:lstStyle>
          <a:p>
            <a:pPr>
              <a:defRPr/>
            </a:pPr>
            <a:fld id="{D7B2AA6C-6AEC-4F1C-AC40-077EA3A56467}"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81"/>
            <a:ext cx="6857280" cy="2387771"/>
          </a:xfrm>
        </p:spPr>
        <p:txBody>
          <a:bodyPr anchor="b"/>
          <a:lstStyle>
            <a:lvl1pPr algn="ctr">
              <a:defRPr sz="5400"/>
            </a:lvl1pPr>
          </a:lstStyle>
          <a:p>
            <a:r>
              <a:rPr lang="en-US"/>
              <a:t>Click to edit Master title style</a:t>
            </a:r>
          </a:p>
        </p:txBody>
      </p:sp>
      <p:sp>
        <p:nvSpPr>
          <p:cNvPr id="3" name="Subtitle 2"/>
          <p:cNvSpPr>
            <a:spLocks noGrp="1"/>
          </p:cNvSpPr>
          <p:nvPr>
            <p:ph type="subTitle" idx="1"/>
          </p:nvPr>
        </p:nvSpPr>
        <p:spPr>
          <a:xfrm>
            <a:off x="1143360" y="3601821"/>
            <a:ext cx="6857280" cy="1656174"/>
          </a:xfrm>
        </p:spPr>
        <p:txBody>
          <a:bodyPr/>
          <a:lstStyle>
            <a:lvl1pPr marL="0" indent="0" algn="ctr">
              <a:buNone/>
              <a:defRPr sz="2200"/>
            </a:lvl1pPr>
            <a:lvl2pPr marL="414640" indent="0" algn="ctr">
              <a:buNone/>
              <a:defRPr sz="1800"/>
            </a:lvl2pPr>
            <a:lvl3pPr marL="829280" indent="0" algn="ctr">
              <a:buNone/>
              <a:defRPr sz="1600"/>
            </a:lvl3pPr>
            <a:lvl4pPr marL="1243920" indent="0" algn="ctr">
              <a:buNone/>
              <a:defRPr sz="1500"/>
            </a:lvl4pPr>
            <a:lvl5pPr marL="1658560" indent="0" algn="ctr">
              <a:buNone/>
              <a:defRPr sz="1500"/>
            </a:lvl5pPr>
            <a:lvl6pPr marL="2073201" indent="0" algn="ctr">
              <a:buNone/>
              <a:defRPr sz="1500"/>
            </a:lvl6pPr>
            <a:lvl7pPr marL="2487841" indent="0" algn="ctr">
              <a:buNone/>
              <a:defRPr sz="1500"/>
            </a:lvl7pPr>
            <a:lvl8pPr marL="2902481" indent="0" algn="ctr">
              <a:buNone/>
              <a:defRPr sz="1500"/>
            </a:lvl8pPr>
            <a:lvl9pPr marL="3317121" indent="0" algn="ctr">
              <a:buNone/>
              <a:defRPr sz="1500"/>
            </a:lvl9pPr>
          </a:lstStyle>
          <a:p>
            <a:r>
              <a:rPr lang="en-US"/>
              <a:t>Click to edit Master subtitle style</a:t>
            </a:r>
          </a:p>
        </p:txBody>
      </p:sp>
      <p:sp>
        <p:nvSpPr>
          <p:cNvPr id="4"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104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744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2"/>
            <a:ext cx="7886880" cy="2852939"/>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623521" y="4589765"/>
            <a:ext cx="7886880" cy="1499197"/>
          </a:xfrm>
        </p:spPr>
        <p:txBody>
          <a:bodyPr/>
          <a:lstStyle>
            <a:lvl1pPr marL="0" indent="0">
              <a:buNone/>
              <a:defRPr sz="2200"/>
            </a:lvl1pPr>
            <a:lvl2pPr marL="414640" indent="0">
              <a:buNone/>
              <a:defRPr sz="1800"/>
            </a:lvl2pPr>
            <a:lvl3pPr marL="829280" indent="0">
              <a:buNone/>
              <a:defRPr sz="1600"/>
            </a:lvl3pPr>
            <a:lvl4pPr marL="1243920" indent="0">
              <a:buNone/>
              <a:defRPr sz="1500"/>
            </a:lvl4pPr>
            <a:lvl5pPr marL="1658560" indent="0">
              <a:buNone/>
              <a:defRPr sz="1500"/>
            </a:lvl5pPr>
            <a:lvl6pPr marL="2073201" indent="0">
              <a:buNone/>
              <a:defRPr sz="1500"/>
            </a:lvl6pPr>
            <a:lvl7pPr marL="2487841" indent="0">
              <a:buNone/>
              <a:defRPr sz="1500"/>
            </a:lvl7pPr>
            <a:lvl8pPr marL="2902481" indent="0">
              <a:buNone/>
              <a:defRPr sz="1500"/>
            </a:lvl8pPr>
            <a:lvl9pPr marL="3317121" indent="0">
              <a:buNone/>
              <a:defRPr sz="1500"/>
            </a:lvl9pPr>
          </a:lstStyle>
          <a:p>
            <a:pPr lvl="0"/>
            <a:r>
              <a:rPr lang="en-US"/>
              <a:t>Click to edit Master text styles</a:t>
            </a:r>
          </a:p>
        </p:txBody>
      </p:sp>
      <p:sp>
        <p:nvSpPr>
          <p:cNvPr id="4"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488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31"/>
            <a:ext cx="4043520" cy="4524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1" y="1604331"/>
            <a:ext cx="4044960" cy="4524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078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a:t>Click to edit Master text styles</a:t>
            </a:r>
          </a:p>
        </p:txBody>
      </p:sp>
      <p:sp>
        <p:nvSpPr>
          <p:cNvPr id="4" name="Content Placeholder 3"/>
          <p:cNvSpPr>
            <a:spLocks noGrp="1"/>
          </p:cNvSpPr>
          <p:nvPr>
            <p:ph sz="half" idx="2"/>
          </p:nvPr>
        </p:nvSpPr>
        <p:spPr>
          <a:xfrm>
            <a:off x="629280" y="2504425"/>
            <a:ext cx="3869280"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600" y="2504425"/>
            <a:ext cx="3886560"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8866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2730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65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4B0E0EC9-8739-4986-A228-DB3A5251F325}"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640" indent="0">
              <a:buNone/>
              <a:defRPr sz="1300"/>
            </a:lvl2pPr>
            <a:lvl3pPr marL="829280" indent="0">
              <a:buNone/>
              <a:defRPr sz="1100"/>
            </a:lvl3pPr>
            <a:lvl4pPr marL="1243920" indent="0">
              <a:buNone/>
              <a:defRPr sz="900"/>
            </a:lvl4pPr>
            <a:lvl5pPr marL="1658560" indent="0">
              <a:buNone/>
              <a:defRPr sz="900"/>
            </a:lvl5pPr>
            <a:lvl6pPr marL="2073201" indent="0">
              <a:buNone/>
              <a:defRPr sz="900"/>
            </a:lvl6pPr>
            <a:lvl7pPr marL="2487841" indent="0">
              <a:buNone/>
              <a:defRPr sz="900"/>
            </a:lvl7pPr>
            <a:lvl8pPr marL="2902481" indent="0">
              <a:buNone/>
              <a:defRPr sz="900"/>
            </a:lvl8pPr>
            <a:lvl9pPr marL="3317121" indent="0">
              <a:buNone/>
              <a:defRPr sz="900"/>
            </a:lvl9pPr>
          </a:lstStyle>
          <a:p>
            <a:pPr lvl="0"/>
            <a:r>
              <a:rPr lang="en-US"/>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387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pPr lvl="0"/>
            <a:endParaRPr lang="en-US" noProof="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640" indent="0">
              <a:buNone/>
              <a:defRPr sz="1300"/>
            </a:lvl2pPr>
            <a:lvl3pPr marL="829280" indent="0">
              <a:buNone/>
              <a:defRPr sz="1100"/>
            </a:lvl3pPr>
            <a:lvl4pPr marL="1243920" indent="0">
              <a:buNone/>
              <a:defRPr sz="900"/>
            </a:lvl4pPr>
            <a:lvl5pPr marL="1658560" indent="0">
              <a:buNone/>
              <a:defRPr sz="900"/>
            </a:lvl5pPr>
            <a:lvl6pPr marL="2073201" indent="0">
              <a:buNone/>
              <a:defRPr sz="900"/>
            </a:lvl6pPr>
            <a:lvl7pPr marL="2487841" indent="0">
              <a:buNone/>
              <a:defRPr sz="900"/>
            </a:lvl7pPr>
            <a:lvl8pPr marL="2902481" indent="0">
              <a:buNone/>
              <a:defRPr sz="900"/>
            </a:lvl8pPr>
            <a:lvl9pPr marL="3317121" indent="0">
              <a:buNone/>
              <a:defRPr sz="900"/>
            </a:lvl9pPr>
          </a:lstStyle>
          <a:p>
            <a:pPr lvl="0"/>
            <a:r>
              <a:rPr lang="en-US"/>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3270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998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381641"/>
            <a:ext cx="2056320" cy="5747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1" y="381641"/>
            <a:ext cx="6032160" cy="5747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9162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381641"/>
            <a:ext cx="8226720" cy="1126198"/>
          </a:xfrm>
        </p:spPr>
        <p:txBody>
          <a:bodyPr/>
          <a:lstStyle/>
          <a:p>
            <a:r>
              <a:rPr lang="en-US"/>
              <a:t>Click to edit Master title style</a:t>
            </a:r>
          </a:p>
        </p:txBody>
      </p:sp>
      <p:sp>
        <p:nvSpPr>
          <p:cNvPr id="3" name="Content Placeholder 2"/>
          <p:cNvSpPr>
            <a:spLocks noGrp="1"/>
          </p:cNvSpPr>
          <p:nvPr>
            <p:ph sz="quarter" idx="1"/>
          </p:nvPr>
        </p:nvSpPr>
        <p:spPr>
          <a:xfrm>
            <a:off x="456480" y="1604331"/>
            <a:ext cx="40435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6480" y="3935934"/>
            <a:ext cx="40435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38241" y="1604331"/>
            <a:ext cx="4044960" cy="4524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ft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447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39A84932-20B4-4DAD-8F4B-710BBF1B5969}"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1"/>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09781494-95D8-4495-A302-715AA8FEFDBB}"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66546175-9372-494D-A269-7DAF5854808F}"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1C28811C-18F8-4988-BDEB-D9D636CC0F25}"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2663D23B-764C-40CC-B82A-B5B914E9ED0F}"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FE9DC702-5637-410D-A54F-0F9030B31A14}"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r>
              <a:rPr lang="en-US" dirty="0"/>
              <a:t>NUS.SOC.CS5248-2019</a:t>
            </a:r>
          </a:p>
          <a:p>
            <a:pPr>
              <a:defRPr/>
            </a:pPr>
            <a:r>
              <a:rPr lang="en-US" dirty="0"/>
              <a:t>Roger Zimmermann (based in part on slides by Ooi Wei Tsang)</a:t>
            </a: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EEFE51DC-E8EC-4916-89D8-28BFFEBEF554}"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3075" name="Rectangle 3"/>
            <p:cNvSpPr>
              <a:spLocks noChangeArrowheads="1"/>
            </p:cNvSpPr>
            <p:nvPr userDrawn="1"/>
          </p:nvSpPr>
          <p:spPr bwMode="auto">
            <a:xfrm>
              <a:off x="0" y="0"/>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3076" name="Rectangle 4"/>
            <p:cNvSpPr>
              <a:spLocks noChangeArrowheads="1"/>
            </p:cNvSpPr>
            <p:nvPr userDrawn="1"/>
          </p:nvSpPr>
          <p:spPr bwMode="auto">
            <a:xfrm>
              <a:off x="5511" y="0"/>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3077" name="Rectangle 5"/>
            <p:cNvSpPr>
              <a:spLocks noChangeArrowheads="1"/>
            </p:cNvSpPr>
            <p:nvPr userDrawn="1"/>
          </p:nvSpPr>
          <p:spPr bwMode="auto">
            <a:xfrm>
              <a:off x="5511" y="4065"/>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3078" name="Rectangle 6"/>
            <p:cNvSpPr>
              <a:spLocks noChangeArrowheads="1"/>
            </p:cNvSpPr>
            <p:nvPr userDrawn="1"/>
          </p:nvSpPr>
          <p:spPr bwMode="auto">
            <a:xfrm>
              <a:off x="0" y="4065"/>
              <a:ext cx="249" cy="255"/>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grpSp>
      <p:grpSp>
        <p:nvGrpSpPr>
          <p:cNvPr id="1027" name="Group 7"/>
          <p:cNvGrpSpPr>
            <a:grpSpLocks/>
          </p:cNvGrpSpPr>
          <p:nvPr/>
        </p:nvGrpSpPr>
        <p:grpSpPr bwMode="auto">
          <a:xfrm>
            <a:off x="0" y="0"/>
            <a:ext cx="9144000" cy="6858000"/>
            <a:chOff x="0" y="0"/>
            <a:chExt cx="5760" cy="4320"/>
          </a:xfrm>
        </p:grpSpPr>
        <p:sp>
          <p:nvSpPr>
            <p:cNvPr id="3080" name="AutoShape 8"/>
            <p:cNvSpPr>
              <a:spLocks noChangeArrowheads="1"/>
            </p:cNvSpPr>
            <p:nvPr userDrawn="1"/>
          </p:nvSpPr>
          <p:spPr bwMode="auto">
            <a:xfrm>
              <a:off x="0" y="3436"/>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3081" name="AutoShape 9"/>
            <p:cNvSpPr>
              <a:spLocks noChangeArrowheads="1"/>
            </p:cNvSpPr>
            <p:nvPr userDrawn="1"/>
          </p:nvSpPr>
          <p:spPr bwMode="auto">
            <a:xfrm>
              <a:off x="0" y="0"/>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3082" name="AutoShape 10"/>
            <p:cNvSpPr>
              <a:spLocks noChangeArrowheads="1"/>
            </p:cNvSpPr>
            <p:nvPr userDrawn="1"/>
          </p:nvSpPr>
          <p:spPr bwMode="auto">
            <a:xfrm>
              <a:off x="4876" y="0"/>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sp>
          <p:nvSpPr>
            <p:cNvPr id="3083" name="AutoShape 11"/>
            <p:cNvSpPr>
              <a:spLocks noChangeArrowheads="1"/>
            </p:cNvSpPr>
            <p:nvPr userDrawn="1"/>
          </p:nvSpPr>
          <p:spPr bwMode="auto">
            <a:xfrm>
              <a:off x="4876" y="3436"/>
              <a:ext cx="884" cy="884"/>
            </a:xfrm>
            <a:prstGeom prst="roundRect">
              <a:avLst>
                <a:gd name="adj" fmla="val 16667"/>
              </a:avLst>
            </a:prstGeom>
            <a:solidFill>
              <a:schemeClr val="bg1"/>
            </a:solidFill>
            <a:ln w="9525">
              <a:noFill/>
              <a:round/>
              <a:headEnd/>
              <a:tailEnd/>
            </a:ln>
            <a:effectLst/>
          </p:spPr>
          <p:txBody>
            <a:bodyPr wrap="none" anchor="ctr"/>
            <a:lstStyle/>
            <a:p>
              <a:pPr>
                <a:defRPr/>
              </a:pPr>
              <a:endParaRPr lang="en-US"/>
            </a:p>
          </p:txBody>
        </p:sp>
      </p:grpSp>
      <p:sp>
        <p:nvSpPr>
          <p:cNvPr id="1028" name="Rectangle 12"/>
          <p:cNvSpPr>
            <a:spLocks noGrp="1" noChangeArrowheads="1"/>
          </p:cNvSpPr>
          <p:nvPr>
            <p:ph type="title"/>
          </p:nvPr>
        </p:nvSpPr>
        <p:spPr bwMode="auto">
          <a:xfrm>
            <a:off x="914401" y="277813"/>
            <a:ext cx="77724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1029" name="Rectangle 13"/>
          <p:cNvSpPr>
            <a:spLocks noGrp="1" noChangeArrowheads="1"/>
          </p:cNvSpPr>
          <p:nvPr>
            <p:ph type="body" idx="1"/>
          </p:nvPr>
        </p:nvSpPr>
        <p:spPr bwMode="auto">
          <a:xfrm>
            <a:off x="914401" y="1600201"/>
            <a:ext cx="7772400" cy="4530725"/>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6" name="Rectangle 14"/>
          <p:cNvSpPr>
            <a:spLocks noGrp="1" noChangeArrowheads="1"/>
          </p:cNvSpPr>
          <p:nvPr>
            <p:ph type="dt" sz="half" idx="2"/>
          </p:nvPr>
        </p:nvSpPr>
        <p:spPr bwMode="auto">
          <a:xfrm>
            <a:off x="914400" y="6453189"/>
            <a:ext cx="3276600" cy="255587"/>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800" dirty="0" smtClean="0">
                <a:solidFill>
                  <a:schemeClr val="accent1"/>
                </a:solidFill>
              </a:defRPr>
            </a:lvl1pPr>
          </a:lstStyle>
          <a:p>
            <a:pPr>
              <a:defRPr/>
            </a:pPr>
            <a:r>
              <a:rPr lang="en-US" dirty="0"/>
              <a:t>NUS.SOC.CS5248-2019</a:t>
            </a:r>
          </a:p>
          <a:p>
            <a:pPr>
              <a:defRPr/>
            </a:pPr>
            <a:r>
              <a:rPr lang="en-US" dirty="0"/>
              <a:t>Roger Zimmermann (based in part on slides by Ooi Wei Tsang)</a:t>
            </a:r>
          </a:p>
        </p:txBody>
      </p:sp>
      <p:sp>
        <p:nvSpPr>
          <p:cNvPr id="3087" name="Rectangle 15"/>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chemeClr val="bg2"/>
                </a:solidFill>
              </a:defRPr>
            </a:lvl1pPr>
          </a:lstStyle>
          <a:p>
            <a:pPr>
              <a:defRPr/>
            </a:pPr>
            <a:endParaRPr lang="en-US"/>
          </a:p>
          <a:p>
            <a:pPr>
              <a:defRPr/>
            </a:pPr>
            <a:endParaRPr lang="en-US"/>
          </a:p>
          <a:p>
            <a:pPr>
              <a:defRPr/>
            </a:pPr>
            <a:endParaRPr lang="en-US"/>
          </a:p>
        </p:txBody>
      </p:sp>
      <p:sp>
        <p:nvSpPr>
          <p:cNvPr id="3088" name="Rectangle 1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lvl1pPr>
          </a:lstStyle>
          <a:p>
            <a:pPr>
              <a:defRPr/>
            </a:pPr>
            <a:fld id="{3CB03D69-23D7-402D-8BC2-C52C9971EEC7}" type="slidenum">
              <a:rPr lang="en-US"/>
              <a:pPr>
                <a:defRPr/>
              </a:pPr>
              <a:t>‹#›</a:t>
            </a:fld>
            <a:endParaRPr lang="en-US"/>
          </a:p>
        </p:txBody>
      </p:sp>
      <p:sp>
        <p:nvSpPr>
          <p:cNvPr id="3089" name="Line 17"/>
          <p:cNvSpPr>
            <a:spLocks noChangeShapeType="1"/>
          </p:cNvSpPr>
          <p:nvPr/>
        </p:nvSpPr>
        <p:spPr bwMode="auto">
          <a:xfrm flipH="1">
            <a:off x="900114" y="1268413"/>
            <a:ext cx="8243887" cy="0"/>
          </a:xfrm>
          <a:prstGeom prst="line">
            <a:avLst/>
          </a:prstGeom>
          <a:noFill/>
          <a:ln w="57150">
            <a:solidFill>
              <a:schemeClr val="bg2"/>
            </a:solidFill>
            <a:round/>
            <a:headEnd/>
            <a:tailEnd/>
          </a:ln>
          <a:effectLst/>
        </p:spPr>
        <p:txBody>
          <a:bodyPr lIns="91430" tIns="45715" rIns="91430" bIns="45715"/>
          <a:lstStyle/>
          <a:p>
            <a:pP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hf sldNum="0"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ahoma" pitchFamily="34" charset="0"/>
        </a:defRPr>
      </a:lvl2pPr>
      <a:lvl3pPr algn="l" rtl="0" eaLnBrk="0" fontAlgn="base" hangingPunct="0">
        <a:spcBef>
          <a:spcPct val="0"/>
        </a:spcBef>
        <a:spcAft>
          <a:spcPct val="0"/>
        </a:spcAft>
        <a:defRPr sz="4200">
          <a:solidFill>
            <a:schemeClr val="tx2"/>
          </a:solidFill>
          <a:latin typeface="Tahoma" pitchFamily="34" charset="0"/>
        </a:defRPr>
      </a:lvl3pPr>
      <a:lvl4pPr algn="l" rtl="0" eaLnBrk="0" fontAlgn="base" hangingPunct="0">
        <a:spcBef>
          <a:spcPct val="0"/>
        </a:spcBef>
        <a:spcAft>
          <a:spcPct val="0"/>
        </a:spcAft>
        <a:defRPr sz="4200">
          <a:solidFill>
            <a:schemeClr val="tx2"/>
          </a:solidFill>
          <a:latin typeface="Tahoma" pitchFamily="34" charset="0"/>
        </a:defRPr>
      </a:lvl4pPr>
      <a:lvl5pPr algn="l" rtl="0" eaLnBrk="0" fontAlgn="base" hangingPunct="0">
        <a:spcBef>
          <a:spcPct val="0"/>
        </a:spcBef>
        <a:spcAft>
          <a:spcPct val="0"/>
        </a:spcAft>
        <a:defRPr sz="4200">
          <a:solidFill>
            <a:schemeClr val="tx2"/>
          </a:solidFill>
          <a:latin typeface="Tahoma" pitchFamily="34" charset="0"/>
        </a:defRPr>
      </a:lvl5pPr>
      <a:lvl6pPr marL="457153" algn="l" rtl="0" fontAlgn="base">
        <a:spcBef>
          <a:spcPct val="0"/>
        </a:spcBef>
        <a:spcAft>
          <a:spcPct val="0"/>
        </a:spcAft>
        <a:defRPr sz="4200">
          <a:solidFill>
            <a:schemeClr val="tx2"/>
          </a:solidFill>
          <a:latin typeface="Tahoma" pitchFamily="34" charset="0"/>
        </a:defRPr>
      </a:lvl6pPr>
      <a:lvl7pPr marL="914305" algn="l" rtl="0" fontAlgn="base">
        <a:spcBef>
          <a:spcPct val="0"/>
        </a:spcBef>
        <a:spcAft>
          <a:spcPct val="0"/>
        </a:spcAft>
        <a:defRPr sz="4200">
          <a:solidFill>
            <a:schemeClr val="tx2"/>
          </a:solidFill>
          <a:latin typeface="Tahoma" pitchFamily="34" charset="0"/>
        </a:defRPr>
      </a:lvl7pPr>
      <a:lvl8pPr marL="1371458" algn="l" rtl="0" fontAlgn="base">
        <a:spcBef>
          <a:spcPct val="0"/>
        </a:spcBef>
        <a:spcAft>
          <a:spcPct val="0"/>
        </a:spcAft>
        <a:defRPr sz="4200">
          <a:solidFill>
            <a:schemeClr val="tx2"/>
          </a:solidFill>
          <a:latin typeface="Tahoma" pitchFamily="34" charset="0"/>
        </a:defRPr>
      </a:lvl8pPr>
      <a:lvl9pPr marL="1828610" algn="l" rtl="0" fontAlgn="base">
        <a:spcBef>
          <a:spcPct val="0"/>
        </a:spcBef>
        <a:spcAft>
          <a:spcPct val="0"/>
        </a:spcAft>
        <a:defRPr sz="4200">
          <a:solidFill>
            <a:schemeClr val="tx2"/>
          </a:solidFill>
          <a:latin typeface="Tahoma" pitchFamily="34" charset="0"/>
        </a:defRPr>
      </a:lvl9pPr>
    </p:titleStyle>
    <p:bodyStyle>
      <a:lvl1pPr marL="342865" indent="-342865" algn="l" rtl="0" eaLnBrk="0" fontAlgn="base" hangingPunct="0">
        <a:spcBef>
          <a:spcPct val="20000"/>
        </a:spcBef>
        <a:spcAft>
          <a:spcPct val="0"/>
        </a:spcAft>
        <a:buClr>
          <a:schemeClr val="folHlink"/>
        </a:buClr>
        <a:buSzPct val="90000"/>
        <a:buFont typeface="Wingdings" pitchFamily="2" charset="2"/>
        <a:buChar char="n"/>
        <a:defRPr sz="3200">
          <a:solidFill>
            <a:schemeClr val="tx1"/>
          </a:solidFill>
          <a:latin typeface="+mn-lt"/>
          <a:ea typeface="+mn-ea"/>
          <a:cs typeface="+mn-cs"/>
        </a:defRPr>
      </a:lvl1pPr>
      <a:lvl2pPr marL="742873" indent="-285720" algn="l" rtl="0" eaLnBrk="0" fontAlgn="base" hangingPunct="0">
        <a:spcBef>
          <a:spcPct val="20000"/>
        </a:spcBef>
        <a:spcAft>
          <a:spcPct val="0"/>
        </a:spcAft>
        <a:buClr>
          <a:schemeClr val="accent1"/>
        </a:buClr>
        <a:buSzPct val="75000"/>
        <a:buFont typeface="Wingdings" pitchFamily="2" charset="2"/>
        <a:buChar char="n"/>
        <a:defRPr sz="3000">
          <a:solidFill>
            <a:schemeClr val="folHlink"/>
          </a:solidFill>
          <a:latin typeface="+mn-lt"/>
        </a:defRPr>
      </a:lvl2pPr>
      <a:lvl3pPr marL="1142882" indent="-228577" algn="l" rtl="0" eaLnBrk="0" fontAlgn="base" hangingPunct="0">
        <a:spcBef>
          <a:spcPct val="20000"/>
        </a:spcBef>
        <a:spcAft>
          <a:spcPct val="0"/>
        </a:spcAft>
        <a:buClr>
          <a:schemeClr val="folHlink"/>
        </a:buClr>
        <a:buSzPct val="55000"/>
        <a:buFont typeface="Wingdings" pitchFamily="2" charset="2"/>
        <a:buChar char="n"/>
        <a:defRPr sz="2800">
          <a:solidFill>
            <a:schemeClr val="folHlink"/>
          </a:solidFill>
          <a:latin typeface="+mn-lt"/>
        </a:defRPr>
      </a:lvl3pPr>
      <a:lvl4pPr marL="1600034" indent="-228577" algn="l" rtl="0" eaLnBrk="0" fontAlgn="base" hangingPunct="0">
        <a:spcBef>
          <a:spcPct val="20000"/>
        </a:spcBef>
        <a:spcAft>
          <a:spcPct val="0"/>
        </a:spcAft>
        <a:buClr>
          <a:schemeClr val="accent1"/>
        </a:buClr>
        <a:buFont typeface="Wingdings" pitchFamily="2" charset="2"/>
        <a:buChar char="§"/>
        <a:defRPr sz="2400">
          <a:solidFill>
            <a:schemeClr val="folHlink"/>
          </a:solidFill>
          <a:latin typeface="+mn-lt"/>
        </a:defRPr>
      </a:lvl4pPr>
      <a:lvl5pPr marL="2057187" indent="-228577" algn="l" rtl="0" eaLnBrk="0" fontAlgn="base" hangingPunct="0">
        <a:spcBef>
          <a:spcPct val="20000"/>
        </a:spcBef>
        <a:spcAft>
          <a:spcPct val="0"/>
        </a:spcAft>
        <a:buClr>
          <a:schemeClr val="accent1"/>
        </a:buClr>
        <a:buFont typeface="Wingdings" pitchFamily="2" charset="2"/>
        <a:buChar char="§"/>
        <a:defRPr sz="2400">
          <a:solidFill>
            <a:schemeClr val="folHlink"/>
          </a:solidFill>
          <a:latin typeface="+mn-lt"/>
        </a:defRPr>
      </a:lvl5pPr>
      <a:lvl6pPr marL="2514340" indent="-228577" algn="l" rtl="0" fontAlgn="base">
        <a:spcBef>
          <a:spcPct val="20000"/>
        </a:spcBef>
        <a:spcAft>
          <a:spcPct val="0"/>
        </a:spcAft>
        <a:buClr>
          <a:schemeClr val="accent1"/>
        </a:buClr>
        <a:buFont typeface="Wingdings" pitchFamily="2" charset="2"/>
        <a:buChar char="§"/>
        <a:defRPr sz="2400">
          <a:solidFill>
            <a:schemeClr val="folHlink"/>
          </a:solidFill>
          <a:latin typeface="+mn-lt"/>
        </a:defRPr>
      </a:lvl6pPr>
      <a:lvl7pPr marL="2971492" indent="-228577" algn="l" rtl="0" fontAlgn="base">
        <a:spcBef>
          <a:spcPct val="20000"/>
        </a:spcBef>
        <a:spcAft>
          <a:spcPct val="0"/>
        </a:spcAft>
        <a:buClr>
          <a:schemeClr val="accent1"/>
        </a:buClr>
        <a:buFont typeface="Wingdings" pitchFamily="2" charset="2"/>
        <a:buChar char="§"/>
        <a:defRPr sz="2400">
          <a:solidFill>
            <a:schemeClr val="folHlink"/>
          </a:solidFill>
          <a:latin typeface="+mn-lt"/>
        </a:defRPr>
      </a:lvl7pPr>
      <a:lvl8pPr marL="3428645" indent="-228577" algn="l" rtl="0" fontAlgn="base">
        <a:spcBef>
          <a:spcPct val="20000"/>
        </a:spcBef>
        <a:spcAft>
          <a:spcPct val="0"/>
        </a:spcAft>
        <a:buClr>
          <a:schemeClr val="accent1"/>
        </a:buClr>
        <a:buFont typeface="Wingdings" pitchFamily="2" charset="2"/>
        <a:buChar char="§"/>
        <a:defRPr sz="2400">
          <a:solidFill>
            <a:schemeClr val="folHlink"/>
          </a:solidFill>
          <a:latin typeface="+mn-lt"/>
        </a:defRPr>
      </a:lvl8pPr>
      <a:lvl9pPr marL="3885797" indent="-228577" algn="l" rtl="0" fontAlgn="base">
        <a:spcBef>
          <a:spcPct val="20000"/>
        </a:spcBef>
        <a:spcAft>
          <a:spcPct val="0"/>
        </a:spcAft>
        <a:buClr>
          <a:schemeClr val="accent1"/>
        </a:buClr>
        <a:buFont typeface="Wingdings" pitchFamily="2" charset="2"/>
        <a:buChar char="§"/>
        <a:defRPr sz="2400">
          <a:solidFill>
            <a:schemeClr val="folHlink"/>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0" y="6470600"/>
            <a:ext cx="9123840" cy="414764"/>
          </a:xfrm>
          <a:prstGeom prst="roundRect">
            <a:avLst>
              <a:gd name="adj" fmla="val 347"/>
            </a:avLst>
          </a:prstGeom>
          <a:gradFill rotWithShape="0">
            <a:gsLst>
              <a:gs pos="0">
                <a:srgbClr val="CFE7F5">
                  <a:alpha val="0"/>
                </a:srgbClr>
              </a:gs>
              <a:gs pos="100000">
                <a:srgbClr val="CFE7F5"/>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27" tIns="41464" rIns="82927" bIns="41464" anchor="ctr"/>
          <a:lstStyle/>
          <a:p>
            <a:pPr algn="l" defTabSz="414640" hangingPunct="0">
              <a:lnSpc>
                <a:spcPct val="93000"/>
              </a:lnSpc>
              <a:buClr>
                <a:srgbClr val="000000"/>
              </a:buClr>
              <a:buSzPct val="100000"/>
              <a:buFont typeface="Times New Roman" panose="02020603050405020304" pitchFamily="18" charset="0"/>
              <a:buNone/>
            </a:pPr>
            <a:endParaRPr lang="en-US" altLang="en-US" sz="1800">
              <a:solidFill>
                <a:srgbClr val="000000"/>
              </a:solidFill>
              <a:latin typeface="Arial" panose="020B0604020202020204" pitchFamily="34" charset="0"/>
            </a:endParaRPr>
          </a:p>
        </p:txBody>
      </p:sp>
      <p:sp>
        <p:nvSpPr>
          <p:cNvPr id="1027" name="Rectangle 2"/>
          <p:cNvSpPr>
            <a:spLocks noGrp="1" noChangeArrowheads="1"/>
          </p:cNvSpPr>
          <p:nvPr>
            <p:ph type="title"/>
          </p:nvPr>
        </p:nvSpPr>
        <p:spPr bwMode="auto">
          <a:xfrm>
            <a:off x="456481" y="381641"/>
            <a:ext cx="8226720" cy="1126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8" name="Rectangle 3"/>
          <p:cNvSpPr>
            <a:spLocks noGrp="1" noChangeArrowheads="1"/>
          </p:cNvSpPr>
          <p:nvPr>
            <p:ph type="body" idx="1"/>
          </p:nvPr>
        </p:nvSpPr>
        <p:spPr bwMode="auto">
          <a:xfrm>
            <a:off x="456481" y="1604331"/>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48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anose="02020603050405020304" pitchFamily="18" charset="0"/>
              <a:buNone/>
              <a:tabLst>
                <a:tab pos="656514" algn="l"/>
                <a:tab pos="1313025" algn="l"/>
                <a:tab pos="1969541" algn="l"/>
                <a:tab pos="2626055" algn="l"/>
              </a:tabLst>
              <a:defRPr sz="1300" smtClean="0">
                <a:solidFill>
                  <a:srgbClr val="000000"/>
                </a:solidFill>
                <a:latin typeface="Times New Roman" panose="02020603050405020304" pitchFamily="18" charset="0"/>
                <a:cs typeface="Arial Unicode MS" panose="020B0604020202020204" pitchFamily="34" charset="-128"/>
              </a:defRPr>
            </a:lvl1pPr>
          </a:lstStyle>
          <a:p>
            <a:pPr defTabSz="414640" hangingPunct="0">
              <a:defRPr/>
            </a:pPr>
            <a:endParaRPr lang="en-US"/>
          </a:p>
        </p:txBody>
      </p:sp>
      <p:pic>
        <p:nvPicPr>
          <p:cNvPr id="103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7683" y="151217"/>
            <a:ext cx="1310400" cy="5803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1" name="Rectangle 6"/>
          <p:cNvSpPr>
            <a:spLocks noChangeArrowheads="1"/>
          </p:cNvSpPr>
          <p:nvPr/>
        </p:nvSpPr>
        <p:spPr bwMode="auto">
          <a:xfrm>
            <a:off x="0" y="1327822"/>
            <a:ext cx="531360" cy="188660"/>
          </a:xfrm>
          <a:prstGeom prst="rect">
            <a:avLst/>
          </a:prstGeom>
          <a:solidFill>
            <a:srgbClr val="DA1F28"/>
          </a:solidFill>
          <a:ln>
            <a:noFill/>
          </a:ln>
          <a:effectLst/>
          <a:extLst>
            <a:ext uri="{91240B29-F687-4F45-9708-019B960494DF}">
              <a14:hiddenLine xmlns:a14="http://schemas.microsoft.com/office/drawing/2010/main" w="507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27" tIns="41464" rIns="82927" bIns="41464" anchor="ctr"/>
          <a:lstStyle/>
          <a:p>
            <a:pPr algn="l" defTabSz="414640" hangingPunct="0">
              <a:lnSpc>
                <a:spcPct val="93000"/>
              </a:lnSpc>
              <a:buClr>
                <a:srgbClr val="000000"/>
              </a:buClr>
              <a:buSzPct val="100000"/>
              <a:buFont typeface="Times New Roman" panose="02020603050405020304" pitchFamily="18" charset="0"/>
              <a:buNone/>
            </a:pPr>
            <a:endParaRPr lang="en-US" altLang="en-US" sz="1800">
              <a:solidFill>
                <a:srgbClr val="000000"/>
              </a:solidFill>
              <a:latin typeface="Arial" panose="020B0604020202020204" pitchFamily="34" charset="0"/>
            </a:endParaRPr>
          </a:p>
        </p:txBody>
      </p:sp>
      <p:sp>
        <p:nvSpPr>
          <p:cNvPr id="1032" name="Rectangle 7"/>
          <p:cNvSpPr>
            <a:spLocks noChangeArrowheads="1"/>
          </p:cNvSpPr>
          <p:nvPr/>
        </p:nvSpPr>
        <p:spPr bwMode="auto">
          <a:xfrm>
            <a:off x="622080" y="1327822"/>
            <a:ext cx="8501760" cy="188660"/>
          </a:xfrm>
          <a:prstGeom prst="rect">
            <a:avLst/>
          </a:prstGeom>
          <a:solidFill>
            <a:srgbClr val="2DA2BF"/>
          </a:solidFill>
          <a:ln>
            <a:noFill/>
          </a:ln>
          <a:effectLst/>
          <a:extLst>
            <a:ext uri="{91240B29-F687-4F45-9708-019B960494DF}">
              <a14:hiddenLine xmlns:a14="http://schemas.microsoft.com/office/drawing/2010/main" w="507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27" tIns="41464" rIns="82927" bIns="41464" anchor="ctr"/>
          <a:lstStyle/>
          <a:p>
            <a:pPr algn="l" defTabSz="414640" hangingPunct="0">
              <a:lnSpc>
                <a:spcPct val="93000"/>
              </a:lnSpc>
              <a:buClr>
                <a:srgbClr val="000000"/>
              </a:buClr>
              <a:buSzPct val="100000"/>
              <a:buFont typeface="Times New Roman" panose="02020603050405020304" pitchFamily="18" charset="0"/>
              <a:buNone/>
            </a:pPr>
            <a:endParaRPr lang="en-US" altLang="en-US" sz="1800">
              <a:solidFill>
                <a:srgbClr val="000000"/>
              </a:solidFill>
              <a:latin typeface="Arial" panose="020B0604020202020204" pitchFamily="34" charset="0"/>
            </a:endParaRPr>
          </a:p>
        </p:txBody>
      </p:sp>
      <p:sp>
        <p:nvSpPr>
          <p:cNvPr id="1033" name="Text Box 8"/>
          <p:cNvSpPr txBox="1">
            <a:spLocks noChangeArrowheads="1"/>
          </p:cNvSpPr>
          <p:nvPr/>
        </p:nvSpPr>
        <p:spPr bwMode="auto">
          <a:xfrm>
            <a:off x="38880" y="1352302"/>
            <a:ext cx="483840" cy="19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599" rIns="0" bIns="0"/>
          <a:lstStyle/>
          <a:p>
            <a:pPr defTabSz="414640" hangingPunct="0">
              <a:lnSpc>
                <a:spcPct val="93000"/>
              </a:lnSpc>
              <a:buClr>
                <a:srgbClr val="000000"/>
              </a:buClr>
              <a:buSzPct val="100000"/>
              <a:buFont typeface="Times New Roman" panose="02020603050405020304" pitchFamily="18" charset="0"/>
              <a:buNone/>
            </a:pPr>
            <a:fld id="{6EDCE34B-0FF6-480E-88BF-E15764F6AE10}" type="slidenum">
              <a:rPr lang="en-US" altLang="en-US" sz="1100">
                <a:solidFill>
                  <a:srgbClr val="FFFFFF"/>
                </a:solidFill>
                <a:latin typeface="Times New Roman" panose="02020603050405020304" pitchFamily="18" charset="0"/>
                <a:cs typeface="Arial Unicode MS" panose="020B0604020202020204" pitchFamily="34" charset="-128"/>
              </a:rPr>
              <a:pPr defTabSz="414640" hangingPunct="0">
                <a:lnSpc>
                  <a:spcPct val="93000"/>
                </a:lnSpc>
                <a:buClr>
                  <a:srgbClr val="000000"/>
                </a:buClr>
                <a:buSzPct val="100000"/>
                <a:buFont typeface="Times New Roman" panose="02020603050405020304" pitchFamily="18" charset="0"/>
                <a:buNone/>
              </a:pPr>
              <a:t>‹#›</a:t>
            </a:fld>
            <a:endParaRPr lang="en-US" altLang="en-US" sz="1100">
              <a:solidFill>
                <a:srgbClr val="FFFFFF"/>
              </a:solidFill>
              <a:latin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9454106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414640" rtl="0" eaLnBrk="0" fontAlgn="base" hangingPunct="0">
        <a:lnSpc>
          <a:spcPct val="98000"/>
        </a:lnSpc>
        <a:spcBef>
          <a:spcPct val="0"/>
        </a:spcBef>
        <a:spcAft>
          <a:spcPct val="0"/>
        </a:spcAft>
        <a:buClr>
          <a:srgbClr val="000000"/>
        </a:buClr>
        <a:buSzPct val="100000"/>
        <a:buFont typeface="Times New Roman" panose="02020603050405020304" pitchFamily="18" charset="0"/>
        <a:defRPr sz="3300" b="1" kern="1200">
          <a:solidFill>
            <a:srgbClr val="004586"/>
          </a:solidFill>
          <a:latin typeface="+mj-lt"/>
          <a:ea typeface="+mj-ea"/>
          <a:cs typeface="+mj-cs"/>
        </a:defRPr>
      </a:lvl1pPr>
      <a:lvl2pPr algn="l" defTabSz="414640" rtl="0" eaLnBrk="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2pPr>
      <a:lvl3pPr algn="l" defTabSz="414640" rtl="0" eaLnBrk="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3pPr>
      <a:lvl4pPr algn="l" defTabSz="414640" rtl="0" eaLnBrk="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4pPr>
      <a:lvl5pPr algn="l" defTabSz="414640" rtl="0" eaLnBrk="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5pPr>
      <a:lvl6pPr marL="2280522" indent="-207320" algn="l" defTabSz="414640" rtl="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6pPr>
      <a:lvl7pPr marL="2695161" indent="-207320" algn="l" defTabSz="414640" rtl="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7pPr>
      <a:lvl8pPr marL="3109802" indent="-207320" algn="l" defTabSz="414640" rtl="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8pPr>
      <a:lvl9pPr marL="3524441" indent="-207320" algn="l" defTabSz="414640" rtl="0" fontAlgn="base" hangingPunct="0">
        <a:lnSpc>
          <a:spcPct val="98000"/>
        </a:lnSpc>
        <a:spcBef>
          <a:spcPct val="0"/>
        </a:spcBef>
        <a:spcAft>
          <a:spcPct val="0"/>
        </a:spcAft>
        <a:buClr>
          <a:srgbClr val="000000"/>
        </a:buClr>
        <a:buSzPct val="100000"/>
        <a:buFont typeface="Times New Roman" panose="02020603050405020304" pitchFamily="18" charset="0"/>
        <a:defRPr sz="3300" b="1">
          <a:solidFill>
            <a:srgbClr val="004586"/>
          </a:solidFill>
          <a:latin typeface="Microsoft Sans Serif" panose="020B0604020202020204" pitchFamily="34" charset="0"/>
          <a:ea typeface="Microsoft YaHei" panose="020B0503020204020204" pitchFamily="34" charset="-122"/>
        </a:defRPr>
      </a:lvl9pPr>
    </p:titleStyle>
    <p:bodyStyle>
      <a:lvl1pPr marL="310981" indent="-310981" algn="l" defTabSz="414640" rtl="0" eaLnBrk="0" fontAlgn="base" hangingPunct="0">
        <a:lnSpc>
          <a:spcPct val="98000"/>
        </a:lnSpc>
        <a:spcBef>
          <a:spcPct val="0"/>
        </a:spcBef>
        <a:spcAft>
          <a:spcPts val="1282"/>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673790" indent="-259151" algn="l" defTabSz="414640" rtl="0" eaLnBrk="0" fontAlgn="base" hangingPunct="0">
        <a:lnSpc>
          <a:spcPct val="98000"/>
        </a:lnSpc>
        <a:spcBef>
          <a:spcPct val="0"/>
        </a:spcBef>
        <a:spcAft>
          <a:spcPts val="1032"/>
        </a:spcAft>
        <a:buClr>
          <a:srgbClr val="000000"/>
        </a:buClr>
        <a:buSzPct val="100000"/>
        <a:buFont typeface="Times New Roman" panose="02020603050405020304" pitchFamily="18" charset="0"/>
        <a:defRPr sz="2000" kern="1200">
          <a:solidFill>
            <a:srgbClr val="333333"/>
          </a:solidFill>
          <a:latin typeface="+mn-lt"/>
          <a:ea typeface="+mn-ea"/>
          <a:cs typeface="+mn-cs"/>
        </a:defRPr>
      </a:lvl2pPr>
      <a:lvl3pPr marL="1036599" indent="-207320" algn="l" defTabSz="414640" rtl="0" eaLnBrk="0" fontAlgn="base" hangingPunct="0">
        <a:lnSpc>
          <a:spcPct val="98000"/>
        </a:lnSpc>
        <a:spcBef>
          <a:spcPct val="0"/>
        </a:spcBef>
        <a:spcAft>
          <a:spcPts val="771"/>
        </a:spcAft>
        <a:buClr>
          <a:srgbClr val="000000"/>
        </a:buClr>
        <a:buSzPct val="100000"/>
        <a:buFont typeface="Times New Roman" panose="02020603050405020304" pitchFamily="18" charset="0"/>
        <a:defRPr sz="1800" kern="1200">
          <a:solidFill>
            <a:srgbClr val="666666"/>
          </a:solidFill>
          <a:latin typeface="+mn-lt"/>
          <a:ea typeface="+mn-ea"/>
          <a:cs typeface="+mn-cs"/>
        </a:defRPr>
      </a:lvl3pPr>
      <a:lvl4pPr marL="1451240" indent="-207320" algn="l" defTabSz="414640" rtl="0" eaLnBrk="0" fontAlgn="base" hangingPunct="0">
        <a:lnSpc>
          <a:spcPct val="98000"/>
        </a:lnSpc>
        <a:spcBef>
          <a:spcPct val="0"/>
        </a:spcBef>
        <a:spcAft>
          <a:spcPts val="522"/>
        </a:spcAft>
        <a:buClr>
          <a:srgbClr val="000000"/>
        </a:buClr>
        <a:buSzPct val="100000"/>
        <a:buFont typeface="Times New Roman" panose="02020603050405020304" pitchFamily="18" charset="0"/>
        <a:defRPr sz="1800" kern="1200">
          <a:solidFill>
            <a:srgbClr val="666666"/>
          </a:solidFill>
          <a:latin typeface="+mn-lt"/>
          <a:ea typeface="+mn-ea"/>
          <a:cs typeface="+mn-cs"/>
        </a:defRPr>
      </a:lvl4pPr>
      <a:lvl5pPr marL="1865880" indent="-207320" algn="l" defTabSz="414640" rtl="0" eaLnBrk="0" fontAlgn="base" hangingPunct="0">
        <a:lnSpc>
          <a:spcPct val="98000"/>
        </a:lnSpc>
        <a:spcBef>
          <a:spcPct val="0"/>
        </a:spcBef>
        <a:spcAft>
          <a:spcPts val="261"/>
        </a:spcAft>
        <a:buClr>
          <a:srgbClr val="000000"/>
        </a:buClr>
        <a:buSzPct val="100000"/>
        <a:buFont typeface="Times New Roman" panose="02020603050405020304" pitchFamily="18" charset="0"/>
        <a:defRPr sz="1800" kern="1200">
          <a:solidFill>
            <a:srgbClr val="666666"/>
          </a:solidFill>
          <a:latin typeface="+mn-lt"/>
          <a:ea typeface="+mn-ea"/>
          <a:cs typeface="+mn-cs"/>
        </a:defRPr>
      </a:lvl5pPr>
      <a:lvl6pPr marL="2280522" indent="-207320" algn="l" defTabSz="829280"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161" indent="-207320" algn="l" defTabSz="829280"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09802" indent="-207320" algn="l" defTabSz="829280"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4441" indent="-207320" algn="l" defTabSz="829280"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280" rtl="0" eaLnBrk="1" latinLnBrk="0" hangingPunct="1">
        <a:defRPr sz="1600" kern="1200">
          <a:solidFill>
            <a:schemeClr val="tx1"/>
          </a:solidFill>
          <a:latin typeface="+mn-lt"/>
          <a:ea typeface="+mn-ea"/>
          <a:cs typeface="+mn-cs"/>
        </a:defRPr>
      </a:lvl1pPr>
      <a:lvl2pPr marL="414640" algn="l" defTabSz="829280" rtl="0" eaLnBrk="1" latinLnBrk="0" hangingPunct="1">
        <a:defRPr sz="1600" kern="1200">
          <a:solidFill>
            <a:schemeClr val="tx1"/>
          </a:solidFill>
          <a:latin typeface="+mn-lt"/>
          <a:ea typeface="+mn-ea"/>
          <a:cs typeface="+mn-cs"/>
        </a:defRPr>
      </a:lvl2pPr>
      <a:lvl3pPr marL="829280" algn="l" defTabSz="829280" rtl="0" eaLnBrk="1" latinLnBrk="0" hangingPunct="1">
        <a:defRPr sz="1600" kern="1200">
          <a:solidFill>
            <a:schemeClr val="tx1"/>
          </a:solidFill>
          <a:latin typeface="+mn-lt"/>
          <a:ea typeface="+mn-ea"/>
          <a:cs typeface="+mn-cs"/>
        </a:defRPr>
      </a:lvl3pPr>
      <a:lvl4pPr marL="1243920" algn="l" defTabSz="829280" rtl="0" eaLnBrk="1" latinLnBrk="0" hangingPunct="1">
        <a:defRPr sz="1600" kern="1200">
          <a:solidFill>
            <a:schemeClr val="tx1"/>
          </a:solidFill>
          <a:latin typeface="+mn-lt"/>
          <a:ea typeface="+mn-ea"/>
          <a:cs typeface="+mn-cs"/>
        </a:defRPr>
      </a:lvl4pPr>
      <a:lvl5pPr marL="1658560" algn="l" defTabSz="829280" rtl="0" eaLnBrk="1" latinLnBrk="0" hangingPunct="1">
        <a:defRPr sz="1600" kern="1200">
          <a:solidFill>
            <a:schemeClr val="tx1"/>
          </a:solidFill>
          <a:latin typeface="+mn-lt"/>
          <a:ea typeface="+mn-ea"/>
          <a:cs typeface="+mn-cs"/>
        </a:defRPr>
      </a:lvl5pPr>
      <a:lvl6pPr marL="2073201" algn="l" defTabSz="829280" rtl="0" eaLnBrk="1" latinLnBrk="0" hangingPunct="1">
        <a:defRPr sz="1600" kern="1200">
          <a:solidFill>
            <a:schemeClr val="tx1"/>
          </a:solidFill>
          <a:latin typeface="+mn-lt"/>
          <a:ea typeface="+mn-ea"/>
          <a:cs typeface="+mn-cs"/>
        </a:defRPr>
      </a:lvl6pPr>
      <a:lvl7pPr marL="2487841" algn="l" defTabSz="829280" rtl="0" eaLnBrk="1" latinLnBrk="0" hangingPunct="1">
        <a:defRPr sz="1600" kern="1200">
          <a:solidFill>
            <a:schemeClr val="tx1"/>
          </a:solidFill>
          <a:latin typeface="+mn-lt"/>
          <a:ea typeface="+mn-ea"/>
          <a:cs typeface="+mn-cs"/>
        </a:defRPr>
      </a:lvl7pPr>
      <a:lvl8pPr marL="2902481" algn="l" defTabSz="829280" rtl="0" eaLnBrk="1" latinLnBrk="0" hangingPunct="1">
        <a:defRPr sz="1600" kern="1200">
          <a:solidFill>
            <a:schemeClr val="tx1"/>
          </a:solidFill>
          <a:latin typeface="+mn-lt"/>
          <a:ea typeface="+mn-ea"/>
          <a:cs typeface="+mn-cs"/>
        </a:defRPr>
      </a:lvl8pPr>
      <a:lvl9pPr marL="3317121" algn="l" defTabSz="8292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5.jp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Rate Adaptations</a:t>
            </a:r>
          </a:p>
        </p:txBody>
      </p:sp>
      <p:sp>
        <p:nvSpPr>
          <p:cNvPr id="3075" name="Rectangle 3"/>
          <p:cNvSpPr>
            <a:spLocks noGrp="1" noChangeArrowheads="1"/>
          </p:cNvSpPr>
          <p:nvPr>
            <p:ph type="subTitle" idx="1"/>
          </p:nvPr>
        </p:nvSpPr>
        <p:spPr/>
        <p:txBody>
          <a:bodyPr/>
          <a:lstStyle/>
          <a:p>
            <a:pPr eaLnBrk="1" hangingPunct="1"/>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4" y="381640"/>
            <a:ext cx="8228160"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Client-side Bitrate (BR) Adaptation</a:t>
            </a:r>
          </a:p>
        </p:txBody>
      </p:sp>
      <p:sp>
        <p:nvSpPr>
          <p:cNvPr id="25603" name="Rectangle 2"/>
          <p:cNvSpPr>
            <a:spLocks noGrp="1" noChangeArrowheads="1"/>
          </p:cNvSpPr>
          <p:nvPr>
            <p:ph type="body" idx="4294967295"/>
          </p:nvPr>
        </p:nvSpPr>
        <p:spPr>
          <a:xfrm>
            <a:off x="456483" y="1604330"/>
            <a:ext cx="8358300" cy="4948869"/>
          </a:xfrm>
        </p:spPr>
        <p:txBody>
          <a:bodyPr/>
          <a:lstStyle/>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The bitrate adaptation logic is fully controlled by the client (purely client-driven).</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Bitrate adaptation heuristics based on:</a:t>
            </a:r>
          </a:p>
          <a:p>
            <a:pPr marL="1195092" lvl="2" indent="-342865" eaLnBrk="1">
              <a:buClr>
                <a:srgbClr val="2DA2BF"/>
              </a:buClr>
              <a:buSzPct val="80000"/>
              <a:buFont typeface="+mj-lt"/>
              <a:buAutoNum type="arabicPeriod"/>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solidFill>
                  <a:srgbClr val="C00000"/>
                </a:solidFill>
              </a:rPr>
              <a:t>Available bandwidth</a:t>
            </a:r>
            <a:endParaRPr lang="en-US" altLang="en-US" dirty="0"/>
          </a:p>
          <a:p>
            <a:pPr marL="1195092" lvl="2" indent="-342865" eaLnBrk="1">
              <a:buClr>
                <a:srgbClr val="2DA2BF"/>
              </a:buClr>
              <a:buSzPct val="80000"/>
              <a:buFont typeface="+mj-lt"/>
              <a:buAutoNum type="arabicPeriod"/>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solidFill>
                  <a:srgbClr val="C00000"/>
                </a:solidFill>
              </a:rPr>
              <a:t>Playback buffer size</a:t>
            </a:r>
            <a:endParaRPr lang="en-US" altLang="en-US" dirty="0"/>
          </a:p>
          <a:p>
            <a:pPr marL="1195092" lvl="2" indent="-342865" eaLnBrk="1">
              <a:buClr>
                <a:srgbClr val="2DA2BF"/>
              </a:buClr>
              <a:buSzPct val="80000"/>
              <a:buFont typeface="+mj-lt"/>
              <a:buAutoNum type="arabicPeriod"/>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solidFill>
                  <a:srgbClr val="C00000"/>
                </a:solidFill>
              </a:rPr>
              <a:t>Chunk scheduling</a:t>
            </a:r>
            <a:endParaRPr lang="en-US" altLang="en-US" dirty="0"/>
          </a:p>
          <a:p>
            <a:pPr marL="1195092" lvl="2" indent="-342865" eaLnBrk="1">
              <a:buClr>
                <a:srgbClr val="2DA2BF"/>
              </a:buClr>
              <a:buSzPct val="80000"/>
              <a:buFont typeface="+mj-lt"/>
              <a:buAutoNum type="arabicPeriod"/>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solidFill>
                  <a:srgbClr val="C00000"/>
                </a:solidFill>
              </a:rPr>
              <a:t>Hybrid-based</a:t>
            </a:r>
            <a:endParaRPr lang="en-US" altLang="en-US" dirty="0"/>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Interesting algorithms</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Li et al (2014), Liu et al (2011)</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Huang et al (2014), Mueller et al (2015)</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Jiang et al (2012), Chen et al (2013)</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Yin et al (2015), Li et al. (2014), De </a:t>
            </a:r>
            <a:r>
              <a:rPr lang="en-US" altLang="en-US" sz="1800" dirty="0" err="1"/>
              <a:t>Cicco</a:t>
            </a:r>
            <a:r>
              <a:rPr lang="en-US" altLang="en-US" sz="1800" dirty="0"/>
              <a:t> et al. (2013), Miller et al. (2012), Zhou et al. (2012)</a:t>
            </a:r>
          </a:p>
          <a:p>
            <a:pPr marL="489455" lvl="1" indent="0" eaLnBrk="1">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754337" lvl="2"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000" dirty="0">
                <a:solidFill>
                  <a:srgbClr val="000000"/>
                </a:solidFill>
              </a:rPr>
              <a:t>	</a:t>
            </a:r>
          </a:p>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a:p>
            <a:pPr marL="1163176" lvl="2" indent="-310948"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2971801"/>
            <a:ext cx="4242783" cy="1904999"/>
          </a:xfrm>
          <a:prstGeom prst="rect">
            <a:avLst/>
          </a:prstGeom>
        </p:spPr>
      </p:pic>
    </p:spTree>
    <p:extLst>
      <p:ext uri="{BB962C8B-B14F-4D97-AF65-F5344CB8AC3E}">
        <p14:creationId xmlns:p14="http://schemas.microsoft.com/office/powerpoint/2010/main" val="109999543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603">
                                            <p:txEl>
                                              <p:pRg st="6" end="6"/>
                                            </p:txEl>
                                          </p:spTgt>
                                        </p:tgtEl>
                                        <p:attrNameLst>
                                          <p:attrName>style.visibility</p:attrName>
                                        </p:attrNameLst>
                                      </p:cBhvr>
                                      <p:to>
                                        <p:strVal val="visible"/>
                                      </p:to>
                                    </p:set>
                                    <p:animEffect transition="in" filter="fade">
                                      <p:cBhvr>
                                        <p:cTn id="41" dur="500"/>
                                        <p:tgtEl>
                                          <p:spTgt spid="2560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603">
                                            <p:txEl>
                                              <p:pRg st="7" end="7"/>
                                            </p:txEl>
                                          </p:spTgt>
                                        </p:tgtEl>
                                        <p:attrNameLst>
                                          <p:attrName>style.visibility</p:attrName>
                                        </p:attrNameLst>
                                      </p:cBhvr>
                                      <p:to>
                                        <p:strVal val="visible"/>
                                      </p:to>
                                    </p:set>
                                    <p:animEffect transition="in" filter="fade">
                                      <p:cBhvr>
                                        <p:cTn id="44" dur="500"/>
                                        <p:tgtEl>
                                          <p:spTgt spid="2560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Effect transition="in" filter="fade">
                                      <p:cBhvr>
                                        <p:cTn id="47" dur="500"/>
                                        <p:tgtEl>
                                          <p:spTgt spid="2560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5603">
                                            <p:txEl>
                                              <p:pRg st="9" end="9"/>
                                            </p:txEl>
                                          </p:spTgt>
                                        </p:tgtEl>
                                        <p:attrNameLst>
                                          <p:attrName>style.visibility</p:attrName>
                                        </p:attrNameLst>
                                      </p:cBhvr>
                                      <p:to>
                                        <p:strVal val="visible"/>
                                      </p:to>
                                    </p:set>
                                    <p:animEffect transition="in" filter="fade">
                                      <p:cBhvr>
                                        <p:cTn id="50" dur="500"/>
                                        <p:tgtEl>
                                          <p:spTgt spid="2560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5603">
                                            <p:txEl>
                                              <p:pRg st="10" end="10"/>
                                            </p:txEl>
                                          </p:spTgt>
                                        </p:tgtEl>
                                        <p:attrNameLst>
                                          <p:attrName>style.visibility</p:attrName>
                                        </p:attrNameLst>
                                      </p:cBhvr>
                                      <p:to>
                                        <p:strVal val="visible"/>
                                      </p:to>
                                    </p:set>
                                    <p:animEffect transition="in" filter="fade">
                                      <p:cBhvr>
                                        <p:cTn id="53" dur="500"/>
                                        <p:tgtEl>
                                          <p:spTgt spid="2560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Comparison (1)</a:t>
            </a:r>
          </a:p>
        </p:txBody>
      </p:sp>
      <p:sp>
        <p:nvSpPr>
          <p:cNvPr id="3" name="Content Placeholder 2"/>
          <p:cNvSpPr>
            <a:spLocks noGrp="1"/>
          </p:cNvSpPr>
          <p:nvPr>
            <p:ph idx="1"/>
          </p:nvPr>
        </p:nvSpPr>
        <p:spPr/>
        <p:txBody>
          <a:bodyPr/>
          <a:lstStyle/>
          <a:p>
            <a:pPr marL="342865" indent="-342865">
              <a:buFont typeface="Arial" panose="020B0604020202020204" pitchFamily="34" charset="0"/>
              <a:buChar char="•"/>
            </a:pPr>
            <a:r>
              <a:rPr lang="en-US" sz="1600" dirty="0"/>
              <a:t>“</a:t>
            </a:r>
            <a:r>
              <a:rPr lang="en-US" sz="1600" b="1" dirty="0"/>
              <a:t>A Comparison of Quality Scheduling in Commercial Adaptive HTTP Streaming Solutions on a 3G Network</a:t>
            </a:r>
            <a:r>
              <a:rPr lang="en-US" sz="1600" dirty="0"/>
              <a:t>”</a:t>
            </a:r>
            <a:br>
              <a:rPr lang="en-US" sz="1600" dirty="0"/>
            </a:br>
            <a:r>
              <a:rPr lang="en-US" sz="1600" dirty="0"/>
              <a:t>Haakon </a:t>
            </a:r>
            <a:r>
              <a:rPr lang="en-US" sz="1600" dirty="0" err="1"/>
              <a:t>Riiser</a:t>
            </a:r>
            <a:r>
              <a:rPr lang="en-US" sz="1600" dirty="0"/>
              <a:t>, </a:t>
            </a:r>
            <a:r>
              <a:rPr lang="en-US" sz="1600" dirty="0" err="1"/>
              <a:t>Håkon</a:t>
            </a:r>
            <a:r>
              <a:rPr lang="en-US" sz="1600" dirty="0"/>
              <a:t> S. </a:t>
            </a:r>
            <a:r>
              <a:rPr lang="en-US" sz="1600" dirty="0" err="1"/>
              <a:t>Bergsaker</a:t>
            </a:r>
            <a:r>
              <a:rPr lang="en-US" sz="1600" dirty="0"/>
              <a:t>, Paul </a:t>
            </a:r>
            <a:r>
              <a:rPr lang="en-US" sz="1600" dirty="0" err="1"/>
              <a:t>Vigmostad</a:t>
            </a:r>
            <a:r>
              <a:rPr lang="en-US" sz="1600" dirty="0"/>
              <a:t>, </a:t>
            </a:r>
            <a:r>
              <a:rPr lang="en-US" sz="1600" dirty="0" err="1"/>
              <a:t>Pål</a:t>
            </a:r>
            <a:r>
              <a:rPr lang="en-US" sz="1600" dirty="0"/>
              <a:t> </a:t>
            </a:r>
            <a:r>
              <a:rPr lang="en-US" sz="1600" dirty="0" err="1"/>
              <a:t>Halvorsen</a:t>
            </a:r>
            <a:r>
              <a:rPr lang="en-US" sz="1600" dirty="0"/>
              <a:t>, Carsten </a:t>
            </a:r>
            <a:r>
              <a:rPr lang="en-US" sz="1600" dirty="0" err="1"/>
              <a:t>Griwodz</a:t>
            </a:r>
            <a:r>
              <a:rPr lang="en-US" sz="1600" dirty="0"/>
              <a:t>, ACM </a:t>
            </a:r>
            <a:r>
              <a:rPr lang="en-US" sz="1600" dirty="0" err="1"/>
              <a:t>MoVid</a:t>
            </a:r>
            <a:r>
              <a:rPr lang="en-US" sz="1600" dirty="0"/>
              <a:t> '12, proceedings of the 4th Workshop on Mobile Video, pp. 25-30.</a:t>
            </a:r>
          </a:p>
          <a:p>
            <a:pPr marL="342865" indent="-342865">
              <a:buFont typeface="Arial" panose="020B0604020202020204" pitchFamily="34" charset="0"/>
              <a:buChar char="•"/>
            </a:pPr>
            <a:r>
              <a:rPr lang="en-US" sz="2000" u="sng" dirty="0"/>
              <a:t>This paper compares four commuter scenarios</a:t>
            </a:r>
            <a:r>
              <a:rPr lang="en-US" sz="20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8" y="3048000"/>
            <a:ext cx="4323633"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56782"/>
            <a:ext cx="4305300" cy="364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56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Comparison (2)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4" y="1268241"/>
            <a:ext cx="6053137" cy="5621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05181"/>
            <a:ext cx="1164960" cy="248745"/>
          </a:xfrm>
          <a:prstGeom prst="rect">
            <a:avLst/>
          </a:prstGeom>
        </p:spPr>
      </p:pic>
      <p:pic>
        <p:nvPicPr>
          <p:cNvPr id="6"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012" y="2734899"/>
            <a:ext cx="450882" cy="38930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081" y="1752600"/>
            <a:ext cx="456479" cy="456528"/>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8986" y="1828800"/>
            <a:ext cx="393575" cy="399266"/>
          </a:xfrm>
          <a:prstGeom prst="rect">
            <a:avLst/>
          </a:prstGeom>
        </p:spPr>
      </p:pic>
      <p:pic>
        <p:nvPicPr>
          <p:cNvPr id="9"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1080" y="2251886"/>
            <a:ext cx="380414" cy="446049"/>
          </a:xfrm>
          <a:prstGeom prst="rect">
            <a:avLst/>
          </a:prstGeom>
        </p:spPr>
      </p:pic>
      <p:pic>
        <p:nvPicPr>
          <p:cNvPr id="10"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783" y="2304266"/>
            <a:ext cx="369810" cy="369849"/>
          </a:xfrm>
          <a:prstGeom prst="rect">
            <a:avLst/>
          </a:prstGeom>
        </p:spPr>
      </p:pic>
      <p:sp>
        <p:nvSpPr>
          <p:cNvPr id="4" name="TextBox 3"/>
          <p:cNvSpPr txBox="1"/>
          <p:nvPr/>
        </p:nvSpPr>
        <p:spPr>
          <a:xfrm>
            <a:off x="1115881" y="3200400"/>
            <a:ext cx="1007007" cy="369332"/>
          </a:xfrm>
          <a:prstGeom prst="rect">
            <a:avLst/>
          </a:prstGeom>
          <a:noFill/>
        </p:spPr>
        <p:txBody>
          <a:bodyPr wrap="none" lIns="91430" tIns="45715" rIns="91430" bIns="45715" rtlCol="0">
            <a:spAutoFit/>
          </a:bodyPr>
          <a:lstStyle/>
          <a:p>
            <a:pPr algn="l" defTabSz="914210" fontAlgn="auto">
              <a:spcBef>
                <a:spcPts val="0"/>
              </a:spcBef>
              <a:spcAft>
                <a:spcPts val="0"/>
              </a:spcAft>
            </a:pPr>
            <a:r>
              <a:rPr lang="en-US" sz="1800" dirty="0" err="1">
                <a:solidFill>
                  <a:srgbClr val="000000"/>
                </a:solidFill>
                <a:latin typeface="Microsoft Sans Serif"/>
              </a:rPr>
              <a:t>Netview</a:t>
            </a:r>
            <a:endParaRPr lang="en-US" sz="1800" dirty="0">
              <a:solidFill>
                <a:srgbClr val="000000"/>
              </a:solidFill>
              <a:latin typeface="Microsoft Sans Serif"/>
            </a:endParaRPr>
          </a:p>
        </p:txBody>
      </p:sp>
      <p:pic>
        <p:nvPicPr>
          <p:cNvPr id="1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636249"/>
            <a:ext cx="1164960" cy="248745"/>
          </a:xfrm>
          <a:prstGeom prst="rect">
            <a:avLst/>
          </a:prstGeom>
        </p:spPr>
      </p:pic>
      <p:pic>
        <p:nvPicPr>
          <p:cNvPr id="13"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012" y="5565966"/>
            <a:ext cx="450882" cy="389302"/>
          </a:xfrm>
          <a:prstGeom prst="rect">
            <a:avLst/>
          </a:prstGeom>
        </p:spPr>
      </p:pic>
      <p:pic>
        <p:nvPicPr>
          <p:cNvPr id="14"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081" y="4583668"/>
            <a:ext cx="456479" cy="456528"/>
          </a:xfrm>
          <a:prstGeom prst="rect">
            <a:avLst/>
          </a:prstGeom>
        </p:spPr>
      </p:pic>
      <p:pic>
        <p:nvPicPr>
          <p:cNvPr id="15"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8986" y="4659868"/>
            <a:ext cx="393575" cy="399266"/>
          </a:xfrm>
          <a:prstGeom prst="rect">
            <a:avLst/>
          </a:prstGeom>
        </p:spPr>
      </p:pic>
      <p:pic>
        <p:nvPicPr>
          <p:cNvPr id="16"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1080" y="5082954"/>
            <a:ext cx="380414" cy="446049"/>
          </a:xfrm>
          <a:prstGeom prst="rect">
            <a:avLst/>
          </a:prstGeom>
        </p:spPr>
      </p:pic>
      <p:pic>
        <p:nvPicPr>
          <p:cNvPr id="17"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783" y="5135334"/>
            <a:ext cx="369810" cy="369849"/>
          </a:xfrm>
          <a:prstGeom prst="rect">
            <a:avLst/>
          </a:prstGeom>
        </p:spPr>
      </p:pic>
      <p:sp>
        <p:nvSpPr>
          <p:cNvPr id="18" name="TextBox 17"/>
          <p:cNvSpPr txBox="1"/>
          <p:nvPr/>
        </p:nvSpPr>
        <p:spPr>
          <a:xfrm>
            <a:off x="1115881" y="6031468"/>
            <a:ext cx="1007007" cy="369332"/>
          </a:xfrm>
          <a:prstGeom prst="rect">
            <a:avLst/>
          </a:prstGeom>
          <a:noFill/>
        </p:spPr>
        <p:txBody>
          <a:bodyPr wrap="none" lIns="91430" tIns="45715" rIns="91430" bIns="45715" rtlCol="0">
            <a:spAutoFit/>
          </a:bodyPr>
          <a:lstStyle/>
          <a:p>
            <a:pPr algn="l" defTabSz="914210" fontAlgn="auto">
              <a:spcBef>
                <a:spcPts val="0"/>
              </a:spcBef>
              <a:spcAft>
                <a:spcPts val="0"/>
              </a:spcAft>
            </a:pPr>
            <a:r>
              <a:rPr lang="en-US" sz="1800" dirty="0" err="1">
                <a:solidFill>
                  <a:srgbClr val="000000"/>
                </a:solidFill>
                <a:latin typeface="Microsoft Sans Serif"/>
              </a:rPr>
              <a:t>Netview</a:t>
            </a:r>
            <a:endParaRPr lang="en-US" sz="1800" dirty="0">
              <a:solidFill>
                <a:srgbClr val="000000"/>
              </a:solidFill>
              <a:latin typeface="Microsoft Sans Serif"/>
            </a:endParaRPr>
          </a:p>
        </p:txBody>
      </p:sp>
    </p:spTree>
    <p:extLst>
      <p:ext uri="{BB962C8B-B14F-4D97-AF65-F5344CB8AC3E}">
        <p14:creationId xmlns:p14="http://schemas.microsoft.com/office/powerpoint/2010/main" val="23052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1" y="381640"/>
            <a:ext cx="8539199"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1. </a:t>
            </a:r>
            <a:r>
              <a:rPr lang="en-US" altLang="en-US" sz="4000" dirty="0">
                <a:solidFill>
                  <a:srgbClr val="C00000"/>
                </a:solidFill>
                <a:latin typeface="Calibri" panose="020F0502020204030204" pitchFamily="34" charset="0"/>
                <a:cs typeface="Calibri" panose="020F0502020204030204" pitchFamily="34" charset="0"/>
              </a:rPr>
              <a:t>Available Bandwidth</a:t>
            </a:r>
            <a:r>
              <a:rPr lang="en-US" altLang="en-US" sz="4000" dirty="0">
                <a:latin typeface="Calibri" panose="020F0502020204030204" pitchFamily="34" charset="0"/>
                <a:cs typeface="Calibri" panose="020F0502020204030204" pitchFamily="34" charset="0"/>
              </a:rPr>
              <a:t> BR Adaptation</a:t>
            </a:r>
          </a:p>
        </p:txBody>
      </p:sp>
      <p:sp>
        <p:nvSpPr>
          <p:cNvPr id="25603" name="Rectangle 2"/>
          <p:cNvSpPr>
            <a:spLocks noGrp="1" noChangeArrowheads="1"/>
          </p:cNvSpPr>
          <p:nvPr>
            <p:ph type="body" idx="4294967295"/>
          </p:nvPr>
        </p:nvSpPr>
        <p:spPr>
          <a:xfrm>
            <a:off x="456480" y="1604328"/>
            <a:ext cx="8746559" cy="5253672"/>
          </a:xfrm>
        </p:spPr>
        <p:txBody>
          <a:bodyPr/>
          <a:lstStyle/>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Uses the available bandwidth estimation as an heuristic in the bitrate adaptation logic algorithm.</a:t>
            </a: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Interesting algorithms:</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Li et al. (2014), Liu et al. (2011)</a:t>
            </a: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Challenges </a:t>
            </a:r>
            <a:r>
              <a:rPr lang="fr-FR" altLang="en-US" sz="2200" dirty="0">
                <a:solidFill>
                  <a:srgbClr val="000000"/>
                </a:solidFill>
              </a:rPr>
              <a:t>and </a:t>
            </a:r>
            <a:r>
              <a:rPr lang="en-US" altLang="en-US" sz="2200" dirty="0">
                <a:solidFill>
                  <a:schemeClr val="tx1"/>
                </a:solidFill>
              </a:rPr>
              <a:t>drawbacks:</a:t>
            </a:r>
            <a:endParaRPr lang="fr-FR" altLang="en-US" sz="2200" dirty="0">
              <a:solidFill>
                <a:schemeClr val="tx1"/>
              </a:solidFill>
            </a:endParaRP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800" dirty="0"/>
              <a:t>Blind </a:t>
            </a:r>
            <a:r>
              <a:rPr lang="en-US" altLang="en-US" sz="1800" dirty="0"/>
              <a:t>available bandwidth  sharing between competing clients</a:t>
            </a:r>
          </a:p>
          <a:p>
            <a:pPr marL="1163176" lvl="2" indent="-310948"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Each client strives to fetch the high chunk bitrate =&gt; unfairness, congestion</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Distribute the available bandwidth equally between clients</a:t>
            </a:r>
            <a:endParaRPr lang="fr-FR" altLang="en-US" sz="1800" dirty="0"/>
          </a:p>
          <a:p>
            <a:pPr marL="1163176" lvl="2" indent="-310948"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Heterogeneous</a:t>
            </a:r>
            <a:r>
              <a:rPr lang="fr-FR" altLang="en-US" sz="1600" dirty="0"/>
              <a:t> </a:t>
            </a:r>
            <a:r>
              <a:rPr lang="en-US" altLang="en-US" sz="1600" dirty="0"/>
              <a:t>devices with various capabilities</a:t>
            </a:r>
            <a:r>
              <a:rPr lang="fr-FR" altLang="en-US" sz="1600" dirty="0"/>
              <a:t> case</a:t>
            </a:r>
            <a:r>
              <a:rPr lang="en-US" altLang="en-US" sz="1600" dirty="0"/>
              <a:t>?</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The bandwidth estimation is not accurate </a:t>
            </a:r>
            <a:r>
              <a:rPr lang="en-US" altLang="en-US" sz="1800" b="1" dirty="0">
                <a:sym typeface="Symbol"/>
              </a:rPr>
              <a:t></a:t>
            </a:r>
            <a:r>
              <a:rPr lang="en-US" altLang="en-US" sz="1800" dirty="0"/>
              <a:t> DASH scalability issues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err="1"/>
              <a:t>Lack</a:t>
            </a:r>
            <a:r>
              <a:rPr lang="fr-FR" altLang="en-US" sz="1600" dirty="0"/>
              <a:t> of a central manager</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May suffer from buffer starvation and undesirable </a:t>
            </a:r>
            <a:r>
              <a:rPr lang="en-US" altLang="en-US" sz="1800" dirty="0" err="1"/>
              <a:t>QoE</a:t>
            </a:r>
            <a:endParaRPr lang="en-US" altLang="en-US" sz="18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Worst decisions when number of clients increase</a:t>
            </a:r>
            <a:endParaRPr lang="en-US" altLang="en-US" sz="2200" dirty="0">
              <a:solidFill>
                <a:srgbClr val="000000"/>
              </a:solidFill>
            </a:endParaRP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2200" dirty="0">
              <a:solidFill>
                <a:srgbClr val="000000"/>
              </a:solidFill>
            </a:endParaRP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spTree>
    <p:extLst>
      <p:ext uri="{BB962C8B-B14F-4D97-AF65-F5344CB8AC3E}">
        <p14:creationId xmlns:p14="http://schemas.microsoft.com/office/powerpoint/2010/main" val="2841361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1" y="381640"/>
            <a:ext cx="8539199"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2. </a:t>
            </a:r>
            <a:r>
              <a:rPr lang="en-US" altLang="en-US" sz="4000" dirty="0">
                <a:solidFill>
                  <a:srgbClr val="C00000"/>
                </a:solidFill>
                <a:latin typeface="Calibri" panose="020F0502020204030204" pitchFamily="34" charset="0"/>
                <a:cs typeface="Calibri" panose="020F0502020204030204" pitchFamily="34" charset="0"/>
              </a:rPr>
              <a:t>Buffer Level</a:t>
            </a:r>
            <a:r>
              <a:rPr lang="en-US" altLang="en-US" sz="4000" dirty="0">
                <a:latin typeface="Calibri" panose="020F0502020204030204" pitchFamily="34" charset="0"/>
                <a:cs typeface="Calibri" panose="020F0502020204030204" pitchFamily="34" charset="0"/>
              </a:rPr>
              <a:t> Size BR Adaptation</a:t>
            </a:r>
          </a:p>
        </p:txBody>
      </p:sp>
      <p:sp>
        <p:nvSpPr>
          <p:cNvPr id="25603" name="Rectangle 2"/>
          <p:cNvSpPr>
            <a:spLocks noGrp="1" noChangeArrowheads="1"/>
          </p:cNvSpPr>
          <p:nvPr>
            <p:ph type="body" idx="4294967295"/>
          </p:nvPr>
        </p:nvSpPr>
        <p:spPr>
          <a:xfrm>
            <a:off x="456480" y="1604328"/>
            <a:ext cx="8746559" cy="5253672"/>
          </a:xfrm>
        </p:spPr>
        <p:txBody>
          <a:bodyPr/>
          <a:lstStyle/>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Uses the current buffer level size as an criterion in the bitrate adaptation logic algorithm.</a:t>
            </a: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Interesting algorithms:	</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Huang et al. (2014), Mueller et al. (2015)</a:t>
            </a:r>
          </a:p>
          <a:p>
            <a:pPr marL="489455" lvl="1" indent="0" eaLnBrk="1">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Challenges </a:t>
            </a:r>
            <a:r>
              <a:rPr lang="fr-FR" altLang="en-US" sz="2200" dirty="0">
                <a:solidFill>
                  <a:srgbClr val="000000"/>
                </a:solidFill>
              </a:rPr>
              <a:t>and </a:t>
            </a:r>
            <a:r>
              <a:rPr lang="en-US" altLang="en-US" sz="2200" dirty="0">
                <a:solidFill>
                  <a:schemeClr val="tx1"/>
                </a:solidFill>
              </a:rPr>
              <a:t>drawbacks:</a:t>
            </a:r>
            <a:endParaRPr lang="en-US" altLang="en-US" sz="16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Suffer from frequent bitrate switch with a low perpetual quality</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err="1"/>
              <a:t>Low</a:t>
            </a:r>
            <a:r>
              <a:rPr lang="fr-FR" altLang="en-US" sz="1600" dirty="0"/>
              <a:t> end-user </a:t>
            </a:r>
            <a:r>
              <a:rPr lang="fr-FR" altLang="en-US" sz="1600" dirty="0" err="1"/>
              <a:t>QoE</a:t>
            </a:r>
            <a:endParaRPr lang="fr-FR" altLang="en-US" sz="16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800" dirty="0"/>
              <a:t>Can not deal </a:t>
            </a:r>
            <a:r>
              <a:rPr lang="fr-FR" altLang="en-US" sz="1800" dirty="0" err="1"/>
              <a:t>with</a:t>
            </a:r>
            <a:r>
              <a:rPr lang="fr-FR" altLang="en-US" sz="1800" dirty="0"/>
              <a:t> </a:t>
            </a:r>
            <a:r>
              <a:rPr lang="fr-FR" altLang="en-US" sz="1800" dirty="0" err="1"/>
              <a:t>rapid</a:t>
            </a:r>
            <a:r>
              <a:rPr lang="fr-FR" altLang="en-US" sz="1800" dirty="0"/>
              <a:t> and/or </a:t>
            </a:r>
            <a:r>
              <a:rPr lang="fr-FR" altLang="en-US" sz="1800" dirty="0" err="1"/>
              <a:t>sudden</a:t>
            </a:r>
            <a:r>
              <a:rPr lang="fr-FR" altLang="en-US" sz="1800" dirty="0"/>
              <a:t> </a:t>
            </a:r>
            <a:r>
              <a:rPr lang="fr-FR" altLang="en-US" sz="1800" dirty="0" err="1"/>
              <a:t>bandwidth</a:t>
            </a:r>
            <a:r>
              <a:rPr lang="fr-FR" altLang="en-US" sz="1800" dirty="0"/>
              <a:t> variations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err="1"/>
              <a:t>Very</a:t>
            </a:r>
            <a:r>
              <a:rPr lang="fr-FR" altLang="en-US" sz="1600" dirty="0"/>
              <a:t> slow </a:t>
            </a:r>
            <a:r>
              <a:rPr lang="fr-FR" altLang="en-US" sz="1600" dirty="0" err="1"/>
              <a:t>detection</a:t>
            </a:r>
            <a:r>
              <a:rPr lang="fr-FR" altLang="en-US" sz="1600" dirty="0"/>
              <a:t> </a:t>
            </a:r>
            <a:r>
              <a:rPr lang="fr-FR" altLang="en-US" sz="1600" b="1" dirty="0">
                <a:sym typeface="Symbol"/>
              </a:rPr>
              <a:t></a:t>
            </a:r>
            <a:r>
              <a:rPr lang="fr-FR" altLang="en-US" sz="1600" dirty="0"/>
              <a:t> </a:t>
            </a:r>
            <a:r>
              <a:rPr lang="en-US" altLang="en-US" sz="1600" dirty="0"/>
              <a:t>very slow detection, eliminate the available bandwidth estimation</a:t>
            </a:r>
            <a:endParaRPr lang="fr-FR" altLang="en-US" sz="16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800" dirty="0"/>
              <a:t>Can not support </a:t>
            </a:r>
            <a:r>
              <a:rPr lang="fr-FR" altLang="en-US" sz="1800" dirty="0" err="1"/>
              <a:t>many</a:t>
            </a:r>
            <a:r>
              <a:rPr lang="fr-FR" altLang="en-US" sz="1800" dirty="0"/>
              <a:t> clients</a:t>
            </a:r>
          </a:p>
          <a:p>
            <a:pPr marL="1560499" lvl="3"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500" dirty="0"/>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2200" dirty="0">
              <a:solidFill>
                <a:srgbClr val="000000"/>
              </a:solidFill>
            </a:endParaRP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spTree>
    <p:extLst>
      <p:ext uri="{BB962C8B-B14F-4D97-AF65-F5344CB8AC3E}">
        <p14:creationId xmlns:p14="http://schemas.microsoft.com/office/powerpoint/2010/main" val="3816449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1" y="381640"/>
            <a:ext cx="8539199"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3. </a:t>
            </a:r>
            <a:r>
              <a:rPr lang="en-US" altLang="en-US" sz="4000" dirty="0">
                <a:solidFill>
                  <a:srgbClr val="C00000"/>
                </a:solidFill>
                <a:latin typeface="Calibri" panose="020F0502020204030204" pitchFamily="34" charset="0"/>
                <a:cs typeface="Calibri" panose="020F0502020204030204" pitchFamily="34" charset="0"/>
              </a:rPr>
              <a:t>Chunk Scheduling</a:t>
            </a:r>
            <a:r>
              <a:rPr lang="en-US" altLang="en-US" sz="4000" dirty="0">
                <a:latin typeface="Calibri" panose="020F0502020204030204" pitchFamily="34" charset="0"/>
                <a:cs typeface="Calibri" panose="020F0502020204030204" pitchFamily="34" charset="0"/>
              </a:rPr>
              <a:t> BR Adaptation</a:t>
            </a:r>
          </a:p>
        </p:txBody>
      </p:sp>
      <p:sp>
        <p:nvSpPr>
          <p:cNvPr id="25603" name="Rectangle 2"/>
          <p:cNvSpPr>
            <a:spLocks noGrp="1" noChangeArrowheads="1"/>
          </p:cNvSpPr>
          <p:nvPr>
            <p:ph type="body" idx="4294967295"/>
          </p:nvPr>
        </p:nvSpPr>
        <p:spPr>
          <a:xfrm>
            <a:off x="456481" y="1604328"/>
            <a:ext cx="8230320" cy="5253672"/>
          </a:xfrm>
        </p:spPr>
        <p:txBody>
          <a:bodyPr/>
          <a:lstStyle/>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Divides the bitrate adaptation algorithm into many components and uses scheduling approach to select a suitable bitrate level.</a:t>
            </a: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Interesting algorithms:</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Jiang et al. (2012), Chen et al. (2013)</a:t>
            </a:r>
          </a:p>
          <a:p>
            <a:pPr marL="489455" lvl="1" indent="0" eaLnBrk="1">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800" dirty="0"/>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Challenges </a:t>
            </a:r>
            <a:r>
              <a:rPr lang="fr-FR" altLang="en-US" sz="2200" dirty="0">
                <a:solidFill>
                  <a:srgbClr val="000000"/>
                </a:solidFill>
              </a:rPr>
              <a:t>and </a:t>
            </a:r>
            <a:r>
              <a:rPr lang="en-US" altLang="en-US" sz="2200" dirty="0">
                <a:solidFill>
                  <a:schemeClr val="tx1"/>
                </a:solidFill>
              </a:rPr>
              <a:t>drawbacks:</a:t>
            </a:r>
            <a:endParaRPr lang="en-US" altLang="en-US" sz="16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Is exposed to instability issue when the number of players increases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err="1"/>
              <a:t>Inaccurate</a:t>
            </a:r>
            <a:r>
              <a:rPr lang="fr-FR" altLang="en-US" sz="1600" dirty="0"/>
              <a:t> </a:t>
            </a:r>
            <a:r>
              <a:rPr lang="fr-FR" altLang="en-US" sz="1600" dirty="0" err="1"/>
              <a:t>bandwidth</a:t>
            </a:r>
            <a:r>
              <a:rPr lang="fr-FR" altLang="en-US" sz="1600" dirty="0"/>
              <a:t> estimation </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Ignored responsiveness to bandwidth fluctuations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a:t>Buffer </a:t>
            </a:r>
            <a:r>
              <a:rPr lang="fr-FR" altLang="en-US" sz="1600" dirty="0" err="1"/>
              <a:t>undershoot</a:t>
            </a:r>
            <a:r>
              <a:rPr lang="fr-FR" altLang="en-US" sz="1600" dirty="0"/>
              <a:t> issue and </a:t>
            </a:r>
            <a:r>
              <a:rPr lang="fr-FR" altLang="en-US" sz="1600" dirty="0" err="1"/>
              <a:t>stalls</a:t>
            </a:r>
            <a:r>
              <a:rPr lang="fr-FR" altLang="en-US" sz="1600" dirty="0"/>
              <a:t>  </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800" dirty="0" err="1"/>
              <a:t>Achieves</a:t>
            </a:r>
            <a:r>
              <a:rPr lang="fr-FR" altLang="en-US" sz="1800" dirty="0"/>
              <a:t> </a:t>
            </a:r>
            <a:r>
              <a:rPr lang="fr-FR" altLang="en-US" sz="1800" dirty="0" err="1"/>
              <a:t>unpleasant</a:t>
            </a:r>
            <a:r>
              <a:rPr lang="fr-FR" altLang="en-US" sz="1800" dirty="0"/>
              <a:t> end-user </a:t>
            </a:r>
            <a:r>
              <a:rPr lang="fr-FR" altLang="en-US" sz="1800" dirty="0" err="1"/>
              <a:t>QoE</a:t>
            </a:r>
            <a:r>
              <a:rPr lang="fr-FR" altLang="en-US" sz="1800" dirty="0"/>
              <a:t> </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Hard to implement in a real word without any central control manager that schedules bitrate decisions for each client</a:t>
            </a:r>
            <a:endParaRPr lang="en-US" altLang="en-US" sz="1500" dirty="0"/>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2200" dirty="0">
              <a:solidFill>
                <a:srgbClr val="000000"/>
              </a:solidFill>
            </a:endParaRP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spTree>
    <p:extLst>
      <p:ext uri="{BB962C8B-B14F-4D97-AF65-F5344CB8AC3E}">
        <p14:creationId xmlns:p14="http://schemas.microsoft.com/office/powerpoint/2010/main" val="227890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1" y="381640"/>
            <a:ext cx="8539199"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4. </a:t>
            </a:r>
            <a:r>
              <a:rPr lang="en-US" altLang="en-US" sz="4000" dirty="0">
                <a:solidFill>
                  <a:srgbClr val="C00000"/>
                </a:solidFill>
                <a:latin typeface="Calibri" panose="020F0502020204030204" pitchFamily="34" charset="0"/>
                <a:cs typeface="Calibri" panose="020F0502020204030204" pitchFamily="34" charset="0"/>
              </a:rPr>
              <a:t>Hybrid</a:t>
            </a:r>
            <a:r>
              <a:rPr lang="en-US" altLang="en-US" sz="4000" dirty="0">
                <a:latin typeface="Calibri" panose="020F0502020204030204" pitchFamily="34" charset="0"/>
                <a:cs typeface="Calibri" panose="020F0502020204030204" pitchFamily="34" charset="0"/>
              </a:rPr>
              <a:t> BR Adaptation</a:t>
            </a:r>
          </a:p>
        </p:txBody>
      </p:sp>
      <p:sp>
        <p:nvSpPr>
          <p:cNvPr id="25603" name="Rectangle 2"/>
          <p:cNvSpPr>
            <a:spLocks noGrp="1" noChangeArrowheads="1"/>
          </p:cNvSpPr>
          <p:nvPr>
            <p:ph type="body" idx="4294967295"/>
          </p:nvPr>
        </p:nvSpPr>
        <p:spPr>
          <a:xfrm>
            <a:off x="456482" y="1604328"/>
            <a:ext cx="8230319" cy="5253672"/>
          </a:xfrm>
        </p:spPr>
        <p:txBody>
          <a:bodyPr/>
          <a:lstStyle/>
          <a:p>
            <a:pPr marL="391563" indent="-293673" algn="just"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The client makes its bitrate selection based on combination between available bandwidth and buffer level heuristics.</a:t>
            </a:r>
          </a:p>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Interesting algorithms:</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Yin et al. (2015), Li et al. (2014), De </a:t>
            </a:r>
            <a:r>
              <a:rPr lang="en-US" altLang="en-US" sz="1800" dirty="0" err="1"/>
              <a:t>Cicco</a:t>
            </a:r>
            <a:r>
              <a:rPr lang="en-US" altLang="en-US" sz="1800" dirty="0"/>
              <a:t> et al. (2013), Miller et al. (2012), Zhou et al. (2012)</a:t>
            </a:r>
          </a:p>
          <a:p>
            <a:pPr marL="391563" lvl="1" indent="-293673" eaLnBrk="1">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2200" dirty="0">
                <a:solidFill>
                  <a:srgbClr val="000000"/>
                </a:solidFill>
              </a:rPr>
              <a:t>Challenges </a:t>
            </a:r>
            <a:r>
              <a:rPr lang="fr-FR" altLang="en-US" sz="2200" dirty="0">
                <a:solidFill>
                  <a:srgbClr val="000000"/>
                </a:solidFill>
              </a:rPr>
              <a:t>and </a:t>
            </a:r>
            <a:r>
              <a:rPr lang="en-US" altLang="en-US" sz="2200" dirty="0">
                <a:solidFill>
                  <a:schemeClr val="tx1"/>
                </a:solidFill>
              </a:rPr>
              <a:t>drawbacks:</a:t>
            </a:r>
            <a:endParaRPr lang="en-US" altLang="en-US" sz="1600" dirty="0"/>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Supports few number of clients</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Avoid just one or two of scalability issues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e.g., consistent quality without taking into account fair share of bandwidth</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Lack of optimal bitrate decisions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Does not consider any metric of user satisfaction</a:t>
            </a:r>
            <a:endParaRPr lang="fr-FR" altLang="en-US" sz="1600" dirty="0"/>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Suffers from video instability and stalls</a:t>
            </a:r>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600" dirty="0" err="1"/>
              <a:t>Achieves</a:t>
            </a:r>
            <a:r>
              <a:rPr lang="fr-FR" altLang="en-US" sz="1600" dirty="0"/>
              <a:t> a  </a:t>
            </a:r>
            <a:r>
              <a:rPr lang="fr-FR" altLang="en-US" sz="1600" dirty="0" err="1"/>
              <a:t>poor</a:t>
            </a:r>
            <a:r>
              <a:rPr lang="fr-FR" altLang="en-US" sz="1600" dirty="0"/>
              <a:t> end-user </a:t>
            </a:r>
            <a:r>
              <a:rPr lang="fr-FR" altLang="en-US" sz="1600" dirty="0" err="1"/>
              <a:t>QoE</a:t>
            </a:r>
            <a:r>
              <a:rPr lang="fr-FR" altLang="en-US" sz="1600" dirty="0"/>
              <a:t> </a:t>
            </a:r>
          </a:p>
          <a:p>
            <a:pPr marL="852229" lvl="2" indent="0" eaLnBrk="1">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1600" dirty="0"/>
          </a:p>
          <a:p>
            <a:pPr marL="1145900" lvl="2" indent="-293673" eaLnBrk="1">
              <a:buClr>
                <a:srgbClr val="2DA2BF"/>
              </a:buClr>
              <a:buSzPct val="80000"/>
              <a:buFont typeface="Wingdings" panose="05000000000000000000" pitchFamily="2" charset="2"/>
              <a:buChar char="q"/>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sz="2000" dirty="0">
              <a:solidFill>
                <a:srgbClr val="000000"/>
              </a:solidFill>
            </a:endParaRP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spTree>
    <p:extLst>
      <p:ext uri="{BB962C8B-B14F-4D97-AF65-F5344CB8AC3E}">
        <p14:creationId xmlns:p14="http://schemas.microsoft.com/office/powerpoint/2010/main" val="3288396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1" y="381640"/>
            <a:ext cx="8539199"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Commercial Solution Bitrate Adaptation</a:t>
            </a:r>
          </a:p>
        </p:txBody>
      </p:sp>
      <p:sp>
        <p:nvSpPr>
          <p:cNvPr id="25603" name="Rectangle 2"/>
          <p:cNvSpPr>
            <a:spLocks noGrp="1" noChangeArrowheads="1"/>
          </p:cNvSpPr>
          <p:nvPr>
            <p:ph type="body" idx="4294967295"/>
          </p:nvPr>
        </p:nvSpPr>
        <p:spPr>
          <a:xfrm>
            <a:off x="456481" y="1838549"/>
            <a:ext cx="8539199" cy="4409852"/>
          </a:xfrm>
        </p:spPr>
        <p:txBody>
          <a:bodyPr/>
          <a:lstStyle/>
          <a:p>
            <a:pPr marL="391563" indent="-293673" eaLnBrk="1">
              <a:lnSpc>
                <a:spcPct val="100000"/>
              </a:lnSpc>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fr-FR" altLang="en-US" sz="1800" dirty="0"/>
              <a:t>Microsoft </a:t>
            </a:r>
            <a:r>
              <a:rPr lang="fr-FR" altLang="en-US" sz="1800" dirty="0" err="1"/>
              <a:t>smooth</a:t>
            </a:r>
            <a:r>
              <a:rPr lang="fr-FR" altLang="en-US" sz="1800" dirty="0"/>
              <a:t> </a:t>
            </a:r>
            <a:r>
              <a:rPr lang="fr-FR" altLang="en-US" sz="1800" dirty="0" err="1"/>
              <a:t>player</a:t>
            </a:r>
            <a:r>
              <a:rPr lang="fr-FR" altLang="en-US" sz="1800" dirty="0"/>
              <a:t> (MSS)</a:t>
            </a:r>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Current available bandwidth, playback windows resolution and CPU load as heuristics for bitrate adaptation logic.</a:t>
            </a:r>
          </a:p>
          <a:p>
            <a:pPr marL="391563" lvl="1" indent="-293673" eaLnBrk="1">
              <a:lnSpc>
                <a:spcPct val="100000"/>
              </a:lnSpc>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solidFill>
                  <a:srgbClr val="000000"/>
                </a:solidFill>
              </a:rPr>
              <a:t>Apple HTTP Live streaming player (HLS)</a:t>
            </a:r>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Current available bandwidth, device capabilities as heuristics during the bitrate adaptation logic process.</a:t>
            </a:r>
          </a:p>
          <a:p>
            <a:pPr marL="391563" lvl="1" indent="-293673" eaLnBrk="1">
              <a:lnSpc>
                <a:spcPct val="100000"/>
              </a:lnSpc>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solidFill>
                  <a:srgbClr val="000000"/>
                </a:solidFill>
              </a:rPr>
              <a:t>Adobe OSMF</a:t>
            </a:r>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600" dirty="0"/>
              <a:t>Adapts to the network variations based on the available bandwidth and device processing capabilities.</a:t>
            </a:r>
          </a:p>
          <a:p>
            <a:pPr marL="391563" lvl="1" indent="-293673" eaLnBrk="1">
              <a:lnSpc>
                <a:spcPct val="100000"/>
              </a:lnSpc>
              <a:spcAft>
                <a:spcPts val="1282"/>
              </a:spcAft>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solidFill>
                  <a:srgbClr val="000000"/>
                </a:solidFill>
              </a:rPr>
              <a:t>Akamai HD</a:t>
            </a:r>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Adapts to the network variations based on the available bandwidth and CPU load.</a:t>
            </a:r>
          </a:p>
          <a:p>
            <a:pPr marL="489455" lvl="1" indent="0" eaLnBrk="1">
              <a:lnSpc>
                <a:spcPct val="100000"/>
              </a:lnSpc>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a:p>
            <a:pPr marL="489455" lvl="1" indent="0" eaLnBrk="1">
              <a:lnSpc>
                <a:spcPct val="100000"/>
              </a:lnSpc>
              <a:buClr>
                <a:srgbClr val="2DA2BF"/>
              </a:buClr>
              <a:buSzPct val="80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fr-FR" altLang="en-US" dirty="0"/>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endParaRPr lang="en-US" altLang="en-US"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160" y="1822883"/>
            <a:ext cx="1164960" cy="24874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6367" y="2743201"/>
            <a:ext cx="449534" cy="52709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320" y="1752600"/>
            <a:ext cx="450882" cy="389302"/>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5778" y="2819401"/>
            <a:ext cx="420223" cy="420267"/>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200" y="3886200"/>
            <a:ext cx="525600" cy="525656"/>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2780" y="3886200"/>
            <a:ext cx="450021" cy="456528"/>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9640" y="5002552"/>
            <a:ext cx="812160" cy="331449"/>
          </a:xfrm>
          <a:prstGeom prst="rect">
            <a:avLst/>
          </a:prstGeom>
        </p:spPr>
      </p:pic>
    </p:spTree>
    <p:extLst>
      <p:ext uri="{BB962C8B-B14F-4D97-AF65-F5344CB8AC3E}">
        <p14:creationId xmlns:p14="http://schemas.microsoft.com/office/powerpoint/2010/main" val="425063178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Effect transition="in" filter="fade">
                                      <p:cBhvr>
                                        <p:cTn id="18" dur="500"/>
                                        <p:tgtEl>
                                          <p:spTgt spid="2560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Effect transition="in" filter="fade">
                                      <p:cBhvr>
                                        <p:cTn id="23" dur="500"/>
                                        <p:tgtEl>
                                          <p:spTgt spid="2560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603">
                                            <p:txEl>
                                              <p:pRg st="3" end="3"/>
                                            </p:txEl>
                                          </p:spTgt>
                                        </p:tgtEl>
                                        <p:attrNameLst>
                                          <p:attrName>style.visibility</p:attrName>
                                        </p:attrNameLst>
                                      </p:cBhvr>
                                      <p:to>
                                        <p:strVal val="visible"/>
                                      </p:to>
                                    </p:set>
                                    <p:animEffect transition="in" filter="fade">
                                      <p:cBhvr>
                                        <p:cTn id="34" dur="500"/>
                                        <p:tgtEl>
                                          <p:spTgt spid="2560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603">
                                            <p:txEl>
                                              <p:pRg st="4" end="4"/>
                                            </p:txEl>
                                          </p:spTgt>
                                        </p:tgtEl>
                                        <p:attrNameLst>
                                          <p:attrName>style.visibility</p:attrName>
                                        </p:attrNameLst>
                                      </p:cBhvr>
                                      <p:to>
                                        <p:strVal val="visible"/>
                                      </p:to>
                                    </p:set>
                                    <p:animEffect transition="in" filter="fade">
                                      <p:cBhvr>
                                        <p:cTn id="39" dur="500"/>
                                        <p:tgtEl>
                                          <p:spTgt spid="2560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603">
                                            <p:txEl>
                                              <p:pRg st="5" end="5"/>
                                            </p:txEl>
                                          </p:spTgt>
                                        </p:tgtEl>
                                        <p:attrNameLst>
                                          <p:attrName>style.visibility</p:attrName>
                                        </p:attrNameLst>
                                      </p:cBhvr>
                                      <p:to>
                                        <p:strVal val="visible"/>
                                      </p:to>
                                    </p:set>
                                    <p:animEffect transition="in" filter="fade">
                                      <p:cBhvr>
                                        <p:cTn id="50" dur="500"/>
                                        <p:tgtEl>
                                          <p:spTgt spid="2560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603">
                                            <p:txEl>
                                              <p:pRg st="6" end="6"/>
                                            </p:txEl>
                                          </p:spTgt>
                                        </p:tgtEl>
                                        <p:attrNameLst>
                                          <p:attrName>style.visibility</p:attrName>
                                        </p:attrNameLst>
                                      </p:cBhvr>
                                      <p:to>
                                        <p:strVal val="visible"/>
                                      </p:to>
                                    </p:set>
                                    <p:animEffect transition="in" filter="fade">
                                      <p:cBhvr>
                                        <p:cTn id="55" dur="500"/>
                                        <p:tgtEl>
                                          <p:spTgt spid="2560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603">
                                            <p:txEl>
                                              <p:pRg st="7" end="7"/>
                                            </p:txEl>
                                          </p:spTgt>
                                        </p:tgtEl>
                                        <p:attrNameLst>
                                          <p:attrName>style.visibility</p:attrName>
                                        </p:attrNameLst>
                                      </p:cBhvr>
                                      <p:to>
                                        <p:strVal val="visible"/>
                                      </p:to>
                                    </p:set>
                                    <p:animEffect transition="in" filter="fade">
                                      <p:cBhvr>
                                        <p:cTn id="65" dur="500"/>
                                        <p:tgtEl>
                                          <p:spTgt spid="2560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56484" y="381640"/>
            <a:ext cx="8228160"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4000" dirty="0">
                <a:latin typeface="Calibri" panose="020F0502020204030204" pitchFamily="34" charset="0"/>
                <a:cs typeface="Calibri" panose="020F0502020204030204" pitchFamily="34" charset="0"/>
              </a:rPr>
              <a:t>Comparison (Self-Study)</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77173" y="-8379"/>
            <a:ext cx="4908035" cy="8150206"/>
          </a:xfrm>
          <a:prstGeom prst="rect">
            <a:avLst/>
          </a:prstGeom>
        </p:spPr>
      </p:pic>
    </p:spTree>
    <p:extLst>
      <p:ext uri="{BB962C8B-B14F-4D97-AF65-F5344CB8AC3E}">
        <p14:creationId xmlns:p14="http://schemas.microsoft.com/office/powerpoint/2010/main" val="30375061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Server-Side Adaptations</a:t>
            </a:r>
          </a:p>
        </p:txBody>
      </p:sp>
      <p:sp>
        <p:nvSpPr>
          <p:cNvPr id="3075" name="Rectangle 3"/>
          <p:cNvSpPr>
            <a:spLocks noGrp="1" noChangeArrowheads="1"/>
          </p:cNvSpPr>
          <p:nvPr>
            <p:ph type="subTitle" idx="1"/>
          </p:nvPr>
        </p:nvSpPr>
        <p:spPr>
          <a:xfrm>
            <a:off x="827088" y="3789363"/>
            <a:ext cx="7250112" cy="1600200"/>
          </a:xfrm>
        </p:spPr>
        <p:txBody>
          <a:bodyPr/>
          <a:lstStyle/>
          <a:p>
            <a:pPr eaLnBrk="1" hangingPunct="1"/>
            <a:r>
              <a:rPr lang="en-US" dirty="0"/>
              <a:t>e.g., used with RTP/RTCP/RTSP suite </a:t>
            </a:r>
          </a:p>
        </p:txBody>
      </p:sp>
    </p:spTree>
    <p:extLst>
      <p:ext uri="{BB962C8B-B14F-4D97-AF65-F5344CB8AC3E}">
        <p14:creationId xmlns:p14="http://schemas.microsoft.com/office/powerpoint/2010/main" val="1420958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Adaptation – Why?</a:t>
            </a:r>
          </a:p>
        </p:txBody>
      </p:sp>
      <p:pic>
        <p:nvPicPr>
          <p:cNvPr id="6" name="BigBuckBunny_LowQoE.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898" y="1489075"/>
            <a:ext cx="9002889" cy="5064125"/>
          </a:xfrm>
        </p:spPr>
      </p:pic>
    </p:spTree>
    <p:extLst>
      <p:ext uri="{BB962C8B-B14F-4D97-AF65-F5344CB8AC3E}">
        <p14:creationId xmlns:p14="http://schemas.microsoft.com/office/powerpoint/2010/main" val="3493337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099" name="Footer Placeholder 3"/>
          <p:cNvSpPr>
            <a:spLocks noGrp="1"/>
          </p:cNvSpPr>
          <p:nvPr>
            <p:ph type="ftr" sz="quarter" idx="11"/>
          </p:nvPr>
        </p:nvSpPr>
        <p:spPr>
          <a:noFill/>
        </p:spPr>
        <p:txBody>
          <a:bodyPr/>
          <a:lstStyle/>
          <a:p>
            <a:endParaRPr lang="en-US"/>
          </a:p>
          <a:p>
            <a:endParaRPr lang="en-US"/>
          </a:p>
          <a:p>
            <a:endParaRPr lang="en-US"/>
          </a:p>
        </p:txBody>
      </p:sp>
      <p:sp>
        <p:nvSpPr>
          <p:cNvPr id="4100" name="Rectangle 2"/>
          <p:cNvSpPr>
            <a:spLocks noChangeArrowheads="1"/>
          </p:cNvSpPr>
          <p:nvPr/>
        </p:nvSpPr>
        <p:spPr bwMode="auto">
          <a:xfrm>
            <a:off x="914401" y="277813"/>
            <a:ext cx="7772400" cy="1143000"/>
          </a:xfrm>
          <a:prstGeom prst="rect">
            <a:avLst/>
          </a:prstGeom>
          <a:noFill/>
          <a:ln w="9525">
            <a:noFill/>
            <a:miter lim="800000"/>
            <a:headEnd/>
            <a:tailEnd/>
          </a:ln>
        </p:spPr>
        <p:txBody>
          <a:bodyPr lIns="91430" tIns="45715" rIns="91430" bIns="45715" anchor="ctr"/>
          <a:lstStyle/>
          <a:p>
            <a:pPr algn="l"/>
            <a:r>
              <a:rPr lang="en-US" sz="4200">
                <a:solidFill>
                  <a:schemeClr val="tx2"/>
                </a:solidFill>
              </a:rPr>
              <a:t>You are Here</a:t>
            </a:r>
          </a:p>
        </p:txBody>
      </p:sp>
      <p:sp>
        <p:nvSpPr>
          <p:cNvPr id="4101" name="Cloud"/>
          <p:cNvSpPr>
            <a:spLocks noChangeAspect="1" noEditPoints="1" noChangeArrowheads="1"/>
          </p:cNvSpPr>
          <p:nvPr/>
        </p:nvSpPr>
        <p:spPr bwMode="auto">
          <a:xfrm>
            <a:off x="3328988" y="4419600"/>
            <a:ext cx="2832100" cy="1638300"/>
          </a:xfrm>
          <a:custGeom>
            <a:avLst/>
            <a:gdLst>
              <a:gd name="T0" fmla="*/ 151025939 w 21600"/>
              <a:gd name="T1" fmla="*/ 2147483647 h 21600"/>
              <a:gd name="T2" fmla="*/ 2147483647 w 21600"/>
              <a:gd name="T3" fmla="*/ 2147483647 h 21600"/>
              <a:gd name="T4" fmla="*/ 2147483647 w 21600"/>
              <a:gd name="T5" fmla="*/ 2147483647 h 21600"/>
              <a:gd name="T6" fmla="*/ 2147483647 w 21600"/>
              <a:gd name="T7" fmla="*/ 53887050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p:spPr>
        <p:txBody>
          <a:bodyPr lIns="91430" tIns="45715" rIns="91430" bIns="45715" anchor="ctr"/>
          <a:lstStyle/>
          <a:p>
            <a:r>
              <a:rPr lang="en-US" sz="2400" b="1"/>
              <a:t>Network</a:t>
            </a:r>
          </a:p>
        </p:txBody>
      </p:sp>
      <p:sp>
        <p:nvSpPr>
          <p:cNvPr id="4102" name="Rectangle 5"/>
          <p:cNvSpPr>
            <a:spLocks noChangeArrowheads="1"/>
          </p:cNvSpPr>
          <p:nvPr/>
        </p:nvSpPr>
        <p:spPr bwMode="auto">
          <a:xfrm>
            <a:off x="1403350" y="2043113"/>
            <a:ext cx="1477963" cy="963612"/>
          </a:xfrm>
          <a:prstGeom prst="rect">
            <a:avLst/>
          </a:prstGeom>
          <a:solidFill>
            <a:schemeClr val="bg1"/>
          </a:solidFill>
          <a:ln w="19050">
            <a:solidFill>
              <a:schemeClr val="tx1"/>
            </a:solidFill>
            <a:miter lim="800000"/>
            <a:headEnd/>
            <a:tailEnd/>
          </a:ln>
        </p:spPr>
        <p:txBody>
          <a:bodyPr wrap="none" lIns="91430" tIns="45715" rIns="91430" bIns="45715" anchor="ctr"/>
          <a:lstStyle/>
          <a:p>
            <a:r>
              <a:rPr lang="en-US" sz="2400" b="1"/>
              <a:t>Encoder</a:t>
            </a:r>
          </a:p>
        </p:txBody>
      </p:sp>
      <p:sp>
        <p:nvSpPr>
          <p:cNvPr id="4103" name="Oval 6"/>
          <p:cNvSpPr>
            <a:spLocks noChangeArrowheads="1"/>
          </p:cNvSpPr>
          <p:nvPr/>
        </p:nvSpPr>
        <p:spPr bwMode="auto">
          <a:xfrm>
            <a:off x="1789113" y="3392489"/>
            <a:ext cx="1670050" cy="1155700"/>
          </a:xfrm>
          <a:prstGeom prst="ellipse">
            <a:avLst/>
          </a:prstGeom>
          <a:solidFill>
            <a:schemeClr val="accent1"/>
          </a:solidFill>
          <a:ln w="9525">
            <a:solidFill>
              <a:schemeClr val="tx1"/>
            </a:solidFill>
            <a:round/>
            <a:headEnd/>
            <a:tailEnd/>
          </a:ln>
        </p:spPr>
        <p:txBody>
          <a:bodyPr wrap="none" lIns="91430" tIns="45715" rIns="91430" bIns="45715" anchor="ctr"/>
          <a:lstStyle/>
          <a:p>
            <a:r>
              <a:rPr lang="en-US" sz="2400" b="1">
                <a:solidFill>
                  <a:schemeClr val="bg1"/>
                </a:solidFill>
              </a:rPr>
              <a:t>Sender</a:t>
            </a:r>
          </a:p>
        </p:txBody>
      </p:sp>
      <p:sp>
        <p:nvSpPr>
          <p:cNvPr id="4104" name="Oval 7"/>
          <p:cNvSpPr>
            <a:spLocks noChangeArrowheads="1"/>
          </p:cNvSpPr>
          <p:nvPr/>
        </p:nvSpPr>
        <p:spPr bwMode="auto">
          <a:xfrm>
            <a:off x="3843339" y="2814638"/>
            <a:ext cx="1666875" cy="1155700"/>
          </a:xfrm>
          <a:prstGeom prst="ellipse">
            <a:avLst/>
          </a:prstGeom>
          <a:solidFill>
            <a:schemeClr val="bg1"/>
          </a:solidFill>
          <a:ln w="9525">
            <a:solidFill>
              <a:schemeClr val="tx1"/>
            </a:solidFill>
            <a:round/>
            <a:headEnd/>
            <a:tailEnd/>
          </a:ln>
        </p:spPr>
        <p:txBody>
          <a:bodyPr wrap="none" lIns="91430" tIns="45715" rIns="91430" bIns="45715" anchor="ctr"/>
          <a:lstStyle/>
          <a:p>
            <a:r>
              <a:rPr lang="en-US" sz="2400" b="1"/>
              <a:t>Middlebox</a:t>
            </a:r>
          </a:p>
        </p:txBody>
      </p:sp>
      <p:sp>
        <p:nvSpPr>
          <p:cNvPr id="4105" name="Oval 8"/>
          <p:cNvSpPr>
            <a:spLocks noChangeArrowheads="1"/>
          </p:cNvSpPr>
          <p:nvPr/>
        </p:nvSpPr>
        <p:spPr bwMode="auto">
          <a:xfrm>
            <a:off x="5961063" y="3390900"/>
            <a:ext cx="1670050" cy="1155700"/>
          </a:xfrm>
          <a:prstGeom prst="ellipse">
            <a:avLst/>
          </a:prstGeom>
          <a:solidFill>
            <a:schemeClr val="bg1"/>
          </a:solidFill>
          <a:ln w="9525">
            <a:solidFill>
              <a:schemeClr val="tx1"/>
            </a:solidFill>
            <a:round/>
            <a:headEnd/>
            <a:tailEnd/>
          </a:ln>
        </p:spPr>
        <p:txBody>
          <a:bodyPr wrap="none" lIns="91430" tIns="45715" rIns="91430" bIns="45715" anchor="ctr"/>
          <a:lstStyle/>
          <a:p>
            <a:r>
              <a:rPr lang="en-US" sz="2400" b="1"/>
              <a:t>Receiver</a:t>
            </a:r>
          </a:p>
        </p:txBody>
      </p:sp>
      <p:cxnSp>
        <p:nvCxnSpPr>
          <p:cNvPr id="4106" name="AutoShape 9"/>
          <p:cNvCxnSpPr>
            <a:cxnSpLocks noChangeShapeType="1"/>
            <a:stCxn id="4102" idx="2"/>
            <a:endCxn id="4103" idx="0"/>
          </p:cNvCxnSpPr>
          <p:nvPr/>
        </p:nvCxnSpPr>
        <p:spPr bwMode="auto">
          <a:xfrm rot="16200000" flipH="1">
            <a:off x="2195513" y="2963863"/>
            <a:ext cx="376238" cy="481013"/>
          </a:xfrm>
          <a:prstGeom prst="curvedConnector3">
            <a:avLst>
              <a:gd name="adj1" fmla="val 48523"/>
            </a:avLst>
          </a:prstGeom>
          <a:noFill/>
          <a:ln w="9525">
            <a:solidFill>
              <a:schemeClr val="tx1"/>
            </a:solidFill>
            <a:round/>
            <a:headEnd/>
            <a:tailEnd type="triangle" w="med" len="med"/>
          </a:ln>
        </p:spPr>
      </p:cxnSp>
      <p:cxnSp>
        <p:nvCxnSpPr>
          <p:cNvPr id="4107" name="AutoShape 10"/>
          <p:cNvCxnSpPr>
            <a:cxnSpLocks noChangeShapeType="1"/>
            <a:stCxn id="4103" idx="4"/>
            <a:endCxn id="4101" idx="0"/>
          </p:cNvCxnSpPr>
          <p:nvPr/>
        </p:nvCxnSpPr>
        <p:spPr bwMode="auto">
          <a:xfrm rot="16200000" flipH="1">
            <a:off x="2636045" y="4536282"/>
            <a:ext cx="690562" cy="714375"/>
          </a:xfrm>
          <a:prstGeom prst="curvedConnector2">
            <a:avLst/>
          </a:prstGeom>
          <a:noFill/>
          <a:ln w="57150">
            <a:solidFill>
              <a:schemeClr val="tx2"/>
            </a:solidFill>
            <a:round/>
            <a:headEnd/>
            <a:tailEnd type="triangle" w="med" len="med"/>
          </a:ln>
        </p:spPr>
      </p:cxnSp>
      <p:cxnSp>
        <p:nvCxnSpPr>
          <p:cNvPr id="4108" name="AutoShape 11"/>
          <p:cNvCxnSpPr>
            <a:cxnSpLocks noChangeShapeType="1"/>
            <a:endCxn id="4104" idx="3"/>
          </p:cNvCxnSpPr>
          <p:nvPr/>
        </p:nvCxnSpPr>
        <p:spPr bwMode="auto">
          <a:xfrm rot="-5400000">
            <a:off x="3689350" y="4197351"/>
            <a:ext cx="795338" cy="1588"/>
          </a:xfrm>
          <a:prstGeom prst="curvedConnector3">
            <a:avLst>
              <a:gd name="adj1" fmla="val 39324"/>
            </a:avLst>
          </a:prstGeom>
          <a:noFill/>
          <a:ln w="19050">
            <a:solidFill>
              <a:schemeClr val="tx2"/>
            </a:solidFill>
            <a:round/>
            <a:headEnd/>
            <a:tailEnd type="triangle" w="med" len="med"/>
          </a:ln>
        </p:spPr>
      </p:cxnSp>
      <p:cxnSp>
        <p:nvCxnSpPr>
          <p:cNvPr id="4109" name="AutoShape 12"/>
          <p:cNvCxnSpPr>
            <a:cxnSpLocks noChangeShapeType="1"/>
            <a:stCxn id="4104" idx="5"/>
          </p:cNvCxnSpPr>
          <p:nvPr/>
        </p:nvCxnSpPr>
        <p:spPr bwMode="auto">
          <a:xfrm rot="5400000">
            <a:off x="4896644" y="4169569"/>
            <a:ext cx="738188" cy="0"/>
          </a:xfrm>
          <a:prstGeom prst="straightConnector1">
            <a:avLst/>
          </a:prstGeom>
          <a:noFill/>
          <a:ln w="19050">
            <a:solidFill>
              <a:schemeClr val="tx2"/>
            </a:solidFill>
            <a:round/>
            <a:headEnd/>
            <a:tailEnd type="triangle" w="med" len="med"/>
          </a:ln>
        </p:spPr>
      </p:cxnSp>
      <p:cxnSp>
        <p:nvCxnSpPr>
          <p:cNvPr id="4110" name="AutoShape 13"/>
          <p:cNvCxnSpPr>
            <a:cxnSpLocks noChangeShapeType="1"/>
            <a:stCxn id="4101" idx="2"/>
            <a:endCxn id="4105" idx="4"/>
          </p:cNvCxnSpPr>
          <p:nvPr/>
        </p:nvCxnSpPr>
        <p:spPr bwMode="auto">
          <a:xfrm flipV="1">
            <a:off x="6159500" y="4546601"/>
            <a:ext cx="636588" cy="692150"/>
          </a:xfrm>
          <a:prstGeom prst="curvedConnector2">
            <a:avLst/>
          </a:prstGeom>
          <a:noFill/>
          <a:ln w="19050">
            <a:solidFill>
              <a:schemeClr val="tx2"/>
            </a:solidFill>
            <a:round/>
            <a:headEnd/>
            <a:tailEnd type="triangle" w="med" len="med"/>
          </a:ln>
        </p:spPr>
      </p:cxnSp>
      <p:sp>
        <p:nvSpPr>
          <p:cNvPr id="4111" name="Rectangle 14"/>
          <p:cNvSpPr>
            <a:spLocks noChangeArrowheads="1"/>
          </p:cNvSpPr>
          <p:nvPr/>
        </p:nvSpPr>
        <p:spPr bwMode="auto">
          <a:xfrm>
            <a:off x="6408739" y="2043113"/>
            <a:ext cx="1476375" cy="963612"/>
          </a:xfrm>
          <a:prstGeom prst="rect">
            <a:avLst/>
          </a:prstGeom>
          <a:solidFill>
            <a:schemeClr val="bg1"/>
          </a:solidFill>
          <a:ln w="12700">
            <a:solidFill>
              <a:schemeClr val="tx2"/>
            </a:solidFill>
            <a:miter lim="800000"/>
            <a:headEnd/>
            <a:tailEnd/>
          </a:ln>
        </p:spPr>
        <p:txBody>
          <a:bodyPr wrap="none" lIns="91430" tIns="45715" rIns="91430" bIns="45715" anchor="ctr"/>
          <a:lstStyle/>
          <a:p>
            <a:r>
              <a:rPr lang="en-US" sz="2400" b="1"/>
              <a:t>Decoder</a:t>
            </a:r>
          </a:p>
        </p:txBody>
      </p:sp>
      <p:cxnSp>
        <p:nvCxnSpPr>
          <p:cNvPr id="4112" name="AutoShape 15"/>
          <p:cNvCxnSpPr>
            <a:cxnSpLocks noChangeShapeType="1"/>
            <a:stCxn id="4105" idx="0"/>
            <a:endCxn id="4111" idx="2"/>
          </p:cNvCxnSpPr>
          <p:nvPr/>
        </p:nvCxnSpPr>
        <p:spPr bwMode="auto">
          <a:xfrm rot="-5400000">
            <a:off x="6779419" y="3023395"/>
            <a:ext cx="384175" cy="350837"/>
          </a:xfrm>
          <a:prstGeom prst="curvedConnector3">
            <a:avLst>
              <a:gd name="adj1" fmla="val 50000"/>
            </a:avLst>
          </a:prstGeom>
          <a:noFill/>
          <a:ln w="9525">
            <a:solidFill>
              <a:schemeClr val="tx1"/>
            </a:solidFill>
            <a:round/>
            <a:headEnd/>
            <a:tailEnd type="triangle" w="med" len="med"/>
          </a:ln>
        </p:spPr>
      </p:cxn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5123" name="Footer Placeholder 4"/>
          <p:cNvSpPr>
            <a:spLocks noGrp="1"/>
          </p:cNvSpPr>
          <p:nvPr>
            <p:ph type="ftr" sz="quarter" idx="11"/>
          </p:nvPr>
        </p:nvSpPr>
        <p:spPr>
          <a:noFill/>
        </p:spPr>
        <p:txBody>
          <a:bodyPr/>
          <a:lstStyle/>
          <a:p>
            <a:endParaRPr lang="en-US"/>
          </a:p>
          <a:p>
            <a:endParaRPr lang="en-US"/>
          </a:p>
          <a:p>
            <a:endParaRPr lang="en-US"/>
          </a:p>
        </p:txBody>
      </p:sp>
      <p:sp>
        <p:nvSpPr>
          <p:cNvPr id="5124" name="Rectangle 2"/>
          <p:cNvSpPr>
            <a:spLocks noGrp="1" noChangeArrowheads="1"/>
          </p:cNvSpPr>
          <p:nvPr>
            <p:ph type="title"/>
          </p:nvPr>
        </p:nvSpPr>
        <p:spPr/>
        <p:txBody>
          <a:bodyPr/>
          <a:lstStyle/>
          <a:p>
            <a:pPr eaLnBrk="1" hangingPunct="1"/>
            <a:r>
              <a:rPr lang="en-US"/>
              <a:t>Sender’s Algorithm</a:t>
            </a:r>
          </a:p>
        </p:txBody>
      </p:sp>
      <p:sp>
        <p:nvSpPr>
          <p:cNvPr id="5125" name="Rectangle 3"/>
          <p:cNvSpPr>
            <a:spLocks noGrp="1" noChangeArrowheads="1"/>
          </p:cNvSpPr>
          <p:nvPr>
            <p:ph type="body" idx="1"/>
          </p:nvPr>
        </p:nvSpPr>
        <p:spPr/>
        <p:txBody>
          <a:bodyPr/>
          <a:lstStyle/>
          <a:p>
            <a:pPr eaLnBrk="1" hangingPunct="1">
              <a:buFont typeface="Wingdings" pitchFamily="2" charset="2"/>
              <a:buNone/>
            </a:pPr>
            <a:r>
              <a:rPr lang="en-US"/>
              <a:t>open UDP socket</a:t>
            </a:r>
          </a:p>
          <a:p>
            <a:pPr eaLnBrk="1" hangingPunct="1">
              <a:buFont typeface="Wingdings" pitchFamily="2" charset="2"/>
              <a:buNone/>
            </a:pPr>
            <a:r>
              <a:rPr lang="en-US"/>
              <a:t>foreach video frame</a:t>
            </a:r>
          </a:p>
          <a:p>
            <a:pPr eaLnBrk="1" hangingPunct="1">
              <a:buFont typeface="Wingdings" pitchFamily="2" charset="2"/>
              <a:buNone/>
            </a:pPr>
            <a:r>
              <a:rPr lang="en-US"/>
              <a:t>    chop into packets</a:t>
            </a:r>
          </a:p>
          <a:p>
            <a:pPr eaLnBrk="1" hangingPunct="1">
              <a:buFont typeface="Wingdings" pitchFamily="2" charset="2"/>
              <a:buNone/>
            </a:pPr>
            <a:r>
              <a:rPr lang="en-US"/>
              <a:t>    add RTP header</a:t>
            </a:r>
          </a:p>
          <a:p>
            <a:pPr eaLnBrk="1" hangingPunct="1">
              <a:buFont typeface="Wingdings" pitchFamily="2" charset="2"/>
              <a:buNone/>
            </a:pPr>
            <a:r>
              <a:rPr lang="en-US"/>
              <a:t>    send to network</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6147" name="Footer Placeholder 4"/>
          <p:cNvSpPr>
            <a:spLocks noGrp="1"/>
          </p:cNvSpPr>
          <p:nvPr>
            <p:ph type="ftr" sz="quarter" idx="11"/>
          </p:nvPr>
        </p:nvSpPr>
        <p:spPr>
          <a:noFill/>
        </p:spPr>
        <p:txBody>
          <a:bodyPr/>
          <a:lstStyle/>
          <a:p>
            <a:endParaRPr lang="en-US"/>
          </a:p>
          <a:p>
            <a:endParaRPr lang="en-US"/>
          </a:p>
          <a:p>
            <a:endParaRPr lang="en-US"/>
          </a:p>
        </p:txBody>
      </p:sp>
      <p:sp>
        <p:nvSpPr>
          <p:cNvPr id="6148" name="Rectangle 2"/>
          <p:cNvSpPr>
            <a:spLocks noGrp="1" noChangeArrowheads="1"/>
          </p:cNvSpPr>
          <p:nvPr>
            <p:ph type="title"/>
          </p:nvPr>
        </p:nvSpPr>
        <p:spPr/>
        <p:txBody>
          <a:bodyPr/>
          <a:lstStyle/>
          <a:p>
            <a:pPr eaLnBrk="1" hangingPunct="1"/>
            <a:r>
              <a:rPr lang="en-US" dirty="0"/>
              <a:t>Sender’s Algorithm</a:t>
            </a:r>
          </a:p>
        </p:txBody>
      </p:sp>
      <p:sp>
        <p:nvSpPr>
          <p:cNvPr id="6149" name="Rectangle 3"/>
          <p:cNvSpPr>
            <a:spLocks noGrp="1" noChangeArrowheads="1"/>
          </p:cNvSpPr>
          <p:nvPr>
            <p:ph type="body" idx="1"/>
          </p:nvPr>
        </p:nvSpPr>
        <p:spPr/>
        <p:txBody>
          <a:bodyPr/>
          <a:lstStyle/>
          <a:p>
            <a:pPr eaLnBrk="1" hangingPunct="1">
              <a:buFont typeface="Wingdings" pitchFamily="2" charset="2"/>
              <a:buNone/>
            </a:pPr>
            <a:r>
              <a:rPr lang="en-US" dirty="0"/>
              <a:t>open UDP socket</a:t>
            </a:r>
          </a:p>
          <a:p>
            <a:pPr eaLnBrk="1" hangingPunct="1">
              <a:buFont typeface="Wingdings" pitchFamily="2" charset="2"/>
              <a:buNone/>
            </a:pPr>
            <a:r>
              <a:rPr lang="en-US" dirty="0" err="1"/>
              <a:t>foreach</a:t>
            </a:r>
            <a:r>
              <a:rPr lang="en-US" dirty="0"/>
              <a:t> video frame</a:t>
            </a:r>
          </a:p>
          <a:p>
            <a:pPr eaLnBrk="1" hangingPunct="1">
              <a:buFont typeface="Wingdings" pitchFamily="2" charset="2"/>
              <a:buNone/>
            </a:pPr>
            <a:r>
              <a:rPr lang="en-US" dirty="0"/>
              <a:t>    chop into packets</a:t>
            </a:r>
          </a:p>
          <a:p>
            <a:pPr eaLnBrk="1" hangingPunct="1">
              <a:buFont typeface="Wingdings" pitchFamily="2" charset="2"/>
              <a:buNone/>
            </a:pPr>
            <a:r>
              <a:rPr lang="en-US" dirty="0"/>
              <a:t>    add RTP header</a:t>
            </a:r>
          </a:p>
          <a:p>
            <a:pPr eaLnBrk="1" hangingPunct="1">
              <a:buFont typeface="Wingdings" pitchFamily="2" charset="2"/>
              <a:buNone/>
            </a:pPr>
            <a:r>
              <a:rPr lang="en-US" dirty="0"/>
              <a:t>    send to network</a:t>
            </a:r>
          </a:p>
          <a:p>
            <a:pPr eaLnBrk="1" hangingPunct="1">
              <a:buFont typeface="Wingdings" pitchFamily="2" charset="2"/>
              <a:buNone/>
            </a:pPr>
            <a:r>
              <a:rPr lang="en-US" dirty="0"/>
              <a:t>    </a:t>
            </a:r>
            <a:r>
              <a:rPr lang="en-US" b="1" dirty="0"/>
              <a:t>wait for 1/fps seconds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6147" name="Footer Placeholder 4"/>
          <p:cNvSpPr>
            <a:spLocks noGrp="1"/>
          </p:cNvSpPr>
          <p:nvPr>
            <p:ph type="ftr" sz="quarter" idx="11"/>
          </p:nvPr>
        </p:nvSpPr>
        <p:spPr>
          <a:noFill/>
        </p:spPr>
        <p:txBody>
          <a:bodyPr/>
          <a:lstStyle/>
          <a:p>
            <a:endParaRPr lang="en-US"/>
          </a:p>
          <a:p>
            <a:endParaRPr lang="en-US"/>
          </a:p>
          <a:p>
            <a:endParaRPr lang="en-US"/>
          </a:p>
        </p:txBody>
      </p:sp>
      <p:sp>
        <p:nvSpPr>
          <p:cNvPr id="6148" name="Rectangle 2"/>
          <p:cNvSpPr>
            <a:spLocks noGrp="1" noChangeArrowheads="1"/>
          </p:cNvSpPr>
          <p:nvPr>
            <p:ph type="title"/>
          </p:nvPr>
        </p:nvSpPr>
        <p:spPr/>
        <p:txBody>
          <a:bodyPr/>
          <a:lstStyle/>
          <a:p>
            <a:pPr eaLnBrk="1" hangingPunct="1"/>
            <a:r>
              <a:rPr lang="en-US" dirty="0"/>
              <a:t>Sender’s Algorithm</a:t>
            </a:r>
          </a:p>
        </p:txBody>
      </p:sp>
      <p:sp>
        <p:nvSpPr>
          <p:cNvPr id="6149" name="Rectangle 3"/>
          <p:cNvSpPr>
            <a:spLocks noGrp="1" noChangeArrowheads="1"/>
          </p:cNvSpPr>
          <p:nvPr>
            <p:ph type="body" idx="1"/>
          </p:nvPr>
        </p:nvSpPr>
        <p:spPr/>
        <p:txBody>
          <a:bodyPr/>
          <a:lstStyle/>
          <a:p>
            <a:pPr eaLnBrk="1" hangingPunct="1">
              <a:buFont typeface="Wingdings" pitchFamily="2" charset="2"/>
              <a:buNone/>
            </a:pPr>
            <a:r>
              <a:rPr lang="en-US" dirty="0"/>
              <a:t>open UDP socket</a:t>
            </a:r>
          </a:p>
          <a:p>
            <a:pPr eaLnBrk="1" hangingPunct="1">
              <a:buFont typeface="Wingdings" pitchFamily="2" charset="2"/>
              <a:buNone/>
            </a:pPr>
            <a:r>
              <a:rPr lang="en-US" dirty="0" err="1"/>
              <a:t>foreach</a:t>
            </a:r>
            <a:r>
              <a:rPr lang="en-US" dirty="0"/>
              <a:t> video frame</a:t>
            </a:r>
          </a:p>
          <a:p>
            <a:pPr eaLnBrk="1" hangingPunct="1">
              <a:buFont typeface="Wingdings" pitchFamily="2" charset="2"/>
              <a:buNone/>
            </a:pPr>
            <a:r>
              <a:rPr lang="en-US" dirty="0"/>
              <a:t>    chop into packets</a:t>
            </a:r>
          </a:p>
          <a:p>
            <a:pPr eaLnBrk="1" hangingPunct="1">
              <a:buFont typeface="Wingdings" pitchFamily="2" charset="2"/>
              <a:buNone/>
            </a:pPr>
            <a:r>
              <a:rPr lang="en-US" dirty="0"/>
              <a:t>    add RTP header</a:t>
            </a:r>
          </a:p>
          <a:p>
            <a:pPr eaLnBrk="1" hangingPunct="1">
              <a:buFont typeface="Wingdings" pitchFamily="2" charset="2"/>
              <a:buNone/>
            </a:pPr>
            <a:r>
              <a:rPr lang="en-US" dirty="0"/>
              <a:t>    send to network</a:t>
            </a:r>
          </a:p>
          <a:p>
            <a:pPr eaLnBrk="1" hangingPunct="1">
              <a:buFont typeface="Wingdings" pitchFamily="2" charset="2"/>
              <a:buNone/>
            </a:pPr>
            <a:r>
              <a:rPr lang="en-US" dirty="0"/>
              <a:t>    </a:t>
            </a:r>
            <a:r>
              <a:rPr lang="en-US" b="1" dirty="0"/>
              <a:t>wait for 1/fps seconds</a:t>
            </a:r>
          </a:p>
        </p:txBody>
      </p:sp>
      <p:sp>
        <p:nvSpPr>
          <p:cNvPr id="7" name="Rectangle 3"/>
          <p:cNvSpPr txBox="1">
            <a:spLocks noChangeArrowheads="1"/>
          </p:cNvSpPr>
          <p:nvPr/>
        </p:nvSpPr>
        <p:spPr bwMode="auto">
          <a:xfrm>
            <a:off x="5638800" y="1600200"/>
            <a:ext cx="2971800" cy="5334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marL="342865" indent="-342865" algn="l" defTabSz="914305">
              <a:spcBef>
                <a:spcPct val="20000"/>
              </a:spcBef>
              <a:buClr>
                <a:schemeClr val="folHlink"/>
              </a:buClr>
              <a:buSzPct val="90000"/>
              <a:buFont typeface="Wingdings" pitchFamily="2" charset="2"/>
              <a:buChar char="Ø"/>
              <a:defRPr/>
            </a:pPr>
            <a:r>
              <a:rPr lang="en-US" kern="0" dirty="0">
                <a:solidFill>
                  <a:schemeClr val="bg2"/>
                </a:solidFill>
                <a:latin typeface="+mn-lt"/>
              </a:rPr>
              <a:t>Send frames at equal time distance.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7171" name="Footer Placeholder 4"/>
          <p:cNvSpPr>
            <a:spLocks noGrp="1"/>
          </p:cNvSpPr>
          <p:nvPr>
            <p:ph type="ftr" sz="quarter" idx="11"/>
          </p:nvPr>
        </p:nvSpPr>
        <p:spPr>
          <a:noFill/>
        </p:spPr>
        <p:txBody>
          <a:bodyPr/>
          <a:lstStyle/>
          <a:p>
            <a:endParaRPr lang="en-US"/>
          </a:p>
          <a:p>
            <a:endParaRPr lang="en-US"/>
          </a:p>
          <a:p>
            <a:endParaRPr lang="en-US"/>
          </a:p>
        </p:txBody>
      </p:sp>
      <p:sp>
        <p:nvSpPr>
          <p:cNvPr id="7172" name="Rectangle 2"/>
          <p:cNvSpPr>
            <a:spLocks noGrp="1" noChangeArrowheads="1"/>
          </p:cNvSpPr>
          <p:nvPr>
            <p:ph type="title"/>
          </p:nvPr>
        </p:nvSpPr>
        <p:spPr/>
        <p:txBody>
          <a:bodyPr/>
          <a:lstStyle/>
          <a:p>
            <a:pPr eaLnBrk="1" hangingPunct="1"/>
            <a:r>
              <a:rPr lang="en-US"/>
              <a:t>Sender’s Algorithm</a:t>
            </a:r>
          </a:p>
        </p:txBody>
      </p:sp>
      <p:sp>
        <p:nvSpPr>
          <p:cNvPr id="7173" name="Rectangle 3"/>
          <p:cNvSpPr>
            <a:spLocks noGrp="1" noChangeArrowheads="1"/>
          </p:cNvSpPr>
          <p:nvPr>
            <p:ph type="body" idx="1"/>
          </p:nvPr>
        </p:nvSpPr>
        <p:spPr/>
        <p:txBody>
          <a:bodyPr/>
          <a:lstStyle/>
          <a:p>
            <a:pPr eaLnBrk="1" hangingPunct="1">
              <a:buFont typeface="Wingdings" pitchFamily="2" charset="2"/>
              <a:buNone/>
            </a:pPr>
            <a:r>
              <a:rPr lang="en-US" dirty="0"/>
              <a:t>open UDP socket</a:t>
            </a:r>
          </a:p>
          <a:p>
            <a:pPr eaLnBrk="1" hangingPunct="1">
              <a:buFont typeface="Wingdings" pitchFamily="2" charset="2"/>
              <a:buNone/>
            </a:pPr>
            <a:r>
              <a:rPr lang="en-US" dirty="0" err="1"/>
              <a:t>foreach</a:t>
            </a:r>
            <a:r>
              <a:rPr lang="en-US" dirty="0"/>
              <a:t> video frame</a:t>
            </a:r>
          </a:p>
          <a:p>
            <a:pPr eaLnBrk="1" hangingPunct="1">
              <a:buFont typeface="Wingdings" pitchFamily="2" charset="2"/>
              <a:buNone/>
            </a:pPr>
            <a:r>
              <a:rPr lang="en-US" dirty="0"/>
              <a:t>    chop into packets </a:t>
            </a:r>
          </a:p>
          <a:p>
            <a:pPr eaLnBrk="1" hangingPunct="1">
              <a:buFont typeface="Wingdings" pitchFamily="2" charset="2"/>
              <a:buNone/>
            </a:pPr>
            <a:r>
              <a:rPr lang="en-US" dirty="0"/>
              <a:t>    </a:t>
            </a:r>
            <a:r>
              <a:rPr lang="en-US" b="1" dirty="0" err="1"/>
              <a:t>foreach</a:t>
            </a:r>
            <a:r>
              <a:rPr lang="en-US" b="1" dirty="0"/>
              <a:t> packet</a:t>
            </a:r>
          </a:p>
          <a:p>
            <a:pPr eaLnBrk="1" hangingPunct="1">
              <a:buFont typeface="Wingdings" pitchFamily="2" charset="2"/>
              <a:buNone/>
            </a:pPr>
            <a:r>
              <a:rPr lang="en-US" dirty="0"/>
              <a:t>        add RTP header</a:t>
            </a:r>
          </a:p>
          <a:p>
            <a:pPr eaLnBrk="1" hangingPunct="1">
              <a:buFont typeface="Wingdings" pitchFamily="2" charset="2"/>
              <a:buNone/>
            </a:pPr>
            <a:r>
              <a:rPr lang="en-US" dirty="0"/>
              <a:t>        send to network</a:t>
            </a:r>
          </a:p>
          <a:p>
            <a:pPr eaLnBrk="1" hangingPunct="1">
              <a:buFont typeface="Wingdings" pitchFamily="2" charset="2"/>
              <a:buNone/>
            </a:pPr>
            <a:r>
              <a:rPr lang="en-US" dirty="0"/>
              <a:t>        </a:t>
            </a:r>
            <a:r>
              <a:rPr lang="en-US" b="1" dirty="0"/>
              <a:t>wait for size/bps seconds</a:t>
            </a:r>
          </a:p>
        </p:txBody>
      </p:sp>
      <p:sp>
        <p:nvSpPr>
          <p:cNvPr id="6" name="Rectangle 3"/>
          <p:cNvSpPr txBox="1">
            <a:spLocks noChangeArrowheads="1"/>
          </p:cNvSpPr>
          <p:nvPr/>
        </p:nvSpPr>
        <p:spPr bwMode="auto">
          <a:xfrm>
            <a:off x="5638800" y="1600200"/>
            <a:ext cx="2971800" cy="1600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marL="342865" indent="-342865" algn="l" defTabSz="914305">
              <a:spcBef>
                <a:spcPct val="20000"/>
              </a:spcBef>
              <a:buClr>
                <a:schemeClr val="folHlink"/>
              </a:buClr>
              <a:buSzPct val="90000"/>
              <a:buFont typeface="Wingdings" pitchFamily="2" charset="2"/>
              <a:buChar char="Ø"/>
              <a:defRPr/>
            </a:pPr>
            <a:r>
              <a:rPr lang="en-US" kern="0" dirty="0">
                <a:solidFill>
                  <a:schemeClr val="bg2"/>
                </a:solidFill>
                <a:latin typeface="+mn-lt"/>
              </a:rPr>
              <a:t>Send data at constant bandwidth.</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8195" name="Footer Placeholder 4"/>
          <p:cNvSpPr>
            <a:spLocks noGrp="1"/>
          </p:cNvSpPr>
          <p:nvPr>
            <p:ph type="ftr" sz="quarter" idx="11"/>
          </p:nvPr>
        </p:nvSpPr>
        <p:spPr>
          <a:noFill/>
        </p:spPr>
        <p:txBody>
          <a:bodyPr/>
          <a:lstStyle/>
          <a:p>
            <a:endParaRPr lang="en-US"/>
          </a:p>
          <a:p>
            <a:endParaRPr lang="en-US"/>
          </a:p>
          <a:p>
            <a:endParaRPr lang="en-US"/>
          </a:p>
        </p:txBody>
      </p:sp>
      <p:sp>
        <p:nvSpPr>
          <p:cNvPr id="8196" name="Rectangle 2"/>
          <p:cNvSpPr>
            <a:spLocks noGrp="1" noChangeArrowheads="1"/>
          </p:cNvSpPr>
          <p:nvPr>
            <p:ph type="title"/>
          </p:nvPr>
        </p:nvSpPr>
        <p:spPr/>
        <p:txBody>
          <a:bodyPr/>
          <a:lstStyle/>
          <a:p>
            <a:pPr eaLnBrk="1" hangingPunct="1"/>
            <a:r>
              <a:rPr lang="en-US"/>
              <a:t>Rules</a:t>
            </a:r>
          </a:p>
        </p:txBody>
      </p:sp>
      <p:sp>
        <p:nvSpPr>
          <p:cNvPr id="8197" name="Rectangle 3"/>
          <p:cNvSpPr>
            <a:spLocks noGrp="1" noChangeArrowheads="1"/>
          </p:cNvSpPr>
          <p:nvPr>
            <p:ph type="body" idx="1"/>
          </p:nvPr>
        </p:nvSpPr>
        <p:spPr/>
        <p:txBody>
          <a:bodyPr/>
          <a:lstStyle/>
          <a:p>
            <a:pPr eaLnBrk="1" hangingPunct="1"/>
            <a:r>
              <a:rPr lang="en-US" dirty="0"/>
              <a:t>Transmission rate should match encoding rate</a:t>
            </a:r>
          </a:p>
          <a:p>
            <a:pPr lvl="1" eaLnBrk="1" hangingPunct="1">
              <a:buFont typeface="Wingdings" pitchFamily="2" charset="2"/>
              <a:buNone/>
            </a:pPr>
            <a:endParaRPr lang="en-US" dirty="0"/>
          </a:p>
          <a:p>
            <a:pPr lvl="1" eaLnBrk="1" hangingPunct="1">
              <a:buFont typeface="Wingdings" pitchFamily="2" charset="2"/>
              <a:buNone/>
            </a:pPr>
            <a:endParaRPr lang="en-US" dirty="0"/>
          </a:p>
          <a:p>
            <a:pPr eaLnBrk="1" hangingPunct="1"/>
            <a:r>
              <a:rPr lang="en-US" dirty="0"/>
              <a:t>Transmission should not be too </a:t>
            </a:r>
            <a:r>
              <a:rPr lang="en-US" dirty="0" err="1"/>
              <a:t>bursty</a:t>
            </a:r>
            <a:endParaRPr 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9219" name="Footer Placeholder 3"/>
          <p:cNvSpPr>
            <a:spLocks noGrp="1"/>
          </p:cNvSpPr>
          <p:nvPr>
            <p:ph type="ftr" sz="quarter" idx="11"/>
          </p:nvPr>
        </p:nvSpPr>
        <p:spPr>
          <a:noFill/>
        </p:spPr>
        <p:txBody>
          <a:bodyPr/>
          <a:lstStyle/>
          <a:p>
            <a:endParaRPr lang="en-US"/>
          </a:p>
          <a:p>
            <a:endParaRPr lang="en-US"/>
          </a:p>
          <a:p>
            <a:endParaRPr lang="en-US"/>
          </a:p>
        </p:txBody>
      </p:sp>
      <p:sp>
        <p:nvSpPr>
          <p:cNvPr id="9220" name="Rectangle 2"/>
          <p:cNvSpPr>
            <a:spLocks noGrp="1" noChangeArrowheads="1"/>
          </p:cNvSpPr>
          <p:nvPr>
            <p:ph type="title"/>
          </p:nvPr>
        </p:nvSpPr>
        <p:spPr/>
        <p:txBody>
          <a:bodyPr/>
          <a:lstStyle/>
          <a:p>
            <a:pPr eaLnBrk="1" hangingPunct="1"/>
            <a:r>
              <a:rPr lang="en-US"/>
              <a:t>Two Approaches</a:t>
            </a:r>
          </a:p>
        </p:txBody>
      </p:sp>
      <p:sp>
        <p:nvSpPr>
          <p:cNvPr id="9221" name="Rectangle 3"/>
          <p:cNvSpPr>
            <a:spLocks noGrp="1" noChangeArrowheads="1"/>
          </p:cNvSpPr>
          <p:nvPr>
            <p:ph type="body" idx="4294967295"/>
          </p:nvPr>
        </p:nvSpPr>
        <p:spPr>
          <a:xfrm>
            <a:off x="900113" y="1557339"/>
            <a:ext cx="7772400" cy="4530725"/>
          </a:xfrm>
        </p:spPr>
        <p:txBody>
          <a:bodyPr/>
          <a:lstStyle/>
          <a:p>
            <a:pPr marL="742873" indent="-742873" eaLnBrk="1" hangingPunct="1">
              <a:buFont typeface="+mj-lt"/>
              <a:buAutoNum type="arabicPeriod"/>
            </a:pPr>
            <a:r>
              <a:rPr lang="en-US" sz="3600" dirty="0"/>
              <a:t>Just send at a fix rate</a:t>
            </a:r>
          </a:p>
          <a:p>
            <a:pPr marL="1314314" lvl="1" indent="-514297" eaLnBrk="1" hangingPunct="1">
              <a:buFont typeface="Wingdings" pitchFamily="2" charset="2"/>
              <a:buChar char=""/>
            </a:pPr>
            <a:r>
              <a:rPr lang="en-US" sz="2600" dirty="0"/>
              <a:t>or “I hope the network can handle it” approach</a:t>
            </a:r>
          </a:p>
          <a:p>
            <a:pPr marL="620649" indent="-620649" eaLnBrk="1" hangingPunct="1">
              <a:buFont typeface="+mj-lt"/>
              <a:buAutoNum type="arabicPeriod"/>
            </a:pPr>
            <a:endParaRPr lang="en-US" sz="2800" dirty="0"/>
          </a:p>
          <a:p>
            <a:pPr marL="742873" indent="-742873" eaLnBrk="1" hangingPunct="1">
              <a:buFont typeface="+mj-lt"/>
              <a:buAutoNum type="arabicPeriod"/>
            </a:pPr>
            <a:endParaRPr lang="en-US" sz="36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0243" name="Footer Placeholder 4"/>
          <p:cNvSpPr>
            <a:spLocks noGrp="1"/>
          </p:cNvSpPr>
          <p:nvPr>
            <p:ph type="ftr" sz="quarter" idx="11"/>
          </p:nvPr>
        </p:nvSpPr>
        <p:spPr>
          <a:noFill/>
        </p:spPr>
        <p:txBody>
          <a:bodyPr/>
          <a:lstStyle/>
          <a:p>
            <a:endParaRPr lang="en-US"/>
          </a:p>
          <a:p>
            <a:endParaRPr lang="en-US"/>
          </a:p>
          <a:p>
            <a:endParaRPr lang="en-US"/>
          </a:p>
        </p:txBody>
      </p:sp>
      <p:sp>
        <p:nvSpPr>
          <p:cNvPr id="10244" name="Rectangle 2"/>
          <p:cNvSpPr>
            <a:spLocks noGrp="1" noChangeArrowheads="1"/>
          </p:cNvSpPr>
          <p:nvPr>
            <p:ph type="title"/>
          </p:nvPr>
        </p:nvSpPr>
        <p:spPr/>
        <p:txBody>
          <a:bodyPr/>
          <a:lstStyle/>
          <a:p>
            <a:pPr eaLnBrk="1" hangingPunct="1"/>
            <a:r>
              <a:rPr lang="en-US"/>
              <a:t>Effects on TCP: Simulation</a:t>
            </a:r>
          </a:p>
        </p:txBody>
      </p:sp>
      <p:pic>
        <p:nvPicPr>
          <p:cNvPr id="10245" name="Picture 3"/>
          <p:cNvPicPr>
            <a:picLocks noGrp="1" noChangeAspect="1" noChangeArrowheads="1"/>
          </p:cNvPicPr>
          <p:nvPr>
            <p:ph idx="1"/>
          </p:nvPr>
        </p:nvPicPr>
        <p:blipFill>
          <a:blip r:embed="rId3" cstate="print"/>
          <a:srcRect/>
          <a:stretch>
            <a:fillRect/>
          </a:stretch>
        </p:blipFill>
        <p:spPr>
          <a:xfrm>
            <a:off x="1042989" y="2060576"/>
            <a:ext cx="6900862" cy="3057525"/>
          </a:xfrm>
          <a:noFill/>
        </p:spPr>
      </p:pic>
      <p:sp>
        <p:nvSpPr>
          <p:cNvPr id="10246" name="Text Box 4"/>
          <p:cNvSpPr txBox="1">
            <a:spLocks noChangeArrowheads="1"/>
          </p:cNvSpPr>
          <p:nvPr/>
        </p:nvSpPr>
        <p:spPr bwMode="auto">
          <a:xfrm>
            <a:off x="1096963" y="5389564"/>
            <a:ext cx="6851650" cy="828675"/>
          </a:xfrm>
          <a:prstGeom prst="rect">
            <a:avLst/>
          </a:prstGeom>
          <a:noFill/>
          <a:ln w="9525">
            <a:noFill/>
            <a:miter lim="800000"/>
            <a:headEnd/>
            <a:tailEnd/>
          </a:ln>
        </p:spPr>
        <p:txBody>
          <a:bodyPr wrap="none" lIns="91430" tIns="45715" rIns="91430" bIns="45715">
            <a:spAutoFit/>
          </a:bodyPr>
          <a:lstStyle/>
          <a:p>
            <a:pPr algn="l"/>
            <a:r>
              <a:rPr lang="en-US" sz="2400" dirty="0"/>
              <a:t>From </a:t>
            </a:r>
            <a:r>
              <a:rPr lang="en-US" sz="2400" dirty="0" err="1"/>
              <a:t>Sisalem</a:t>
            </a:r>
            <a:r>
              <a:rPr lang="en-US" sz="2400" dirty="0"/>
              <a:t>, Emanuel and </a:t>
            </a:r>
            <a:r>
              <a:rPr lang="en-US" sz="2400" dirty="0" err="1"/>
              <a:t>Schulzrinne</a:t>
            </a:r>
            <a:r>
              <a:rPr lang="en-US" sz="2400" dirty="0"/>
              <a:t> paper on</a:t>
            </a:r>
          </a:p>
          <a:p>
            <a:pPr algn="l"/>
            <a:r>
              <a:rPr lang="en-US" sz="2400" dirty="0"/>
              <a:t>“Direct Adjustment Algorithm.”</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Grp="1" noChangeAspect="1" noChangeArrowheads="1"/>
          </p:cNvPicPr>
          <p:nvPr>
            <p:ph idx="1"/>
          </p:nvPr>
        </p:nvPicPr>
        <p:blipFill>
          <a:blip r:embed="rId3" cstate="print"/>
          <a:srcRect/>
          <a:stretch>
            <a:fillRect/>
          </a:stretch>
        </p:blipFill>
        <p:spPr>
          <a:xfrm>
            <a:off x="971551" y="1628775"/>
            <a:ext cx="6985000" cy="5030788"/>
          </a:xfrm>
          <a:noFill/>
        </p:spPr>
      </p:pic>
      <p:sp>
        <p:nvSpPr>
          <p:cNvPr id="11267"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1268" name="Footer Placeholder 4"/>
          <p:cNvSpPr>
            <a:spLocks noGrp="1"/>
          </p:cNvSpPr>
          <p:nvPr>
            <p:ph type="ftr" sz="quarter" idx="11"/>
          </p:nvPr>
        </p:nvSpPr>
        <p:spPr>
          <a:noFill/>
        </p:spPr>
        <p:txBody>
          <a:bodyPr/>
          <a:lstStyle/>
          <a:p>
            <a:endParaRPr lang="en-US"/>
          </a:p>
          <a:p>
            <a:endParaRPr lang="en-US"/>
          </a:p>
          <a:p>
            <a:endParaRPr lang="en-US"/>
          </a:p>
        </p:txBody>
      </p:sp>
      <p:sp>
        <p:nvSpPr>
          <p:cNvPr id="11269" name="Rectangle 2"/>
          <p:cNvSpPr>
            <a:spLocks noGrp="1" noChangeArrowheads="1"/>
          </p:cNvSpPr>
          <p:nvPr>
            <p:ph type="title"/>
          </p:nvPr>
        </p:nvSpPr>
        <p:spPr/>
        <p:txBody>
          <a:bodyPr/>
          <a:lstStyle/>
          <a:p>
            <a:pPr eaLnBrk="1" hangingPunct="1"/>
            <a:r>
              <a:rPr lang="en-US"/>
              <a:t>Effects on TCP</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2291" name="Footer Placeholder 4"/>
          <p:cNvSpPr>
            <a:spLocks noGrp="1"/>
          </p:cNvSpPr>
          <p:nvPr>
            <p:ph type="ftr" sz="quarter" idx="11"/>
          </p:nvPr>
        </p:nvSpPr>
        <p:spPr>
          <a:noFill/>
        </p:spPr>
        <p:txBody>
          <a:bodyPr/>
          <a:lstStyle/>
          <a:p>
            <a:endParaRPr lang="en-US"/>
          </a:p>
          <a:p>
            <a:endParaRPr lang="en-US"/>
          </a:p>
          <a:p>
            <a:endParaRPr lang="en-US"/>
          </a:p>
        </p:txBody>
      </p:sp>
      <p:sp>
        <p:nvSpPr>
          <p:cNvPr id="12292" name="Rectangle 2"/>
          <p:cNvSpPr>
            <a:spLocks noGrp="1" noChangeArrowheads="1"/>
          </p:cNvSpPr>
          <p:nvPr>
            <p:ph type="title"/>
          </p:nvPr>
        </p:nvSpPr>
        <p:spPr/>
        <p:txBody>
          <a:bodyPr/>
          <a:lstStyle/>
          <a:p>
            <a:pPr eaLnBrk="1" hangingPunct="1"/>
            <a:r>
              <a:rPr lang="en-US"/>
              <a:t>DAA Parameters</a:t>
            </a:r>
          </a:p>
        </p:txBody>
      </p:sp>
      <p:sp>
        <p:nvSpPr>
          <p:cNvPr id="12293" name="Rectangle 3"/>
          <p:cNvSpPr>
            <a:spLocks noGrp="1" noChangeArrowheads="1"/>
          </p:cNvSpPr>
          <p:nvPr>
            <p:ph type="body" idx="1"/>
          </p:nvPr>
        </p:nvSpPr>
        <p:spPr/>
        <p:txBody>
          <a:bodyPr/>
          <a:lstStyle/>
          <a:p>
            <a:pPr eaLnBrk="1" hangingPunct="1"/>
            <a:r>
              <a:rPr lang="en-US" dirty="0"/>
              <a:t>Adaptive RTP flows</a:t>
            </a:r>
          </a:p>
          <a:p>
            <a:pPr lvl="1" eaLnBrk="1" hangingPunct="1"/>
            <a:r>
              <a:rPr lang="en-US" dirty="0"/>
              <a:t>Additive increase/multiplicative decrease</a:t>
            </a:r>
          </a:p>
          <a:p>
            <a:pPr lvl="2" eaLnBrk="1" hangingPunct="1"/>
            <a:r>
              <a:rPr lang="en-US" dirty="0"/>
              <a:t>50 kb and factor 0.875</a:t>
            </a:r>
          </a:p>
          <a:p>
            <a:pPr lvl="1" eaLnBrk="1" hangingPunct="1"/>
            <a:r>
              <a:rPr lang="en-US" dirty="0"/>
              <a:t>RTCP: min 5 sec inter-report time</a:t>
            </a:r>
          </a:p>
          <a:p>
            <a:pPr lvl="1" eaLnBrk="1" hangingPunct="1"/>
            <a:r>
              <a:rPr lang="en-US" dirty="0"/>
              <a:t>Loss thresholds: 5% and 10%</a:t>
            </a:r>
          </a:p>
          <a:p>
            <a:pPr eaLnBrk="1" hangingPunct="1"/>
            <a:r>
              <a:rPr lang="en-US" dirty="0"/>
              <a:t>TCP</a:t>
            </a:r>
          </a:p>
          <a:p>
            <a:pPr lvl="1" eaLnBrk="1" hangingPunct="1"/>
            <a:r>
              <a:rPr lang="en-US" dirty="0"/>
              <a:t>Immediate loss notification</a:t>
            </a:r>
          </a:p>
          <a:p>
            <a:pPr lvl="1" eaLnBrk="1" hangingPunct="1"/>
            <a:r>
              <a:rPr lang="en-US" dirty="0"/>
              <a:t>Transmission window is halved</a:t>
            </a:r>
          </a:p>
          <a:p>
            <a:pPr eaLnBrk="1" hangingPunct="1"/>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600201"/>
            <a:ext cx="2514600" cy="1170903"/>
          </a:xfrm>
          <a:prstGeom prst="rect">
            <a:avLst/>
          </a:prstGeom>
        </p:spPr>
      </p:pic>
      <p:sp>
        <p:nvSpPr>
          <p:cNvPr id="11" name="Rectangle 2"/>
          <p:cNvSpPr txBox="1">
            <a:spLocks noChangeArrowheads="1"/>
          </p:cNvSpPr>
          <p:nvPr/>
        </p:nvSpPr>
        <p:spPr bwMode="auto">
          <a:xfrm>
            <a:off x="456480" y="1785915"/>
            <a:ext cx="7882451" cy="4995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483" rIns="0" bIns="0" numCol="1" anchor="t" anchorCtr="0" compatLnSpc="1">
            <a:prstTxWarp prst="textNoShape">
              <a:avLst/>
            </a:prstTxWarp>
          </a:bodyPr>
          <a:lstStyle>
            <a:lvl1pPr marL="342900" indent="-342900" algn="l" defTabSz="457200" rtl="0" eaLnBrk="0" fontAlgn="base" hangingPunct="0">
              <a:lnSpc>
                <a:spcPct val="98000"/>
              </a:lnSpc>
              <a:spcBef>
                <a:spcPct val="0"/>
              </a:spcBef>
              <a:spcAft>
                <a:spcPts val="1413"/>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57200" rtl="0" eaLnBrk="0" fontAlgn="base" hangingPunct="0">
              <a:lnSpc>
                <a:spcPct val="98000"/>
              </a:lnSpc>
              <a:spcBef>
                <a:spcPct val="0"/>
              </a:spcBef>
              <a:spcAft>
                <a:spcPts val="1138"/>
              </a:spcAft>
              <a:buClr>
                <a:srgbClr val="000000"/>
              </a:buClr>
              <a:buSzPct val="100000"/>
              <a:buFont typeface="Times New Roman" panose="02020603050405020304" pitchFamily="18" charset="0"/>
              <a:defRPr sz="2200" kern="1200">
                <a:solidFill>
                  <a:srgbClr val="333333"/>
                </a:solidFill>
                <a:latin typeface="+mn-lt"/>
                <a:ea typeface="+mn-ea"/>
                <a:cs typeface="+mn-cs"/>
              </a:defRPr>
            </a:lvl2pPr>
            <a:lvl3pPr marL="1143000" indent="-228600" algn="l" defTabSz="457200"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666666"/>
                </a:solidFill>
                <a:latin typeface="+mn-lt"/>
                <a:ea typeface="+mn-ea"/>
                <a:cs typeface="+mn-cs"/>
              </a:defRPr>
            </a:lvl3pPr>
            <a:lvl4pPr marL="1600200" indent="-228600" algn="l" defTabSz="457200"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666666"/>
                </a:solidFill>
                <a:latin typeface="+mn-lt"/>
                <a:ea typeface="+mn-ea"/>
                <a:cs typeface="+mn-cs"/>
              </a:defRPr>
            </a:lvl4pPr>
            <a:lvl5pPr marL="2057400" indent="-228600" algn="l" defTabSz="457200"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Adaptation to dynamic network conditions</a:t>
            </a:r>
          </a:p>
          <a:p>
            <a:pPr marL="783128" lvl="1" indent="-293673" eaLnBrk="1">
              <a:lnSpc>
                <a:spcPct val="100000"/>
              </a:lnSpc>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Adapts to dynamic conditions anywhere on the path</a:t>
            </a:r>
            <a:br>
              <a:rPr lang="en-US" altLang="en-US" sz="1800" dirty="0"/>
            </a:br>
            <a:r>
              <a:rPr lang="en-US" altLang="en-US" sz="1800" dirty="0"/>
              <a:t>through the Internet and/or home network.</a:t>
            </a:r>
          </a:p>
          <a:p>
            <a:pPr marL="1145900" lvl="2"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500" dirty="0"/>
              <a:t>Decrease  continual connections between S and C’s while increase   scalability of clients.</a:t>
            </a:r>
          </a:p>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Transmission rate should match encoding rate</a:t>
            </a:r>
          </a:p>
          <a:p>
            <a:pPr marL="791572" lvl="1" indent="-293673" eaLnBrk="1">
              <a:buClr>
                <a:srgbClr val="0099CC"/>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Otherwise: non-continuous playback (stalls)</a:t>
            </a:r>
          </a:p>
          <a:p>
            <a:pPr marL="391563" indent="-293673" eaLnBrk="1">
              <a:buClr>
                <a:srgbClr val="DA1F28"/>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Improved end-user Quality of Experience (</a:t>
            </a:r>
            <a:r>
              <a:rPr lang="en-US" altLang="en-US" dirty="0" err="1"/>
              <a:t>QoE</a:t>
            </a:r>
            <a:r>
              <a:rPr lang="en-US" altLang="en-US" dirty="0"/>
              <a:t>)</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Enables faster start-up and seeking</a:t>
            </a:r>
          </a:p>
          <a:p>
            <a:pPr marL="783128" lvl="1" indent="-293673" eaLnBrk="1">
              <a:buClr>
                <a:srgbClr val="2DA2BF"/>
              </a:buClr>
              <a:buSzPct val="80000"/>
              <a:buFont typeface="Wingdings" panose="05000000000000000000" pitchFamily="2" charset="2"/>
              <a:buChar char=""/>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sz="1800" dirty="0"/>
              <a:t>Reduces freezes (stalls) and blocking</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00" y="4876801"/>
            <a:ext cx="864000" cy="864091"/>
          </a:xfrm>
          <a:prstGeom prst="rect">
            <a:avLst/>
          </a:prstGeom>
        </p:spPr>
      </p:pic>
      <p:cxnSp>
        <p:nvCxnSpPr>
          <p:cNvPr id="4" name="Connecteur droit avec flèche 3"/>
          <p:cNvCxnSpPr/>
          <p:nvPr/>
        </p:nvCxnSpPr>
        <p:spPr bwMode="auto">
          <a:xfrm>
            <a:off x="2426748" y="3046839"/>
            <a:ext cx="0" cy="182179"/>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10" name="Connecteur droit avec flèche 9"/>
          <p:cNvCxnSpPr/>
          <p:nvPr/>
        </p:nvCxnSpPr>
        <p:spPr bwMode="auto">
          <a:xfrm flipV="1">
            <a:off x="7240228" y="3033191"/>
            <a:ext cx="0" cy="182179"/>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sp>
        <p:nvSpPr>
          <p:cNvPr id="3" name="Title 2"/>
          <p:cNvSpPr>
            <a:spLocks noGrp="1"/>
          </p:cNvSpPr>
          <p:nvPr>
            <p:ph type="title"/>
          </p:nvPr>
        </p:nvSpPr>
        <p:spPr/>
        <p:txBody>
          <a:bodyPr/>
          <a:lstStyle/>
          <a:p>
            <a:r>
              <a:rPr lang="en-US" dirty="0"/>
              <a:t>Rate Adaptation – Why?</a:t>
            </a:r>
          </a:p>
        </p:txBody>
      </p:sp>
    </p:spTree>
    <p:extLst>
      <p:ext uri="{BB962C8B-B14F-4D97-AF65-F5344CB8AC3E}">
        <p14:creationId xmlns:p14="http://schemas.microsoft.com/office/powerpoint/2010/main" val="2000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500"/>
                                        <p:tgtEl>
                                          <p:spTgt spid="11">
                                            <p:txEl>
                                              <p:pRg st="4" end="4"/>
                                            </p:txEl>
                                          </p:spTgt>
                                        </p:tgtEl>
                                      </p:cBhvr>
                                    </p:animEffect>
                                  </p:childTnLst>
                                </p:cTn>
                              </p:par>
                              <p:par>
                                <p:cTn id="32" presetID="2"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500"/>
                                        <p:tgtEl>
                                          <p:spTgt spid="1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Effect transition="in" filter="fade">
                                      <p:cBhvr>
                                        <p:cTn id="55" dur="5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7" end="7"/>
                                            </p:txEl>
                                          </p:spTgt>
                                        </p:tgtEl>
                                        <p:attrNameLst>
                                          <p:attrName>style.visibility</p:attrName>
                                        </p:attrNameLst>
                                      </p:cBhvr>
                                      <p:to>
                                        <p:strVal val="visible"/>
                                      </p:to>
                                    </p:set>
                                    <p:animEffect transition="in" filter="fade">
                                      <p:cBhvr>
                                        <p:cTn id="6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4339" name="Footer Placeholder 3"/>
          <p:cNvSpPr>
            <a:spLocks noGrp="1"/>
          </p:cNvSpPr>
          <p:nvPr>
            <p:ph type="ftr" sz="quarter" idx="11"/>
          </p:nvPr>
        </p:nvSpPr>
        <p:spPr>
          <a:noFill/>
        </p:spPr>
        <p:txBody>
          <a:bodyPr/>
          <a:lstStyle/>
          <a:p>
            <a:endParaRPr lang="en-US"/>
          </a:p>
          <a:p>
            <a:endParaRPr lang="en-US"/>
          </a:p>
          <a:p>
            <a:endParaRPr lang="en-US"/>
          </a:p>
        </p:txBody>
      </p:sp>
      <p:sp>
        <p:nvSpPr>
          <p:cNvPr id="14340" name="Rectangle 2"/>
          <p:cNvSpPr>
            <a:spLocks noGrp="1" noChangeArrowheads="1"/>
          </p:cNvSpPr>
          <p:nvPr>
            <p:ph type="title"/>
          </p:nvPr>
        </p:nvSpPr>
        <p:spPr/>
        <p:txBody>
          <a:bodyPr/>
          <a:lstStyle/>
          <a:p>
            <a:pPr eaLnBrk="1" hangingPunct="1"/>
            <a:r>
              <a:rPr lang="en-US"/>
              <a:t>Two Approaches</a:t>
            </a:r>
          </a:p>
        </p:txBody>
      </p:sp>
      <p:sp>
        <p:nvSpPr>
          <p:cNvPr id="14341" name="Rectangle 3"/>
          <p:cNvSpPr>
            <a:spLocks noGrp="1" noChangeArrowheads="1"/>
          </p:cNvSpPr>
          <p:nvPr>
            <p:ph type="body" idx="4294967295"/>
          </p:nvPr>
        </p:nvSpPr>
        <p:spPr>
          <a:xfrm>
            <a:off x="900113" y="1557339"/>
            <a:ext cx="7772400" cy="4530725"/>
          </a:xfrm>
        </p:spPr>
        <p:txBody>
          <a:bodyPr/>
          <a:lstStyle/>
          <a:p>
            <a:pPr marL="742873" indent="-742873" eaLnBrk="1" hangingPunct="1">
              <a:buFont typeface="+mj-lt"/>
              <a:buAutoNum type="arabicPeriod"/>
            </a:pPr>
            <a:r>
              <a:rPr lang="en-US" sz="3600" dirty="0"/>
              <a:t>Just send at a fixed rate</a:t>
            </a:r>
          </a:p>
          <a:p>
            <a:pPr marL="1314314" lvl="1" indent="-514297" eaLnBrk="1" hangingPunct="1">
              <a:buFont typeface="Wingdings" pitchFamily="2" charset="2"/>
              <a:buChar char=""/>
            </a:pPr>
            <a:r>
              <a:rPr lang="en-US" sz="2600" dirty="0"/>
              <a:t>or “I hope the network can handle it” approach</a:t>
            </a:r>
          </a:p>
          <a:p>
            <a:pPr marL="620649" indent="-620649" eaLnBrk="1" hangingPunct="1">
              <a:buFont typeface="+mj-lt"/>
              <a:buAutoNum type="arabicPeriod"/>
            </a:pPr>
            <a:endParaRPr lang="en-US" sz="2800" dirty="0"/>
          </a:p>
          <a:p>
            <a:pPr marL="742873" indent="-742873" eaLnBrk="1" hangingPunct="1">
              <a:buFont typeface="+mj-lt"/>
              <a:buAutoNum type="arabicPeriod"/>
            </a:pPr>
            <a:r>
              <a:rPr lang="en-US" sz="3600" dirty="0"/>
              <a:t>Adapt transmission/encoding rate to network condition</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5363" name="Footer Placeholder 4"/>
          <p:cNvSpPr>
            <a:spLocks noGrp="1"/>
          </p:cNvSpPr>
          <p:nvPr>
            <p:ph type="ftr" sz="quarter" idx="11"/>
          </p:nvPr>
        </p:nvSpPr>
        <p:spPr>
          <a:noFill/>
        </p:spPr>
        <p:txBody>
          <a:bodyPr/>
          <a:lstStyle/>
          <a:p>
            <a:endParaRPr lang="en-US"/>
          </a:p>
          <a:p>
            <a:endParaRPr lang="en-US"/>
          </a:p>
          <a:p>
            <a:endParaRPr lang="en-US"/>
          </a:p>
        </p:txBody>
      </p:sp>
      <p:sp>
        <p:nvSpPr>
          <p:cNvPr id="15364" name="Rectangle 2"/>
          <p:cNvSpPr>
            <a:spLocks noGrp="1" noChangeArrowheads="1"/>
          </p:cNvSpPr>
          <p:nvPr>
            <p:ph type="title"/>
          </p:nvPr>
        </p:nvSpPr>
        <p:spPr/>
        <p:txBody>
          <a:bodyPr/>
          <a:lstStyle/>
          <a:p>
            <a:pPr eaLnBrk="1" hangingPunct="1"/>
            <a:r>
              <a:rPr lang="en-US"/>
              <a:t>How to Adapt?</a:t>
            </a:r>
          </a:p>
        </p:txBody>
      </p:sp>
      <p:sp>
        <p:nvSpPr>
          <p:cNvPr id="15365" name="Rectangle 3"/>
          <p:cNvSpPr>
            <a:spLocks noGrp="1" noChangeArrowheads="1"/>
          </p:cNvSpPr>
          <p:nvPr>
            <p:ph type="body" idx="1"/>
          </p:nvPr>
        </p:nvSpPr>
        <p:spPr/>
        <p:txBody>
          <a:bodyPr/>
          <a:lstStyle/>
          <a:p>
            <a:pPr eaLnBrk="1" hangingPunct="1">
              <a:buFont typeface="Wingdings" pitchFamily="2" charset="2"/>
              <a:buNone/>
            </a:pPr>
            <a:r>
              <a:rPr lang="en-US" b="1" dirty="0"/>
              <a:t>if</a:t>
            </a:r>
            <a:r>
              <a:rPr lang="en-US" dirty="0"/>
              <a:t> network condition is bad</a:t>
            </a:r>
          </a:p>
          <a:p>
            <a:pPr eaLnBrk="1" hangingPunct="1">
              <a:buFont typeface="Wingdings" pitchFamily="2" charset="2"/>
              <a:buNone/>
            </a:pPr>
            <a:r>
              <a:rPr lang="en-US" dirty="0"/>
              <a:t>	</a:t>
            </a:r>
            <a:r>
              <a:rPr lang="en-US" b="1" dirty="0">
                <a:solidFill>
                  <a:schemeClr val="bg2"/>
                </a:solidFill>
              </a:rPr>
              <a:t>reduce rate</a:t>
            </a:r>
          </a:p>
          <a:p>
            <a:pPr eaLnBrk="1" hangingPunct="1">
              <a:buFont typeface="Wingdings" pitchFamily="2" charset="2"/>
              <a:buNone/>
            </a:pPr>
            <a:r>
              <a:rPr lang="en-US" b="1" dirty="0"/>
              <a:t>else if </a:t>
            </a:r>
            <a:r>
              <a:rPr lang="en-US" dirty="0"/>
              <a:t>network condition is so-so</a:t>
            </a:r>
          </a:p>
          <a:p>
            <a:pPr eaLnBrk="1" hangingPunct="1">
              <a:buFont typeface="Wingdings" pitchFamily="2" charset="2"/>
              <a:buNone/>
            </a:pPr>
            <a:r>
              <a:rPr lang="en-US" dirty="0"/>
              <a:t>   do nothing</a:t>
            </a:r>
          </a:p>
          <a:p>
            <a:pPr eaLnBrk="1" hangingPunct="1">
              <a:buFont typeface="Wingdings" pitchFamily="2" charset="2"/>
              <a:buNone/>
            </a:pPr>
            <a:r>
              <a:rPr lang="en-US" b="1" dirty="0"/>
              <a:t>else if </a:t>
            </a:r>
            <a:r>
              <a:rPr lang="en-US" dirty="0"/>
              <a:t>network condition is good</a:t>
            </a:r>
            <a:endParaRPr lang="en-US" b="1" dirty="0"/>
          </a:p>
          <a:p>
            <a:pPr eaLnBrk="1" hangingPunct="1">
              <a:buFont typeface="Wingdings" pitchFamily="2" charset="2"/>
              <a:buNone/>
            </a:pPr>
            <a:r>
              <a:rPr lang="en-US" b="1" dirty="0"/>
              <a:t>	</a:t>
            </a:r>
            <a:r>
              <a:rPr lang="en-US" b="1" dirty="0">
                <a:solidFill>
                  <a:schemeClr val="bg2"/>
                </a:solidFill>
              </a:rPr>
              <a:t>increase rate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6387" name="Footer Placeholder 4"/>
          <p:cNvSpPr>
            <a:spLocks noGrp="1"/>
          </p:cNvSpPr>
          <p:nvPr>
            <p:ph type="ftr" sz="quarter" idx="11"/>
          </p:nvPr>
        </p:nvSpPr>
        <p:spPr>
          <a:noFill/>
        </p:spPr>
        <p:txBody>
          <a:bodyPr/>
          <a:lstStyle/>
          <a:p>
            <a:endParaRPr lang="en-US"/>
          </a:p>
          <a:p>
            <a:endParaRPr lang="en-US"/>
          </a:p>
          <a:p>
            <a:endParaRPr lang="en-US"/>
          </a:p>
        </p:txBody>
      </p:sp>
      <p:sp>
        <p:nvSpPr>
          <p:cNvPr id="16388" name="Rectangle 2"/>
          <p:cNvSpPr>
            <a:spLocks noGrp="1" noChangeArrowheads="1"/>
          </p:cNvSpPr>
          <p:nvPr>
            <p:ph type="title"/>
          </p:nvPr>
        </p:nvSpPr>
        <p:spPr/>
        <p:txBody>
          <a:bodyPr/>
          <a:lstStyle/>
          <a:p>
            <a:pPr eaLnBrk="1" hangingPunct="1"/>
            <a:r>
              <a:rPr lang="en-US"/>
              <a:t>How to ..</a:t>
            </a:r>
          </a:p>
        </p:txBody>
      </p:sp>
      <p:sp>
        <p:nvSpPr>
          <p:cNvPr id="16389" name="Rectangle 3"/>
          <p:cNvSpPr>
            <a:spLocks noGrp="1" noChangeArrowheads="1"/>
          </p:cNvSpPr>
          <p:nvPr>
            <p:ph type="body" idx="1"/>
          </p:nvPr>
        </p:nvSpPr>
        <p:spPr/>
        <p:txBody>
          <a:bodyPr/>
          <a:lstStyle/>
          <a:p>
            <a:pPr eaLnBrk="1" hangingPunct="1"/>
            <a:r>
              <a:rPr lang="en-US"/>
              <a:t>Know “network condition is bad”?</a:t>
            </a:r>
          </a:p>
          <a:p>
            <a:pPr eaLnBrk="1" hangingPunct="1"/>
            <a:endParaRPr lang="en-US"/>
          </a:p>
          <a:p>
            <a:pPr eaLnBrk="1" hangingPunct="1"/>
            <a:endParaRPr lang="en-US"/>
          </a:p>
          <a:p>
            <a:pPr eaLnBrk="1" hangingPunct="1"/>
            <a:r>
              <a:rPr lang="en-US"/>
              <a:t>Increase/decrease rate?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7411" name="Footer Placeholder 4"/>
          <p:cNvSpPr>
            <a:spLocks noGrp="1"/>
          </p:cNvSpPr>
          <p:nvPr>
            <p:ph type="ftr" sz="quarter" idx="11"/>
          </p:nvPr>
        </p:nvSpPr>
        <p:spPr>
          <a:noFill/>
        </p:spPr>
        <p:txBody>
          <a:bodyPr/>
          <a:lstStyle/>
          <a:p>
            <a:endParaRPr lang="en-US"/>
          </a:p>
          <a:p>
            <a:endParaRPr lang="en-US"/>
          </a:p>
          <a:p>
            <a:endParaRPr lang="en-US"/>
          </a:p>
        </p:txBody>
      </p:sp>
      <p:sp>
        <p:nvSpPr>
          <p:cNvPr id="17412"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1">
                <a:solidFill>
                  <a:srgbClr val="373737"/>
                </a:solidFill>
              </a:rPr>
              <a:t>if</a:t>
            </a:r>
            <a:r>
              <a:rPr lang="en-US">
                <a:solidFill>
                  <a:srgbClr val="373737"/>
                </a:solidFill>
              </a:rPr>
              <a:t> network condition is bad</a:t>
            </a:r>
            <a:endParaRPr lang="en-US">
              <a:solidFill>
                <a:srgbClr val="808080"/>
              </a:solidFill>
            </a:endParaRPr>
          </a:p>
          <a:p>
            <a:pPr eaLnBrk="1" hangingPunct="1">
              <a:lnSpc>
                <a:spcPct val="90000"/>
              </a:lnSpc>
              <a:buFont typeface="Wingdings" pitchFamily="2" charset="2"/>
              <a:buNone/>
            </a:pPr>
            <a:endParaRPr lang="en-US">
              <a:solidFill>
                <a:srgbClr val="808080"/>
              </a:solidFill>
            </a:endParaRPr>
          </a:p>
          <a:p>
            <a:pPr eaLnBrk="1" hangingPunct="1">
              <a:lnSpc>
                <a:spcPct val="90000"/>
              </a:lnSpc>
              <a:buFont typeface="Wingdings" pitchFamily="2" charset="2"/>
              <a:buNone/>
            </a:pPr>
            <a:r>
              <a:rPr lang="en-US">
                <a:solidFill>
                  <a:srgbClr val="808080"/>
                </a:solidFill>
              </a:rPr>
              <a:t>	</a:t>
            </a:r>
            <a:endParaRPr lang="en-US" b="1"/>
          </a:p>
          <a:p>
            <a:pPr eaLnBrk="1" hangingPunct="1">
              <a:lnSpc>
                <a:spcPct val="90000"/>
              </a:lnSpc>
              <a:buFont typeface="Wingdings" pitchFamily="2" charset="2"/>
              <a:buNone/>
            </a:pPr>
            <a:r>
              <a:rPr lang="en-US" b="1">
                <a:solidFill>
                  <a:srgbClr val="373737"/>
                </a:solidFill>
              </a:rPr>
              <a:t>else if </a:t>
            </a:r>
            <a:r>
              <a:rPr lang="en-US">
                <a:solidFill>
                  <a:srgbClr val="373737"/>
                </a:solidFill>
              </a:rPr>
              <a:t>network condition is so-so</a:t>
            </a:r>
          </a:p>
          <a:p>
            <a:pPr eaLnBrk="1" hangingPunct="1">
              <a:lnSpc>
                <a:spcPct val="90000"/>
              </a:lnSpc>
              <a:buFont typeface="Wingdings" pitchFamily="2" charset="2"/>
              <a:buNone/>
            </a:pPr>
            <a:r>
              <a:rPr lang="en-US">
                <a:solidFill>
                  <a:srgbClr val="373737"/>
                </a:solidFill>
              </a:rPr>
              <a:t>   do nothing</a:t>
            </a:r>
          </a:p>
          <a:p>
            <a:pPr eaLnBrk="1" hangingPunct="1">
              <a:lnSpc>
                <a:spcPct val="90000"/>
              </a:lnSpc>
              <a:buFont typeface="Wingdings" pitchFamily="2" charset="2"/>
              <a:buNone/>
            </a:pPr>
            <a:r>
              <a:rPr lang="en-US" b="1">
                <a:solidFill>
                  <a:srgbClr val="373737"/>
                </a:solidFill>
              </a:rPr>
              <a:t>else if </a:t>
            </a:r>
            <a:r>
              <a:rPr lang="en-US">
                <a:solidFill>
                  <a:srgbClr val="373737"/>
                </a:solidFill>
              </a:rPr>
              <a:t>network condition is good</a:t>
            </a:r>
            <a:endParaRPr lang="en-US" b="1">
              <a:solidFill>
                <a:srgbClr val="808080"/>
              </a:solidFill>
            </a:endParaRPr>
          </a:p>
          <a:p>
            <a:pPr eaLnBrk="1" hangingPunct="1">
              <a:lnSpc>
                <a:spcPct val="90000"/>
              </a:lnSpc>
              <a:buFont typeface="Wingdings" pitchFamily="2" charset="2"/>
              <a:buNone/>
            </a:pPr>
            <a:endParaRPr lang="en-US" b="1">
              <a:solidFill>
                <a:schemeClr val="bg2"/>
              </a:solidFill>
            </a:endParaRPr>
          </a:p>
          <a:p>
            <a:pPr eaLnBrk="1" hangingPunct="1">
              <a:lnSpc>
                <a:spcPct val="90000"/>
              </a:lnSpc>
            </a:pPr>
            <a:endParaRPr lang="en-US"/>
          </a:p>
        </p:txBody>
      </p:sp>
      <p:sp>
        <p:nvSpPr>
          <p:cNvPr id="17413" name="Rectangle 2"/>
          <p:cNvSpPr>
            <a:spLocks noGrp="1" noChangeArrowheads="1"/>
          </p:cNvSpPr>
          <p:nvPr>
            <p:ph type="title"/>
          </p:nvPr>
        </p:nvSpPr>
        <p:spPr/>
        <p:txBody>
          <a:bodyPr/>
          <a:lstStyle/>
          <a:p>
            <a:pPr eaLnBrk="1" hangingPunct="1"/>
            <a:r>
              <a:rPr lang="en-US"/>
              <a:t>Adapting Output Rate</a:t>
            </a:r>
          </a:p>
        </p:txBody>
      </p:sp>
      <p:pic>
        <p:nvPicPr>
          <p:cNvPr id="17414" name="Picture 4" descr="txp_fig"/>
          <p:cNvPicPr>
            <a:picLocks noChangeAspect="1" noChangeArrowheads="1"/>
          </p:cNvPicPr>
          <p:nvPr>
            <p:custDataLst>
              <p:tags r:id="rId1"/>
            </p:custDataLst>
          </p:nvPr>
        </p:nvPicPr>
        <p:blipFill>
          <a:blip r:embed="rId5" cstate="print"/>
          <a:srcRect/>
          <a:stretch>
            <a:fillRect/>
          </a:stretch>
        </p:blipFill>
        <p:spPr bwMode="auto">
          <a:xfrm>
            <a:off x="1477964" y="2438400"/>
            <a:ext cx="5432425" cy="488950"/>
          </a:xfrm>
          <a:prstGeom prst="rect">
            <a:avLst/>
          </a:prstGeom>
          <a:noFill/>
          <a:ln w="22225" algn="ctr">
            <a:noFill/>
            <a:miter lim="800000"/>
            <a:headEnd/>
            <a:tailEnd/>
          </a:ln>
        </p:spPr>
      </p:pic>
      <p:pic>
        <p:nvPicPr>
          <p:cNvPr id="17415" name="Picture 5" descr="txp_fig"/>
          <p:cNvPicPr>
            <a:picLocks noChangeAspect="1" noChangeArrowheads="1"/>
          </p:cNvPicPr>
          <p:nvPr>
            <p:custDataLst>
              <p:tags r:id="rId2"/>
            </p:custDataLst>
          </p:nvPr>
        </p:nvPicPr>
        <p:blipFill>
          <a:blip r:embed="rId6" cstate="print"/>
          <a:srcRect/>
          <a:stretch>
            <a:fillRect/>
          </a:stretch>
        </p:blipFill>
        <p:spPr bwMode="auto">
          <a:xfrm>
            <a:off x="1550988" y="5073650"/>
            <a:ext cx="5535612" cy="488950"/>
          </a:xfrm>
          <a:prstGeom prst="rect">
            <a:avLst/>
          </a:prstGeom>
          <a:noFill/>
          <a:ln w="22225" algn="ctr">
            <a:noFill/>
            <a:miter lim="800000"/>
            <a:headEnd/>
            <a:tailEnd/>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7411" name="Footer Placeholder 4"/>
          <p:cNvSpPr>
            <a:spLocks noGrp="1"/>
          </p:cNvSpPr>
          <p:nvPr>
            <p:ph type="ftr" sz="quarter" idx="11"/>
          </p:nvPr>
        </p:nvSpPr>
        <p:spPr>
          <a:noFill/>
        </p:spPr>
        <p:txBody>
          <a:bodyPr/>
          <a:lstStyle/>
          <a:p>
            <a:endParaRPr lang="en-US"/>
          </a:p>
          <a:p>
            <a:endParaRPr lang="en-US"/>
          </a:p>
          <a:p>
            <a:endParaRPr lang="en-US"/>
          </a:p>
        </p:txBody>
      </p:sp>
      <p:sp>
        <p:nvSpPr>
          <p:cNvPr id="17412"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1">
                <a:solidFill>
                  <a:srgbClr val="373737"/>
                </a:solidFill>
              </a:rPr>
              <a:t>if</a:t>
            </a:r>
            <a:r>
              <a:rPr lang="en-US">
                <a:solidFill>
                  <a:srgbClr val="373737"/>
                </a:solidFill>
              </a:rPr>
              <a:t> network condition is bad</a:t>
            </a:r>
            <a:endParaRPr lang="en-US">
              <a:solidFill>
                <a:srgbClr val="808080"/>
              </a:solidFill>
            </a:endParaRPr>
          </a:p>
          <a:p>
            <a:pPr eaLnBrk="1" hangingPunct="1">
              <a:lnSpc>
                <a:spcPct val="90000"/>
              </a:lnSpc>
              <a:buFont typeface="Wingdings" pitchFamily="2" charset="2"/>
              <a:buNone/>
            </a:pPr>
            <a:endParaRPr lang="en-US">
              <a:solidFill>
                <a:srgbClr val="808080"/>
              </a:solidFill>
            </a:endParaRPr>
          </a:p>
          <a:p>
            <a:pPr eaLnBrk="1" hangingPunct="1">
              <a:lnSpc>
                <a:spcPct val="90000"/>
              </a:lnSpc>
              <a:buFont typeface="Wingdings" pitchFamily="2" charset="2"/>
              <a:buNone/>
            </a:pPr>
            <a:r>
              <a:rPr lang="en-US">
                <a:solidFill>
                  <a:srgbClr val="808080"/>
                </a:solidFill>
              </a:rPr>
              <a:t>	</a:t>
            </a:r>
            <a:endParaRPr lang="en-US" b="1"/>
          </a:p>
          <a:p>
            <a:pPr eaLnBrk="1" hangingPunct="1">
              <a:lnSpc>
                <a:spcPct val="90000"/>
              </a:lnSpc>
              <a:buFont typeface="Wingdings" pitchFamily="2" charset="2"/>
              <a:buNone/>
            </a:pPr>
            <a:r>
              <a:rPr lang="en-US" b="1">
                <a:solidFill>
                  <a:srgbClr val="373737"/>
                </a:solidFill>
              </a:rPr>
              <a:t>else if </a:t>
            </a:r>
            <a:r>
              <a:rPr lang="en-US">
                <a:solidFill>
                  <a:srgbClr val="373737"/>
                </a:solidFill>
              </a:rPr>
              <a:t>network condition is so-so</a:t>
            </a:r>
          </a:p>
          <a:p>
            <a:pPr eaLnBrk="1" hangingPunct="1">
              <a:lnSpc>
                <a:spcPct val="90000"/>
              </a:lnSpc>
              <a:buFont typeface="Wingdings" pitchFamily="2" charset="2"/>
              <a:buNone/>
            </a:pPr>
            <a:r>
              <a:rPr lang="en-US">
                <a:solidFill>
                  <a:srgbClr val="373737"/>
                </a:solidFill>
              </a:rPr>
              <a:t>   do nothing</a:t>
            </a:r>
          </a:p>
          <a:p>
            <a:pPr eaLnBrk="1" hangingPunct="1">
              <a:lnSpc>
                <a:spcPct val="90000"/>
              </a:lnSpc>
              <a:buFont typeface="Wingdings" pitchFamily="2" charset="2"/>
              <a:buNone/>
            </a:pPr>
            <a:r>
              <a:rPr lang="en-US" b="1">
                <a:solidFill>
                  <a:srgbClr val="373737"/>
                </a:solidFill>
              </a:rPr>
              <a:t>else if </a:t>
            </a:r>
            <a:r>
              <a:rPr lang="en-US">
                <a:solidFill>
                  <a:srgbClr val="373737"/>
                </a:solidFill>
              </a:rPr>
              <a:t>network condition is good</a:t>
            </a:r>
            <a:endParaRPr lang="en-US" b="1">
              <a:solidFill>
                <a:srgbClr val="808080"/>
              </a:solidFill>
            </a:endParaRPr>
          </a:p>
          <a:p>
            <a:pPr eaLnBrk="1" hangingPunct="1">
              <a:lnSpc>
                <a:spcPct val="90000"/>
              </a:lnSpc>
              <a:buFont typeface="Wingdings" pitchFamily="2" charset="2"/>
              <a:buNone/>
            </a:pPr>
            <a:endParaRPr lang="en-US" b="1">
              <a:solidFill>
                <a:schemeClr val="bg2"/>
              </a:solidFill>
            </a:endParaRPr>
          </a:p>
          <a:p>
            <a:pPr eaLnBrk="1" hangingPunct="1">
              <a:lnSpc>
                <a:spcPct val="90000"/>
              </a:lnSpc>
            </a:pPr>
            <a:endParaRPr lang="en-US"/>
          </a:p>
        </p:txBody>
      </p:sp>
      <p:sp>
        <p:nvSpPr>
          <p:cNvPr id="17413" name="Rectangle 2"/>
          <p:cNvSpPr>
            <a:spLocks noGrp="1" noChangeArrowheads="1"/>
          </p:cNvSpPr>
          <p:nvPr>
            <p:ph type="title"/>
          </p:nvPr>
        </p:nvSpPr>
        <p:spPr/>
        <p:txBody>
          <a:bodyPr/>
          <a:lstStyle/>
          <a:p>
            <a:pPr eaLnBrk="1" hangingPunct="1"/>
            <a:r>
              <a:rPr lang="en-US"/>
              <a:t>Adapting Output Rate</a:t>
            </a:r>
          </a:p>
        </p:txBody>
      </p:sp>
      <p:pic>
        <p:nvPicPr>
          <p:cNvPr id="17414" name="Picture 4" descr="txp_fig"/>
          <p:cNvPicPr>
            <a:picLocks noChangeAspect="1" noChangeArrowheads="1"/>
          </p:cNvPicPr>
          <p:nvPr>
            <p:custDataLst>
              <p:tags r:id="rId1"/>
            </p:custDataLst>
          </p:nvPr>
        </p:nvPicPr>
        <p:blipFill>
          <a:blip r:embed="rId5" cstate="print"/>
          <a:srcRect/>
          <a:stretch>
            <a:fillRect/>
          </a:stretch>
        </p:blipFill>
        <p:spPr bwMode="auto">
          <a:xfrm>
            <a:off x="1477964" y="2438400"/>
            <a:ext cx="5432425" cy="488950"/>
          </a:xfrm>
          <a:prstGeom prst="rect">
            <a:avLst/>
          </a:prstGeom>
          <a:noFill/>
          <a:ln w="22225" algn="ctr">
            <a:noFill/>
            <a:miter lim="800000"/>
            <a:headEnd/>
            <a:tailEnd/>
          </a:ln>
        </p:spPr>
      </p:pic>
      <p:pic>
        <p:nvPicPr>
          <p:cNvPr id="17415" name="Picture 5" descr="txp_fig"/>
          <p:cNvPicPr>
            <a:picLocks noChangeAspect="1" noChangeArrowheads="1"/>
          </p:cNvPicPr>
          <p:nvPr>
            <p:custDataLst>
              <p:tags r:id="rId2"/>
            </p:custDataLst>
          </p:nvPr>
        </p:nvPicPr>
        <p:blipFill>
          <a:blip r:embed="rId6" cstate="print"/>
          <a:srcRect/>
          <a:stretch>
            <a:fillRect/>
          </a:stretch>
        </p:blipFill>
        <p:spPr bwMode="auto">
          <a:xfrm>
            <a:off x="1550988" y="5073650"/>
            <a:ext cx="5535612" cy="488950"/>
          </a:xfrm>
          <a:prstGeom prst="rect">
            <a:avLst/>
          </a:prstGeom>
          <a:noFill/>
          <a:ln w="22225" algn="ctr">
            <a:noFill/>
            <a:miter lim="800000"/>
            <a:headEnd/>
            <a:tailEnd/>
          </a:ln>
        </p:spPr>
      </p:pic>
      <p:sp>
        <p:nvSpPr>
          <p:cNvPr id="8" name="TextBox 7"/>
          <p:cNvSpPr txBox="1"/>
          <p:nvPr/>
        </p:nvSpPr>
        <p:spPr>
          <a:xfrm>
            <a:off x="6629401" y="1484294"/>
            <a:ext cx="2231508" cy="954107"/>
          </a:xfrm>
          <a:prstGeom prst="rect">
            <a:avLst/>
          </a:prstGeom>
          <a:noFill/>
        </p:spPr>
        <p:txBody>
          <a:bodyPr wrap="none" lIns="91430" tIns="45715" rIns="91430" bIns="45715" rtlCol="0">
            <a:spAutoFit/>
          </a:bodyPr>
          <a:lstStyle/>
          <a:p>
            <a:r>
              <a:rPr lang="en-US" dirty="0">
                <a:solidFill>
                  <a:schemeClr val="bg2"/>
                </a:solidFill>
              </a:rPr>
              <a:t>Multiplicative</a:t>
            </a:r>
          </a:p>
          <a:p>
            <a:r>
              <a:rPr lang="en-US" dirty="0">
                <a:solidFill>
                  <a:schemeClr val="bg2"/>
                </a:solidFill>
              </a:rPr>
              <a:t>decrease</a:t>
            </a:r>
          </a:p>
        </p:txBody>
      </p:sp>
      <p:sp>
        <p:nvSpPr>
          <p:cNvPr id="9" name="TextBox 8"/>
          <p:cNvSpPr txBox="1"/>
          <p:nvPr/>
        </p:nvSpPr>
        <p:spPr>
          <a:xfrm>
            <a:off x="7001264" y="5675293"/>
            <a:ext cx="1487780" cy="954107"/>
          </a:xfrm>
          <a:prstGeom prst="rect">
            <a:avLst/>
          </a:prstGeom>
          <a:noFill/>
        </p:spPr>
        <p:txBody>
          <a:bodyPr wrap="none" lIns="91430" tIns="45715" rIns="91430" bIns="45715" rtlCol="0">
            <a:spAutoFit/>
          </a:bodyPr>
          <a:lstStyle/>
          <a:p>
            <a:r>
              <a:rPr lang="en-US" dirty="0">
                <a:solidFill>
                  <a:schemeClr val="bg2"/>
                </a:solidFill>
              </a:rPr>
              <a:t>Additive</a:t>
            </a:r>
          </a:p>
          <a:p>
            <a:r>
              <a:rPr lang="en-US" dirty="0">
                <a:solidFill>
                  <a:schemeClr val="bg2"/>
                </a:solidFill>
              </a:rPr>
              <a:t>increase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7411" name="Footer Placeholder 4"/>
          <p:cNvSpPr>
            <a:spLocks noGrp="1"/>
          </p:cNvSpPr>
          <p:nvPr>
            <p:ph type="ftr" sz="quarter" idx="11"/>
          </p:nvPr>
        </p:nvSpPr>
        <p:spPr>
          <a:noFill/>
        </p:spPr>
        <p:txBody>
          <a:bodyPr/>
          <a:lstStyle/>
          <a:p>
            <a:endParaRPr lang="en-US"/>
          </a:p>
          <a:p>
            <a:endParaRPr lang="en-US"/>
          </a:p>
          <a:p>
            <a:endParaRPr lang="en-US"/>
          </a:p>
        </p:txBody>
      </p:sp>
      <p:sp>
        <p:nvSpPr>
          <p:cNvPr id="17413" name="Rectangle 2"/>
          <p:cNvSpPr>
            <a:spLocks noGrp="1" noChangeArrowheads="1"/>
          </p:cNvSpPr>
          <p:nvPr>
            <p:ph type="title"/>
          </p:nvPr>
        </p:nvSpPr>
        <p:spPr/>
        <p:txBody>
          <a:bodyPr/>
          <a:lstStyle/>
          <a:p>
            <a:pPr eaLnBrk="1" hangingPunct="1"/>
            <a:r>
              <a:rPr lang="en-US"/>
              <a:t>Adapting Output Rate</a:t>
            </a:r>
          </a:p>
        </p:txBody>
      </p:sp>
      <p:sp>
        <p:nvSpPr>
          <p:cNvPr id="11" name="Line 3"/>
          <p:cNvSpPr>
            <a:spLocks noChangeShapeType="1"/>
          </p:cNvSpPr>
          <p:nvPr/>
        </p:nvSpPr>
        <p:spPr bwMode="auto">
          <a:xfrm>
            <a:off x="1331913" y="5589588"/>
            <a:ext cx="6911975" cy="0"/>
          </a:xfrm>
          <a:prstGeom prst="line">
            <a:avLst/>
          </a:prstGeom>
          <a:noFill/>
          <a:ln w="15875">
            <a:solidFill>
              <a:schemeClr val="tx1"/>
            </a:solidFill>
            <a:round/>
            <a:headEnd/>
            <a:tailEnd type="triangle" w="med" len="med"/>
          </a:ln>
        </p:spPr>
        <p:txBody>
          <a:bodyPr lIns="91430" tIns="45715" rIns="91430" bIns="45715"/>
          <a:lstStyle/>
          <a:p>
            <a:endParaRPr lang="en-US"/>
          </a:p>
        </p:txBody>
      </p:sp>
      <p:sp>
        <p:nvSpPr>
          <p:cNvPr id="12" name="Line 4"/>
          <p:cNvSpPr>
            <a:spLocks noChangeShapeType="1"/>
          </p:cNvSpPr>
          <p:nvPr/>
        </p:nvSpPr>
        <p:spPr bwMode="auto">
          <a:xfrm flipV="1">
            <a:off x="1477963" y="1844676"/>
            <a:ext cx="0" cy="3960813"/>
          </a:xfrm>
          <a:prstGeom prst="line">
            <a:avLst/>
          </a:prstGeom>
          <a:noFill/>
          <a:ln w="15875">
            <a:solidFill>
              <a:schemeClr val="tx1"/>
            </a:solidFill>
            <a:round/>
            <a:headEnd/>
            <a:tailEnd type="triangle" w="med" len="med"/>
          </a:ln>
        </p:spPr>
        <p:txBody>
          <a:bodyPr lIns="91430" tIns="45715" rIns="91430" bIns="45715"/>
          <a:lstStyle/>
          <a:p>
            <a:endParaRPr lang="en-US"/>
          </a:p>
        </p:txBody>
      </p:sp>
      <p:cxnSp>
        <p:nvCxnSpPr>
          <p:cNvPr id="14" name="Straight Connector 13"/>
          <p:cNvCxnSpPr/>
          <p:nvPr/>
        </p:nvCxnSpPr>
        <p:spPr bwMode="auto">
          <a:xfrm>
            <a:off x="1600201" y="40386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15" name="Straight Connector 14"/>
          <p:cNvCxnSpPr/>
          <p:nvPr/>
        </p:nvCxnSpPr>
        <p:spPr bwMode="auto">
          <a:xfrm>
            <a:off x="2057401" y="38862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16" name="Straight Connector 15"/>
          <p:cNvCxnSpPr/>
          <p:nvPr/>
        </p:nvCxnSpPr>
        <p:spPr bwMode="auto">
          <a:xfrm>
            <a:off x="2514600" y="37338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17" name="Straight Connector 16"/>
          <p:cNvCxnSpPr/>
          <p:nvPr/>
        </p:nvCxnSpPr>
        <p:spPr bwMode="auto">
          <a:xfrm>
            <a:off x="2971800" y="35814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18" name="Straight Connector 17"/>
          <p:cNvCxnSpPr/>
          <p:nvPr/>
        </p:nvCxnSpPr>
        <p:spPr bwMode="auto">
          <a:xfrm>
            <a:off x="3429001" y="34290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19" name="Straight Connector 18"/>
          <p:cNvCxnSpPr/>
          <p:nvPr/>
        </p:nvCxnSpPr>
        <p:spPr bwMode="auto">
          <a:xfrm>
            <a:off x="3886201" y="32766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20" name="Straight Connector 19"/>
          <p:cNvCxnSpPr/>
          <p:nvPr/>
        </p:nvCxnSpPr>
        <p:spPr bwMode="auto">
          <a:xfrm>
            <a:off x="4343400" y="3886200"/>
            <a:ext cx="457200" cy="0"/>
          </a:xfrm>
          <a:prstGeom prst="line">
            <a:avLst/>
          </a:prstGeom>
          <a:solidFill>
            <a:schemeClr val="accent1"/>
          </a:solidFill>
          <a:ln w="22225" cap="flat" cmpd="sng" algn="ctr">
            <a:solidFill>
              <a:srgbClr val="FF0000"/>
            </a:solidFill>
            <a:prstDash val="solid"/>
            <a:round/>
            <a:headEnd type="none" w="med" len="med"/>
            <a:tailEnd type="none" w="lg" len="lg"/>
          </a:ln>
          <a:effectLst/>
        </p:spPr>
      </p:cxnSp>
      <p:cxnSp>
        <p:nvCxnSpPr>
          <p:cNvPr id="21" name="Straight Connector 20"/>
          <p:cNvCxnSpPr/>
          <p:nvPr/>
        </p:nvCxnSpPr>
        <p:spPr bwMode="auto">
          <a:xfrm>
            <a:off x="4876800" y="4343400"/>
            <a:ext cx="457200" cy="0"/>
          </a:xfrm>
          <a:prstGeom prst="line">
            <a:avLst/>
          </a:prstGeom>
          <a:solidFill>
            <a:schemeClr val="accent1"/>
          </a:solidFill>
          <a:ln w="22225" cap="flat" cmpd="sng" algn="ctr">
            <a:solidFill>
              <a:srgbClr val="FF0000"/>
            </a:solidFill>
            <a:prstDash val="solid"/>
            <a:round/>
            <a:headEnd type="none" w="med" len="med"/>
            <a:tailEnd type="none" w="lg" len="lg"/>
          </a:ln>
          <a:effectLst/>
        </p:spPr>
      </p:cxnSp>
      <p:cxnSp>
        <p:nvCxnSpPr>
          <p:cNvPr id="22" name="Straight Connector 21"/>
          <p:cNvCxnSpPr/>
          <p:nvPr/>
        </p:nvCxnSpPr>
        <p:spPr bwMode="auto">
          <a:xfrm>
            <a:off x="5410201" y="4648200"/>
            <a:ext cx="457200" cy="0"/>
          </a:xfrm>
          <a:prstGeom prst="line">
            <a:avLst/>
          </a:prstGeom>
          <a:solidFill>
            <a:schemeClr val="accent1"/>
          </a:solidFill>
          <a:ln w="22225" cap="flat" cmpd="sng" algn="ctr">
            <a:solidFill>
              <a:srgbClr val="FF0000"/>
            </a:solidFill>
            <a:prstDash val="solid"/>
            <a:round/>
            <a:headEnd type="none" w="med" len="med"/>
            <a:tailEnd type="none" w="lg" len="lg"/>
          </a:ln>
          <a:effectLst/>
        </p:spPr>
      </p:cxnSp>
      <p:cxnSp>
        <p:nvCxnSpPr>
          <p:cNvPr id="23" name="Straight Connector 22"/>
          <p:cNvCxnSpPr/>
          <p:nvPr/>
        </p:nvCxnSpPr>
        <p:spPr bwMode="auto">
          <a:xfrm>
            <a:off x="5867400" y="4876800"/>
            <a:ext cx="457200" cy="0"/>
          </a:xfrm>
          <a:prstGeom prst="line">
            <a:avLst/>
          </a:prstGeom>
          <a:solidFill>
            <a:schemeClr val="accent1"/>
          </a:solidFill>
          <a:ln w="22225" cap="flat" cmpd="sng" algn="ctr">
            <a:solidFill>
              <a:srgbClr val="FF0000"/>
            </a:solidFill>
            <a:prstDash val="solid"/>
            <a:round/>
            <a:headEnd type="none" w="med" len="med"/>
            <a:tailEnd type="none" w="lg" len="lg"/>
          </a:ln>
          <a:effectLst/>
        </p:spPr>
      </p:cxnSp>
      <p:cxnSp>
        <p:nvCxnSpPr>
          <p:cNvPr id="24" name="Straight Connector 23"/>
          <p:cNvCxnSpPr/>
          <p:nvPr/>
        </p:nvCxnSpPr>
        <p:spPr bwMode="auto">
          <a:xfrm>
            <a:off x="6324600" y="47244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25" name="Straight Connector 24"/>
          <p:cNvCxnSpPr/>
          <p:nvPr/>
        </p:nvCxnSpPr>
        <p:spPr bwMode="auto">
          <a:xfrm>
            <a:off x="6781801" y="45720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cxnSp>
        <p:nvCxnSpPr>
          <p:cNvPr id="26" name="Straight Connector 25"/>
          <p:cNvCxnSpPr/>
          <p:nvPr/>
        </p:nvCxnSpPr>
        <p:spPr bwMode="auto">
          <a:xfrm>
            <a:off x="7239001" y="4419600"/>
            <a:ext cx="457200" cy="0"/>
          </a:xfrm>
          <a:prstGeom prst="line">
            <a:avLst/>
          </a:prstGeom>
          <a:solidFill>
            <a:schemeClr val="accent1"/>
          </a:solidFill>
          <a:ln w="22225" cap="flat" cmpd="sng" algn="ctr">
            <a:solidFill>
              <a:srgbClr val="00B050"/>
            </a:solidFill>
            <a:prstDash val="solid"/>
            <a:round/>
            <a:headEnd type="none" w="med" len="med"/>
            <a:tailEnd type="none" w="lg" len="lg"/>
          </a:ln>
          <a:effectLst/>
        </p:spPr>
      </p:cxnSp>
      <p:sp>
        <p:nvSpPr>
          <p:cNvPr id="27" name="TextBox 26"/>
          <p:cNvSpPr txBox="1"/>
          <p:nvPr/>
        </p:nvSpPr>
        <p:spPr>
          <a:xfrm>
            <a:off x="786927" y="1905000"/>
            <a:ext cx="508473" cy="769441"/>
          </a:xfrm>
          <a:prstGeom prst="rect">
            <a:avLst/>
          </a:prstGeom>
          <a:noFill/>
        </p:spPr>
        <p:txBody>
          <a:bodyPr wrap="none" lIns="91430" tIns="45715" rIns="91430" bIns="45715" rtlCol="0">
            <a:spAutoFit/>
          </a:bodyPr>
          <a:lstStyle/>
          <a:p>
            <a:r>
              <a:rPr lang="en-US" sz="4400" i="1" dirty="0" err="1">
                <a:latin typeface="Times New Roman" pitchFamily="18" charset="0"/>
                <a:cs typeface="Times New Roman" pitchFamily="18" charset="0"/>
              </a:rPr>
              <a:t>r</a:t>
            </a:r>
            <a:r>
              <a:rPr lang="en-US" sz="4400" i="1" baseline="-25000" dirty="0" err="1">
                <a:latin typeface="Times New Roman" pitchFamily="18" charset="0"/>
                <a:cs typeface="Times New Roman" pitchFamily="18" charset="0"/>
              </a:rPr>
              <a:t>i</a:t>
            </a:r>
            <a:endParaRPr lang="en-US" sz="4400" i="1" baseline="-25000" dirty="0">
              <a:latin typeface="Times New Roman" pitchFamily="18" charset="0"/>
              <a:cs typeface="Times New Roman" pitchFamily="18" charset="0"/>
            </a:endParaRPr>
          </a:p>
        </p:txBody>
      </p:sp>
      <p:sp>
        <p:nvSpPr>
          <p:cNvPr id="28" name="TextBox 27"/>
          <p:cNvSpPr txBox="1"/>
          <p:nvPr/>
        </p:nvSpPr>
        <p:spPr>
          <a:xfrm>
            <a:off x="1905001" y="2286001"/>
            <a:ext cx="2862643" cy="523220"/>
          </a:xfrm>
          <a:prstGeom prst="rect">
            <a:avLst/>
          </a:prstGeom>
          <a:noFill/>
        </p:spPr>
        <p:txBody>
          <a:bodyPr wrap="none" lIns="91430" tIns="45715" rIns="91430" bIns="45715" rtlCol="0">
            <a:spAutoFit/>
          </a:bodyPr>
          <a:lstStyle/>
          <a:p>
            <a:r>
              <a:rPr lang="en-US" dirty="0">
                <a:solidFill>
                  <a:srgbClr val="00B050"/>
                </a:solidFill>
              </a:rPr>
              <a:t>Additive increase</a:t>
            </a:r>
          </a:p>
        </p:txBody>
      </p:sp>
      <p:sp>
        <p:nvSpPr>
          <p:cNvPr id="29" name="TextBox 28"/>
          <p:cNvSpPr txBox="1"/>
          <p:nvPr/>
        </p:nvSpPr>
        <p:spPr>
          <a:xfrm>
            <a:off x="4953000" y="2895601"/>
            <a:ext cx="3752630" cy="523220"/>
          </a:xfrm>
          <a:prstGeom prst="rect">
            <a:avLst/>
          </a:prstGeom>
          <a:noFill/>
        </p:spPr>
        <p:txBody>
          <a:bodyPr wrap="none" lIns="91430" tIns="45715" rIns="91430" bIns="45715" rtlCol="0">
            <a:spAutoFit/>
          </a:bodyPr>
          <a:lstStyle/>
          <a:p>
            <a:r>
              <a:rPr lang="en-US" dirty="0">
                <a:solidFill>
                  <a:srgbClr val="FF0000"/>
                </a:solidFill>
              </a:rPr>
              <a:t>Multiplicative decrease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8435" name="Footer Placeholder 4"/>
          <p:cNvSpPr>
            <a:spLocks noGrp="1"/>
          </p:cNvSpPr>
          <p:nvPr>
            <p:ph type="ftr" sz="quarter" idx="11"/>
          </p:nvPr>
        </p:nvSpPr>
        <p:spPr>
          <a:noFill/>
        </p:spPr>
        <p:txBody>
          <a:bodyPr/>
          <a:lstStyle/>
          <a:p>
            <a:endParaRPr lang="en-US"/>
          </a:p>
          <a:p>
            <a:endParaRPr lang="en-US"/>
          </a:p>
          <a:p>
            <a:endParaRPr lang="en-US"/>
          </a:p>
        </p:txBody>
      </p:sp>
      <p:sp>
        <p:nvSpPr>
          <p:cNvPr id="18436" name="Rectangle 2"/>
          <p:cNvSpPr>
            <a:spLocks noGrp="1" noChangeArrowheads="1"/>
          </p:cNvSpPr>
          <p:nvPr>
            <p:ph type="title"/>
          </p:nvPr>
        </p:nvSpPr>
        <p:spPr/>
        <p:txBody>
          <a:bodyPr/>
          <a:lstStyle/>
          <a:p>
            <a:pPr eaLnBrk="1" hangingPunct="1"/>
            <a:r>
              <a:rPr lang="en-US"/>
              <a:t>Question:</a:t>
            </a:r>
          </a:p>
        </p:txBody>
      </p:sp>
      <p:sp>
        <p:nvSpPr>
          <p:cNvPr id="18437" name="Rectangle 3"/>
          <p:cNvSpPr>
            <a:spLocks noGrp="1" noChangeArrowheads="1"/>
          </p:cNvSpPr>
          <p:nvPr>
            <p:ph type="body" idx="1"/>
          </p:nvPr>
        </p:nvSpPr>
        <p:spPr/>
        <p:txBody>
          <a:bodyPr/>
          <a:lstStyle/>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r>
              <a:rPr lang="en-US" sz="4200" dirty="0">
                <a:solidFill>
                  <a:schemeClr val="tx2"/>
                </a:solidFill>
              </a:rPr>
              <a:t>What should </a:t>
            </a:r>
            <a:r>
              <a:rPr lang="en-US" sz="4200" dirty="0">
                <a:solidFill>
                  <a:schemeClr val="tx2"/>
                </a:solidFill>
                <a:latin typeface="Symbol" pitchFamily="18" charset="2"/>
                <a:sym typeface="Symbol" pitchFamily="18" charset="2"/>
              </a:rPr>
              <a:t></a:t>
            </a:r>
            <a:r>
              <a:rPr lang="en-US" sz="4200" dirty="0">
                <a:solidFill>
                  <a:schemeClr val="tx2"/>
                </a:solidFill>
              </a:rPr>
              <a:t> and </a:t>
            </a:r>
            <a:r>
              <a:rPr lang="en-US" sz="4200" dirty="0">
                <a:solidFill>
                  <a:schemeClr val="tx2"/>
                </a:solidFill>
                <a:latin typeface="Symbol" pitchFamily="18" charset="2"/>
                <a:sym typeface="Symbol" pitchFamily="18" charset="2"/>
              </a:rPr>
              <a:t></a:t>
            </a:r>
            <a:r>
              <a:rPr lang="en-US" sz="4200" dirty="0">
                <a:solidFill>
                  <a:schemeClr val="tx2"/>
                </a:solidFill>
              </a:rPr>
              <a:t> be?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19459" name="Footer Placeholder 4"/>
          <p:cNvSpPr>
            <a:spLocks noGrp="1"/>
          </p:cNvSpPr>
          <p:nvPr>
            <p:ph type="ftr" sz="quarter" idx="11"/>
          </p:nvPr>
        </p:nvSpPr>
        <p:spPr>
          <a:noFill/>
        </p:spPr>
        <p:txBody>
          <a:bodyPr/>
          <a:lstStyle/>
          <a:p>
            <a:endParaRPr lang="en-US"/>
          </a:p>
          <a:p>
            <a:endParaRPr lang="en-US"/>
          </a:p>
          <a:p>
            <a:endParaRPr lang="en-US"/>
          </a:p>
        </p:txBody>
      </p:sp>
      <p:sp>
        <p:nvSpPr>
          <p:cNvPr id="19460" name="Rectangle 2"/>
          <p:cNvSpPr>
            <a:spLocks noGrp="1" noChangeArrowheads="1"/>
          </p:cNvSpPr>
          <p:nvPr>
            <p:ph type="title"/>
          </p:nvPr>
        </p:nvSpPr>
        <p:spPr/>
        <p:txBody>
          <a:bodyPr/>
          <a:lstStyle/>
          <a:p>
            <a:pPr eaLnBrk="1" hangingPunct="1"/>
            <a:r>
              <a:rPr lang="en-US"/>
              <a:t>Observation 1</a:t>
            </a:r>
          </a:p>
        </p:txBody>
      </p:sp>
      <p:sp>
        <p:nvSpPr>
          <p:cNvPr id="19461" name="Rectangle 3"/>
          <p:cNvSpPr>
            <a:spLocks noGrp="1" noChangeArrowheads="1"/>
          </p:cNvSpPr>
          <p:nvPr>
            <p:ph type="body" idx="1"/>
          </p:nvPr>
        </p:nvSpPr>
        <p:spPr/>
        <p:txBody>
          <a:bodyPr/>
          <a:lstStyle/>
          <a:p>
            <a:pPr eaLnBrk="1" hangingPunct="1"/>
            <a:r>
              <a:rPr lang="en-US" dirty="0"/>
              <a:t>Should never change your rate more than an equivalent TCP stream.</a:t>
            </a:r>
          </a:p>
          <a:p>
            <a:pPr eaLnBrk="1" hangingPunct="1"/>
            <a:endParaRPr 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0483" name="Footer Placeholder 4"/>
          <p:cNvSpPr>
            <a:spLocks noGrp="1"/>
          </p:cNvSpPr>
          <p:nvPr>
            <p:ph type="ftr" sz="quarter" idx="11"/>
          </p:nvPr>
        </p:nvSpPr>
        <p:spPr>
          <a:noFill/>
        </p:spPr>
        <p:txBody>
          <a:bodyPr/>
          <a:lstStyle/>
          <a:p>
            <a:endParaRPr lang="en-US"/>
          </a:p>
          <a:p>
            <a:endParaRPr lang="en-US"/>
          </a:p>
          <a:p>
            <a:endParaRPr lang="en-US"/>
          </a:p>
        </p:txBody>
      </p:sp>
      <p:sp>
        <p:nvSpPr>
          <p:cNvPr id="20484" name="Rectangle 2"/>
          <p:cNvSpPr>
            <a:spLocks noGrp="1" noChangeArrowheads="1"/>
          </p:cNvSpPr>
          <p:nvPr>
            <p:ph type="title"/>
          </p:nvPr>
        </p:nvSpPr>
        <p:spPr/>
        <p:txBody>
          <a:bodyPr/>
          <a:lstStyle/>
          <a:p>
            <a:pPr eaLnBrk="1" hangingPunct="1"/>
            <a:r>
              <a:rPr lang="en-US"/>
              <a:t>Observation 2</a:t>
            </a:r>
          </a:p>
        </p:txBody>
      </p:sp>
      <p:sp>
        <p:nvSpPr>
          <p:cNvPr id="20485" name="Rectangle 3"/>
          <p:cNvSpPr>
            <a:spLocks noGrp="1" noChangeArrowheads="1"/>
          </p:cNvSpPr>
          <p:nvPr>
            <p:ph type="body" idx="1"/>
          </p:nvPr>
        </p:nvSpPr>
        <p:spPr/>
        <p:txBody>
          <a:bodyPr/>
          <a:lstStyle/>
          <a:p>
            <a:pPr eaLnBrk="1" hangingPunct="1"/>
            <a:r>
              <a:rPr lang="en-US"/>
              <a:t> </a:t>
            </a:r>
            <a:r>
              <a:rPr lang="en-US">
                <a:latin typeface="Symbol" pitchFamily="18" charset="2"/>
                <a:sym typeface="Symbol" pitchFamily="18" charset="2"/>
              </a:rPr>
              <a:t></a:t>
            </a:r>
            <a:r>
              <a:rPr lang="en-US"/>
              <a:t> and </a:t>
            </a:r>
            <a:r>
              <a:rPr lang="en-US">
                <a:latin typeface="Symbol" pitchFamily="18" charset="2"/>
                <a:sym typeface="Symbol" pitchFamily="18" charset="2"/>
              </a:rPr>
              <a:t></a:t>
            </a:r>
            <a:r>
              <a:rPr lang="en-US"/>
              <a:t> should depend on network conditions and current rate.</a:t>
            </a:r>
          </a:p>
          <a:p>
            <a:pPr eaLnBrk="1" hangingPunct="1"/>
            <a:endParaRPr lang="en-US"/>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1507" name="Footer Placeholder 4"/>
          <p:cNvSpPr>
            <a:spLocks noGrp="1"/>
          </p:cNvSpPr>
          <p:nvPr>
            <p:ph type="ftr" sz="quarter" idx="11"/>
          </p:nvPr>
        </p:nvSpPr>
        <p:spPr>
          <a:noFill/>
        </p:spPr>
        <p:txBody>
          <a:bodyPr/>
          <a:lstStyle/>
          <a:p>
            <a:endParaRPr lang="en-US"/>
          </a:p>
          <a:p>
            <a:endParaRPr lang="en-US"/>
          </a:p>
          <a:p>
            <a:endParaRPr lang="en-US"/>
          </a:p>
        </p:txBody>
      </p:sp>
      <p:sp>
        <p:nvSpPr>
          <p:cNvPr id="21508" name="Rectangle 2"/>
          <p:cNvSpPr>
            <a:spLocks noGrp="1" noChangeArrowheads="1"/>
          </p:cNvSpPr>
          <p:nvPr>
            <p:ph type="title"/>
          </p:nvPr>
        </p:nvSpPr>
        <p:spPr/>
        <p:txBody>
          <a:bodyPr/>
          <a:lstStyle/>
          <a:p>
            <a:pPr eaLnBrk="1" hangingPunct="1"/>
            <a:r>
              <a:rPr lang="en-US" sz="3800"/>
              <a:t>Goal: Fair Share of Bottleneck</a:t>
            </a:r>
          </a:p>
        </p:txBody>
      </p:sp>
      <p:sp>
        <p:nvSpPr>
          <p:cNvPr id="21509" name="Rectangle 3"/>
          <p:cNvSpPr>
            <a:spLocks noGrp="1" noChangeArrowheads="1"/>
          </p:cNvSpPr>
          <p:nvPr>
            <p:ph type="body" idx="1"/>
          </p:nvPr>
        </p:nvSpPr>
        <p:spPr/>
        <p:txBody>
          <a:bodyPr/>
          <a:lstStyle/>
          <a:p>
            <a:pPr eaLnBrk="1" hangingPunct="1"/>
            <a:r>
              <a:rPr lang="en-US" dirty="0"/>
              <a:t>let 	</a:t>
            </a:r>
            <a:r>
              <a:rPr lang="en-US" sz="3600" i="1" dirty="0">
                <a:latin typeface="Times New Roman" pitchFamily="18" charset="0"/>
                <a:cs typeface="Times New Roman" pitchFamily="18" charset="0"/>
              </a:rPr>
              <a:t>r</a:t>
            </a:r>
            <a:r>
              <a:rPr lang="en-US" dirty="0"/>
              <a:t>	: current rate</a:t>
            </a:r>
            <a:br>
              <a:rPr lang="en-US" dirty="0"/>
            </a:br>
            <a:r>
              <a:rPr lang="en-US" dirty="0"/>
              <a:t>		</a:t>
            </a:r>
            <a:r>
              <a:rPr lang="en-US" sz="3600" i="1" dirty="0">
                <a:latin typeface="Times New Roman" pitchFamily="18" charset="0"/>
                <a:cs typeface="Times New Roman" pitchFamily="18" charset="0"/>
              </a:rPr>
              <a:t>b</a:t>
            </a:r>
            <a:r>
              <a:rPr lang="en-US" dirty="0"/>
              <a:t>	: bottleneck bandwidth			</a:t>
            </a:r>
            <a:r>
              <a:rPr lang="en-US" sz="3600" i="1" dirty="0">
                <a:latin typeface="Times New Roman" pitchFamily="18" charset="0"/>
                <a:cs typeface="Times New Roman" pitchFamily="18" charset="0"/>
              </a:rPr>
              <a:t>S</a:t>
            </a:r>
            <a:r>
              <a:rPr lang="en-US" dirty="0"/>
              <a:t>	: current share</a:t>
            </a:r>
            <a:endParaRPr lang="en-US" dirty="0">
              <a:sym typeface="Symbol" pitchFamily="18" charset="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Rate Adaptation</a:t>
            </a:r>
          </a:p>
        </p:txBody>
      </p:sp>
      <p:sp>
        <p:nvSpPr>
          <p:cNvPr id="3" name="Content Placeholder 2"/>
          <p:cNvSpPr>
            <a:spLocks noGrp="1"/>
          </p:cNvSpPr>
          <p:nvPr>
            <p:ph idx="1"/>
          </p:nvPr>
        </p:nvSpPr>
        <p:spPr/>
        <p:txBody>
          <a:bodyPr/>
          <a:lstStyle/>
          <a:p>
            <a:r>
              <a:rPr lang="en-US" dirty="0">
                <a:solidFill>
                  <a:srgbClr val="C00000"/>
                </a:solidFill>
              </a:rPr>
              <a:t>Transmission</a:t>
            </a:r>
            <a:r>
              <a:rPr lang="en-US" dirty="0"/>
              <a:t> Rate Adaptation</a:t>
            </a:r>
          </a:p>
          <a:p>
            <a:pPr lvl="1"/>
            <a:r>
              <a:rPr lang="en-US" dirty="0"/>
              <a:t>Adapt data transmission to fluctuating network conditions</a:t>
            </a:r>
          </a:p>
          <a:p>
            <a:r>
              <a:rPr lang="en-US" dirty="0">
                <a:solidFill>
                  <a:srgbClr val="C00000"/>
                </a:solidFill>
              </a:rPr>
              <a:t>Media</a:t>
            </a:r>
            <a:r>
              <a:rPr lang="en-US" dirty="0"/>
              <a:t> Rate Adaptation</a:t>
            </a:r>
          </a:p>
          <a:p>
            <a:pPr lvl="1"/>
            <a:r>
              <a:rPr lang="en-US" dirty="0"/>
              <a:t>Media data rate must match data transmission rate; otherwise stalls, etc.</a:t>
            </a:r>
          </a:p>
          <a:p>
            <a:pPr lvl="1"/>
            <a:r>
              <a:rPr lang="en-US" dirty="0"/>
              <a:t>Media data rate can be controlled by encoder (parameters) or via scalable coding (SVC, MDC)</a:t>
            </a:r>
          </a:p>
          <a:p>
            <a:endParaRPr lang="en-US" dirty="0"/>
          </a:p>
        </p:txBody>
      </p:sp>
      <p:sp>
        <p:nvSpPr>
          <p:cNvPr id="4" name="Date Placeholder 3"/>
          <p:cNvSpPr>
            <a:spLocks noGrp="1"/>
          </p:cNvSpPr>
          <p:nvPr>
            <p:ph type="dt" sz="half" idx="10"/>
          </p:nvPr>
        </p:nvSpPr>
        <p:spPr/>
        <p:txBody>
          <a:bodyPr/>
          <a:lstStyle/>
          <a:p>
            <a:pPr>
              <a:defRPr/>
            </a:pPr>
            <a:r>
              <a:rPr lang="en-US" dirty="0"/>
              <a:t>NUS.SOC.CS5248-2019</a:t>
            </a:r>
          </a:p>
          <a:p>
            <a:pPr>
              <a:defRPr/>
            </a:pPr>
            <a:r>
              <a:rPr lang="en-US" dirty="0"/>
              <a:t>Roger Zimmermann (based in part on slides by Ooi Wei Tsang)</a:t>
            </a:r>
          </a:p>
        </p:txBody>
      </p:sp>
      <p:sp>
        <p:nvSpPr>
          <p:cNvPr id="5" name="Footer Placeholder 4"/>
          <p:cNvSpPr>
            <a:spLocks noGrp="1"/>
          </p:cNvSpPr>
          <p:nvPr>
            <p:ph type="ftr" sz="quarter" idx="11"/>
          </p:nvPr>
        </p:nvSpPr>
        <p:spPr/>
        <p:txBody>
          <a:bodyPr/>
          <a:lstStyle/>
          <a:p>
            <a:pPr>
              <a:defRPr/>
            </a:pPr>
            <a:endParaRPr lang="en-US"/>
          </a:p>
          <a:p>
            <a:pPr>
              <a:defRPr/>
            </a:pPr>
            <a:endParaRPr lang="en-US"/>
          </a:p>
          <a:p>
            <a:pPr>
              <a:defRPr/>
            </a:pPr>
            <a:endParaRPr lang="en-US"/>
          </a:p>
        </p:txBody>
      </p:sp>
    </p:spTree>
    <p:extLst>
      <p:ext uri="{BB962C8B-B14F-4D97-AF65-F5344CB8AC3E}">
        <p14:creationId xmlns:p14="http://schemas.microsoft.com/office/powerpoint/2010/main" val="343670827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2531" name="Footer Placeholder 3"/>
          <p:cNvSpPr>
            <a:spLocks noGrp="1"/>
          </p:cNvSpPr>
          <p:nvPr>
            <p:ph type="ftr" sz="quarter" idx="11"/>
          </p:nvPr>
        </p:nvSpPr>
        <p:spPr>
          <a:noFill/>
        </p:spPr>
        <p:txBody>
          <a:bodyPr/>
          <a:lstStyle/>
          <a:p>
            <a:endParaRPr lang="en-US"/>
          </a:p>
          <a:p>
            <a:endParaRPr lang="en-US"/>
          </a:p>
          <a:p>
            <a:endParaRPr lang="en-US"/>
          </a:p>
        </p:txBody>
      </p:sp>
      <p:sp>
        <p:nvSpPr>
          <p:cNvPr id="22532" name="Rectangle 2"/>
          <p:cNvSpPr>
            <a:spLocks noGrp="1" noChangeArrowheads="1"/>
          </p:cNvSpPr>
          <p:nvPr>
            <p:ph type="title"/>
          </p:nvPr>
        </p:nvSpPr>
        <p:spPr/>
        <p:txBody>
          <a:bodyPr/>
          <a:lstStyle/>
          <a:p>
            <a:pPr eaLnBrk="1" hangingPunct="1"/>
            <a:r>
              <a:rPr lang="en-US" dirty="0"/>
              <a:t>S versus </a:t>
            </a:r>
            <a:r>
              <a:rPr lang="en-US" dirty="0">
                <a:latin typeface="Symbol" pitchFamily="18" charset="2"/>
                <a:sym typeface="Symbol" pitchFamily="18" charset="2"/>
              </a:rPr>
              <a:t></a:t>
            </a:r>
          </a:p>
        </p:txBody>
      </p:sp>
      <p:sp>
        <p:nvSpPr>
          <p:cNvPr id="22533" name="Line 3"/>
          <p:cNvSpPr>
            <a:spLocks noChangeShapeType="1"/>
          </p:cNvSpPr>
          <p:nvPr/>
        </p:nvSpPr>
        <p:spPr bwMode="auto">
          <a:xfrm>
            <a:off x="1331913" y="5589588"/>
            <a:ext cx="6911975" cy="0"/>
          </a:xfrm>
          <a:prstGeom prst="line">
            <a:avLst/>
          </a:prstGeom>
          <a:noFill/>
          <a:ln w="15875">
            <a:solidFill>
              <a:schemeClr val="tx1"/>
            </a:solidFill>
            <a:round/>
            <a:headEnd/>
            <a:tailEnd type="triangle" w="med" len="med"/>
          </a:ln>
        </p:spPr>
        <p:txBody>
          <a:bodyPr lIns="91430" tIns="45715" rIns="91430" bIns="45715"/>
          <a:lstStyle/>
          <a:p>
            <a:endParaRPr lang="en-US"/>
          </a:p>
        </p:txBody>
      </p:sp>
      <p:sp>
        <p:nvSpPr>
          <p:cNvPr id="22534" name="Line 4"/>
          <p:cNvSpPr>
            <a:spLocks noChangeShapeType="1"/>
          </p:cNvSpPr>
          <p:nvPr/>
        </p:nvSpPr>
        <p:spPr bwMode="auto">
          <a:xfrm flipV="1">
            <a:off x="1477963" y="1844676"/>
            <a:ext cx="0" cy="3960813"/>
          </a:xfrm>
          <a:prstGeom prst="line">
            <a:avLst/>
          </a:prstGeom>
          <a:noFill/>
          <a:ln w="15875">
            <a:solidFill>
              <a:schemeClr val="tx1"/>
            </a:solidFill>
            <a:round/>
            <a:headEnd/>
            <a:tailEnd type="triangle" w="med" len="med"/>
          </a:ln>
        </p:spPr>
        <p:txBody>
          <a:bodyPr lIns="91430" tIns="45715" rIns="91430" bIns="45715"/>
          <a:lstStyle/>
          <a:p>
            <a:endParaRPr lang="en-US"/>
          </a:p>
        </p:txBody>
      </p:sp>
      <p:sp>
        <p:nvSpPr>
          <p:cNvPr id="22535" name="Text Box 5"/>
          <p:cNvSpPr txBox="1">
            <a:spLocks noChangeArrowheads="1"/>
          </p:cNvSpPr>
          <p:nvPr/>
        </p:nvSpPr>
        <p:spPr bwMode="auto">
          <a:xfrm>
            <a:off x="7288213" y="5751514"/>
            <a:ext cx="377825" cy="460375"/>
          </a:xfrm>
          <a:prstGeom prst="rect">
            <a:avLst/>
          </a:prstGeom>
          <a:noFill/>
          <a:ln w="15875">
            <a:noFill/>
            <a:miter lim="800000"/>
            <a:headEnd/>
            <a:tailEnd/>
          </a:ln>
        </p:spPr>
        <p:txBody>
          <a:bodyPr wrap="none" lIns="91430" tIns="45715" rIns="91430" bIns="45715">
            <a:spAutoFit/>
          </a:bodyPr>
          <a:lstStyle/>
          <a:p>
            <a:pPr algn="l"/>
            <a:r>
              <a:rPr lang="en-US" sz="2400" b="1"/>
              <a:t>1</a:t>
            </a:r>
          </a:p>
        </p:txBody>
      </p:sp>
      <p:sp>
        <p:nvSpPr>
          <p:cNvPr id="22536" name="Text Box 6"/>
          <p:cNvSpPr txBox="1">
            <a:spLocks noChangeArrowheads="1"/>
          </p:cNvSpPr>
          <p:nvPr/>
        </p:nvSpPr>
        <p:spPr bwMode="auto">
          <a:xfrm>
            <a:off x="8297864" y="5392739"/>
            <a:ext cx="380212" cy="461655"/>
          </a:xfrm>
          <a:prstGeom prst="rect">
            <a:avLst/>
          </a:prstGeom>
          <a:noFill/>
          <a:ln w="15875">
            <a:noFill/>
            <a:miter lim="800000"/>
            <a:headEnd/>
            <a:tailEnd/>
          </a:ln>
        </p:spPr>
        <p:txBody>
          <a:bodyPr wrap="none" lIns="91430" tIns="45715" rIns="91430" bIns="45715">
            <a:spAutoFit/>
          </a:bodyPr>
          <a:lstStyle/>
          <a:p>
            <a:pPr algn="l"/>
            <a:r>
              <a:rPr lang="en-US" sz="2400" b="1"/>
              <a:t>S</a:t>
            </a:r>
          </a:p>
        </p:txBody>
      </p:sp>
      <p:sp>
        <p:nvSpPr>
          <p:cNvPr id="22537" name="Text Box 7"/>
          <p:cNvSpPr txBox="1">
            <a:spLocks noChangeArrowheads="1"/>
          </p:cNvSpPr>
          <p:nvPr/>
        </p:nvSpPr>
        <p:spPr bwMode="auto">
          <a:xfrm>
            <a:off x="1042988" y="1549400"/>
            <a:ext cx="427473" cy="650750"/>
          </a:xfrm>
          <a:prstGeom prst="rect">
            <a:avLst/>
          </a:prstGeom>
          <a:noFill/>
          <a:ln w="15875">
            <a:noFill/>
            <a:miter lim="800000"/>
            <a:headEnd/>
            <a:tailEnd/>
          </a:ln>
        </p:spPr>
        <p:txBody>
          <a:bodyPr wrap="none" lIns="91430" tIns="45715" rIns="91430" bIns="45715">
            <a:spAutoFit/>
          </a:bodyPr>
          <a:lstStyle/>
          <a:p>
            <a:pPr algn="l"/>
            <a:r>
              <a:rPr lang="en-US" sz="3600" b="1" dirty="0">
                <a:latin typeface="Symbol" pitchFamily="18" charset="2"/>
                <a:sym typeface="Symbol" pitchFamily="18" charset="2"/>
              </a:rPr>
              <a:t></a:t>
            </a:r>
          </a:p>
        </p:txBody>
      </p:sp>
      <p:cxnSp>
        <p:nvCxnSpPr>
          <p:cNvPr id="15" name="Straight Connector 14"/>
          <p:cNvCxnSpPr>
            <a:endCxn id="22535" idx="0"/>
          </p:cNvCxnSpPr>
          <p:nvPr/>
        </p:nvCxnSpPr>
        <p:spPr bwMode="auto">
          <a:xfrm rot="16200000" flipH="1">
            <a:off x="7301709" y="5576095"/>
            <a:ext cx="341311" cy="9524"/>
          </a:xfrm>
          <a:prstGeom prst="line">
            <a:avLst/>
          </a:prstGeom>
          <a:solidFill>
            <a:schemeClr val="accent1"/>
          </a:solidFill>
          <a:ln w="22225" cap="flat" cmpd="sng" algn="ctr">
            <a:solidFill>
              <a:schemeClr val="tx1"/>
            </a:solidFill>
            <a:prstDash val="solid"/>
            <a:round/>
            <a:headEnd type="none" w="med" len="med"/>
            <a:tailEnd type="none" w="lg" len="lg"/>
          </a:ln>
          <a:effectLst/>
        </p:spPr>
      </p:cxnSp>
      <p:sp>
        <p:nvSpPr>
          <p:cNvPr id="11" name="TextBox 10">
            <a:extLst>
              <a:ext uri="{FF2B5EF4-FFF2-40B4-BE49-F238E27FC236}">
                <a16:creationId xmlns:a16="http://schemas.microsoft.com/office/drawing/2014/main" id="{192A9E80-8D28-4BAC-A292-3B9B282FF6F8}"/>
              </a:ext>
            </a:extLst>
          </p:cNvPr>
          <p:cNvSpPr txBox="1"/>
          <p:nvPr/>
        </p:nvSpPr>
        <p:spPr>
          <a:xfrm>
            <a:off x="310950" y="2219980"/>
            <a:ext cx="1136850" cy="523220"/>
          </a:xfrm>
          <a:prstGeom prst="rect">
            <a:avLst/>
          </a:prstGeom>
          <a:noFill/>
        </p:spPr>
        <p:txBody>
          <a:bodyPr wrap="none" rtlCol="0">
            <a:spAutoFit/>
          </a:bodyPr>
          <a:lstStyle/>
          <a:p>
            <a:r>
              <a:rPr lang="en-US" dirty="0"/>
              <a:t>[kb/s]</a:t>
            </a:r>
          </a:p>
        </p:txBody>
      </p:sp>
      <p:sp>
        <p:nvSpPr>
          <p:cNvPr id="12" name="Text Box 5">
            <a:extLst>
              <a:ext uri="{FF2B5EF4-FFF2-40B4-BE49-F238E27FC236}">
                <a16:creationId xmlns:a16="http://schemas.microsoft.com/office/drawing/2014/main" id="{564C4EC1-3250-407B-BDC1-7914D6812EF2}"/>
              </a:ext>
            </a:extLst>
          </p:cNvPr>
          <p:cNvSpPr txBox="1">
            <a:spLocks noChangeArrowheads="1"/>
          </p:cNvSpPr>
          <p:nvPr/>
        </p:nvSpPr>
        <p:spPr bwMode="auto">
          <a:xfrm>
            <a:off x="1295400" y="5776913"/>
            <a:ext cx="380212" cy="461655"/>
          </a:xfrm>
          <a:prstGeom prst="rect">
            <a:avLst/>
          </a:prstGeom>
          <a:noFill/>
          <a:ln w="15875">
            <a:noFill/>
            <a:miter lim="800000"/>
            <a:headEnd/>
            <a:tailEnd/>
          </a:ln>
        </p:spPr>
        <p:txBody>
          <a:bodyPr wrap="none" lIns="91430" tIns="45715" rIns="91430" bIns="45715">
            <a:spAutoFit/>
          </a:bodyPr>
          <a:lstStyle/>
          <a:p>
            <a:pPr algn="l"/>
            <a:r>
              <a:rPr lang="en-US" sz="2400" b="1" dirty="0"/>
              <a:t>0</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3555" name="Footer Placeholder 4"/>
          <p:cNvSpPr>
            <a:spLocks noGrp="1"/>
          </p:cNvSpPr>
          <p:nvPr>
            <p:ph type="ftr" sz="quarter" idx="11"/>
          </p:nvPr>
        </p:nvSpPr>
        <p:spPr>
          <a:noFill/>
        </p:spPr>
        <p:txBody>
          <a:bodyPr/>
          <a:lstStyle/>
          <a:p>
            <a:endParaRPr lang="en-US"/>
          </a:p>
          <a:p>
            <a:endParaRPr lang="en-US"/>
          </a:p>
          <a:p>
            <a:endParaRPr lang="en-US"/>
          </a:p>
        </p:txBody>
      </p:sp>
      <p:sp>
        <p:nvSpPr>
          <p:cNvPr id="23556" name="Rectangle 2"/>
          <p:cNvSpPr>
            <a:spLocks noGrp="1" noChangeArrowheads="1"/>
          </p:cNvSpPr>
          <p:nvPr>
            <p:ph type="title"/>
          </p:nvPr>
        </p:nvSpPr>
        <p:spPr/>
        <p:txBody>
          <a:bodyPr/>
          <a:lstStyle/>
          <a:p>
            <a:pPr eaLnBrk="1" hangingPunct="1"/>
            <a:r>
              <a:rPr lang="en-US"/>
              <a:t>Value of </a:t>
            </a:r>
            <a:r>
              <a:rPr lang="en-US">
                <a:latin typeface="Symbol" pitchFamily="18" charset="2"/>
                <a:sym typeface="Symbol" pitchFamily="18" charset="2"/>
              </a:rPr>
              <a:t></a:t>
            </a:r>
          </a:p>
        </p:txBody>
      </p:sp>
      <p:sp>
        <p:nvSpPr>
          <p:cNvPr id="23557" name="Text Box 4"/>
          <p:cNvSpPr txBox="1">
            <a:spLocks noChangeArrowheads="1"/>
          </p:cNvSpPr>
          <p:nvPr/>
        </p:nvSpPr>
        <p:spPr bwMode="auto">
          <a:xfrm>
            <a:off x="2341564" y="4941889"/>
            <a:ext cx="4055184" cy="525106"/>
          </a:xfrm>
          <a:prstGeom prst="rect">
            <a:avLst/>
          </a:prstGeom>
          <a:noFill/>
          <a:ln w="15875">
            <a:noFill/>
            <a:miter lim="800000"/>
            <a:headEnd/>
            <a:tailEnd/>
          </a:ln>
        </p:spPr>
        <p:txBody>
          <a:bodyPr wrap="none" lIns="91430" tIns="45715" rIns="91430" bIns="45715">
            <a:spAutoFit/>
          </a:bodyPr>
          <a:lstStyle/>
          <a:p>
            <a:pPr algn="l"/>
            <a:r>
              <a:rPr lang="en-US"/>
              <a:t>(Assuming one receiver)</a:t>
            </a:r>
          </a:p>
        </p:txBody>
      </p:sp>
      <p:pic>
        <p:nvPicPr>
          <p:cNvPr id="23558" name="Picture 6" descr="txp_fig"/>
          <p:cNvPicPr>
            <a:picLocks noChangeAspect="1" noChangeArrowheads="1"/>
          </p:cNvPicPr>
          <p:nvPr>
            <p:custDataLst>
              <p:tags r:id="rId1"/>
            </p:custDataLst>
          </p:nvPr>
        </p:nvPicPr>
        <p:blipFill>
          <a:blip r:embed="rId4" cstate="print"/>
          <a:srcRect/>
          <a:stretch>
            <a:fillRect/>
          </a:stretch>
        </p:blipFill>
        <p:spPr bwMode="auto">
          <a:xfrm>
            <a:off x="2195514" y="2420938"/>
            <a:ext cx="4902200" cy="1320800"/>
          </a:xfrm>
          <a:prstGeom prst="rect">
            <a:avLst/>
          </a:prstGeom>
          <a:noFill/>
          <a:ln w="22225" algn="ctr">
            <a:noFill/>
            <a:miter lim="800000"/>
            <a:headEnd/>
            <a:tailEnd/>
          </a:ln>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4579" name="Footer Placeholder 4"/>
          <p:cNvSpPr>
            <a:spLocks noGrp="1"/>
          </p:cNvSpPr>
          <p:nvPr>
            <p:ph type="ftr" sz="quarter" idx="11"/>
          </p:nvPr>
        </p:nvSpPr>
        <p:spPr>
          <a:noFill/>
        </p:spPr>
        <p:txBody>
          <a:bodyPr/>
          <a:lstStyle/>
          <a:p>
            <a:endParaRPr lang="en-US"/>
          </a:p>
          <a:p>
            <a:endParaRPr lang="en-US"/>
          </a:p>
          <a:p>
            <a:endParaRPr lang="en-US"/>
          </a:p>
        </p:txBody>
      </p:sp>
      <p:sp>
        <p:nvSpPr>
          <p:cNvPr id="24580" name="Rectangle 2"/>
          <p:cNvSpPr>
            <a:spLocks noGrp="1" noChangeArrowheads="1"/>
          </p:cNvSpPr>
          <p:nvPr>
            <p:ph type="title"/>
          </p:nvPr>
        </p:nvSpPr>
        <p:spPr/>
        <p:txBody>
          <a:bodyPr/>
          <a:lstStyle/>
          <a:p>
            <a:pPr eaLnBrk="1" hangingPunct="1"/>
            <a:r>
              <a:rPr lang="en-US"/>
              <a:t>Limit of </a:t>
            </a:r>
            <a:r>
              <a:rPr lang="en-US">
                <a:latin typeface="Symbol" pitchFamily="18" charset="2"/>
                <a:sym typeface="Symbol" pitchFamily="18" charset="2"/>
              </a:rPr>
              <a:t></a:t>
            </a:r>
          </a:p>
        </p:txBody>
      </p:sp>
      <p:sp>
        <p:nvSpPr>
          <p:cNvPr id="24581" name="Rectangle 3"/>
          <p:cNvSpPr>
            <a:spLocks noGrp="1" noChangeArrowheads="1"/>
          </p:cNvSpPr>
          <p:nvPr>
            <p:ph type="body" idx="1"/>
          </p:nvPr>
        </p:nvSpPr>
        <p:spPr/>
        <p:txBody>
          <a:bodyPr/>
          <a:lstStyle/>
          <a:p>
            <a:pPr eaLnBrk="1" hangingPunct="1"/>
            <a:endParaRPr lang="en-US" dirty="0"/>
          </a:p>
          <a:p>
            <a:pPr eaLnBrk="1" hangingPunct="1"/>
            <a:endParaRPr lang="en-US" dirty="0"/>
          </a:p>
          <a:p>
            <a:pPr eaLnBrk="1" hangingPunct="1"/>
            <a:endParaRPr lang="en-US" dirty="0"/>
          </a:p>
          <a:p>
            <a:pPr eaLnBrk="1" hangingPunct="1"/>
            <a:r>
              <a:rPr lang="en-US" i="1" dirty="0">
                <a:latin typeface="Times New Roman" pitchFamily="18" charset="0"/>
                <a:cs typeface="Times New Roman" pitchFamily="18" charset="0"/>
              </a:rPr>
              <a:t>M</a:t>
            </a:r>
            <a:r>
              <a:rPr lang="en-US" dirty="0"/>
              <a:t>	: packet size</a:t>
            </a:r>
          </a:p>
          <a:p>
            <a:pPr eaLnBrk="1" hangingPunct="1"/>
            <a:r>
              <a:rPr lang="en-US" i="1" dirty="0">
                <a:latin typeface="Symbol" pitchFamily="18" charset="2"/>
                <a:sym typeface="Symbol" pitchFamily="18" charset="2"/>
              </a:rPr>
              <a:t></a:t>
            </a:r>
            <a:r>
              <a:rPr lang="en-US" dirty="0">
                <a:latin typeface="Symbol" pitchFamily="18" charset="2"/>
                <a:sym typeface="Symbol" pitchFamily="18" charset="2"/>
              </a:rPr>
              <a:t>  	</a:t>
            </a:r>
            <a:r>
              <a:rPr lang="en-US" dirty="0"/>
              <a:t>: round trip time</a:t>
            </a:r>
          </a:p>
          <a:p>
            <a:pPr eaLnBrk="1" hangingPunct="1"/>
            <a:r>
              <a:rPr lang="en-US" i="1" dirty="0">
                <a:latin typeface="Times New Roman" pitchFamily="18" charset="0"/>
                <a:cs typeface="Times New Roman" pitchFamily="18" charset="0"/>
              </a:rPr>
              <a:t>T</a:t>
            </a:r>
            <a:r>
              <a:rPr lang="en-US" dirty="0"/>
              <a:t> 	: period between evaluation of </a:t>
            </a:r>
            <a:r>
              <a:rPr lang="en-US" i="1" dirty="0">
                <a:latin typeface="Symbol" pitchFamily="18" charset="2"/>
                <a:sym typeface="Symbol" pitchFamily="18" charset="2"/>
              </a:rPr>
              <a:t></a:t>
            </a:r>
          </a:p>
        </p:txBody>
      </p:sp>
      <p:pic>
        <p:nvPicPr>
          <p:cNvPr id="24582" name="Picture 4" descr="txp_fig"/>
          <p:cNvPicPr>
            <a:picLocks noChangeAspect="1" noChangeArrowheads="1"/>
          </p:cNvPicPr>
          <p:nvPr>
            <p:custDataLst>
              <p:tags r:id="rId1"/>
            </p:custDataLst>
          </p:nvPr>
        </p:nvPicPr>
        <p:blipFill>
          <a:blip r:embed="rId4" cstate="print"/>
          <a:srcRect/>
          <a:stretch>
            <a:fillRect/>
          </a:stretch>
        </p:blipFill>
        <p:spPr bwMode="auto">
          <a:xfrm>
            <a:off x="2700338" y="1844676"/>
            <a:ext cx="3378200" cy="812800"/>
          </a:xfrm>
          <a:prstGeom prst="rect">
            <a:avLst/>
          </a:prstGeom>
          <a:noFill/>
          <a:ln w="22225" algn="ctr">
            <a:noFill/>
            <a:miter lim="800000"/>
            <a:headEnd/>
            <a:tailEnd/>
          </a:ln>
        </p:spPr>
      </p:pic>
      <p:sp>
        <p:nvSpPr>
          <p:cNvPr id="7" name="TextBox 6"/>
          <p:cNvSpPr txBox="1"/>
          <p:nvPr/>
        </p:nvSpPr>
        <p:spPr>
          <a:xfrm>
            <a:off x="649638" y="5486401"/>
            <a:ext cx="7926209" cy="830997"/>
          </a:xfrm>
          <a:prstGeom prst="rect">
            <a:avLst/>
          </a:prstGeom>
          <a:noFill/>
        </p:spPr>
        <p:txBody>
          <a:bodyPr wrap="none" lIns="91430" tIns="45715" rIns="91430" bIns="45715" rtlCol="0">
            <a:spAutoFit/>
          </a:bodyPr>
          <a:lstStyle/>
          <a:p>
            <a:r>
              <a:rPr lang="en-US" sz="2400" dirty="0">
                <a:solidFill>
                  <a:schemeClr val="bg2"/>
                </a:solidFill>
                <a:sym typeface="Symbol"/>
              </a:rPr>
              <a:t> </a:t>
            </a:r>
            <a:r>
              <a:rPr lang="en-US" sz="2400" dirty="0">
                <a:solidFill>
                  <a:schemeClr val="bg2"/>
                </a:solidFill>
              </a:rPr>
              <a:t>Limited to the average rate increase a TCP connection</a:t>
            </a:r>
          </a:p>
          <a:p>
            <a:r>
              <a:rPr lang="en-US" sz="2400" dirty="0">
                <a:solidFill>
                  <a:schemeClr val="bg2"/>
                </a:solidFill>
              </a:rPr>
              <a:t>would utilize during periods without losses. </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6627" name="Footer Placeholder 3"/>
          <p:cNvSpPr>
            <a:spLocks noGrp="1"/>
          </p:cNvSpPr>
          <p:nvPr>
            <p:ph type="ftr" sz="quarter" idx="11"/>
          </p:nvPr>
        </p:nvSpPr>
        <p:spPr>
          <a:noFill/>
        </p:spPr>
        <p:txBody>
          <a:bodyPr/>
          <a:lstStyle/>
          <a:p>
            <a:endParaRPr lang="en-US"/>
          </a:p>
          <a:p>
            <a:endParaRPr lang="en-US"/>
          </a:p>
          <a:p>
            <a:endParaRPr lang="en-US"/>
          </a:p>
        </p:txBody>
      </p:sp>
      <p:sp>
        <p:nvSpPr>
          <p:cNvPr id="26628" name="Rectangle 2"/>
          <p:cNvSpPr>
            <a:spLocks noGrp="1" noChangeArrowheads="1"/>
          </p:cNvSpPr>
          <p:nvPr>
            <p:ph type="title"/>
          </p:nvPr>
        </p:nvSpPr>
        <p:spPr/>
        <p:txBody>
          <a:bodyPr/>
          <a:lstStyle/>
          <a:p>
            <a:pPr eaLnBrk="1" hangingPunct="1"/>
            <a:r>
              <a:rPr lang="en-US" dirty="0"/>
              <a:t>Loss rate versus </a:t>
            </a:r>
            <a:r>
              <a:rPr lang="en-US" i="1" dirty="0">
                <a:latin typeface="Symbol" pitchFamily="18" charset="2"/>
                <a:sym typeface="Symbol" pitchFamily="18" charset="2"/>
              </a:rPr>
              <a:t></a:t>
            </a:r>
          </a:p>
        </p:txBody>
      </p:sp>
      <p:sp>
        <p:nvSpPr>
          <p:cNvPr id="26629" name="Line 4"/>
          <p:cNvSpPr>
            <a:spLocks noChangeShapeType="1"/>
          </p:cNvSpPr>
          <p:nvPr/>
        </p:nvSpPr>
        <p:spPr bwMode="auto">
          <a:xfrm>
            <a:off x="1116014" y="5876925"/>
            <a:ext cx="7416800" cy="0"/>
          </a:xfrm>
          <a:prstGeom prst="line">
            <a:avLst/>
          </a:prstGeom>
          <a:noFill/>
          <a:ln w="22225">
            <a:solidFill>
              <a:schemeClr val="tx1"/>
            </a:solidFill>
            <a:round/>
            <a:headEnd/>
            <a:tailEnd type="triangle" w="med" len="med"/>
          </a:ln>
        </p:spPr>
        <p:txBody>
          <a:bodyPr wrap="none" lIns="91430" tIns="45715" rIns="91430" bIns="45715" anchor="ctr"/>
          <a:lstStyle/>
          <a:p>
            <a:endParaRPr lang="en-US"/>
          </a:p>
        </p:txBody>
      </p:sp>
      <p:sp>
        <p:nvSpPr>
          <p:cNvPr id="26630" name="Line 5"/>
          <p:cNvSpPr>
            <a:spLocks noChangeShapeType="1"/>
          </p:cNvSpPr>
          <p:nvPr/>
        </p:nvSpPr>
        <p:spPr bwMode="auto">
          <a:xfrm flipV="1">
            <a:off x="1258888" y="1628776"/>
            <a:ext cx="0" cy="4321175"/>
          </a:xfrm>
          <a:prstGeom prst="line">
            <a:avLst/>
          </a:prstGeom>
          <a:noFill/>
          <a:ln w="22225">
            <a:solidFill>
              <a:schemeClr val="tx1"/>
            </a:solidFill>
            <a:round/>
            <a:headEnd/>
            <a:tailEnd type="triangle" w="med" len="med"/>
          </a:ln>
        </p:spPr>
        <p:txBody>
          <a:bodyPr wrap="none" lIns="91430" tIns="45715" rIns="91430" bIns="45715" anchor="ctr"/>
          <a:lstStyle/>
          <a:p>
            <a:endParaRPr lang="en-US"/>
          </a:p>
        </p:txBody>
      </p:sp>
      <p:sp>
        <p:nvSpPr>
          <p:cNvPr id="26631" name="Text Box 6"/>
          <p:cNvSpPr txBox="1">
            <a:spLocks noChangeArrowheads="1"/>
          </p:cNvSpPr>
          <p:nvPr/>
        </p:nvSpPr>
        <p:spPr bwMode="auto">
          <a:xfrm>
            <a:off x="633413" y="1454150"/>
            <a:ext cx="492125" cy="731838"/>
          </a:xfrm>
          <a:prstGeom prst="rect">
            <a:avLst/>
          </a:prstGeom>
          <a:noFill/>
          <a:ln w="22225" algn="ctr">
            <a:noFill/>
            <a:miter lim="800000"/>
            <a:headEnd/>
            <a:tailEnd/>
          </a:ln>
        </p:spPr>
        <p:txBody>
          <a:bodyPr wrap="none" lIns="91430" tIns="45715" rIns="91430" bIns="45715">
            <a:spAutoFit/>
          </a:bodyPr>
          <a:lstStyle/>
          <a:p>
            <a:r>
              <a:rPr lang="en-US" sz="4200" i="1">
                <a:solidFill>
                  <a:schemeClr val="tx2"/>
                </a:solidFill>
                <a:latin typeface="Symbol" pitchFamily="18" charset="2"/>
                <a:sym typeface="Symbol" pitchFamily="18" charset="2"/>
              </a:rPr>
              <a:t></a:t>
            </a:r>
          </a:p>
        </p:txBody>
      </p:sp>
      <p:sp>
        <p:nvSpPr>
          <p:cNvPr id="26632" name="Text Box 7"/>
          <p:cNvSpPr txBox="1">
            <a:spLocks noChangeArrowheads="1"/>
          </p:cNvSpPr>
          <p:nvPr/>
        </p:nvSpPr>
        <p:spPr bwMode="auto">
          <a:xfrm>
            <a:off x="7023100" y="6021388"/>
            <a:ext cx="1509713" cy="520700"/>
          </a:xfrm>
          <a:prstGeom prst="rect">
            <a:avLst/>
          </a:prstGeom>
          <a:noFill/>
          <a:ln w="22225" algn="ctr">
            <a:noFill/>
            <a:miter lim="800000"/>
            <a:headEnd/>
            <a:tailEnd/>
          </a:ln>
        </p:spPr>
        <p:txBody>
          <a:bodyPr wrap="none" lIns="91430" tIns="45715" rIns="91430" bIns="45715">
            <a:spAutoFit/>
          </a:bodyPr>
          <a:lstStyle/>
          <a:p>
            <a:r>
              <a:rPr lang="en-US"/>
              <a:t>loss rate</a:t>
            </a:r>
          </a:p>
        </p:txBody>
      </p:sp>
      <p:sp>
        <p:nvSpPr>
          <p:cNvPr id="26633" name="Text Box 8"/>
          <p:cNvSpPr txBox="1">
            <a:spLocks noChangeArrowheads="1"/>
          </p:cNvSpPr>
          <p:nvPr/>
        </p:nvSpPr>
        <p:spPr bwMode="auto">
          <a:xfrm>
            <a:off x="7335838" y="5121275"/>
            <a:ext cx="377825" cy="520700"/>
          </a:xfrm>
          <a:prstGeom prst="rect">
            <a:avLst/>
          </a:prstGeom>
          <a:noFill/>
          <a:ln w="22225" algn="ctr">
            <a:noFill/>
            <a:miter lim="800000"/>
            <a:headEnd/>
            <a:tailEnd/>
          </a:ln>
        </p:spPr>
        <p:txBody>
          <a:bodyPr wrap="none" lIns="91430" tIns="45715" rIns="91430" bIns="45715">
            <a:spAutoFit/>
          </a:bodyPr>
          <a:lstStyle/>
          <a:p>
            <a:r>
              <a:rPr lang="en-US"/>
              <a:t>1</a:t>
            </a:r>
          </a:p>
        </p:txBody>
      </p:sp>
      <p:sp>
        <p:nvSpPr>
          <p:cNvPr id="26634" name="Text Box 9"/>
          <p:cNvSpPr txBox="1">
            <a:spLocks noChangeArrowheads="1"/>
          </p:cNvSpPr>
          <p:nvPr/>
        </p:nvSpPr>
        <p:spPr bwMode="auto">
          <a:xfrm>
            <a:off x="700089" y="2492375"/>
            <a:ext cx="377825" cy="520700"/>
          </a:xfrm>
          <a:prstGeom prst="rect">
            <a:avLst/>
          </a:prstGeom>
          <a:noFill/>
          <a:ln w="22225" algn="ctr">
            <a:noFill/>
            <a:miter lim="800000"/>
            <a:headEnd/>
            <a:tailEnd/>
          </a:ln>
        </p:spPr>
        <p:txBody>
          <a:bodyPr wrap="none" lIns="91430" tIns="45715" rIns="91430" bIns="45715">
            <a:spAutoFit/>
          </a:bodyPr>
          <a:lstStyle/>
          <a:p>
            <a:r>
              <a:rPr lang="en-US"/>
              <a:t>1</a:t>
            </a:r>
          </a:p>
        </p:txBody>
      </p:sp>
      <p:cxnSp>
        <p:nvCxnSpPr>
          <p:cNvPr id="12" name="Straight Connector 11"/>
          <p:cNvCxnSpPr>
            <a:stCxn id="26634" idx="3"/>
          </p:cNvCxnSpPr>
          <p:nvPr/>
        </p:nvCxnSpPr>
        <p:spPr bwMode="auto">
          <a:xfrm flipV="1">
            <a:off x="1077914" y="2743200"/>
            <a:ext cx="369887" cy="9525"/>
          </a:xfrm>
          <a:prstGeom prst="line">
            <a:avLst/>
          </a:prstGeom>
          <a:solidFill>
            <a:schemeClr val="accent1"/>
          </a:solidFill>
          <a:ln w="22225" cap="flat" cmpd="sng" algn="ctr">
            <a:solidFill>
              <a:schemeClr val="tx1"/>
            </a:solidFill>
            <a:prstDash val="solid"/>
            <a:round/>
            <a:headEnd type="none" w="med" len="med"/>
            <a:tailEnd type="none" w="lg" len="lg"/>
          </a:ln>
          <a:effectLst/>
        </p:spPr>
      </p:cxnSp>
      <p:cxnSp>
        <p:nvCxnSpPr>
          <p:cNvPr id="14" name="Straight Connector 13"/>
          <p:cNvCxnSpPr/>
          <p:nvPr/>
        </p:nvCxnSpPr>
        <p:spPr bwMode="auto">
          <a:xfrm rot="5400000">
            <a:off x="7353300" y="5905500"/>
            <a:ext cx="381000" cy="0"/>
          </a:xfrm>
          <a:prstGeom prst="line">
            <a:avLst/>
          </a:prstGeom>
          <a:solidFill>
            <a:schemeClr val="accent1"/>
          </a:solidFill>
          <a:ln w="22225" cap="flat" cmpd="sng" algn="ctr">
            <a:solidFill>
              <a:schemeClr val="tx1"/>
            </a:solidFill>
            <a:prstDash val="solid"/>
            <a:round/>
            <a:headEnd type="none" w="med" len="med"/>
            <a:tailEnd type="none" w="lg" len="lg"/>
          </a:ln>
          <a:effectLst/>
        </p:spPr>
      </p:cxnSp>
      <p:sp>
        <p:nvSpPr>
          <p:cNvPr id="13" name="Text Box 9">
            <a:extLst>
              <a:ext uri="{FF2B5EF4-FFF2-40B4-BE49-F238E27FC236}">
                <a16:creationId xmlns:a16="http://schemas.microsoft.com/office/drawing/2014/main" id="{CE64B302-FDDF-456E-92AF-7B21C643058B}"/>
              </a:ext>
            </a:extLst>
          </p:cNvPr>
          <p:cNvSpPr txBox="1">
            <a:spLocks noChangeArrowheads="1"/>
          </p:cNvSpPr>
          <p:nvPr/>
        </p:nvSpPr>
        <p:spPr bwMode="auto">
          <a:xfrm>
            <a:off x="913207" y="5886452"/>
            <a:ext cx="380212" cy="523210"/>
          </a:xfrm>
          <a:prstGeom prst="rect">
            <a:avLst/>
          </a:prstGeom>
          <a:noFill/>
          <a:ln w="22225" algn="ctr">
            <a:noFill/>
            <a:miter lim="800000"/>
            <a:headEnd/>
            <a:tailEnd/>
          </a:ln>
        </p:spPr>
        <p:txBody>
          <a:bodyPr wrap="none" lIns="91430" tIns="45715" rIns="91430" bIns="45715">
            <a:spAutoFit/>
          </a:bodyPr>
          <a:lstStyle/>
          <a:p>
            <a:r>
              <a:rPr lang="en-US" dirty="0"/>
              <a:t>0</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7651" name="Footer Placeholder 4"/>
          <p:cNvSpPr>
            <a:spLocks noGrp="1"/>
          </p:cNvSpPr>
          <p:nvPr>
            <p:ph type="ftr" sz="quarter" idx="11"/>
          </p:nvPr>
        </p:nvSpPr>
        <p:spPr>
          <a:noFill/>
        </p:spPr>
        <p:txBody>
          <a:bodyPr/>
          <a:lstStyle/>
          <a:p>
            <a:endParaRPr lang="en-US"/>
          </a:p>
          <a:p>
            <a:endParaRPr lang="en-US"/>
          </a:p>
          <a:p>
            <a:endParaRPr lang="en-US"/>
          </a:p>
        </p:txBody>
      </p:sp>
      <p:sp>
        <p:nvSpPr>
          <p:cNvPr id="27652" name="Rectangle 2"/>
          <p:cNvSpPr>
            <a:spLocks noGrp="1" noChangeArrowheads="1"/>
          </p:cNvSpPr>
          <p:nvPr>
            <p:ph type="title"/>
          </p:nvPr>
        </p:nvSpPr>
        <p:spPr/>
        <p:txBody>
          <a:bodyPr/>
          <a:lstStyle/>
          <a:p>
            <a:pPr eaLnBrk="1" hangingPunct="1"/>
            <a:r>
              <a:rPr lang="en-US" dirty="0"/>
              <a:t>Value of </a:t>
            </a:r>
            <a:r>
              <a:rPr lang="en-US" dirty="0">
                <a:latin typeface="Symbol" pitchFamily="18" charset="2"/>
                <a:sym typeface="Symbol" pitchFamily="18" charset="2"/>
              </a:rPr>
              <a:t>m</a:t>
            </a:r>
          </a:p>
        </p:txBody>
      </p:sp>
      <p:sp>
        <p:nvSpPr>
          <p:cNvPr id="27653" name="Rectangle 3"/>
          <p:cNvSpPr>
            <a:spLocks noGrp="1" noChangeArrowheads="1"/>
          </p:cNvSpPr>
          <p:nvPr>
            <p:ph type="body" idx="1"/>
          </p:nvPr>
        </p:nvSpPr>
        <p:spPr>
          <a:xfrm>
            <a:off x="914401" y="3429000"/>
            <a:ext cx="7772400" cy="2701925"/>
          </a:xfrm>
        </p:spPr>
        <p:txBody>
          <a:bodyPr/>
          <a:lstStyle/>
          <a:p>
            <a:pPr eaLnBrk="1" hangingPunct="1">
              <a:buFont typeface="Wingdings" pitchFamily="2" charset="2"/>
              <a:buNone/>
            </a:pPr>
            <a:r>
              <a:rPr lang="en-US" dirty="0"/>
              <a:t>where</a:t>
            </a:r>
          </a:p>
          <a:p>
            <a:pPr eaLnBrk="1" hangingPunct="1">
              <a:buFont typeface="Wingdings" pitchFamily="2" charset="2"/>
              <a:buNone/>
            </a:pPr>
            <a:r>
              <a:rPr lang="en-US" dirty="0"/>
              <a:t>      is the loss rate</a:t>
            </a:r>
          </a:p>
          <a:p>
            <a:pPr eaLnBrk="1" hangingPunct="1">
              <a:buFont typeface="Wingdings" pitchFamily="2" charset="2"/>
              <a:buNone/>
            </a:pPr>
            <a:r>
              <a:rPr lang="en-US" dirty="0"/>
              <a:t>   </a:t>
            </a:r>
            <a:r>
              <a:rPr lang="en-US" i="1" dirty="0">
                <a:latin typeface="Times New Roman" pitchFamily="18" charset="0"/>
                <a:cs typeface="Times New Roman" pitchFamily="18" charset="0"/>
              </a:rPr>
              <a:t>k</a:t>
            </a:r>
            <a:r>
              <a:rPr lang="en-US" dirty="0"/>
              <a:t> is a constant </a:t>
            </a:r>
          </a:p>
        </p:txBody>
      </p:sp>
      <p:sp>
        <p:nvSpPr>
          <p:cNvPr id="27654" name="Text Box 4"/>
          <p:cNvSpPr txBox="1">
            <a:spLocks noChangeArrowheads="1"/>
          </p:cNvSpPr>
          <p:nvPr/>
        </p:nvSpPr>
        <p:spPr bwMode="auto">
          <a:xfrm>
            <a:off x="2341564" y="5373688"/>
            <a:ext cx="4055184" cy="525106"/>
          </a:xfrm>
          <a:prstGeom prst="rect">
            <a:avLst/>
          </a:prstGeom>
          <a:noFill/>
          <a:ln w="15875">
            <a:noFill/>
            <a:miter lim="800000"/>
            <a:headEnd/>
            <a:tailEnd/>
          </a:ln>
        </p:spPr>
        <p:txBody>
          <a:bodyPr wrap="none" lIns="91430" tIns="45715" rIns="91430" bIns="45715">
            <a:spAutoFit/>
          </a:bodyPr>
          <a:lstStyle/>
          <a:p>
            <a:pPr algn="l"/>
            <a:r>
              <a:rPr lang="en-US"/>
              <a:t>(Assuming one receiver)</a:t>
            </a:r>
          </a:p>
        </p:txBody>
      </p:sp>
      <p:pic>
        <p:nvPicPr>
          <p:cNvPr id="27655" name="Picture 7" descr="txp_fig"/>
          <p:cNvPicPr>
            <a:picLocks noChangeAspect="1" noChangeArrowheads="1"/>
          </p:cNvPicPr>
          <p:nvPr>
            <p:custDataLst>
              <p:tags r:id="rId1"/>
            </p:custDataLst>
          </p:nvPr>
        </p:nvPicPr>
        <p:blipFill>
          <a:blip r:embed="rId5" cstate="print"/>
          <a:srcRect/>
          <a:stretch>
            <a:fillRect/>
          </a:stretch>
        </p:blipFill>
        <p:spPr bwMode="auto">
          <a:xfrm>
            <a:off x="2697163" y="2205038"/>
            <a:ext cx="3352800" cy="482600"/>
          </a:xfrm>
          <a:prstGeom prst="rect">
            <a:avLst/>
          </a:prstGeom>
          <a:noFill/>
          <a:ln w="22225" algn="ctr">
            <a:noFill/>
            <a:miter lim="800000"/>
            <a:headEnd/>
            <a:tailEnd/>
          </a:ln>
        </p:spPr>
      </p:pic>
      <p:pic>
        <p:nvPicPr>
          <p:cNvPr id="27656" name="Picture 8" descr="txp_fig"/>
          <p:cNvPicPr>
            <a:picLocks noChangeAspect="1" noChangeArrowheads="1"/>
          </p:cNvPicPr>
          <p:nvPr>
            <p:custDataLst>
              <p:tags r:id="rId2"/>
            </p:custDataLst>
          </p:nvPr>
        </p:nvPicPr>
        <p:blipFill>
          <a:blip r:embed="rId6" cstate="print"/>
          <a:srcRect/>
          <a:stretch>
            <a:fillRect/>
          </a:stretch>
        </p:blipFill>
        <p:spPr bwMode="auto">
          <a:xfrm>
            <a:off x="1403351" y="4149726"/>
            <a:ext cx="207963" cy="360363"/>
          </a:xfrm>
          <a:prstGeom prst="rect">
            <a:avLst/>
          </a:prstGeom>
          <a:noFill/>
          <a:ln w="22225" algn="ctr">
            <a:noFill/>
            <a:miter lim="800000"/>
            <a:headEnd/>
            <a:tailEnd/>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8675" name="Footer Placeholder 2"/>
          <p:cNvSpPr>
            <a:spLocks noGrp="1"/>
          </p:cNvSpPr>
          <p:nvPr>
            <p:ph type="ftr" sz="quarter" idx="11"/>
          </p:nvPr>
        </p:nvSpPr>
        <p:spPr>
          <a:noFill/>
        </p:spPr>
        <p:txBody>
          <a:bodyPr/>
          <a:lstStyle/>
          <a:p>
            <a:endParaRPr lang="en-US"/>
          </a:p>
          <a:p>
            <a:endParaRPr lang="en-US"/>
          </a:p>
          <a:p>
            <a:endParaRPr lang="en-US"/>
          </a:p>
        </p:txBody>
      </p:sp>
      <p:pic>
        <p:nvPicPr>
          <p:cNvPr id="28676" name="Picture 11" descr="txp_fig"/>
          <p:cNvPicPr>
            <a:picLocks noChangeAspect="1" noChangeArrowheads="1"/>
          </p:cNvPicPr>
          <p:nvPr>
            <p:custDataLst>
              <p:tags r:id="rId1"/>
            </p:custDataLst>
          </p:nvPr>
        </p:nvPicPr>
        <p:blipFill>
          <a:blip r:embed="rId4" cstate="print"/>
          <a:srcRect/>
          <a:stretch>
            <a:fillRect/>
          </a:stretch>
        </p:blipFill>
        <p:spPr bwMode="auto">
          <a:xfrm>
            <a:off x="685800" y="1828800"/>
            <a:ext cx="8077200" cy="4621212"/>
          </a:xfrm>
          <a:prstGeom prst="rect">
            <a:avLst/>
          </a:prstGeom>
          <a:noFill/>
          <a:ln w="22225" algn="ctr">
            <a:noFill/>
            <a:miter lim="800000"/>
            <a:headEnd/>
            <a:tailEnd/>
          </a:ln>
        </p:spPr>
      </p:pic>
      <p:sp>
        <p:nvSpPr>
          <p:cNvPr id="5" name="Rectangle 2"/>
          <p:cNvSpPr txBox="1">
            <a:spLocks noChangeArrowheads="1"/>
          </p:cNvSpPr>
          <p:nvPr/>
        </p:nvSpPr>
        <p:spPr>
          <a:xfrm>
            <a:off x="914401" y="457200"/>
            <a:ext cx="7772400" cy="963613"/>
          </a:xfrm>
          <a:prstGeom prst="rect">
            <a:avLst/>
          </a:prstGeom>
        </p:spPr>
        <p:txBody>
          <a:bodyPr lIns="91430" tIns="45715" rIns="91430" bIns="45715"/>
          <a:lstStyle/>
          <a:p>
            <a:pPr algn="l" defTabSz="914305">
              <a:defRPr/>
            </a:pPr>
            <a:r>
              <a:rPr lang="en-US" sz="4200" kern="0" dirty="0">
                <a:solidFill>
                  <a:schemeClr val="tx2"/>
                </a:solidFill>
                <a:latin typeface="+mj-lt"/>
                <a:ea typeface="+mj-ea"/>
                <a:cs typeface="+mj-cs"/>
              </a:rPr>
              <a:t>LDA Algorithm</a:t>
            </a:r>
            <a:endParaRPr lang="en-US" sz="4200" kern="0" dirty="0">
              <a:solidFill>
                <a:schemeClr val="tx2"/>
              </a:solidFill>
              <a:latin typeface="Symbol" pitchFamily="18" charset="2"/>
              <a:ea typeface="+mj-ea"/>
              <a:cs typeface="+mj-cs"/>
              <a:sym typeface="Symbol" pitchFamily="18" charset="2"/>
            </a:endParaRPr>
          </a:p>
        </p:txBody>
      </p:sp>
      <p:sp>
        <p:nvSpPr>
          <p:cNvPr id="6" name="Rectangle 5"/>
          <p:cNvSpPr/>
          <p:nvPr/>
        </p:nvSpPr>
        <p:spPr bwMode="auto">
          <a:xfrm>
            <a:off x="609601" y="6019800"/>
            <a:ext cx="685800" cy="457200"/>
          </a:xfrm>
          <a:prstGeom prst="rect">
            <a:avLst/>
          </a:prstGeom>
          <a:solidFill>
            <a:schemeClr val="bg1"/>
          </a:solidFill>
          <a:ln w="22225" cap="flat" cmpd="sng" algn="ctr">
            <a:noFill/>
            <a:prstDash val="solid"/>
            <a:round/>
            <a:headEnd type="none" w="med" len="med"/>
            <a:tailEnd type="triangle" w="lg" len="lg"/>
          </a:ln>
          <a:effectLst/>
        </p:spPr>
        <p:txBody>
          <a:bodyPr vert="horz" wrap="none" lIns="91430" tIns="45715" rIns="91430" bIns="45715" numCol="1" rtlCol="0" anchor="ctr" anchorCtr="0" compatLnSpc="1">
            <a:prstTxWarp prst="textNoShape">
              <a:avLst/>
            </a:prstTxWarp>
          </a:bodyPr>
          <a:lstStyle/>
          <a:p>
            <a:pPr defTabSz="914305"/>
            <a:endParaRPr lang="en-US"/>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9699" name="Footer Placeholder 3"/>
          <p:cNvSpPr>
            <a:spLocks noGrp="1"/>
          </p:cNvSpPr>
          <p:nvPr>
            <p:ph type="ftr" sz="quarter" idx="11"/>
          </p:nvPr>
        </p:nvSpPr>
        <p:spPr>
          <a:noFill/>
        </p:spPr>
        <p:txBody>
          <a:bodyPr/>
          <a:lstStyle/>
          <a:p>
            <a:endParaRPr lang="en-US"/>
          </a:p>
          <a:p>
            <a:endParaRPr lang="en-US"/>
          </a:p>
          <a:p>
            <a:endParaRPr lang="en-US"/>
          </a:p>
        </p:txBody>
      </p:sp>
      <p:sp>
        <p:nvSpPr>
          <p:cNvPr id="29700" name="Rectangle 2"/>
          <p:cNvSpPr>
            <a:spLocks noGrp="1" noChangeArrowheads="1"/>
          </p:cNvSpPr>
          <p:nvPr>
            <p:ph type="title"/>
          </p:nvPr>
        </p:nvSpPr>
        <p:spPr/>
        <p:txBody>
          <a:bodyPr/>
          <a:lstStyle/>
          <a:p>
            <a:pPr eaLnBrk="1" hangingPunct="1"/>
            <a:r>
              <a:rPr lang="en-US"/>
              <a:t>What is Needed?</a:t>
            </a:r>
          </a:p>
        </p:txBody>
      </p:sp>
      <p:pic>
        <p:nvPicPr>
          <p:cNvPr id="29701" name="Picture 4" descr="txp_fig"/>
          <p:cNvPicPr>
            <a:picLocks noChangeAspect="1" noChangeArrowheads="1"/>
          </p:cNvPicPr>
          <p:nvPr>
            <p:custDataLst>
              <p:tags r:id="rId1"/>
            </p:custDataLst>
          </p:nvPr>
        </p:nvPicPr>
        <p:blipFill>
          <a:blip r:embed="rId4" cstate="print"/>
          <a:srcRect/>
          <a:stretch>
            <a:fillRect/>
          </a:stretch>
        </p:blipFill>
        <p:spPr bwMode="auto">
          <a:xfrm>
            <a:off x="609601" y="1989138"/>
            <a:ext cx="8001000" cy="736600"/>
          </a:xfrm>
          <a:prstGeom prst="rect">
            <a:avLst/>
          </a:prstGeom>
          <a:noFill/>
          <a:ln w="22225" algn="ctr">
            <a:noFill/>
            <a:miter lim="800000"/>
            <a:headEnd/>
            <a:tailEnd/>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29699" name="Footer Placeholder 3"/>
          <p:cNvSpPr>
            <a:spLocks noGrp="1"/>
          </p:cNvSpPr>
          <p:nvPr>
            <p:ph type="ftr" sz="quarter" idx="11"/>
          </p:nvPr>
        </p:nvSpPr>
        <p:spPr>
          <a:noFill/>
        </p:spPr>
        <p:txBody>
          <a:bodyPr/>
          <a:lstStyle/>
          <a:p>
            <a:endParaRPr lang="en-US"/>
          </a:p>
          <a:p>
            <a:endParaRPr lang="en-US"/>
          </a:p>
          <a:p>
            <a:endParaRPr lang="en-US"/>
          </a:p>
        </p:txBody>
      </p:sp>
      <p:sp>
        <p:nvSpPr>
          <p:cNvPr id="29700" name="Rectangle 2"/>
          <p:cNvSpPr>
            <a:spLocks noGrp="1" noChangeArrowheads="1"/>
          </p:cNvSpPr>
          <p:nvPr>
            <p:ph type="title"/>
          </p:nvPr>
        </p:nvSpPr>
        <p:spPr/>
        <p:txBody>
          <a:bodyPr/>
          <a:lstStyle/>
          <a:p>
            <a:pPr eaLnBrk="1" hangingPunct="1"/>
            <a:r>
              <a:rPr lang="en-US"/>
              <a:t>What is Needed?</a:t>
            </a:r>
          </a:p>
        </p:txBody>
      </p:sp>
      <p:pic>
        <p:nvPicPr>
          <p:cNvPr id="29701" name="Picture 4" descr="txp_fig"/>
          <p:cNvPicPr>
            <a:picLocks noChangeAspect="1" noChangeArrowheads="1"/>
          </p:cNvPicPr>
          <p:nvPr>
            <p:custDataLst>
              <p:tags r:id="rId1"/>
            </p:custDataLst>
          </p:nvPr>
        </p:nvPicPr>
        <p:blipFill>
          <a:blip r:embed="rId4" cstate="print"/>
          <a:srcRect/>
          <a:stretch>
            <a:fillRect/>
          </a:stretch>
        </p:blipFill>
        <p:spPr bwMode="auto">
          <a:xfrm>
            <a:off x="609601" y="1989138"/>
            <a:ext cx="8001000" cy="736600"/>
          </a:xfrm>
          <a:prstGeom prst="rect">
            <a:avLst/>
          </a:prstGeom>
          <a:noFill/>
          <a:ln w="22225" algn="ctr">
            <a:noFill/>
            <a:miter lim="800000"/>
            <a:headEnd/>
            <a:tailEnd/>
          </a:ln>
        </p:spPr>
      </p:pic>
      <p:sp>
        <p:nvSpPr>
          <p:cNvPr id="6" name="Rectangle 3"/>
          <p:cNvSpPr txBox="1">
            <a:spLocks noChangeArrowheads="1"/>
          </p:cNvSpPr>
          <p:nvPr/>
        </p:nvSpPr>
        <p:spPr>
          <a:xfrm>
            <a:off x="914401" y="3429000"/>
            <a:ext cx="7772400" cy="2701925"/>
          </a:xfrm>
          <a:prstGeom prst="rect">
            <a:avLst/>
          </a:prstGeom>
        </p:spPr>
        <p:txBody>
          <a:bodyPr lIns="91430" tIns="45715" rIns="91430" bIns="45715"/>
          <a:lstStyle/>
          <a:p>
            <a:pPr marL="342865" indent="-342865" algn="l" defTabSz="914305">
              <a:spcBef>
                <a:spcPct val="20000"/>
              </a:spcBef>
              <a:buClr>
                <a:schemeClr val="folHlink"/>
              </a:buClr>
              <a:buSzPct val="90000"/>
              <a:defRPr/>
            </a:pPr>
            <a:r>
              <a:rPr lang="en-US" sz="3200" kern="0" dirty="0">
                <a:latin typeface="+mn-lt"/>
              </a:rPr>
              <a:t>We know</a:t>
            </a:r>
          </a:p>
          <a:p>
            <a:pPr marL="342865" indent="-342865" algn="l" defTabSz="914305">
              <a:spcBef>
                <a:spcPct val="20000"/>
              </a:spcBef>
              <a:buClr>
                <a:schemeClr val="folHlink"/>
              </a:buClr>
              <a:buSzPct val="90000"/>
              <a:defRPr/>
            </a:pPr>
            <a:r>
              <a:rPr lang="en-US" sz="3200" kern="0" dirty="0">
                <a:latin typeface="+mn-lt"/>
              </a:rPr>
              <a:t>   </a:t>
            </a:r>
            <a:r>
              <a:rPr lang="en-US" sz="3200" i="1" kern="0" dirty="0">
                <a:latin typeface="Times New Roman" pitchFamily="18" charset="0"/>
                <a:cs typeface="Times New Roman" pitchFamily="18" charset="0"/>
              </a:rPr>
              <a:t>v</a:t>
            </a:r>
            <a:r>
              <a:rPr lang="en-US" sz="3200" i="1" kern="0" baseline="-25000" dirty="0">
                <a:latin typeface="Times New Roman" pitchFamily="18" charset="0"/>
                <a:cs typeface="Times New Roman" pitchFamily="18" charset="0"/>
              </a:rPr>
              <a:t>i</a:t>
            </a:r>
            <a:r>
              <a:rPr lang="en-US" sz="3200" kern="0" dirty="0">
                <a:latin typeface="Times New Roman" pitchFamily="18" charset="0"/>
                <a:cs typeface="Times New Roman" pitchFamily="18" charset="0"/>
              </a:rPr>
              <a:t>, </a:t>
            </a:r>
            <a:r>
              <a:rPr lang="en-US" sz="3200" i="1" kern="0" dirty="0">
                <a:latin typeface="Times New Roman" pitchFamily="18" charset="0"/>
                <a:cs typeface="Times New Roman" pitchFamily="18" charset="0"/>
              </a:rPr>
              <a:t>r</a:t>
            </a:r>
            <a:r>
              <a:rPr lang="en-US" sz="3200" kern="0" dirty="0">
                <a:latin typeface="Times New Roman" pitchFamily="18" charset="0"/>
                <a:cs typeface="Times New Roman" pitchFamily="18" charset="0"/>
              </a:rPr>
              <a:t>, </a:t>
            </a:r>
            <a:r>
              <a:rPr lang="en-US" sz="3200" i="1" kern="0" dirty="0">
                <a:latin typeface="Times New Roman" pitchFamily="18" charset="0"/>
                <a:cs typeface="Times New Roman" pitchFamily="18" charset="0"/>
              </a:rPr>
              <a:t>M</a:t>
            </a:r>
            <a:r>
              <a:rPr lang="en-US" sz="3200" kern="0" dirty="0">
                <a:latin typeface="Times New Roman" pitchFamily="18" charset="0"/>
                <a:cs typeface="Times New Roman" pitchFamily="18" charset="0"/>
              </a:rPr>
              <a:t>, </a:t>
            </a:r>
            <a:r>
              <a:rPr lang="en-US" sz="3200" i="1" kern="0" dirty="0">
                <a:latin typeface="Times New Roman" pitchFamily="18" charset="0"/>
                <a:cs typeface="Times New Roman" pitchFamily="18" charset="0"/>
              </a:rPr>
              <a:t>T</a:t>
            </a:r>
            <a:r>
              <a:rPr lang="en-US" sz="3200" kern="0" dirty="0">
                <a:latin typeface="Times New Roman" pitchFamily="18" charset="0"/>
                <a:cs typeface="Times New Roman" pitchFamily="18" charset="0"/>
              </a:rPr>
              <a:t>, </a:t>
            </a:r>
            <a:r>
              <a:rPr lang="en-US" sz="3200" i="1" kern="0" dirty="0">
                <a:latin typeface="Times New Roman" pitchFamily="18" charset="0"/>
                <a:cs typeface="Times New Roman" pitchFamily="18" charset="0"/>
                <a:sym typeface="Symbol"/>
              </a:rPr>
              <a:t></a:t>
            </a:r>
          </a:p>
          <a:p>
            <a:pPr marL="342865" indent="-342865" algn="l" defTabSz="914305">
              <a:spcBef>
                <a:spcPct val="20000"/>
              </a:spcBef>
              <a:buClr>
                <a:schemeClr val="folHlink"/>
              </a:buClr>
              <a:buSzPct val="90000"/>
              <a:defRPr/>
            </a:pPr>
            <a:r>
              <a:rPr lang="en-US" sz="3200" kern="0" dirty="0">
                <a:latin typeface="+mn-lt"/>
                <a:cs typeface="Times New Roman" pitchFamily="18" charset="0"/>
                <a:sym typeface="Symbol"/>
              </a:rPr>
              <a:t>But not</a:t>
            </a:r>
          </a:p>
          <a:p>
            <a:pPr marL="342865" indent="-342865" algn="l" defTabSz="914305">
              <a:spcBef>
                <a:spcPct val="20000"/>
              </a:spcBef>
              <a:buClr>
                <a:schemeClr val="folHlink"/>
              </a:buClr>
              <a:buSzPct val="90000"/>
              <a:defRPr/>
            </a:pPr>
            <a:r>
              <a:rPr lang="en-US" sz="3200" i="1" kern="0" dirty="0">
                <a:latin typeface="Times New Roman" pitchFamily="18" charset="0"/>
                <a:cs typeface="Times New Roman" pitchFamily="18" charset="0"/>
                <a:sym typeface="Symbol"/>
              </a:rPr>
              <a:t>	b</a:t>
            </a:r>
            <a:endParaRPr lang="en-US" sz="3200" i="1" kern="0" dirty="0">
              <a:latin typeface="Times New Roman" pitchFamily="18" charset="0"/>
              <a:cs typeface="Times New Roman" pitchFamily="18" charset="0"/>
            </a:endParaRPr>
          </a:p>
          <a:p>
            <a:pPr marL="342865" indent="-342865" algn="l" defTabSz="914305">
              <a:spcBef>
                <a:spcPct val="20000"/>
              </a:spcBef>
              <a:buClr>
                <a:schemeClr val="folHlink"/>
              </a:buClr>
              <a:buSzPct val="90000"/>
              <a:defRPr/>
            </a:pPr>
            <a:r>
              <a:rPr lang="en-US" sz="3200" kern="0" dirty="0">
                <a:latin typeface="+mn-lt"/>
              </a:rPr>
              <a:t>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30723" name="Footer Placeholder 4"/>
          <p:cNvSpPr>
            <a:spLocks noGrp="1"/>
          </p:cNvSpPr>
          <p:nvPr>
            <p:ph type="ftr" sz="quarter" idx="11"/>
          </p:nvPr>
        </p:nvSpPr>
        <p:spPr>
          <a:noFill/>
        </p:spPr>
        <p:txBody>
          <a:bodyPr/>
          <a:lstStyle/>
          <a:p>
            <a:endParaRPr lang="en-US"/>
          </a:p>
          <a:p>
            <a:endParaRPr lang="en-US"/>
          </a:p>
          <a:p>
            <a:endParaRPr lang="en-US"/>
          </a:p>
        </p:txBody>
      </p:sp>
      <p:sp>
        <p:nvSpPr>
          <p:cNvPr id="30724" name="Rectangle 2"/>
          <p:cNvSpPr>
            <a:spLocks noGrp="1" noChangeArrowheads="1"/>
          </p:cNvSpPr>
          <p:nvPr>
            <p:ph type="title"/>
          </p:nvPr>
        </p:nvSpPr>
        <p:spPr/>
        <p:txBody>
          <a:bodyPr/>
          <a:lstStyle/>
          <a:p>
            <a:pPr eaLnBrk="1" hangingPunct="1"/>
            <a:r>
              <a:rPr lang="en-US" dirty="0"/>
              <a:t>Estimating </a:t>
            </a:r>
            <a:r>
              <a:rPr lang="en-US" i="1" dirty="0">
                <a:latin typeface="Times New Roman" pitchFamily="18" charset="0"/>
                <a:cs typeface="Times New Roman" pitchFamily="18" charset="0"/>
              </a:rPr>
              <a:t>b</a:t>
            </a:r>
            <a:r>
              <a:rPr lang="en-US" dirty="0"/>
              <a:t> : Packet Pair</a:t>
            </a:r>
          </a:p>
        </p:txBody>
      </p:sp>
      <p:grpSp>
        <p:nvGrpSpPr>
          <p:cNvPr id="30725" name="Group 3"/>
          <p:cNvGrpSpPr>
            <a:grpSpLocks/>
          </p:cNvGrpSpPr>
          <p:nvPr/>
        </p:nvGrpSpPr>
        <p:grpSpPr bwMode="auto">
          <a:xfrm>
            <a:off x="1763713" y="2781301"/>
            <a:ext cx="6121400" cy="576263"/>
            <a:chOff x="1111" y="1752"/>
            <a:chExt cx="3856" cy="363"/>
          </a:xfrm>
        </p:grpSpPr>
        <p:cxnSp>
          <p:nvCxnSpPr>
            <p:cNvPr id="30734" name="AutoShape 4"/>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0735" name="AutoShape 5"/>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0736" name="AutoShape 6"/>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0737" name="AutoShape 7"/>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0738" name="AutoShape 8"/>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
        <p:nvSpPr>
          <p:cNvPr id="30726" name="Rectangle 9"/>
          <p:cNvSpPr>
            <a:spLocks noChangeArrowheads="1"/>
          </p:cNvSpPr>
          <p:nvPr/>
        </p:nvSpPr>
        <p:spPr bwMode="auto">
          <a:xfrm>
            <a:off x="2916238" y="2781301"/>
            <a:ext cx="288925" cy="1800225"/>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30727" name="Rectangle 10"/>
          <p:cNvSpPr>
            <a:spLocks noChangeArrowheads="1"/>
          </p:cNvSpPr>
          <p:nvPr/>
        </p:nvSpPr>
        <p:spPr bwMode="auto">
          <a:xfrm>
            <a:off x="2627314" y="2781301"/>
            <a:ext cx="288925" cy="1800225"/>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grpSp>
        <p:nvGrpSpPr>
          <p:cNvPr id="30728" name="Group 11"/>
          <p:cNvGrpSpPr>
            <a:grpSpLocks/>
          </p:cNvGrpSpPr>
          <p:nvPr/>
        </p:nvGrpSpPr>
        <p:grpSpPr bwMode="auto">
          <a:xfrm flipV="1">
            <a:off x="1763713" y="4005263"/>
            <a:ext cx="6121400" cy="576262"/>
            <a:chOff x="1111" y="1752"/>
            <a:chExt cx="3856" cy="363"/>
          </a:xfrm>
        </p:grpSpPr>
        <p:cxnSp>
          <p:nvCxnSpPr>
            <p:cNvPr id="30729" name="AutoShape 12"/>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0730" name="AutoShape 13"/>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0731" name="AutoShape 14"/>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0732" name="AutoShape 15"/>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0733" name="AutoShape 16"/>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31747" name="Footer Placeholder 4"/>
          <p:cNvSpPr>
            <a:spLocks noGrp="1"/>
          </p:cNvSpPr>
          <p:nvPr>
            <p:ph type="ftr" sz="quarter" idx="11"/>
          </p:nvPr>
        </p:nvSpPr>
        <p:spPr>
          <a:noFill/>
        </p:spPr>
        <p:txBody>
          <a:bodyPr/>
          <a:lstStyle/>
          <a:p>
            <a:endParaRPr lang="en-US"/>
          </a:p>
          <a:p>
            <a:endParaRPr lang="en-US"/>
          </a:p>
          <a:p>
            <a:endParaRPr lang="en-US"/>
          </a:p>
        </p:txBody>
      </p:sp>
      <p:sp>
        <p:nvSpPr>
          <p:cNvPr id="31748" name="Rectangle 2"/>
          <p:cNvSpPr>
            <a:spLocks noGrp="1" noChangeArrowheads="1"/>
          </p:cNvSpPr>
          <p:nvPr>
            <p:ph type="title"/>
          </p:nvPr>
        </p:nvSpPr>
        <p:spPr/>
        <p:txBody>
          <a:bodyPr/>
          <a:lstStyle/>
          <a:p>
            <a:pPr eaLnBrk="1" hangingPunct="1"/>
            <a:r>
              <a:rPr lang="en-US" dirty="0"/>
              <a:t>Estimating </a:t>
            </a:r>
            <a:r>
              <a:rPr lang="en-US" i="1" dirty="0">
                <a:latin typeface="Times New Roman" pitchFamily="18" charset="0"/>
                <a:cs typeface="Times New Roman" pitchFamily="18" charset="0"/>
              </a:rPr>
              <a:t>b</a:t>
            </a:r>
            <a:r>
              <a:rPr lang="en-US" dirty="0"/>
              <a:t> : Packet Pair</a:t>
            </a:r>
          </a:p>
        </p:txBody>
      </p:sp>
      <p:cxnSp>
        <p:nvCxnSpPr>
          <p:cNvPr id="31749" name="AutoShape 3"/>
          <p:cNvCxnSpPr>
            <a:cxnSpLocks noChangeShapeType="1"/>
          </p:cNvCxnSpPr>
          <p:nvPr/>
        </p:nvCxnSpPr>
        <p:spPr bwMode="auto">
          <a:xfrm>
            <a:off x="1763713" y="2781300"/>
            <a:ext cx="1871662" cy="0"/>
          </a:xfrm>
          <a:prstGeom prst="straightConnector1">
            <a:avLst/>
          </a:prstGeom>
          <a:noFill/>
          <a:ln w="15875">
            <a:solidFill>
              <a:schemeClr val="tx1"/>
            </a:solidFill>
            <a:round/>
            <a:headEnd/>
            <a:tailEnd/>
          </a:ln>
        </p:spPr>
      </p:cxnSp>
      <p:cxnSp>
        <p:nvCxnSpPr>
          <p:cNvPr id="31750" name="AutoShape 4"/>
          <p:cNvCxnSpPr>
            <a:cxnSpLocks noChangeShapeType="1"/>
          </p:cNvCxnSpPr>
          <p:nvPr/>
        </p:nvCxnSpPr>
        <p:spPr bwMode="auto">
          <a:xfrm>
            <a:off x="3635375" y="2781301"/>
            <a:ext cx="0" cy="576263"/>
          </a:xfrm>
          <a:prstGeom prst="straightConnector1">
            <a:avLst/>
          </a:prstGeom>
          <a:noFill/>
          <a:ln w="15875">
            <a:solidFill>
              <a:schemeClr val="tx1"/>
            </a:solidFill>
            <a:round/>
            <a:headEnd/>
            <a:tailEnd/>
          </a:ln>
        </p:spPr>
      </p:cxnSp>
      <p:cxnSp>
        <p:nvCxnSpPr>
          <p:cNvPr id="31751" name="AutoShape 5"/>
          <p:cNvCxnSpPr>
            <a:cxnSpLocks noChangeShapeType="1"/>
          </p:cNvCxnSpPr>
          <p:nvPr/>
        </p:nvCxnSpPr>
        <p:spPr bwMode="auto">
          <a:xfrm>
            <a:off x="3635376" y="3357563"/>
            <a:ext cx="2232025" cy="0"/>
          </a:xfrm>
          <a:prstGeom prst="straightConnector1">
            <a:avLst/>
          </a:prstGeom>
          <a:noFill/>
          <a:ln w="15875">
            <a:solidFill>
              <a:schemeClr val="tx1"/>
            </a:solidFill>
            <a:round/>
            <a:headEnd/>
            <a:tailEnd/>
          </a:ln>
        </p:spPr>
      </p:cxnSp>
      <p:grpSp>
        <p:nvGrpSpPr>
          <p:cNvPr id="31752" name="Group 6"/>
          <p:cNvGrpSpPr>
            <a:grpSpLocks/>
          </p:cNvGrpSpPr>
          <p:nvPr/>
        </p:nvGrpSpPr>
        <p:grpSpPr bwMode="auto">
          <a:xfrm>
            <a:off x="1763713" y="2781301"/>
            <a:ext cx="6121400" cy="576263"/>
            <a:chOff x="1111" y="1752"/>
            <a:chExt cx="3856" cy="363"/>
          </a:xfrm>
        </p:grpSpPr>
        <p:cxnSp>
          <p:nvCxnSpPr>
            <p:cNvPr id="31762" name="AutoShape 7"/>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1763" name="AutoShape 8"/>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1764" name="AutoShape 9"/>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1765" name="AutoShape 10"/>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1766" name="AutoShape 11"/>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
        <p:nvSpPr>
          <p:cNvPr id="31753" name="Rectangle 12"/>
          <p:cNvSpPr>
            <a:spLocks noChangeArrowheads="1"/>
          </p:cNvSpPr>
          <p:nvPr/>
        </p:nvSpPr>
        <p:spPr bwMode="auto">
          <a:xfrm>
            <a:off x="4932364" y="3357564"/>
            <a:ext cx="863600" cy="647700"/>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31754" name="Line 13"/>
          <p:cNvSpPr>
            <a:spLocks noChangeShapeType="1"/>
          </p:cNvSpPr>
          <p:nvPr/>
        </p:nvSpPr>
        <p:spPr bwMode="auto">
          <a:xfrm>
            <a:off x="4427539" y="4365625"/>
            <a:ext cx="1082675" cy="0"/>
          </a:xfrm>
          <a:prstGeom prst="line">
            <a:avLst/>
          </a:prstGeom>
          <a:noFill/>
          <a:ln w="15875">
            <a:solidFill>
              <a:schemeClr val="tx1"/>
            </a:solidFill>
            <a:round/>
            <a:headEnd/>
            <a:tailEnd type="triangle" w="med" len="med"/>
          </a:ln>
        </p:spPr>
        <p:txBody>
          <a:bodyPr lIns="91430" tIns="45715" rIns="91430" bIns="45715"/>
          <a:lstStyle/>
          <a:p>
            <a:endParaRPr lang="en-US"/>
          </a:p>
        </p:txBody>
      </p:sp>
      <p:grpSp>
        <p:nvGrpSpPr>
          <p:cNvPr id="31755" name="Group 14"/>
          <p:cNvGrpSpPr>
            <a:grpSpLocks/>
          </p:cNvGrpSpPr>
          <p:nvPr/>
        </p:nvGrpSpPr>
        <p:grpSpPr bwMode="auto">
          <a:xfrm flipV="1">
            <a:off x="1763713" y="4005263"/>
            <a:ext cx="6121400" cy="576262"/>
            <a:chOff x="1111" y="1752"/>
            <a:chExt cx="3856" cy="363"/>
          </a:xfrm>
        </p:grpSpPr>
        <p:cxnSp>
          <p:nvCxnSpPr>
            <p:cNvPr id="31757" name="AutoShape 15"/>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1758" name="AutoShape 16"/>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1759" name="AutoShape 17"/>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1760" name="AutoShape 18"/>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1761" name="AutoShape 19"/>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
        <p:nvSpPr>
          <p:cNvPr id="31756" name="Rectangle 20"/>
          <p:cNvSpPr>
            <a:spLocks noChangeArrowheads="1"/>
          </p:cNvSpPr>
          <p:nvPr/>
        </p:nvSpPr>
        <p:spPr bwMode="auto">
          <a:xfrm>
            <a:off x="4068764" y="3357564"/>
            <a:ext cx="863600" cy="647700"/>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Rate Adaptation</a:t>
            </a:r>
          </a:p>
        </p:txBody>
      </p:sp>
      <p:sp>
        <p:nvSpPr>
          <p:cNvPr id="3" name="Content Placeholder 2"/>
          <p:cNvSpPr>
            <a:spLocks noGrp="1"/>
          </p:cNvSpPr>
          <p:nvPr>
            <p:ph idx="1"/>
          </p:nvPr>
        </p:nvSpPr>
        <p:spPr/>
        <p:txBody>
          <a:bodyPr/>
          <a:lstStyle/>
          <a:p>
            <a:r>
              <a:rPr lang="en-US" b="1" dirty="0">
                <a:solidFill>
                  <a:srgbClr val="C00000"/>
                </a:solidFill>
              </a:rPr>
              <a:t>Client-side</a:t>
            </a:r>
            <a:r>
              <a:rPr lang="en-US" dirty="0"/>
              <a:t> Rate Adaptation</a:t>
            </a:r>
          </a:p>
          <a:p>
            <a:pPr lvl="1"/>
            <a:r>
              <a:rPr lang="en-US" dirty="0"/>
              <a:t>Used with DASH</a:t>
            </a:r>
          </a:p>
          <a:p>
            <a:pPr lvl="1"/>
            <a:endParaRPr lang="en-US" dirty="0"/>
          </a:p>
          <a:p>
            <a:r>
              <a:rPr lang="en-US" b="1" dirty="0">
                <a:solidFill>
                  <a:srgbClr val="C00000"/>
                </a:solidFill>
              </a:rPr>
              <a:t>Server-side</a:t>
            </a:r>
            <a:r>
              <a:rPr lang="en-US" dirty="0"/>
              <a:t> Rate Adaptation</a:t>
            </a:r>
          </a:p>
          <a:p>
            <a:pPr lvl="1"/>
            <a:r>
              <a:rPr lang="en-US" dirty="0"/>
              <a:t>Used with RTP/RTCP/RTSP suite (e.g., used in </a:t>
            </a:r>
            <a:r>
              <a:rPr lang="en-US" dirty="0" err="1"/>
              <a:t>WebRTC</a:t>
            </a:r>
            <a:r>
              <a:rPr lang="en-US" dirty="0"/>
              <a:t>)</a:t>
            </a:r>
          </a:p>
        </p:txBody>
      </p:sp>
      <p:sp>
        <p:nvSpPr>
          <p:cNvPr id="4" name="Date Placeholder 3"/>
          <p:cNvSpPr>
            <a:spLocks noGrp="1"/>
          </p:cNvSpPr>
          <p:nvPr>
            <p:ph type="dt" sz="half" idx="10"/>
          </p:nvPr>
        </p:nvSpPr>
        <p:spPr/>
        <p:txBody>
          <a:bodyPr/>
          <a:lstStyle/>
          <a:p>
            <a:pPr>
              <a:defRPr/>
            </a:pPr>
            <a:r>
              <a:rPr lang="en-US" dirty="0"/>
              <a:t>NUS.SOC.CS5248-2019</a:t>
            </a:r>
          </a:p>
          <a:p>
            <a:pPr>
              <a:defRPr/>
            </a:pPr>
            <a:r>
              <a:rPr lang="en-US" dirty="0"/>
              <a:t>Roger Zimmermann (based in part on slides by Ooi Wei Tsang)</a:t>
            </a:r>
          </a:p>
        </p:txBody>
      </p:sp>
      <p:sp>
        <p:nvSpPr>
          <p:cNvPr id="5" name="Footer Placeholder 4"/>
          <p:cNvSpPr>
            <a:spLocks noGrp="1"/>
          </p:cNvSpPr>
          <p:nvPr>
            <p:ph type="ftr" sz="quarter" idx="11"/>
          </p:nvPr>
        </p:nvSpPr>
        <p:spPr/>
        <p:txBody>
          <a:bodyPr/>
          <a:lstStyle/>
          <a:p>
            <a:pPr>
              <a:defRPr/>
            </a:pPr>
            <a:endParaRPr lang="en-US"/>
          </a:p>
          <a:p>
            <a:pPr>
              <a:defRPr/>
            </a:pPr>
            <a:endParaRPr lang="en-US"/>
          </a:p>
          <a:p>
            <a:pPr>
              <a:defRPr/>
            </a:pPr>
            <a:endParaRPr lang="en-US"/>
          </a:p>
        </p:txBody>
      </p:sp>
    </p:spTree>
    <p:extLst>
      <p:ext uri="{BB962C8B-B14F-4D97-AF65-F5344CB8AC3E}">
        <p14:creationId xmlns:p14="http://schemas.microsoft.com/office/powerpoint/2010/main" val="227245531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32771" name="Footer Placeholder 4"/>
          <p:cNvSpPr>
            <a:spLocks noGrp="1"/>
          </p:cNvSpPr>
          <p:nvPr>
            <p:ph type="ftr" sz="quarter" idx="11"/>
          </p:nvPr>
        </p:nvSpPr>
        <p:spPr>
          <a:noFill/>
        </p:spPr>
        <p:txBody>
          <a:bodyPr/>
          <a:lstStyle/>
          <a:p>
            <a:endParaRPr lang="en-US"/>
          </a:p>
          <a:p>
            <a:endParaRPr lang="en-US"/>
          </a:p>
          <a:p>
            <a:endParaRPr lang="en-US"/>
          </a:p>
        </p:txBody>
      </p:sp>
      <p:sp>
        <p:nvSpPr>
          <p:cNvPr id="32772" name="Rectangle 2"/>
          <p:cNvSpPr>
            <a:spLocks noGrp="1" noChangeArrowheads="1"/>
          </p:cNvSpPr>
          <p:nvPr>
            <p:ph type="title"/>
          </p:nvPr>
        </p:nvSpPr>
        <p:spPr/>
        <p:txBody>
          <a:bodyPr/>
          <a:lstStyle/>
          <a:p>
            <a:pPr eaLnBrk="1" hangingPunct="1"/>
            <a:r>
              <a:rPr lang="en-US" dirty="0"/>
              <a:t>Estimating </a:t>
            </a:r>
            <a:r>
              <a:rPr lang="en-US" i="1" dirty="0">
                <a:latin typeface="Times New Roman" pitchFamily="18" charset="0"/>
                <a:cs typeface="Times New Roman" pitchFamily="18" charset="0"/>
              </a:rPr>
              <a:t>b</a:t>
            </a:r>
            <a:r>
              <a:rPr lang="en-US" dirty="0"/>
              <a:t> : Packet Pair</a:t>
            </a:r>
          </a:p>
        </p:txBody>
      </p:sp>
      <p:cxnSp>
        <p:nvCxnSpPr>
          <p:cNvPr id="32773" name="AutoShape 3"/>
          <p:cNvCxnSpPr>
            <a:cxnSpLocks noChangeShapeType="1"/>
          </p:cNvCxnSpPr>
          <p:nvPr/>
        </p:nvCxnSpPr>
        <p:spPr bwMode="auto">
          <a:xfrm>
            <a:off x="1763713" y="2781300"/>
            <a:ext cx="1871662" cy="0"/>
          </a:xfrm>
          <a:prstGeom prst="straightConnector1">
            <a:avLst/>
          </a:prstGeom>
          <a:noFill/>
          <a:ln w="15875">
            <a:solidFill>
              <a:schemeClr val="tx1"/>
            </a:solidFill>
            <a:round/>
            <a:headEnd/>
            <a:tailEnd/>
          </a:ln>
        </p:spPr>
      </p:cxnSp>
      <p:cxnSp>
        <p:nvCxnSpPr>
          <p:cNvPr id="32774" name="AutoShape 4"/>
          <p:cNvCxnSpPr>
            <a:cxnSpLocks noChangeShapeType="1"/>
          </p:cNvCxnSpPr>
          <p:nvPr/>
        </p:nvCxnSpPr>
        <p:spPr bwMode="auto">
          <a:xfrm>
            <a:off x="3635375" y="2781301"/>
            <a:ext cx="0" cy="576263"/>
          </a:xfrm>
          <a:prstGeom prst="straightConnector1">
            <a:avLst/>
          </a:prstGeom>
          <a:noFill/>
          <a:ln w="15875">
            <a:solidFill>
              <a:schemeClr val="tx1"/>
            </a:solidFill>
            <a:round/>
            <a:headEnd/>
            <a:tailEnd/>
          </a:ln>
        </p:spPr>
      </p:cxnSp>
      <p:cxnSp>
        <p:nvCxnSpPr>
          <p:cNvPr id="32775" name="AutoShape 5"/>
          <p:cNvCxnSpPr>
            <a:cxnSpLocks noChangeShapeType="1"/>
          </p:cNvCxnSpPr>
          <p:nvPr/>
        </p:nvCxnSpPr>
        <p:spPr bwMode="auto">
          <a:xfrm>
            <a:off x="3635376" y="3357563"/>
            <a:ext cx="2232025" cy="0"/>
          </a:xfrm>
          <a:prstGeom prst="straightConnector1">
            <a:avLst/>
          </a:prstGeom>
          <a:noFill/>
          <a:ln w="15875">
            <a:solidFill>
              <a:schemeClr val="tx1"/>
            </a:solidFill>
            <a:round/>
            <a:headEnd/>
            <a:tailEnd/>
          </a:ln>
        </p:spPr>
      </p:cxnSp>
      <p:grpSp>
        <p:nvGrpSpPr>
          <p:cNvPr id="32776" name="Group 6"/>
          <p:cNvGrpSpPr>
            <a:grpSpLocks/>
          </p:cNvGrpSpPr>
          <p:nvPr/>
        </p:nvGrpSpPr>
        <p:grpSpPr bwMode="auto">
          <a:xfrm>
            <a:off x="1763713" y="2781301"/>
            <a:ext cx="6121400" cy="576263"/>
            <a:chOff x="1111" y="1752"/>
            <a:chExt cx="3856" cy="363"/>
          </a:xfrm>
        </p:grpSpPr>
        <p:cxnSp>
          <p:nvCxnSpPr>
            <p:cNvPr id="32788" name="AutoShape 7"/>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2789" name="AutoShape 8"/>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2790" name="AutoShape 9"/>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2791" name="AutoShape 10"/>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2792" name="AutoShape 11"/>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
        <p:nvSpPr>
          <p:cNvPr id="32777" name="Line 12"/>
          <p:cNvSpPr>
            <a:spLocks noChangeShapeType="1"/>
          </p:cNvSpPr>
          <p:nvPr/>
        </p:nvSpPr>
        <p:spPr bwMode="auto">
          <a:xfrm>
            <a:off x="6443664" y="4868863"/>
            <a:ext cx="1081087" cy="0"/>
          </a:xfrm>
          <a:prstGeom prst="line">
            <a:avLst/>
          </a:prstGeom>
          <a:noFill/>
          <a:ln w="15875">
            <a:solidFill>
              <a:schemeClr val="tx1"/>
            </a:solidFill>
            <a:round/>
            <a:headEnd/>
            <a:tailEnd type="triangle" w="med" len="med"/>
          </a:ln>
        </p:spPr>
        <p:txBody>
          <a:bodyPr lIns="91430" tIns="45715" rIns="91430" bIns="45715"/>
          <a:lstStyle/>
          <a:p>
            <a:endParaRPr lang="en-US"/>
          </a:p>
        </p:txBody>
      </p:sp>
      <p:grpSp>
        <p:nvGrpSpPr>
          <p:cNvPr id="32778" name="Group 13"/>
          <p:cNvGrpSpPr>
            <a:grpSpLocks/>
          </p:cNvGrpSpPr>
          <p:nvPr/>
        </p:nvGrpSpPr>
        <p:grpSpPr bwMode="auto">
          <a:xfrm flipV="1">
            <a:off x="1763713" y="4005263"/>
            <a:ext cx="6121400" cy="576262"/>
            <a:chOff x="1111" y="1752"/>
            <a:chExt cx="3856" cy="363"/>
          </a:xfrm>
        </p:grpSpPr>
        <p:cxnSp>
          <p:nvCxnSpPr>
            <p:cNvPr id="32783" name="AutoShape 14"/>
            <p:cNvCxnSpPr>
              <a:cxnSpLocks noChangeShapeType="1"/>
            </p:cNvCxnSpPr>
            <p:nvPr/>
          </p:nvCxnSpPr>
          <p:spPr bwMode="auto">
            <a:xfrm>
              <a:off x="1111" y="1752"/>
              <a:ext cx="1179" cy="0"/>
            </a:xfrm>
            <a:prstGeom prst="straightConnector1">
              <a:avLst/>
            </a:prstGeom>
            <a:noFill/>
            <a:ln w="15875">
              <a:solidFill>
                <a:schemeClr val="tx1"/>
              </a:solidFill>
              <a:round/>
              <a:headEnd/>
              <a:tailEnd/>
            </a:ln>
          </p:spPr>
        </p:cxnSp>
        <p:cxnSp>
          <p:nvCxnSpPr>
            <p:cNvPr id="32784" name="AutoShape 15"/>
            <p:cNvCxnSpPr>
              <a:cxnSpLocks noChangeShapeType="1"/>
            </p:cNvCxnSpPr>
            <p:nvPr/>
          </p:nvCxnSpPr>
          <p:spPr bwMode="auto">
            <a:xfrm>
              <a:off x="2290" y="1752"/>
              <a:ext cx="0" cy="363"/>
            </a:xfrm>
            <a:prstGeom prst="straightConnector1">
              <a:avLst/>
            </a:prstGeom>
            <a:noFill/>
            <a:ln w="15875">
              <a:solidFill>
                <a:schemeClr val="tx1"/>
              </a:solidFill>
              <a:round/>
              <a:headEnd/>
              <a:tailEnd/>
            </a:ln>
          </p:spPr>
        </p:cxnSp>
        <p:cxnSp>
          <p:nvCxnSpPr>
            <p:cNvPr id="32785" name="AutoShape 16"/>
            <p:cNvCxnSpPr>
              <a:cxnSpLocks noChangeShapeType="1"/>
            </p:cNvCxnSpPr>
            <p:nvPr/>
          </p:nvCxnSpPr>
          <p:spPr bwMode="auto">
            <a:xfrm>
              <a:off x="2290" y="2115"/>
              <a:ext cx="1406" cy="0"/>
            </a:xfrm>
            <a:prstGeom prst="straightConnector1">
              <a:avLst/>
            </a:prstGeom>
            <a:noFill/>
            <a:ln w="15875">
              <a:solidFill>
                <a:schemeClr val="tx1"/>
              </a:solidFill>
              <a:round/>
              <a:headEnd/>
              <a:tailEnd/>
            </a:ln>
          </p:spPr>
        </p:cxnSp>
        <p:cxnSp>
          <p:nvCxnSpPr>
            <p:cNvPr id="32786" name="AutoShape 17"/>
            <p:cNvCxnSpPr>
              <a:cxnSpLocks noChangeShapeType="1"/>
            </p:cNvCxnSpPr>
            <p:nvPr/>
          </p:nvCxnSpPr>
          <p:spPr bwMode="auto">
            <a:xfrm flipV="1">
              <a:off x="3696" y="1842"/>
              <a:ext cx="0" cy="273"/>
            </a:xfrm>
            <a:prstGeom prst="straightConnector1">
              <a:avLst/>
            </a:prstGeom>
            <a:noFill/>
            <a:ln w="15875">
              <a:solidFill>
                <a:schemeClr val="tx1"/>
              </a:solidFill>
              <a:round/>
              <a:headEnd/>
              <a:tailEnd/>
            </a:ln>
          </p:spPr>
        </p:cxnSp>
        <p:cxnSp>
          <p:nvCxnSpPr>
            <p:cNvPr id="32787" name="AutoShape 18"/>
            <p:cNvCxnSpPr>
              <a:cxnSpLocks noChangeShapeType="1"/>
            </p:cNvCxnSpPr>
            <p:nvPr/>
          </p:nvCxnSpPr>
          <p:spPr bwMode="auto">
            <a:xfrm>
              <a:off x="3696" y="1842"/>
              <a:ext cx="1271" cy="0"/>
            </a:xfrm>
            <a:prstGeom prst="straightConnector1">
              <a:avLst/>
            </a:prstGeom>
            <a:noFill/>
            <a:ln w="15875">
              <a:solidFill>
                <a:schemeClr val="tx1"/>
              </a:solidFill>
              <a:round/>
              <a:headEnd/>
              <a:tailEnd/>
            </a:ln>
          </p:spPr>
        </p:cxnSp>
      </p:grpSp>
      <p:sp>
        <p:nvSpPr>
          <p:cNvPr id="32779" name="Rectangle 19"/>
          <p:cNvSpPr>
            <a:spLocks noChangeArrowheads="1"/>
          </p:cNvSpPr>
          <p:nvPr/>
        </p:nvSpPr>
        <p:spPr bwMode="auto">
          <a:xfrm>
            <a:off x="7453314" y="2924175"/>
            <a:ext cx="358775" cy="1512888"/>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32780" name="Rectangle 20"/>
          <p:cNvSpPr>
            <a:spLocks noChangeArrowheads="1"/>
          </p:cNvSpPr>
          <p:nvPr/>
        </p:nvSpPr>
        <p:spPr bwMode="auto">
          <a:xfrm>
            <a:off x="6589713" y="2924175"/>
            <a:ext cx="357187" cy="1512888"/>
          </a:xfrm>
          <a:prstGeom prst="rect">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71701" name="Rectangle 21"/>
          <p:cNvSpPr>
            <a:spLocks noChangeArrowheads="1"/>
          </p:cNvSpPr>
          <p:nvPr/>
        </p:nvSpPr>
        <p:spPr bwMode="auto">
          <a:xfrm>
            <a:off x="4932364" y="3357564"/>
            <a:ext cx="863600" cy="647700"/>
          </a:xfrm>
          <a:prstGeom prst="rect">
            <a:avLst/>
          </a:prstGeom>
          <a:solidFill>
            <a:schemeClr val="bg2">
              <a:alpha val="47058"/>
            </a:schemeClr>
          </a:solidFill>
          <a:ln w="15875">
            <a:solidFill>
              <a:schemeClr val="tx1"/>
            </a:solidFill>
            <a:prstDash val="sysDot"/>
            <a:miter lim="800000"/>
            <a:headEnd/>
            <a:tailEnd/>
          </a:ln>
        </p:spPr>
        <p:txBody>
          <a:bodyPr wrap="none" lIns="91430" tIns="45715" rIns="91430" bIns="45715" anchor="ctr"/>
          <a:lstStyle/>
          <a:p>
            <a:endParaRPr lang="en-US"/>
          </a:p>
        </p:txBody>
      </p:sp>
      <p:sp>
        <p:nvSpPr>
          <p:cNvPr id="71702" name="Rectangle 22"/>
          <p:cNvSpPr>
            <a:spLocks noChangeArrowheads="1"/>
          </p:cNvSpPr>
          <p:nvPr/>
        </p:nvSpPr>
        <p:spPr bwMode="auto">
          <a:xfrm>
            <a:off x="4068764" y="3357564"/>
            <a:ext cx="863600" cy="647700"/>
          </a:xfrm>
          <a:prstGeom prst="rect">
            <a:avLst/>
          </a:prstGeom>
          <a:solidFill>
            <a:schemeClr val="bg2">
              <a:alpha val="47058"/>
            </a:schemeClr>
          </a:solidFill>
          <a:ln w="15875">
            <a:solidFill>
              <a:schemeClr val="tx1"/>
            </a:solidFill>
            <a:prstDash val="sysDot"/>
            <a:miter lim="800000"/>
            <a:headEnd/>
            <a:tailEnd/>
          </a:ln>
        </p:spPr>
        <p:txBody>
          <a:bodyPr wrap="none" lIns="91430" tIns="45715" rIns="91430" bIns="45715"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1" grpId="0" animBg="1"/>
      <p:bldP spid="7170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33795" name="Footer Placeholder 3"/>
          <p:cNvSpPr>
            <a:spLocks noGrp="1"/>
          </p:cNvSpPr>
          <p:nvPr>
            <p:ph type="ftr" sz="quarter" idx="11"/>
          </p:nvPr>
        </p:nvSpPr>
        <p:spPr>
          <a:noFill/>
        </p:spPr>
        <p:txBody>
          <a:bodyPr/>
          <a:lstStyle/>
          <a:p>
            <a:endParaRPr lang="en-US"/>
          </a:p>
          <a:p>
            <a:endParaRPr lang="en-US"/>
          </a:p>
          <a:p>
            <a:endParaRPr lang="en-US"/>
          </a:p>
        </p:txBody>
      </p:sp>
      <p:sp>
        <p:nvSpPr>
          <p:cNvPr id="33796" name="Rectangle 2"/>
          <p:cNvSpPr>
            <a:spLocks noGrp="1" noChangeArrowheads="1"/>
          </p:cNvSpPr>
          <p:nvPr>
            <p:ph type="title"/>
          </p:nvPr>
        </p:nvSpPr>
        <p:spPr/>
        <p:txBody>
          <a:bodyPr/>
          <a:lstStyle/>
          <a:p>
            <a:pPr eaLnBrk="1" hangingPunct="1"/>
            <a:r>
              <a:rPr lang="en-US"/>
              <a:t>Evaluation</a:t>
            </a:r>
          </a:p>
        </p:txBody>
      </p:sp>
      <p:pic>
        <p:nvPicPr>
          <p:cNvPr id="33797" name="Picture 4"/>
          <p:cNvPicPr>
            <a:picLocks noChangeAspect="1" noChangeArrowheads="1"/>
          </p:cNvPicPr>
          <p:nvPr/>
        </p:nvPicPr>
        <p:blipFill>
          <a:blip r:embed="rId3" cstate="print"/>
          <a:srcRect/>
          <a:stretch>
            <a:fillRect/>
          </a:stretch>
        </p:blipFill>
        <p:spPr bwMode="auto">
          <a:xfrm>
            <a:off x="1835150" y="1341438"/>
            <a:ext cx="6049963" cy="5227637"/>
          </a:xfrm>
          <a:prstGeom prst="rect">
            <a:avLst/>
          </a:prstGeom>
          <a:noFill/>
          <a:ln w="9525">
            <a:noFill/>
            <a:miter lim="800000"/>
            <a:headEnd/>
            <a:tailEnd/>
          </a:ln>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38915" name="Footer Placeholder 4"/>
          <p:cNvSpPr>
            <a:spLocks noGrp="1"/>
          </p:cNvSpPr>
          <p:nvPr>
            <p:ph type="ftr" sz="quarter" idx="11"/>
          </p:nvPr>
        </p:nvSpPr>
        <p:spPr>
          <a:noFill/>
        </p:spPr>
        <p:txBody>
          <a:bodyPr/>
          <a:lstStyle/>
          <a:p>
            <a:endParaRPr lang="en-US"/>
          </a:p>
          <a:p>
            <a:endParaRPr lang="en-US"/>
          </a:p>
          <a:p>
            <a:endParaRPr lang="en-US"/>
          </a:p>
        </p:txBody>
      </p:sp>
      <p:sp>
        <p:nvSpPr>
          <p:cNvPr id="38916" name="Rectangle 2"/>
          <p:cNvSpPr>
            <a:spLocks noGrp="1" noChangeArrowheads="1"/>
          </p:cNvSpPr>
          <p:nvPr>
            <p:ph type="title"/>
          </p:nvPr>
        </p:nvSpPr>
        <p:spPr/>
        <p:txBody>
          <a:bodyPr/>
          <a:lstStyle/>
          <a:p>
            <a:pPr eaLnBrk="1" hangingPunct="1"/>
            <a:r>
              <a:rPr lang="en-US"/>
              <a:t>Rules</a:t>
            </a:r>
          </a:p>
        </p:txBody>
      </p:sp>
      <p:sp>
        <p:nvSpPr>
          <p:cNvPr id="38917" name="Rectangle 3"/>
          <p:cNvSpPr>
            <a:spLocks noGrp="1" noChangeArrowheads="1"/>
          </p:cNvSpPr>
          <p:nvPr>
            <p:ph type="body" idx="1"/>
          </p:nvPr>
        </p:nvSpPr>
        <p:spPr/>
        <p:txBody>
          <a:bodyPr/>
          <a:lstStyle/>
          <a:p>
            <a:pPr eaLnBrk="1" hangingPunct="1"/>
            <a:r>
              <a:rPr lang="en-US"/>
              <a:t>Transmission rate should match encoding rate</a:t>
            </a:r>
          </a:p>
          <a:p>
            <a:pPr lvl="1" eaLnBrk="1" hangingPunct="1">
              <a:buFont typeface="Wingdings" pitchFamily="2" charset="2"/>
              <a:buNone/>
            </a:pPr>
            <a:endParaRPr lang="en-US"/>
          </a:p>
          <a:p>
            <a:pPr lvl="1" eaLnBrk="1" hangingPunct="1">
              <a:buFont typeface="Wingdings" pitchFamily="2" charset="2"/>
              <a:buNone/>
            </a:pPr>
            <a:endParaRPr lang="en-US"/>
          </a:p>
          <a:p>
            <a:pPr eaLnBrk="1" hangingPunct="1"/>
            <a:r>
              <a:rPr lang="en-US"/>
              <a:t>Transmission should not be too bursty</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en-US" dirty="0"/>
              <a:t>Media Rate Control</a:t>
            </a:r>
          </a:p>
        </p:txBody>
      </p:sp>
      <p:sp>
        <p:nvSpPr>
          <p:cNvPr id="39939" name="Rectangle 3"/>
          <p:cNvSpPr>
            <a:spLocks noGrp="1" noChangeArrowheads="1"/>
          </p:cNvSpPr>
          <p:nvPr>
            <p:ph type="subTitle" idx="1"/>
          </p:nvPr>
        </p:nvSpPr>
        <p:spPr/>
        <p:txBody>
          <a:bodyPr/>
          <a:lstStyle/>
          <a:p>
            <a:pPr eaLnBrk="1" hangingPunct="1"/>
            <a:r>
              <a:rPr lang="en-US"/>
              <a:t>Given a rate, how to encode the video with the given rate?</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0963" name="Footer Placeholder 4"/>
          <p:cNvSpPr>
            <a:spLocks noGrp="1"/>
          </p:cNvSpPr>
          <p:nvPr>
            <p:ph type="ftr" sz="quarter" idx="11"/>
          </p:nvPr>
        </p:nvSpPr>
        <p:spPr>
          <a:noFill/>
        </p:spPr>
        <p:txBody>
          <a:bodyPr/>
          <a:lstStyle/>
          <a:p>
            <a:endParaRPr lang="en-US"/>
          </a:p>
          <a:p>
            <a:endParaRPr lang="en-US"/>
          </a:p>
          <a:p>
            <a:endParaRPr lang="en-US"/>
          </a:p>
        </p:txBody>
      </p:sp>
      <p:sp>
        <p:nvSpPr>
          <p:cNvPr id="40964" name="Rectangle 2"/>
          <p:cNvSpPr>
            <a:spLocks noGrp="1" noChangeArrowheads="1"/>
          </p:cNvSpPr>
          <p:nvPr>
            <p:ph type="title"/>
          </p:nvPr>
        </p:nvSpPr>
        <p:spPr/>
        <p:txBody>
          <a:bodyPr/>
          <a:lstStyle/>
          <a:p>
            <a:pPr eaLnBrk="1" hangingPunct="1"/>
            <a:r>
              <a:rPr lang="en-US"/>
              <a:t>Reduce Frame Rate</a:t>
            </a:r>
          </a:p>
        </p:txBody>
      </p:sp>
      <p:sp>
        <p:nvSpPr>
          <p:cNvPr id="40965" name="Rectangle 3"/>
          <p:cNvSpPr>
            <a:spLocks noGrp="1" noChangeArrowheads="1"/>
          </p:cNvSpPr>
          <p:nvPr>
            <p:ph type="body" idx="1"/>
          </p:nvPr>
        </p:nvSpPr>
        <p:spPr/>
        <p:txBody>
          <a:bodyPr/>
          <a:lstStyle/>
          <a:p>
            <a:pPr eaLnBrk="1" hangingPunct="1"/>
            <a:r>
              <a:rPr lang="en-US" dirty="0"/>
              <a:t>Live Video</a:t>
            </a:r>
          </a:p>
          <a:p>
            <a:pPr lvl="1" eaLnBrk="1" hangingPunct="1"/>
            <a:endParaRPr lang="en-US" dirty="0"/>
          </a:p>
          <a:p>
            <a:pPr eaLnBrk="1" hangingPunct="1"/>
            <a:endParaRPr lang="en-US" dirty="0"/>
          </a:p>
          <a:p>
            <a:pPr eaLnBrk="1" hangingPunct="1"/>
            <a:r>
              <a:rPr lang="en-US" dirty="0"/>
              <a:t>Stored Video</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1987" name="Footer Placeholder 4"/>
          <p:cNvSpPr>
            <a:spLocks noGrp="1"/>
          </p:cNvSpPr>
          <p:nvPr>
            <p:ph type="ftr" sz="quarter" idx="11"/>
          </p:nvPr>
        </p:nvSpPr>
        <p:spPr>
          <a:noFill/>
        </p:spPr>
        <p:txBody>
          <a:bodyPr/>
          <a:lstStyle/>
          <a:p>
            <a:endParaRPr lang="en-US"/>
          </a:p>
          <a:p>
            <a:endParaRPr lang="en-US"/>
          </a:p>
          <a:p>
            <a:endParaRPr lang="en-US"/>
          </a:p>
        </p:txBody>
      </p:sp>
      <p:sp>
        <p:nvSpPr>
          <p:cNvPr id="41988" name="Rectangle 2"/>
          <p:cNvSpPr>
            <a:spLocks noGrp="1" noChangeArrowheads="1"/>
          </p:cNvSpPr>
          <p:nvPr>
            <p:ph type="title"/>
          </p:nvPr>
        </p:nvSpPr>
        <p:spPr/>
        <p:txBody>
          <a:bodyPr/>
          <a:lstStyle/>
          <a:p>
            <a:pPr eaLnBrk="1" hangingPunct="1"/>
            <a:r>
              <a:rPr lang="en-US"/>
              <a:t>Reduce Frame Resolution</a:t>
            </a:r>
          </a:p>
        </p:txBody>
      </p:sp>
      <p:sp>
        <p:nvSpPr>
          <p:cNvPr id="41989" name="Rectangle 3"/>
          <p:cNvSpPr>
            <a:spLocks noGrp="1" noChangeArrowheads="1"/>
          </p:cNvSpPr>
          <p:nvPr>
            <p:ph type="body" idx="1"/>
          </p:nvPr>
        </p:nvSpPr>
        <p:spPr/>
        <p:txBody>
          <a:bodyPr/>
          <a:lstStyle/>
          <a:p>
            <a:pPr eaLnBrk="1" hangingPunct="1"/>
            <a:r>
              <a:rPr lang="en-US" dirty="0"/>
              <a:t>Live Video</a:t>
            </a:r>
          </a:p>
          <a:p>
            <a:pPr lvl="1" eaLnBrk="1" hangingPunct="1"/>
            <a:endParaRPr lang="en-US" dirty="0"/>
          </a:p>
          <a:p>
            <a:pPr eaLnBrk="1" hangingPunct="1"/>
            <a:endParaRPr lang="en-US" dirty="0"/>
          </a:p>
          <a:p>
            <a:pPr eaLnBrk="1" hangingPunct="1"/>
            <a:r>
              <a:rPr lang="en-US" dirty="0"/>
              <a:t>Stored Video</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3011" name="Footer Placeholder 4"/>
          <p:cNvSpPr>
            <a:spLocks noGrp="1"/>
          </p:cNvSpPr>
          <p:nvPr>
            <p:ph type="ftr" sz="quarter" idx="11"/>
          </p:nvPr>
        </p:nvSpPr>
        <p:spPr>
          <a:noFill/>
        </p:spPr>
        <p:txBody>
          <a:bodyPr/>
          <a:lstStyle/>
          <a:p>
            <a:endParaRPr lang="en-US"/>
          </a:p>
          <a:p>
            <a:endParaRPr lang="en-US"/>
          </a:p>
          <a:p>
            <a:endParaRPr lang="en-US"/>
          </a:p>
        </p:txBody>
      </p:sp>
      <p:sp>
        <p:nvSpPr>
          <p:cNvPr id="43012" name="Rectangle 2"/>
          <p:cNvSpPr>
            <a:spLocks noGrp="1" noChangeArrowheads="1"/>
          </p:cNvSpPr>
          <p:nvPr>
            <p:ph type="title"/>
          </p:nvPr>
        </p:nvSpPr>
        <p:spPr/>
        <p:txBody>
          <a:bodyPr/>
          <a:lstStyle/>
          <a:p>
            <a:pPr eaLnBrk="1" hangingPunct="1"/>
            <a:r>
              <a:rPr lang="en-US"/>
              <a:t>Increase Quantization</a:t>
            </a:r>
          </a:p>
        </p:txBody>
      </p:sp>
      <p:sp>
        <p:nvSpPr>
          <p:cNvPr id="43013" name="Rectangle 3"/>
          <p:cNvSpPr>
            <a:spLocks noGrp="1" noChangeArrowheads="1"/>
          </p:cNvSpPr>
          <p:nvPr>
            <p:ph type="body" idx="1"/>
          </p:nvPr>
        </p:nvSpPr>
        <p:spPr/>
        <p:txBody>
          <a:bodyPr/>
          <a:lstStyle/>
          <a:p>
            <a:pPr eaLnBrk="1" hangingPunct="1"/>
            <a:r>
              <a:rPr lang="en-US" dirty="0"/>
              <a:t>Live Video</a:t>
            </a:r>
          </a:p>
          <a:p>
            <a:pPr lvl="1" eaLnBrk="1" hangingPunct="1"/>
            <a:endParaRPr lang="en-US" dirty="0"/>
          </a:p>
          <a:p>
            <a:pPr eaLnBrk="1" hangingPunct="1"/>
            <a:endParaRPr lang="en-US" dirty="0"/>
          </a:p>
          <a:p>
            <a:pPr eaLnBrk="1" hangingPunct="1"/>
            <a:r>
              <a:rPr lang="en-US" dirty="0"/>
              <a:t>Stored Video</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4035" name="Footer Placeholder 4"/>
          <p:cNvSpPr>
            <a:spLocks noGrp="1"/>
          </p:cNvSpPr>
          <p:nvPr>
            <p:ph type="ftr" sz="quarter" idx="11"/>
          </p:nvPr>
        </p:nvSpPr>
        <p:spPr>
          <a:noFill/>
        </p:spPr>
        <p:txBody>
          <a:bodyPr/>
          <a:lstStyle/>
          <a:p>
            <a:endParaRPr lang="en-US"/>
          </a:p>
          <a:p>
            <a:endParaRPr lang="en-US"/>
          </a:p>
          <a:p>
            <a:endParaRPr lang="en-US"/>
          </a:p>
        </p:txBody>
      </p:sp>
      <p:sp>
        <p:nvSpPr>
          <p:cNvPr id="44036" name="Rectangle 2"/>
          <p:cNvSpPr>
            <a:spLocks noGrp="1" noChangeArrowheads="1"/>
          </p:cNvSpPr>
          <p:nvPr>
            <p:ph type="title"/>
          </p:nvPr>
        </p:nvSpPr>
        <p:spPr/>
        <p:txBody>
          <a:bodyPr/>
          <a:lstStyle/>
          <a:p>
            <a:pPr eaLnBrk="1" hangingPunct="1"/>
            <a:r>
              <a:rPr lang="en-US"/>
              <a:t>Drop AC components</a:t>
            </a:r>
          </a:p>
        </p:txBody>
      </p:sp>
      <p:sp>
        <p:nvSpPr>
          <p:cNvPr id="44037" name="Rectangle 3"/>
          <p:cNvSpPr>
            <a:spLocks noGrp="1" noChangeArrowheads="1"/>
          </p:cNvSpPr>
          <p:nvPr>
            <p:ph type="body" idx="1"/>
          </p:nvPr>
        </p:nvSpPr>
        <p:spPr/>
        <p:txBody>
          <a:bodyPr/>
          <a:lstStyle/>
          <a:p>
            <a:pPr eaLnBrk="1" hangingPunct="1"/>
            <a:r>
              <a:rPr lang="en-US" dirty="0"/>
              <a:t>Live Video</a:t>
            </a:r>
          </a:p>
          <a:p>
            <a:pPr lvl="1" eaLnBrk="1" hangingPunct="1"/>
            <a:endParaRPr lang="en-US" dirty="0"/>
          </a:p>
          <a:p>
            <a:pPr eaLnBrk="1" hangingPunct="1"/>
            <a:endParaRPr lang="en-US" dirty="0"/>
          </a:p>
          <a:p>
            <a:pPr eaLnBrk="1" hangingPunct="1"/>
            <a:r>
              <a:rPr lang="en-US" dirty="0"/>
              <a:t>Stored Video</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5059" name="Footer Placeholder 4"/>
          <p:cNvSpPr>
            <a:spLocks noGrp="1"/>
          </p:cNvSpPr>
          <p:nvPr>
            <p:ph type="ftr" sz="quarter" idx="11"/>
          </p:nvPr>
        </p:nvSpPr>
        <p:spPr>
          <a:noFill/>
        </p:spPr>
        <p:txBody>
          <a:bodyPr/>
          <a:lstStyle/>
          <a:p>
            <a:endParaRPr lang="en-US"/>
          </a:p>
          <a:p>
            <a:endParaRPr lang="en-US"/>
          </a:p>
          <a:p>
            <a:endParaRPr lang="en-US"/>
          </a:p>
        </p:txBody>
      </p:sp>
      <p:sp>
        <p:nvSpPr>
          <p:cNvPr id="45060" name="Rectangle 2"/>
          <p:cNvSpPr>
            <a:spLocks noGrp="1" noChangeArrowheads="1"/>
          </p:cNvSpPr>
          <p:nvPr>
            <p:ph type="title"/>
          </p:nvPr>
        </p:nvSpPr>
        <p:spPr/>
        <p:txBody>
          <a:bodyPr/>
          <a:lstStyle/>
          <a:p>
            <a:pPr eaLnBrk="1" hangingPunct="1"/>
            <a:r>
              <a:rPr lang="en-US"/>
              <a:t>Trouble with Stored Video</a:t>
            </a:r>
          </a:p>
        </p:txBody>
      </p:sp>
      <p:sp>
        <p:nvSpPr>
          <p:cNvPr id="45061" name="Rectangle 3"/>
          <p:cNvSpPr>
            <a:spLocks noGrp="1" noChangeArrowheads="1"/>
          </p:cNvSpPr>
          <p:nvPr>
            <p:ph type="body" idx="1"/>
          </p:nvPr>
        </p:nvSpPr>
        <p:spPr/>
        <p:txBody>
          <a:bodyPr/>
          <a:lstStyle/>
          <a:p>
            <a:pPr eaLnBrk="1" hangingPunct="1"/>
            <a:r>
              <a:rPr lang="en-US"/>
              <a:t>Reducing rate requires partial decoding and re-encoding</a:t>
            </a:r>
          </a:p>
          <a:p>
            <a:pPr eaLnBrk="1" hangingPunct="1"/>
            <a:endParaRPr lang="en-US"/>
          </a:p>
          <a:p>
            <a:pPr eaLnBrk="1" hangingPunct="1"/>
            <a:r>
              <a:rPr lang="en-US"/>
              <a:t>Solution: Layered Video</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p:txBody>
          <a:bodyPr/>
          <a:lstStyle/>
          <a:p>
            <a:pPr eaLnBrk="1" hangingPunct="1"/>
            <a:r>
              <a:rPr lang="en-US"/>
              <a:t>Layered Video</a:t>
            </a:r>
          </a:p>
        </p:txBody>
      </p:sp>
      <p:sp>
        <p:nvSpPr>
          <p:cNvPr id="46083" name="Rectangle 5"/>
          <p:cNvSpPr>
            <a:spLocks noGrp="1" noChangeArrowheads="1"/>
          </p:cNvSpPr>
          <p:nvPr>
            <p:ph type="subTitle" idx="1"/>
          </p:nvPr>
        </p:nvSpPr>
        <p:spPr/>
        <p:txBody>
          <a:bodyPr/>
          <a:lstStyle/>
          <a:p>
            <a:pPr eaLnBrk="1" hangingPunct="1"/>
            <a:r>
              <a:rPr lang="en-US"/>
              <a:t>or “Scalable Video”</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Client-Side Adaptations</a:t>
            </a:r>
          </a:p>
        </p:txBody>
      </p:sp>
      <p:sp>
        <p:nvSpPr>
          <p:cNvPr id="3075" name="Rectangle 3"/>
          <p:cNvSpPr>
            <a:spLocks noGrp="1" noChangeArrowheads="1"/>
          </p:cNvSpPr>
          <p:nvPr>
            <p:ph type="subTitle" idx="1"/>
          </p:nvPr>
        </p:nvSpPr>
        <p:spPr/>
        <p:txBody>
          <a:bodyPr/>
          <a:lstStyle/>
          <a:p>
            <a:pPr eaLnBrk="1" hangingPunct="1"/>
            <a:r>
              <a:rPr lang="en-US" dirty="0"/>
              <a:t>e.g., used with DASH</a:t>
            </a:r>
          </a:p>
        </p:txBody>
      </p:sp>
    </p:spTree>
    <p:extLst>
      <p:ext uri="{BB962C8B-B14F-4D97-AF65-F5344CB8AC3E}">
        <p14:creationId xmlns:p14="http://schemas.microsoft.com/office/powerpoint/2010/main" val="310815886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7107" name="Footer Placeholder 3"/>
          <p:cNvSpPr>
            <a:spLocks noGrp="1"/>
          </p:cNvSpPr>
          <p:nvPr>
            <p:ph type="ftr" sz="quarter" idx="11"/>
          </p:nvPr>
        </p:nvSpPr>
        <p:spPr>
          <a:noFill/>
        </p:spPr>
        <p:txBody>
          <a:bodyPr/>
          <a:lstStyle/>
          <a:p>
            <a:endParaRPr lang="en-US"/>
          </a:p>
          <a:p>
            <a:endParaRPr lang="en-US"/>
          </a:p>
          <a:p>
            <a:endParaRPr lang="en-US"/>
          </a:p>
        </p:txBody>
      </p:sp>
      <p:sp>
        <p:nvSpPr>
          <p:cNvPr id="47108" name="Rectangle 2"/>
          <p:cNvSpPr>
            <a:spLocks noGrp="1" noChangeArrowheads="1"/>
          </p:cNvSpPr>
          <p:nvPr>
            <p:ph type="title"/>
          </p:nvPr>
        </p:nvSpPr>
        <p:spPr/>
        <p:txBody>
          <a:bodyPr/>
          <a:lstStyle/>
          <a:p>
            <a:pPr eaLnBrk="1" hangingPunct="1"/>
            <a:r>
              <a:rPr lang="en-US"/>
              <a:t>Layered Video</a:t>
            </a:r>
          </a:p>
        </p:txBody>
      </p:sp>
      <p:pic>
        <p:nvPicPr>
          <p:cNvPr id="90116" name="Picture 4" descr="clenna"/>
          <p:cNvPicPr>
            <a:picLocks noChangeAspect="1" noChangeArrowheads="1"/>
          </p:cNvPicPr>
          <p:nvPr/>
        </p:nvPicPr>
        <p:blipFill>
          <a:blip r:embed="rId3" cstate="print"/>
          <a:srcRect/>
          <a:stretch>
            <a:fillRect/>
          </a:stretch>
        </p:blipFill>
        <p:spPr bwMode="auto">
          <a:xfrm>
            <a:off x="6172201" y="3840163"/>
            <a:ext cx="2438400" cy="2286000"/>
          </a:xfrm>
          <a:prstGeom prst="rect">
            <a:avLst/>
          </a:prstGeom>
          <a:noFill/>
          <a:ln w="9525">
            <a:noFill/>
            <a:miter lim="800000"/>
            <a:headEnd/>
            <a:tailEnd/>
          </a:ln>
        </p:spPr>
      </p:pic>
      <p:pic>
        <p:nvPicPr>
          <p:cNvPr id="90117" name="Picture 5" descr="clenna1"/>
          <p:cNvPicPr>
            <a:picLocks noChangeAspect="1" noChangeArrowheads="1"/>
          </p:cNvPicPr>
          <p:nvPr/>
        </p:nvPicPr>
        <p:blipFill>
          <a:blip r:embed="rId4" cstate="print"/>
          <a:srcRect/>
          <a:stretch>
            <a:fillRect/>
          </a:stretch>
        </p:blipFill>
        <p:spPr bwMode="auto">
          <a:xfrm>
            <a:off x="3621089" y="3844925"/>
            <a:ext cx="2438400" cy="2286000"/>
          </a:xfrm>
          <a:prstGeom prst="rect">
            <a:avLst/>
          </a:prstGeom>
          <a:noFill/>
          <a:ln w="9525">
            <a:noFill/>
            <a:miter lim="800000"/>
            <a:headEnd/>
            <a:tailEnd/>
          </a:ln>
        </p:spPr>
      </p:pic>
      <p:pic>
        <p:nvPicPr>
          <p:cNvPr id="47111" name="Picture 6" descr="clenna2"/>
          <p:cNvPicPr>
            <a:picLocks noChangeAspect="1" noChangeArrowheads="1"/>
          </p:cNvPicPr>
          <p:nvPr/>
        </p:nvPicPr>
        <p:blipFill>
          <a:blip r:embed="rId5" cstate="print"/>
          <a:srcRect/>
          <a:stretch>
            <a:fillRect/>
          </a:stretch>
        </p:blipFill>
        <p:spPr bwMode="auto">
          <a:xfrm>
            <a:off x="1041400" y="3836988"/>
            <a:ext cx="2438400" cy="2286000"/>
          </a:xfrm>
          <a:prstGeom prst="rect">
            <a:avLst/>
          </a:prstGeom>
          <a:noFill/>
          <a:ln w="9525">
            <a:noFill/>
            <a:miter lim="800000"/>
            <a:headEnd/>
            <a:tailEnd/>
          </a:ln>
        </p:spPr>
      </p:pic>
      <p:grpSp>
        <p:nvGrpSpPr>
          <p:cNvPr id="2" name="Group 7"/>
          <p:cNvGrpSpPr>
            <a:grpSpLocks/>
          </p:cNvGrpSpPr>
          <p:nvPr/>
        </p:nvGrpSpPr>
        <p:grpSpPr bwMode="auto">
          <a:xfrm>
            <a:off x="4586289" y="3025775"/>
            <a:ext cx="508000" cy="508000"/>
            <a:chOff x="2840" y="1635"/>
            <a:chExt cx="320" cy="320"/>
          </a:xfrm>
        </p:grpSpPr>
        <p:sp>
          <p:nvSpPr>
            <p:cNvPr id="47127" name="Oval 8"/>
            <p:cNvSpPr>
              <a:spLocks noChangeArrowheads="1"/>
            </p:cNvSpPr>
            <p:nvPr/>
          </p:nvSpPr>
          <p:spPr bwMode="auto">
            <a:xfrm>
              <a:off x="2840" y="1635"/>
              <a:ext cx="320" cy="320"/>
            </a:xfrm>
            <a:prstGeom prst="ellipse">
              <a:avLst/>
            </a:prstGeom>
            <a:solidFill>
              <a:srgbClr val="FFFFFF"/>
            </a:solidFill>
            <a:ln w="12700">
              <a:solidFill>
                <a:schemeClr val="tx1"/>
              </a:solidFill>
              <a:round/>
              <a:headEnd/>
              <a:tailEnd/>
            </a:ln>
          </p:spPr>
          <p:txBody>
            <a:bodyPr wrap="none" anchor="ctr"/>
            <a:lstStyle/>
            <a:p>
              <a:endParaRPr lang="en-US"/>
            </a:p>
          </p:txBody>
        </p:sp>
        <p:cxnSp>
          <p:nvCxnSpPr>
            <p:cNvPr id="47128" name="AutoShape 9"/>
            <p:cNvCxnSpPr>
              <a:cxnSpLocks noChangeShapeType="1"/>
              <a:stCxn id="47127" idx="0"/>
              <a:endCxn id="47127" idx="4"/>
            </p:cNvCxnSpPr>
            <p:nvPr/>
          </p:nvCxnSpPr>
          <p:spPr bwMode="auto">
            <a:xfrm>
              <a:off x="3000" y="1635"/>
              <a:ext cx="0" cy="320"/>
            </a:xfrm>
            <a:prstGeom prst="straightConnector1">
              <a:avLst/>
            </a:prstGeom>
            <a:noFill/>
            <a:ln w="12700">
              <a:solidFill>
                <a:schemeClr val="tx1"/>
              </a:solidFill>
              <a:round/>
              <a:headEnd/>
              <a:tailEnd/>
            </a:ln>
          </p:spPr>
        </p:cxnSp>
        <p:cxnSp>
          <p:nvCxnSpPr>
            <p:cNvPr id="47129" name="AutoShape 10"/>
            <p:cNvCxnSpPr>
              <a:cxnSpLocks noChangeShapeType="1"/>
              <a:stCxn id="47127" idx="2"/>
              <a:endCxn id="47127" idx="6"/>
            </p:cNvCxnSpPr>
            <p:nvPr/>
          </p:nvCxnSpPr>
          <p:spPr bwMode="auto">
            <a:xfrm>
              <a:off x="2840" y="1795"/>
              <a:ext cx="320" cy="0"/>
            </a:xfrm>
            <a:prstGeom prst="straightConnector1">
              <a:avLst/>
            </a:prstGeom>
            <a:noFill/>
            <a:ln w="12700">
              <a:solidFill>
                <a:schemeClr val="tx1"/>
              </a:solidFill>
              <a:round/>
              <a:headEnd/>
              <a:tailEnd/>
            </a:ln>
          </p:spPr>
        </p:cxnSp>
      </p:grpSp>
      <p:grpSp>
        <p:nvGrpSpPr>
          <p:cNvPr id="3" name="Group 11"/>
          <p:cNvGrpSpPr>
            <a:grpSpLocks/>
          </p:cNvGrpSpPr>
          <p:nvPr/>
        </p:nvGrpSpPr>
        <p:grpSpPr bwMode="auto">
          <a:xfrm>
            <a:off x="7137401" y="3027363"/>
            <a:ext cx="508000" cy="508000"/>
            <a:chOff x="2840" y="1635"/>
            <a:chExt cx="320" cy="320"/>
          </a:xfrm>
        </p:grpSpPr>
        <p:sp>
          <p:nvSpPr>
            <p:cNvPr id="47124" name="Oval 12"/>
            <p:cNvSpPr>
              <a:spLocks noChangeArrowheads="1"/>
            </p:cNvSpPr>
            <p:nvPr/>
          </p:nvSpPr>
          <p:spPr bwMode="auto">
            <a:xfrm>
              <a:off x="2840" y="1635"/>
              <a:ext cx="320" cy="320"/>
            </a:xfrm>
            <a:prstGeom prst="ellipse">
              <a:avLst/>
            </a:prstGeom>
            <a:solidFill>
              <a:srgbClr val="FFFFFF"/>
            </a:solidFill>
            <a:ln w="12700">
              <a:solidFill>
                <a:schemeClr val="tx1"/>
              </a:solidFill>
              <a:round/>
              <a:headEnd/>
              <a:tailEnd/>
            </a:ln>
          </p:spPr>
          <p:txBody>
            <a:bodyPr wrap="none" anchor="ctr"/>
            <a:lstStyle/>
            <a:p>
              <a:endParaRPr lang="en-US"/>
            </a:p>
          </p:txBody>
        </p:sp>
        <p:cxnSp>
          <p:nvCxnSpPr>
            <p:cNvPr id="47125" name="AutoShape 13"/>
            <p:cNvCxnSpPr>
              <a:cxnSpLocks noChangeShapeType="1"/>
              <a:stCxn id="47124" idx="0"/>
              <a:endCxn id="47124" idx="4"/>
            </p:cNvCxnSpPr>
            <p:nvPr/>
          </p:nvCxnSpPr>
          <p:spPr bwMode="auto">
            <a:xfrm>
              <a:off x="3000" y="1635"/>
              <a:ext cx="0" cy="320"/>
            </a:xfrm>
            <a:prstGeom prst="straightConnector1">
              <a:avLst/>
            </a:prstGeom>
            <a:noFill/>
            <a:ln w="12700">
              <a:solidFill>
                <a:schemeClr val="tx1"/>
              </a:solidFill>
              <a:round/>
              <a:headEnd/>
              <a:tailEnd/>
            </a:ln>
          </p:spPr>
        </p:cxnSp>
        <p:cxnSp>
          <p:nvCxnSpPr>
            <p:cNvPr id="47126" name="AutoShape 14"/>
            <p:cNvCxnSpPr>
              <a:cxnSpLocks noChangeShapeType="1"/>
              <a:stCxn id="47124" idx="2"/>
              <a:endCxn id="47124" idx="6"/>
            </p:cNvCxnSpPr>
            <p:nvPr/>
          </p:nvCxnSpPr>
          <p:spPr bwMode="auto">
            <a:xfrm>
              <a:off x="2840" y="1795"/>
              <a:ext cx="320" cy="0"/>
            </a:xfrm>
            <a:prstGeom prst="straightConnector1">
              <a:avLst/>
            </a:prstGeom>
            <a:noFill/>
            <a:ln w="12700">
              <a:solidFill>
                <a:schemeClr val="tx1"/>
              </a:solidFill>
              <a:round/>
              <a:headEnd/>
              <a:tailEnd/>
            </a:ln>
          </p:spPr>
        </p:cxnSp>
      </p:grpSp>
      <p:sp>
        <p:nvSpPr>
          <p:cNvPr id="47114" name="Text Box 15"/>
          <p:cNvSpPr txBox="1">
            <a:spLocks noChangeArrowheads="1"/>
          </p:cNvSpPr>
          <p:nvPr/>
        </p:nvSpPr>
        <p:spPr bwMode="auto">
          <a:xfrm>
            <a:off x="1496963" y="2177435"/>
            <a:ext cx="1520928" cy="525106"/>
          </a:xfrm>
          <a:prstGeom prst="rect">
            <a:avLst/>
          </a:prstGeom>
          <a:noFill/>
          <a:ln w="12700">
            <a:noFill/>
            <a:miter lim="800000"/>
            <a:headEnd/>
            <a:tailEnd/>
          </a:ln>
        </p:spPr>
        <p:txBody>
          <a:bodyPr wrap="none" lIns="91430" tIns="45715" rIns="91430" bIns="45715" anchor="ctr">
            <a:spAutoFit/>
          </a:bodyPr>
          <a:lstStyle/>
          <a:p>
            <a:pPr eaLnBrk="0" hangingPunct="0"/>
            <a:r>
              <a:rPr lang="en-US" b="1"/>
              <a:t>Layer 1</a:t>
            </a:r>
          </a:p>
        </p:txBody>
      </p:sp>
      <p:sp>
        <p:nvSpPr>
          <p:cNvPr id="90128" name="Text Box 16"/>
          <p:cNvSpPr txBox="1">
            <a:spLocks noChangeArrowheads="1"/>
          </p:cNvSpPr>
          <p:nvPr/>
        </p:nvSpPr>
        <p:spPr bwMode="auto">
          <a:xfrm>
            <a:off x="4080618" y="2237761"/>
            <a:ext cx="1520928" cy="525106"/>
          </a:xfrm>
          <a:prstGeom prst="rect">
            <a:avLst/>
          </a:prstGeom>
          <a:noFill/>
          <a:ln w="12700">
            <a:noFill/>
            <a:miter lim="800000"/>
            <a:headEnd/>
            <a:tailEnd/>
          </a:ln>
        </p:spPr>
        <p:txBody>
          <a:bodyPr wrap="none" lIns="91430" tIns="45715" rIns="91430" bIns="45715" anchor="ctr">
            <a:spAutoFit/>
          </a:bodyPr>
          <a:lstStyle/>
          <a:p>
            <a:pPr eaLnBrk="0" hangingPunct="0"/>
            <a:r>
              <a:rPr lang="en-US" b="1"/>
              <a:t>Layer 2</a:t>
            </a:r>
          </a:p>
        </p:txBody>
      </p:sp>
      <p:sp>
        <p:nvSpPr>
          <p:cNvPr id="90129" name="Text Box 17"/>
          <p:cNvSpPr txBox="1">
            <a:spLocks noChangeArrowheads="1"/>
          </p:cNvSpPr>
          <p:nvPr/>
        </p:nvSpPr>
        <p:spPr bwMode="auto">
          <a:xfrm>
            <a:off x="6630938" y="2237761"/>
            <a:ext cx="1520928" cy="525106"/>
          </a:xfrm>
          <a:prstGeom prst="rect">
            <a:avLst/>
          </a:prstGeom>
          <a:noFill/>
          <a:ln w="12700">
            <a:noFill/>
            <a:miter lim="800000"/>
            <a:headEnd/>
            <a:tailEnd/>
          </a:ln>
        </p:spPr>
        <p:txBody>
          <a:bodyPr wrap="none" lIns="91430" tIns="45715" rIns="91430" bIns="45715" anchor="ctr">
            <a:spAutoFit/>
          </a:bodyPr>
          <a:lstStyle/>
          <a:p>
            <a:pPr eaLnBrk="0" hangingPunct="0"/>
            <a:r>
              <a:rPr lang="en-US" b="1"/>
              <a:t>Layer 3</a:t>
            </a:r>
          </a:p>
        </p:txBody>
      </p:sp>
      <p:sp>
        <p:nvSpPr>
          <p:cNvPr id="90130" name="Line 18"/>
          <p:cNvSpPr>
            <a:spLocks noChangeShapeType="1"/>
          </p:cNvSpPr>
          <p:nvPr/>
        </p:nvSpPr>
        <p:spPr bwMode="auto">
          <a:xfrm>
            <a:off x="2246313" y="3279775"/>
            <a:ext cx="2343150" cy="0"/>
          </a:xfrm>
          <a:prstGeom prst="line">
            <a:avLst/>
          </a:prstGeom>
          <a:noFill/>
          <a:ln w="12700">
            <a:solidFill>
              <a:schemeClr val="tx1"/>
            </a:solidFill>
            <a:round/>
            <a:headEnd/>
            <a:tailEnd type="triangle" w="lg" len="med"/>
          </a:ln>
        </p:spPr>
        <p:txBody>
          <a:bodyPr wrap="none" lIns="91430" tIns="45715" rIns="91430" bIns="45715" anchor="ctr"/>
          <a:lstStyle/>
          <a:p>
            <a:endParaRPr lang="en-US"/>
          </a:p>
        </p:txBody>
      </p:sp>
      <p:sp>
        <p:nvSpPr>
          <p:cNvPr id="90131" name="Line 19"/>
          <p:cNvSpPr>
            <a:spLocks noChangeShapeType="1"/>
          </p:cNvSpPr>
          <p:nvPr/>
        </p:nvSpPr>
        <p:spPr bwMode="auto">
          <a:xfrm>
            <a:off x="5103814" y="3287713"/>
            <a:ext cx="2016125" cy="0"/>
          </a:xfrm>
          <a:prstGeom prst="line">
            <a:avLst/>
          </a:prstGeom>
          <a:noFill/>
          <a:ln w="12700">
            <a:solidFill>
              <a:schemeClr val="tx1"/>
            </a:solidFill>
            <a:round/>
            <a:headEnd/>
            <a:tailEnd type="triangle" w="lg" len="med"/>
          </a:ln>
        </p:spPr>
        <p:txBody>
          <a:bodyPr wrap="none" lIns="91430" tIns="45715" rIns="91430" bIns="45715" anchor="ctr"/>
          <a:lstStyle/>
          <a:p>
            <a:endParaRPr lang="en-US"/>
          </a:p>
        </p:txBody>
      </p:sp>
      <p:sp>
        <p:nvSpPr>
          <p:cNvPr id="47119" name="Line 20"/>
          <p:cNvSpPr>
            <a:spLocks noChangeShapeType="1"/>
          </p:cNvSpPr>
          <p:nvPr/>
        </p:nvSpPr>
        <p:spPr bwMode="auto">
          <a:xfrm>
            <a:off x="2209800" y="2849564"/>
            <a:ext cx="0" cy="990600"/>
          </a:xfrm>
          <a:prstGeom prst="line">
            <a:avLst/>
          </a:prstGeom>
          <a:noFill/>
          <a:ln w="9525">
            <a:solidFill>
              <a:schemeClr val="tx1"/>
            </a:solidFill>
            <a:round/>
            <a:headEnd/>
            <a:tailEnd type="triangle" w="lg" len="med"/>
          </a:ln>
        </p:spPr>
        <p:txBody>
          <a:bodyPr lIns="91430" tIns="45715" rIns="91430" bIns="45715"/>
          <a:lstStyle/>
          <a:p>
            <a:endParaRPr lang="en-US"/>
          </a:p>
        </p:txBody>
      </p:sp>
      <p:cxnSp>
        <p:nvCxnSpPr>
          <p:cNvPr id="90133" name="AutoShape 21"/>
          <p:cNvCxnSpPr>
            <a:cxnSpLocks noChangeShapeType="1"/>
            <a:stCxn id="47127" idx="4"/>
          </p:cNvCxnSpPr>
          <p:nvPr/>
        </p:nvCxnSpPr>
        <p:spPr bwMode="auto">
          <a:xfrm>
            <a:off x="4840288" y="3533776"/>
            <a:ext cx="0" cy="311150"/>
          </a:xfrm>
          <a:prstGeom prst="straightConnector1">
            <a:avLst/>
          </a:prstGeom>
          <a:noFill/>
          <a:ln w="9525">
            <a:solidFill>
              <a:schemeClr val="tx1"/>
            </a:solidFill>
            <a:round/>
            <a:headEnd/>
            <a:tailEnd type="triangle" w="lg" len="med"/>
          </a:ln>
        </p:spPr>
      </p:cxnSp>
      <p:cxnSp>
        <p:nvCxnSpPr>
          <p:cNvPr id="90134" name="AutoShape 22"/>
          <p:cNvCxnSpPr>
            <a:cxnSpLocks noChangeShapeType="1"/>
            <a:stCxn id="47124" idx="4"/>
          </p:cNvCxnSpPr>
          <p:nvPr/>
        </p:nvCxnSpPr>
        <p:spPr bwMode="auto">
          <a:xfrm>
            <a:off x="7391400" y="3535363"/>
            <a:ext cx="0" cy="304800"/>
          </a:xfrm>
          <a:prstGeom prst="straightConnector1">
            <a:avLst/>
          </a:prstGeom>
          <a:noFill/>
          <a:ln w="9525">
            <a:solidFill>
              <a:schemeClr val="tx1"/>
            </a:solidFill>
            <a:round/>
            <a:headEnd/>
            <a:tailEnd type="triangle" w="lg" len="med"/>
          </a:ln>
        </p:spPr>
      </p:cxnSp>
      <p:cxnSp>
        <p:nvCxnSpPr>
          <p:cNvPr id="90135" name="AutoShape 23"/>
          <p:cNvCxnSpPr>
            <a:cxnSpLocks noChangeShapeType="1"/>
            <a:stCxn id="90128" idx="2"/>
            <a:endCxn id="47127" idx="0"/>
          </p:cNvCxnSpPr>
          <p:nvPr/>
        </p:nvCxnSpPr>
        <p:spPr bwMode="auto">
          <a:xfrm flipH="1">
            <a:off x="4840289" y="2762867"/>
            <a:ext cx="794" cy="262909"/>
          </a:xfrm>
          <a:prstGeom prst="straightConnector1">
            <a:avLst/>
          </a:prstGeom>
          <a:noFill/>
          <a:ln w="9525">
            <a:solidFill>
              <a:schemeClr val="tx1"/>
            </a:solidFill>
            <a:round/>
            <a:headEnd/>
            <a:tailEnd type="triangle" w="lg" len="med"/>
          </a:ln>
        </p:spPr>
      </p:cxnSp>
      <p:cxnSp>
        <p:nvCxnSpPr>
          <p:cNvPr id="90136" name="AutoShape 24"/>
          <p:cNvCxnSpPr>
            <a:cxnSpLocks noChangeShapeType="1"/>
            <a:stCxn id="90129" idx="2"/>
            <a:endCxn id="47124" idx="0"/>
          </p:cNvCxnSpPr>
          <p:nvPr/>
        </p:nvCxnSpPr>
        <p:spPr bwMode="auto">
          <a:xfrm flipH="1">
            <a:off x="7391401" y="2762867"/>
            <a:ext cx="1" cy="264496"/>
          </a:xfrm>
          <a:prstGeom prst="straightConnector1">
            <a:avLst/>
          </a:prstGeom>
          <a:noFill/>
          <a:ln w="9525">
            <a:solidFill>
              <a:schemeClr val="tx1"/>
            </a:solidFill>
            <a:round/>
            <a:headEnd/>
            <a:tailEnd type="triangle" w="lg" len="med"/>
          </a:ln>
        </p:spPr>
      </p:cxn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1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8" grpId="0"/>
      <p:bldP spid="90129" grpId="0"/>
      <p:bldP spid="90130" grpId="0" animBg="1"/>
      <p:bldP spid="901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8131" name="Footer Placeholder 4"/>
          <p:cNvSpPr>
            <a:spLocks noGrp="1"/>
          </p:cNvSpPr>
          <p:nvPr>
            <p:ph type="ftr" sz="quarter" idx="11"/>
          </p:nvPr>
        </p:nvSpPr>
        <p:spPr>
          <a:noFill/>
        </p:spPr>
        <p:txBody>
          <a:bodyPr/>
          <a:lstStyle/>
          <a:p>
            <a:endParaRPr lang="en-US"/>
          </a:p>
          <a:p>
            <a:endParaRPr lang="en-US"/>
          </a:p>
          <a:p>
            <a:endParaRPr lang="en-US"/>
          </a:p>
        </p:txBody>
      </p:sp>
      <p:sp>
        <p:nvSpPr>
          <p:cNvPr id="48132" name="Rectangle 2"/>
          <p:cNvSpPr>
            <a:spLocks noGrp="1" noChangeArrowheads="1"/>
          </p:cNvSpPr>
          <p:nvPr>
            <p:ph type="title"/>
          </p:nvPr>
        </p:nvSpPr>
        <p:spPr/>
        <p:txBody>
          <a:bodyPr/>
          <a:lstStyle/>
          <a:p>
            <a:pPr eaLnBrk="1" hangingPunct="1"/>
            <a:r>
              <a:rPr lang="en-US"/>
              <a:t>Layering Scheme</a:t>
            </a:r>
          </a:p>
        </p:txBody>
      </p:sp>
      <p:sp>
        <p:nvSpPr>
          <p:cNvPr id="48133" name="Rectangle 3"/>
          <p:cNvSpPr>
            <a:spLocks noGrp="1" noChangeArrowheads="1"/>
          </p:cNvSpPr>
          <p:nvPr>
            <p:ph type="body" idx="1"/>
          </p:nvPr>
        </p:nvSpPr>
        <p:spPr/>
        <p:txBody>
          <a:bodyPr/>
          <a:lstStyle/>
          <a:p>
            <a:pPr eaLnBrk="1" hangingPunct="1"/>
            <a:r>
              <a:rPr lang="en-US" sz="2800"/>
              <a:t>Temporal (Frame Rate) Layering</a:t>
            </a:r>
          </a:p>
        </p:txBody>
      </p:sp>
      <p:sp>
        <p:nvSpPr>
          <p:cNvPr id="48134" name="AutoShape 4"/>
          <p:cNvSpPr>
            <a:spLocks noChangeArrowheads="1"/>
          </p:cNvSpPr>
          <p:nvPr/>
        </p:nvSpPr>
        <p:spPr bwMode="auto">
          <a:xfrm rot="5400000">
            <a:off x="4227514" y="3946526"/>
            <a:ext cx="3627437" cy="741363"/>
          </a:xfrm>
          <a:prstGeom prst="parallelogram">
            <a:avLst>
              <a:gd name="adj" fmla="val 122323"/>
            </a:avLst>
          </a:prstGeom>
          <a:solidFill>
            <a:schemeClr val="folHlink"/>
          </a:solidFill>
          <a:ln w="15875">
            <a:solidFill>
              <a:schemeClr val="tx1"/>
            </a:solidFill>
            <a:miter lim="800000"/>
            <a:headEnd/>
            <a:tailEnd/>
          </a:ln>
        </p:spPr>
        <p:txBody>
          <a:bodyPr wrap="none" lIns="91430" tIns="45715" rIns="91430" bIns="45715" anchor="ctr"/>
          <a:lstStyle/>
          <a:p>
            <a:endParaRPr lang="en-US"/>
          </a:p>
        </p:txBody>
      </p:sp>
      <p:sp>
        <p:nvSpPr>
          <p:cNvPr id="92165" name="AutoShape 5"/>
          <p:cNvSpPr>
            <a:spLocks noChangeArrowheads="1"/>
          </p:cNvSpPr>
          <p:nvPr/>
        </p:nvSpPr>
        <p:spPr bwMode="auto">
          <a:xfrm rot="5400000">
            <a:off x="3640933" y="3947320"/>
            <a:ext cx="3627437" cy="739775"/>
          </a:xfrm>
          <a:prstGeom prst="parallelogram">
            <a:avLst>
              <a:gd name="adj" fmla="val 122586"/>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48136" name="AutoShape 6"/>
          <p:cNvSpPr>
            <a:spLocks noChangeArrowheads="1"/>
          </p:cNvSpPr>
          <p:nvPr/>
        </p:nvSpPr>
        <p:spPr bwMode="auto">
          <a:xfrm rot="5400000">
            <a:off x="3055939" y="3948113"/>
            <a:ext cx="3627437" cy="738187"/>
          </a:xfrm>
          <a:prstGeom prst="parallelogram">
            <a:avLst>
              <a:gd name="adj" fmla="val 122850"/>
            </a:avLst>
          </a:prstGeom>
          <a:solidFill>
            <a:schemeClr val="folHlink"/>
          </a:solidFill>
          <a:ln w="15875">
            <a:solidFill>
              <a:schemeClr val="tx1"/>
            </a:solidFill>
            <a:miter lim="800000"/>
            <a:headEnd/>
            <a:tailEnd/>
          </a:ln>
        </p:spPr>
        <p:txBody>
          <a:bodyPr wrap="none" lIns="91430" tIns="45715" rIns="91430" bIns="45715" anchor="ctr"/>
          <a:lstStyle/>
          <a:p>
            <a:endParaRPr lang="en-US"/>
          </a:p>
        </p:txBody>
      </p:sp>
      <p:sp>
        <p:nvSpPr>
          <p:cNvPr id="92167" name="AutoShape 7"/>
          <p:cNvSpPr>
            <a:spLocks noChangeArrowheads="1"/>
          </p:cNvSpPr>
          <p:nvPr/>
        </p:nvSpPr>
        <p:spPr bwMode="auto">
          <a:xfrm rot="5400000">
            <a:off x="2469358" y="3947320"/>
            <a:ext cx="3627437" cy="739775"/>
          </a:xfrm>
          <a:prstGeom prst="parallelogram">
            <a:avLst>
              <a:gd name="adj" fmla="val 122586"/>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48138" name="AutoShape 8"/>
          <p:cNvSpPr>
            <a:spLocks noChangeArrowheads="1"/>
          </p:cNvSpPr>
          <p:nvPr/>
        </p:nvSpPr>
        <p:spPr bwMode="auto">
          <a:xfrm rot="5400000">
            <a:off x="1884364" y="3946526"/>
            <a:ext cx="3627437" cy="741363"/>
          </a:xfrm>
          <a:prstGeom prst="parallelogram">
            <a:avLst>
              <a:gd name="adj" fmla="val 122323"/>
            </a:avLst>
          </a:prstGeom>
          <a:solidFill>
            <a:schemeClr val="folHlink"/>
          </a:solidFill>
          <a:ln w="15875">
            <a:solidFill>
              <a:schemeClr val="tx1"/>
            </a:solidFill>
            <a:miter lim="800000"/>
            <a:headEnd/>
            <a:tailEnd/>
          </a:ln>
        </p:spPr>
        <p:txBody>
          <a:bodyPr wrap="none" lIns="91430" tIns="45715" rIns="91430" bIns="45715" anchor="ctr"/>
          <a:lstStyle/>
          <a:p>
            <a:endParaRPr lang="en-US"/>
          </a:p>
        </p:txBody>
      </p:sp>
      <p:sp>
        <p:nvSpPr>
          <p:cNvPr id="92169" name="AutoShape 9"/>
          <p:cNvSpPr>
            <a:spLocks noChangeArrowheads="1"/>
          </p:cNvSpPr>
          <p:nvPr/>
        </p:nvSpPr>
        <p:spPr bwMode="auto">
          <a:xfrm rot="5400000">
            <a:off x="1297783" y="3947320"/>
            <a:ext cx="3627437" cy="739775"/>
          </a:xfrm>
          <a:prstGeom prst="parallelogram">
            <a:avLst>
              <a:gd name="adj" fmla="val 122586"/>
            </a:avLst>
          </a:prstGeom>
          <a:solidFill>
            <a:schemeClr val="accent1"/>
          </a:solidFill>
          <a:ln w="15875">
            <a:solidFill>
              <a:schemeClr val="tx1"/>
            </a:solidFill>
            <a:miter lim="800000"/>
            <a:headEnd/>
            <a:tailEnd/>
          </a:ln>
        </p:spPr>
        <p:txBody>
          <a:bodyPr wrap="none" lIns="91430" tIns="45715" rIns="91430" bIns="45715" anchor="ctr"/>
          <a:lstStyle/>
          <a:p>
            <a:endParaRPr lang="en-US"/>
          </a:p>
        </p:txBody>
      </p:sp>
      <p:sp>
        <p:nvSpPr>
          <p:cNvPr id="48140" name="AutoShape 10"/>
          <p:cNvSpPr>
            <a:spLocks noChangeArrowheads="1"/>
          </p:cNvSpPr>
          <p:nvPr/>
        </p:nvSpPr>
        <p:spPr bwMode="auto">
          <a:xfrm rot="5400000">
            <a:off x="712789" y="3948113"/>
            <a:ext cx="3627437" cy="738187"/>
          </a:xfrm>
          <a:prstGeom prst="parallelogram">
            <a:avLst>
              <a:gd name="adj" fmla="val 122850"/>
            </a:avLst>
          </a:prstGeom>
          <a:solidFill>
            <a:schemeClr val="folHlink"/>
          </a:solidFill>
          <a:ln w="15875">
            <a:solidFill>
              <a:schemeClr val="tx1"/>
            </a:solidFill>
            <a:miter lim="800000"/>
            <a:headEnd/>
            <a:tailEnd/>
          </a:ln>
        </p:spPr>
        <p:txBody>
          <a:bodyPr wrap="none" lIns="91430" tIns="45715" rIns="91430" bIns="45715"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7" grpId="0" animBg="1"/>
      <p:bldP spid="9216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5"/>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9155" name="Footer Placeholder 6"/>
          <p:cNvSpPr>
            <a:spLocks noGrp="1"/>
          </p:cNvSpPr>
          <p:nvPr>
            <p:ph type="ftr" sz="quarter" idx="11"/>
          </p:nvPr>
        </p:nvSpPr>
        <p:spPr>
          <a:noFill/>
        </p:spPr>
        <p:txBody>
          <a:bodyPr/>
          <a:lstStyle/>
          <a:p>
            <a:endParaRPr lang="en-US"/>
          </a:p>
          <a:p>
            <a:endParaRPr lang="en-US"/>
          </a:p>
          <a:p>
            <a:endParaRPr lang="en-US"/>
          </a:p>
        </p:txBody>
      </p:sp>
      <p:sp>
        <p:nvSpPr>
          <p:cNvPr id="49156" name="Rectangle 2"/>
          <p:cNvSpPr>
            <a:spLocks noGrp="1" noChangeArrowheads="1"/>
          </p:cNvSpPr>
          <p:nvPr>
            <p:ph type="title"/>
          </p:nvPr>
        </p:nvSpPr>
        <p:spPr/>
        <p:txBody>
          <a:bodyPr/>
          <a:lstStyle/>
          <a:p>
            <a:pPr eaLnBrk="1" hangingPunct="1"/>
            <a:r>
              <a:rPr lang="en-US"/>
              <a:t>Layering Scheme</a:t>
            </a:r>
          </a:p>
        </p:txBody>
      </p:sp>
      <p:sp>
        <p:nvSpPr>
          <p:cNvPr id="49157" name="Rectangle 3"/>
          <p:cNvSpPr>
            <a:spLocks noGrp="1" noChangeArrowheads="1"/>
          </p:cNvSpPr>
          <p:nvPr>
            <p:ph type="body" sz="half" idx="1"/>
          </p:nvPr>
        </p:nvSpPr>
        <p:spPr>
          <a:xfrm>
            <a:off x="914401" y="1600201"/>
            <a:ext cx="7772400" cy="4530725"/>
          </a:xfrm>
        </p:spPr>
        <p:txBody>
          <a:bodyPr/>
          <a:lstStyle/>
          <a:p>
            <a:pPr eaLnBrk="1" hangingPunct="1"/>
            <a:r>
              <a:rPr lang="en-US" sz="2800"/>
              <a:t>Spatial (Resolution) Layering</a:t>
            </a:r>
          </a:p>
        </p:txBody>
      </p:sp>
      <p:pic>
        <p:nvPicPr>
          <p:cNvPr id="93188" name="Picture 4" descr="clenna"/>
          <p:cNvPicPr>
            <a:picLocks noGrp="1" noChangeAspect="1" noChangeArrowheads="1"/>
          </p:cNvPicPr>
          <p:nvPr>
            <p:ph sz="quarter" idx="2"/>
          </p:nvPr>
        </p:nvPicPr>
        <p:blipFill>
          <a:blip r:embed="rId3" cstate="print"/>
          <a:srcRect/>
          <a:stretch>
            <a:fillRect/>
          </a:stretch>
        </p:blipFill>
        <p:spPr>
          <a:xfrm>
            <a:off x="2166939" y="3068638"/>
            <a:ext cx="2335212" cy="2189162"/>
          </a:xfrm>
          <a:noFill/>
        </p:spPr>
      </p:pic>
      <p:pic>
        <p:nvPicPr>
          <p:cNvPr id="93189" name="Picture 5" descr="clenna"/>
          <p:cNvPicPr>
            <a:picLocks noGrp="1" noChangeAspect="1" noChangeArrowheads="1"/>
          </p:cNvPicPr>
          <p:nvPr>
            <p:ph sz="quarter" idx="3"/>
          </p:nvPr>
        </p:nvPicPr>
        <p:blipFill>
          <a:blip r:embed="rId3" cstate="print"/>
          <a:srcRect/>
          <a:stretch>
            <a:fillRect/>
          </a:stretch>
        </p:blipFill>
        <p:spPr>
          <a:xfrm>
            <a:off x="4646614" y="2276476"/>
            <a:ext cx="4040187" cy="3787775"/>
          </a:xfrm>
          <a:noFill/>
        </p:spPr>
      </p:pic>
      <p:pic>
        <p:nvPicPr>
          <p:cNvPr id="49160" name="Picture 6" descr="clenna"/>
          <p:cNvPicPr>
            <a:picLocks noChangeAspect="1" noChangeArrowheads="1"/>
          </p:cNvPicPr>
          <p:nvPr/>
        </p:nvPicPr>
        <p:blipFill>
          <a:blip r:embed="rId3" cstate="print"/>
          <a:srcRect/>
          <a:stretch>
            <a:fillRect/>
          </a:stretch>
        </p:blipFill>
        <p:spPr bwMode="auto">
          <a:xfrm>
            <a:off x="817564" y="3592513"/>
            <a:ext cx="1233487" cy="11557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5"/>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51203" name="Footer Placeholder 6"/>
          <p:cNvSpPr>
            <a:spLocks noGrp="1"/>
          </p:cNvSpPr>
          <p:nvPr>
            <p:ph type="ftr" sz="quarter" idx="11"/>
          </p:nvPr>
        </p:nvSpPr>
        <p:spPr>
          <a:noFill/>
        </p:spPr>
        <p:txBody>
          <a:bodyPr/>
          <a:lstStyle/>
          <a:p>
            <a:endParaRPr lang="en-US"/>
          </a:p>
          <a:p>
            <a:endParaRPr lang="en-US"/>
          </a:p>
          <a:p>
            <a:endParaRPr lang="en-US"/>
          </a:p>
        </p:txBody>
      </p:sp>
      <p:sp>
        <p:nvSpPr>
          <p:cNvPr id="51204" name="Rectangle 2"/>
          <p:cNvSpPr>
            <a:spLocks noGrp="1" noChangeArrowheads="1"/>
          </p:cNvSpPr>
          <p:nvPr>
            <p:ph type="title"/>
          </p:nvPr>
        </p:nvSpPr>
        <p:spPr/>
        <p:txBody>
          <a:bodyPr/>
          <a:lstStyle/>
          <a:p>
            <a:pPr eaLnBrk="1" hangingPunct="1"/>
            <a:r>
              <a:rPr lang="en-US"/>
              <a:t>Layering Scheme</a:t>
            </a:r>
          </a:p>
        </p:txBody>
      </p:sp>
      <p:sp>
        <p:nvSpPr>
          <p:cNvPr id="11" name="Rectangle 3"/>
          <p:cNvSpPr>
            <a:spLocks noGrp="1" noChangeArrowheads="1"/>
          </p:cNvSpPr>
          <p:nvPr>
            <p:ph type="body" sz="half" idx="1"/>
          </p:nvPr>
        </p:nvSpPr>
        <p:spPr>
          <a:xfrm>
            <a:off x="762000" y="1447801"/>
            <a:ext cx="8001000" cy="4530725"/>
          </a:xfrm>
        </p:spPr>
        <p:txBody>
          <a:bodyPr/>
          <a:lstStyle/>
          <a:p>
            <a:pPr eaLnBrk="1" hangingPunct="1"/>
            <a:r>
              <a:rPr lang="en-US" sz="2800" dirty="0"/>
              <a:t>Fine Granularity Scalability (FGS): e.g., MPEG-4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7401"/>
            <a:ext cx="6220220" cy="4313567"/>
          </a:xfrm>
          <a:prstGeom prst="rect">
            <a:avLst/>
          </a:prstGeom>
        </p:spPr>
      </p:pic>
      <p:sp>
        <p:nvSpPr>
          <p:cNvPr id="4" name="TextBox 3"/>
          <p:cNvSpPr txBox="1"/>
          <p:nvPr/>
        </p:nvSpPr>
        <p:spPr>
          <a:xfrm rot="16200000">
            <a:off x="7066365" y="4029518"/>
            <a:ext cx="2849690" cy="369332"/>
          </a:xfrm>
          <a:prstGeom prst="rect">
            <a:avLst/>
          </a:prstGeom>
          <a:noFill/>
        </p:spPr>
        <p:txBody>
          <a:bodyPr wrap="none" lIns="91430" tIns="45715" rIns="91430" bIns="45715" rtlCol="0">
            <a:spAutoFit/>
          </a:bodyPr>
          <a:lstStyle/>
          <a:p>
            <a:r>
              <a:rPr lang="en-US" sz="1800" dirty="0"/>
              <a:t>© </a:t>
            </a:r>
            <a:r>
              <a:rPr lang="en-US" sz="1800" dirty="0" err="1"/>
              <a:t>Mihaela</a:t>
            </a:r>
            <a:r>
              <a:rPr lang="en-US" sz="1800" dirty="0"/>
              <a:t> van der </a:t>
            </a:r>
            <a:r>
              <a:rPr lang="en-US" sz="1800" dirty="0" err="1"/>
              <a:t>Schaar</a:t>
            </a:r>
            <a:endParaRPr lang="en-US" sz="1800" dirty="0"/>
          </a:p>
        </p:txBody>
      </p:sp>
    </p:spTree>
    <p:extLst>
      <p:ext uri="{BB962C8B-B14F-4D97-AF65-F5344CB8AC3E}">
        <p14:creationId xmlns:p14="http://schemas.microsoft.com/office/powerpoint/2010/main" val="415897156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52227" name="Footer Placeholder 4"/>
          <p:cNvSpPr>
            <a:spLocks noGrp="1"/>
          </p:cNvSpPr>
          <p:nvPr>
            <p:ph type="ftr" sz="quarter" idx="11"/>
          </p:nvPr>
        </p:nvSpPr>
        <p:spPr>
          <a:noFill/>
        </p:spPr>
        <p:txBody>
          <a:bodyPr/>
          <a:lstStyle/>
          <a:p>
            <a:endParaRPr lang="en-US"/>
          </a:p>
          <a:p>
            <a:endParaRPr lang="en-US"/>
          </a:p>
          <a:p>
            <a:endParaRPr lang="en-US"/>
          </a:p>
        </p:txBody>
      </p:sp>
      <p:sp>
        <p:nvSpPr>
          <p:cNvPr id="52228" name="Rectangle 2"/>
          <p:cNvSpPr>
            <a:spLocks noGrp="1" noChangeArrowheads="1"/>
          </p:cNvSpPr>
          <p:nvPr>
            <p:ph type="title"/>
          </p:nvPr>
        </p:nvSpPr>
        <p:spPr/>
        <p:txBody>
          <a:bodyPr/>
          <a:lstStyle/>
          <a:p>
            <a:pPr eaLnBrk="1" hangingPunct="1"/>
            <a:r>
              <a:rPr lang="en-US" dirty="0"/>
              <a:t>Layered Video</a:t>
            </a:r>
          </a:p>
        </p:txBody>
      </p:sp>
      <p:sp>
        <p:nvSpPr>
          <p:cNvPr id="52229" name="Rectangle 3"/>
          <p:cNvSpPr>
            <a:spLocks noGrp="1" noChangeArrowheads="1"/>
          </p:cNvSpPr>
          <p:nvPr>
            <p:ph type="body" idx="1"/>
          </p:nvPr>
        </p:nvSpPr>
        <p:spPr/>
        <p:txBody>
          <a:bodyPr/>
          <a:lstStyle/>
          <a:p>
            <a:pPr eaLnBrk="1" hangingPunct="1"/>
            <a:r>
              <a:rPr lang="en-US" b="1" dirty="0"/>
              <a:t>SVC</a:t>
            </a:r>
            <a:r>
              <a:rPr lang="en-US" dirty="0"/>
              <a:t>: Scalable Video Coding</a:t>
            </a:r>
          </a:p>
          <a:p>
            <a:pPr lvl="1" eaLnBrk="1" hangingPunct="1"/>
            <a:r>
              <a:rPr lang="en-US" dirty="0"/>
              <a:t>Base-layer plus enhancement layers</a:t>
            </a:r>
          </a:p>
          <a:p>
            <a:pPr lvl="1" eaLnBrk="1" hangingPunct="1"/>
            <a:r>
              <a:rPr lang="en-US" dirty="0"/>
              <a:t>Each received layer improves the quality</a:t>
            </a:r>
          </a:p>
          <a:p>
            <a:pPr lvl="1" eaLnBrk="1" hangingPunct="1"/>
            <a:r>
              <a:rPr lang="en-US" dirty="0"/>
              <a:t>Layer </a:t>
            </a:r>
            <a:r>
              <a:rPr lang="en-US" i="1" dirty="0">
                <a:latin typeface="Times New Roman" pitchFamily="18" charset="0"/>
                <a:cs typeface="Times New Roman" pitchFamily="18" charset="0"/>
              </a:rPr>
              <a:t>n+1</a:t>
            </a:r>
            <a:r>
              <a:rPr lang="en-US" dirty="0"/>
              <a:t> depends on layer </a:t>
            </a:r>
            <a:r>
              <a:rPr lang="en-US" i="1" dirty="0">
                <a:latin typeface="Times New Roman" pitchFamily="18" charset="0"/>
                <a:cs typeface="Times New Roman" pitchFamily="18" charset="0"/>
              </a:rPr>
              <a:t>n</a:t>
            </a:r>
          </a:p>
          <a:p>
            <a:pPr lvl="1" eaLnBrk="1" hangingPunct="1"/>
            <a:endParaRPr lang="en-US" dirty="0"/>
          </a:p>
          <a:p>
            <a:pPr eaLnBrk="1" hangingPunct="1"/>
            <a:r>
              <a:rPr lang="en-US" b="1" dirty="0"/>
              <a:t>MDC</a:t>
            </a:r>
            <a:r>
              <a:rPr lang="en-US" dirty="0"/>
              <a:t>: Multiple Description Coding</a:t>
            </a:r>
          </a:p>
          <a:p>
            <a:pPr lvl="1" eaLnBrk="1" hangingPunct="1"/>
            <a:r>
              <a:rPr lang="en-US" dirty="0"/>
              <a:t>Layers are independent</a:t>
            </a:r>
          </a:p>
          <a:p>
            <a:pPr lvl="1" eaLnBrk="1" hangingPunct="1"/>
            <a:r>
              <a:rPr lang="en-US" dirty="0"/>
              <a:t>Each received layer improves the quality</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52227" name="Footer Placeholder 4"/>
          <p:cNvSpPr>
            <a:spLocks noGrp="1"/>
          </p:cNvSpPr>
          <p:nvPr>
            <p:ph type="ftr" sz="quarter" idx="11"/>
          </p:nvPr>
        </p:nvSpPr>
        <p:spPr>
          <a:noFill/>
        </p:spPr>
        <p:txBody>
          <a:bodyPr/>
          <a:lstStyle/>
          <a:p>
            <a:endParaRPr lang="en-US"/>
          </a:p>
          <a:p>
            <a:endParaRPr lang="en-US"/>
          </a:p>
          <a:p>
            <a:endParaRPr lang="en-US"/>
          </a:p>
        </p:txBody>
      </p:sp>
      <p:sp>
        <p:nvSpPr>
          <p:cNvPr id="52228" name="Rectangle 2"/>
          <p:cNvSpPr>
            <a:spLocks noGrp="1" noChangeArrowheads="1"/>
          </p:cNvSpPr>
          <p:nvPr>
            <p:ph type="title"/>
          </p:nvPr>
        </p:nvSpPr>
        <p:spPr/>
        <p:txBody>
          <a:bodyPr/>
          <a:lstStyle/>
          <a:p>
            <a:pPr eaLnBrk="1" hangingPunct="1"/>
            <a:r>
              <a:rPr lang="en-US" dirty="0"/>
              <a:t>Layered Video</a:t>
            </a:r>
          </a:p>
        </p:txBody>
      </p:sp>
      <p:sp>
        <p:nvSpPr>
          <p:cNvPr id="52229" name="Rectangle 3"/>
          <p:cNvSpPr>
            <a:spLocks noGrp="1" noChangeArrowheads="1"/>
          </p:cNvSpPr>
          <p:nvPr>
            <p:ph type="body" idx="1"/>
          </p:nvPr>
        </p:nvSpPr>
        <p:spPr/>
        <p:txBody>
          <a:bodyPr/>
          <a:lstStyle/>
          <a:p>
            <a:pPr eaLnBrk="1" hangingPunct="1"/>
            <a:r>
              <a:rPr lang="en-US" dirty="0"/>
              <a:t>BUT: Layered video </a:t>
            </a:r>
            <a:r>
              <a:rPr lang="en-US" dirty="0" err="1"/>
              <a:t>codecs</a:t>
            </a:r>
            <a:r>
              <a:rPr lang="en-US" dirty="0"/>
              <a:t> are less bandwidth-efficient than single-layer </a:t>
            </a:r>
            <a:r>
              <a:rPr lang="en-US" dirty="0" err="1"/>
              <a:t>codecs</a:t>
            </a:r>
            <a:r>
              <a:rPr lang="en-US" dirty="0"/>
              <a:t>.</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52227" name="Footer Placeholder 4"/>
          <p:cNvSpPr>
            <a:spLocks noGrp="1"/>
          </p:cNvSpPr>
          <p:nvPr>
            <p:ph type="ftr" sz="quarter" idx="11"/>
          </p:nvPr>
        </p:nvSpPr>
        <p:spPr>
          <a:noFill/>
        </p:spPr>
        <p:txBody>
          <a:bodyPr/>
          <a:lstStyle/>
          <a:p>
            <a:endParaRPr lang="en-US"/>
          </a:p>
          <a:p>
            <a:endParaRPr lang="en-US"/>
          </a:p>
          <a:p>
            <a:endParaRPr lang="en-US"/>
          </a:p>
        </p:txBody>
      </p:sp>
      <p:sp>
        <p:nvSpPr>
          <p:cNvPr id="52228" name="Rectangle 2"/>
          <p:cNvSpPr>
            <a:spLocks noGrp="1" noChangeArrowheads="1"/>
          </p:cNvSpPr>
          <p:nvPr>
            <p:ph type="title"/>
          </p:nvPr>
        </p:nvSpPr>
        <p:spPr/>
        <p:txBody>
          <a:bodyPr/>
          <a:lstStyle/>
          <a:p>
            <a:pPr eaLnBrk="1" hangingPunct="1"/>
            <a:r>
              <a:rPr lang="en-US"/>
              <a:t>Rate Adaptation</a:t>
            </a:r>
          </a:p>
        </p:txBody>
      </p:sp>
      <p:sp>
        <p:nvSpPr>
          <p:cNvPr id="52229" name="Rectangle 3"/>
          <p:cNvSpPr>
            <a:spLocks noGrp="1" noChangeArrowheads="1"/>
          </p:cNvSpPr>
          <p:nvPr>
            <p:ph type="body" idx="1"/>
          </p:nvPr>
        </p:nvSpPr>
        <p:spPr/>
        <p:txBody>
          <a:bodyPr/>
          <a:lstStyle/>
          <a:p>
            <a:pPr eaLnBrk="1" hangingPunct="1"/>
            <a:r>
              <a:rPr lang="en-US"/>
              <a:t>To increase rate, send more layers</a:t>
            </a:r>
          </a:p>
          <a:p>
            <a:pPr eaLnBrk="1" hangingPunct="1"/>
            <a:r>
              <a:rPr lang="en-US"/>
              <a:t>To decrease rate, drop some layers</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(1)</a:t>
            </a:r>
          </a:p>
        </p:txBody>
      </p:sp>
      <p:sp>
        <p:nvSpPr>
          <p:cNvPr id="3" name="Content Placeholder 2"/>
          <p:cNvSpPr>
            <a:spLocks noGrp="1"/>
          </p:cNvSpPr>
          <p:nvPr>
            <p:ph idx="1"/>
          </p:nvPr>
        </p:nvSpPr>
        <p:spPr/>
        <p:txBody>
          <a:bodyPr/>
          <a:lstStyle/>
          <a:p>
            <a:r>
              <a:rPr lang="en-US" dirty="0"/>
              <a:t>Rate Adaptation – Why?</a:t>
            </a:r>
          </a:p>
          <a:p>
            <a:pPr lvl="1"/>
            <a:r>
              <a:rPr lang="en-US" dirty="0"/>
              <a:t>Adapt data transmission to fluctuating network conditions</a:t>
            </a:r>
          </a:p>
          <a:p>
            <a:r>
              <a:rPr lang="en-US" dirty="0"/>
              <a:t>Media Rate Control – Why?</a:t>
            </a:r>
          </a:p>
          <a:p>
            <a:pPr lvl="1"/>
            <a:r>
              <a:rPr lang="en-US" dirty="0"/>
              <a:t>Media data rate must match data transmission rate; otherwise stalls, etc.</a:t>
            </a:r>
          </a:p>
          <a:p>
            <a:pPr lvl="1"/>
            <a:r>
              <a:rPr lang="en-US" dirty="0"/>
              <a:t>Media data rate can be controlled by encoder (parameters) or via scalable coding (SVC, MDC)</a:t>
            </a:r>
          </a:p>
          <a:p>
            <a:endParaRPr lang="en-US" dirty="0"/>
          </a:p>
        </p:txBody>
      </p:sp>
      <p:sp>
        <p:nvSpPr>
          <p:cNvPr id="4" name="Date Placeholder 3"/>
          <p:cNvSpPr>
            <a:spLocks noGrp="1"/>
          </p:cNvSpPr>
          <p:nvPr>
            <p:ph type="dt" sz="half" idx="10"/>
          </p:nvPr>
        </p:nvSpPr>
        <p:spPr/>
        <p:txBody>
          <a:bodyPr/>
          <a:lstStyle/>
          <a:p>
            <a:pPr>
              <a:defRPr/>
            </a:pPr>
            <a:r>
              <a:rPr lang="en-US" dirty="0"/>
              <a:t>NUS.SOC.CS5248-2019</a:t>
            </a:r>
          </a:p>
          <a:p>
            <a:pPr>
              <a:defRPr/>
            </a:pPr>
            <a:r>
              <a:rPr lang="en-US" dirty="0"/>
              <a:t>Roger Zimmermann (based in part on slides by Ooi Wei Tsang)</a:t>
            </a:r>
          </a:p>
        </p:txBody>
      </p:sp>
      <p:sp>
        <p:nvSpPr>
          <p:cNvPr id="5" name="Footer Placeholder 4"/>
          <p:cNvSpPr>
            <a:spLocks noGrp="1"/>
          </p:cNvSpPr>
          <p:nvPr>
            <p:ph type="ftr" sz="quarter" idx="11"/>
          </p:nvPr>
        </p:nvSpPr>
        <p:spPr/>
        <p:txBody>
          <a:bodyPr/>
          <a:lstStyle/>
          <a:p>
            <a:pPr>
              <a:defRPr/>
            </a:pPr>
            <a:endParaRPr lang="en-US"/>
          </a:p>
          <a:p>
            <a:pPr>
              <a:defRPr/>
            </a:pPr>
            <a:endParaRPr lang="en-US"/>
          </a:p>
          <a:p>
            <a:pPr>
              <a:defRPr/>
            </a:pPr>
            <a:endParaRPr lang="en-US"/>
          </a:p>
        </p:txBody>
      </p:sp>
    </p:spTree>
    <p:extLst>
      <p:ext uri="{BB962C8B-B14F-4D97-AF65-F5344CB8AC3E}">
        <p14:creationId xmlns:p14="http://schemas.microsoft.com/office/powerpoint/2010/main" val="3768667007"/>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a:t>
            </a:r>
          </a:p>
        </p:txBody>
      </p:sp>
      <p:sp>
        <p:nvSpPr>
          <p:cNvPr id="3" name="Content Placeholder 2"/>
          <p:cNvSpPr>
            <a:spLocks noGrp="1"/>
          </p:cNvSpPr>
          <p:nvPr>
            <p:ph idx="1"/>
          </p:nvPr>
        </p:nvSpPr>
        <p:spPr/>
        <p:txBody>
          <a:bodyPr/>
          <a:lstStyle/>
          <a:p>
            <a:r>
              <a:rPr lang="en-US" dirty="0"/>
              <a:t>Client-Side Rate Adaptation</a:t>
            </a:r>
          </a:p>
          <a:p>
            <a:pPr lvl="1"/>
            <a:r>
              <a:rPr lang="en-US" dirty="0"/>
              <a:t>Used with DASH (i.e., HTTP/TCP)</a:t>
            </a:r>
          </a:p>
          <a:p>
            <a:pPr lvl="1"/>
            <a:r>
              <a:rPr lang="en-US" dirty="0"/>
              <a:t>Can be based on bandwidth, buffer, or both</a:t>
            </a:r>
          </a:p>
          <a:p>
            <a:r>
              <a:rPr lang="en-US" dirty="0"/>
              <a:t>Server-Side Rate Adaptation</a:t>
            </a:r>
          </a:p>
          <a:p>
            <a:pPr lvl="1"/>
            <a:r>
              <a:rPr lang="en-US" dirty="0"/>
              <a:t>Used with RTP/RTCP/RTSP</a:t>
            </a:r>
          </a:p>
          <a:p>
            <a:pPr lvl="1"/>
            <a:r>
              <a:rPr lang="en-US" dirty="0"/>
              <a:t>Tries to be TCP-friendly at packet level</a:t>
            </a:r>
          </a:p>
          <a:p>
            <a:endParaRPr lang="en-US" dirty="0"/>
          </a:p>
        </p:txBody>
      </p:sp>
      <p:sp>
        <p:nvSpPr>
          <p:cNvPr id="4" name="Date Placeholder 3"/>
          <p:cNvSpPr>
            <a:spLocks noGrp="1"/>
          </p:cNvSpPr>
          <p:nvPr>
            <p:ph type="dt" sz="half" idx="10"/>
          </p:nvPr>
        </p:nvSpPr>
        <p:spPr/>
        <p:txBody>
          <a:bodyPr/>
          <a:lstStyle/>
          <a:p>
            <a:pPr>
              <a:defRPr/>
            </a:pPr>
            <a:r>
              <a:rPr lang="en-US" dirty="0"/>
              <a:t>NUS.SOC.CS5248-2019</a:t>
            </a:r>
          </a:p>
          <a:p>
            <a:pPr>
              <a:defRPr/>
            </a:pPr>
            <a:r>
              <a:rPr lang="en-US" dirty="0"/>
              <a:t>Roger Zimmermann (based in part on slides by Ooi Wei Tsang)</a:t>
            </a:r>
          </a:p>
        </p:txBody>
      </p:sp>
      <p:sp>
        <p:nvSpPr>
          <p:cNvPr id="5" name="Footer Placeholder 4"/>
          <p:cNvSpPr>
            <a:spLocks noGrp="1"/>
          </p:cNvSpPr>
          <p:nvPr>
            <p:ph type="ftr" sz="quarter" idx="11"/>
          </p:nvPr>
        </p:nvSpPr>
        <p:spPr/>
        <p:txBody>
          <a:bodyPr/>
          <a:lstStyle/>
          <a:p>
            <a:pPr>
              <a:defRPr/>
            </a:pPr>
            <a:endParaRPr lang="en-US"/>
          </a:p>
          <a:p>
            <a:pPr>
              <a:defRPr/>
            </a:pPr>
            <a:endParaRPr lang="en-US"/>
          </a:p>
          <a:p>
            <a:pPr>
              <a:defRPr/>
            </a:pPr>
            <a:endParaRPr lang="en-US"/>
          </a:p>
        </p:txBody>
      </p:sp>
    </p:spTree>
    <p:extLst>
      <p:ext uri="{BB962C8B-B14F-4D97-AF65-F5344CB8AC3E}">
        <p14:creationId xmlns:p14="http://schemas.microsoft.com/office/powerpoint/2010/main" val="420031356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p>
            <a:r>
              <a:rPr lang="en-US" dirty="0"/>
              <a:t>NUS.SOC.CS5248-2019</a:t>
            </a:r>
          </a:p>
          <a:p>
            <a:r>
              <a:rPr lang="en-US" dirty="0"/>
              <a:t>Roger Zimmermann (based in part on slides by Ooi Wei Tsang)</a:t>
            </a:r>
          </a:p>
        </p:txBody>
      </p:sp>
      <p:sp>
        <p:nvSpPr>
          <p:cNvPr id="4099" name="Footer Placeholder 3"/>
          <p:cNvSpPr>
            <a:spLocks noGrp="1"/>
          </p:cNvSpPr>
          <p:nvPr>
            <p:ph type="ftr" sz="quarter" idx="11"/>
          </p:nvPr>
        </p:nvSpPr>
        <p:spPr>
          <a:noFill/>
        </p:spPr>
        <p:txBody>
          <a:bodyPr/>
          <a:lstStyle/>
          <a:p>
            <a:endParaRPr lang="en-US"/>
          </a:p>
          <a:p>
            <a:endParaRPr lang="en-US"/>
          </a:p>
          <a:p>
            <a:endParaRPr lang="en-US"/>
          </a:p>
        </p:txBody>
      </p:sp>
      <p:sp>
        <p:nvSpPr>
          <p:cNvPr id="4100" name="Rectangle 2"/>
          <p:cNvSpPr>
            <a:spLocks noChangeArrowheads="1"/>
          </p:cNvSpPr>
          <p:nvPr/>
        </p:nvSpPr>
        <p:spPr bwMode="auto">
          <a:xfrm>
            <a:off x="914401" y="277813"/>
            <a:ext cx="7772400" cy="1143000"/>
          </a:xfrm>
          <a:prstGeom prst="rect">
            <a:avLst/>
          </a:prstGeom>
          <a:noFill/>
          <a:ln w="9525">
            <a:noFill/>
            <a:miter lim="800000"/>
            <a:headEnd/>
            <a:tailEnd/>
          </a:ln>
        </p:spPr>
        <p:txBody>
          <a:bodyPr lIns="91430" tIns="45715" rIns="91430" bIns="45715" anchor="ctr"/>
          <a:lstStyle/>
          <a:p>
            <a:pPr algn="l"/>
            <a:r>
              <a:rPr lang="en-US" sz="4200">
                <a:solidFill>
                  <a:schemeClr val="tx2"/>
                </a:solidFill>
              </a:rPr>
              <a:t>You are Here</a:t>
            </a:r>
          </a:p>
        </p:txBody>
      </p:sp>
      <p:sp>
        <p:nvSpPr>
          <p:cNvPr id="4101" name="Cloud"/>
          <p:cNvSpPr>
            <a:spLocks noChangeAspect="1" noEditPoints="1" noChangeArrowheads="1"/>
          </p:cNvSpPr>
          <p:nvPr/>
        </p:nvSpPr>
        <p:spPr bwMode="auto">
          <a:xfrm>
            <a:off x="3328988" y="4419600"/>
            <a:ext cx="2832100" cy="1638300"/>
          </a:xfrm>
          <a:custGeom>
            <a:avLst/>
            <a:gdLst>
              <a:gd name="T0" fmla="*/ 151025939 w 21600"/>
              <a:gd name="T1" fmla="*/ 2147483647 h 21600"/>
              <a:gd name="T2" fmla="*/ 2147483647 w 21600"/>
              <a:gd name="T3" fmla="*/ 2147483647 h 21600"/>
              <a:gd name="T4" fmla="*/ 2147483647 w 21600"/>
              <a:gd name="T5" fmla="*/ 2147483647 h 21600"/>
              <a:gd name="T6" fmla="*/ 2147483647 w 21600"/>
              <a:gd name="T7" fmla="*/ 53887050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2700">
            <a:solidFill>
              <a:schemeClr val="tx1"/>
            </a:solidFill>
            <a:miter lim="800000"/>
            <a:headEnd/>
            <a:tailEnd/>
          </a:ln>
        </p:spPr>
        <p:txBody>
          <a:bodyPr lIns="91430" tIns="45715" rIns="91430" bIns="45715" anchor="ctr"/>
          <a:lstStyle/>
          <a:p>
            <a:r>
              <a:rPr lang="en-US" sz="2400" b="1"/>
              <a:t>Network</a:t>
            </a:r>
          </a:p>
        </p:txBody>
      </p:sp>
      <p:sp>
        <p:nvSpPr>
          <p:cNvPr id="4102" name="Rectangle 5"/>
          <p:cNvSpPr>
            <a:spLocks noChangeArrowheads="1"/>
          </p:cNvSpPr>
          <p:nvPr/>
        </p:nvSpPr>
        <p:spPr bwMode="auto">
          <a:xfrm>
            <a:off x="1403350" y="2043113"/>
            <a:ext cx="1477963" cy="963612"/>
          </a:xfrm>
          <a:prstGeom prst="rect">
            <a:avLst/>
          </a:prstGeom>
          <a:solidFill>
            <a:schemeClr val="bg1"/>
          </a:solidFill>
          <a:ln w="19050">
            <a:solidFill>
              <a:schemeClr val="tx1"/>
            </a:solidFill>
            <a:miter lim="800000"/>
            <a:headEnd/>
            <a:tailEnd/>
          </a:ln>
        </p:spPr>
        <p:txBody>
          <a:bodyPr wrap="none" lIns="91430" tIns="45715" rIns="91430" bIns="45715" anchor="ctr"/>
          <a:lstStyle/>
          <a:p>
            <a:r>
              <a:rPr lang="en-US" sz="2400" b="1"/>
              <a:t>Encoder</a:t>
            </a:r>
          </a:p>
        </p:txBody>
      </p:sp>
      <p:sp>
        <p:nvSpPr>
          <p:cNvPr id="4103" name="Oval 6"/>
          <p:cNvSpPr>
            <a:spLocks noChangeArrowheads="1"/>
          </p:cNvSpPr>
          <p:nvPr/>
        </p:nvSpPr>
        <p:spPr bwMode="auto">
          <a:xfrm>
            <a:off x="1789113" y="3392489"/>
            <a:ext cx="1670050" cy="1155700"/>
          </a:xfrm>
          <a:prstGeom prst="ellipse">
            <a:avLst/>
          </a:prstGeom>
          <a:solidFill>
            <a:schemeClr val="bg1"/>
          </a:solidFill>
          <a:ln w="9525">
            <a:solidFill>
              <a:schemeClr val="tx1"/>
            </a:solidFill>
            <a:round/>
            <a:headEnd/>
            <a:tailEnd/>
          </a:ln>
        </p:spPr>
        <p:txBody>
          <a:bodyPr wrap="none" lIns="91430" tIns="45715" rIns="91430" bIns="45715" anchor="ctr"/>
          <a:lstStyle/>
          <a:p>
            <a:r>
              <a:rPr lang="en-US" sz="2400" b="1" dirty="0"/>
              <a:t>Sender</a:t>
            </a:r>
          </a:p>
        </p:txBody>
      </p:sp>
      <p:sp>
        <p:nvSpPr>
          <p:cNvPr id="4104" name="Oval 7"/>
          <p:cNvSpPr>
            <a:spLocks noChangeArrowheads="1"/>
          </p:cNvSpPr>
          <p:nvPr/>
        </p:nvSpPr>
        <p:spPr bwMode="auto">
          <a:xfrm>
            <a:off x="3843339" y="2814638"/>
            <a:ext cx="1666875" cy="1155700"/>
          </a:xfrm>
          <a:prstGeom prst="ellipse">
            <a:avLst/>
          </a:prstGeom>
          <a:solidFill>
            <a:schemeClr val="bg1"/>
          </a:solidFill>
          <a:ln w="9525">
            <a:solidFill>
              <a:schemeClr val="tx1"/>
            </a:solidFill>
            <a:round/>
            <a:headEnd/>
            <a:tailEnd/>
          </a:ln>
        </p:spPr>
        <p:txBody>
          <a:bodyPr wrap="none" lIns="91430" tIns="45715" rIns="91430" bIns="45715" anchor="ctr"/>
          <a:lstStyle/>
          <a:p>
            <a:r>
              <a:rPr lang="en-US" sz="2400" b="1"/>
              <a:t>Middlebox</a:t>
            </a:r>
          </a:p>
        </p:txBody>
      </p:sp>
      <p:sp>
        <p:nvSpPr>
          <p:cNvPr id="4105" name="Oval 8"/>
          <p:cNvSpPr>
            <a:spLocks noChangeArrowheads="1"/>
          </p:cNvSpPr>
          <p:nvPr/>
        </p:nvSpPr>
        <p:spPr bwMode="auto">
          <a:xfrm>
            <a:off x="5961063" y="3390900"/>
            <a:ext cx="1670050" cy="1155700"/>
          </a:xfrm>
          <a:prstGeom prst="ellipse">
            <a:avLst/>
          </a:prstGeom>
          <a:solidFill>
            <a:srgbClr val="336699"/>
          </a:solidFill>
          <a:ln w="9525">
            <a:solidFill>
              <a:schemeClr val="tx1"/>
            </a:solidFill>
            <a:round/>
            <a:headEnd/>
            <a:tailEnd/>
          </a:ln>
        </p:spPr>
        <p:txBody>
          <a:bodyPr wrap="none" lIns="91430" tIns="45715" rIns="91430" bIns="45715" anchor="ctr"/>
          <a:lstStyle/>
          <a:p>
            <a:r>
              <a:rPr lang="en-US" sz="2400" b="1" dirty="0">
                <a:solidFill>
                  <a:schemeClr val="bg1"/>
                </a:solidFill>
              </a:rPr>
              <a:t>Receiver</a:t>
            </a:r>
          </a:p>
        </p:txBody>
      </p:sp>
      <p:cxnSp>
        <p:nvCxnSpPr>
          <p:cNvPr id="4106" name="AutoShape 9"/>
          <p:cNvCxnSpPr>
            <a:cxnSpLocks noChangeShapeType="1"/>
            <a:stCxn id="4102" idx="2"/>
            <a:endCxn id="4103" idx="0"/>
          </p:cNvCxnSpPr>
          <p:nvPr/>
        </p:nvCxnSpPr>
        <p:spPr bwMode="auto">
          <a:xfrm rot="16200000" flipH="1">
            <a:off x="2195513" y="2963863"/>
            <a:ext cx="376238" cy="481013"/>
          </a:xfrm>
          <a:prstGeom prst="curvedConnector3">
            <a:avLst>
              <a:gd name="adj1" fmla="val 48523"/>
            </a:avLst>
          </a:prstGeom>
          <a:noFill/>
          <a:ln w="9525">
            <a:solidFill>
              <a:schemeClr val="tx1"/>
            </a:solidFill>
            <a:round/>
            <a:headEnd/>
            <a:tailEnd type="triangle" w="med" len="med"/>
          </a:ln>
        </p:spPr>
      </p:cxnSp>
      <p:cxnSp>
        <p:nvCxnSpPr>
          <p:cNvPr id="4107" name="AutoShape 10"/>
          <p:cNvCxnSpPr>
            <a:cxnSpLocks noChangeShapeType="1"/>
            <a:stCxn id="4103" idx="4"/>
            <a:endCxn id="4101" idx="0"/>
          </p:cNvCxnSpPr>
          <p:nvPr/>
        </p:nvCxnSpPr>
        <p:spPr bwMode="auto">
          <a:xfrm rot="16200000" flipH="1">
            <a:off x="2636045" y="4536282"/>
            <a:ext cx="690562" cy="714375"/>
          </a:xfrm>
          <a:prstGeom prst="curvedConnector2">
            <a:avLst/>
          </a:prstGeom>
          <a:noFill/>
          <a:ln w="57150">
            <a:solidFill>
              <a:schemeClr val="tx2"/>
            </a:solidFill>
            <a:round/>
            <a:headEnd/>
            <a:tailEnd type="triangle" w="med" len="med"/>
          </a:ln>
        </p:spPr>
      </p:cxnSp>
      <p:cxnSp>
        <p:nvCxnSpPr>
          <p:cNvPr id="4108" name="AutoShape 11"/>
          <p:cNvCxnSpPr>
            <a:cxnSpLocks noChangeShapeType="1"/>
            <a:endCxn id="4104" idx="3"/>
          </p:cNvCxnSpPr>
          <p:nvPr/>
        </p:nvCxnSpPr>
        <p:spPr bwMode="auto">
          <a:xfrm rot="-5400000">
            <a:off x="3689350" y="4197351"/>
            <a:ext cx="795338" cy="1588"/>
          </a:xfrm>
          <a:prstGeom prst="curvedConnector3">
            <a:avLst>
              <a:gd name="adj1" fmla="val 39324"/>
            </a:avLst>
          </a:prstGeom>
          <a:noFill/>
          <a:ln w="19050">
            <a:solidFill>
              <a:schemeClr val="tx2"/>
            </a:solidFill>
            <a:round/>
            <a:headEnd/>
            <a:tailEnd type="triangle" w="med" len="med"/>
          </a:ln>
        </p:spPr>
      </p:cxnSp>
      <p:cxnSp>
        <p:nvCxnSpPr>
          <p:cNvPr id="4109" name="AutoShape 12"/>
          <p:cNvCxnSpPr>
            <a:cxnSpLocks noChangeShapeType="1"/>
            <a:stCxn id="4104" idx="5"/>
          </p:cNvCxnSpPr>
          <p:nvPr/>
        </p:nvCxnSpPr>
        <p:spPr bwMode="auto">
          <a:xfrm rot="5400000">
            <a:off x="4896644" y="4169569"/>
            <a:ext cx="738188" cy="0"/>
          </a:xfrm>
          <a:prstGeom prst="straightConnector1">
            <a:avLst/>
          </a:prstGeom>
          <a:noFill/>
          <a:ln w="19050">
            <a:solidFill>
              <a:schemeClr val="tx2"/>
            </a:solidFill>
            <a:round/>
            <a:headEnd/>
            <a:tailEnd type="triangle" w="med" len="med"/>
          </a:ln>
        </p:spPr>
      </p:cxnSp>
      <p:cxnSp>
        <p:nvCxnSpPr>
          <p:cNvPr id="4110" name="AutoShape 13"/>
          <p:cNvCxnSpPr>
            <a:cxnSpLocks noChangeShapeType="1"/>
            <a:stCxn id="4101" idx="2"/>
            <a:endCxn id="4105" idx="4"/>
          </p:cNvCxnSpPr>
          <p:nvPr/>
        </p:nvCxnSpPr>
        <p:spPr bwMode="auto">
          <a:xfrm flipV="1">
            <a:off x="6159500" y="4546601"/>
            <a:ext cx="636588" cy="692150"/>
          </a:xfrm>
          <a:prstGeom prst="curvedConnector2">
            <a:avLst/>
          </a:prstGeom>
          <a:noFill/>
          <a:ln w="19050">
            <a:solidFill>
              <a:schemeClr val="tx2"/>
            </a:solidFill>
            <a:round/>
            <a:headEnd/>
            <a:tailEnd type="triangle" w="med" len="med"/>
          </a:ln>
        </p:spPr>
      </p:cxnSp>
      <p:sp>
        <p:nvSpPr>
          <p:cNvPr id="4111" name="Rectangle 14"/>
          <p:cNvSpPr>
            <a:spLocks noChangeArrowheads="1"/>
          </p:cNvSpPr>
          <p:nvPr/>
        </p:nvSpPr>
        <p:spPr bwMode="auto">
          <a:xfrm>
            <a:off x="6408739" y="2043113"/>
            <a:ext cx="1476375" cy="963612"/>
          </a:xfrm>
          <a:prstGeom prst="rect">
            <a:avLst/>
          </a:prstGeom>
          <a:solidFill>
            <a:schemeClr val="bg1"/>
          </a:solidFill>
          <a:ln w="12700">
            <a:solidFill>
              <a:schemeClr val="tx2"/>
            </a:solidFill>
            <a:miter lim="800000"/>
            <a:headEnd/>
            <a:tailEnd/>
          </a:ln>
        </p:spPr>
        <p:txBody>
          <a:bodyPr wrap="none" lIns="91430" tIns="45715" rIns="91430" bIns="45715" anchor="ctr"/>
          <a:lstStyle/>
          <a:p>
            <a:r>
              <a:rPr lang="en-US" sz="2400" b="1"/>
              <a:t>Decoder</a:t>
            </a:r>
          </a:p>
        </p:txBody>
      </p:sp>
      <p:cxnSp>
        <p:nvCxnSpPr>
          <p:cNvPr id="4112" name="AutoShape 15"/>
          <p:cNvCxnSpPr>
            <a:cxnSpLocks noChangeShapeType="1"/>
            <a:stCxn id="4105" idx="0"/>
            <a:endCxn id="4111" idx="2"/>
          </p:cNvCxnSpPr>
          <p:nvPr/>
        </p:nvCxnSpPr>
        <p:spPr bwMode="auto">
          <a:xfrm rot="-5400000">
            <a:off x="6779419" y="3023395"/>
            <a:ext cx="384175" cy="350837"/>
          </a:xfrm>
          <a:prstGeom prst="curvedConnector3">
            <a:avLst>
              <a:gd name="adj1" fmla="val 50000"/>
            </a:avLst>
          </a:prstGeom>
          <a:noFill/>
          <a:ln w="9525">
            <a:solidFill>
              <a:schemeClr val="tx1"/>
            </a:solidFill>
            <a:round/>
            <a:headEnd/>
            <a:tailEnd type="triangle" w="med" len="med"/>
          </a:ln>
        </p:spPr>
      </p:cxnSp>
    </p:spTree>
    <p:extLst>
      <p:ext uri="{BB962C8B-B14F-4D97-AF65-F5344CB8AC3E}">
        <p14:creationId xmlns:p14="http://schemas.microsoft.com/office/powerpoint/2010/main" val="7326254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481" y="381641"/>
            <a:ext cx="8400959" cy="1126198"/>
          </a:xfrm>
        </p:spPr>
        <p:txBody>
          <a:bodyPr/>
          <a:lstStyle/>
          <a:p>
            <a:r>
              <a:rPr lang="en-US" sz="3300" dirty="0"/>
              <a:t>Dynamic Adaptive Streaming over HTTP (DASH)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481" y="1524600"/>
            <a:ext cx="8226720" cy="2365742"/>
          </a:xfrm>
        </p:spPr>
      </p:pic>
      <p:sp>
        <p:nvSpPr>
          <p:cNvPr id="9" name="ZoneTexte 8"/>
          <p:cNvSpPr txBox="1"/>
          <p:nvPr/>
        </p:nvSpPr>
        <p:spPr>
          <a:xfrm>
            <a:off x="533367" y="4465911"/>
            <a:ext cx="4131024" cy="2819988"/>
          </a:xfrm>
          <a:prstGeom prst="rect">
            <a:avLst/>
          </a:prstGeom>
          <a:noFill/>
        </p:spPr>
        <p:txBody>
          <a:bodyPr wrap="square" lIns="82918" tIns="41460" rIns="82918" bIns="41460" rtlCol="0">
            <a:spAutoFit/>
          </a:bodyPr>
          <a:lstStyle/>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Request the MPD</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Download segments using HTTP GET</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select bitrate based on TCP bandwidth estimation</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Adapt to network resources dynamically</a:t>
            </a:r>
          </a:p>
          <a:p>
            <a:pPr marL="259124" indent="-259124" algn="l" defTabSz="414597" eaLnBrk="0" hangingPunct="0">
              <a:buFont typeface="Wingdings" panose="05000000000000000000" pitchFamily="2" charset="2"/>
              <a:buChar char="q"/>
            </a:pPr>
            <a:endParaRPr lang="en-US" sz="1800" dirty="0">
              <a:solidFill>
                <a:srgbClr val="000000"/>
              </a:solidFill>
              <a:latin typeface="Microsoft Sans Serif"/>
            </a:endParaRPr>
          </a:p>
          <a:p>
            <a:pPr marL="259124" indent="-259124" algn="l" defTabSz="414597" eaLnBrk="0" hangingPunct="0">
              <a:buFont typeface="Wingdings" panose="05000000000000000000" pitchFamily="2" charset="2"/>
              <a:buChar char="q"/>
            </a:pPr>
            <a:endParaRPr lang="en-US" sz="1800" dirty="0">
              <a:solidFill>
                <a:srgbClr val="000000"/>
              </a:solidFill>
              <a:latin typeface="Microsoft Sans Serif"/>
            </a:endParaRPr>
          </a:p>
          <a:p>
            <a:pPr marL="259124" indent="-259124" algn="l" defTabSz="414597" eaLnBrk="0" hangingPunct="0">
              <a:buFont typeface="Wingdings" panose="05000000000000000000" pitchFamily="2" charset="2"/>
              <a:buChar char="q"/>
            </a:pPr>
            <a:endParaRPr lang="en-US" sz="1800" dirty="0">
              <a:solidFill>
                <a:srgbClr val="000000"/>
              </a:solidFill>
              <a:latin typeface="Arial" panose="020B0604020202020204" pitchFamily="34" charset="0"/>
            </a:endParaRPr>
          </a:p>
        </p:txBody>
      </p:sp>
      <p:sp>
        <p:nvSpPr>
          <p:cNvPr id="10" name="ZoneTexte 9"/>
          <p:cNvSpPr txBox="1"/>
          <p:nvPr/>
        </p:nvSpPr>
        <p:spPr>
          <a:xfrm>
            <a:off x="4235223" y="4189401"/>
            <a:ext cx="4641120" cy="4006628"/>
          </a:xfrm>
          <a:prstGeom prst="rect">
            <a:avLst/>
          </a:prstGeom>
          <a:noFill/>
        </p:spPr>
        <p:txBody>
          <a:bodyPr wrap="square" lIns="82918" tIns="41460" rIns="82918" bIns="41460" rtlCol="0">
            <a:spAutoFit/>
          </a:bodyPr>
          <a:lstStyle/>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Fragment the video into small fixed duration (2 to 10s) segments</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Encode and store segments at different bitrate and resolution levels</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Microsoft Sans Serif"/>
              </a:rPr>
              <a:t>List the encoded segments in a Media Presentation Description (MPD)</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r>
              <a:rPr lang="en-US" sz="1500" dirty="0">
                <a:solidFill>
                  <a:srgbClr val="000000"/>
                </a:solidFill>
                <a:latin typeface="Arial" panose="020B0604020202020204" pitchFamily="34" charset="0"/>
              </a:rPr>
              <a:t>Send segments using HTTP POST</a:t>
            </a: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ü"/>
            </a:pPr>
            <a:endParaRPr lang="en-US" sz="1500" dirty="0">
              <a:solidFill>
                <a:srgbClr val="000000"/>
              </a:solidFill>
              <a:latin typeface="Microsoft Sans Serif"/>
            </a:endParaRPr>
          </a:p>
          <a:p>
            <a:pPr marL="259124" indent="-259124" algn="l" defTabSz="414597" eaLnBrk="0" hangingPunct="0">
              <a:buFont typeface="Wingdings" panose="05000000000000000000" pitchFamily="2" charset="2"/>
              <a:buChar char="q"/>
            </a:pPr>
            <a:endParaRPr lang="en-US" sz="1800" dirty="0">
              <a:solidFill>
                <a:srgbClr val="000000"/>
              </a:solidFill>
              <a:latin typeface="Microsoft Sans Serif"/>
            </a:endParaRPr>
          </a:p>
          <a:p>
            <a:pPr marL="259124" indent="-259124" algn="l" defTabSz="414597" eaLnBrk="0" hangingPunct="0">
              <a:buFont typeface="Wingdings" panose="05000000000000000000" pitchFamily="2" charset="2"/>
              <a:buChar char="q"/>
            </a:pPr>
            <a:endParaRPr lang="en-US" sz="1800" dirty="0">
              <a:solidFill>
                <a:srgbClr val="000000"/>
              </a:solidFill>
              <a:latin typeface="Microsoft Sans Serif"/>
            </a:endParaRPr>
          </a:p>
          <a:p>
            <a:pPr marL="259124" indent="-259124" algn="l" defTabSz="414597" eaLnBrk="0" hangingPunct="0">
              <a:buFont typeface="Wingdings" panose="05000000000000000000" pitchFamily="2" charset="2"/>
              <a:buChar char="q"/>
            </a:pPr>
            <a:endParaRPr lang="en-US" sz="1800" dirty="0">
              <a:solidFill>
                <a:srgbClr val="000000"/>
              </a:solidFill>
              <a:latin typeface="Arial" panose="020B0604020202020204" pitchFamily="34" charset="0"/>
            </a:endParaRPr>
          </a:p>
        </p:txBody>
      </p:sp>
      <p:sp>
        <p:nvSpPr>
          <p:cNvPr id="15" name="Accolade ouvrante 14"/>
          <p:cNvSpPr/>
          <p:nvPr/>
        </p:nvSpPr>
        <p:spPr bwMode="auto">
          <a:xfrm>
            <a:off x="14277" y="4090569"/>
            <a:ext cx="519090" cy="2695963"/>
          </a:xfrm>
          <a:prstGeom prst="leftBrace">
            <a:avLst/>
          </a:prstGeom>
          <a:ln>
            <a:headEnd type="none" w="med" len="med"/>
            <a:tailEnd type="none" w="med" len="med"/>
          </a:ln>
          <a:extLst/>
        </p:spPr>
        <p:style>
          <a:lnRef idx="3">
            <a:schemeClr val="accent4"/>
          </a:lnRef>
          <a:fillRef idx="0">
            <a:schemeClr val="accent4"/>
          </a:fillRef>
          <a:effectRef idx="2">
            <a:schemeClr val="accent4"/>
          </a:effectRef>
          <a:fontRef idx="minor">
            <a:schemeClr val="tx1"/>
          </a:fontRef>
        </p:style>
        <p:txBody>
          <a:bodyPr vert="horz" wrap="square" lIns="82918" tIns="41460" rIns="82918" bIns="41460" numCol="1" rtlCol="0" anchor="t" anchorCtr="0" compatLnSpc="1">
            <a:prstTxWarp prst="textNoShape">
              <a:avLst/>
            </a:prstTxWarp>
          </a:bodyPr>
          <a:lstStyle/>
          <a:p>
            <a:pPr algn="l" defTabSz="414597" hangingPunct="0">
              <a:lnSpc>
                <a:spcPct val="93000"/>
              </a:lnSpc>
              <a:buClr>
                <a:srgbClr val="000000"/>
              </a:buClr>
              <a:buSzPct val="100000"/>
            </a:pPr>
            <a:endParaRPr lang="en-US" sz="1800">
              <a:solidFill>
                <a:srgbClr val="000000"/>
              </a:solidFill>
              <a:latin typeface="Arial" panose="020B0604020202020204" pitchFamily="34" charset="0"/>
            </a:endParaRPr>
          </a:p>
        </p:txBody>
      </p:sp>
      <p:sp>
        <p:nvSpPr>
          <p:cNvPr id="16" name="Accolade ouvrante 15"/>
          <p:cNvSpPr/>
          <p:nvPr/>
        </p:nvSpPr>
        <p:spPr bwMode="auto">
          <a:xfrm rot="10800000">
            <a:off x="8597895" y="4090569"/>
            <a:ext cx="519090" cy="2695963"/>
          </a:xfrm>
          <a:prstGeom prst="leftBrace">
            <a:avLst/>
          </a:prstGeom>
          <a:ln>
            <a:headEnd type="none" w="med" len="med"/>
            <a:tailEnd type="none" w="med" len="med"/>
          </a:ln>
          <a:extLst/>
        </p:spPr>
        <p:style>
          <a:lnRef idx="3">
            <a:schemeClr val="accent4"/>
          </a:lnRef>
          <a:fillRef idx="0">
            <a:schemeClr val="accent4"/>
          </a:fillRef>
          <a:effectRef idx="2">
            <a:schemeClr val="accent4"/>
          </a:effectRef>
          <a:fontRef idx="minor">
            <a:schemeClr val="tx1"/>
          </a:fontRef>
        </p:style>
        <p:txBody>
          <a:bodyPr vert="horz" wrap="square" lIns="82918" tIns="41460" rIns="82918" bIns="41460" numCol="1" rtlCol="0" anchor="t" anchorCtr="0" compatLnSpc="1">
            <a:prstTxWarp prst="textNoShape">
              <a:avLst/>
            </a:prstTxWarp>
          </a:bodyPr>
          <a:lstStyle/>
          <a:p>
            <a:pPr algn="l" defTabSz="414597" hangingPunct="0">
              <a:lnSpc>
                <a:spcPct val="93000"/>
              </a:lnSpc>
              <a:buClr>
                <a:srgbClr val="000000"/>
              </a:buClr>
              <a:buSzPct val="100000"/>
            </a:pPr>
            <a:endParaRPr 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2792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6484" y="381640"/>
            <a:ext cx="8228160" cy="1127638"/>
          </a:xfrm>
        </p:spPr>
        <p:txBody>
          <a:bodyPr tIns="8226"/>
          <a:lstStyle/>
          <a:p>
            <a:pPr eaLnBrk="1">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US" altLang="en-US" dirty="0"/>
              <a:t>Overview</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 y="1977327"/>
            <a:ext cx="9123840" cy="4009381"/>
          </a:xfrm>
          <a:prstGeom prst="rect">
            <a:avLst/>
          </a:prstGeom>
        </p:spPr>
      </p:pic>
    </p:spTree>
    <p:extLst>
      <p:ext uri="{BB962C8B-B14F-4D97-AF65-F5344CB8AC3E}">
        <p14:creationId xmlns:p14="http://schemas.microsoft.com/office/powerpoint/2010/main" val="344627593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c:\miktex\texmf\miktex\bin\latex $(base).tex; dvips -D $(res) -E -o $(base).ps $(base).dvi"/>
  <p:tag name="EXTERNALEDITCOMMAND" val="gvim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9"/>
  <p:tag name="DEFAULTWIDTH" val="540"/>
  <p:tag name="DEFAULTHEIGHT" val="377"/>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newalg}&#10;\begin{document}&#10;\begin{algorithm}{LDA}{}&#10;\begin{IF}{\mbox{receiver report loss}}&#10;\nu_i \= \nu_{0}\\&#10;\mu_i \= 1 - l_ik\\&#10;r_i \= \max \{r_{i-1}*\mu_i, r_{min}\}\\&#10;\ELSE&#10;\nu_i \= \min \{\nu_{i-1}(1-\frac{r}{b}), \frac{M}{2\tau}(\frac{T}{\tau}+1))\} \\&#10;r_i \= \min \{r_{i-1}+\nu_i, r_{max}\}\\&#10;\end{IF}&#10;\end{algorithm}&#10;\end{document}&#10;"/>
  <p:tag name="EXTERNALNAME" val="txp_fig"/>
  <p:tag name="BLEND" val="False"/>
  <p:tag name="TRANSPARENT" val="False"/>
  <p:tag name="KEEPFILES" val="False"/>
  <p:tag name="DEBUGPAUSE" val="False"/>
  <p:tag name="RESOLUTION" val="1200"/>
  <p:tag name="TIMEOUT" val="(none)"/>
  <p:tag name="BOXWIDTH" val="540"/>
  <p:tag name="BOXHEIGHT" val="377"/>
  <p:tag name="BOXFONT" val="9"/>
  <p:tag name="BOXWRAP" val="False"/>
  <p:tag name="WORKAROUNDTRANSPARENCYBUG" val="False"/>
  <p:tag name="ALLOWFONTSUBSTITUTION" val="False"/>
  <p:tag name="BITMAPFORMAT" val="pngmono"/>
  <p:tag name="ORIGWIDTH" val="458"/>
  <p:tag name="PICTUREFILESIZE" val="82727"/>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u_i = \min \{\nu_{i-1}(1-\frac{r}{b}), \frac{M}{2\tau}(\frac{T}{\tau}+1))\}$&#10;\end{document}&#10;"/>
  <p:tag name="EXTERNALNAME" val="txp_fig"/>
  <p:tag name="BLEND" val="False"/>
  <p:tag name="TRANSPARENT" val="False"/>
  <p:tag name="KEEPFILES" val="False"/>
  <p:tag name="DEBUGPAUSE" val="False"/>
  <p:tag name="RESOLUTION" val="1200"/>
  <p:tag name="TIMEOUT" val="(none)"/>
  <p:tag name="BOXWIDTH" val="540"/>
  <p:tag name="BOXHEIGHT" val="377"/>
  <p:tag name="BOXFONT" val="9"/>
  <p:tag name="BOXWRAP" val="False"/>
  <p:tag name="WORKAROUNDTRANSPARENCYBUG" val="False"/>
  <p:tag name="ALLOWFONTSUBSTITUTION" val="False"/>
  <p:tag name="BITMAPFORMAT" val="pngmono"/>
  <p:tag name="ORIGWIDTH" val="330"/>
  <p:tag name="PICTUREFILESIZE" val="15454"/>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u_i = \min \{\nu_{i-1}(1-\frac{r}{b}), \frac{M}{2\tau}(\frac{T}{\tau}+1))\}$&#10;\end{document}&#10;"/>
  <p:tag name="EXTERNALNAME" val="txp_fig"/>
  <p:tag name="BLEND" val="False"/>
  <p:tag name="TRANSPARENT" val="False"/>
  <p:tag name="KEEPFILES" val="False"/>
  <p:tag name="DEBUGPAUSE" val="False"/>
  <p:tag name="RESOLUTION" val="1200"/>
  <p:tag name="TIMEOUT" val="(none)"/>
  <p:tag name="BOXWIDTH" val="540"/>
  <p:tag name="BOXHEIGHT" val="377"/>
  <p:tag name="BOXFONT" val="9"/>
  <p:tag name="BOXWRAP" val="False"/>
  <p:tag name="WORKAROUNDTRANSPARENCYBUG" val="False"/>
  <p:tag name="ALLOWFONTSUBSTITUTION" val="False"/>
  <p:tag name="BITMAPFORMAT" val="pngmono"/>
  <p:tag name="ORIGWIDTH" val="330"/>
  <p:tag name="PICTUREFILESIZE" val="1545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i = \max \{r_{i-1}*\mu, r_{min}\}$&#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233"/>
  <p:tag name="PICTUREFILESIZE" val="1063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i = \min \{r_{i-1} + \nu, r_{max}\}$&#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238"/>
  <p:tag name="PICTUREFILESIZE" val="9517"/>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i = \max \{r_{i-1}*\mu, r_{min}\}$&#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233"/>
  <p:tag name="PICTUREFILESIZE" val="10631"/>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i = \min \{r_{i-1} + \nu, r_{max}\}$&#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238"/>
  <p:tag name="PICTUREFILESIZE" val="9517"/>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nu_i &amp; = &amp; \nu_{i-1}(1 - S)\\&#10;      &amp; = &amp; \nu_{i-1}(1 - r/b)&#10;\end{eqnarray*}&#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193"/>
  <p:tag name="PICTUREFILESIZE" val="1307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u \leq \frac{M(T/\tau + 1)}{2\tau}$&#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133"/>
  <p:tag name="PICTUREFILESIZE" val="7881"/>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mu_i &amp; = &amp; 1 - l_ik&#10;\end{eqnarray*}&#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132"/>
  <p:tag name="PICTUREFILESIZE" val="4263"/>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_i$&#10;\end{document}&#10;"/>
  <p:tag name="EXTERNALNAME" val="txp_fig"/>
  <p:tag name="BLEND" val="False"/>
  <p:tag name="TRANSPARENT" val="False"/>
  <p:tag name="KEEPFILES" val="False"/>
  <p:tag name="DEBUGPAUSE" val="False"/>
  <p:tag name="RESOLUTION" val="1200"/>
  <p:tag name="TIMEOUT" val="(none)"/>
  <p:tag name="BOXWIDTH" val="362"/>
  <p:tag name="BOXHEIGHT" val="260"/>
  <p:tag name="BOXFONT" val="9"/>
  <p:tag name="BOXWRAP" val="False"/>
  <p:tag name="WORKAROUNDTRANSPARENCYBUG" val="False"/>
  <p:tag name="ALLOWFONTSUBSTITUTION" val="False"/>
  <p:tag name="BITMAPFORMAT" val="pngmono"/>
  <p:tag name="ORIGWIDTH" val="11"/>
  <p:tag name="PICTUREFILESIZE" val="1001"/>
</p:tagLst>
</file>

<file path=ppt/theme/theme1.xml><?xml version="1.0" encoding="utf-8"?>
<a:theme xmlns:a="http://schemas.openxmlformats.org/drawingml/2006/main" name="Layers">
  <a:themeElements>
    <a:clrScheme name="Layers 13">
      <a:dk1>
        <a:srgbClr val="000000"/>
      </a:dk1>
      <a:lt1>
        <a:srgbClr val="FFFFFF"/>
      </a:lt1>
      <a:dk2>
        <a:srgbClr val="000000"/>
      </a:dk2>
      <a:lt2>
        <a:srgbClr val="891411"/>
      </a:lt2>
      <a:accent1>
        <a:srgbClr val="336699"/>
      </a:accent1>
      <a:accent2>
        <a:srgbClr val="660066"/>
      </a:accent2>
      <a:accent3>
        <a:srgbClr val="FFFFFF"/>
      </a:accent3>
      <a:accent4>
        <a:srgbClr val="000000"/>
      </a:accent4>
      <a:accent5>
        <a:srgbClr val="ADB8CA"/>
      </a:accent5>
      <a:accent6>
        <a:srgbClr val="5C005C"/>
      </a:accent6>
      <a:hlink>
        <a:srgbClr val="003366"/>
      </a:hlink>
      <a:folHlink>
        <a:srgbClr val="000066"/>
      </a:folHlink>
    </a:clrScheme>
    <a:fontScheme name="Layer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triangle" w="lg"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triangle" w="lg"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FF"/>
        </a:lt1>
        <a:dk2>
          <a:srgbClr val="0033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FF"/>
        </a:lt1>
        <a:dk2>
          <a:srgbClr val="000000"/>
        </a:dk2>
        <a:lt2>
          <a:srgbClr val="891411"/>
        </a:lt2>
        <a:accent1>
          <a:srgbClr val="333399"/>
        </a:accent1>
        <a:accent2>
          <a:srgbClr val="660066"/>
        </a:accent2>
        <a:accent3>
          <a:srgbClr val="FFFFFF"/>
        </a:accent3>
        <a:accent4>
          <a:srgbClr val="000000"/>
        </a:accent4>
        <a:accent5>
          <a:srgbClr val="ADADCA"/>
        </a:accent5>
        <a:accent6>
          <a:srgbClr val="5C005C"/>
        </a:accent6>
        <a:hlink>
          <a:srgbClr val="003366"/>
        </a:hlink>
        <a:folHlink>
          <a:srgbClr val="FFFFCC"/>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FFFFF"/>
        </a:lt1>
        <a:dk2>
          <a:srgbClr val="000000"/>
        </a:dk2>
        <a:lt2>
          <a:srgbClr val="891411"/>
        </a:lt2>
        <a:accent1>
          <a:srgbClr val="336699"/>
        </a:accent1>
        <a:accent2>
          <a:srgbClr val="660066"/>
        </a:accent2>
        <a:accent3>
          <a:srgbClr val="FFFFFF"/>
        </a:accent3>
        <a:accent4>
          <a:srgbClr val="000000"/>
        </a:accent4>
        <a:accent5>
          <a:srgbClr val="ADB8CA"/>
        </a:accent5>
        <a:accent6>
          <a:srgbClr val="5C005C"/>
        </a:accent6>
        <a:hlink>
          <a:srgbClr val="0033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icrosoft Sans Serif"/>
        <a:ea typeface="Microsoft YaHei"/>
        <a:cs typeface=""/>
      </a:majorFont>
      <a:minorFont>
        <a:latin typeface="Microsoft Sans Serif"/>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2707</TotalTime>
  <Words>2561</Words>
  <Application>Microsoft Office PowerPoint</Application>
  <PresentationFormat>On-screen Show (4:3)</PresentationFormat>
  <Paragraphs>571</Paragraphs>
  <Slides>68</Slides>
  <Notes>58</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Arial</vt:lpstr>
      <vt:lpstr>Calibri</vt:lpstr>
      <vt:lpstr>Lucida Sans</vt:lpstr>
      <vt:lpstr>Microsoft Sans Serif</vt:lpstr>
      <vt:lpstr>Symbol</vt:lpstr>
      <vt:lpstr>Tahoma</vt:lpstr>
      <vt:lpstr>Times New Roman</vt:lpstr>
      <vt:lpstr>Wingdings</vt:lpstr>
      <vt:lpstr>Layers</vt:lpstr>
      <vt:lpstr>1_Office Theme</vt:lpstr>
      <vt:lpstr>Rate Adaptations</vt:lpstr>
      <vt:lpstr>Rate Adaptation – Why?</vt:lpstr>
      <vt:lpstr>Rate Adaptation – Why?</vt:lpstr>
      <vt:lpstr>Types of Rate Adaptation</vt:lpstr>
      <vt:lpstr>Transmission Rate Adaptation</vt:lpstr>
      <vt:lpstr>Client-Side Adaptations</vt:lpstr>
      <vt:lpstr>PowerPoint Presentation</vt:lpstr>
      <vt:lpstr>Dynamic Adaptive Streaming over HTTP (DASH)  </vt:lpstr>
      <vt:lpstr>Overview</vt:lpstr>
      <vt:lpstr>Client-side Bitrate (BR) Adaptation</vt:lpstr>
      <vt:lpstr>Adaptation Comparison (1)</vt:lpstr>
      <vt:lpstr>Adaptation Comparison (2)</vt:lpstr>
      <vt:lpstr>1. Available Bandwidth BR Adaptation</vt:lpstr>
      <vt:lpstr>2. Buffer Level Size BR Adaptation</vt:lpstr>
      <vt:lpstr>3. Chunk Scheduling BR Adaptation</vt:lpstr>
      <vt:lpstr>4. Hybrid BR Adaptation</vt:lpstr>
      <vt:lpstr>Commercial Solution Bitrate Adaptation</vt:lpstr>
      <vt:lpstr>Comparison (Self-Study)</vt:lpstr>
      <vt:lpstr>Server-Side Adaptations</vt:lpstr>
      <vt:lpstr>PowerPoint Presentation</vt:lpstr>
      <vt:lpstr>Sender’s Algorithm</vt:lpstr>
      <vt:lpstr>Sender’s Algorithm</vt:lpstr>
      <vt:lpstr>Sender’s Algorithm</vt:lpstr>
      <vt:lpstr>Sender’s Algorithm</vt:lpstr>
      <vt:lpstr>Rules</vt:lpstr>
      <vt:lpstr>Two Approaches</vt:lpstr>
      <vt:lpstr>Effects on TCP: Simulation</vt:lpstr>
      <vt:lpstr>Effects on TCP</vt:lpstr>
      <vt:lpstr>DAA Parameters</vt:lpstr>
      <vt:lpstr>Two Approaches</vt:lpstr>
      <vt:lpstr>How to Adapt?</vt:lpstr>
      <vt:lpstr>How to ..</vt:lpstr>
      <vt:lpstr>Adapting Output Rate</vt:lpstr>
      <vt:lpstr>Adapting Output Rate</vt:lpstr>
      <vt:lpstr>Adapting Output Rate</vt:lpstr>
      <vt:lpstr>Question:</vt:lpstr>
      <vt:lpstr>Observation 1</vt:lpstr>
      <vt:lpstr>Observation 2</vt:lpstr>
      <vt:lpstr>Goal: Fair Share of Bottleneck</vt:lpstr>
      <vt:lpstr>S versus </vt:lpstr>
      <vt:lpstr>Value of </vt:lpstr>
      <vt:lpstr>Limit of </vt:lpstr>
      <vt:lpstr>Loss rate versus </vt:lpstr>
      <vt:lpstr>Value of m</vt:lpstr>
      <vt:lpstr>PowerPoint Presentation</vt:lpstr>
      <vt:lpstr>What is Needed?</vt:lpstr>
      <vt:lpstr>What is Needed?</vt:lpstr>
      <vt:lpstr>Estimating b : Packet Pair</vt:lpstr>
      <vt:lpstr>Estimating b : Packet Pair</vt:lpstr>
      <vt:lpstr>Estimating b : Packet Pair</vt:lpstr>
      <vt:lpstr>Evaluation</vt:lpstr>
      <vt:lpstr>Rules</vt:lpstr>
      <vt:lpstr>Media Rate Control</vt:lpstr>
      <vt:lpstr>Reduce Frame Rate</vt:lpstr>
      <vt:lpstr>Reduce Frame Resolution</vt:lpstr>
      <vt:lpstr>Increase Quantization</vt:lpstr>
      <vt:lpstr>Drop AC components</vt:lpstr>
      <vt:lpstr>Trouble with Stored Video</vt:lpstr>
      <vt:lpstr>Layered Video</vt:lpstr>
      <vt:lpstr>Layered Video</vt:lpstr>
      <vt:lpstr>Layering Scheme</vt:lpstr>
      <vt:lpstr>Layering Scheme</vt:lpstr>
      <vt:lpstr>Layering Scheme</vt:lpstr>
      <vt:lpstr>Layered Video</vt:lpstr>
      <vt:lpstr>Layered Video</vt:lpstr>
      <vt:lpstr>Rate Adaptation</vt:lpstr>
      <vt:lpstr>Summary (1)</vt:lpstr>
      <vt:lpstr>Summary (2)</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Roger Zimmermann</cp:lastModifiedBy>
  <cp:revision>97</cp:revision>
  <cp:lastPrinted>2005-08-31T05:23:32Z</cp:lastPrinted>
  <dcterms:created xsi:type="dcterms:W3CDTF">2004-08-19T12:13:19Z</dcterms:created>
  <dcterms:modified xsi:type="dcterms:W3CDTF">2019-09-20T09:01:35Z</dcterms:modified>
</cp:coreProperties>
</file>