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36"/>
  </p:notesMasterIdLst>
  <p:handoutMasterIdLst>
    <p:handoutMasterId r:id="rId37"/>
  </p:handoutMasterIdLst>
  <p:sldIdLst>
    <p:sldId id="256" r:id="rId3"/>
    <p:sldId id="388" r:id="rId4"/>
    <p:sldId id="376" r:id="rId5"/>
    <p:sldId id="389" r:id="rId6"/>
    <p:sldId id="387" r:id="rId7"/>
    <p:sldId id="378" r:id="rId8"/>
    <p:sldId id="379" r:id="rId9"/>
    <p:sldId id="380" r:id="rId10"/>
    <p:sldId id="381" r:id="rId11"/>
    <p:sldId id="382" r:id="rId12"/>
    <p:sldId id="384" r:id="rId13"/>
    <p:sldId id="385" r:id="rId14"/>
    <p:sldId id="386" r:id="rId15"/>
    <p:sldId id="393" r:id="rId16"/>
    <p:sldId id="392" r:id="rId17"/>
    <p:sldId id="391" r:id="rId18"/>
    <p:sldId id="310" r:id="rId19"/>
    <p:sldId id="316" r:id="rId20"/>
    <p:sldId id="314" r:id="rId21"/>
    <p:sldId id="315" r:id="rId22"/>
    <p:sldId id="323" r:id="rId23"/>
    <p:sldId id="325" r:id="rId24"/>
    <p:sldId id="317" r:id="rId25"/>
    <p:sldId id="320" r:id="rId26"/>
    <p:sldId id="322" r:id="rId27"/>
    <p:sldId id="321" r:id="rId28"/>
    <p:sldId id="343" r:id="rId29"/>
    <p:sldId id="344" r:id="rId30"/>
    <p:sldId id="368" r:id="rId31"/>
    <p:sldId id="369" r:id="rId32"/>
    <p:sldId id="348" r:id="rId33"/>
    <p:sldId id="349" r:id="rId34"/>
    <p:sldId id="350" r:id="rId3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A5002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1C"/>
    <a:srgbClr val="FFFFCC"/>
    <a:srgbClr val="FF5050"/>
    <a:srgbClr val="CCCCFF"/>
    <a:srgbClr val="C0C0C0"/>
    <a:srgbClr val="CCECFF"/>
    <a:srgbClr val="99CCFF"/>
    <a:srgbClr val="EFC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5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B7ECB1-83A2-47B2-AC9D-7C42B0535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502C09-97F2-4044-80F4-938DE763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E5D3B-5A82-418C-8FE4-6FDCB31484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55C2-E07E-4175-83B5-1BE47EDCB4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6AA81-BE8C-4021-9CF2-AC226B13EE9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34C1B-DDA6-461C-B353-E1A41A6B5D3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7D992-84AE-4DA9-8ECA-9C56819B76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8C23A-7F0B-46A5-8032-2CD8F6A077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7C826-9849-45B2-8AA7-70398095271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B90D3-D66F-4855-816A-FF39B3F1391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791F4-8FB0-497C-A02E-0FBD403F98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41F11-2F12-46C0-B6C8-A09CDBD9CB8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4932-8284-4D77-B93D-A45146F3AA3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47180-26EE-4010-9D7F-C8AD1203A8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1B8F0-5CF2-48D7-B938-E6C4E21184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99FE7-D407-4997-AFAF-21A1E9AC0D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B965C-50D6-4652-8518-B669C2E368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80F42-6C88-4310-8BFD-9F6FBBBF3B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2C04A-E105-4654-9FB6-D879414C83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8194F-F2AC-4C0E-BE1B-B485D5330C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3F5E9-7383-4C2F-8A8C-23AE453D18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AutoShape 8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55650" y="3429000"/>
            <a:ext cx="83883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914400" y="6453188"/>
            <a:ext cx="3352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b="0" dirty="0">
                <a:solidFill>
                  <a:schemeClr val="accent1"/>
                </a:solidFill>
                <a:latin typeface="Tahoma" pitchFamily="34" charset="0"/>
                <a:ea typeface="宋体" pitchFamily="2" charset="-122"/>
              </a:rPr>
              <a:t>NUS.SOC.CS5248-2019</a:t>
            </a:r>
          </a:p>
          <a:p>
            <a:pPr>
              <a:defRPr/>
            </a:pPr>
            <a:r>
              <a:rPr lang="en-US" sz="800" b="0" dirty="0">
                <a:solidFill>
                  <a:schemeClr val="accent1"/>
                </a:solidFill>
                <a:ea typeface="宋体" pitchFamily="2" charset="-122"/>
              </a:rPr>
              <a:t>Roger Zimmermann (based in part on slides by Ooi Wei Tsang)</a:t>
            </a:r>
          </a:p>
        </p:txBody>
      </p:sp>
      <p:sp>
        <p:nvSpPr>
          <p:cNvPr id="183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859712" cy="2209800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789363"/>
            <a:ext cx="68580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453188"/>
            <a:ext cx="1905000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C628-59C7-44FB-825B-33C297B53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6175-5976-49E8-B7C8-766380C06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A2E9-3D63-48D9-A148-1636B6C28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hidden">
          <a:xfrm>
            <a:off x="0" y="500063"/>
            <a:ext cx="1066800" cy="63484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09588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887663"/>
            <a:ext cx="5029200" cy="14303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58863"/>
            <a:ext cx="7772400" cy="1470025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695-3323-4169-B52B-92A8D01D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82C1-AEF9-4007-B386-0A55C2D92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663" y="1193800"/>
            <a:ext cx="3849687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193800"/>
            <a:ext cx="3851275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28A9-FE03-4EF5-B4C6-2A57C33F4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A7AF-3F4A-400C-BCD8-D6489FC7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5791-6877-46B2-9F69-A0B11FA5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E56D-58C7-4F59-9B8E-9222BD50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F87A-1A06-4241-BAB8-6E931B5F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C24B-499D-4C32-9D62-A6AB415AE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9BEC-41AB-4B9C-86C9-2FA8EF89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518A-7FC3-4183-9B17-46964987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134938"/>
            <a:ext cx="1971675" cy="6084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075" y="134938"/>
            <a:ext cx="5767388" cy="6084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FFEC-AA10-48BF-8DCA-880897987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36033-3677-4517-98A2-94C6947C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4241-B9F1-4F6F-A0E9-613681A3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67E1-6D7E-4275-A5F6-2D3D2957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923C-3C03-4E6A-9503-1F393779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63D6-7D8A-4F73-8F31-D61BB332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667E-6C9C-4BA0-8464-4D75D28BB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82F2-833A-42FE-9880-BA4AD964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227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6" name="Rectangle 4"/>
            <p:cNvSpPr>
              <a:spLocks noChangeArrowheads="1"/>
            </p:cNvSpPr>
            <p:nvPr userDrawn="1"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7" name="Rectangle 5"/>
            <p:cNvSpPr>
              <a:spLocks noChangeArrowheads="1"/>
            </p:cNvSpPr>
            <p:nvPr userDrawn="1"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78" name="Rectangle 6"/>
            <p:cNvSpPr>
              <a:spLocks noChangeArrowheads="1"/>
            </p:cNvSpPr>
            <p:nvPr userDrawn="1"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2280" name="AutoShape 8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1" name="AutoShape 9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2" name="AutoShape 10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283" name="AutoShape 11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22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53188"/>
            <a:ext cx="3733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</a:t>
            </a:r>
          </a:p>
        </p:txBody>
      </p:sp>
      <p:sp>
        <p:nvSpPr>
          <p:cNvPr id="1822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822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B7BBFBBD-5FAA-4A95-B08D-D685755D7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H="1">
            <a:off x="900113" y="1268413"/>
            <a:ext cx="8243887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8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 userDrawn="1"/>
        </p:nvSpPr>
        <p:spPr bwMode="hidden">
          <a:xfrm>
            <a:off x="0" y="0"/>
            <a:ext cx="10668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blackGray">
          <a:xfrm>
            <a:off x="0" y="965200"/>
            <a:ext cx="8534400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134938"/>
            <a:ext cx="78914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4690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4690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C0C0C0"/>
                </a:solidFill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© PWICE, 2006</a:t>
            </a:r>
            <a:endParaRPr lang="en-US"/>
          </a:p>
        </p:txBody>
      </p:sp>
      <p:sp>
        <p:nvSpPr>
          <p:cNvPr id="343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690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Verdana" pitchFamily="34" charset="0"/>
              </a:defRPr>
            </a:lvl1pPr>
          </a:lstStyle>
          <a:p>
            <a:pPr>
              <a:defRPr/>
            </a:pPr>
            <a:fld id="{5AC90AF6-710C-4E39-9B80-1DDD474A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A79BF-E0D0-4EAA-8CC4-7A4D9E6C69B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Error Recovery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Supplemental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2D5F7-6E7A-406B-B6E1-5D5E4F87DE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Experiments: ICN ◄▬► PUS</a:t>
            </a:r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8" name="Picture 4" descr="AB_SeoulPus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975" y="3024188"/>
            <a:ext cx="4524375" cy="3421062"/>
          </a:xfrm>
          <a:noFill/>
        </p:spPr>
      </p:pic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Asymmetric environment: 6 Mb/s &amp; 1 Mb/s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GMP - PUS: initially insufficient BW for HD video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Investigated network routers with KAL IT help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b="0">
                <a:latin typeface="Arial" charset="0"/>
              </a:rPr>
              <a:t>Conclusion: replaced router to improve throughput; to be re-tested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0">
              <a:latin typeface="Arial" charset="0"/>
            </a:endParaRP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pic>
        <p:nvPicPr>
          <p:cNvPr id="79881" name="Picture 7" descr="IMG_0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3290888"/>
            <a:ext cx="37528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1068388" y="2703513"/>
            <a:ext cx="311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Bandwidth measurements</a:t>
            </a:r>
          </a:p>
        </p:txBody>
      </p:sp>
      <p:sp>
        <p:nvSpPr>
          <p:cNvPr id="79883" name="Text Box 9"/>
          <p:cNvSpPr txBox="1">
            <a:spLocks noChangeArrowheads="1"/>
          </p:cNvSpPr>
          <p:nvPr/>
        </p:nvSpPr>
        <p:spPr bwMode="auto">
          <a:xfrm>
            <a:off x="5800725" y="2759075"/>
            <a:ext cx="168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Visual quality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EEDCE-C1C6-4E1C-A67A-6CB069350E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Measurements: Packet Loss Rate</a:t>
            </a:r>
          </a:p>
        </p:txBody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Path: ICN - PUS</a:t>
            </a:r>
          </a:p>
          <a:p>
            <a:pPr eaLnBrk="1" hangingPunct="1"/>
            <a:r>
              <a:rPr lang="en-US"/>
              <a:t>Two packet sizes: 564 bytes and 940 bytes</a:t>
            </a:r>
          </a:p>
          <a:p>
            <a:pPr eaLnBrk="1" hangingPunct="1"/>
            <a:r>
              <a:rPr lang="en-US"/>
              <a:t>Conclusion: GMP - PUS loss rate very high</a:t>
            </a:r>
          </a:p>
          <a:p>
            <a:pPr eaLnBrk="1" hangingPunct="1"/>
            <a:endParaRPr lang="en-US"/>
          </a:p>
        </p:txBody>
      </p:sp>
      <p:pic>
        <p:nvPicPr>
          <p:cNvPr id="80903" name="Picture 5" descr="one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430588"/>
            <a:ext cx="3929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6" descr="two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54400"/>
            <a:ext cx="391318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1020763" y="2925763"/>
            <a:ext cx="362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One-way packet loss rate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4937125" y="2919413"/>
            <a:ext cx="362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Two-way packet loss rate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3C826-A55A-4008-AE03-2378C2A47F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Loss Error Recovery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Selective retransmission protocol is used to recover</a:t>
            </a:r>
            <a:br>
              <a:rPr lang="en-US"/>
            </a:br>
            <a:r>
              <a:rPr lang="en-US"/>
              <a:t>from lost data</a:t>
            </a:r>
          </a:p>
          <a:p>
            <a:pPr eaLnBrk="1" hangingPunct="1"/>
            <a:r>
              <a:rPr lang="en-US"/>
              <a:t>Effectiveness of protocol is tested in lab environment</a:t>
            </a:r>
          </a:p>
          <a:p>
            <a:pPr eaLnBrk="1" hangingPunct="1"/>
            <a:r>
              <a:rPr lang="en-US"/>
              <a:t>Gilbert Model is used to induce losses into transmission</a:t>
            </a:r>
          </a:p>
          <a:p>
            <a:pPr eaLnBrk="1" hangingPunct="1"/>
            <a:r>
              <a:rPr lang="en-US"/>
              <a:t>Transmission delay is chosen to be 10 ms</a:t>
            </a:r>
            <a:br>
              <a:rPr lang="en-US"/>
            </a:br>
            <a:r>
              <a:rPr lang="en-US"/>
              <a:t>(expected latency in</a:t>
            </a:r>
            <a:br>
              <a:rPr lang="en-US"/>
            </a:br>
            <a:r>
              <a:rPr lang="en-US"/>
              <a:t>Korea)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595813" y="3879850"/>
          <a:ext cx="405765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resentation" r:id="rId3" imgW="4572000" imgH="3429000" progId="PowerPoint.Show.8">
                  <p:embed/>
                </p:oleObj>
              </mc:Choice>
              <mc:Fallback>
                <p:oleObj name="Presentation" r:id="rId3" imgW="4572000" imgH="3429000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3879850"/>
                        <a:ext cx="405765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87525-AADF-49E3-8A6F-E5FCBA34A7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Loss Error Recovery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Selective retransmission protocol</a:t>
            </a:r>
          </a:p>
        </p:txBody>
      </p:sp>
      <p:pic>
        <p:nvPicPr>
          <p:cNvPr id="81926" name="Picture 4" descr="10%_nore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2111375"/>
            <a:ext cx="2628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5" descr="10%_re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4597400"/>
            <a:ext cx="2581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6" descr="5%_nore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538" y="2119313"/>
            <a:ext cx="2619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7" descr="5%_ret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6288" y="4554538"/>
            <a:ext cx="25622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8" descr="1%_noret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113" y="2108200"/>
            <a:ext cx="2628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9" descr="1%_ret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463" y="4457700"/>
            <a:ext cx="2619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Rectangle 10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3" name="Rectangle 11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4" name="Rectangle 12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5" name="Rectangle 13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Rectangle 14"/>
          <p:cNvSpPr>
            <a:spLocks noChangeArrowheads="1"/>
          </p:cNvSpPr>
          <p:nvPr/>
        </p:nvSpPr>
        <p:spPr bwMode="auto">
          <a:xfrm>
            <a:off x="1852613" y="158750"/>
            <a:ext cx="2697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Rectangle 15"/>
          <p:cNvSpPr>
            <a:spLocks noChangeArrowheads="1"/>
          </p:cNvSpPr>
          <p:nvPr/>
        </p:nvSpPr>
        <p:spPr bwMode="auto">
          <a:xfrm>
            <a:off x="1852613" y="158750"/>
            <a:ext cx="274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8" name="Text Box 16"/>
          <p:cNvSpPr txBox="1">
            <a:spLocks noChangeArrowheads="1"/>
          </p:cNvSpPr>
          <p:nvPr/>
        </p:nvSpPr>
        <p:spPr bwMode="auto">
          <a:xfrm>
            <a:off x="882650" y="17541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10% Loss Rate</a:t>
            </a:r>
          </a:p>
        </p:txBody>
      </p:sp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3717925" y="174783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5% Loss Rate</a:t>
            </a:r>
          </a:p>
        </p:txBody>
      </p:sp>
      <p:sp>
        <p:nvSpPr>
          <p:cNvPr id="81940" name="Text Box 18"/>
          <p:cNvSpPr txBox="1">
            <a:spLocks noChangeArrowheads="1"/>
          </p:cNvSpPr>
          <p:nvPr/>
        </p:nvSpPr>
        <p:spPr bwMode="auto">
          <a:xfrm>
            <a:off x="6616700" y="17494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1% Loss Rate</a:t>
            </a:r>
          </a:p>
        </p:txBody>
      </p:sp>
      <p:sp>
        <p:nvSpPr>
          <p:cNvPr id="81941" name="Rectangle 19"/>
          <p:cNvSpPr>
            <a:spLocks noChangeArrowheads="1"/>
          </p:cNvSpPr>
          <p:nvPr/>
        </p:nvSpPr>
        <p:spPr bwMode="auto">
          <a:xfrm>
            <a:off x="1116013" y="4143375"/>
            <a:ext cx="7785100" cy="444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Text Box 20"/>
          <p:cNvSpPr txBox="1">
            <a:spLocks noChangeArrowheads="1"/>
          </p:cNvSpPr>
          <p:nvPr/>
        </p:nvSpPr>
        <p:spPr bwMode="auto">
          <a:xfrm>
            <a:off x="573088" y="423068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3" name="Text Box 21"/>
          <p:cNvSpPr txBox="1">
            <a:spLocks noChangeArrowheads="1"/>
          </p:cNvSpPr>
          <p:nvPr/>
        </p:nvSpPr>
        <p:spPr bwMode="auto">
          <a:xfrm>
            <a:off x="3403600" y="42227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4" name="Text Box 22"/>
          <p:cNvSpPr txBox="1">
            <a:spLocks noChangeArrowheads="1"/>
          </p:cNvSpPr>
          <p:nvPr/>
        </p:nvSpPr>
        <p:spPr bwMode="auto">
          <a:xfrm>
            <a:off x="6203950" y="42227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With Retransmissions</a:t>
            </a:r>
          </a:p>
        </p:txBody>
      </p:sp>
      <p:sp>
        <p:nvSpPr>
          <p:cNvPr id="81945" name="Line 23"/>
          <p:cNvSpPr>
            <a:spLocks noChangeShapeType="1"/>
          </p:cNvSpPr>
          <p:nvPr/>
        </p:nvSpPr>
        <p:spPr bwMode="auto">
          <a:xfrm>
            <a:off x="3171825" y="1812925"/>
            <a:ext cx="15875" cy="4943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6" name="Line 24"/>
          <p:cNvSpPr>
            <a:spLocks noChangeShapeType="1"/>
          </p:cNvSpPr>
          <p:nvPr/>
        </p:nvSpPr>
        <p:spPr bwMode="auto">
          <a:xfrm>
            <a:off x="5995988" y="1763713"/>
            <a:ext cx="7937" cy="49926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7" name="Text Box 25"/>
          <p:cNvSpPr txBox="1">
            <a:spLocks noChangeArrowheads="1"/>
          </p:cNvSpPr>
          <p:nvPr/>
        </p:nvSpPr>
        <p:spPr bwMode="auto">
          <a:xfrm>
            <a:off x="6924675" y="53975"/>
            <a:ext cx="215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Sept. - Dec. 2005</a:t>
            </a:r>
          </a:p>
        </p:txBody>
      </p:sp>
      <p:sp>
        <p:nvSpPr>
          <p:cNvPr id="81948" name="Line 26"/>
          <p:cNvSpPr>
            <a:spLocks noChangeShapeType="1"/>
          </p:cNvSpPr>
          <p:nvPr/>
        </p:nvSpPr>
        <p:spPr bwMode="auto">
          <a:xfrm>
            <a:off x="227013" y="2835275"/>
            <a:ext cx="0" cy="30368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9" name="Text Box 27"/>
          <p:cNvSpPr txBox="1">
            <a:spLocks noChangeArrowheads="1"/>
          </p:cNvSpPr>
          <p:nvPr/>
        </p:nvSpPr>
        <p:spPr bwMode="auto">
          <a:xfrm>
            <a:off x="6253163" y="1352550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(ICN-GMP Link)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1524000"/>
            <a:ext cx="3208337" cy="2157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Hardware Codecs</a:t>
            </a:r>
          </a:p>
        </p:txBody>
      </p:sp>
      <p:sp>
        <p:nvSpPr>
          <p:cNvPr id="829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29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29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6AECA-5FBE-4C87-9F20-AB6A8B4754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3200" b="0" kern="0" dirty="0">
                <a:latin typeface="+mn-lt"/>
              </a:rPr>
              <a:t>Hauppauge </a:t>
            </a:r>
            <a:r>
              <a:rPr lang="en-US" sz="3200" kern="0" dirty="0">
                <a:latin typeface="+mn-lt"/>
              </a:rPr>
              <a:t>HD-PVR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3200" b="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3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3200" b="0" kern="0" dirty="0" err="1">
                <a:latin typeface="+mn-lt"/>
              </a:rPr>
              <a:t>Cavium</a:t>
            </a:r>
            <a:r>
              <a:rPr lang="en-US" sz="3200" b="0" kern="0" dirty="0">
                <a:latin typeface="+mn-lt"/>
              </a:rPr>
              <a:t> </a:t>
            </a:r>
            <a:r>
              <a:rPr lang="en-US" sz="3200" dirty="0" err="1"/>
              <a:t>PureVu</a:t>
            </a:r>
            <a:r>
              <a:rPr lang="en-US" sz="3200" dirty="0"/>
              <a:t>™ CNW31XX</a:t>
            </a:r>
            <a:endParaRPr lang="en-US" sz="3200" b="0" kern="0" dirty="0">
              <a:latin typeface="+mn-lt"/>
            </a:endParaRPr>
          </a:p>
        </p:txBody>
      </p:sp>
      <p:pic>
        <p:nvPicPr>
          <p:cNvPr id="829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5" y="3954463"/>
            <a:ext cx="2895600" cy="2293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5029200"/>
            <a:ext cx="942975" cy="942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HD-PVR H.264 Encoder</a:t>
            </a:r>
          </a:p>
        </p:txBody>
      </p:sp>
      <p:pic>
        <p:nvPicPr>
          <p:cNvPr id="83971" name="Content Placeholder 6" descr="IMG_3019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9588" y="1600200"/>
            <a:ext cx="6042025" cy="4530725"/>
          </a:xfrm>
        </p:spPr>
      </p:pic>
      <p:sp>
        <p:nvSpPr>
          <p:cNvPr id="839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7B2099-F740-4F95-9344-C502352FC6C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2925"/>
            <a:ext cx="1000125" cy="52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31C4B-2BC1-4EB2-BF9B-5A67848964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91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6BEB4-3DA5-45A4-AB87-5E4B06C359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700"/>
              <a:t>Error Control Techniques for Interactive Low Bitrate Video Transmission over The Internet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Injong Rhee</a:t>
            </a:r>
          </a:p>
          <a:p>
            <a:pPr eaLnBrk="1" hangingPunct="1"/>
            <a:r>
              <a:rPr lang="en-US"/>
              <a:t>SIGCOMM ‘98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1CD4D-E0FA-46C3-88F4-89224DB89D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Idea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“Better Late Than Never!”, or</a:t>
            </a:r>
          </a:p>
          <a:p>
            <a:pPr eaLnBrk="1" hangingPunct="1"/>
            <a:r>
              <a:rPr lang="en-US"/>
              <a:t>Late packet is still useful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BFF72-B4FF-41D7-9C07-E568ADA8D2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 Frame Pattern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8071" name="Rectangle 5"/>
          <p:cNvSpPr>
            <a:spLocks noChangeArrowheads="1"/>
          </p:cNvSpPr>
          <p:nvPr/>
        </p:nvSpPr>
        <p:spPr bwMode="auto">
          <a:xfrm>
            <a:off x="20955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30861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40767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4" name="Rectangle 8"/>
          <p:cNvSpPr>
            <a:spLocks noChangeArrowheads="1"/>
          </p:cNvSpPr>
          <p:nvPr/>
        </p:nvSpPr>
        <p:spPr bwMode="auto">
          <a:xfrm>
            <a:off x="50673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5" name="Rectangle 9"/>
          <p:cNvSpPr>
            <a:spLocks noChangeArrowheads="1"/>
          </p:cNvSpPr>
          <p:nvPr/>
        </p:nvSpPr>
        <p:spPr bwMode="auto">
          <a:xfrm>
            <a:off x="6057900" y="24765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76" name="Rectangle 10"/>
          <p:cNvSpPr>
            <a:spLocks noChangeArrowheads="1"/>
          </p:cNvSpPr>
          <p:nvPr/>
        </p:nvSpPr>
        <p:spPr bwMode="auto">
          <a:xfrm>
            <a:off x="7048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7" name="Rectangle 21"/>
          <p:cNvSpPr>
            <a:spLocks noChangeArrowheads="1"/>
          </p:cNvSpPr>
          <p:nvPr/>
        </p:nvSpPr>
        <p:spPr bwMode="auto">
          <a:xfrm>
            <a:off x="1104900" y="43434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8078" name="Rectangle 22"/>
          <p:cNvSpPr>
            <a:spLocks noChangeArrowheads="1"/>
          </p:cNvSpPr>
          <p:nvPr/>
        </p:nvSpPr>
        <p:spPr bwMode="auto">
          <a:xfrm>
            <a:off x="2095500" y="4343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79" name="Rectangle 23"/>
          <p:cNvSpPr>
            <a:spLocks noChangeArrowheads="1"/>
          </p:cNvSpPr>
          <p:nvPr/>
        </p:nvSpPr>
        <p:spPr bwMode="auto">
          <a:xfrm>
            <a:off x="30861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0" name="Rectangle 24"/>
          <p:cNvSpPr>
            <a:spLocks noChangeArrowheads="1"/>
          </p:cNvSpPr>
          <p:nvPr/>
        </p:nvSpPr>
        <p:spPr bwMode="auto">
          <a:xfrm>
            <a:off x="40767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1" name="Rectangle 25"/>
          <p:cNvSpPr>
            <a:spLocks noChangeArrowheads="1"/>
          </p:cNvSpPr>
          <p:nvPr/>
        </p:nvSpPr>
        <p:spPr bwMode="auto">
          <a:xfrm>
            <a:off x="5067300" y="4343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8082" name="Rectangle 26"/>
          <p:cNvSpPr>
            <a:spLocks noChangeArrowheads="1"/>
          </p:cNvSpPr>
          <p:nvPr/>
        </p:nvSpPr>
        <p:spPr bwMode="auto">
          <a:xfrm>
            <a:off x="60579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8083" name="Rectangle 27"/>
          <p:cNvSpPr>
            <a:spLocks noChangeArrowheads="1"/>
          </p:cNvSpPr>
          <p:nvPr/>
        </p:nvSpPr>
        <p:spPr bwMode="auto">
          <a:xfrm>
            <a:off x="7048500" y="4343400"/>
            <a:ext cx="838200" cy="838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6A7F3-F020-4B1A-905C-3D0ACA769E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Case Study: HD video conferencing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Korean Air, Inha University (Seoul), University of Southern California, Pratt &amp; Whitney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6F423-BE87-4891-8868-C23DE1E76A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H.261 Error Propagation</a:t>
            </a:r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9095" name="Rectangle 4"/>
          <p:cNvSpPr>
            <a:spLocks noChangeArrowheads="1"/>
          </p:cNvSpPr>
          <p:nvPr/>
        </p:nvSpPr>
        <p:spPr bwMode="auto">
          <a:xfrm>
            <a:off x="2095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6" name="Rectangle 5"/>
          <p:cNvSpPr>
            <a:spLocks noChangeArrowheads="1"/>
          </p:cNvSpPr>
          <p:nvPr/>
        </p:nvSpPr>
        <p:spPr bwMode="auto">
          <a:xfrm>
            <a:off x="30861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7" name="Rectangle 6"/>
          <p:cNvSpPr>
            <a:spLocks noChangeArrowheads="1"/>
          </p:cNvSpPr>
          <p:nvPr/>
        </p:nvSpPr>
        <p:spPr bwMode="auto">
          <a:xfrm>
            <a:off x="40767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8" name="Rectangle 7"/>
          <p:cNvSpPr>
            <a:spLocks noChangeArrowheads="1"/>
          </p:cNvSpPr>
          <p:nvPr/>
        </p:nvSpPr>
        <p:spPr bwMode="auto">
          <a:xfrm>
            <a:off x="50673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099" name="Rectangle 8"/>
          <p:cNvSpPr>
            <a:spLocks noChangeArrowheads="1"/>
          </p:cNvSpPr>
          <p:nvPr/>
        </p:nvSpPr>
        <p:spPr bwMode="auto">
          <a:xfrm>
            <a:off x="60579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9100" name="Rectangle 9"/>
          <p:cNvSpPr>
            <a:spLocks noChangeArrowheads="1"/>
          </p:cNvSpPr>
          <p:nvPr/>
        </p:nvSpPr>
        <p:spPr bwMode="auto">
          <a:xfrm>
            <a:off x="70485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89101" name="AutoShape 25"/>
          <p:cNvCxnSpPr>
            <a:cxnSpLocks noChangeShapeType="1"/>
            <a:stCxn id="89095" idx="2"/>
            <a:endCxn id="89094" idx="2"/>
          </p:cNvCxnSpPr>
          <p:nvPr/>
        </p:nvCxnSpPr>
        <p:spPr bwMode="auto">
          <a:xfrm rot="5400000">
            <a:off x="20185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2" name="AutoShape 26"/>
          <p:cNvCxnSpPr>
            <a:cxnSpLocks noChangeShapeType="1"/>
            <a:stCxn id="89096" idx="0"/>
            <a:endCxn id="89095" idx="0"/>
          </p:cNvCxnSpPr>
          <p:nvPr/>
        </p:nvCxnSpPr>
        <p:spPr bwMode="auto">
          <a:xfrm rot="-5400000" flipH="1" flipV="1">
            <a:off x="30091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3" name="AutoShape 27"/>
          <p:cNvCxnSpPr>
            <a:cxnSpLocks noChangeShapeType="1"/>
            <a:stCxn id="89097" idx="2"/>
            <a:endCxn id="89096" idx="2"/>
          </p:cNvCxnSpPr>
          <p:nvPr/>
        </p:nvCxnSpPr>
        <p:spPr bwMode="auto">
          <a:xfrm rot="5400000">
            <a:off x="39997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4" name="AutoShape 28"/>
          <p:cNvCxnSpPr>
            <a:cxnSpLocks noChangeShapeType="1"/>
            <a:stCxn id="89098" idx="0"/>
            <a:endCxn id="89097" idx="0"/>
          </p:cNvCxnSpPr>
          <p:nvPr/>
        </p:nvCxnSpPr>
        <p:spPr bwMode="auto">
          <a:xfrm rot="-5400000" flipH="1" flipV="1">
            <a:off x="49903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5" name="AutoShape 29"/>
          <p:cNvCxnSpPr>
            <a:cxnSpLocks noChangeShapeType="1"/>
            <a:stCxn id="89099" idx="2"/>
            <a:endCxn id="89098" idx="2"/>
          </p:cNvCxnSpPr>
          <p:nvPr/>
        </p:nvCxnSpPr>
        <p:spPr bwMode="auto">
          <a:xfrm rot="5400000">
            <a:off x="5980906" y="28328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9106" name="AutoShape 30"/>
          <p:cNvCxnSpPr>
            <a:cxnSpLocks noChangeShapeType="1"/>
            <a:stCxn id="89100" idx="0"/>
            <a:endCxn id="89099" idx="0"/>
          </p:cNvCxnSpPr>
          <p:nvPr/>
        </p:nvCxnSpPr>
        <p:spPr bwMode="auto">
          <a:xfrm rot="-5400000" flipH="1" flipV="1">
            <a:off x="6971506" y="1969294"/>
            <a:ext cx="1588" cy="9906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266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32575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42481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52387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62293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7219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04900" y="4559300"/>
            <a:ext cx="6781800" cy="865188"/>
            <a:chOff x="696" y="2872"/>
            <a:chExt cx="4272" cy="545"/>
          </a:xfrm>
        </p:grpSpPr>
        <p:sp>
          <p:nvSpPr>
            <p:cNvPr id="89122" name="Rectangle 43"/>
            <p:cNvSpPr>
              <a:spLocks noChangeArrowheads="1"/>
            </p:cNvSpPr>
            <p:nvPr/>
          </p:nvSpPr>
          <p:spPr bwMode="auto">
            <a:xfrm>
              <a:off x="696" y="2880"/>
              <a:ext cx="528" cy="52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9123" name="Rectangle 44"/>
            <p:cNvSpPr>
              <a:spLocks noChangeArrowheads="1"/>
            </p:cNvSpPr>
            <p:nvPr/>
          </p:nvSpPr>
          <p:spPr bwMode="auto">
            <a:xfrm>
              <a:off x="1320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4" name="Rectangle 45"/>
            <p:cNvSpPr>
              <a:spLocks noChangeArrowheads="1"/>
            </p:cNvSpPr>
            <p:nvPr/>
          </p:nvSpPr>
          <p:spPr bwMode="auto">
            <a:xfrm>
              <a:off x="1944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5" name="Rectangle 46"/>
            <p:cNvSpPr>
              <a:spLocks noChangeArrowheads="1"/>
            </p:cNvSpPr>
            <p:nvPr/>
          </p:nvSpPr>
          <p:spPr bwMode="auto">
            <a:xfrm>
              <a:off x="2568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6" name="Rectangle 47"/>
            <p:cNvSpPr>
              <a:spLocks noChangeArrowheads="1"/>
            </p:cNvSpPr>
            <p:nvPr/>
          </p:nvSpPr>
          <p:spPr bwMode="auto">
            <a:xfrm>
              <a:off x="3192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7" name="Rectangle 48"/>
            <p:cNvSpPr>
              <a:spLocks noChangeArrowheads="1"/>
            </p:cNvSpPr>
            <p:nvPr/>
          </p:nvSpPr>
          <p:spPr bwMode="auto">
            <a:xfrm>
              <a:off x="3816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9128" name="Rectangle 49"/>
            <p:cNvSpPr>
              <a:spLocks noChangeArrowheads="1"/>
            </p:cNvSpPr>
            <p:nvPr/>
          </p:nvSpPr>
          <p:spPr bwMode="auto">
            <a:xfrm>
              <a:off x="4440" y="2880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cxnSp>
          <p:nvCxnSpPr>
            <p:cNvPr id="89129" name="AutoShape 50"/>
            <p:cNvCxnSpPr>
              <a:cxnSpLocks noChangeShapeType="1"/>
              <a:stCxn id="89123" idx="2"/>
              <a:endCxn id="89122" idx="2"/>
            </p:cNvCxnSpPr>
            <p:nvPr/>
          </p:nvCxnSpPr>
          <p:spPr bwMode="auto">
            <a:xfrm rot="5400000">
              <a:off x="1271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0" name="AutoShape 51"/>
            <p:cNvCxnSpPr>
              <a:cxnSpLocks noChangeShapeType="1"/>
              <a:stCxn id="89124" idx="0"/>
              <a:endCxn id="89123" idx="0"/>
            </p:cNvCxnSpPr>
            <p:nvPr/>
          </p:nvCxnSpPr>
          <p:spPr bwMode="auto">
            <a:xfrm rot="-5400000" flipH="1" flipV="1">
              <a:off x="1895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1" name="AutoShape 52"/>
            <p:cNvCxnSpPr>
              <a:cxnSpLocks noChangeShapeType="1"/>
              <a:stCxn id="89125" idx="2"/>
              <a:endCxn id="89124" idx="2"/>
            </p:cNvCxnSpPr>
            <p:nvPr/>
          </p:nvCxnSpPr>
          <p:spPr bwMode="auto">
            <a:xfrm rot="5400000">
              <a:off x="2519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2" name="AutoShape 53"/>
            <p:cNvCxnSpPr>
              <a:cxnSpLocks noChangeShapeType="1"/>
              <a:stCxn id="89126" idx="0"/>
              <a:endCxn id="89125" idx="0"/>
            </p:cNvCxnSpPr>
            <p:nvPr/>
          </p:nvCxnSpPr>
          <p:spPr bwMode="auto">
            <a:xfrm rot="-5400000" flipH="1" flipV="1">
              <a:off x="3143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3" name="AutoShape 54"/>
            <p:cNvCxnSpPr>
              <a:cxnSpLocks noChangeShapeType="1"/>
              <a:stCxn id="89127" idx="2"/>
              <a:endCxn id="89126" idx="2"/>
            </p:cNvCxnSpPr>
            <p:nvPr/>
          </p:nvCxnSpPr>
          <p:spPr bwMode="auto">
            <a:xfrm rot="5400000">
              <a:off x="3767" y="3105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34" name="AutoShape 55"/>
            <p:cNvCxnSpPr>
              <a:cxnSpLocks noChangeShapeType="1"/>
              <a:stCxn id="89128" idx="0"/>
              <a:endCxn id="89127" idx="0"/>
            </p:cNvCxnSpPr>
            <p:nvPr/>
          </p:nvCxnSpPr>
          <p:spPr bwMode="auto">
            <a:xfrm rot="-5400000" flipH="1" flipV="1">
              <a:off x="4391" y="2561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08607" name="Text Box 63"/>
          <p:cNvSpPr txBox="1">
            <a:spLocks noChangeArrowheads="1"/>
          </p:cNvSpPr>
          <p:nvPr/>
        </p:nvSpPr>
        <p:spPr bwMode="auto">
          <a:xfrm>
            <a:off x="22574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08" name="Text Box 64"/>
          <p:cNvSpPr txBox="1">
            <a:spLocks noChangeArrowheads="1"/>
          </p:cNvSpPr>
          <p:nvPr/>
        </p:nvSpPr>
        <p:spPr bwMode="auto">
          <a:xfrm>
            <a:off x="32480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42386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5229225" y="4694238"/>
            <a:ext cx="45561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08611" name="AutoShape 67"/>
          <p:cNvCxnSpPr>
            <a:cxnSpLocks noChangeShapeType="1"/>
          </p:cNvCxnSpPr>
          <p:nvPr/>
        </p:nvCxnSpPr>
        <p:spPr bwMode="auto">
          <a:xfrm flipV="1">
            <a:off x="6057900" y="5530850"/>
            <a:ext cx="0" cy="5603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4978400" y="6096000"/>
            <a:ext cx="19573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retransmission</a:t>
            </a:r>
          </a:p>
        </p:txBody>
      </p:sp>
      <p:cxnSp>
        <p:nvCxnSpPr>
          <p:cNvPr id="89120" name="AutoShape 69"/>
          <p:cNvCxnSpPr>
            <a:cxnSpLocks noChangeShapeType="1"/>
          </p:cNvCxnSpPr>
          <p:nvPr/>
        </p:nvCxnSpPr>
        <p:spPr bwMode="auto">
          <a:xfrm flipV="1">
            <a:off x="2565400" y="317341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89121" name="Text Box 70"/>
          <p:cNvSpPr txBox="1">
            <a:spLocks noChangeArrowheads="1"/>
          </p:cNvSpPr>
          <p:nvPr/>
        </p:nvSpPr>
        <p:spPr bwMode="auto">
          <a:xfrm>
            <a:off x="2220913" y="373856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5" grpId="0"/>
      <p:bldP spid="108576" grpId="0"/>
      <p:bldP spid="108577" grpId="0"/>
      <p:bldP spid="108578" grpId="0"/>
      <p:bldP spid="108579" grpId="0"/>
      <p:bldP spid="108580" grpId="0"/>
      <p:bldP spid="108607" grpId="0"/>
      <p:bldP spid="108607" grpId="1"/>
      <p:bldP spid="108608" grpId="0"/>
      <p:bldP spid="108608" grpId="1"/>
      <p:bldP spid="108609" grpId="0"/>
      <p:bldP spid="108609" grpId="1"/>
      <p:bldP spid="108610" grpId="0"/>
      <p:bldP spid="108610" grpId="1"/>
      <p:bldP spid="10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4042F-2E9F-4D88-AD0E-0DB65C81863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H.261 Frame Pattern</a:t>
            </a: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1104900" y="24384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20955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0" name="Rectangle 12"/>
          <p:cNvSpPr>
            <a:spLocks noChangeArrowheads="1"/>
          </p:cNvSpPr>
          <p:nvPr/>
        </p:nvSpPr>
        <p:spPr bwMode="auto">
          <a:xfrm>
            <a:off x="30861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1" name="Rectangle 13"/>
          <p:cNvSpPr>
            <a:spLocks noChangeArrowheads="1"/>
          </p:cNvSpPr>
          <p:nvPr/>
        </p:nvSpPr>
        <p:spPr bwMode="auto">
          <a:xfrm>
            <a:off x="40767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2" name="Rectangle 14"/>
          <p:cNvSpPr>
            <a:spLocks noChangeArrowheads="1"/>
          </p:cNvSpPr>
          <p:nvPr/>
        </p:nvSpPr>
        <p:spPr bwMode="auto">
          <a:xfrm>
            <a:off x="50673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3" name="Rectangle 15"/>
          <p:cNvSpPr>
            <a:spLocks noChangeArrowheads="1"/>
          </p:cNvSpPr>
          <p:nvPr/>
        </p:nvSpPr>
        <p:spPr bwMode="auto">
          <a:xfrm>
            <a:off x="60579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0124" name="Rectangle 16"/>
          <p:cNvSpPr>
            <a:spLocks noChangeArrowheads="1"/>
          </p:cNvSpPr>
          <p:nvPr/>
        </p:nvSpPr>
        <p:spPr bwMode="auto">
          <a:xfrm>
            <a:off x="7048500" y="24384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90125" name="AutoShape 29"/>
          <p:cNvCxnSpPr>
            <a:cxnSpLocks noChangeShapeType="1"/>
            <a:stCxn id="90119" idx="2"/>
            <a:endCxn id="90118" idx="2"/>
          </p:cNvCxnSpPr>
          <p:nvPr/>
        </p:nvCxnSpPr>
        <p:spPr bwMode="auto">
          <a:xfrm rot="5400000">
            <a:off x="20185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6" name="AutoShape 30"/>
          <p:cNvCxnSpPr>
            <a:cxnSpLocks noChangeShapeType="1"/>
            <a:stCxn id="90120" idx="0"/>
            <a:endCxn id="90118" idx="0"/>
          </p:cNvCxnSpPr>
          <p:nvPr/>
        </p:nvCxnSpPr>
        <p:spPr bwMode="auto">
          <a:xfrm rot="-5400000" flipH="1" flipV="1">
            <a:off x="2513806" y="1435894"/>
            <a:ext cx="1588" cy="19812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7" name="AutoShape 31"/>
          <p:cNvCxnSpPr>
            <a:cxnSpLocks noChangeShapeType="1"/>
            <a:stCxn id="90121" idx="2"/>
            <a:endCxn id="90120" idx="2"/>
          </p:cNvCxnSpPr>
          <p:nvPr/>
        </p:nvCxnSpPr>
        <p:spPr bwMode="auto">
          <a:xfrm rot="5400000">
            <a:off x="39997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8" name="AutoShape 33"/>
          <p:cNvCxnSpPr>
            <a:cxnSpLocks noChangeShapeType="1"/>
            <a:stCxn id="90123" idx="2"/>
            <a:endCxn id="90122" idx="2"/>
          </p:cNvCxnSpPr>
          <p:nvPr/>
        </p:nvCxnSpPr>
        <p:spPr bwMode="auto">
          <a:xfrm rot="5400000">
            <a:off x="5980906" y="2794794"/>
            <a:ext cx="1588" cy="990600"/>
          </a:xfrm>
          <a:prstGeom prst="bent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0129" name="AutoShape 34"/>
          <p:cNvCxnSpPr>
            <a:cxnSpLocks noChangeShapeType="1"/>
            <a:stCxn id="90124" idx="0"/>
            <a:endCxn id="90122" idx="0"/>
          </p:cNvCxnSpPr>
          <p:nvPr/>
        </p:nvCxnSpPr>
        <p:spPr bwMode="auto">
          <a:xfrm rot="-5400000" flipH="1" flipV="1">
            <a:off x="6476206" y="1435894"/>
            <a:ext cx="1588" cy="198120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2266950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90131" name="AutoShape 36"/>
          <p:cNvCxnSpPr>
            <a:cxnSpLocks noChangeShapeType="1"/>
          </p:cNvCxnSpPr>
          <p:nvPr/>
        </p:nvCxnSpPr>
        <p:spPr bwMode="auto">
          <a:xfrm flipV="1">
            <a:off x="2565400" y="317341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90132" name="Text Box 37"/>
          <p:cNvSpPr txBox="1">
            <a:spLocks noChangeArrowheads="1"/>
          </p:cNvSpPr>
          <p:nvPr/>
        </p:nvSpPr>
        <p:spPr bwMode="auto">
          <a:xfrm>
            <a:off x="2220913" y="373856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  <p:sp>
        <p:nvSpPr>
          <p:cNvPr id="90133" name="Line 63"/>
          <p:cNvSpPr>
            <a:spLocks noChangeShapeType="1"/>
          </p:cNvSpPr>
          <p:nvPr/>
        </p:nvSpPr>
        <p:spPr bwMode="auto">
          <a:xfrm flipV="1">
            <a:off x="5257800" y="22098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4" name="Line 64"/>
          <p:cNvSpPr>
            <a:spLocks noChangeShapeType="1"/>
          </p:cNvSpPr>
          <p:nvPr/>
        </p:nvSpPr>
        <p:spPr bwMode="auto">
          <a:xfrm flipH="1">
            <a:off x="3733800" y="2209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5" name="Line 65"/>
          <p:cNvSpPr>
            <a:spLocks noChangeShapeType="1"/>
          </p:cNvSpPr>
          <p:nvPr/>
        </p:nvSpPr>
        <p:spPr bwMode="auto">
          <a:xfrm>
            <a:off x="3733800" y="2209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871F4-F225-4EEA-87FF-AB2C0ACB0BC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1141" name="Group 28"/>
          <p:cNvGrpSpPr>
            <a:grpSpLocks/>
          </p:cNvGrpSpPr>
          <p:nvPr/>
        </p:nvGrpSpPr>
        <p:grpSpPr bwMode="auto">
          <a:xfrm>
            <a:off x="1300163" y="2689225"/>
            <a:ext cx="6781800" cy="865188"/>
            <a:chOff x="819" y="1694"/>
            <a:chExt cx="4272" cy="545"/>
          </a:xfrm>
        </p:grpSpPr>
        <p:sp>
          <p:nvSpPr>
            <p:cNvPr id="91154" name="Rectangle 8"/>
            <p:cNvSpPr>
              <a:spLocks noChangeArrowheads="1"/>
            </p:cNvSpPr>
            <p:nvPr/>
          </p:nvSpPr>
          <p:spPr bwMode="auto">
            <a:xfrm>
              <a:off x="819" y="1702"/>
              <a:ext cx="528" cy="52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91155" name="Rectangle 9"/>
            <p:cNvSpPr>
              <a:spLocks noChangeArrowheads="1"/>
            </p:cNvSpPr>
            <p:nvPr/>
          </p:nvSpPr>
          <p:spPr bwMode="auto">
            <a:xfrm>
              <a:off x="1443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6" name="Rectangle 10"/>
            <p:cNvSpPr>
              <a:spLocks noChangeArrowheads="1"/>
            </p:cNvSpPr>
            <p:nvPr/>
          </p:nvSpPr>
          <p:spPr bwMode="auto">
            <a:xfrm>
              <a:off x="2067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7" name="Rectangle 11"/>
            <p:cNvSpPr>
              <a:spLocks noChangeArrowheads="1"/>
            </p:cNvSpPr>
            <p:nvPr/>
          </p:nvSpPr>
          <p:spPr bwMode="auto">
            <a:xfrm>
              <a:off x="2691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8" name="Rectangle 12"/>
            <p:cNvSpPr>
              <a:spLocks noChangeArrowheads="1"/>
            </p:cNvSpPr>
            <p:nvPr/>
          </p:nvSpPr>
          <p:spPr bwMode="auto">
            <a:xfrm>
              <a:off x="3315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59" name="Rectangle 13"/>
            <p:cNvSpPr>
              <a:spLocks noChangeArrowheads="1"/>
            </p:cNvSpPr>
            <p:nvPr/>
          </p:nvSpPr>
          <p:spPr bwMode="auto">
            <a:xfrm>
              <a:off x="3939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1160" name="Rectangle 14"/>
            <p:cNvSpPr>
              <a:spLocks noChangeArrowheads="1"/>
            </p:cNvSpPr>
            <p:nvPr/>
          </p:nvSpPr>
          <p:spPr bwMode="auto">
            <a:xfrm>
              <a:off x="4563" y="1702"/>
              <a:ext cx="528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</a:t>
              </a:r>
            </a:p>
          </p:txBody>
        </p:sp>
        <p:cxnSp>
          <p:nvCxnSpPr>
            <p:cNvPr id="91161" name="AutoShape 15"/>
            <p:cNvCxnSpPr>
              <a:cxnSpLocks noChangeShapeType="1"/>
              <a:stCxn id="91155" idx="2"/>
              <a:endCxn id="91154" idx="2"/>
            </p:cNvCxnSpPr>
            <p:nvPr/>
          </p:nvCxnSpPr>
          <p:spPr bwMode="auto">
            <a:xfrm rot="5400000">
              <a:off x="1394" y="1927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2" name="AutoShape 17"/>
            <p:cNvCxnSpPr>
              <a:cxnSpLocks noChangeShapeType="1"/>
              <a:stCxn id="91158" idx="2"/>
              <a:endCxn id="91157" idx="2"/>
            </p:cNvCxnSpPr>
            <p:nvPr/>
          </p:nvCxnSpPr>
          <p:spPr bwMode="auto">
            <a:xfrm rot="5400000">
              <a:off x="3266" y="1927"/>
              <a:ext cx="1" cy="624"/>
            </a:xfrm>
            <a:prstGeom prst="bentConnector3">
              <a:avLst>
                <a:gd name="adj1" fmla="val 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3" name="AutoShape 18"/>
            <p:cNvCxnSpPr>
              <a:cxnSpLocks noChangeShapeType="1"/>
              <a:stCxn id="91159" idx="0"/>
              <a:endCxn id="91158" idx="0"/>
            </p:cNvCxnSpPr>
            <p:nvPr/>
          </p:nvCxnSpPr>
          <p:spPr bwMode="auto">
            <a:xfrm rot="-5400000" flipH="1" flipV="1">
              <a:off x="3890" y="1383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4" name="AutoShape 27"/>
            <p:cNvCxnSpPr>
              <a:cxnSpLocks noChangeShapeType="1"/>
              <a:stCxn id="91156" idx="0"/>
              <a:endCxn id="91155" idx="0"/>
            </p:cNvCxnSpPr>
            <p:nvPr/>
          </p:nvCxnSpPr>
          <p:spPr bwMode="auto">
            <a:xfrm rot="-5400000" flipH="1" flipV="1">
              <a:off x="2018" y="1383"/>
              <a:ext cx="1" cy="624"/>
            </a:xfrm>
            <a:prstGeom prst="bentConnector3">
              <a:avLst>
                <a:gd name="adj1" fmla="val -1360000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911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H.261 Frame Pattern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485900" y="2863850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19828" name="AutoShape 20"/>
          <p:cNvCxnSpPr>
            <a:cxnSpLocks noChangeShapeType="1"/>
          </p:cNvCxnSpPr>
          <p:nvPr/>
        </p:nvCxnSpPr>
        <p:spPr bwMode="auto">
          <a:xfrm flipV="1">
            <a:off x="1719263" y="3802063"/>
            <a:ext cx="0" cy="560387"/>
          </a:xfrm>
          <a:prstGeom prst="straightConnector1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</p:spPr>
      </p:cxn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1374775" y="4367213"/>
            <a:ext cx="6635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490788" y="2863850"/>
            <a:ext cx="455612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467100" y="2844800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  <p:cxnSp>
        <p:nvCxnSpPr>
          <p:cNvPr id="119832" name="AutoShape 24"/>
          <p:cNvCxnSpPr>
            <a:cxnSpLocks noChangeShapeType="1"/>
          </p:cNvCxnSpPr>
          <p:nvPr/>
        </p:nvCxnSpPr>
        <p:spPr bwMode="auto">
          <a:xfrm flipV="1">
            <a:off x="4065588" y="3521075"/>
            <a:ext cx="0" cy="5603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986088" y="4086225"/>
            <a:ext cx="195738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retransmission</a:t>
            </a:r>
          </a:p>
        </p:txBody>
      </p:sp>
      <p:cxnSp>
        <p:nvCxnSpPr>
          <p:cNvPr id="91150" name="AutoShape 29"/>
          <p:cNvCxnSpPr>
            <a:cxnSpLocks noChangeShapeType="1"/>
            <a:stCxn id="91157" idx="0"/>
            <a:endCxn id="91154" idx="0"/>
          </p:cNvCxnSpPr>
          <p:nvPr/>
        </p:nvCxnSpPr>
        <p:spPr bwMode="auto">
          <a:xfrm rot="-5400000" flipH="1" flipV="1">
            <a:off x="3204369" y="1204119"/>
            <a:ext cx="1588" cy="2971800"/>
          </a:xfrm>
          <a:prstGeom prst="bentConnector3">
            <a:avLst>
              <a:gd name="adj1" fmla="val -3310000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151" name="Line 31"/>
          <p:cNvSpPr>
            <a:spLocks noChangeShapeType="1"/>
          </p:cNvSpPr>
          <p:nvPr/>
        </p:nvSpPr>
        <p:spPr bwMode="auto">
          <a:xfrm flipV="1">
            <a:off x="7467600" y="2133600"/>
            <a:ext cx="0" cy="555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32"/>
          <p:cNvSpPr>
            <a:spLocks noChangeShapeType="1"/>
          </p:cNvSpPr>
          <p:nvPr/>
        </p:nvSpPr>
        <p:spPr bwMode="auto">
          <a:xfrm flipH="1">
            <a:off x="48768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33"/>
          <p:cNvSpPr>
            <a:spLocks noChangeShapeType="1"/>
          </p:cNvSpPr>
          <p:nvPr/>
        </p:nvSpPr>
        <p:spPr bwMode="auto">
          <a:xfrm>
            <a:off x="4876800" y="2133600"/>
            <a:ext cx="0" cy="568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/>
      <p:bldP spid="119831" grpId="0"/>
      <p:bldP spid="1198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0B5439-339F-400C-808D-DF60D8C1255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PTDD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Periodic Temporal Dependency Distance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Large PTDD</a:t>
            </a:r>
          </a:p>
          <a:p>
            <a:pPr lvl="1" eaLnBrk="1" hangingPunct="1"/>
            <a:r>
              <a:rPr lang="en-US"/>
              <a:t>Higher Chance of Repair</a:t>
            </a:r>
          </a:p>
          <a:p>
            <a:pPr lvl="1" eaLnBrk="1" hangingPunct="1"/>
            <a:r>
              <a:rPr lang="en-US"/>
              <a:t>Longer Error Propagations</a:t>
            </a:r>
          </a:p>
          <a:p>
            <a:pPr lvl="1" eaLnBrk="1" hangingPunct="1"/>
            <a:r>
              <a:rPr lang="en-US"/>
              <a:t>Less Temporal Redundancy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34278-7444-4B05-A74E-807202A5A58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3189" name="Rectangle 20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1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22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23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QAL</a:t>
            </a:r>
          </a:p>
        </p:txBody>
      </p:sp>
      <p:sp>
        <p:nvSpPr>
          <p:cNvPr id="93194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3195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6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7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3198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3199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0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1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3202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4366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</a:t>
            </a:r>
          </a:p>
        </p:txBody>
      </p:sp>
      <p:sp>
        <p:nvSpPr>
          <p:cNvPr id="93203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3204" name="AutoShape 14"/>
          <p:cNvCxnSpPr>
            <a:cxnSpLocks noChangeShapeType="1"/>
            <a:endCxn id="93198" idx="3"/>
          </p:cNvCxnSpPr>
          <p:nvPr/>
        </p:nvCxnSpPr>
        <p:spPr bwMode="auto">
          <a:xfrm flipH="1">
            <a:off x="19558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5" name="AutoShape 15"/>
          <p:cNvCxnSpPr>
            <a:cxnSpLocks noChangeShapeType="1"/>
            <a:stCxn id="93191" idx="1"/>
            <a:endCxn id="93199" idx="3"/>
          </p:cNvCxnSpPr>
          <p:nvPr/>
        </p:nvCxnSpPr>
        <p:spPr bwMode="auto">
          <a:xfrm flipH="1">
            <a:off x="3365500" y="3314700"/>
            <a:ext cx="3556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6" name="AutoShape 24"/>
          <p:cNvCxnSpPr>
            <a:cxnSpLocks noChangeShapeType="1"/>
            <a:stCxn id="93190" idx="1"/>
          </p:cNvCxnSpPr>
          <p:nvPr/>
        </p:nvCxnSpPr>
        <p:spPr bwMode="auto">
          <a:xfrm flipH="1">
            <a:off x="4718050" y="3314700"/>
            <a:ext cx="406400" cy="433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1101AE-249B-490F-BF0C-7713369909E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4213" name="Rectangle 15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16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17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8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QAL</a:t>
            </a:r>
          </a:p>
        </p:txBody>
      </p:sp>
      <p:sp>
        <p:nvSpPr>
          <p:cNvPr id="94218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4219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0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1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4222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4223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4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5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4226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5097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 </a:t>
            </a:r>
          </a:p>
          <a:p>
            <a:r>
              <a:rPr lang="en-US"/>
              <a:t>+ FEC</a:t>
            </a:r>
          </a:p>
        </p:txBody>
      </p:sp>
      <p:sp>
        <p:nvSpPr>
          <p:cNvPr id="94227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4228" name="AutoShape 13"/>
          <p:cNvCxnSpPr>
            <a:cxnSpLocks noChangeShapeType="1"/>
            <a:endCxn id="94222" idx="3"/>
          </p:cNvCxnSpPr>
          <p:nvPr/>
        </p:nvCxnSpPr>
        <p:spPr bwMode="auto">
          <a:xfrm flipH="1">
            <a:off x="19812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29" name="AutoShape 14"/>
          <p:cNvCxnSpPr>
            <a:cxnSpLocks noChangeShapeType="1"/>
            <a:stCxn id="94215" idx="1"/>
            <a:endCxn id="94223" idx="3"/>
          </p:cNvCxnSpPr>
          <p:nvPr/>
        </p:nvCxnSpPr>
        <p:spPr bwMode="auto">
          <a:xfrm flipH="1">
            <a:off x="3390900" y="3314700"/>
            <a:ext cx="3302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230" name="AutoShape 19"/>
          <p:cNvCxnSpPr>
            <a:cxnSpLocks noChangeShapeType="1"/>
            <a:stCxn id="94214" idx="1"/>
          </p:cNvCxnSpPr>
          <p:nvPr/>
        </p:nvCxnSpPr>
        <p:spPr bwMode="auto">
          <a:xfrm flipH="1">
            <a:off x="4718050" y="3314700"/>
            <a:ext cx="406400" cy="433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2676525" y="2581275"/>
            <a:ext cx="455613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505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59333-E178-4666-A627-09BAB6DFE0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5237" name="Rectangle 15"/>
          <p:cNvSpPr>
            <a:spLocks noChangeArrowheads="1"/>
          </p:cNvSpPr>
          <p:nvPr/>
        </p:nvSpPr>
        <p:spPr bwMode="auto">
          <a:xfrm>
            <a:off x="9144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16"/>
          <p:cNvSpPr>
            <a:spLocks noChangeArrowheads="1"/>
          </p:cNvSpPr>
          <p:nvPr/>
        </p:nvSpPr>
        <p:spPr bwMode="auto">
          <a:xfrm>
            <a:off x="513715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17"/>
          <p:cNvSpPr>
            <a:spLocks noChangeArrowheads="1"/>
          </p:cNvSpPr>
          <p:nvPr/>
        </p:nvSpPr>
        <p:spPr bwMode="auto">
          <a:xfrm>
            <a:off x="3733800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18"/>
          <p:cNvSpPr>
            <a:spLocks noChangeArrowheads="1"/>
          </p:cNvSpPr>
          <p:nvPr/>
        </p:nvSpPr>
        <p:spPr bwMode="auto">
          <a:xfrm>
            <a:off x="2338388" y="2209800"/>
            <a:ext cx="1219200" cy="2209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QAL + PTDD</a:t>
            </a:r>
          </a:p>
        </p:txBody>
      </p:sp>
      <p:sp>
        <p:nvSpPr>
          <p:cNvPr id="95242" name="Rectangle 3"/>
          <p:cNvSpPr>
            <a:spLocks noChangeArrowheads="1"/>
          </p:cNvSpPr>
          <p:nvPr/>
        </p:nvSpPr>
        <p:spPr bwMode="auto">
          <a:xfrm>
            <a:off x="1104900" y="2476500"/>
            <a:ext cx="838200" cy="838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5243" name="Rectangle 4"/>
          <p:cNvSpPr>
            <a:spLocks noChangeArrowheads="1"/>
          </p:cNvSpPr>
          <p:nvPr/>
        </p:nvSpPr>
        <p:spPr bwMode="auto">
          <a:xfrm>
            <a:off x="25146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4" name="Rectangle 5"/>
          <p:cNvSpPr>
            <a:spLocks noChangeArrowheads="1"/>
          </p:cNvSpPr>
          <p:nvPr/>
        </p:nvSpPr>
        <p:spPr bwMode="auto">
          <a:xfrm>
            <a:off x="38862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5" name="Rectangle 6"/>
          <p:cNvSpPr>
            <a:spLocks noChangeArrowheads="1"/>
          </p:cNvSpPr>
          <p:nvPr/>
        </p:nvSpPr>
        <p:spPr bwMode="auto">
          <a:xfrm>
            <a:off x="5334000" y="2476500"/>
            <a:ext cx="83820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5246" name="Rectangle 7"/>
          <p:cNvSpPr>
            <a:spLocks noChangeArrowheads="1"/>
          </p:cNvSpPr>
          <p:nvPr/>
        </p:nvSpPr>
        <p:spPr bwMode="auto">
          <a:xfrm>
            <a:off x="1104900" y="3314700"/>
            <a:ext cx="838200" cy="838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5247" name="Rectangle 8"/>
          <p:cNvSpPr>
            <a:spLocks noChangeArrowheads="1"/>
          </p:cNvSpPr>
          <p:nvPr/>
        </p:nvSpPr>
        <p:spPr bwMode="auto">
          <a:xfrm>
            <a:off x="25146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48" name="Rectangle 9"/>
          <p:cNvSpPr>
            <a:spLocks noChangeArrowheads="1"/>
          </p:cNvSpPr>
          <p:nvPr/>
        </p:nvSpPr>
        <p:spPr bwMode="auto">
          <a:xfrm>
            <a:off x="38862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49" name="Rectangle 10"/>
          <p:cNvSpPr>
            <a:spLocks noChangeArrowheads="1"/>
          </p:cNvSpPr>
          <p:nvPr/>
        </p:nvSpPr>
        <p:spPr bwMode="auto">
          <a:xfrm>
            <a:off x="5334000" y="3314700"/>
            <a:ext cx="838200" cy="838200"/>
          </a:xfrm>
          <a:prstGeom prst="rect">
            <a:avLst/>
          </a:prstGeom>
          <a:solidFill>
            <a:srgbClr val="CC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95250" name="Text Box 11"/>
          <p:cNvSpPr txBox="1">
            <a:spLocks noChangeArrowheads="1"/>
          </p:cNvSpPr>
          <p:nvPr/>
        </p:nvSpPr>
        <p:spPr bwMode="auto">
          <a:xfrm>
            <a:off x="6765925" y="3541713"/>
            <a:ext cx="14366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Layer</a:t>
            </a:r>
          </a:p>
        </p:txBody>
      </p:sp>
      <p:sp>
        <p:nvSpPr>
          <p:cNvPr id="95251" name="Text Box 12"/>
          <p:cNvSpPr txBox="1">
            <a:spLocks noChangeArrowheads="1"/>
          </p:cNvSpPr>
          <p:nvPr/>
        </p:nvSpPr>
        <p:spPr bwMode="auto">
          <a:xfrm>
            <a:off x="6781800" y="2627313"/>
            <a:ext cx="17605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</a:t>
            </a:r>
          </a:p>
          <a:p>
            <a:r>
              <a:rPr lang="en-US"/>
              <a:t>Layer</a:t>
            </a:r>
          </a:p>
        </p:txBody>
      </p:sp>
      <p:cxnSp>
        <p:nvCxnSpPr>
          <p:cNvPr id="95252" name="AutoShape 13"/>
          <p:cNvCxnSpPr>
            <a:cxnSpLocks noChangeShapeType="1"/>
            <a:endCxn id="95246" idx="3"/>
          </p:cNvCxnSpPr>
          <p:nvPr/>
        </p:nvCxnSpPr>
        <p:spPr bwMode="auto">
          <a:xfrm flipH="1">
            <a:off x="1955800" y="3263900"/>
            <a:ext cx="382588" cy="469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3" name="AutoShape 14"/>
          <p:cNvCxnSpPr>
            <a:cxnSpLocks noChangeShapeType="1"/>
            <a:stCxn id="95239" idx="1"/>
            <a:endCxn id="95247" idx="3"/>
          </p:cNvCxnSpPr>
          <p:nvPr/>
        </p:nvCxnSpPr>
        <p:spPr bwMode="auto">
          <a:xfrm flipH="1">
            <a:off x="3365500" y="3314700"/>
            <a:ext cx="355600" cy="419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54" name="AutoShape 20"/>
          <p:cNvCxnSpPr>
            <a:cxnSpLocks noChangeShapeType="1"/>
            <a:stCxn id="95238" idx="2"/>
            <a:endCxn id="95237" idx="2"/>
          </p:cNvCxnSpPr>
          <p:nvPr/>
        </p:nvCxnSpPr>
        <p:spPr bwMode="auto">
          <a:xfrm rot="5400000">
            <a:off x="3634581" y="2321719"/>
            <a:ext cx="1588" cy="4222750"/>
          </a:xfrm>
          <a:prstGeom prst="bentConnector3">
            <a:avLst>
              <a:gd name="adj1" fmla="val 4330001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C9361-5C05-4386-B5F9-143B7ACCC1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Error Propagation</a:t>
            </a:r>
          </a:p>
        </p:txBody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6263" name="Picture 4" descr="fram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5" descr="imag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6" descr="image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7" descr="image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14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7B349-D073-4A87-AE71-7DE2E2BDCE1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Recovery from Error Propagation</a:t>
            </a:r>
            <a:endParaRPr lang="en-US"/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7287" name="Picture 4" descr="fram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5" descr="imag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124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6" descr="fram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3048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7" descr="frame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91000"/>
            <a:ext cx="3048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37FDC-1CCB-4CF6-99AE-106B80CA034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“quality”</a:t>
            </a:r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PSNR =</a:t>
            </a:r>
          </a:p>
        </p:txBody>
      </p:sp>
      <p:pic>
        <p:nvPicPr>
          <p:cNvPr id="98311" name="Picture 4" descr="latex-image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28900"/>
            <a:ext cx="81549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70AE4-982C-45D4-9095-7D419B2D33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4758" name="Picture 4" descr="hd_con_usc_jul0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474663" y="452438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USC-Inha Two-way Experiments</a:t>
            </a:r>
            <a:br>
              <a:rPr lang="en-US" sz="2400" b="0">
                <a:solidFill>
                  <a:schemeClr val="accent1"/>
                </a:solidFill>
                <a:latin typeface="Arial" charset="0"/>
              </a:rPr>
            </a:br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 (Powell Hall of Engineering)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7829550" y="5397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latin typeface="Arial" charset="0"/>
              </a:rPr>
              <a:t>July 2005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99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52993-BA89-484E-9B22-55BF2AE2F75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PSNR vs. Loss Rate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393700" y="1322388"/>
            <a:ext cx="18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99335" name="AutoShape 5"/>
          <p:cNvCxnSpPr>
            <a:cxnSpLocks noChangeShapeType="1"/>
          </p:cNvCxnSpPr>
          <p:nvPr/>
        </p:nvCxnSpPr>
        <p:spPr bwMode="auto">
          <a:xfrm>
            <a:off x="1905000" y="5638800"/>
            <a:ext cx="62484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336" name="AutoShape 6"/>
          <p:cNvCxnSpPr>
            <a:cxnSpLocks noChangeShapeType="1"/>
          </p:cNvCxnSpPr>
          <p:nvPr/>
        </p:nvCxnSpPr>
        <p:spPr bwMode="auto">
          <a:xfrm flipV="1">
            <a:off x="2133600" y="1981200"/>
            <a:ext cx="1588" cy="3810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9337" name="Text Box 7"/>
          <p:cNvSpPr txBox="1">
            <a:spLocks noChangeArrowheads="1"/>
          </p:cNvSpPr>
          <p:nvPr/>
        </p:nvSpPr>
        <p:spPr bwMode="auto">
          <a:xfrm>
            <a:off x="6781800" y="5791200"/>
            <a:ext cx="16541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Packet Loss Rate</a:t>
            </a:r>
          </a:p>
        </p:txBody>
      </p:sp>
      <p:sp>
        <p:nvSpPr>
          <p:cNvPr id="99338" name="Text Box 8"/>
          <p:cNvSpPr txBox="1">
            <a:spLocks noChangeArrowheads="1"/>
          </p:cNvSpPr>
          <p:nvPr/>
        </p:nvSpPr>
        <p:spPr bwMode="auto">
          <a:xfrm>
            <a:off x="822325" y="1709738"/>
            <a:ext cx="7889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PSNR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771696-D790-412C-ABB8-016FC369281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Today’s Summary</a:t>
            </a:r>
          </a:p>
        </p:txBody>
      </p:sp>
      <p:sp>
        <p:nvSpPr>
          <p:cNvPr id="10035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DE988A-43DD-4F05-9429-88C9E71992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recover packet loss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Retransmission</a:t>
            </a:r>
          </a:p>
          <a:p>
            <a:pPr eaLnBrk="1" hangingPunct="1"/>
            <a:r>
              <a:rPr lang="en-US"/>
              <a:t>FEC</a:t>
            </a:r>
          </a:p>
          <a:p>
            <a:pPr eaLnBrk="1" hangingPunct="1"/>
            <a:r>
              <a:rPr lang="en-US"/>
              <a:t>Error Concealment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59BB6-4848-4C29-9F01-2DA3D7275AE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Limit the damage of error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Interleaving</a:t>
            </a:r>
          </a:p>
          <a:p>
            <a:pPr eaLnBrk="1" hangingPunct="1"/>
            <a:r>
              <a:rPr lang="en-US"/>
              <a:t>Key frame selection</a:t>
            </a:r>
          </a:p>
          <a:p>
            <a:pPr eaLnBrk="1" hangingPunct="1"/>
            <a:r>
              <a:rPr lang="en-US"/>
              <a:t>Change reference frame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AC902-FF83-4FBD-83B1-209724BED8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5782" name="Picture 4" descr="hd_conferen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474663" y="452438"/>
            <a:ext cx="476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latin typeface="Arial" charset="0"/>
              </a:rPr>
              <a:t>USC-Inha Two-way Experiments</a:t>
            </a:r>
            <a:br>
              <a:rPr lang="en-US" sz="2400" b="0">
                <a:solidFill>
                  <a:schemeClr val="accent1"/>
                </a:solidFill>
                <a:latin typeface="Arial" charset="0"/>
              </a:rPr>
            </a:br>
            <a:r>
              <a:rPr lang="en-US" sz="2400" b="0">
                <a:solidFill>
                  <a:schemeClr val="accent1"/>
                </a:solidFill>
                <a:latin typeface="Arial" charset="0"/>
              </a:rPr>
              <a:t>Inha University (Memorial Library)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7829550" y="5397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latin typeface="Arial" charset="0"/>
              </a:rPr>
              <a:t>July 2005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14AFA-552D-4AC1-B6D5-0C179895FE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KAL Network Infrastructure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933700" y="2189163"/>
          <a:ext cx="6103938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189163"/>
                        <a:ext cx="6103938" cy="457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Korean Air network infrastructure between Incheon, Kimpo, and Pusan</a:t>
            </a:r>
          </a:p>
          <a:p>
            <a:pPr eaLnBrk="1" hangingPunct="1"/>
            <a:r>
              <a:rPr lang="en-US"/>
              <a:t>KAL network &amp;</a:t>
            </a:r>
            <a:br>
              <a:rPr lang="en-US"/>
            </a:br>
            <a:r>
              <a:rPr lang="en-US"/>
              <a:t>external ISP (KT)</a:t>
            </a:r>
          </a:p>
          <a:p>
            <a:pPr eaLnBrk="1" hangingPunct="1"/>
            <a:r>
              <a:rPr lang="en-US"/>
              <a:t>1 Gbps:</a:t>
            </a:r>
            <a:br>
              <a:rPr lang="en-US"/>
            </a:br>
            <a:r>
              <a:rPr lang="en-US"/>
              <a:t>ICN-GMP</a:t>
            </a:r>
          </a:p>
          <a:p>
            <a:pPr eaLnBrk="1" hangingPunct="1"/>
            <a:r>
              <a:rPr lang="en-US"/>
              <a:t>50 Mbps:</a:t>
            </a:r>
            <a:br>
              <a:rPr lang="en-US"/>
            </a:br>
            <a:r>
              <a:rPr lang="en-US"/>
              <a:t>GMP-PUS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61B3D-A660-4906-A949-25D704AA06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Measurements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34" charset="-127"/>
              </a:rPr>
              <a:t>End-to-end packet loss rates of the network path between Kimpo (GMP) and Incheon (ICN) observed during November 15-16, 2005 </a:t>
            </a:r>
            <a:endParaRPr lang="en-US"/>
          </a:p>
          <a:p>
            <a:pPr eaLnBrk="1" hangingPunct="1"/>
            <a:r>
              <a:rPr lang="en-US"/>
              <a:t>Network is shared with other business traffic</a:t>
            </a:r>
          </a:p>
          <a:p>
            <a:pPr eaLnBrk="1" hangingPunct="1"/>
            <a:r>
              <a:rPr lang="en-US"/>
              <a:t>Loss rates are quite low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619375" y="3284538"/>
          <a:ext cx="5815013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3" imgW="4572000" imgH="2533650" progId="Excel.Sheet.8">
                  <p:embed/>
                </p:oleObj>
              </mc:Choice>
              <mc:Fallback>
                <p:oleObj name="Chart" r:id="rId3" imgW="4572000" imgH="25336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3284538"/>
                        <a:ext cx="5815013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November 2005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05833-C19E-49C5-83EF-2914CEE617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Preparation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3 computers purchased in Korea</a:t>
            </a:r>
          </a:p>
          <a:p>
            <a:pPr eaLnBrk="1" hangingPunct="1"/>
            <a:r>
              <a:rPr lang="en-US"/>
              <a:t>Computers sent to USC with KAL</a:t>
            </a:r>
          </a:p>
          <a:p>
            <a:pPr eaLnBrk="1" hangingPunct="1"/>
            <a:r>
              <a:rPr lang="en-US"/>
              <a:t>Software setup in the IMSC laboratories</a:t>
            </a:r>
          </a:p>
          <a:p>
            <a:pPr lvl="1" eaLnBrk="1" hangingPunct="1"/>
            <a:r>
              <a:rPr lang="en-US"/>
              <a:t>Linux installation</a:t>
            </a:r>
          </a:p>
          <a:p>
            <a:pPr lvl="1" eaLnBrk="1" hangingPunct="1"/>
            <a:r>
              <a:rPr lang="en-US"/>
              <a:t>RCS software installation</a:t>
            </a:r>
          </a:p>
          <a:p>
            <a:pPr lvl="1" eaLnBrk="1" hangingPunct="1"/>
            <a:r>
              <a:rPr lang="en-US"/>
              <a:t>Retransmission configuration</a:t>
            </a:r>
          </a:p>
          <a:p>
            <a:pPr lvl="1" eaLnBrk="1" hangingPunct="1"/>
            <a:r>
              <a:rPr lang="en-US"/>
              <a:t>End-to-end equipment test with local JVC cameras and displays</a:t>
            </a:r>
          </a:p>
          <a:p>
            <a:pPr eaLnBrk="1" hangingPunct="1"/>
            <a:r>
              <a:rPr lang="en-US"/>
              <a:t>Computers sent back to KAL HQ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419A7-11D8-4AF8-A64B-3D1796D75D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Test at KAL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2863" y="1476375"/>
            <a:ext cx="3840162" cy="4743450"/>
          </a:xfrm>
        </p:spPr>
        <p:txBody>
          <a:bodyPr/>
          <a:lstStyle/>
          <a:p>
            <a:pPr eaLnBrk="1" hangingPunct="1"/>
            <a:r>
              <a:rPr lang="en-US"/>
              <a:t>Re-configuration for Sony </a:t>
            </a:r>
            <a:r>
              <a:rPr lang="en-US" altLang="ja-JP">
                <a:ea typeface="ＭＳ Ｐゴシック" pitchFamily="34" charset="-128"/>
              </a:rPr>
              <a:t>HDR-HC1 cameras</a:t>
            </a:r>
          </a:p>
        </p:txBody>
      </p:sp>
      <p:pic>
        <p:nvPicPr>
          <p:cNvPr id="77830" name="Picture 4" descr="PWICE_Dec0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250950"/>
            <a:ext cx="43418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5" descr="PWICE_Dec05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525" y="3232150"/>
            <a:ext cx="44084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sp>
        <p:nvSpPr>
          <p:cNvPr id="77833" name="Rectangle 7"/>
          <p:cNvSpPr>
            <a:spLocks noChangeArrowheads="1"/>
          </p:cNvSpPr>
          <p:nvPr/>
        </p:nvSpPr>
        <p:spPr bwMode="auto">
          <a:xfrm>
            <a:off x="1100138" y="4759325"/>
            <a:ext cx="3200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0">
                <a:latin typeface="Arial" charset="0"/>
              </a:rPr>
              <a:t>Local area network tests</a:t>
            </a:r>
            <a:endParaRPr lang="en-US" altLang="ja-JP" sz="2400" b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© PWICE,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FC753-2F61-4A91-B705-099C2D2CAC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1044575"/>
            <a:ext cx="1335088" cy="5813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Experiments: ICN ◄▬► GMP</a:t>
            </a:r>
          </a:p>
        </p:txBody>
      </p:sp>
      <p:pic>
        <p:nvPicPr>
          <p:cNvPr id="78854" name="Picture 4" descr="AB_SeoulInch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3046413"/>
            <a:ext cx="45720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1109663" y="1193800"/>
            <a:ext cx="7853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Asymmetric environment: 88 Mb/s &amp; 50 Mb/s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Conclusion: ICN - GMP: sufficient BW for HD video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b="0">
                <a:latin typeface="Arial" charset="0"/>
              </a:rPr>
              <a:t>Sufficient headroom for data applications</a:t>
            </a: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07238" y="5397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Arial" charset="0"/>
              </a:rPr>
              <a:t>December 2005</a:t>
            </a:r>
          </a:p>
        </p:txBody>
      </p:sp>
      <p:pic>
        <p:nvPicPr>
          <p:cNvPr id="78857" name="Picture 7" descr="IMG_0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0" y="3298825"/>
            <a:ext cx="37560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862013" y="2489200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Bandwidth measurements</a:t>
            </a:r>
          </a:p>
        </p:txBody>
      </p:sp>
      <p:sp>
        <p:nvSpPr>
          <p:cNvPr id="78859" name="Text Box 9"/>
          <p:cNvSpPr txBox="1">
            <a:spLocks noChangeArrowheads="1"/>
          </p:cNvSpPr>
          <p:nvPr/>
        </p:nvSpPr>
        <p:spPr bwMode="auto">
          <a:xfrm>
            <a:off x="5800725" y="245745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Visual quality</a:t>
            </a:r>
          </a:p>
        </p:txBody>
      </p:sp>
      <p:sp>
        <p:nvSpPr>
          <p:cNvPr id="78860" name="Line 10"/>
          <p:cNvSpPr>
            <a:spLocks noChangeShapeType="1"/>
          </p:cNvSpPr>
          <p:nvPr/>
        </p:nvSpPr>
        <p:spPr bwMode="auto">
          <a:xfrm>
            <a:off x="973138" y="5435600"/>
            <a:ext cx="3548062" cy="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61" name="Text Box 11"/>
          <p:cNvSpPr txBox="1">
            <a:spLocks noChangeArrowheads="1"/>
          </p:cNvSpPr>
          <p:nvPr/>
        </p:nvSpPr>
        <p:spPr bwMode="auto">
          <a:xfrm>
            <a:off x="2616200" y="5122863"/>
            <a:ext cx="1574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tx2"/>
                </a:solidFill>
                <a:latin typeface="Arial" charset="0"/>
              </a:rPr>
              <a:t>Required by RCS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52480-template">
  <a:themeElements>
    <a:clrScheme name="cs52480-template 13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336699"/>
      </a:accent1>
      <a:accent2>
        <a:srgbClr val="660066"/>
      </a:accent2>
      <a:accent3>
        <a:srgbClr val="FFFFFF"/>
      </a:accent3>
      <a:accent4>
        <a:srgbClr val="000000"/>
      </a:accent4>
      <a:accent5>
        <a:srgbClr val="ADB8CA"/>
      </a:accent5>
      <a:accent6>
        <a:srgbClr val="5C005C"/>
      </a:accent6>
      <a:hlink>
        <a:srgbClr val="003366"/>
      </a:hlink>
      <a:folHlink>
        <a:srgbClr val="000066"/>
      </a:folHlink>
    </a:clrScheme>
    <a:fontScheme name="cs52480-templat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cs52480-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1">
        <a:dk1>
          <a:srgbClr val="000000"/>
        </a:dk1>
        <a:lt1>
          <a:srgbClr val="FFFFFF"/>
        </a:lt1>
        <a:dk2>
          <a:srgbClr val="0033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2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33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5C005C"/>
        </a:accent6>
        <a:hlink>
          <a:srgbClr val="0033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3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66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5C005C"/>
        </a:accent6>
        <a:hlink>
          <a:srgbClr val="0033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2004:Templates:My Templates:cs52480-template.pot</Template>
  <TotalTime>2749</TotalTime>
  <Words>980</Words>
  <Application>Microsoft Office PowerPoint</Application>
  <PresentationFormat>On-screen Show (4:3)</PresentationFormat>
  <Paragraphs>326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Lucida Sans</vt:lpstr>
      <vt:lpstr>Tahoma</vt:lpstr>
      <vt:lpstr>Verdana</vt:lpstr>
      <vt:lpstr>Wingdings</vt:lpstr>
      <vt:lpstr>cs52480-template</vt:lpstr>
      <vt:lpstr>Bold Stripes</vt:lpstr>
      <vt:lpstr>Slide</vt:lpstr>
      <vt:lpstr>Chart</vt:lpstr>
      <vt:lpstr>Presentation</vt:lpstr>
      <vt:lpstr>Error Recovery</vt:lpstr>
      <vt:lpstr>Case Study: HD video conferencing</vt:lpstr>
      <vt:lpstr>PowerPoint Presentation</vt:lpstr>
      <vt:lpstr>PowerPoint Presentation</vt:lpstr>
      <vt:lpstr>KAL Network Infrastructure</vt:lpstr>
      <vt:lpstr>Network Measurements</vt:lpstr>
      <vt:lpstr>Hardware Preparation</vt:lpstr>
      <vt:lpstr>Hardware Test at KAL</vt:lpstr>
      <vt:lpstr>Experiments: ICN ◄▬► GMP</vt:lpstr>
      <vt:lpstr>Experiments: ICN ◄▬► PUS</vt:lpstr>
      <vt:lpstr>Measurements: Packet Loss Rate</vt:lpstr>
      <vt:lpstr>Packet Loss Error Recovery</vt:lpstr>
      <vt:lpstr>Packet Loss Error Recovery</vt:lpstr>
      <vt:lpstr>Current Hardware Codecs</vt:lpstr>
      <vt:lpstr>HD-PVR H.264 Encoder</vt:lpstr>
      <vt:lpstr>PowerPoint Presentation</vt:lpstr>
      <vt:lpstr>Error Control Techniques for Interactive Low Bitrate Video Transmission over The Internet</vt:lpstr>
      <vt:lpstr>Basic Idea</vt:lpstr>
      <vt:lpstr>MPEG Frame Pattern</vt:lpstr>
      <vt:lpstr>H.261 Error Propagation</vt:lpstr>
      <vt:lpstr>H.261 Frame Pattern</vt:lpstr>
      <vt:lpstr>H.261 Frame Pattern</vt:lpstr>
      <vt:lpstr>PTDD</vt:lpstr>
      <vt:lpstr>QAL</vt:lpstr>
      <vt:lpstr>QAL</vt:lpstr>
      <vt:lpstr>QAL + PTDD</vt:lpstr>
      <vt:lpstr>Error Propagation</vt:lpstr>
      <vt:lpstr>Recovery from Error Propagation</vt:lpstr>
      <vt:lpstr>Frame “quality”</vt:lpstr>
      <vt:lpstr>PSNR vs. Loss Rate</vt:lpstr>
      <vt:lpstr>Today’s Summary</vt:lpstr>
      <vt:lpstr>How to recover packet loss</vt:lpstr>
      <vt:lpstr>Limit the damage of error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Recovery</dc:title>
  <dc:creator>dcsooiwt</dc:creator>
  <cp:lastModifiedBy>Roger Zimmermann</cp:lastModifiedBy>
  <cp:revision>81</cp:revision>
  <cp:lastPrinted>2005-09-14T06:01:21Z</cp:lastPrinted>
  <dcterms:created xsi:type="dcterms:W3CDTF">2003-09-06T02:49:53Z</dcterms:created>
  <dcterms:modified xsi:type="dcterms:W3CDTF">2019-10-11T08:33:58Z</dcterms:modified>
</cp:coreProperties>
</file>