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69"/>
  </p:notesMasterIdLst>
  <p:handoutMasterIdLst>
    <p:handoutMasterId r:id="rId70"/>
  </p:handoutMasterIdLst>
  <p:sldIdLst>
    <p:sldId id="375" r:id="rId2"/>
    <p:sldId id="257" r:id="rId3"/>
    <p:sldId id="430" r:id="rId4"/>
    <p:sldId id="429" r:id="rId5"/>
    <p:sldId id="297" r:id="rId6"/>
    <p:sldId id="298" r:id="rId7"/>
    <p:sldId id="353" r:id="rId8"/>
    <p:sldId id="354" r:id="rId9"/>
    <p:sldId id="376" r:id="rId10"/>
    <p:sldId id="296" r:id="rId11"/>
    <p:sldId id="355" r:id="rId12"/>
    <p:sldId id="368" r:id="rId13"/>
    <p:sldId id="434" r:id="rId14"/>
    <p:sldId id="304" r:id="rId15"/>
    <p:sldId id="261" r:id="rId16"/>
    <p:sldId id="305" r:id="rId17"/>
    <p:sldId id="306" r:id="rId18"/>
    <p:sldId id="377" r:id="rId19"/>
    <p:sldId id="364" r:id="rId20"/>
    <p:sldId id="263" r:id="rId21"/>
    <p:sldId id="378" r:id="rId22"/>
    <p:sldId id="359" r:id="rId23"/>
    <p:sldId id="360" r:id="rId24"/>
    <p:sldId id="379" r:id="rId25"/>
    <p:sldId id="392" r:id="rId26"/>
    <p:sldId id="393" r:id="rId27"/>
    <p:sldId id="272" r:id="rId28"/>
    <p:sldId id="274" r:id="rId29"/>
    <p:sldId id="282" r:id="rId30"/>
    <p:sldId id="280" r:id="rId31"/>
    <p:sldId id="281" r:id="rId32"/>
    <p:sldId id="283" r:id="rId33"/>
    <p:sldId id="284" r:id="rId34"/>
    <p:sldId id="400" r:id="rId35"/>
    <p:sldId id="332" r:id="rId36"/>
    <p:sldId id="335" r:id="rId37"/>
    <p:sldId id="334" r:id="rId38"/>
    <p:sldId id="426" r:id="rId39"/>
    <p:sldId id="337" r:id="rId40"/>
    <p:sldId id="338" r:id="rId41"/>
    <p:sldId id="339" r:id="rId42"/>
    <p:sldId id="336" r:id="rId43"/>
    <p:sldId id="427" r:id="rId44"/>
    <p:sldId id="340" r:id="rId45"/>
    <p:sldId id="341" r:id="rId46"/>
    <p:sldId id="382" r:id="rId47"/>
    <p:sldId id="383" r:id="rId48"/>
    <p:sldId id="343" r:id="rId49"/>
    <p:sldId id="384" r:id="rId50"/>
    <p:sldId id="344" r:id="rId51"/>
    <p:sldId id="346" r:id="rId52"/>
    <p:sldId id="345" r:id="rId53"/>
    <p:sldId id="386" r:id="rId54"/>
    <p:sldId id="385" r:id="rId55"/>
    <p:sldId id="347" r:id="rId56"/>
    <p:sldId id="348" r:id="rId57"/>
    <p:sldId id="349" r:id="rId58"/>
    <p:sldId id="350" r:id="rId59"/>
    <p:sldId id="387" r:id="rId60"/>
    <p:sldId id="388" r:id="rId61"/>
    <p:sldId id="389" r:id="rId62"/>
    <p:sldId id="390" r:id="rId63"/>
    <p:sldId id="301" r:id="rId64"/>
    <p:sldId id="431" r:id="rId65"/>
    <p:sldId id="432" r:id="rId66"/>
    <p:sldId id="433" r:id="rId67"/>
    <p:sldId id="435" r:id="rId68"/>
  </p:sldIdLst>
  <p:sldSz cx="9144000" cy="6858000" type="screen4x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A5002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  <a:srgbClr val="99FF66"/>
    <a:srgbClr val="FF9933"/>
    <a:srgbClr val="FF3300"/>
    <a:srgbClr val="4D4D4D"/>
    <a:srgbClr val="CCFFCC"/>
    <a:srgbClr val="DDDDD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58" autoAdjust="0"/>
    <p:restoredTop sz="90018" autoAdjust="0"/>
  </p:normalViewPr>
  <p:slideViewPr>
    <p:cSldViewPr snapToObjects="1">
      <p:cViewPr varScale="1">
        <p:scale>
          <a:sx n="79" d="100"/>
          <a:sy n="79" d="100"/>
        </p:scale>
        <p:origin x="141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8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0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0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0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A90E2E4-3A39-438B-8339-7EC837EC6A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231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2" units="1/cm"/>
          <inkml:channelProperty channel="Y" name="resolution" value="32" units="1/cm"/>
        </inkml:channelProperties>
      </inkml:inkSource>
      <inkml:timestamp xml:id="ts0" timeString="2004-09-29T10:51:55.667"/>
    </inkml:context>
    <inkml:brush xml:id="br0">
      <inkml:brushProperty name="width" value="0.09701" units="cm"/>
      <inkml:brushProperty name="height" value="0.09701" units="cm"/>
      <inkml:brushProperty name="color" value="#A50021"/>
      <inkml:brushProperty name="fitToCurve" value="1"/>
    </inkml:brush>
  </inkml:definitions>
  <inkml:trace contextRef="#ctx0" brushRef="#br0">0 0,'0'0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2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81A11B67-9DBD-4A06-93AC-2B9868CFCB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7832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1A0461-7784-44C4-835B-10156ACC7E52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254777-A6AF-4A0C-813C-AEA08AD84C8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254777-A6AF-4A0C-813C-AEA08AD84C8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840EBE-9F5B-4F46-A754-4CAE1387195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277198-60B6-4C49-98F0-C12C6ED6425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3906A4-728C-4F79-A3D3-DBDCD6AFC15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ED97BD-2912-401A-AD78-88F9142F8032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29B162-9D37-4E5A-8107-3E7CB3FA9E29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482683-DE23-4AB7-B42E-694D288F7A88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19232C-3AC1-4C3E-9E9B-77E0BF109BE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DC1595-6747-4025-A1FB-5D00B75E030C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3B5843-27DE-4224-90A7-0AC10B2A703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BA7471-EF4A-4679-9359-685D11777E3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3F28B6-511F-4F27-84A6-35EEC2AF7021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8DABAE-1FF8-4554-84CC-0495174928F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46A770-3F61-44EC-8FD4-81A5215D2474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90E1B0-0F3B-4C83-BD47-5769D136EF78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DBFD65-940F-439B-B596-7C0554FE073D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/>
              <a:t>server unicast to client 2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BB264D-CD74-42E5-AA42-AC2566BBEC7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/>
              <a:t>server unicast to client 2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CEE932-9917-49F2-A31F-12A60D0F588F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528735-D137-4B24-904E-1D789C43C227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2B6069-313A-4B3E-870A-105FCFA6E228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6209FF-E8CC-4238-AB2C-955CC76EE74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32EFF1-9609-4A19-8CB0-4327294C5AD9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C961C5-F196-4E3C-939D-3E41F494C495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BF5572-CE33-4048-98F3-79BD0CBC9DD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B3884B-2C4F-4EC5-8AF0-06F523297A23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E72FD4-6D6C-40E7-98D7-3D59DBE6B796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E15B20-6A22-4C4C-A105-4980134796D5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9202F8-7846-4867-9DC7-A762176A5179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33B062-A93D-4AF1-AB6B-6181AA2C7FE7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3402D7-9B6C-49C9-BC3F-E75DB0327C6C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DED869-9AE4-41B4-B25C-E6B3735E09AF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964C2E-719C-4F4E-B4A0-DC3023A1BBE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5D1126-48AC-4F38-A8A4-DB3DD0EF13C6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C5B350-1AB2-4D71-9661-61DACCEBA385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1BDAC9-BFCF-492F-BAB8-20888E97C9AF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4F251B-9BF7-44F3-B582-95F0B271950F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FF0AAD-F839-48D1-A3E5-79D0D55E337B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F54FA6-CB9F-4828-9E1D-497FCB030406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D41A6D-4929-4261-B583-C5B3865234A2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BB17E0-7114-45CE-95D5-5C1FDE95ABDD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5E6FDE-9B26-40BB-8933-72BAB9924F62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D90FCC-634B-4D7E-90AE-68B9F0444189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F4CEC7-7774-4D12-826A-BF8A42ABBED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6F7F92-4DBA-4C8A-BEE2-848337869F98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4C3587-933F-4719-AEF4-1D6358983A94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499709-EEEE-4BEA-BB3E-303F3B903A06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60897C-3973-4357-BCB4-0A967F642D4A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67F105-E110-4022-8F9A-494AF55E9DB9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0B4749-7E7A-453B-8781-9C99290EBD65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7F6EBC-6BA1-44ED-9FD7-D4B7CF430B01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FBA434-151F-4E05-A28E-3266A8EFC67A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0A56E5-1440-499F-848C-E88C7C00F50B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665668-7547-47F2-BA4D-9FCF32558ACE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ED8A13-5478-41FA-855E-63ECBF5E47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E41F11-2F12-46C0-B6C8-A09CDBD9CB87}" type="slidenum">
              <a:rPr lang="en-US" smtClean="0"/>
              <a:pPr/>
              <a:t>66</a:t>
            </a:fld>
            <a:endParaRPr lang="en-US"/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E41F11-2F12-46C0-B6C8-A09CDBD9CB87}" type="slidenum">
              <a:rPr lang="en-US" smtClean="0"/>
              <a:pPr/>
              <a:t>67</a:t>
            </a:fld>
            <a:endParaRPr lang="en-US"/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4A3B26-E138-48EF-B802-ECA49CEC8BA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AF22FD-3811-4AFC-80E0-369166B078D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1F4FC7-EF67-4E92-BE0F-4D9BF8E9361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" name="AutoShape 8"/>
            <p:cNvSpPr>
              <a:spLocks noChangeArrowheads="1"/>
            </p:cNvSpPr>
            <p:nvPr userDrawn="1"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AutoShape 9"/>
            <p:cNvSpPr>
              <a:spLocks noChangeArrowheads="1"/>
            </p:cNvSpPr>
            <p:nvPr userDrawn="1"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AutoShape 10"/>
            <p:cNvSpPr>
              <a:spLocks noChangeArrowheads="1"/>
            </p:cNvSpPr>
            <p:nvPr userDrawn="1"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AutoShape 11"/>
            <p:cNvSpPr>
              <a:spLocks noChangeArrowheads="1"/>
            </p:cNvSpPr>
            <p:nvPr userDrawn="1"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" name="Line 17"/>
          <p:cNvSpPr>
            <a:spLocks noChangeShapeType="1"/>
          </p:cNvSpPr>
          <p:nvPr/>
        </p:nvSpPr>
        <p:spPr bwMode="auto">
          <a:xfrm flipH="1">
            <a:off x="755650" y="3429000"/>
            <a:ext cx="838835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914400" y="6453188"/>
            <a:ext cx="3733800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en-US" sz="800" dirty="0">
                <a:solidFill>
                  <a:schemeClr val="accent1"/>
                </a:solidFill>
                <a:latin typeface="Tahoma" pitchFamily="34" charset="0"/>
                <a:ea typeface="宋体" pitchFamily="2" charset="-122"/>
              </a:rPr>
              <a:t>NUS.SOC.CS5248-2019</a:t>
            </a:r>
          </a:p>
          <a:p>
            <a:pPr eaLnBrk="1" hangingPunct="1">
              <a:defRPr/>
            </a:pPr>
            <a:r>
              <a:rPr lang="en-US" sz="800" dirty="0">
                <a:solidFill>
                  <a:schemeClr val="accent1"/>
                </a:solidFill>
                <a:ea typeface="宋体" pitchFamily="2" charset="-122"/>
              </a:rPr>
              <a:t>Roger Zimmermann (based in part on slides by Ooi Wei Tsang)</a:t>
            </a:r>
          </a:p>
        </p:txBody>
      </p:sp>
      <p:sp>
        <p:nvSpPr>
          <p:cNvPr id="40039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27088" y="1052513"/>
            <a:ext cx="7859712" cy="2209800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03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3789363"/>
            <a:ext cx="68580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453188"/>
            <a:ext cx="3125787" cy="2555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5BF43-6542-481C-AF97-7F8B1808C3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949C8-33FD-425A-9A28-7C23771C77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98B56-FA34-42FE-B1D2-605A2D9002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910B8-D4AB-47D4-9541-C2796F05E8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B648F-2D98-4536-9F56-12685EB9C0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44FF0-A1CA-4B6E-A3CE-55ED6895B1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7C740-4B92-4E40-A153-6ED51A228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053A5-F338-417D-916B-E826DF7ACF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11CBF-7EF5-4561-B048-0A45046A22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F680F-495C-4383-A7E2-6117A14BF6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59FBB-3E8B-4644-90B3-8406C7D2D2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BD833-838F-4241-B4BF-41E6AB8560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78EA8-38C0-4D50-9108-B26C23C57F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82E60-E5D8-4ED0-A2BC-80128C46F9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99363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364" name="Rectangle 4"/>
            <p:cNvSpPr>
              <a:spLocks noChangeArrowheads="1"/>
            </p:cNvSpPr>
            <p:nvPr userDrawn="1"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365" name="Rectangle 5"/>
            <p:cNvSpPr>
              <a:spLocks noChangeArrowheads="1"/>
            </p:cNvSpPr>
            <p:nvPr userDrawn="1"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366" name="Rectangle 6"/>
            <p:cNvSpPr>
              <a:spLocks noChangeArrowheads="1"/>
            </p:cNvSpPr>
            <p:nvPr userDrawn="1"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5123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99368" name="AutoShape 8"/>
            <p:cNvSpPr>
              <a:spLocks noChangeArrowheads="1"/>
            </p:cNvSpPr>
            <p:nvPr userDrawn="1"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369" name="AutoShape 9"/>
            <p:cNvSpPr>
              <a:spLocks noChangeArrowheads="1"/>
            </p:cNvSpPr>
            <p:nvPr userDrawn="1"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370" name="AutoShape 10"/>
            <p:cNvSpPr>
              <a:spLocks noChangeArrowheads="1"/>
            </p:cNvSpPr>
            <p:nvPr userDrawn="1"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9371" name="AutoShape 11"/>
            <p:cNvSpPr>
              <a:spLocks noChangeArrowheads="1"/>
            </p:cNvSpPr>
            <p:nvPr userDrawn="1"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5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99374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453188"/>
            <a:ext cx="3352800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 dirty="0" smtClean="0">
                <a:solidFill>
                  <a:schemeClr val="accent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399375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399376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fld id="{1ACB5F83-789F-4A54-BEFA-0FDEEF3284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99377" name="Line 17"/>
          <p:cNvSpPr>
            <a:spLocks noChangeShapeType="1"/>
          </p:cNvSpPr>
          <p:nvPr/>
        </p:nvSpPr>
        <p:spPr bwMode="auto">
          <a:xfrm flipH="1">
            <a:off x="900113" y="1268413"/>
            <a:ext cx="8243887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</p:sldLayoutIdLst>
  <p:transition spd="slow"/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3000">
          <a:solidFill>
            <a:schemeClr val="fol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800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8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emf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983BDC-85D0-4BEA-B75B-0DD22F7885B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Proxy Caching for Streaming Media</a:t>
            </a:r>
            <a:endParaRPr lang="en-US" sz="210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710B15-8437-49FC-BC5A-99552499BA2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Video Access Pattern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by </a:t>
            </a:r>
            <a:r>
              <a:rPr lang="en-US" sz="2800" b="1"/>
              <a:t>S. Acharya</a:t>
            </a:r>
            <a:r>
              <a:rPr lang="en-US" sz="2800"/>
              <a:t> and </a:t>
            </a:r>
            <a:r>
              <a:rPr lang="en-US" sz="2800" b="1"/>
              <a:t>B. Smith in 1999</a:t>
            </a:r>
          </a:p>
          <a:p>
            <a:pPr eaLnBrk="1" hangingPunct="1"/>
            <a:endParaRPr lang="en-US" sz="2800" b="1"/>
          </a:p>
          <a:p>
            <a:pPr lvl="1" eaLnBrk="1" hangingPunct="1"/>
            <a:r>
              <a:rPr lang="en-US" sz="2600"/>
              <a:t>Study at Lulea University, Sweden</a:t>
            </a:r>
          </a:p>
          <a:p>
            <a:pPr lvl="1" eaLnBrk="1" hangingPunct="1"/>
            <a:r>
              <a:rPr lang="en-US" sz="2600" b="1"/>
              <a:t>55%</a:t>
            </a:r>
            <a:r>
              <a:rPr lang="en-US" sz="2600"/>
              <a:t> complete, </a:t>
            </a:r>
            <a:r>
              <a:rPr lang="en-US" sz="2600" b="1"/>
              <a:t>45%</a:t>
            </a:r>
            <a:r>
              <a:rPr lang="en-US" sz="2600"/>
              <a:t> stop very early</a:t>
            </a:r>
          </a:p>
          <a:p>
            <a:pPr lvl="1" eaLnBrk="1" hangingPunct="1"/>
            <a:r>
              <a:rPr lang="en-US" sz="2600"/>
              <a:t>High temporal locality</a:t>
            </a:r>
          </a:p>
          <a:p>
            <a:pPr lvl="1" eaLnBrk="1" hangingPunct="1"/>
            <a:endParaRPr lang="en-US" sz="2600"/>
          </a:p>
          <a:p>
            <a:pPr lvl="1" eaLnBrk="1" hangingPunct="1"/>
            <a:endParaRPr lang="en-US" sz="2600"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05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0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42E81B-F9A9-4F78-920F-6AD4CF6F639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Prefix Access Distribution</a:t>
            </a: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657225" y="1717675"/>
          <a:ext cx="7424738" cy="495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Chart" r:id="rId4" imgW="6096000" imgH="4067251" progId="MSGraph.Chart.8">
                  <p:embed followColorScheme="full"/>
                </p:oleObj>
              </mc:Choice>
              <mc:Fallback>
                <p:oleObj name="Chart" r:id="rId4" imgW="6096000" imgH="406725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" y="1717675"/>
                        <a:ext cx="7424738" cy="495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F27724-A1C1-42A0-9814-3402AE5936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Video Popularity</a:t>
            </a:r>
          </a:p>
        </p:txBody>
      </p:sp>
      <p:pic>
        <p:nvPicPr>
          <p:cNvPr id="16390" name="Picture 14" descr="latex-image-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4724400"/>
            <a:ext cx="1549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1" name="Rectangle 1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For modeling of video popularity</a:t>
            </a:r>
            <a:br>
              <a:rPr lang="en-US" dirty="0"/>
            </a:br>
            <a:r>
              <a:rPr lang="en-US" dirty="0"/>
              <a:t>(Note: this is </a:t>
            </a:r>
            <a:r>
              <a:rPr lang="en-US" b="1" dirty="0"/>
              <a:t>not</a:t>
            </a:r>
            <a:r>
              <a:rPr lang="en-US" dirty="0"/>
              <a:t> a measurement)</a:t>
            </a:r>
          </a:p>
          <a:p>
            <a:pPr eaLnBrk="1" hangingPunct="1"/>
            <a:r>
              <a:rPr lang="en-US" dirty="0"/>
              <a:t>Curve fitting to </a:t>
            </a:r>
            <a:r>
              <a:rPr lang="en-US" dirty="0" err="1"/>
              <a:t>Zipf</a:t>
            </a:r>
            <a:r>
              <a:rPr lang="en-US" dirty="0"/>
              <a:t> “Law”</a:t>
            </a:r>
          </a:p>
          <a:p>
            <a:pPr eaLnBrk="1" hangingPunct="1"/>
            <a:r>
              <a:rPr lang="en-US" dirty="0"/>
              <a:t>Probability of access to </a:t>
            </a:r>
            <a:r>
              <a:rPr lang="en-US" i="1" dirty="0" err="1"/>
              <a:t>i</a:t>
            </a:r>
            <a:r>
              <a:rPr lang="en-US" dirty="0" err="1"/>
              <a:t>-th</a:t>
            </a:r>
            <a:r>
              <a:rPr lang="en-US" dirty="0"/>
              <a:t> most popular video can be approximated as: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67400" y="5345668"/>
            <a:ext cx="2614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Usually:  0.8 </a:t>
            </a:r>
            <a:r>
              <a:rPr lang="en-US" dirty="0">
                <a:sym typeface="Symbol"/>
              </a:rPr>
              <a:t> </a:t>
            </a:r>
            <a:r>
              <a:rPr lang="en-US" sz="2400" dirty="0">
                <a:sym typeface="Symbol"/>
              </a:rPr>
              <a:t></a:t>
            </a:r>
            <a:r>
              <a:rPr lang="en-US" dirty="0">
                <a:sym typeface="Symbol"/>
              </a:rPr>
              <a:t>  1.2</a:t>
            </a:r>
            <a:endParaRPr lang="en-US" dirty="0"/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F27724-A1C1-42A0-9814-3402AE5936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Video Popularity: </a:t>
            </a:r>
            <a:r>
              <a:rPr lang="en-US" dirty="0" err="1"/>
              <a:t>Zipf’s</a:t>
            </a:r>
            <a:r>
              <a:rPr lang="en-US" dirty="0"/>
              <a:t> Law</a:t>
            </a:r>
          </a:p>
        </p:txBody>
      </p:sp>
      <p:pic>
        <p:nvPicPr>
          <p:cNvPr id="5122" name="Picture 2" descr="https://uberflip.cdntwrk.com/files/aHViPTY1NjM0JmNtZD1pdGVtZWRpdG9yaW1hZ2UmZmlsZW5hbWU9aXRlbWVkaXRvcmltYWdlXzU4YmRlN2FmMmUwYTkuUE5HJnZlcnNpb249MDAwMCZzaWc9ZTU2Y2ZkMmY4ZTI2NjkwOGI3ZjllYWM5NTVmYjAwNTg%253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447800"/>
            <a:ext cx="6553200" cy="4846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5354883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99B656-728F-48BF-AD90-86BEC62F8F5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7411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Benefits of Caching</a:t>
            </a:r>
          </a:p>
        </p:txBody>
      </p:sp>
      <p:sp>
        <p:nvSpPr>
          <p:cNvPr id="17412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843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9071AD-E019-4E3B-AD54-197D414FE9D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Reduce Access Latency</a:t>
            </a:r>
          </a:p>
        </p:txBody>
      </p:sp>
      <p:sp>
        <p:nvSpPr>
          <p:cNvPr id="18438" name="Cloud"/>
          <p:cNvSpPr>
            <a:spLocks noChangeAspect="1" noEditPoints="1" noChangeArrowheads="1"/>
          </p:cNvSpPr>
          <p:nvPr/>
        </p:nvSpPr>
        <p:spPr bwMode="auto">
          <a:xfrm>
            <a:off x="2862263" y="2573338"/>
            <a:ext cx="4140200" cy="23399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8439" name="Oval 7"/>
          <p:cNvSpPr>
            <a:spLocks noChangeArrowheads="1"/>
          </p:cNvSpPr>
          <p:nvPr/>
        </p:nvSpPr>
        <p:spPr bwMode="auto">
          <a:xfrm>
            <a:off x="317658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:)</a:t>
            </a:r>
            <a:endParaRPr lang="en-US" sz="20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8440" name="Oval 8"/>
          <p:cNvSpPr>
            <a:spLocks noChangeArrowheads="1"/>
          </p:cNvSpPr>
          <p:nvPr/>
        </p:nvSpPr>
        <p:spPr bwMode="auto">
          <a:xfrm>
            <a:off x="3806825" y="3787775"/>
            <a:ext cx="630238" cy="630238"/>
          </a:xfrm>
          <a:prstGeom prst="ellipse">
            <a:avLst/>
          </a:prstGeom>
          <a:solidFill>
            <a:schemeClr val="hlink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 b="1">
              <a:latin typeface="Verdana" pitchFamily="34" charset="0"/>
            </a:endParaRPr>
          </a:p>
        </p:txBody>
      </p:sp>
      <p:cxnSp>
        <p:nvCxnSpPr>
          <p:cNvPr id="18441" name="AutoShape 9"/>
          <p:cNvCxnSpPr>
            <a:cxnSpLocks noChangeShapeType="1"/>
            <a:stCxn id="18439" idx="6"/>
            <a:endCxn id="18440" idx="4"/>
          </p:cNvCxnSpPr>
          <p:nvPr/>
        </p:nvCxnSpPr>
        <p:spPr bwMode="auto">
          <a:xfrm flipV="1">
            <a:off x="3819525" y="4430713"/>
            <a:ext cx="303213" cy="889000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8442" name="AutoShape 10"/>
          <p:cNvCxnSpPr>
            <a:cxnSpLocks noChangeShapeType="1"/>
            <a:stCxn id="18446" idx="2"/>
            <a:endCxn id="18445" idx="4"/>
          </p:cNvCxnSpPr>
          <p:nvPr/>
        </p:nvCxnSpPr>
        <p:spPr bwMode="auto">
          <a:xfrm rot="10800000">
            <a:off x="4932363" y="2360613"/>
            <a:ext cx="841375" cy="2959100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8443" name="AutoShape 11"/>
          <p:cNvCxnSpPr>
            <a:cxnSpLocks noChangeShapeType="1"/>
            <a:stCxn id="18445" idx="6"/>
            <a:endCxn id="18446" idx="7"/>
          </p:cNvCxnSpPr>
          <p:nvPr/>
        </p:nvCxnSpPr>
        <p:spPr bwMode="auto">
          <a:xfrm>
            <a:off x="5259388" y="2033588"/>
            <a:ext cx="1065212" cy="3049587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8444" name="AutoShape 12"/>
          <p:cNvCxnSpPr>
            <a:cxnSpLocks noChangeShapeType="1"/>
            <a:stCxn id="18440" idx="2"/>
            <a:endCxn id="18439" idx="0"/>
          </p:cNvCxnSpPr>
          <p:nvPr/>
        </p:nvCxnSpPr>
        <p:spPr bwMode="auto">
          <a:xfrm rot="10800000" flipV="1">
            <a:off x="3492500" y="4103688"/>
            <a:ext cx="301625" cy="887412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8445" name="Oval 13"/>
          <p:cNvSpPr>
            <a:spLocks noChangeArrowheads="1"/>
          </p:cNvSpPr>
          <p:nvPr/>
        </p:nvSpPr>
        <p:spPr bwMode="auto">
          <a:xfrm>
            <a:off x="4616450" y="1717675"/>
            <a:ext cx="630238" cy="6302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Oval 14"/>
          <p:cNvSpPr>
            <a:spLocks noChangeArrowheads="1"/>
          </p:cNvSpPr>
          <p:nvPr/>
        </p:nvSpPr>
        <p:spPr bwMode="auto">
          <a:xfrm>
            <a:off x="578643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:(</a:t>
            </a:r>
            <a:endParaRPr lang="en-US" sz="200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945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5F4471-4779-4AC3-8038-B2CC9AC6F2E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Reduce Server Load</a:t>
            </a:r>
          </a:p>
        </p:txBody>
      </p:sp>
      <p:sp>
        <p:nvSpPr>
          <p:cNvPr id="19462" name="Cloud"/>
          <p:cNvSpPr>
            <a:spLocks noChangeAspect="1" noEditPoints="1" noChangeArrowheads="1"/>
          </p:cNvSpPr>
          <p:nvPr/>
        </p:nvSpPr>
        <p:spPr bwMode="auto">
          <a:xfrm>
            <a:off x="2862263" y="2573338"/>
            <a:ext cx="4140200" cy="23399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63" name="Oval 4"/>
          <p:cNvSpPr>
            <a:spLocks noChangeArrowheads="1"/>
          </p:cNvSpPr>
          <p:nvPr/>
        </p:nvSpPr>
        <p:spPr bwMode="auto">
          <a:xfrm>
            <a:off x="317658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9464" name="Oval 5"/>
          <p:cNvSpPr>
            <a:spLocks noChangeArrowheads="1"/>
          </p:cNvSpPr>
          <p:nvPr/>
        </p:nvSpPr>
        <p:spPr bwMode="auto">
          <a:xfrm>
            <a:off x="3806825" y="3787775"/>
            <a:ext cx="630238" cy="630238"/>
          </a:xfrm>
          <a:prstGeom prst="ellipse">
            <a:avLst/>
          </a:prstGeom>
          <a:solidFill>
            <a:schemeClr val="hlink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 b="1">
              <a:latin typeface="Verdana" pitchFamily="34" charset="0"/>
            </a:endParaRPr>
          </a:p>
        </p:txBody>
      </p:sp>
      <p:sp>
        <p:nvSpPr>
          <p:cNvPr id="19465" name="Oval 10"/>
          <p:cNvSpPr>
            <a:spLocks noChangeArrowheads="1"/>
          </p:cNvSpPr>
          <p:nvPr/>
        </p:nvSpPr>
        <p:spPr bwMode="auto">
          <a:xfrm>
            <a:off x="4616450" y="1717675"/>
            <a:ext cx="630238" cy="6302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Oval 11"/>
          <p:cNvSpPr>
            <a:spLocks noChangeArrowheads="1"/>
          </p:cNvSpPr>
          <p:nvPr/>
        </p:nvSpPr>
        <p:spPr bwMode="auto">
          <a:xfrm>
            <a:off x="6686550" y="4597400"/>
            <a:ext cx="630238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9467" name="Oval 12"/>
          <p:cNvSpPr>
            <a:spLocks noChangeArrowheads="1"/>
          </p:cNvSpPr>
          <p:nvPr/>
        </p:nvSpPr>
        <p:spPr bwMode="auto">
          <a:xfrm>
            <a:off x="7497763" y="3787775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9468" name="Oval 13"/>
          <p:cNvSpPr>
            <a:spLocks noChangeArrowheads="1"/>
          </p:cNvSpPr>
          <p:nvPr/>
        </p:nvSpPr>
        <p:spPr bwMode="auto">
          <a:xfrm>
            <a:off x="5561013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>
              <a:solidFill>
                <a:schemeClr val="bg1"/>
              </a:solidFill>
              <a:latin typeface="Verdana" pitchFamily="34" charset="0"/>
            </a:endParaRPr>
          </a:p>
        </p:txBody>
      </p:sp>
      <p:cxnSp>
        <p:nvCxnSpPr>
          <p:cNvPr id="19469" name="AutoShape 16"/>
          <p:cNvCxnSpPr>
            <a:cxnSpLocks noChangeShapeType="1"/>
            <a:stCxn id="19465" idx="6"/>
            <a:endCxn id="19467" idx="1"/>
          </p:cNvCxnSpPr>
          <p:nvPr/>
        </p:nvCxnSpPr>
        <p:spPr bwMode="auto">
          <a:xfrm>
            <a:off x="5259388" y="2033588"/>
            <a:ext cx="2330450" cy="18335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9470" name="AutoShape 17"/>
          <p:cNvCxnSpPr>
            <a:cxnSpLocks noChangeShapeType="1"/>
            <a:stCxn id="19465" idx="5"/>
            <a:endCxn id="19466" idx="1"/>
          </p:cNvCxnSpPr>
          <p:nvPr/>
        </p:nvCxnSpPr>
        <p:spPr bwMode="auto">
          <a:xfrm>
            <a:off x="5154613" y="2268538"/>
            <a:ext cx="1624012" cy="24082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9471" name="AutoShape 18"/>
          <p:cNvCxnSpPr>
            <a:cxnSpLocks noChangeShapeType="1"/>
            <a:stCxn id="19465" idx="4"/>
            <a:endCxn id="19468" idx="0"/>
          </p:cNvCxnSpPr>
          <p:nvPr/>
        </p:nvCxnSpPr>
        <p:spPr bwMode="auto">
          <a:xfrm>
            <a:off x="4932363" y="2360613"/>
            <a:ext cx="944562" cy="26304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9472" name="Freeform 20"/>
          <p:cNvSpPr>
            <a:spLocks/>
          </p:cNvSpPr>
          <p:nvPr/>
        </p:nvSpPr>
        <p:spPr bwMode="auto">
          <a:xfrm>
            <a:off x="4616450" y="2033588"/>
            <a:ext cx="153988" cy="284162"/>
          </a:xfrm>
          <a:custGeom>
            <a:avLst/>
            <a:gdLst>
              <a:gd name="T0" fmla="*/ 2147483647 w 515"/>
              <a:gd name="T1" fmla="*/ 238631986 h 953"/>
              <a:gd name="T2" fmla="*/ 133659764 w 515"/>
              <a:gd name="T3" fmla="*/ 2147483647 h 953"/>
              <a:gd name="T4" fmla="*/ 2147483647 w 515"/>
              <a:gd name="T5" fmla="*/ 2147483647 h 953"/>
              <a:gd name="T6" fmla="*/ 2147483647 w 515"/>
              <a:gd name="T7" fmla="*/ 2147483647 h 953"/>
              <a:gd name="T8" fmla="*/ 2147483647 w 515"/>
              <a:gd name="T9" fmla="*/ 238631986 h 9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15"/>
              <a:gd name="T16" fmla="*/ 0 h 953"/>
              <a:gd name="T17" fmla="*/ 515 w 515"/>
              <a:gd name="T18" fmla="*/ 953 h 9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15" h="953">
                <a:moveTo>
                  <a:pt x="203" y="9"/>
                </a:moveTo>
                <a:cubicBezTo>
                  <a:pt x="118" y="0"/>
                  <a:pt x="0" y="562"/>
                  <a:pt x="5" y="718"/>
                </a:cubicBezTo>
                <a:cubicBezTo>
                  <a:pt x="10" y="874"/>
                  <a:pt x="147" y="935"/>
                  <a:pt x="232" y="944"/>
                </a:cubicBezTo>
                <a:cubicBezTo>
                  <a:pt x="317" y="953"/>
                  <a:pt x="515" y="930"/>
                  <a:pt x="515" y="774"/>
                </a:cubicBezTo>
                <a:cubicBezTo>
                  <a:pt x="515" y="618"/>
                  <a:pt x="288" y="18"/>
                  <a:pt x="203" y="9"/>
                </a:cubicBezTo>
                <a:close/>
              </a:path>
            </a:pathLst>
          </a:custGeom>
          <a:solidFill>
            <a:schemeClr val="bg1"/>
          </a:solidFill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19473" name="AutoShape 21"/>
          <p:cNvCxnSpPr>
            <a:cxnSpLocks noChangeShapeType="1"/>
            <a:stCxn id="19464" idx="3"/>
            <a:endCxn id="19463" idx="0"/>
          </p:cNvCxnSpPr>
          <p:nvPr/>
        </p:nvCxnSpPr>
        <p:spPr bwMode="auto">
          <a:xfrm flipH="1">
            <a:off x="3492500" y="4338638"/>
            <a:ext cx="406400" cy="6524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048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04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78C63C4-F958-4F48-8266-FDB7CF66761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Reduce Start-up Latency</a:t>
            </a:r>
          </a:p>
        </p:txBody>
      </p:sp>
      <p:sp>
        <p:nvSpPr>
          <p:cNvPr id="20486" name="Cloud"/>
          <p:cNvSpPr>
            <a:spLocks noChangeAspect="1" noEditPoints="1" noChangeArrowheads="1"/>
          </p:cNvSpPr>
          <p:nvPr/>
        </p:nvSpPr>
        <p:spPr bwMode="auto">
          <a:xfrm>
            <a:off x="2862263" y="2573338"/>
            <a:ext cx="4140200" cy="23399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487" name="Oval 5"/>
          <p:cNvSpPr>
            <a:spLocks noChangeArrowheads="1"/>
          </p:cNvSpPr>
          <p:nvPr/>
        </p:nvSpPr>
        <p:spPr bwMode="auto">
          <a:xfrm>
            <a:off x="317658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20488" name="Oval 6"/>
          <p:cNvSpPr>
            <a:spLocks noChangeArrowheads="1"/>
          </p:cNvSpPr>
          <p:nvPr/>
        </p:nvSpPr>
        <p:spPr bwMode="auto">
          <a:xfrm>
            <a:off x="3806825" y="3787775"/>
            <a:ext cx="630238" cy="630238"/>
          </a:xfrm>
          <a:prstGeom prst="ellipse">
            <a:avLst/>
          </a:prstGeom>
          <a:solidFill>
            <a:schemeClr val="hlink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 b="1">
              <a:latin typeface="Verdana" pitchFamily="34" charset="0"/>
            </a:endParaRPr>
          </a:p>
        </p:txBody>
      </p:sp>
      <p:sp>
        <p:nvSpPr>
          <p:cNvPr id="20489" name="Oval 7"/>
          <p:cNvSpPr>
            <a:spLocks noChangeArrowheads="1"/>
          </p:cNvSpPr>
          <p:nvPr/>
        </p:nvSpPr>
        <p:spPr bwMode="auto">
          <a:xfrm>
            <a:off x="4616450" y="1717675"/>
            <a:ext cx="630238" cy="6302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0490" name="AutoShape 15"/>
          <p:cNvCxnSpPr>
            <a:cxnSpLocks noChangeShapeType="1"/>
            <a:stCxn id="20488" idx="3"/>
            <a:endCxn id="20487" idx="0"/>
          </p:cNvCxnSpPr>
          <p:nvPr/>
        </p:nvCxnSpPr>
        <p:spPr bwMode="auto">
          <a:xfrm flipH="1">
            <a:off x="3492500" y="4338638"/>
            <a:ext cx="406400" cy="6524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0491" name="Rectangle 17"/>
          <p:cNvSpPr>
            <a:spLocks noChangeArrowheads="1"/>
          </p:cNvSpPr>
          <p:nvPr/>
        </p:nvSpPr>
        <p:spPr bwMode="auto">
          <a:xfrm>
            <a:off x="4167188" y="3986213"/>
            <a:ext cx="177800" cy="23495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 b="1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20492" name="Rectangle 18"/>
          <p:cNvSpPr>
            <a:spLocks noChangeArrowheads="1"/>
          </p:cNvSpPr>
          <p:nvPr/>
        </p:nvSpPr>
        <p:spPr bwMode="auto">
          <a:xfrm>
            <a:off x="4346575" y="3986213"/>
            <a:ext cx="177800" cy="23495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 b="1">
              <a:solidFill>
                <a:schemeClr val="bg1"/>
              </a:solidFill>
              <a:latin typeface="Verdana" pitchFamily="34" charset="0"/>
            </a:endParaRPr>
          </a:p>
        </p:txBody>
      </p:sp>
      <p:cxnSp>
        <p:nvCxnSpPr>
          <p:cNvPr id="20493" name="AutoShape 20"/>
          <p:cNvCxnSpPr>
            <a:cxnSpLocks noChangeShapeType="1"/>
            <a:stCxn id="20489" idx="4"/>
            <a:endCxn id="20487" idx="6"/>
          </p:cNvCxnSpPr>
          <p:nvPr/>
        </p:nvCxnSpPr>
        <p:spPr bwMode="auto">
          <a:xfrm rot="5400000">
            <a:off x="2896394" y="3283744"/>
            <a:ext cx="2959100" cy="1112838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150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150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A2B333-7A90-4E7F-A62F-7C3372E36B98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Hide Network Congestion</a:t>
            </a:r>
          </a:p>
        </p:txBody>
      </p:sp>
      <p:sp>
        <p:nvSpPr>
          <p:cNvPr id="21510" name="Cloud"/>
          <p:cNvSpPr>
            <a:spLocks noChangeAspect="1" noEditPoints="1" noChangeArrowheads="1"/>
          </p:cNvSpPr>
          <p:nvPr/>
        </p:nvSpPr>
        <p:spPr bwMode="auto">
          <a:xfrm>
            <a:off x="2862263" y="2573338"/>
            <a:ext cx="4140200" cy="23399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1511" name="Oval 4"/>
          <p:cNvSpPr>
            <a:spLocks noChangeArrowheads="1"/>
          </p:cNvSpPr>
          <p:nvPr/>
        </p:nvSpPr>
        <p:spPr bwMode="auto">
          <a:xfrm>
            <a:off x="317658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21512" name="Oval 5"/>
          <p:cNvSpPr>
            <a:spLocks noChangeArrowheads="1"/>
          </p:cNvSpPr>
          <p:nvPr/>
        </p:nvSpPr>
        <p:spPr bwMode="auto">
          <a:xfrm>
            <a:off x="3806825" y="3787775"/>
            <a:ext cx="630238" cy="630238"/>
          </a:xfrm>
          <a:prstGeom prst="ellipse">
            <a:avLst/>
          </a:prstGeom>
          <a:solidFill>
            <a:schemeClr val="hlink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 b="1">
              <a:latin typeface="Verdana" pitchFamily="34" charset="0"/>
            </a:endParaRPr>
          </a:p>
        </p:txBody>
      </p:sp>
      <p:sp>
        <p:nvSpPr>
          <p:cNvPr id="21513" name="Oval 6"/>
          <p:cNvSpPr>
            <a:spLocks noChangeArrowheads="1"/>
          </p:cNvSpPr>
          <p:nvPr/>
        </p:nvSpPr>
        <p:spPr bwMode="auto">
          <a:xfrm>
            <a:off x="4616450" y="1717675"/>
            <a:ext cx="630238" cy="6302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1514" name="AutoShape 7"/>
          <p:cNvCxnSpPr>
            <a:cxnSpLocks noChangeShapeType="1"/>
            <a:stCxn id="21512" idx="3"/>
            <a:endCxn id="21511" idx="0"/>
          </p:cNvCxnSpPr>
          <p:nvPr/>
        </p:nvCxnSpPr>
        <p:spPr bwMode="auto">
          <a:xfrm flipH="1">
            <a:off x="3492500" y="4338638"/>
            <a:ext cx="406400" cy="6524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15" name="AutoShape 8"/>
          <p:cNvCxnSpPr>
            <a:cxnSpLocks noChangeShapeType="1"/>
            <a:stCxn id="21513" idx="4"/>
            <a:endCxn id="21512" idx="7"/>
          </p:cNvCxnSpPr>
          <p:nvPr/>
        </p:nvCxnSpPr>
        <p:spPr bwMode="auto">
          <a:xfrm flipH="1">
            <a:off x="4344988" y="2360613"/>
            <a:ext cx="587375" cy="1506537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21516" name="Rectangle 9"/>
          <p:cNvSpPr>
            <a:spLocks noChangeArrowheads="1"/>
          </p:cNvSpPr>
          <p:nvPr/>
        </p:nvSpPr>
        <p:spPr bwMode="auto">
          <a:xfrm>
            <a:off x="4167188" y="3986213"/>
            <a:ext cx="177800" cy="23495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 b="1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21517" name="Rectangle 10"/>
          <p:cNvSpPr>
            <a:spLocks noChangeArrowheads="1"/>
          </p:cNvSpPr>
          <p:nvPr/>
        </p:nvSpPr>
        <p:spPr bwMode="auto">
          <a:xfrm>
            <a:off x="4346575" y="3986213"/>
            <a:ext cx="177800" cy="23495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 b="1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21518" name="Rectangle 11"/>
          <p:cNvSpPr>
            <a:spLocks noChangeArrowheads="1"/>
          </p:cNvSpPr>
          <p:nvPr/>
        </p:nvSpPr>
        <p:spPr bwMode="auto">
          <a:xfrm>
            <a:off x="4524375" y="3986213"/>
            <a:ext cx="177800" cy="23495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 b="1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A0CA45-F9B9-40E1-AB2E-2CF453528681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Other Issues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What to cache?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Who to fetch from?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When cache is full, what to kick out?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How to measure popularity?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Can cache adapt to popularity?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819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819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DCA202-2C81-4FDD-848D-C5756B9A0BA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19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You Are Here</a:t>
            </a:r>
          </a:p>
        </p:txBody>
      </p:sp>
      <p:grpSp>
        <p:nvGrpSpPr>
          <p:cNvPr id="8198" name="Group 5"/>
          <p:cNvGrpSpPr>
            <a:grpSpLocks/>
          </p:cNvGrpSpPr>
          <p:nvPr/>
        </p:nvGrpSpPr>
        <p:grpSpPr bwMode="auto">
          <a:xfrm>
            <a:off x="1403350" y="2043113"/>
            <a:ext cx="6481763" cy="4014787"/>
            <a:chOff x="658" y="1183"/>
            <a:chExt cx="4581" cy="2837"/>
          </a:xfrm>
        </p:grpSpPr>
        <p:sp>
          <p:nvSpPr>
            <p:cNvPr id="8199" name="Cloud"/>
            <p:cNvSpPr>
              <a:spLocks noChangeAspect="1" noEditPoints="1" noChangeArrowheads="1"/>
            </p:cNvSpPr>
            <p:nvPr/>
          </p:nvSpPr>
          <p:spPr bwMode="auto">
            <a:xfrm>
              <a:off x="2019" y="2862"/>
              <a:ext cx="2001" cy="1158"/>
            </a:xfrm>
            <a:custGeom>
              <a:avLst/>
              <a:gdLst>
                <a:gd name="T0" fmla="*/ 0 w 21600"/>
                <a:gd name="T1" fmla="*/ 0 h 21600"/>
                <a:gd name="T2" fmla="*/ 1 w 21600"/>
                <a:gd name="T3" fmla="*/ 0 h 21600"/>
                <a:gd name="T4" fmla="*/ 2 w 21600"/>
                <a:gd name="T5" fmla="*/ 0 h 21600"/>
                <a:gd name="T6" fmla="*/ 1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9 w 21600"/>
                <a:gd name="T13" fmla="*/ 3264 h 21600"/>
                <a:gd name="T14" fmla="*/ 17088 w 21600"/>
                <a:gd name="T15" fmla="*/ 1732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r>
                <a:rPr lang="en-US" sz="2400" b="1">
                  <a:latin typeface="Lucida Grande" pitchFamily="1" charset="0"/>
                </a:rPr>
                <a:t>Network</a:t>
              </a:r>
            </a:p>
          </p:txBody>
        </p:sp>
        <p:sp>
          <p:nvSpPr>
            <p:cNvPr id="8200" name="Rectangle 7"/>
            <p:cNvSpPr>
              <a:spLocks noChangeArrowheads="1"/>
            </p:cNvSpPr>
            <p:nvPr/>
          </p:nvSpPr>
          <p:spPr bwMode="auto">
            <a:xfrm>
              <a:off x="658" y="1183"/>
              <a:ext cx="1043" cy="68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2400" b="1">
                  <a:latin typeface="Lucida Grande" pitchFamily="1" charset="0"/>
                </a:rPr>
                <a:t>Encoder</a:t>
              </a:r>
            </a:p>
          </p:txBody>
        </p:sp>
        <p:sp>
          <p:nvSpPr>
            <p:cNvPr id="8201" name="Oval 8"/>
            <p:cNvSpPr>
              <a:spLocks noChangeArrowheads="1"/>
            </p:cNvSpPr>
            <p:nvPr/>
          </p:nvSpPr>
          <p:spPr bwMode="auto">
            <a:xfrm>
              <a:off x="931" y="2136"/>
              <a:ext cx="1179" cy="81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2400" b="1">
                  <a:latin typeface="Lucida Grande" pitchFamily="1" charset="0"/>
                </a:rPr>
                <a:t>Sender</a:t>
              </a:r>
            </a:p>
          </p:txBody>
        </p:sp>
        <p:sp>
          <p:nvSpPr>
            <p:cNvPr id="8202" name="Oval 9"/>
            <p:cNvSpPr>
              <a:spLocks noChangeArrowheads="1"/>
            </p:cNvSpPr>
            <p:nvPr/>
          </p:nvSpPr>
          <p:spPr bwMode="auto">
            <a:xfrm>
              <a:off x="2382" y="1728"/>
              <a:ext cx="1179" cy="817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2400" b="1">
                  <a:solidFill>
                    <a:schemeClr val="bg1"/>
                  </a:solidFill>
                  <a:latin typeface="Lucida Grande" pitchFamily="1" charset="0"/>
                </a:rPr>
                <a:t>Middlebox</a:t>
              </a:r>
            </a:p>
          </p:txBody>
        </p:sp>
        <p:sp>
          <p:nvSpPr>
            <p:cNvPr id="8203" name="Oval 10"/>
            <p:cNvSpPr>
              <a:spLocks noChangeArrowheads="1"/>
            </p:cNvSpPr>
            <p:nvPr/>
          </p:nvSpPr>
          <p:spPr bwMode="auto">
            <a:xfrm>
              <a:off x="3879" y="2135"/>
              <a:ext cx="1179" cy="81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2400" b="1">
                  <a:latin typeface="Lucida Grande" pitchFamily="1" charset="0"/>
                </a:rPr>
                <a:t>Receiver</a:t>
              </a:r>
            </a:p>
          </p:txBody>
        </p:sp>
        <p:cxnSp>
          <p:nvCxnSpPr>
            <p:cNvPr id="8204" name="AutoShape 11"/>
            <p:cNvCxnSpPr>
              <a:cxnSpLocks noChangeShapeType="1"/>
              <a:stCxn id="8200" idx="2"/>
              <a:endCxn id="8201" idx="0"/>
            </p:cNvCxnSpPr>
            <p:nvPr/>
          </p:nvCxnSpPr>
          <p:spPr bwMode="auto">
            <a:xfrm rot="16200000" flipH="1">
              <a:off x="1215" y="1829"/>
              <a:ext cx="272" cy="341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8205" name="AutoShape 12"/>
            <p:cNvCxnSpPr>
              <a:cxnSpLocks noChangeShapeType="1"/>
              <a:stCxn id="8201" idx="4"/>
              <a:endCxn id="8199" idx="0"/>
            </p:cNvCxnSpPr>
            <p:nvPr/>
          </p:nvCxnSpPr>
          <p:spPr bwMode="auto">
            <a:xfrm rot="16200000" flipH="1">
              <a:off x="1529" y="2945"/>
              <a:ext cx="488" cy="504"/>
            </a:xfrm>
            <a:prstGeom prst="curvedConnector2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</p:spPr>
        </p:cxnSp>
        <p:cxnSp>
          <p:nvCxnSpPr>
            <p:cNvPr id="8206" name="AutoShape 13"/>
            <p:cNvCxnSpPr>
              <a:cxnSpLocks noChangeShapeType="1"/>
              <a:endCxn id="8202" idx="3"/>
            </p:cNvCxnSpPr>
            <p:nvPr/>
          </p:nvCxnSpPr>
          <p:spPr bwMode="auto">
            <a:xfrm rot="-5400000">
              <a:off x="2274" y="2705"/>
              <a:ext cx="562" cy="1"/>
            </a:xfrm>
            <a:prstGeom prst="curvedConnector3">
              <a:avLst>
                <a:gd name="adj1" fmla="val 39324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</p:spPr>
        </p:cxnSp>
        <p:cxnSp>
          <p:nvCxnSpPr>
            <p:cNvPr id="8207" name="AutoShape 14"/>
            <p:cNvCxnSpPr>
              <a:cxnSpLocks noChangeShapeType="1"/>
              <a:stCxn id="8202" idx="5"/>
            </p:cNvCxnSpPr>
            <p:nvPr/>
          </p:nvCxnSpPr>
          <p:spPr bwMode="auto">
            <a:xfrm rot="5400000">
              <a:off x="3127" y="2686"/>
              <a:ext cx="522" cy="0"/>
            </a:xfrm>
            <a:prstGeom prst="straightConnector1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</p:spPr>
        </p:cxnSp>
        <p:cxnSp>
          <p:nvCxnSpPr>
            <p:cNvPr id="8208" name="AutoShape 15"/>
            <p:cNvCxnSpPr>
              <a:cxnSpLocks noChangeShapeType="1"/>
              <a:stCxn id="8199" idx="2"/>
              <a:endCxn id="8203" idx="4"/>
            </p:cNvCxnSpPr>
            <p:nvPr/>
          </p:nvCxnSpPr>
          <p:spPr bwMode="auto">
            <a:xfrm flipV="1">
              <a:off x="4018" y="2952"/>
              <a:ext cx="451" cy="489"/>
            </a:xfrm>
            <a:prstGeom prst="curvedConnector2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</p:spPr>
        </p:cxnSp>
        <p:sp>
          <p:nvSpPr>
            <p:cNvPr id="8209" name="Rectangle 16"/>
            <p:cNvSpPr>
              <a:spLocks noChangeArrowheads="1"/>
            </p:cNvSpPr>
            <p:nvPr/>
          </p:nvSpPr>
          <p:spPr bwMode="auto">
            <a:xfrm>
              <a:off x="4196" y="1183"/>
              <a:ext cx="1043" cy="68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2400" b="1">
                  <a:latin typeface="Lucida Grande" pitchFamily="1" charset="0"/>
                </a:rPr>
                <a:t>Decoder</a:t>
              </a:r>
            </a:p>
          </p:txBody>
        </p:sp>
        <p:cxnSp>
          <p:nvCxnSpPr>
            <p:cNvPr id="8210" name="AutoShape 17"/>
            <p:cNvCxnSpPr>
              <a:cxnSpLocks noChangeShapeType="1"/>
              <a:stCxn id="8203" idx="0"/>
              <a:endCxn id="8209" idx="2"/>
            </p:cNvCxnSpPr>
            <p:nvPr/>
          </p:nvCxnSpPr>
          <p:spPr bwMode="auto">
            <a:xfrm rot="-5400000">
              <a:off x="4458" y="1875"/>
              <a:ext cx="271" cy="249"/>
            </a:xfrm>
            <a:prstGeom prst="curved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5849E7-425D-4662-AC9D-D3BFBE5AE137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2355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600"/>
              <a:t>What to Cache?</a:t>
            </a:r>
            <a:endParaRPr lang="en-US"/>
          </a:p>
        </p:txBody>
      </p:sp>
      <p:sp>
        <p:nvSpPr>
          <p:cNvPr id="23556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b="1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3BA7DB-FA38-4D9A-8412-5BDC82981122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Segmentation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Cache “all or none” is bad</a:t>
            </a:r>
          </a:p>
          <a:p>
            <a:pPr eaLnBrk="1" hangingPunct="1"/>
            <a:r>
              <a:rPr lang="en-US" dirty="0"/>
              <a:t>Divide media file into segments </a:t>
            </a:r>
            <a:r>
              <a:rPr lang="en-US" i="1" dirty="0"/>
              <a:t>S</a:t>
            </a:r>
            <a:r>
              <a:rPr lang="en-US" dirty="0"/>
              <a:t> and consider each segment individually</a:t>
            </a:r>
          </a:p>
        </p:txBody>
      </p:sp>
      <p:sp>
        <p:nvSpPr>
          <p:cNvPr id="24583" name="Rectangle 5"/>
          <p:cNvSpPr>
            <a:spLocks noChangeArrowheads="1"/>
          </p:cNvSpPr>
          <p:nvPr/>
        </p:nvSpPr>
        <p:spPr bwMode="auto">
          <a:xfrm>
            <a:off x="1557338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4" name="Rectangle 6"/>
          <p:cNvSpPr>
            <a:spLocks noChangeArrowheads="1"/>
          </p:cNvSpPr>
          <p:nvPr/>
        </p:nvSpPr>
        <p:spPr bwMode="auto">
          <a:xfrm>
            <a:off x="1827213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5" name="Rectangle 7"/>
          <p:cNvSpPr>
            <a:spLocks noChangeArrowheads="1"/>
          </p:cNvSpPr>
          <p:nvPr/>
        </p:nvSpPr>
        <p:spPr bwMode="auto">
          <a:xfrm>
            <a:off x="2097088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Rectangle 8"/>
          <p:cNvSpPr>
            <a:spLocks noChangeArrowheads="1"/>
          </p:cNvSpPr>
          <p:nvPr/>
        </p:nvSpPr>
        <p:spPr bwMode="auto">
          <a:xfrm>
            <a:off x="2366963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Rectangle 9"/>
          <p:cNvSpPr>
            <a:spLocks noChangeArrowheads="1"/>
          </p:cNvSpPr>
          <p:nvPr/>
        </p:nvSpPr>
        <p:spPr bwMode="auto">
          <a:xfrm>
            <a:off x="2636838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Rectangle 10"/>
          <p:cNvSpPr>
            <a:spLocks noChangeArrowheads="1"/>
          </p:cNvSpPr>
          <p:nvPr/>
        </p:nvSpPr>
        <p:spPr bwMode="auto">
          <a:xfrm>
            <a:off x="2906713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Rectangle 11"/>
          <p:cNvSpPr>
            <a:spLocks noChangeArrowheads="1"/>
          </p:cNvSpPr>
          <p:nvPr/>
        </p:nvSpPr>
        <p:spPr bwMode="auto">
          <a:xfrm>
            <a:off x="3176588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Rectangle 12"/>
          <p:cNvSpPr>
            <a:spLocks noChangeArrowheads="1"/>
          </p:cNvSpPr>
          <p:nvPr/>
        </p:nvSpPr>
        <p:spPr bwMode="auto">
          <a:xfrm>
            <a:off x="3446463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Rectangle 13"/>
          <p:cNvSpPr>
            <a:spLocks noChangeArrowheads="1"/>
          </p:cNvSpPr>
          <p:nvPr/>
        </p:nvSpPr>
        <p:spPr bwMode="auto">
          <a:xfrm>
            <a:off x="3716338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Rectangle 14"/>
          <p:cNvSpPr>
            <a:spLocks noChangeArrowheads="1"/>
          </p:cNvSpPr>
          <p:nvPr/>
        </p:nvSpPr>
        <p:spPr bwMode="auto">
          <a:xfrm>
            <a:off x="3986213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Rectangle 15"/>
          <p:cNvSpPr>
            <a:spLocks noChangeArrowheads="1"/>
          </p:cNvSpPr>
          <p:nvPr/>
        </p:nvSpPr>
        <p:spPr bwMode="auto">
          <a:xfrm>
            <a:off x="4256088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Rectangle 16"/>
          <p:cNvSpPr>
            <a:spLocks noChangeArrowheads="1"/>
          </p:cNvSpPr>
          <p:nvPr/>
        </p:nvSpPr>
        <p:spPr bwMode="auto">
          <a:xfrm>
            <a:off x="4525963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Rectangle 17"/>
          <p:cNvSpPr>
            <a:spLocks noChangeArrowheads="1"/>
          </p:cNvSpPr>
          <p:nvPr/>
        </p:nvSpPr>
        <p:spPr bwMode="auto">
          <a:xfrm>
            <a:off x="4795838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Rectangle 18"/>
          <p:cNvSpPr>
            <a:spLocks noChangeArrowheads="1"/>
          </p:cNvSpPr>
          <p:nvPr/>
        </p:nvSpPr>
        <p:spPr bwMode="auto">
          <a:xfrm>
            <a:off x="5065713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Rectangle 19"/>
          <p:cNvSpPr>
            <a:spLocks noChangeArrowheads="1"/>
          </p:cNvSpPr>
          <p:nvPr/>
        </p:nvSpPr>
        <p:spPr bwMode="auto">
          <a:xfrm>
            <a:off x="5335588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8" name="Rectangle 20"/>
          <p:cNvSpPr>
            <a:spLocks noChangeArrowheads="1"/>
          </p:cNvSpPr>
          <p:nvPr/>
        </p:nvSpPr>
        <p:spPr bwMode="auto">
          <a:xfrm>
            <a:off x="5605463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Rectangle 21"/>
          <p:cNvSpPr>
            <a:spLocks noChangeArrowheads="1"/>
          </p:cNvSpPr>
          <p:nvPr/>
        </p:nvSpPr>
        <p:spPr bwMode="auto">
          <a:xfrm>
            <a:off x="5875338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0" name="Rectangle 22"/>
          <p:cNvSpPr>
            <a:spLocks noChangeArrowheads="1"/>
          </p:cNvSpPr>
          <p:nvPr/>
        </p:nvSpPr>
        <p:spPr bwMode="auto">
          <a:xfrm>
            <a:off x="6145213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1" name="Rectangle 23"/>
          <p:cNvSpPr>
            <a:spLocks noChangeArrowheads="1"/>
          </p:cNvSpPr>
          <p:nvPr/>
        </p:nvSpPr>
        <p:spPr bwMode="auto">
          <a:xfrm>
            <a:off x="6415088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2" name="Rectangle 24"/>
          <p:cNvSpPr>
            <a:spLocks noChangeArrowheads="1"/>
          </p:cNvSpPr>
          <p:nvPr/>
        </p:nvSpPr>
        <p:spPr bwMode="auto">
          <a:xfrm>
            <a:off x="6684963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Rectangle 25"/>
          <p:cNvSpPr>
            <a:spLocks noChangeArrowheads="1"/>
          </p:cNvSpPr>
          <p:nvPr/>
        </p:nvSpPr>
        <p:spPr bwMode="auto">
          <a:xfrm>
            <a:off x="6954838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4" name="Rectangle 26"/>
          <p:cNvSpPr>
            <a:spLocks noChangeArrowheads="1"/>
          </p:cNvSpPr>
          <p:nvPr/>
        </p:nvSpPr>
        <p:spPr bwMode="auto">
          <a:xfrm>
            <a:off x="7224713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Rectangle 27"/>
          <p:cNvSpPr>
            <a:spLocks noChangeArrowheads="1"/>
          </p:cNvSpPr>
          <p:nvPr/>
        </p:nvSpPr>
        <p:spPr bwMode="auto">
          <a:xfrm>
            <a:off x="7494588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6" name="Rectangle 28"/>
          <p:cNvSpPr>
            <a:spLocks noChangeArrowheads="1"/>
          </p:cNvSpPr>
          <p:nvPr/>
        </p:nvSpPr>
        <p:spPr bwMode="auto">
          <a:xfrm>
            <a:off x="7764463" y="425450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7" name="Rectangle 29"/>
          <p:cNvSpPr>
            <a:spLocks noChangeArrowheads="1"/>
          </p:cNvSpPr>
          <p:nvPr/>
        </p:nvSpPr>
        <p:spPr bwMode="auto">
          <a:xfrm>
            <a:off x="1557338" y="4254500"/>
            <a:ext cx="1889125" cy="10795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8" name="Rectangle 30"/>
          <p:cNvSpPr>
            <a:spLocks noChangeArrowheads="1"/>
          </p:cNvSpPr>
          <p:nvPr/>
        </p:nvSpPr>
        <p:spPr bwMode="auto">
          <a:xfrm>
            <a:off x="3446463" y="4254500"/>
            <a:ext cx="1889125" cy="10795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09" name="Rectangle 31"/>
          <p:cNvSpPr>
            <a:spLocks noChangeArrowheads="1"/>
          </p:cNvSpPr>
          <p:nvPr/>
        </p:nvSpPr>
        <p:spPr bwMode="auto">
          <a:xfrm>
            <a:off x="5335588" y="4254500"/>
            <a:ext cx="1889125" cy="10795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610" name="Rectangle 32"/>
          <p:cNvSpPr>
            <a:spLocks noChangeArrowheads="1"/>
          </p:cNvSpPr>
          <p:nvPr/>
        </p:nvSpPr>
        <p:spPr bwMode="auto">
          <a:xfrm>
            <a:off x="7224713" y="4254500"/>
            <a:ext cx="809625" cy="10795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10D009-A77C-4AC6-B5BB-ACE846478C95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Effects of Segment Size S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Large </a:t>
            </a:r>
            <a:r>
              <a:rPr lang="en-US" i="1" dirty="0"/>
              <a:t>S</a:t>
            </a:r>
            <a:r>
              <a:rPr lang="en-US" dirty="0"/>
              <a:t> : Low utilization</a:t>
            </a:r>
          </a:p>
          <a:p>
            <a:pPr eaLnBrk="1" hangingPunct="1"/>
            <a:r>
              <a:rPr lang="en-US" dirty="0"/>
              <a:t>Small </a:t>
            </a:r>
            <a:r>
              <a:rPr lang="en-US" i="1" dirty="0"/>
              <a:t>S</a:t>
            </a:r>
            <a:r>
              <a:rPr lang="en-US" dirty="0"/>
              <a:t> : Lots of gaps</a:t>
            </a:r>
            <a:br>
              <a:rPr lang="en-US" dirty="0"/>
            </a:br>
            <a:r>
              <a:rPr lang="en-US" dirty="0"/>
              <a:t>(fragmentation)</a:t>
            </a: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595A37-CD7B-43A5-A4E8-7D2B5BBEEB76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Prefix Caching Policy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1 Chunk = </a:t>
            </a:r>
            <a:r>
              <a:rPr lang="en-US" i="1"/>
              <a:t>k </a:t>
            </a:r>
            <a:r>
              <a:rPr lang="en-US"/>
              <a:t>segments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  <p:sp>
        <p:nvSpPr>
          <p:cNvPr id="26631" name="Rectangle 4"/>
          <p:cNvSpPr>
            <a:spLocks noChangeArrowheads="1"/>
          </p:cNvSpPr>
          <p:nvPr/>
        </p:nvSpPr>
        <p:spPr bwMode="auto">
          <a:xfrm>
            <a:off x="1557338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2" name="Rectangle 5"/>
          <p:cNvSpPr>
            <a:spLocks noChangeArrowheads="1"/>
          </p:cNvSpPr>
          <p:nvPr/>
        </p:nvSpPr>
        <p:spPr bwMode="auto">
          <a:xfrm>
            <a:off x="1827213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Rectangle 6"/>
          <p:cNvSpPr>
            <a:spLocks noChangeArrowheads="1"/>
          </p:cNvSpPr>
          <p:nvPr/>
        </p:nvSpPr>
        <p:spPr bwMode="auto">
          <a:xfrm>
            <a:off x="2097088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Rectangle 7"/>
          <p:cNvSpPr>
            <a:spLocks noChangeArrowheads="1"/>
          </p:cNvSpPr>
          <p:nvPr/>
        </p:nvSpPr>
        <p:spPr bwMode="auto">
          <a:xfrm>
            <a:off x="2366963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Rectangle 8"/>
          <p:cNvSpPr>
            <a:spLocks noChangeArrowheads="1"/>
          </p:cNvSpPr>
          <p:nvPr/>
        </p:nvSpPr>
        <p:spPr bwMode="auto">
          <a:xfrm>
            <a:off x="2636838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6" name="Rectangle 9"/>
          <p:cNvSpPr>
            <a:spLocks noChangeArrowheads="1"/>
          </p:cNvSpPr>
          <p:nvPr/>
        </p:nvSpPr>
        <p:spPr bwMode="auto">
          <a:xfrm>
            <a:off x="2906713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7" name="Rectangle 10"/>
          <p:cNvSpPr>
            <a:spLocks noChangeArrowheads="1"/>
          </p:cNvSpPr>
          <p:nvPr/>
        </p:nvSpPr>
        <p:spPr bwMode="auto">
          <a:xfrm>
            <a:off x="3176588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Rectangle 11"/>
          <p:cNvSpPr>
            <a:spLocks noChangeArrowheads="1"/>
          </p:cNvSpPr>
          <p:nvPr/>
        </p:nvSpPr>
        <p:spPr bwMode="auto">
          <a:xfrm>
            <a:off x="3446463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Rectangle 12"/>
          <p:cNvSpPr>
            <a:spLocks noChangeArrowheads="1"/>
          </p:cNvSpPr>
          <p:nvPr/>
        </p:nvSpPr>
        <p:spPr bwMode="auto">
          <a:xfrm>
            <a:off x="3716338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0" name="Rectangle 13"/>
          <p:cNvSpPr>
            <a:spLocks noChangeArrowheads="1"/>
          </p:cNvSpPr>
          <p:nvPr/>
        </p:nvSpPr>
        <p:spPr bwMode="auto">
          <a:xfrm>
            <a:off x="3986213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Rectangle 14"/>
          <p:cNvSpPr>
            <a:spLocks noChangeArrowheads="1"/>
          </p:cNvSpPr>
          <p:nvPr/>
        </p:nvSpPr>
        <p:spPr bwMode="auto">
          <a:xfrm>
            <a:off x="4256088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Rectangle 15"/>
          <p:cNvSpPr>
            <a:spLocks noChangeArrowheads="1"/>
          </p:cNvSpPr>
          <p:nvPr/>
        </p:nvSpPr>
        <p:spPr bwMode="auto">
          <a:xfrm>
            <a:off x="4525963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3" name="Rectangle 16"/>
          <p:cNvSpPr>
            <a:spLocks noChangeArrowheads="1"/>
          </p:cNvSpPr>
          <p:nvPr/>
        </p:nvSpPr>
        <p:spPr bwMode="auto">
          <a:xfrm>
            <a:off x="4795838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4" name="Rectangle 17"/>
          <p:cNvSpPr>
            <a:spLocks noChangeArrowheads="1"/>
          </p:cNvSpPr>
          <p:nvPr/>
        </p:nvSpPr>
        <p:spPr bwMode="auto">
          <a:xfrm>
            <a:off x="5065713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5" name="Rectangle 18"/>
          <p:cNvSpPr>
            <a:spLocks noChangeArrowheads="1"/>
          </p:cNvSpPr>
          <p:nvPr/>
        </p:nvSpPr>
        <p:spPr bwMode="auto">
          <a:xfrm>
            <a:off x="5335588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6" name="Rectangle 19"/>
          <p:cNvSpPr>
            <a:spLocks noChangeArrowheads="1"/>
          </p:cNvSpPr>
          <p:nvPr/>
        </p:nvSpPr>
        <p:spPr bwMode="auto">
          <a:xfrm>
            <a:off x="5605463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7" name="Rectangle 20"/>
          <p:cNvSpPr>
            <a:spLocks noChangeArrowheads="1"/>
          </p:cNvSpPr>
          <p:nvPr/>
        </p:nvSpPr>
        <p:spPr bwMode="auto">
          <a:xfrm>
            <a:off x="5875338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8" name="Rectangle 21"/>
          <p:cNvSpPr>
            <a:spLocks noChangeArrowheads="1"/>
          </p:cNvSpPr>
          <p:nvPr/>
        </p:nvSpPr>
        <p:spPr bwMode="auto">
          <a:xfrm>
            <a:off x="6145213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9" name="Rectangle 22"/>
          <p:cNvSpPr>
            <a:spLocks noChangeArrowheads="1"/>
          </p:cNvSpPr>
          <p:nvPr/>
        </p:nvSpPr>
        <p:spPr bwMode="auto">
          <a:xfrm>
            <a:off x="6415088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50" name="Rectangle 23"/>
          <p:cNvSpPr>
            <a:spLocks noChangeArrowheads="1"/>
          </p:cNvSpPr>
          <p:nvPr/>
        </p:nvSpPr>
        <p:spPr bwMode="auto">
          <a:xfrm>
            <a:off x="6684963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51" name="Rectangle 24"/>
          <p:cNvSpPr>
            <a:spLocks noChangeArrowheads="1"/>
          </p:cNvSpPr>
          <p:nvPr/>
        </p:nvSpPr>
        <p:spPr bwMode="auto">
          <a:xfrm>
            <a:off x="6954838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52" name="Rectangle 25"/>
          <p:cNvSpPr>
            <a:spLocks noChangeArrowheads="1"/>
          </p:cNvSpPr>
          <p:nvPr/>
        </p:nvSpPr>
        <p:spPr bwMode="auto">
          <a:xfrm>
            <a:off x="7224713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53" name="Rectangle 26"/>
          <p:cNvSpPr>
            <a:spLocks noChangeArrowheads="1"/>
          </p:cNvSpPr>
          <p:nvPr/>
        </p:nvSpPr>
        <p:spPr bwMode="auto">
          <a:xfrm>
            <a:off x="7494588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54" name="Rectangle 27"/>
          <p:cNvSpPr>
            <a:spLocks noChangeArrowheads="1"/>
          </p:cNvSpPr>
          <p:nvPr/>
        </p:nvSpPr>
        <p:spPr bwMode="auto">
          <a:xfrm>
            <a:off x="7764463" y="34734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55" name="Rectangle 28"/>
          <p:cNvSpPr>
            <a:spLocks noChangeArrowheads="1"/>
          </p:cNvSpPr>
          <p:nvPr/>
        </p:nvSpPr>
        <p:spPr bwMode="auto">
          <a:xfrm>
            <a:off x="1557338" y="3473450"/>
            <a:ext cx="1889125" cy="10795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56" name="Rectangle 29"/>
          <p:cNvSpPr>
            <a:spLocks noChangeArrowheads="1"/>
          </p:cNvSpPr>
          <p:nvPr/>
        </p:nvSpPr>
        <p:spPr bwMode="auto">
          <a:xfrm>
            <a:off x="3446463" y="3473450"/>
            <a:ext cx="1889125" cy="10795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57" name="Rectangle 30"/>
          <p:cNvSpPr>
            <a:spLocks noChangeArrowheads="1"/>
          </p:cNvSpPr>
          <p:nvPr/>
        </p:nvSpPr>
        <p:spPr bwMode="auto">
          <a:xfrm>
            <a:off x="5335588" y="3473450"/>
            <a:ext cx="1889125" cy="10795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58" name="Rectangle 31"/>
          <p:cNvSpPr>
            <a:spLocks noChangeArrowheads="1"/>
          </p:cNvSpPr>
          <p:nvPr/>
        </p:nvSpPr>
        <p:spPr bwMode="auto">
          <a:xfrm>
            <a:off x="7224713" y="3473450"/>
            <a:ext cx="809625" cy="10795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9B81C7-D142-447C-8453-0332F5002935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Caching Policy</a:t>
            </a:r>
          </a:p>
        </p:txBody>
      </p:sp>
      <p:sp>
        <p:nvSpPr>
          <p:cNvPr id="27654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914400" y="3473450"/>
            <a:ext cx="7772400" cy="26574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Basic unit of caching: segment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Cache prefix in chunk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Replace suffix in chunk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Never replace segments in currently accessed chunk</a:t>
            </a:r>
          </a:p>
        </p:txBody>
      </p:sp>
      <p:sp>
        <p:nvSpPr>
          <p:cNvPr id="27655" name="Rectangle 4"/>
          <p:cNvSpPr>
            <a:spLocks noChangeArrowheads="1"/>
          </p:cNvSpPr>
          <p:nvPr/>
        </p:nvSpPr>
        <p:spPr bwMode="auto">
          <a:xfrm>
            <a:off x="1241425" y="1809750"/>
            <a:ext cx="269875" cy="10795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Rectangle 5"/>
          <p:cNvSpPr>
            <a:spLocks noChangeArrowheads="1"/>
          </p:cNvSpPr>
          <p:nvPr/>
        </p:nvSpPr>
        <p:spPr bwMode="auto">
          <a:xfrm>
            <a:off x="1511300" y="18097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6"/>
          <p:cNvSpPr>
            <a:spLocks noChangeArrowheads="1"/>
          </p:cNvSpPr>
          <p:nvPr/>
        </p:nvSpPr>
        <p:spPr bwMode="auto">
          <a:xfrm>
            <a:off x="1781175" y="18097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Rectangle 7"/>
          <p:cNvSpPr>
            <a:spLocks noChangeArrowheads="1"/>
          </p:cNvSpPr>
          <p:nvPr/>
        </p:nvSpPr>
        <p:spPr bwMode="auto">
          <a:xfrm>
            <a:off x="2051050" y="18097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Rectangle 8"/>
          <p:cNvSpPr>
            <a:spLocks noChangeArrowheads="1"/>
          </p:cNvSpPr>
          <p:nvPr/>
        </p:nvSpPr>
        <p:spPr bwMode="auto">
          <a:xfrm>
            <a:off x="2320925" y="18097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9"/>
          <p:cNvSpPr>
            <a:spLocks noChangeArrowheads="1"/>
          </p:cNvSpPr>
          <p:nvPr/>
        </p:nvSpPr>
        <p:spPr bwMode="auto">
          <a:xfrm>
            <a:off x="2590800" y="18097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Rectangle 10"/>
          <p:cNvSpPr>
            <a:spLocks noChangeArrowheads="1"/>
          </p:cNvSpPr>
          <p:nvPr/>
        </p:nvSpPr>
        <p:spPr bwMode="auto">
          <a:xfrm>
            <a:off x="2860675" y="18097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Rectangle 11"/>
          <p:cNvSpPr>
            <a:spLocks noChangeArrowheads="1"/>
          </p:cNvSpPr>
          <p:nvPr/>
        </p:nvSpPr>
        <p:spPr bwMode="auto">
          <a:xfrm>
            <a:off x="3311525" y="1809750"/>
            <a:ext cx="269875" cy="10795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Rectangle 12"/>
          <p:cNvSpPr>
            <a:spLocks noChangeArrowheads="1"/>
          </p:cNvSpPr>
          <p:nvPr/>
        </p:nvSpPr>
        <p:spPr bwMode="auto">
          <a:xfrm>
            <a:off x="3581400" y="1809750"/>
            <a:ext cx="269875" cy="10795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Rectangle 13"/>
          <p:cNvSpPr>
            <a:spLocks noChangeArrowheads="1"/>
          </p:cNvSpPr>
          <p:nvPr/>
        </p:nvSpPr>
        <p:spPr bwMode="auto">
          <a:xfrm>
            <a:off x="3851275" y="1809750"/>
            <a:ext cx="269875" cy="10795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Rectangle 14"/>
          <p:cNvSpPr>
            <a:spLocks noChangeArrowheads="1"/>
          </p:cNvSpPr>
          <p:nvPr/>
        </p:nvSpPr>
        <p:spPr bwMode="auto">
          <a:xfrm>
            <a:off x="4121150" y="1809750"/>
            <a:ext cx="269875" cy="10795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Rectangle 15"/>
          <p:cNvSpPr>
            <a:spLocks noChangeArrowheads="1"/>
          </p:cNvSpPr>
          <p:nvPr/>
        </p:nvSpPr>
        <p:spPr bwMode="auto">
          <a:xfrm>
            <a:off x="4391025" y="1809750"/>
            <a:ext cx="269875" cy="10795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Rectangle 16"/>
          <p:cNvSpPr>
            <a:spLocks noChangeArrowheads="1"/>
          </p:cNvSpPr>
          <p:nvPr/>
        </p:nvSpPr>
        <p:spPr bwMode="auto">
          <a:xfrm>
            <a:off x="4660900" y="18097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Rectangle 17"/>
          <p:cNvSpPr>
            <a:spLocks noChangeArrowheads="1"/>
          </p:cNvSpPr>
          <p:nvPr/>
        </p:nvSpPr>
        <p:spPr bwMode="auto">
          <a:xfrm>
            <a:off x="4930775" y="18097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9" name="Rectangle 18"/>
          <p:cNvSpPr>
            <a:spLocks noChangeArrowheads="1"/>
          </p:cNvSpPr>
          <p:nvPr/>
        </p:nvSpPr>
        <p:spPr bwMode="auto">
          <a:xfrm>
            <a:off x="5383213" y="1809750"/>
            <a:ext cx="269875" cy="10795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0" name="Rectangle 19"/>
          <p:cNvSpPr>
            <a:spLocks noChangeArrowheads="1"/>
          </p:cNvSpPr>
          <p:nvPr/>
        </p:nvSpPr>
        <p:spPr bwMode="auto">
          <a:xfrm>
            <a:off x="5653088" y="1809750"/>
            <a:ext cx="269875" cy="10795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1" name="Rectangle 20"/>
          <p:cNvSpPr>
            <a:spLocks noChangeArrowheads="1"/>
          </p:cNvSpPr>
          <p:nvPr/>
        </p:nvSpPr>
        <p:spPr bwMode="auto">
          <a:xfrm>
            <a:off x="5922963" y="1809750"/>
            <a:ext cx="269875" cy="10795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2" name="Rectangle 21"/>
          <p:cNvSpPr>
            <a:spLocks noChangeArrowheads="1"/>
          </p:cNvSpPr>
          <p:nvPr/>
        </p:nvSpPr>
        <p:spPr bwMode="auto">
          <a:xfrm>
            <a:off x="6192838" y="18097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3" name="Rectangle 22"/>
          <p:cNvSpPr>
            <a:spLocks noChangeArrowheads="1"/>
          </p:cNvSpPr>
          <p:nvPr/>
        </p:nvSpPr>
        <p:spPr bwMode="auto">
          <a:xfrm>
            <a:off x="6462713" y="18097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4" name="Rectangle 23"/>
          <p:cNvSpPr>
            <a:spLocks noChangeArrowheads="1"/>
          </p:cNvSpPr>
          <p:nvPr/>
        </p:nvSpPr>
        <p:spPr bwMode="auto">
          <a:xfrm>
            <a:off x="6732588" y="18097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5" name="Rectangle 24"/>
          <p:cNvSpPr>
            <a:spLocks noChangeArrowheads="1"/>
          </p:cNvSpPr>
          <p:nvPr/>
        </p:nvSpPr>
        <p:spPr bwMode="auto">
          <a:xfrm>
            <a:off x="7002463" y="18097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6" name="Rectangle 25"/>
          <p:cNvSpPr>
            <a:spLocks noChangeArrowheads="1"/>
          </p:cNvSpPr>
          <p:nvPr/>
        </p:nvSpPr>
        <p:spPr bwMode="auto">
          <a:xfrm>
            <a:off x="7453313" y="18097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7" name="Rectangle 26"/>
          <p:cNvSpPr>
            <a:spLocks noChangeArrowheads="1"/>
          </p:cNvSpPr>
          <p:nvPr/>
        </p:nvSpPr>
        <p:spPr bwMode="auto">
          <a:xfrm>
            <a:off x="7723188" y="18097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8" name="Rectangle 27"/>
          <p:cNvSpPr>
            <a:spLocks noChangeArrowheads="1"/>
          </p:cNvSpPr>
          <p:nvPr/>
        </p:nvSpPr>
        <p:spPr bwMode="auto">
          <a:xfrm>
            <a:off x="7993063" y="1809750"/>
            <a:ext cx="269875" cy="1079500"/>
          </a:xfrm>
          <a:prstGeom prst="rect">
            <a:avLst/>
          </a:prstGeom>
          <a:solidFill>
            <a:srgbClr val="DDDDDD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9" name="Rectangle 28"/>
          <p:cNvSpPr>
            <a:spLocks noChangeArrowheads="1"/>
          </p:cNvSpPr>
          <p:nvPr/>
        </p:nvSpPr>
        <p:spPr bwMode="auto">
          <a:xfrm>
            <a:off x="1241425" y="1809750"/>
            <a:ext cx="1889125" cy="10795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80" name="Rectangle 29"/>
          <p:cNvSpPr>
            <a:spLocks noChangeArrowheads="1"/>
          </p:cNvSpPr>
          <p:nvPr/>
        </p:nvSpPr>
        <p:spPr bwMode="auto">
          <a:xfrm>
            <a:off x="3311525" y="1809750"/>
            <a:ext cx="1889125" cy="10795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81" name="Rectangle 30"/>
          <p:cNvSpPr>
            <a:spLocks noChangeArrowheads="1"/>
          </p:cNvSpPr>
          <p:nvPr/>
        </p:nvSpPr>
        <p:spPr bwMode="auto">
          <a:xfrm>
            <a:off x="5383213" y="1809750"/>
            <a:ext cx="1889125" cy="10795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82" name="Rectangle 31"/>
          <p:cNvSpPr>
            <a:spLocks noChangeArrowheads="1"/>
          </p:cNvSpPr>
          <p:nvPr/>
        </p:nvSpPr>
        <p:spPr bwMode="auto">
          <a:xfrm>
            <a:off x="7453313" y="1809750"/>
            <a:ext cx="809625" cy="10795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D82D8D-A73C-461D-B19B-4AD6CBA7E5AA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Where To Fetch From?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969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97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F22EC5-C220-48AA-A7F3-7E0E3C2B9761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Cooperative Caching</a:t>
            </a:r>
          </a:p>
        </p:txBody>
      </p:sp>
      <p:sp>
        <p:nvSpPr>
          <p:cNvPr id="29702" name="Cloud"/>
          <p:cNvSpPr>
            <a:spLocks noChangeAspect="1" noEditPoints="1" noChangeArrowheads="1"/>
          </p:cNvSpPr>
          <p:nvPr/>
        </p:nvSpPr>
        <p:spPr bwMode="auto">
          <a:xfrm>
            <a:off x="2862263" y="2573338"/>
            <a:ext cx="4140200" cy="23399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9703" name="Oval 4"/>
          <p:cNvSpPr>
            <a:spLocks noChangeArrowheads="1"/>
          </p:cNvSpPr>
          <p:nvPr/>
        </p:nvSpPr>
        <p:spPr bwMode="auto">
          <a:xfrm>
            <a:off x="317658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Oval 5"/>
          <p:cNvSpPr>
            <a:spLocks noChangeArrowheads="1"/>
          </p:cNvSpPr>
          <p:nvPr/>
        </p:nvSpPr>
        <p:spPr bwMode="auto">
          <a:xfrm>
            <a:off x="3806825" y="3519488"/>
            <a:ext cx="630238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A</a:t>
            </a:r>
          </a:p>
        </p:txBody>
      </p:sp>
      <p:cxnSp>
        <p:nvCxnSpPr>
          <p:cNvPr id="29705" name="AutoShape 6"/>
          <p:cNvCxnSpPr>
            <a:cxnSpLocks noChangeShapeType="1"/>
            <a:stCxn id="29704" idx="2"/>
            <a:endCxn id="29703" idx="0"/>
          </p:cNvCxnSpPr>
          <p:nvPr/>
        </p:nvCxnSpPr>
        <p:spPr bwMode="auto">
          <a:xfrm rot="10800000" flipV="1">
            <a:off x="3492500" y="3835400"/>
            <a:ext cx="301625" cy="1155700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9706" name="Oval 7"/>
          <p:cNvSpPr>
            <a:spLocks noChangeArrowheads="1"/>
          </p:cNvSpPr>
          <p:nvPr/>
        </p:nvSpPr>
        <p:spPr bwMode="auto">
          <a:xfrm>
            <a:off x="4616450" y="1717675"/>
            <a:ext cx="630238" cy="6302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Oval 8"/>
          <p:cNvSpPr>
            <a:spLocks noChangeArrowheads="1"/>
          </p:cNvSpPr>
          <p:nvPr/>
        </p:nvSpPr>
        <p:spPr bwMode="auto">
          <a:xfrm>
            <a:off x="5246688" y="3519488"/>
            <a:ext cx="630237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B</a:t>
            </a:r>
          </a:p>
        </p:txBody>
      </p:sp>
      <p:cxnSp>
        <p:nvCxnSpPr>
          <p:cNvPr id="29708" name="AutoShape 9"/>
          <p:cNvCxnSpPr>
            <a:cxnSpLocks noChangeShapeType="1"/>
            <a:stCxn id="29706" idx="4"/>
            <a:endCxn id="29704" idx="0"/>
          </p:cNvCxnSpPr>
          <p:nvPr/>
        </p:nvCxnSpPr>
        <p:spPr bwMode="auto">
          <a:xfrm rot="5400000">
            <a:off x="3954463" y="2528888"/>
            <a:ext cx="1146175" cy="809625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9709" name="AutoShape 10"/>
          <p:cNvCxnSpPr>
            <a:cxnSpLocks noChangeShapeType="1"/>
            <a:stCxn id="29707" idx="2"/>
            <a:endCxn id="29704" idx="6"/>
          </p:cNvCxnSpPr>
          <p:nvPr/>
        </p:nvCxnSpPr>
        <p:spPr bwMode="auto">
          <a:xfrm rot="10800000">
            <a:off x="4449763" y="3835400"/>
            <a:ext cx="78422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072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072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0531D8-28D1-4AF9-A1B5-5FE851860C76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30725" name="Cloud"/>
          <p:cNvSpPr>
            <a:spLocks noChangeAspect="1" noEditPoints="1" noChangeArrowheads="1"/>
          </p:cNvSpPr>
          <p:nvPr/>
        </p:nvSpPr>
        <p:spPr bwMode="auto">
          <a:xfrm>
            <a:off x="2862263" y="2573338"/>
            <a:ext cx="4140200" cy="23399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Fetch from Server</a:t>
            </a:r>
          </a:p>
        </p:txBody>
      </p:sp>
      <p:sp>
        <p:nvSpPr>
          <p:cNvPr id="30727" name="Oval 4"/>
          <p:cNvSpPr>
            <a:spLocks noChangeArrowheads="1"/>
          </p:cNvSpPr>
          <p:nvPr/>
        </p:nvSpPr>
        <p:spPr bwMode="auto">
          <a:xfrm>
            <a:off x="4525963" y="1717675"/>
            <a:ext cx="630237" cy="6302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8" name="Oval 5"/>
          <p:cNvSpPr>
            <a:spLocks noChangeArrowheads="1"/>
          </p:cNvSpPr>
          <p:nvPr/>
        </p:nvSpPr>
        <p:spPr bwMode="auto">
          <a:xfrm>
            <a:off x="317658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Oval 6"/>
          <p:cNvSpPr>
            <a:spLocks noChangeArrowheads="1"/>
          </p:cNvSpPr>
          <p:nvPr/>
        </p:nvSpPr>
        <p:spPr bwMode="auto">
          <a:xfrm>
            <a:off x="6372225" y="5003800"/>
            <a:ext cx="630238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Oval 7"/>
          <p:cNvSpPr>
            <a:spLocks noChangeArrowheads="1"/>
          </p:cNvSpPr>
          <p:nvPr/>
        </p:nvSpPr>
        <p:spPr bwMode="auto">
          <a:xfrm>
            <a:off x="5156200" y="3157538"/>
            <a:ext cx="630238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B</a:t>
            </a:r>
          </a:p>
        </p:txBody>
      </p:sp>
      <p:sp>
        <p:nvSpPr>
          <p:cNvPr id="30731" name="Oval 8"/>
          <p:cNvSpPr>
            <a:spLocks noChangeArrowheads="1"/>
          </p:cNvSpPr>
          <p:nvPr/>
        </p:nvSpPr>
        <p:spPr bwMode="auto">
          <a:xfrm>
            <a:off x="3806825" y="3787775"/>
            <a:ext cx="630238" cy="630238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A</a:t>
            </a:r>
          </a:p>
        </p:txBody>
      </p:sp>
      <p:sp>
        <p:nvSpPr>
          <p:cNvPr id="30732" name="Text Box 9"/>
          <p:cNvSpPr txBox="1">
            <a:spLocks noChangeArrowheads="1"/>
          </p:cNvSpPr>
          <p:nvPr/>
        </p:nvSpPr>
        <p:spPr bwMode="auto">
          <a:xfrm>
            <a:off x="5470525" y="1781175"/>
            <a:ext cx="111918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Server</a:t>
            </a:r>
          </a:p>
        </p:txBody>
      </p:sp>
      <p:sp>
        <p:nvSpPr>
          <p:cNvPr id="30733" name="Text Box 10"/>
          <p:cNvSpPr txBox="1">
            <a:spLocks noChangeArrowheads="1"/>
          </p:cNvSpPr>
          <p:nvPr/>
        </p:nvSpPr>
        <p:spPr bwMode="auto">
          <a:xfrm>
            <a:off x="7227888" y="5146675"/>
            <a:ext cx="12747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Client 2</a:t>
            </a:r>
          </a:p>
        </p:txBody>
      </p:sp>
      <p:sp>
        <p:nvSpPr>
          <p:cNvPr id="30734" name="Text Box 11"/>
          <p:cNvSpPr txBox="1">
            <a:spLocks noChangeArrowheads="1"/>
          </p:cNvSpPr>
          <p:nvPr/>
        </p:nvSpPr>
        <p:spPr bwMode="auto">
          <a:xfrm>
            <a:off x="1585913" y="5146675"/>
            <a:ext cx="12747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Client 1</a:t>
            </a:r>
          </a:p>
        </p:txBody>
      </p:sp>
      <p:cxnSp>
        <p:nvCxnSpPr>
          <p:cNvPr id="244748" name="AutoShape 12"/>
          <p:cNvCxnSpPr>
            <a:cxnSpLocks noChangeShapeType="1"/>
            <a:stCxn id="30728" idx="0"/>
            <a:endCxn id="30731" idx="2"/>
          </p:cNvCxnSpPr>
          <p:nvPr/>
        </p:nvCxnSpPr>
        <p:spPr bwMode="auto">
          <a:xfrm rot="-5400000">
            <a:off x="3199607" y="4396581"/>
            <a:ext cx="887412" cy="301625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44749" name="AutoShape 13"/>
          <p:cNvCxnSpPr>
            <a:cxnSpLocks noChangeShapeType="1"/>
            <a:stCxn id="30731" idx="6"/>
            <a:endCxn id="30727" idx="4"/>
          </p:cNvCxnSpPr>
          <p:nvPr/>
        </p:nvCxnSpPr>
        <p:spPr bwMode="auto">
          <a:xfrm flipV="1">
            <a:off x="4449763" y="2360613"/>
            <a:ext cx="392112" cy="1743075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244750" name="AutoShape 14"/>
          <p:cNvCxnSpPr>
            <a:cxnSpLocks noChangeShapeType="1"/>
            <a:stCxn id="30727" idx="2"/>
            <a:endCxn id="30731" idx="0"/>
          </p:cNvCxnSpPr>
          <p:nvPr/>
        </p:nvCxnSpPr>
        <p:spPr bwMode="auto">
          <a:xfrm rot="10800000" flipV="1">
            <a:off x="4122738" y="2033588"/>
            <a:ext cx="390525" cy="1741487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244751" name="AutoShape 15"/>
          <p:cNvCxnSpPr>
            <a:cxnSpLocks noChangeShapeType="1"/>
            <a:stCxn id="30731" idx="4"/>
            <a:endCxn id="30728" idx="6"/>
          </p:cNvCxnSpPr>
          <p:nvPr/>
        </p:nvCxnSpPr>
        <p:spPr bwMode="auto">
          <a:xfrm rot="5400000">
            <a:off x="3526632" y="4723606"/>
            <a:ext cx="889000" cy="303213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44752" name="Line 16"/>
          <p:cNvSpPr>
            <a:spLocks noChangeShapeType="1"/>
          </p:cNvSpPr>
          <p:nvPr/>
        </p:nvSpPr>
        <p:spPr bwMode="auto">
          <a:xfrm>
            <a:off x="4437063" y="4103688"/>
            <a:ext cx="404812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4753" name="Line 17"/>
          <p:cNvSpPr>
            <a:spLocks noChangeShapeType="1"/>
          </p:cNvSpPr>
          <p:nvPr/>
        </p:nvSpPr>
        <p:spPr bwMode="auto">
          <a:xfrm flipV="1">
            <a:off x="4297363" y="3563938"/>
            <a:ext cx="228600" cy="32543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4754" name="Line 18"/>
          <p:cNvSpPr>
            <a:spLocks noChangeShapeType="1"/>
          </p:cNvSpPr>
          <p:nvPr/>
        </p:nvSpPr>
        <p:spPr bwMode="auto">
          <a:xfrm flipH="1" flipV="1">
            <a:off x="3708400" y="3663950"/>
            <a:ext cx="220663" cy="220663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4755" name="Line 19"/>
          <p:cNvSpPr>
            <a:spLocks noChangeShapeType="1"/>
          </p:cNvSpPr>
          <p:nvPr/>
        </p:nvSpPr>
        <p:spPr bwMode="auto">
          <a:xfrm>
            <a:off x="4297363" y="4318000"/>
            <a:ext cx="215900" cy="2254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4756" name="Line 20"/>
          <p:cNvSpPr>
            <a:spLocks noChangeShapeType="1"/>
          </p:cNvSpPr>
          <p:nvPr/>
        </p:nvSpPr>
        <p:spPr bwMode="auto">
          <a:xfrm flipH="1">
            <a:off x="3708400" y="4318000"/>
            <a:ext cx="220663" cy="2254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244757" name="AutoShape 21"/>
          <p:cNvCxnSpPr>
            <a:cxnSpLocks noChangeShapeType="1"/>
            <a:stCxn id="30729" idx="0"/>
            <a:endCxn id="30730" idx="6"/>
          </p:cNvCxnSpPr>
          <p:nvPr/>
        </p:nvCxnSpPr>
        <p:spPr bwMode="auto">
          <a:xfrm rot="5400000" flipH="1">
            <a:off x="5484813" y="3787775"/>
            <a:ext cx="1517650" cy="889000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44758" name="AutoShape 22"/>
          <p:cNvCxnSpPr>
            <a:cxnSpLocks noChangeShapeType="1"/>
            <a:stCxn id="30730" idx="2"/>
            <a:endCxn id="30727" idx="4"/>
          </p:cNvCxnSpPr>
          <p:nvPr/>
        </p:nvCxnSpPr>
        <p:spPr bwMode="auto">
          <a:xfrm rot="10800000">
            <a:off x="4841875" y="2360613"/>
            <a:ext cx="301625" cy="1112837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244759" name="AutoShape 23"/>
          <p:cNvCxnSpPr>
            <a:cxnSpLocks noChangeShapeType="1"/>
            <a:stCxn id="30727" idx="6"/>
            <a:endCxn id="30730" idx="0"/>
          </p:cNvCxnSpPr>
          <p:nvPr/>
        </p:nvCxnSpPr>
        <p:spPr bwMode="auto">
          <a:xfrm>
            <a:off x="5168900" y="2033588"/>
            <a:ext cx="303213" cy="1111250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244760" name="AutoShape 24"/>
          <p:cNvCxnSpPr>
            <a:cxnSpLocks noChangeShapeType="1"/>
            <a:stCxn id="30730" idx="4"/>
            <a:endCxn id="30729" idx="2"/>
          </p:cNvCxnSpPr>
          <p:nvPr/>
        </p:nvCxnSpPr>
        <p:spPr bwMode="auto">
          <a:xfrm rot="16200000" flipH="1">
            <a:off x="5156200" y="4116388"/>
            <a:ext cx="1519238" cy="887412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52" grpId="0" animBg="1"/>
      <p:bldP spid="244753" grpId="0" animBg="1"/>
      <p:bldP spid="244754" grpId="0" animBg="1"/>
      <p:bldP spid="244755" grpId="0" animBg="1"/>
      <p:bldP spid="24475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174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17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3A3E84-3E51-4042-B8FA-98844D07E0A1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31749" name="Cloud"/>
          <p:cNvSpPr>
            <a:spLocks noChangeAspect="1" noEditPoints="1" noChangeArrowheads="1"/>
          </p:cNvSpPr>
          <p:nvPr/>
        </p:nvSpPr>
        <p:spPr bwMode="auto">
          <a:xfrm>
            <a:off x="2862263" y="2573338"/>
            <a:ext cx="4140200" cy="23399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Fetch from Fellow Proxy</a:t>
            </a:r>
          </a:p>
        </p:txBody>
      </p:sp>
      <p:sp>
        <p:nvSpPr>
          <p:cNvPr id="31751" name="Oval 4"/>
          <p:cNvSpPr>
            <a:spLocks noChangeArrowheads="1"/>
          </p:cNvSpPr>
          <p:nvPr/>
        </p:nvSpPr>
        <p:spPr bwMode="auto">
          <a:xfrm>
            <a:off x="4525963" y="1717675"/>
            <a:ext cx="630237" cy="6302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2" name="Oval 5"/>
          <p:cNvSpPr>
            <a:spLocks noChangeArrowheads="1"/>
          </p:cNvSpPr>
          <p:nvPr/>
        </p:nvSpPr>
        <p:spPr bwMode="auto">
          <a:xfrm>
            <a:off x="317658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Oval 6"/>
          <p:cNvSpPr>
            <a:spLocks noChangeArrowheads="1"/>
          </p:cNvSpPr>
          <p:nvPr/>
        </p:nvSpPr>
        <p:spPr bwMode="auto">
          <a:xfrm>
            <a:off x="6372225" y="5003800"/>
            <a:ext cx="630238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Oval 7"/>
          <p:cNvSpPr>
            <a:spLocks noChangeArrowheads="1"/>
          </p:cNvSpPr>
          <p:nvPr/>
        </p:nvSpPr>
        <p:spPr bwMode="auto">
          <a:xfrm>
            <a:off x="5156200" y="3157538"/>
            <a:ext cx="630238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B</a:t>
            </a:r>
          </a:p>
        </p:txBody>
      </p:sp>
      <p:sp>
        <p:nvSpPr>
          <p:cNvPr id="31755" name="Oval 8"/>
          <p:cNvSpPr>
            <a:spLocks noChangeArrowheads="1"/>
          </p:cNvSpPr>
          <p:nvPr/>
        </p:nvSpPr>
        <p:spPr bwMode="auto">
          <a:xfrm>
            <a:off x="3806825" y="3787775"/>
            <a:ext cx="630238" cy="630238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A</a:t>
            </a:r>
          </a:p>
        </p:txBody>
      </p:sp>
      <p:sp>
        <p:nvSpPr>
          <p:cNvPr id="31756" name="Text Box 9"/>
          <p:cNvSpPr txBox="1">
            <a:spLocks noChangeArrowheads="1"/>
          </p:cNvSpPr>
          <p:nvPr/>
        </p:nvSpPr>
        <p:spPr bwMode="auto">
          <a:xfrm>
            <a:off x="5470525" y="1781175"/>
            <a:ext cx="111918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Server</a:t>
            </a:r>
          </a:p>
        </p:txBody>
      </p:sp>
      <p:sp>
        <p:nvSpPr>
          <p:cNvPr id="31757" name="Text Box 10"/>
          <p:cNvSpPr txBox="1">
            <a:spLocks noChangeArrowheads="1"/>
          </p:cNvSpPr>
          <p:nvPr/>
        </p:nvSpPr>
        <p:spPr bwMode="auto">
          <a:xfrm>
            <a:off x="7227888" y="5146675"/>
            <a:ext cx="12747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Client 2</a:t>
            </a:r>
          </a:p>
        </p:txBody>
      </p:sp>
      <p:sp>
        <p:nvSpPr>
          <p:cNvPr id="31758" name="Text Box 11"/>
          <p:cNvSpPr txBox="1">
            <a:spLocks noChangeArrowheads="1"/>
          </p:cNvSpPr>
          <p:nvPr/>
        </p:nvSpPr>
        <p:spPr bwMode="auto">
          <a:xfrm>
            <a:off x="1585913" y="5146675"/>
            <a:ext cx="1274762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Client 1</a:t>
            </a:r>
          </a:p>
        </p:txBody>
      </p:sp>
      <p:cxnSp>
        <p:nvCxnSpPr>
          <p:cNvPr id="31759" name="AutoShape 12"/>
          <p:cNvCxnSpPr>
            <a:cxnSpLocks noChangeShapeType="1"/>
            <a:stCxn id="31751" idx="2"/>
            <a:endCxn id="31755" idx="0"/>
          </p:cNvCxnSpPr>
          <p:nvPr/>
        </p:nvCxnSpPr>
        <p:spPr bwMode="auto">
          <a:xfrm rot="10800000" flipV="1">
            <a:off x="4122738" y="2033588"/>
            <a:ext cx="390525" cy="1741487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760" name="AutoShape 13"/>
          <p:cNvCxnSpPr>
            <a:cxnSpLocks noChangeShapeType="1"/>
            <a:stCxn id="31755" idx="4"/>
            <a:endCxn id="31752" idx="6"/>
          </p:cNvCxnSpPr>
          <p:nvPr/>
        </p:nvCxnSpPr>
        <p:spPr bwMode="auto">
          <a:xfrm rot="5400000">
            <a:off x="3526632" y="4723606"/>
            <a:ext cx="889000" cy="303213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1761" name="Line 14"/>
          <p:cNvSpPr>
            <a:spLocks noChangeShapeType="1"/>
          </p:cNvSpPr>
          <p:nvPr/>
        </p:nvSpPr>
        <p:spPr bwMode="auto">
          <a:xfrm>
            <a:off x="4437063" y="4103688"/>
            <a:ext cx="404812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762" name="Line 15"/>
          <p:cNvSpPr>
            <a:spLocks noChangeShapeType="1"/>
          </p:cNvSpPr>
          <p:nvPr/>
        </p:nvSpPr>
        <p:spPr bwMode="auto">
          <a:xfrm flipV="1">
            <a:off x="4297363" y="3563938"/>
            <a:ext cx="228600" cy="32543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763" name="Line 16"/>
          <p:cNvSpPr>
            <a:spLocks noChangeShapeType="1"/>
          </p:cNvSpPr>
          <p:nvPr/>
        </p:nvSpPr>
        <p:spPr bwMode="auto">
          <a:xfrm flipH="1" flipV="1">
            <a:off x="3708400" y="3663950"/>
            <a:ext cx="220663" cy="220663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764" name="Line 17"/>
          <p:cNvSpPr>
            <a:spLocks noChangeShapeType="1"/>
          </p:cNvSpPr>
          <p:nvPr/>
        </p:nvSpPr>
        <p:spPr bwMode="auto">
          <a:xfrm>
            <a:off x="4297363" y="4318000"/>
            <a:ext cx="215900" cy="2254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765" name="Line 18"/>
          <p:cNvSpPr>
            <a:spLocks noChangeShapeType="1"/>
          </p:cNvSpPr>
          <p:nvPr/>
        </p:nvSpPr>
        <p:spPr bwMode="auto">
          <a:xfrm flipH="1">
            <a:off x="3708400" y="4318000"/>
            <a:ext cx="220663" cy="2254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31766" name="AutoShape 19"/>
          <p:cNvCxnSpPr>
            <a:cxnSpLocks noChangeShapeType="1"/>
            <a:stCxn id="31755" idx="6"/>
            <a:endCxn id="31754" idx="3"/>
          </p:cNvCxnSpPr>
          <p:nvPr/>
        </p:nvCxnSpPr>
        <p:spPr bwMode="auto">
          <a:xfrm flipV="1">
            <a:off x="4449763" y="3708400"/>
            <a:ext cx="798512" cy="395288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767" name="AutoShape 20"/>
          <p:cNvCxnSpPr>
            <a:cxnSpLocks noChangeShapeType="1"/>
            <a:stCxn id="31754" idx="4"/>
            <a:endCxn id="31753" idx="2"/>
          </p:cNvCxnSpPr>
          <p:nvPr/>
        </p:nvCxnSpPr>
        <p:spPr bwMode="auto">
          <a:xfrm rot="16200000" flipH="1">
            <a:off x="5156200" y="4116388"/>
            <a:ext cx="1519238" cy="887412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CA5F8D-798F-4C60-96CC-CAB7354A8C91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Issues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How to advertise?</a:t>
            </a:r>
          </a:p>
          <a:p>
            <a:pPr eaLnBrk="1" hangingPunct="1"/>
            <a:r>
              <a:rPr lang="en-US"/>
              <a:t>How to choose “helper”?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8BB481-C558-41BA-A56B-7B8BEF0DA4C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Types of Caches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Browser cache</a:t>
            </a:r>
          </a:p>
          <a:p>
            <a:pPr lvl="1" eaLnBrk="1" hangingPunct="1"/>
            <a:r>
              <a:rPr lang="en-US"/>
              <a:t>For one user</a:t>
            </a:r>
          </a:p>
          <a:p>
            <a:pPr eaLnBrk="1" hangingPunct="1"/>
            <a:r>
              <a:rPr lang="en-US"/>
              <a:t>Proxy cache</a:t>
            </a:r>
          </a:p>
          <a:p>
            <a:pPr lvl="1" eaLnBrk="1" hangingPunct="1"/>
            <a:r>
              <a:rPr lang="en-US"/>
              <a:t>Shared cache between clients and server</a:t>
            </a:r>
          </a:p>
          <a:p>
            <a:pPr eaLnBrk="1" hangingPunct="1"/>
            <a:r>
              <a:rPr lang="en-US"/>
              <a:t>Gateway cache</a:t>
            </a:r>
          </a:p>
          <a:p>
            <a:pPr lvl="1" eaLnBrk="1" hangingPunct="1"/>
            <a:r>
              <a:rPr lang="en-US"/>
              <a:t>Content Delivery Networks (CDN)</a:t>
            </a:r>
          </a:p>
          <a:p>
            <a:pPr lvl="1" eaLnBrk="1" hangingPunct="1"/>
            <a:r>
              <a:rPr lang="en-US"/>
              <a:t>“Scale” server</a:t>
            </a:r>
          </a:p>
          <a:p>
            <a:pPr lvl="1"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58E3C6-90FF-4AFA-95BF-496108135EF6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to Advertise?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Balance between</a:t>
            </a:r>
          </a:p>
          <a:p>
            <a:pPr lvl="1" eaLnBrk="1" hangingPunct="1"/>
            <a:r>
              <a:rPr lang="en-US"/>
              <a:t>network load</a:t>
            </a:r>
          </a:p>
          <a:p>
            <a:pPr lvl="1" eaLnBrk="1" hangingPunct="1"/>
            <a:r>
              <a:rPr lang="en-US"/>
              <a:t>freshness of information</a:t>
            </a:r>
          </a:p>
        </p:txBody>
      </p: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E5D946-66A4-4152-9645-1DA563AA1925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Scalable Advertisement</a:t>
            </a:r>
          </a:p>
        </p:txBody>
      </p:sp>
      <p:sp>
        <p:nvSpPr>
          <p:cNvPr id="348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Expanding Ring Advertisement</a:t>
            </a:r>
          </a:p>
          <a:p>
            <a:pPr eaLnBrk="1" hangingPunct="1"/>
            <a:endParaRPr lang="en-US"/>
          </a:p>
        </p:txBody>
      </p:sp>
      <p:sp>
        <p:nvSpPr>
          <p:cNvPr id="258052" name="Oval 4"/>
          <p:cNvSpPr>
            <a:spLocks noChangeArrowheads="1"/>
          </p:cNvSpPr>
          <p:nvPr/>
        </p:nvSpPr>
        <p:spPr bwMode="auto">
          <a:xfrm>
            <a:off x="3556000" y="2855913"/>
            <a:ext cx="3060700" cy="3060700"/>
          </a:xfrm>
          <a:prstGeom prst="ellipse">
            <a:avLst/>
          </a:prstGeom>
          <a:solidFill>
            <a:srgbClr val="CCFFCC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8053" name="Oval 5"/>
          <p:cNvSpPr>
            <a:spLocks noChangeArrowheads="1"/>
          </p:cNvSpPr>
          <p:nvPr/>
        </p:nvSpPr>
        <p:spPr bwMode="auto">
          <a:xfrm>
            <a:off x="3851275" y="3159125"/>
            <a:ext cx="2476500" cy="2501900"/>
          </a:xfrm>
          <a:prstGeom prst="ellipse">
            <a:avLst/>
          </a:prstGeom>
          <a:solidFill>
            <a:srgbClr val="FF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8054" name="Oval 6"/>
          <p:cNvSpPr>
            <a:spLocks noChangeArrowheads="1"/>
          </p:cNvSpPr>
          <p:nvPr/>
        </p:nvSpPr>
        <p:spPr bwMode="auto">
          <a:xfrm>
            <a:off x="4211638" y="3519488"/>
            <a:ext cx="1755775" cy="1755775"/>
          </a:xfrm>
          <a:prstGeom prst="ellipse">
            <a:avLst/>
          </a:prstGeom>
          <a:solidFill>
            <a:srgbClr val="FFFF99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8055" name="Oval 7"/>
          <p:cNvSpPr>
            <a:spLocks noChangeArrowheads="1"/>
          </p:cNvSpPr>
          <p:nvPr/>
        </p:nvSpPr>
        <p:spPr bwMode="auto">
          <a:xfrm>
            <a:off x="4594225" y="3873500"/>
            <a:ext cx="1036638" cy="1036638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7" name="Text Box 8"/>
          <p:cNvSpPr txBox="1">
            <a:spLocks noChangeArrowheads="1"/>
          </p:cNvSpPr>
          <p:nvPr/>
        </p:nvSpPr>
        <p:spPr bwMode="auto">
          <a:xfrm>
            <a:off x="1219200" y="3221038"/>
            <a:ext cx="1279525" cy="1311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16	1</a:t>
            </a:r>
          </a:p>
          <a:p>
            <a:pPr eaLnBrk="1" hangingPunct="1"/>
            <a:r>
              <a:rPr lang="en-US" sz="2000" b="1">
                <a:latin typeface="Verdana" pitchFamily="34" charset="0"/>
              </a:rPr>
              <a:t>32	2</a:t>
            </a:r>
          </a:p>
          <a:p>
            <a:pPr eaLnBrk="1" hangingPunct="1"/>
            <a:r>
              <a:rPr lang="en-US" sz="2000" b="1">
                <a:latin typeface="Verdana" pitchFamily="34" charset="0"/>
              </a:rPr>
              <a:t>64	4</a:t>
            </a:r>
          </a:p>
          <a:p>
            <a:pPr eaLnBrk="1" hangingPunct="1"/>
            <a:r>
              <a:rPr lang="en-US" sz="2000" b="1">
                <a:latin typeface="Verdana" pitchFamily="34" charset="0"/>
              </a:rPr>
              <a:t>128	8</a:t>
            </a:r>
          </a:p>
        </p:txBody>
      </p:sp>
      <p:sp>
        <p:nvSpPr>
          <p:cNvPr id="34828" name="Rectangle 9"/>
          <p:cNvSpPr>
            <a:spLocks noChangeArrowheads="1"/>
          </p:cNvSpPr>
          <p:nvPr/>
        </p:nvSpPr>
        <p:spPr bwMode="auto">
          <a:xfrm>
            <a:off x="5075238" y="4302125"/>
            <a:ext cx="136525" cy="136525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9" name="Rectangle 10"/>
          <p:cNvSpPr>
            <a:spLocks noChangeArrowheads="1"/>
          </p:cNvSpPr>
          <p:nvPr/>
        </p:nvSpPr>
        <p:spPr bwMode="auto">
          <a:xfrm>
            <a:off x="5630863" y="4481513"/>
            <a:ext cx="136525" cy="136525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0" name="Rectangle 11"/>
          <p:cNvSpPr>
            <a:spLocks noChangeArrowheads="1"/>
          </p:cNvSpPr>
          <p:nvPr/>
        </p:nvSpPr>
        <p:spPr bwMode="auto">
          <a:xfrm>
            <a:off x="5741988" y="5138738"/>
            <a:ext cx="136525" cy="136525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1" name="Rectangle 12"/>
          <p:cNvSpPr>
            <a:spLocks noChangeArrowheads="1"/>
          </p:cNvSpPr>
          <p:nvPr/>
        </p:nvSpPr>
        <p:spPr bwMode="auto">
          <a:xfrm>
            <a:off x="5830888" y="3736975"/>
            <a:ext cx="136525" cy="136525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2" name="Rectangle 13"/>
          <p:cNvSpPr>
            <a:spLocks noChangeArrowheads="1"/>
          </p:cNvSpPr>
          <p:nvPr/>
        </p:nvSpPr>
        <p:spPr bwMode="auto">
          <a:xfrm>
            <a:off x="4211638" y="3668713"/>
            <a:ext cx="136525" cy="136525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3" name="Rectangle 14"/>
          <p:cNvSpPr>
            <a:spLocks noChangeArrowheads="1"/>
          </p:cNvSpPr>
          <p:nvPr/>
        </p:nvSpPr>
        <p:spPr bwMode="auto">
          <a:xfrm>
            <a:off x="3783013" y="4413250"/>
            <a:ext cx="136525" cy="136525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4" name="Text Box 17"/>
          <p:cNvSpPr txBox="1">
            <a:spLocks noChangeArrowheads="1"/>
          </p:cNvSpPr>
          <p:nvPr/>
        </p:nvSpPr>
        <p:spPr bwMode="auto">
          <a:xfrm>
            <a:off x="1219200" y="2854325"/>
            <a:ext cx="19081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TTL	PERIOD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2" grpId="0" animBg="1"/>
      <p:bldP spid="258053" grpId="0" animBg="1"/>
      <p:bldP spid="258054" grpId="0" animBg="1"/>
      <p:bldP spid="25805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8A0BD4-5F8A-47D9-AC39-F500D17FE2D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How to Choose Helper?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Consideration for Static Cache</a:t>
            </a:r>
          </a:p>
          <a:p>
            <a:pPr lvl="1" eaLnBrk="1" hangingPunct="1"/>
            <a:r>
              <a:rPr lang="en-US"/>
              <a:t>network distance (1,2,3,4)</a:t>
            </a:r>
          </a:p>
          <a:p>
            <a:pPr lvl="1" eaLnBrk="1" hangingPunct="1"/>
            <a:r>
              <a:rPr lang="en-US"/>
              <a:t>number of streams being served</a:t>
            </a:r>
          </a:p>
          <a:p>
            <a:pPr lvl="1" eaLnBrk="1" hangingPunct="1"/>
            <a:r>
              <a:rPr lang="en-US"/>
              <a:t>avoid frequent switches</a:t>
            </a:r>
          </a:p>
          <a:p>
            <a:pPr lvl="1" eaLnBrk="1" hangingPunct="1"/>
            <a:endParaRPr lang="en-US"/>
          </a:p>
          <a:p>
            <a:pPr eaLnBrk="1" hangingPunct="1"/>
            <a:r>
              <a:rPr lang="en-US"/>
              <a:t>Build a cost function, integrating the metrics</a:t>
            </a:r>
          </a:p>
          <a:p>
            <a:pPr lvl="1"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AFE4DC-A6ED-4DAB-A2C5-1F3CD13739EC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Cost Function</a:t>
            </a: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Cost for retrieving a segment from node </a:t>
            </a:r>
            <a:r>
              <a:rPr lang="en-US" i="1" dirty="0"/>
              <a:t>X</a:t>
            </a:r>
            <a:r>
              <a:rPr lang="en-US" dirty="0"/>
              <a:t> to node </a:t>
            </a:r>
            <a:r>
              <a:rPr lang="en-US" i="1" dirty="0"/>
              <a:t>Y </a:t>
            </a:r>
            <a:r>
              <a:rPr lang="en-US" dirty="0"/>
              <a:t>=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36871" name="Picture 12" descr="latex-image-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0650" y="3429000"/>
            <a:ext cx="3822700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2F22046-F103-4D67-B1E3-89339974102C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Algorithm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Consider the next gap in local caches.</a:t>
            </a:r>
          </a:p>
          <a:p>
            <a:pPr eaLnBrk="1" hangingPunct="1"/>
            <a:r>
              <a:rPr lang="en-US" dirty="0"/>
              <a:t>Find the next helper with minimum cost, which can fill in at least </a:t>
            </a:r>
            <a:r>
              <a:rPr lang="en-US" i="1" dirty="0"/>
              <a:t>k</a:t>
            </a:r>
            <a:r>
              <a:rPr lang="en-US" dirty="0"/>
              <a:t> segments in gaps.</a:t>
            </a:r>
          </a:p>
        </p:txBody>
      </p:sp>
    </p:spTree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B6564C0-ABC0-476D-ACB4-3627DE4974DC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3891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Distributed Caching </a:t>
            </a:r>
          </a:p>
        </p:txBody>
      </p:sp>
      <p:sp>
        <p:nvSpPr>
          <p:cNvPr id="38916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Y. Chae et al.</a:t>
            </a:r>
          </a:p>
          <a:p>
            <a:pPr eaLnBrk="1" hangingPunct="1"/>
            <a:r>
              <a:rPr lang="en-US">
                <a:solidFill>
                  <a:schemeClr val="tx1"/>
                </a:solidFill>
              </a:rPr>
              <a:t>JSAC 2002</a:t>
            </a:r>
          </a:p>
        </p:txBody>
      </p:sp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99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E2DD2B-42C6-463F-8CB9-13F9390D4616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Cooperative vs. Distributed</a:t>
            </a:r>
          </a:p>
        </p:txBody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With both types, the caching nodes work together and are aware of each others content (</a:t>
            </a:r>
            <a:r>
              <a:rPr lang="en-US" i="1" dirty="0"/>
              <a:t>global segment map</a:t>
            </a:r>
            <a:r>
              <a:rPr lang="en-US" dirty="0"/>
              <a:t>). However:</a:t>
            </a:r>
          </a:p>
          <a:p>
            <a:pPr lvl="1" eaLnBrk="1" hangingPunct="1"/>
            <a:r>
              <a:rPr lang="en-US" dirty="0"/>
              <a:t>Cooperative caching caches independently, while</a:t>
            </a:r>
          </a:p>
          <a:p>
            <a:pPr lvl="1" eaLnBrk="1" hangingPunct="1"/>
            <a:r>
              <a:rPr lang="en-US" dirty="0"/>
              <a:t>Distributed caching caches as a team.</a:t>
            </a:r>
          </a:p>
        </p:txBody>
      </p:sp>
    </p:spTree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096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096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7DDE15-E3D5-4DE6-9874-7BC590B73A31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4096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Cold Start</a:t>
            </a:r>
          </a:p>
        </p:txBody>
      </p:sp>
      <p:sp>
        <p:nvSpPr>
          <p:cNvPr id="40966" name="Cloud"/>
          <p:cNvSpPr>
            <a:spLocks noChangeAspect="1" noEditPoints="1" noChangeArrowheads="1"/>
          </p:cNvSpPr>
          <p:nvPr/>
        </p:nvSpPr>
        <p:spPr bwMode="auto">
          <a:xfrm>
            <a:off x="2862263" y="2573338"/>
            <a:ext cx="4140200" cy="23399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40967" name="Oval 6"/>
          <p:cNvSpPr>
            <a:spLocks noChangeArrowheads="1"/>
          </p:cNvSpPr>
          <p:nvPr/>
        </p:nvSpPr>
        <p:spPr bwMode="auto">
          <a:xfrm>
            <a:off x="4525963" y="1717675"/>
            <a:ext cx="630237" cy="6302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8" name="Oval 7"/>
          <p:cNvSpPr>
            <a:spLocks noChangeArrowheads="1"/>
          </p:cNvSpPr>
          <p:nvPr/>
        </p:nvSpPr>
        <p:spPr bwMode="auto">
          <a:xfrm>
            <a:off x="317658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Oval 8"/>
          <p:cNvSpPr>
            <a:spLocks noChangeArrowheads="1"/>
          </p:cNvSpPr>
          <p:nvPr/>
        </p:nvSpPr>
        <p:spPr bwMode="auto">
          <a:xfrm>
            <a:off x="6372225" y="5003800"/>
            <a:ext cx="630238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Oval 9"/>
          <p:cNvSpPr>
            <a:spLocks noChangeArrowheads="1"/>
          </p:cNvSpPr>
          <p:nvPr/>
        </p:nvSpPr>
        <p:spPr bwMode="auto">
          <a:xfrm>
            <a:off x="5156200" y="3157538"/>
            <a:ext cx="630238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B</a:t>
            </a:r>
          </a:p>
        </p:txBody>
      </p:sp>
      <p:sp>
        <p:nvSpPr>
          <p:cNvPr id="40971" name="Oval 10"/>
          <p:cNvSpPr>
            <a:spLocks noChangeArrowheads="1"/>
          </p:cNvSpPr>
          <p:nvPr/>
        </p:nvSpPr>
        <p:spPr bwMode="auto">
          <a:xfrm>
            <a:off x="3806825" y="3787775"/>
            <a:ext cx="630238" cy="630238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A</a:t>
            </a:r>
          </a:p>
        </p:txBody>
      </p:sp>
      <p:sp>
        <p:nvSpPr>
          <p:cNvPr id="40972" name="Text Box 11"/>
          <p:cNvSpPr txBox="1">
            <a:spLocks noChangeArrowheads="1"/>
          </p:cNvSpPr>
          <p:nvPr/>
        </p:nvSpPr>
        <p:spPr bwMode="auto">
          <a:xfrm>
            <a:off x="5470525" y="1781175"/>
            <a:ext cx="111918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Server</a:t>
            </a:r>
          </a:p>
        </p:txBody>
      </p:sp>
      <p:cxnSp>
        <p:nvCxnSpPr>
          <p:cNvPr id="334860" name="AutoShape 12"/>
          <p:cNvCxnSpPr>
            <a:cxnSpLocks noChangeShapeType="1"/>
            <a:stCxn id="40968" idx="0"/>
            <a:endCxn id="40971" idx="2"/>
          </p:cNvCxnSpPr>
          <p:nvPr/>
        </p:nvCxnSpPr>
        <p:spPr bwMode="auto">
          <a:xfrm rot="-5400000">
            <a:off x="3199607" y="4396581"/>
            <a:ext cx="887412" cy="301625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34862" name="AutoShape 14"/>
          <p:cNvCxnSpPr>
            <a:cxnSpLocks noChangeShapeType="1"/>
            <a:stCxn id="40967" idx="2"/>
            <a:endCxn id="40971" idx="0"/>
          </p:cNvCxnSpPr>
          <p:nvPr/>
        </p:nvCxnSpPr>
        <p:spPr bwMode="auto">
          <a:xfrm rot="10800000" flipV="1">
            <a:off x="4122738" y="2033588"/>
            <a:ext cx="390525" cy="1741487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34873" name="AutoShape 25"/>
          <p:cNvCxnSpPr>
            <a:cxnSpLocks noChangeShapeType="1"/>
            <a:stCxn id="40971" idx="5"/>
            <a:endCxn id="40968" idx="6"/>
          </p:cNvCxnSpPr>
          <p:nvPr/>
        </p:nvCxnSpPr>
        <p:spPr bwMode="auto">
          <a:xfrm rot="5400000">
            <a:off x="3591719" y="4566444"/>
            <a:ext cx="981075" cy="525463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34874" name="AutoShape 26"/>
          <p:cNvCxnSpPr>
            <a:cxnSpLocks noChangeShapeType="1"/>
            <a:stCxn id="40971" idx="6"/>
            <a:endCxn id="40970" idx="3"/>
          </p:cNvCxnSpPr>
          <p:nvPr/>
        </p:nvCxnSpPr>
        <p:spPr bwMode="auto">
          <a:xfrm flipV="1">
            <a:off x="4449763" y="3708400"/>
            <a:ext cx="798512" cy="395288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</p:cxnSp>
      <p:sp>
        <p:nvSpPr>
          <p:cNvPr id="334875" name="Text Box 27"/>
          <p:cNvSpPr txBox="1">
            <a:spLocks noChangeArrowheads="1"/>
          </p:cNvSpPr>
          <p:nvPr/>
        </p:nvSpPr>
        <p:spPr bwMode="auto">
          <a:xfrm>
            <a:off x="4784725" y="3941763"/>
            <a:ext cx="1471613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new clip!</a:t>
            </a:r>
          </a:p>
        </p:txBody>
      </p:sp>
      <p:cxnSp>
        <p:nvCxnSpPr>
          <p:cNvPr id="334876" name="AutoShape 28"/>
          <p:cNvCxnSpPr>
            <a:cxnSpLocks noChangeShapeType="1"/>
            <a:stCxn id="40967" idx="6"/>
            <a:endCxn id="40970" idx="0"/>
          </p:cNvCxnSpPr>
          <p:nvPr/>
        </p:nvCxnSpPr>
        <p:spPr bwMode="auto">
          <a:xfrm>
            <a:off x="5168900" y="2033588"/>
            <a:ext cx="303213" cy="1111250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34877" name="AutoShape 29"/>
          <p:cNvCxnSpPr>
            <a:cxnSpLocks noChangeShapeType="1"/>
            <a:stCxn id="40970" idx="4"/>
            <a:endCxn id="40968" idx="6"/>
          </p:cNvCxnSpPr>
          <p:nvPr/>
        </p:nvCxnSpPr>
        <p:spPr bwMode="auto">
          <a:xfrm rot="5400000">
            <a:off x="3886200" y="3733800"/>
            <a:ext cx="1519238" cy="1652588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34878" name="AutoShape 30"/>
          <p:cNvCxnSpPr>
            <a:cxnSpLocks noChangeShapeType="1"/>
            <a:stCxn id="40971" idx="0"/>
            <a:endCxn id="40967" idx="2"/>
          </p:cNvCxnSpPr>
          <p:nvPr/>
        </p:nvCxnSpPr>
        <p:spPr bwMode="auto">
          <a:xfrm rot="-5400000">
            <a:off x="3447257" y="2709069"/>
            <a:ext cx="1741487" cy="390525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34879" name="AutoShape 31"/>
          <p:cNvCxnSpPr>
            <a:cxnSpLocks noChangeShapeType="1"/>
            <a:stCxn id="40970" idx="0"/>
            <a:endCxn id="40967" idx="6"/>
          </p:cNvCxnSpPr>
          <p:nvPr/>
        </p:nvCxnSpPr>
        <p:spPr bwMode="auto">
          <a:xfrm rot="5400000" flipH="1">
            <a:off x="4764882" y="2437606"/>
            <a:ext cx="1111250" cy="303213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3446463" y="2495550"/>
            <a:ext cx="719137" cy="144463"/>
            <a:chOff x="499" y="1372"/>
            <a:chExt cx="850" cy="419"/>
          </a:xfrm>
        </p:grpSpPr>
        <p:sp>
          <p:nvSpPr>
            <p:cNvPr id="40989" name="Rectangle 32"/>
            <p:cNvSpPr>
              <a:spLocks noChangeArrowheads="1"/>
            </p:cNvSpPr>
            <p:nvPr/>
          </p:nvSpPr>
          <p:spPr bwMode="auto">
            <a:xfrm>
              <a:off x="499" y="1372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90" name="Rectangle 33"/>
            <p:cNvSpPr>
              <a:spLocks noChangeArrowheads="1"/>
            </p:cNvSpPr>
            <p:nvPr/>
          </p:nvSpPr>
          <p:spPr bwMode="auto">
            <a:xfrm>
              <a:off x="669" y="1372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91" name="Rectangle 34"/>
            <p:cNvSpPr>
              <a:spLocks noChangeArrowheads="1"/>
            </p:cNvSpPr>
            <p:nvPr/>
          </p:nvSpPr>
          <p:spPr bwMode="auto">
            <a:xfrm>
              <a:off x="839" y="1372"/>
              <a:ext cx="170" cy="41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92" name="Rectangle 35"/>
            <p:cNvSpPr>
              <a:spLocks noChangeArrowheads="1"/>
            </p:cNvSpPr>
            <p:nvPr/>
          </p:nvSpPr>
          <p:spPr bwMode="auto">
            <a:xfrm>
              <a:off x="1009" y="1372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93" name="Rectangle 36"/>
            <p:cNvSpPr>
              <a:spLocks noChangeArrowheads="1"/>
            </p:cNvSpPr>
            <p:nvPr/>
          </p:nvSpPr>
          <p:spPr bwMode="auto">
            <a:xfrm>
              <a:off x="1179" y="1372"/>
              <a:ext cx="170" cy="41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5583238" y="2728913"/>
            <a:ext cx="719137" cy="144462"/>
            <a:chOff x="499" y="1989"/>
            <a:chExt cx="850" cy="419"/>
          </a:xfrm>
        </p:grpSpPr>
        <p:sp>
          <p:nvSpPr>
            <p:cNvPr id="40984" name="Rectangle 37"/>
            <p:cNvSpPr>
              <a:spLocks noChangeArrowheads="1"/>
            </p:cNvSpPr>
            <p:nvPr/>
          </p:nvSpPr>
          <p:spPr bwMode="auto">
            <a:xfrm>
              <a:off x="499" y="1989"/>
              <a:ext cx="170" cy="41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5" name="Rectangle 38"/>
            <p:cNvSpPr>
              <a:spLocks noChangeArrowheads="1"/>
            </p:cNvSpPr>
            <p:nvPr/>
          </p:nvSpPr>
          <p:spPr bwMode="auto">
            <a:xfrm>
              <a:off x="669" y="1989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6" name="Rectangle 39"/>
            <p:cNvSpPr>
              <a:spLocks noChangeArrowheads="1"/>
            </p:cNvSpPr>
            <p:nvPr/>
          </p:nvSpPr>
          <p:spPr bwMode="auto">
            <a:xfrm>
              <a:off x="839" y="1989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7" name="Rectangle 40"/>
            <p:cNvSpPr>
              <a:spLocks noChangeArrowheads="1"/>
            </p:cNvSpPr>
            <p:nvPr/>
          </p:nvSpPr>
          <p:spPr bwMode="auto">
            <a:xfrm>
              <a:off x="1009" y="1989"/>
              <a:ext cx="170" cy="41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8" name="Rectangle 41"/>
            <p:cNvSpPr>
              <a:spLocks noChangeArrowheads="1"/>
            </p:cNvSpPr>
            <p:nvPr/>
          </p:nvSpPr>
          <p:spPr bwMode="auto">
            <a:xfrm>
              <a:off x="1179" y="1989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75" grpId="0"/>
      <p:bldP spid="334875" grpId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19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19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CD1A81-641B-4CE9-9403-39F18C8DAB99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Segment Map</a:t>
            </a:r>
          </a:p>
        </p:txBody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Local segment map</a:t>
            </a:r>
          </a:p>
          <a:p>
            <a:pPr lvl="1" eaLnBrk="1" hangingPunct="1"/>
            <a:r>
              <a:rPr lang="en-US"/>
              <a:t>Which segment should I cache?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Global segment map</a:t>
            </a:r>
          </a:p>
          <a:p>
            <a:pPr lvl="1" eaLnBrk="1" hangingPunct="1"/>
            <a:r>
              <a:rPr lang="en-US"/>
              <a:t>Who is supposed to cache what?</a:t>
            </a:r>
          </a:p>
        </p:txBody>
      </p:sp>
    </p:spTree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301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30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8F2EF6-5482-41EF-8CBF-EB71DB29CE1D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Cache Hit</a:t>
            </a:r>
          </a:p>
        </p:txBody>
      </p:sp>
      <p:sp>
        <p:nvSpPr>
          <p:cNvPr id="43014" name="Cloud"/>
          <p:cNvSpPr>
            <a:spLocks noChangeAspect="1" noEditPoints="1" noChangeArrowheads="1"/>
          </p:cNvSpPr>
          <p:nvPr/>
        </p:nvSpPr>
        <p:spPr bwMode="auto">
          <a:xfrm>
            <a:off x="2862263" y="2573338"/>
            <a:ext cx="4140200" cy="23399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43015" name="Oval 4"/>
          <p:cNvSpPr>
            <a:spLocks noChangeArrowheads="1"/>
          </p:cNvSpPr>
          <p:nvPr/>
        </p:nvSpPr>
        <p:spPr bwMode="auto">
          <a:xfrm>
            <a:off x="4525963" y="1717675"/>
            <a:ext cx="630237" cy="6302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6" name="Oval 5"/>
          <p:cNvSpPr>
            <a:spLocks noChangeArrowheads="1"/>
          </p:cNvSpPr>
          <p:nvPr/>
        </p:nvSpPr>
        <p:spPr bwMode="auto">
          <a:xfrm>
            <a:off x="317658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7" name="Oval 6"/>
          <p:cNvSpPr>
            <a:spLocks noChangeArrowheads="1"/>
          </p:cNvSpPr>
          <p:nvPr/>
        </p:nvSpPr>
        <p:spPr bwMode="auto">
          <a:xfrm>
            <a:off x="6372225" y="5003800"/>
            <a:ext cx="630238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8" name="Oval 7"/>
          <p:cNvSpPr>
            <a:spLocks noChangeArrowheads="1"/>
          </p:cNvSpPr>
          <p:nvPr/>
        </p:nvSpPr>
        <p:spPr bwMode="auto">
          <a:xfrm>
            <a:off x="5156200" y="3157538"/>
            <a:ext cx="630238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B</a:t>
            </a:r>
          </a:p>
        </p:txBody>
      </p:sp>
      <p:sp>
        <p:nvSpPr>
          <p:cNvPr id="43019" name="Oval 8"/>
          <p:cNvSpPr>
            <a:spLocks noChangeArrowheads="1"/>
          </p:cNvSpPr>
          <p:nvPr/>
        </p:nvSpPr>
        <p:spPr bwMode="auto">
          <a:xfrm>
            <a:off x="3806825" y="3787775"/>
            <a:ext cx="630238" cy="630238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A</a:t>
            </a:r>
          </a:p>
        </p:txBody>
      </p:sp>
      <p:sp>
        <p:nvSpPr>
          <p:cNvPr id="43020" name="Text Box 9"/>
          <p:cNvSpPr txBox="1">
            <a:spLocks noChangeArrowheads="1"/>
          </p:cNvSpPr>
          <p:nvPr/>
        </p:nvSpPr>
        <p:spPr bwMode="auto">
          <a:xfrm>
            <a:off x="5470525" y="1781175"/>
            <a:ext cx="111918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Server</a:t>
            </a:r>
          </a:p>
        </p:txBody>
      </p:sp>
      <p:grpSp>
        <p:nvGrpSpPr>
          <p:cNvPr id="43021" name="Group 19"/>
          <p:cNvGrpSpPr>
            <a:grpSpLocks/>
          </p:cNvGrpSpPr>
          <p:nvPr/>
        </p:nvGrpSpPr>
        <p:grpSpPr bwMode="auto">
          <a:xfrm>
            <a:off x="3230563" y="3630613"/>
            <a:ext cx="719137" cy="144462"/>
            <a:chOff x="499" y="1372"/>
            <a:chExt cx="850" cy="419"/>
          </a:xfrm>
        </p:grpSpPr>
        <p:sp>
          <p:nvSpPr>
            <p:cNvPr id="43030" name="Rectangle 20"/>
            <p:cNvSpPr>
              <a:spLocks noChangeArrowheads="1"/>
            </p:cNvSpPr>
            <p:nvPr/>
          </p:nvSpPr>
          <p:spPr bwMode="auto">
            <a:xfrm>
              <a:off x="499" y="1372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1" name="Rectangle 21"/>
            <p:cNvSpPr>
              <a:spLocks noChangeArrowheads="1"/>
            </p:cNvSpPr>
            <p:nvPr/>
          </p:nvSpPr>
          <p:spPr bwMode="auto">
            <a:xfrm>
              <a:off x="669" y="1372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2" name="Rectangle 22"/>
            <p:cNvSpPr>
              <a:spLocks noChangeArrowheads="1"/>
            </p:cNvSpPr>
            <p:nvPr/>
          </p:nvSpPr>
          <p:spPr bwMode="auto">
            <a:xfrm>
              <a:off x="839" y="1372"/>
              <a:ext cx="170" cy="41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3" name="Rectangle 23"/>
            <p:cNvSpPr>
              <a:spLocks noChangeArrowheads="1"/>
            </p:cNvSpPr>
            <p:nvPr/>
          </p:nvSpPr>
          <p:spPr bwMode="auto">
            <a:xfrm>
              <a:off x="1009" y="1372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34" name="Rectangle 24"/>
            <p:cNvSpPr>
              <a:spLocks noChangeArrowheads="1"/>
            </p:cNvSpPr>
            <p:nvPr/>
          </p:nvSpPr>
          <p:spPr bwMode="auto">
            <a:xfrm>
              <a:off x="1179" y="1372"/>
              <a:ext cx="170" cy="41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022" name="Group 25"/>
          <p:cNvGrpSpPr>
            <a:grpSpLocks/>
          </p:cNvGrpSpPr>
          <p:nvPr/>
        </p:nvGrpSpPr>
        <p:grpSpPr bwMode="auto">
          <a:xfrm>
            <a:off x="5797550" y="3157538"/>
            <a:ext cx="719138" cy="144462"/>
            <a:chOff x="499" y="1989"/>
            <a:chExt cx="850" cy="419"/>
          </a:xfrm>
        </p:grpSpPr>
        <p:sp>
          <p:nvSpPr>
            <p:cNvPr id="43025" name="Rectangle 26"/>
            <p:cNvSpPr>
              <a:spLocks noChangeArrowheads="1"/>
            </p:cNvSpPr>
            <p:nvPr/>
          </p:nvSpPr>
          <p:spPr bwMode="auto">
            <a:xfrm>
              <a:off x="499" y="1989"/>
              <a:ext cx="170" cy="41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6" name="Rectangle 27"/>
            <p:cNvSpPr>
              <a:spLocks noChangeArrowheads="1"/>
            </p:cNvSpPr>
            <p:nvPr/>
          </p:nvSpPr>
          <p:spPr bwMode="auto">
            <a:xfrm>
              <a:off x="669" y="1989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7" name="Rectangle 28"/>
            <p:cNvSpPr>
              <a:spLocks noChangeArrowheads="1"/>
            </p:cNvSpPr>
            <p:nvPr/>
          </p:nvSpPr>
          <p:spPr bwMode="auto">
            <a:xfrm>
              <a:off x="839" y="1989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8" name="Rectangle 29"/>
            <p:cNvSpPr>
              <a:spLocks noChangeArrowheads="1"/>
            </p:cNvSpPr>
            <p:nvPr/>
          </p:nvSpPr>
          <p:spPr bwMode="auto">
            <a:xfrm>
              <a:off x="1009" y="1989"/>
              <a:ext cx="170" cy="41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29" name="Rectangle 30"/>
            <p:cNvSpPr>
              <a:spLocks noChangeArrowheads="1"/>
            </p:cNvSpPr>
            <p:nvPr/>
          </p:nvSpPr>
          <p:spPr bwMode="auto">
            <a:xfrm>
              <a:off x="1179" y="1989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338975" name="AutoShape 31"/>
          <p:cNvCxnSpPr>
            <a:cxnSpLocks noChangeShapeType="1"/>
            <a:stCxn id="43017" idx="2"/>
            <a:endCxn id="43019" idx="4"/>
          </p:cNvCxnSpPr>
          <p:nvPr/>
        </p:nvCxnSpPr>
        <p:spPr bwMode="auto">
          <a:xfrm rot="10800000">
            <a:off x="4122738" y="4430713"/>
            <a:ext cx="2236787" cy="889000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38976" name="AutoShape 32"/>
          <p:cNvCxnSpPr>
            <a:cxnSpLocks noChangeShapeType="1"/>
            <a:stCxn id="43019" idx="6"/>
            <a:endCxn id="43017" idx="1"/>
          </p:cNvCxnSpPr>
          <p:nvPr/>
        </p:nvCxnSpPr>
        <p:spPr bwMode="auto">
          <a:xfrm>
            <a:off x="4449763" y="4103688"/>
            <a:ext cx="2014537" cy="979487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DDA3167-FBF6-4736-AE93-451B847BF10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Gateway Caches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000"/>
              <a:t>Deployed (or hired) by web site owners</a:t>
            </a:r>
          </a:p>
          <a:p>
            <a:pPr eaLnBrk="1" hangingPunct="1"/>
            <a:r>
              <a:rPr lang="en-US" sz="3000"/>
              <a:t>Makes sites more scalable and reliable</a:t>
            </a:r>
          </a:p>
          <a:p>
            <a:pPr eaLnBrk="1" hangingPunct="1"/>
            <a:r>
              <a:rPr lang="en-US" sz="3000"/>
              <a:t>Content is pushed out to caching nodes around the world</a:t>
            </a:r>
          </a:p>
          <a:p>
            <a:pPr eaLnBrk="1" hangingPunct="1"/>
            <a:r>
              <a:rPr lang="en-US" sz="3000"/>
              <a:t>Use DNS redirection to find closest cache</a:t>
            </a:r>
          </a:p>
          <a:p>
            <a:pPr eaLnBrk="1" hangingPunct="1"/>
            <a:r>
              <a:rPr lang="en-US" sz="3000"/>
              <a:t>Commercial CDNs:</a:t>
            </a:r>
          </a:p>
          <a:p>
            <a:pPr lvl="1" eaLnBrk="1" hangingPunct="1"/>
            <a:r>
              <a:rPr lang="en-US" sz="2800"/>
              <a:t>Akamai, Amazon CloudFront, …</a:t>
            </a:r>
          </a:p>
        </p:txBody>
      </p:sp>
    </p:spTree>
  </p:cSld>
  <p:clrMapOvr>
    <a:masterClrMapping/>
  </p:clrMapOvr>
  <p:transition spd="slow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403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403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FE1BBF-863C-420F-924C-C9BEB765B1F6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Cache Miss</a:t>
            </a:r>
          </a:p>
        </p:txBody>
      </p:sp>
      <p:sp>
        <p:nvSpPr>
          <p:cNvPr id="44038" name="Cloud"/>
          <p:cNvSpPr>
            <a:spLocks noChangeAspect="1" noEditPoints="1" noChangeArrowheads="1"/>
          </p:cNvSpPr>
          <p:nvPr/>
        </p:nvSpPr>
        <p:spPr bwMode="auto">
          <a:xfrm>
            <a:off x="2862263" y="2573338"/>
            <a:ext cx="4140200" cy="23399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44039" name="Oval 4"/>
          <p:cNvSpPr>
            <a:spLocks noChangeArrowheads="1"/>
          </p:cNvSpPr>
          <p:nvPr/>
        </p:nvSpPr>
        <p:spPr bwMode="auto">
          <a:xfrm>
            <a:off x="4525963" y="1717675"/>
            <a:ext cx="630237" cy="6302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0" name="Oval 5"/>
          <p:cNvSpPr>
            <a:spLocks noChangeArrowheads="1"/>
          </p:cNvSpPr>
          <p:nvPr/>
        </p:nvSpPr>
        <p:spPr bwMode="auto">
          <a:xfrm>
            <a:off x="317658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Oval 6"/>
          <p:cNvSpPr>
            <a:spLocks noChangeArrowheads="1"/>
          </p:cNvSpPr>
          <p:nvPr/>
        </p:nvSpPr>
        <p:spPr bwMode="auto">
          <a:xfrm>
            <a:off x="6372225" y="5003800"/>
            <a:ext cx="630238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Oval 7"/>
          <p:cNvSpPr>
            <a:spLocks noChangeArrowheads="1"/>
          </p:cNvSpPr>
          <p:nvPr/>
        </p:nvSpPr>
        <p:spPr bwMode="auto">
          <a:xfrm>
            <a:off x="5156200" y="3157538"/>
            <a:ext cx="630238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B</a:t>
            </a:r>
          </a:p>
        </p:txBody>
      </p:sp>
      <p:sp>
        <p:nvSpPr>
          <p:cNvPr id="44043" name="Oval 8"/>
          <p:cNvSpPr>
            <a:spLocks noChangeArrowheads="1"/>
          </p:cNvSpPr>
          <p:nvPr/>
        </p:nvSpPr>
        <p:spPr bwMode="auto">
          <a:xfrm>
            <a:off x="3806825" y="3787775"/>
            <a:ext cx="630238" cy="630238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A</a:t>
            </a:r>
          </a:p>
        </p:txBody>
      </p:sp>
      <p:sp>
        <p:nvSpPr>
          <p:cNvPr id="44044" name="Text Box 9"/>
          <p:cNvSpPr txBox="1">
            <a:spLocks noChangeArrowheads="1"/>
          </p:cNvSpPr>
          <p:nvPr/>
        </p:nvSpPr>
        <p:spPr bwMode="auto">
          <a:xfrm>
            <a:off x="5470525" y="1781175"/>
            <a:ext cx="111918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Server</a:t>
            </a:r>
          </a:p>
        </p:txBody>
      </p:sp>
      <p:grpSp>
        <p:nvGrpSpPr>
          <p:cNvPr id="44045" name="Group 10"/>
          <p:cNvGrpSpPr>
            <a:grpSpLocks/>
          </p:cNvGrpSpPr>
          <p:nvPr/>
        </p:nvGrpSpPr>
        <p:grpSpPr bwMode="auto">
          <a:xfrm>
            <a:off x="3230563" y="3630613"/>
            <a:ext cx="719137" cy="144462"/>
            <a:chOff x="499" y="1372"/>
            <a:chExt cx="850" cy="419"/>
          </a:xfrm>
        </p:grpSpPr>
        <p:sp>
          <p:nvSpPr>
            <p:cNvPr id="44055" name="Rectangle 11"/>
            <p:cNvSpPr>
              <a:spLocks noChangeArrowheads="1"/>
            </p:cNvSpPr>
            <p:nvPr/>
          </p:nvSpPr>
          <p:spPr bwMode="auto">
            <a:xfrm>
              <a:off x="499" y="1372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6" name="Rectangle 12"/>
            <p:cNvSpPr>
              <a:spLocks noChangeArrowheads="1"/>
            </p:cNvSpPr>
            <p:nvPr/>
          </p:nvSpPr>
          <p:spPr bwMode="auto">
            <a:xfrm>
              <a:off x="669" y="1372"/>
              <a:ext cx="170" cy="419"/>
            </a:xfrm>
            <a:prstGeom prst="rect">
              <a:avLst/>
            </a:prstGeom>
            <a:solidFill>
              <a:srgbClr val="FF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7" name="Rectangle 13"/>
            <p:cNvSpPr>
              <a:spLocks noChangeArrowheads="1"/>
            </p:cNvSpPr>
            <p:nvPr/>
          </p:nvSpPr>
          <p:spPr bwMode="auto">
            <a:xfrm>
              <a:off x="839" y="1372"/>
              <a:ext cx="170" cy="41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8" name="Rectangle 14"/>
            <p:cNvSpPr>
              <a:spLocks noChangeArrowheads="1"/>
            </p:cNvSpPr>
            <p:nvPr/>
          </p:nvSpPr>
          <p:spPr bwMode="auto">
            <a:xfrm>
              <a:off x="1009" y="1372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9" name="Rectangle 15"/>
            <p:cNvSpPr>
              <a:spLocks noChangeArrowheads="1"/>
            </p:cNvSpPr>
            <p:nvPr/>
          </p:nvSpPr>
          <p:spPr bwMode="auto">
            <a:xfrm>
              <a:off x="1179" y="1372"/>
              <a:ext cx="170" cy="41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4046" name="Group 16"/>
          <p:cNvGrpSpPr>
            <a:grpSpLocks/>
          </p:cNvGrpSpPr>
          <p:nvPr/>
        </p:nvGrpSpPr>
        <p:grpSpPr bwMode="auto">
          <a:xfrm>
            <a:off x="5797550" y="3157538"/>
            <a:ext cx="719138" cy="144462"/>
            <a:chOff x="499" y="1989"/>
            <a:chExt cx="850" cy="419"/>
          </a:xfrm>
        </p:grpSpPr>
        <p:sp>
          <p:nvSpPr>
            <p:cNvPr id="44050" name="Rectangle 17"/>
            <p:cNvSpPr>
              <a:spLocks noChangeArrowheads="1"/>
            </p:cNvSpPr>
            <p:nvPr/>
          </p:nvSpPr>
          <p:spPr bwMode="auto">
            <a:xfrm>
              <a:off x="499" y="1989"/>
              <a:ext cx="170" cy="41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1" name="Rectangle 18"/>
            <p:cNvSpPr>
              <a:spLocks noChangeArrowheads="1"/>
            </p:cNvSpPr>
            <p:nvPr/>
          </p:nvSpPr>
          <p:spPr bwMode="auto">
            <a:xfrm>
              <a:off x="669" y="1989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2" name="Rectangle 19"/>
            <p:cNvSpPr>
              <a:spLocks noChangeArrowheads="1"/>
            </p:cNvSpPr>
            <p:nvPr/>
          </p:nvSpPr>
          <p:spPr bwMode="auto">
            <a:xfrm>
              <a:off x="839" y="1989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3" name="Rectangle 20"/>
            <p:cNvSpPr>
              <a:spLocks noChangeArrowheads="1"/>
            </p:cNvSpPr>
            <p:nvPr/>
          </p:nvSpPr>
          <p:spPr bwMode="auto">
            <a:xfrm>
              <a:off x="1009" y="1989"/>
              <a:ext cx="170" cy="41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54" name="Rectangle 21"/>
            <p:cNvSpPr>
              <a:spLocks noChangeArrowheads="1"/>
            </p:cNvSpPr>
            <p:nvPr/>
          </p:nvSpPr>
          <p:spPr bwMode="auto">
            <a:xfrm>
              <a:off x="1179" y="1989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339990" name="AutoShape 22"/>
          <p:cNvCxnSpPr>
            <a:cxnSpLocks noChangeShapeType="1"/>
            <a:stCxn id="44041" idx="2"/>
            <a:endCxn id="44043" idx="4"/>
          </p:cNvCxnSpPr>
          <p:nvPr/>
        </p:nvCxnSpPr>
        <p:spPr bwMode="auto">
          <a:xfrm rot="10800000">
            <a:off x="4122738" y="4430713"/>
            <a:ext cx="2236787" cy="889000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39991" name="AutoShape 23"/>
          <p:cNvCxnSpPr>
            <a:cxnSpLocks noChangeShapeType="1"/>
            <a:stCxn id="44039" idx="2"/>
            <a:endCxn id="44043" idx="0"/>
          </p:cNvCxnSpPr>
          <p:nvPr/>
        </p:nvCxnSpPr>
        <p:spPr bwMode="auto">
          <a:xfrm rot="10800000" flipV="1">
            <a:off x="4122738" y="2033588"/>
            <a:ext cx="390525" cy="1741487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39992" name="AutoShape 24"/>
          <p:cNvCxnSpPr>
            <a:cxnSpLocks noChangeShapeType="1"/>
            <a:stCxn id="44043" idx="6"/>
            <a:endCxn id="44041" idx="1"/>
          </p:cNvCxnSpPr>
          <p:nvPr/>
        </p:nvCxnSpPr>
        <p:spPr bwMode="auto">
          <a:xfrm>
            <a:off x="4449763" y="4103688"/>
            <a:ext cx="2014537" cy="979487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505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506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5AF29F-2929-40E4-AE17-1FA6EE482BF3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Distributed Caching</a:t>
            </a:r>
          </a:p>
        </p:txBody>
      </p:sp>
      <p:sp>
        <p:nvSpPr>
          <p:cNvPr id="45062" name="Cloud"/>
          <p:cNvSpPr>
            <a:spLocks noChangeAspect="1" noEditPoints="1" noChangeArrowheads="1"/>
          </p:cNvSpPr>
          <p:nvPr/>
        </p:nvSpPr>
        <p:spPr bwMode="auto">
          <a:xfrm>
            <a:off x="2862263" y="2573338"/>
            <a:ext cx="4140200" cy="23399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45063" name="Oval 4"/>
          <p:cNvSpPr>
            <a:spLocks noChangeArrowheads="1"/>
          </p:cNvSpPr>
          <p:nvPr/>
        </p:nvSpPr>
        <p:spPr bwMode="auto">
          <a:xfrm>
            <a:off x="4525963" y="1717675"/>
            <a:ext cx="630237" cy="6302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Oval 5"/>
          <p:cNvSpPr>
            <a:spLocks noChangeArrowheads="1"/>
          </p:cNvSpPr>
          <p:nvPr/>
        </p:nvSpPr>
        <p:spPr bwMode="auto">
          <a:xfrm>
            <a:off x="317658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5" name="Oval 6"/>
          <p:cNvSpPr>
            <a:spLocks noChangeArrowheads="1"/>
          </p:cNvSpPr>
          <p:nvPr/>
        </p:nvSpPr>
        <p:spPr bwMode="auto">
          <a:xfrm>
            <a:off x="6372225" y="5003800"/>
            <a:ext cx="630238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Oval 7"/>
          <p:cNvSpPr>
            <a:spLocks noChangeArrowheads="1"/>
          </p:cNvSpPr>
          <p:nvPr/>
        </p:nvSpPr>
        <p:spPr bwMode="auto">
          <a:xfrm>
            <a:off x="5156200" y="3157538"/>
            <a:ext cx="630238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B</a:t>
            </a:r>
          </a:p>
        </p:txBody>
      </p:sp>
      <p:sp>
        <p:nvSpPr>
          <p:cNvPr id="45067" name="Oval 8"/>
          <p:cNvSpPr>
            <a:spLocks noChangeArrowheads="1"/>
          </p:cNvSpPr>
          <p:nvPr/>
        </p:nvSpPr>
        <p:spPr bwMode="auto">
          <a:xfrm>
            <a:off x="3806825" y="3787775"/>
            <a:ext cx="630238" cy="630238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A</a:t>
            </a:r>
          </a:p>
        </p:txBody>
      </p:sp>
      <p:sp>
        <p:nvSpPr>
          <p:cNvPr id="45068" name="Text Box 9"/>
          <p:cNvSpPr txBox="1">
            <a:spLocks noChangeArrowheads="1"/>
          </p:cNvSpPr>
          <p:nvPr/>
        </p:nvSpPr>
        <p:spPr bwMode="auto">
          <a:xfrm>
            <a:off x="5470525" y="1781175"/>
            <a:ext cx="111918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Server</a:t>
            </a:r>
          </a:p>
        </p:txBody>
      </p:sp>
      <p:grpSp>
        <p:nvGrpSpPr>
          <p:cNvPr id="45069" name="Group 10"/>
          <p:cNvGrpSpPr>
            <a:grpSpLocks/>
          </p:cNvGrpSpPr>
          <p:nvPr/>
        </p:nvGrpSpPr>
        <p:grpSpPr bwMode="auto">
          <a:xfrm>
            <a:off x="3230563" y="3630613"/>
            <a:ext cx="719137" cy="144462"/>
            <a:chOff x="499" y="1372"/>
            <a:chExt cx="850" cy="419"/>
          </a:xfrm>
        </p:grpSpPr>
        <p:sp>
          <p:nvSpPr>
            <p:cNvPr id="45078" name="Rectangle 11"/>
            <p:cNvSpPr>
              <a:spLocks noChangeArrowheads="1"/>
            </p:cNvSpPr>
            <p:nvPr/>
          </p:nvSpPr>
          <p:spPr bwMode="auto">
            <a:xfrm>
              <a:off x="499" y="1372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9" name="Rectangle 12"/>
            <p:cNvSpPr>
              <a:spLocks noChangeArrowheads="1"/>
            </p:cNvSpPr>
            <p:nvPr/>
          </p:nvSpPr>
          <p:spPr bwMode="auto">
            <a:xfrm>
              <a:off x="669" y="1372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0" name="Rectangle 13"/>
            <p:cNvSpPr>
              <a:spLocks noChangeArrowheads="1"/>
            </p:cNvSpPr>
            <p:nvPr/>
          </p:nvSpPr>
          <p:spPr bwMode="auto">
            <a:xfrm>
              <a:off x="839" y="1372"/>
              <a:ext cx="170" cy="41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1" name="Rectangle 14"/>
            <p:cNvSpPr>
              <a:spLocks noChangeArrowheads="1"/>
            </p:cNvSpPr>
            <p:nvPr/>
          </p:nvSpPr>
          <p:spPr bwMode="auto">
            <a:xfrm>
              <a:off x="1009" y="1372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2" name="Rectangle 15"/>
            <p:cNvSpPr>
              <a:spLocks noChangeArrowheads="1"/>
            </p:cNvSpPr>
            <p:nvPr/>
          </p:nvSpPr>
          <p:spPr bwMode="auto">
            <a:xfrm>
              <a:off x="1179" y="1372"/>
              <a:ext cx="170" cy="41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5070" name="Group 16"/>
          <p:cNvGrpSpPr>
            <a:grpSpLocks/>
          </p:cNvGrpSpPr>
          <p:nvPr/>
        </p:nvGrpSpPr>
        <p:grpSpPr bwMode="auto">
          <a:xfrm>
            <a:off x="5797550" y="3157538"/>
            <a:ext cx="719138" cy="144462"/>
            <a:chOff x="499" y="1989"/>
            <a:chExt cx="850" cy="419"/>
          </a:xfrm>
        </p:grpSpPr>
        <p:sp>
          <p:nvSpPr>
            <p:cNvPr id="45073" name="Rectangle 17"/>
            <p:cNvSpPr>
              <a:spLocks noChangeArrowheads="1"/>
            </p:cNvSpPr>
            <p:nvPr/>
          </p:nvSpPr>
          <p:spPr bwMode="auto">
            <a:xfrm>
              <a:off x="499" y="1989"/>
              <a:ext cx="170" cy="41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4" name="Rectangle 18"/>
            <p:cNvSpPr>
              <a:spLocks noChangeArrowheads="1"/>
            </p:cNvSpPr>
            <p:nvPr/>
          </p:nvSpPr>
          <p:spPr bwMode="auto">
            <a:xfrm>
              <a:off x="669" y="1989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5" name="Rectangle 19"/>
            <p:cNvSpPr>
              <a:spLocks noChangeArrowheads="1"/>
            </p:cNvSpPr>
            <p:nvPr/>
          </p:nvSpPr>
          <p:spPr bwMode="auto">
            <a:xfrm>
              <a:off x="839" y="1989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6" name="Rectangle 20"/>
            <p:cNvSpPr>
              <a:spLocks noChangeArrowheads="1"/>
            </p:cNvSpPr>
            <p:nvPr/>
          </p:nvSpPr>
          <p:spPr bwMode="auto">
            <a:xfrm>
              <a:off x="1009" y="1989"/>
              <a:ext cx="170" cy="41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7" name="Rectangle 21"/>
            <p:cNvSpPr>
              <a:spLocks noChangeArrowheads="1"/>
            </p:cNvSpPr>
            <p:nvPr/>
          </p:nvSpPr>
          <p:spPr bwMode="auto">
            <a:xfrm>
              <a:off x="1179" y="1989"/>
              <a:ext cx="170" cy="419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341017" name="AutoShape 25"/>
          <p:cNvCxnSpPr>
            <a:cxnSpLocks noChangeShapeType="1"/>
            <a:stCxn id="45065" idx="2"/>
            <a:endCxn id="45066" idx="4"/>
          </p:cNvCxnSpPr>
          <p:nvPr/>
        </p:nvCxnSpPr>
        <p:spPr bwMode="auto">
          <a:xfrm rot="10800000">
            <a:off x="5472113" y="3800475"/>
            <a:ext cx="887412" cy="1519238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41018" name="AutoShape 26"/>
          <p:cNvCxnSpPr>
            <a:cxnSpLocks noChangeShapeType="1"/>
            <a:stCxn id="45065" idx="2"/>
            <a:endCxn id="45067" idx="4"/>
          </p:cNvCxnSpPr>
          <p:nvPr/>
        </p:nvCxnSpPr>
        <p:spPr bwMode="auto">
          <a:xfrm rot="10800000">
            <a:off x="4122738" y="4430713"/>
            <a:ext cx="2236787" cy="889000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60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60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210C76-7755-4DF6-8CDA-FF835B60A841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Problems</a:t>
            </a:r>
          </a:p>
        </p:txBody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Who should cache what?</a:t>
            </a:r>
          </a:p>
          <a:p>
            <a:pPr lvl="1" eaLnBrk="1" hangingPunct="1">
              <a:buFont typeface="Wingdings" pitchFamily="2" charset="2"/>
              <a:buNone/>
            </a:pPr>
            <a:endParaRPr lang="en-US"/>
          </a:p>
          <a:p>
            <a:pPr eaLnBrk="1" hangingPunct="1"/>
            <a:r>
              <a:rPr lang="en-US"/>
              <a:t>Which segment to kick out?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How to adapt segment distribution?</a:t>
            </a:r>
          </a:p>
        </p:txBody>
      </p:sp>
    </p:spTree>
  </p:cSld>
  <p:clrMapOvr>
    <a:masterClrMapping/>
  </p:clrMapOvr>
  <p:transition spd="slow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71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71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392A92-7488-4229-BBD4-BE0B16A64A29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Who Should Cache What?</a:t>
            </a:r>
          </a:p>
        </p:txBody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RCache scheme</a:t>
            </a:r>
          </a:p>
          <a:p>
            <a:pPr lvl="1" eaLnBrk="1" hangingPunct="1"/>
            <a:r>
              <a:rPr lang="en-US"/>
              <a:t>Segment video into equal size segments</a:t>
            </a:r>
          </a:p>
          <a:p>
            <a:pPr lvl="1" eaLnBrk="1" hangingPunct="1"/>
            <a:r>
              <a:rPr lang="en-US"/>
              <a:t>A proxy will cache each segment with some probability</a:t>
            </a:r>
          </a:p>
          <a:p>
            <a:pPr eaLnBrk="1" hangingPunct="1"/>
            <a:endParaRPr lang="en-US"/>
          </a:p>
        </p:txBody>
      </p:sp>
      <p:sp>
        <p:nvSpPr>
          <p:cNvPr id="47111" name="Rectangle 4"/>
          <p:cNvSpPr>
            <a:spLocks noChangeArrowheads="1"/>
          </p:cNvSpPr>
          <p:nvPr/>
        </p:nvSpPr>
        <p:spPr bwMode="auto">
          <a:xfrm>
            <a:off x="5103813" y="1719263"/>
            <a:ext cx="1841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81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81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52857B-9FFE-4BCA-AB48-005996EAC8F7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RCache</a:t>
            </a:r>
          </a:p>
        </p:txBody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/>
              <a:t>N</a:t>
            </a:r>
            <a:r>
              <a:rPr lang="en-US" b="1" baseline="-25000"/>
              <a:t>p</a:t>
            </a:r>
            <a:r>
              <a:rPr lang="en-US"/>
              <a:t> proxies</a:t>
            </a:r>
          </a:p>
          <a:p>
            <a:pPr eaLnBrk="1" hangingPunct="1"/>
            <a:r>
              <a:rPr lang="en-US"/>
              <a:t>video of length </a:t>
            </a:r>
            <a:r>
              <a:rPr lang="en-US" b="1"/>
              <a:t>L</a:t>
            </a:r>
            <a:r>
              <a:rPr lang="en-US" b="1" baseline="-25000"/>
              <a:t>v</a:t>
            </a:r>
          </a:p>
          <a:p>
            <a:pPr eaLnBrk="1" hangingPunct="1"/>
            <a:r>
              <a:rPr lang="en-US"/>
              <a:t>divide into </a:t>
            </a:r>
            <a:r>
              <a:rPr lang="en-US" b="1"/>
              <a:t>N</a:t>
            </a:r>
            <a:r>
              <a:rPr lang="en-US" b="1" baseline="-25000"/>
              <a:t>s</a:t>
            </a:r>
            <a:r>
              <a:rPr lang="en-US"/>
              <a:t> equal segments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Each proxy caches each segment with a/N</a:t>
            </a:r>
            <a:r>
              <a:rPr lang="en-US" baseline="-25000"/>
              <a:t>p </a:t>
            </a:r>
            <a:r>
              <a:rPr lang="en-US"/>
              <a:t>probability</a:t>
            </a:r>
          </a:p>
          <a:p>
            <a:pPr lvl="1" eaLnBrk="1" hangingPunct="1"/>
            <a:endParaRPr lang="en-US"/>
          </a:p>
          <a:p>
            <a:pPr lvl="1" eaLnBrk="1" hangingPunct="1"/>
            <a:endParaRPr lang="en-US"/>
          </a:p>
        </p:txBody>
      </p:sp>
    </p:spTree>
  </p:cSld>
  <p:clrMapOvr>
    <a:masterClrMapping/>
  </p:clrMapOvr>
  <p:transition spd="slow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077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07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4BBCC8-671B-4D29-9249-CEE0C07E5319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30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Analysis</a:t>
            </a:r>
          </a:p>
        </p:txBody>
      </p:sp>
      <p:sp>
        <p:nvSpPr>
          <p:cNvPr id="308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eaLnBrk="1" hangingPunct="1"/>
            <a:r>
              <a:rPr lang="en-US"/>
              <a:t>Probability that whole video is cached is</a:t>
            </a:r>
          </a:p>
          <a:p>
            <a:pPr eaLnBrk="1" hangingPunct="1"/>
            <a:endParaRPr lang="en-US"/>
          </a:p>
          <a:p>
            <a:pPr eaLnBrk="1" hangingPunct="1"/>
            <a:endParaRPr lang="en-US" sz="2800"/>
          </a:p>
          <a:p>
            <a:pPr eaLnBrk="1" hangingPunct="1"/>
            <a:endParaRPr lang="en-US" sz="2800"/>
          </a:p>
          <a:p>
            <a:pPr eaLnBrk="1" hangingPunct="1"/>
            <a:endParaRPr lang="en-US"/>
          </a:p>
          <a:p>
            <a:pPr eaLnBrk="1" hangingPunct="1"/>
            <a:endParaRPr lang="en-US"/>
          </a:p>
          <a:p>
            <a:pPr eaLnBrk="1" hangingPunct="1">
              <a:buFont typeface="Wingdings" pitchFamily="2" charset="2"/>
              <a:buNone/>
            </a:pPr>
            <a:r>
              <a:rPr lang="en-US" sz="2800"/>
              <a:t>	</a:t>
            </a:r>
          </a:p>
        </p:txBody>
      </p:sp>
      <p:sp>
        <p:nvSpPr>
          <p:cNvPr id="3081" name="AutoShape 8"/>
          <p:cNvSpPr>
            <a:spLocks noChangeArrowheads="1"/>
          </p:cNvSpPr>
          <p:nvPr/>
        </p:nvSpPr>
        <p:spPr bwMode="auto">
          <a:xfrm>
            <a:off x="2743200" y="5181600"/>
            <a:ext cx="4051300" cy="1214438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b="1">
                <a:solidFill>
                  <a:srgbClr val="4D4D4D"/>
                </a:solidFill>
              </a:rPr>
              <a:t>N</a:t>
            </a:r>
            <a:r>
              <a:rPr lang="en-US" b="1" baseline="-25000">
                <a:solidFill>
                  <a:srgbClr val="4D4D4D"/>
                </a:solidFill>
              </a:rPr>
              <a:t>s:</a:t>
            </a:r>
            <a:r>
              <a:rPr lang="en-US" b="1">
                <a:solidFill>
                  <a:srgbClr val="4D4D4D"/>
                </a:solidFill>
              </a:rPr>
              <a:t>:    num of segments</a:t>
            </a:r>
            <a:endParaRPr lang="en-US" b="1" baseline="-25000">
              <a:solidFill>
                <a:srgbClr val="4D4D4D"/>
              </a:solidFill>
            </a:endParaRPr>
          </a:p>
          <a:p>
            <a:r>
              <a:rPr lang="en-US" b="1">
                <a:solidFill>
                  <a:srgbClr val="4D4D4D"/>
                </a:solidFill>
              </a:rPr>
              <a:t>N</a:t>
            </a:r>
            <a:r>
              <a:rPr lang="en-US" b="1" baseline="-25000">
                <a:solidFill>
                  <a:srgbClr val="4D4D4D"/>
                </a:solidFill>
              </a:rPr>
              <a:t>p:       </a:t>
            </a:r>
            <a:r>
              <a:rPr lang="en-US" b="1">
                <a:solidFill>
                  <a:srgbClr val="4D4D4D"/>
                </a:solidFill>
              </a:rPr>
              <a:t>num of proxies</a:t>
            </a:r>
            <a:endParaRPr lang="en-US" b="1" baseline="-25000">
              <a:solidFill>
                <a:srgbClr val="4D4D4D"/>
              </a:solidFill>
            </a:endParaRPr>
          </a:p>
          <a:p>
            <a:r>
              <a:rPr lang="en-US" b="1">
                <a:solidFill>
                  <a:srgbClr val="4D4D4D"/>
                </a:solidFill>
              </a:rPr>
              <a:t>a/N</a:t>
            </a:r>
            <a:r>
              <a:rPr lang="en-US" b="1" baseline="-25000">
                <a:solidFill>
                  <a:srgbClr val="4D4D4D"/>
                </a:solidFill>
              </a:rPr>
              <a:t>p:  </a:t>
            </a:r>
            <a:r>
              <a:rPr lang="en-US" b="1">
                <a:solidFill>
                  <a:srgbClr val="4D4D4D"/>
                </a:solidFill>
              </a:rPr>
              <a:t>prob of caching 1 segment</a:t>
            </a:r>
            <a:endParaRPr lang="en-US" b="1" baseline="-25000">
              <a:solidFill>
                <a:srgbClr val="4D4D4D"/>
              </a:solidFill>
            </a:endParaRPr>
          </a:p>
        </p:txBody>
      </p:sp>
      <p:graphicFrame>
        <p:nvGraphicFramePr>
          <p:cNvPr id="3074" name="Object 46"/>
          <p:cNvGraphicFramePr>
            <a:graphicFrameLocks noGrp="1" noChangeAspect="1"/>
          </p:cNvGraphicFramePr>
          <p:nvPr>
            <p:ph sz="half" idx="2"/>
          </p:nvPr>
        </p:nvGraphicFramePr>
        <p:xfrm>
          <a:off x="1371600" y="3937000"/>
          <a:ext cx="73152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4" imgW="2463480" imgH="444240" progId="Equation.3">
                  <p:embed/>
                </p:oleObj>
              </mc:Choice>
              <mc:Fallback>
                <p:oleObj name="Equation" r:id="rId4" imgW="2463480" imgH="444240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937000"/>
                        <a:ext cx="7315200" cy="132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0"/>
          <p:cNvGraphicFramePr>
            <a:graphicFrameLocks noChangeAspect="1"/>
          </p:cNvGraphicFramePr>
          <p:nvPr/>
        </p:nvGraphicFramePr>
        <p:xfrm>
          <a:off x="1371600" y="2819400"/>
          <a:ext cx="6477000" cy="1319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6" imgW="2184120" imgH="444240" progId="Equation.3">
                  <p:embed/>
                </p:oleObj>
              </mc:Choice>
              <mc:Fallback>
                <p:oleObj name="Equation" r:id="rId6" imgW="2184120" imgH="444240" progId="Equation.3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19400"/>
                        <a:ext cx="6477000" cy="1319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91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91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924362-01C3-407C-BC6A-78BC23E7F3E5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RCache’s Segmentation</a:t>
            </a: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Video is divided into segments of equal length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Can we do better?</a:t>
            </a:r>
          </a:p>
        </p:txBody>
      </p:sp>
    </p:spTree>
  </p:cSld>
  <p:clrMapOvr>
    <a:masterClrMapping/>
  </p:clrMapOvr>
  <p:transition spd="slow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8FBE65-9A10-4B82-83E9-02F8115520C1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41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Bimodal Distribution</a:t>
            </a:r>
          </a:p>
        </p:txBody>
      </p:sp>
      <p:graphicFrame>
        <p:nvGraphicFramePr>
          <p:cNvPr id="4098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657225" y="1717675"/>
          <a:ext cx="7424738" cy="495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Chart" r:id="rId4" imgW="6096000" imgH="4067251" progId="MSGraph.Chart.8">
                  <p:embed followColorScheme="full"/>
                </p:oleObj>
              </mc:Choice>
              <mc:Fallback>
                <p:oleObj name="Chart" r:id="rId4" imgW="6096000" imgH="4067251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" y="1717675"/>
                        <a:ext cx="7424738" cy="495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017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018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46C2FD-B7D9-473F-A22E-10764DC6FE5E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Silo</a:t>
            </a:r>
          </a:p>
        </p:txBody>
      </p:sp>
      <p:sp>
        <p:nvSpPr>
          <p:cNvPr id="50182" name="Rectangle 4"/>
          <p:cNvSpPr>
            <a:spLocks noChangeArrowheads="1"/>
          </p:cNvSpPr>
          <p:nvPr/>
        </p:nvSpPr>
        <p:spPr bwMode="auto">
          <a:xfrm>
            <a:off x="2816225" y="2349500"/>
            <a:ext cx="630238" cy="315913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5"/>
          <p:cNvSpPr>
            <a:spLocks noChangeArrowheads="1"/>
          </p:cNvSpPr>
          <p:nvPr/>
        </p:nvSpPr>
        <p:spPr bwMode="auto">
          <a:xfrm>
            <a:off x="2501900" y="2665413"/>
            <a:ext cx="1258888" cy="315912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Rectangle 6"/>
          <p:cNvSpPr>
            <a:spLocks noChangeArrowheads="1"/>
          </p:cNvSpPr>
          <p:nvPr/>
        </p:nvSpPr>
        <p:spPr bwMode="auto">
          <a:xfrm>
            <a:off x="1871663" y="2981325"/>
            <a:ext cx="2519362" cy="315913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5" name="Rectangle 7"/>
          <p:cNvSpPr>
            <a:spLocks noChangeArrowheads="1"/>
          </p:cNvSpPr>
          <p:nvPr/>
        </p:nvSpPr>
        <p:spPr bwMode="auto">
          <a:xfrm>
            <a:off x="1285875" y="3297238"/>
            <a:ext cx="3690938" cy="315912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Rectangle 8"/>
          <p:cNvSpPr>
            <a:spLocks noChangeArrowheads="1"/>
          </p:cNvSpPr>
          <p:nvPr/>
        </p:nvSpPr>
        <p:spPr bwMode="auto">
          <a:xfrm>
            <a:off x="2501900" y="3613150"/>
            <a:ext cx="1258888" cy="315913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Rectangle 9"/>
          <p:cNvSpPr>
            <a:spLocks noChangeArrowheads="1"/>
          </p:cNvSpPr>
          <p:nvPr/>
        </p:nvSpPr>
        <p:spPr bwMode="auto">
          <a:xfrm>
            <a:off x="2501900" y="3929063"/>
            <a:ext cx="1258888" cy="315912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Rectangle 10"/>
          <p:cNvSpPr>
            <a:spLocks noChangeArrowheads="1"/>
          </p:cNvSpPr>
          <p:nvPr/>
        </p:nvSpPr>
        <p:spPr bwMode="auto">
          <a:xfrm>
            <a:off x="2501900" y="4244975"/>
            <a:ext cx="1258888" cy="315913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Rectangle 11"/>
          <p:cNvSpPr>
            <a:spLocks noChangeArrowheads="1"/>
          </p:cNvSpPr>
          <p:nvPr/>
        </p:nvSpPr>
        <p:spPr bwMode="auto">
          <a:xfrm>
            <a:off x="5451475" y="2343150"/>
            <a:ext cx="989013" cy="315913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Rectangle 12"/>
          <p:cNvSpPr>
            <a:spLocks noChangeArrowheads="1"/>
          </p:cNvSpPr>
          <p:nvPr/>
        </p:nvSpPr>
        <p:spPr bwMode="auto">
          <a:xfrm>
            <a:off x="5564188" y="2665413"/>
            <a:ext cx="763587" cy="315912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Rectangle 13"/>
          <p:cNvSpPr>
            <a:spLocks noChangeArrowheads="1"/>
          </p:cNvSpPr>
          <p:nvPr/>
        </p:nvSpPr>
        <p:spPr bwMode="auto">
          <a:xfrm>
            <a:off x="5651500" y="2981325"/>
            <a:ext cx="587375" cy="315913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Rectangle 14"/>
          <p:cNvSpPr>
            <a:spLocks noChangeArrowheads="1"/>
          </p:cNvSpPr>
          <p:nvPr/>
        </p:nvSpPr>
        <p:spPr bwMode="auto">
          <a:xfrm>
            <a:off x="5730875" y="3297238"/>
            <a:ext cx="428625" cy="315912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Rectangle 15"/>
          <p:cNvSpPr>
            <a:spLocks noChangeArrowheads="1"/>
          </p:cNvSpPr>
          <p:nvPr/>
        </p:nvSpPr>
        <p:spPr bwMode="auto">
          <a:xfrm>
            <a:off x="5781675" y="3613150"/>
            <a:ext cx="327025" cy="315913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Rectangle 16"/>
          <p:cNvSpPr>
            <a:spLocks noChangeArrowheads="1"/>
          </p:cNvSpPr>
          <p:nvPr/>
        </p:nvSpPr>
        <p:spPr bwMode="auto">
          <a:xfrm>
            <a:off x="5781675" y="3929063"/>
            <a:ext cx="327025" cy="315912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5" name="Rectangle 17"/>
          <p:cNvSpPr>
            <a:spLocks noChangeArrowheads="1"/>
          </p:cNvSpPr>
          <p:nvPr/>
        </p:nvSpPr>
        <p:spPr bwMode="auto">
          <a:xfrm>
            <a:off x="5781675" y="4244975"/>
            <a:ext cx="327025" cy="315913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6" name="Text Box 18"/>
          <p:cNvSpPr txBox="1">
            <a:spLocks noChangeArrowheads="1"/>
          </p:cNvSpPr>
          <p:nvPr/>
        </p:nvSpPr>
        <p:spPr bwMode="auto">
          <a:xfrm>
            <a:off x="2049463" y="4840288"/>
            <a:ext cx="205898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segment size</a:t>
            </a:r>
          </a:p>
        </p:txBody>
      </p:sp>
      <p:sp>
        <p:nvSpPr>
          <p:cNvPr id="50197" name="Text Box 19"/>
          <p:cNvSpPr txBox="1">
            <a:spLocks noChangeArrowheads="1"/>
          </p:cNvSpPr>
          <p:nvPr/>
        </p:nvSpPr>
        <p:spPr bwMode="auto">
          <a:xfrm>
            <a:off x="5157788" y="4824413"/>
            <a:ext cx="1728787" cy="701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probability</a:t>
            </a:r>
          </a:p>
          <a:p>
            <a:pPr eaLnBrk="1" hangingPunct="1"/>
            <a:r>
              <a:rPr lang="en-US" sz="2000" b="1">
                <a:latin typeface="Verdana" pitchFamily="34" charset="0"/>
              </a:rPr>
              <a:t>of storage</a:t>
            </a:r>
          </a:p>
        </p:txBody>
      </p:sp>
      <p:pic>
        <p:nvPicPr>
          <p:cNvPr id="50198" name="Picture 27" descr="latex-image-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4550" y="2343150"/>
            <a:ext cx="1397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99" name="Picture 28" descr="latex-image-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4050" y="2665413"/>
            <a:ext cx="3302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200" name="Picture 29" descr="latex-image-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350" y="2981325"/>
            <a:ext cx="4699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201" name="Picture 31" descr="latex-image-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86575" y="2667000"/>
            <a:ext cx="48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202" name="Picture 32" descr="latex-image-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86575" y="2971800"/>
            <a:ext cx="6223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203" name="Picture 33" descr="latex-image-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86575" y="2368550"/>
            <a:ext cx="139700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120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120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EE5C33-9550-4617-94F5-0B4122C19BBA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512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Further Improvement</a:t>
            </a:r>
          </a:p>
        </p:txBody>
      </p:sp>
      <p:sp>
        <p:nvSpPr>
          <p:cNvPr id="51206" name="Rectangle 4"/>
          <p:cNvSpPr>
            <a:spLocks noChangeArrowheads="1"/>
          </p:cNvSpPr>
          <p:nvPr/>
        </p:nvSpPr>
        <p:spPr bwMode="auto">
          <a:xfrm>
            <a:off x="2816225" y="2349500"/>
            <a:ext cx="630238" cy="315913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7" name="Rectangle 5"/>
          <p:cNvSpPr>
            <a:spLocks noChangeArrowheads="1"/>
          </p:cNvSpPr>
          <p:nvPr/>
        </p:nvSpPr>
        <p:spPr bwMode="auto">
          <a:xfrm>
            <a:off x="2501900" y="2665413"/>
            <a:ext cx="1258888" cy="315912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Rectangle 6"/>
          <p:cNvSpPr>
            <a:spLocks noChangeArrowheads="1"/>
          </p:cNvSpPr>
          <p:nvPr/>
        </p:nvSpPr>
        <p:spPr bwMode="auto">
          <a:xfrm>
            <a:off x="1871663" y="2981325"/>
            <a:ext cx="2519362" cy="315913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9" name="Rectangle 7"/>
          <p:cNvSpPr>
            <a:spLocks noChangeArrowheads="1"/>
          </p:cNvSpPr>
          <p:nvPr/>
        </p:nvSpPr>
        <p:spPr bwMode="auto">
          <a:xfrm>
            <a:off x="1285875" y="3297238"/>
            <a:ext cx="3690938" cy="315912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Rectangle 8"/>
          <p:cNvSpPr>
            <a:spLocks noChangeArrowheads="1"/>
          </p:cNvSpPr>
          <p:nvPr/>
        </p:nvSpPr>
        <p:spPr bwMode="auto">
          <a:xfrm>
            <a:off x="2501900" y="3613150"/>
            <a:ext cx="1258888" cy="315913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Rectangle 9"/>
          <p:cNvSpPr>
            <a:spLocks noChangeArrowheads="1"/>
          </p:cNvSpPr>
          <p:nvPr/>
        </p:nvSpPr>
        <p:spPr bwMode="auto">
          <a:xfrm>
            <a:off x="2501900" y="3929063"/>
            <a:ext cx="1258888" cy="315912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Rectangle 10"/>
          <p:cNvSpPr>
            <a:spLocks noChangeArrowheads="1"/>
          </p:cNvSpPr>
          <p:nvPr/>
        </p:nvSpPr>
        <p:spPr bwMode="auto">
          <a:xfrm>
            <a:off x="2501900" y="4244975"/>
            <a:ext cx="1258888" cy="315913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3" name="Rectangle 11"/>
          <p:cNvSpPr>
            <a:spLocks noChangeArrowheads="1"/>
          </p:cNvSpPr>
          <p:nvPr/>
        </p:nvSpPr>
        <p:spPr bwMode="auto">
          <a:xfrm>
            <a:off x="5451475" y="2343150"/>
            <a:ext cx="989013" cy="315913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4" name="Rectangle 12"/>
          <p:cNvSpPr>
            <a:spLocks noChangeArrowheads="1"/>
          </p:cNvSpPr>
          <p:nvPr/>
        </p:nvSpPr>
        <p:spPr bwMode="auto">
          <a:xfrm>
            <a:off x="5564188" y="2665413"/>
            <a:ext cx="763587" cy="315912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5" name="Rectangle 13"/>
          <p:cNvSpPr>
            <a:spLocks noChangeArrowheads="1"/>
          </p:cNvSpPr>
          <p:nvPr/>
        </p:nvSpPr>
        <p:spPr bwMode="auto">
          <a:xfrm>
            <a:off x="5651500" y="2981325"/>
            <a:ext cx="587375" cy="315913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6" name="Rectangle 14"/>
          <p:cNvSpPr>
            <a:spLocks noChangeArrowheads="1"/>
          </p:cNvSpPr>
          <p:nvPr/>
        </p:nvSpPr>
        <p:spPr bwMode="auto">
          <a:xfrm>
            <a:off x="5730875" y="3297238"/>
            <a:ext cx="428625" cy="315912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7" name="Rectangle 15"/>
          <p:cNvSpPr>
            <a:spLocks noChangeArrowheads="1"/>
          </p:cNvSpPr>
          <p:nvPr/>
        </p:nvSpPr>
        <p:spPr bwMode="auto">
          <a:xfrm>
            <a:off x="5781675" y="3613150"/>
            <a:ext cx="327025" cy="315913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8" name="Rectangle 16"/>
          <p:cNvSpPr>
            <a:spLocks noChangeArrowheads="1"/>
          </p:cNvSpPr>
          <p:nvPr/>
        </p:nvSpPr>
        <p:spPr bwMode="auto">
          <a:xfrm>
            <a:off x="5781675" y="3929063"/>
            <a:ext cx="327025" cy="315912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9" name="Rectangle 17"/>
          <p:cNvSpPr>
            <a:spLocks noChangeArrowheads="1"/>
          </p:cNvSpPr>
          <p:nvPr/>
        </p:nvSpPr>
        <p:spPr bwMode="auto">
          <a:xfrm>
            <a:off x="5781675" y="4244975"/>
            <a:ext cx="327025" cy="315913"/>
          </a:xfrm>
          <a:prstGeom prst="rect">
            <a:avLst/>
          </a:prstGeom>
          <a:solidFill>
            <a:srgbClr val="DDDDD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20" name="Text Box 18"/>
          <p:cNvSpPr txBox="1">
            <a:spLocks noChangeArrowheads="1"/>
          </p:cNvSpPr>
          <p:nvPr/>
        </p:nvSpPr>
        <p:spPr bwMode="auto">
          <a:xfrm>
            <a:off x="2049463" y="4840288"/>
            <a:ext cx="205898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segment size</a:t>
            </a:r>
          </a:p>
        </p:txBody>
      </p:sp>
      <p:sp>
        <p:nvSpPr>
          <p:cNvPr id="51221" name="Text Box 19"/>
          <p:cNvSpPr txBox="1">
            <a:spLocks noChangeArrowheads="1"/>
          </p:cNvSpPr>
          <p:nvPr/>
        </p:nvSpPr>
        <p:spPr bwMode="auto">
          <a:xfrm>
            <a:off x="5157788" y="4824413"/>
            <a:ext cx="1728787" cy="701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probability</a:t>
            </a:r>
          </a:p>
          <a:p>
            <a:pPr eaLnBrk="1" hangingPunct="1"/>
            <a:r>
              <a:rPr lang="en-US" sz="2000" b="1">
                <a:latin typeface="Verdana" pitchFamily="34" charset="0"/>
              </a:rPr>
              <a:t>of storage</a:t>
            </a:r>
          </a:p>
        </p:txBody>
      </p:sp>
      <p:pic>
        <p:nvPicPr>
          <p:cNvPr id="51222" name="Picture 24" descr="latex-image-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4550" y="2343150"/>
            <a:ext cx="1397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3" name="Picture 25" descr="latex-image-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4050" y="2665413"/>
            <a:ext cx="3302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4" name="Picture 26" descr="latex-image-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350" y="2981325"/>
            <a:ext cx="4699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5" name="Picture 30" descr="latex-image-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07175" y="2343150"/>
            <a:ext cx="55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6" name="Picture 32" descr="latex-image-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07175" y="2676525"/>
            <a:ext cx="97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7" name="Picture 33" descr="latex-image-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607175" y="2981325"/>
            <a:ext cx="1117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126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12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EAF17F-1A24-485F-9431-D7F8E307030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Cache Proxies for Web</a:t>
            </a:r>
          </a:p>
        </p:txBody>
      </p:sp>
      <p:sp>
        <p:nvSpPr>
          <p:cNvPr id="11270" name="Cloud"/>
          <p:cNvSpPr>
            <a:spLocks noChangeAspect="1" noEditPoints="1" noChangeArrowheads="1"/>
          </p:cNvSpPr>
          <p:nvPr/>
        </p:nvSpPr>
        <p:spPr bwMode="auto">
          <a:xfrm>
            <a:off x="2862263" y="2573338"/>
            <a:ext cx="4140200" cy="23399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1271" name="Oval 7"/>
          <p:cNvSpPr>
            <a:spLocks noChangeArrowheads="1"/>
          </p:cNvSpPr>
          <p:nvPr/>
        </p:nvSpPr>
        <p:spPr bwMode="auto">
          <a:xfrm>
            <a:off x="317658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Oval 9"/>
          <p:cNvSpPr>
            <a:spLocks noChangeArrowheads="1"/>
          </p:cNvSpPr>
          <p:nvPr/>
        </p:nvSpPr>
        <p:spPr bwMode="auto">
          <a:xfrm>
            <a:off x="3806825" y="3787775"/>
            <a:ext cx="630238" cy="630238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A</a:t>
            </a:r>
          </a:p>
        </p:txBody>
      </p:sp>
      <p:cxnSp>
        <p:nvCxnSpPr>
          <p:cNvPr id="11273" name="AutoShape 10"/>
          <p:cNvCxnSpPr>
            <a:cxnSpLocks noChangeShapeType="1"/>
            <a:stCxn id="11271" idx="6"/>
            <a:endCxn id="11272" idx="4"/>
          </p:cNvCxnSpPr>
          <p:nvPr/>
        </p:nvCxnSpPr>
        <p:spPr bwMode="auto">
          <a:xfrm flipV="1">
            <a:off x="3819525" y="4430713"/>
            <a:ext cx="303213" cy="889000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74" name="AutoShape 11"/>
          <p:cNvCxnSpPr>
            <a:cxnSpLocks noChangeShapeType="1"/>
            <a:stCxn id="11272" idx="0"/>
            <a:endCxn id="11277" idx="2"/>
          </p:cNvCxnSpPr>
          <p:nvPr/>
        </p:nvCxnSpPr>
        <p:spPr bwMode="auto">
          <a:xfrm rot="-5400000">
            <a:off x="3492500" y="2663826"/>
            <a:ext cx="1741487" cy="481012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75" name="AutoShape 12"/>
          <p:cNvCxnSpPr>
            <a:cxnSpLocks noChangeShapeType="1"/>
            <a:stCxn id="11277" idx="4"/>
            <a:endCxn id="11272" idx="6"/>
          </p:cNvCxnSpPr>
          <p:nvPr/>
        </p:nvCxnSpPr>
        <p:spPr bwMode="auto">
          <a:xfrm rot="5400000">
            <a:off x="3819525" y="2990851"/>
            <a:ext cx="1743075" cy="482600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1276" name="AutoShape 13"/>
          <p:cNvCxnSpPr>
            <a:cxnSpLocks noChangeShapeType="1"/>
            <a:stCxn id="11272" idx="2"/>
            <a:endCxn id="11271" idx="0"/>
          </p:cNvCxnSpPr>
          <p:nvPr/>
        </p:nvCxnSpPr>
        <p:spPr bwMode="auto">
          <a:xfrm rot="10800000" flipV="1">
            <a:off x="3492500" y="4103688"/>
            <a:ext cx="301625" cy="887412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1277" name="Oval 14"/>
          <p:cNvSpPr>
            <a:spLocks noChangeArrowheads="1"/>
          </p:cNvSpPr>
          <p:nvPr/>
        </p:nvSpPr>
        <p:spPr bwMode="auto">
          <a:xfrm>
            <a:off x="4616450" y="1717675"/>
            <a:ext cx="630238" cy="6302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22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22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32200B-0B42-4ECF-AD60-BDDC97255D04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Problems</a:t>
            </a:r>
          </a:p>
        </p:txBody>
      </p:sp>
      <p:sp>
        <p:nvSpPr>
          <p:cNvPr id="522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Who should cache what?</a:t>
            </a:r>
          </a:p>
          <a:p>
            <a:pPr lvl="1" eaLnBrk="1" hangingPunct="1">
              <a:buFont typeface="Wingdings" pitchFamily="2" charset="2"/>
              <a:buNone/>
            </a:pPr>
            <a:endParaRPr lang="en-US"/>
          </a:p>
          <a:p>
            <a:pPr eaLnBrk="1" hangingPunct="1"/>
            <a:r>
              <a:rPr lang="en-US" b="1"/>
              <a:t>Which segment to kick out?</a:t>
            </a:r>
          </a:p>
          <a:p>
            <a:pPr eaLnBrk="1" hangingPunct="1"/>
            <a:endParaRPr lang="en-US" b="1"/>
          </a:p>
          <a:p>
            <a:pPr eaLnBrk="1" hangingPunct="1"/>
            <a:r>
              <a:rPr lang="en-US"/>
              <a:t>How to redistribute data?</a:t>
            </a:r>
          </a:p>
        </p:txBody>
      </p:sp>
    </p:spTree>
  </p:cSld>
  <p:clrMapOvr>
    <a:masterClrMapping/>
  </p:clrMapOvr>
  <p:transition spd="slow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32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32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DFEF3F-F5BB-4AFE-923E-04B46CAB56DB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Segment “Popularity”</a:t>
            </a:r>
          </a:p>
        </p:txBody>
      </p:sp>
      <p:sp>
        <p:nvSpPr>
          <p:cNvPr id="532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For each video </a:t>
            </a:r>
            <a:r>
              <a:rPr lang="en-US" i="1"/>
              <a:t>i</a:t>
            </a:r>
          </a:p>
          <a:p>
            <a:pPr eaLnBrk="1" hangingPunct="1"/>
            <a:r>
              <a:rPr lang="en-US"/>
              <a:t>For each segment </a:t>
            </a:r>
            <a:r>
              <a:rPr lang="en-US" i="1"/>
              <a:t>j</a:t>
            </a:r>
          </a:p>
          <a:p>
            <a:pPr eaLnBrk="1" hangingPunct="1"/>
            <a:endParaRPr lang="en-US" i="1"/>
          </a:p>
          <a:p>
            <a:pPr eaLnBrk="1" hangingPunct="1"/>
            <a:endParaRPr lang="en-US" i="1"/>
          </a:p>
          <a:p>
            <a:pPr eaLnBrk="1" hangingPunct="1">
              <a:buFont typeface="Wingdings" pitchFamily="2" charset="2"/>
              <a:buNone/>
            </a:pPr>
            <a:r>
              <a:rPr lang="en-US" i="1"/>
              <a:t>F(i,j) = </a:t>
            </a:r>
            <a:r>
              <a:rPr lang="en-US" sz="2400" i="1"/>
              <a:t>Prob(i is accessed)*Prob(j is accessed)</a:t>
            </a:r>
            <a:endParaRPr lang="en-US" i="1"/>
          </a:p>
        </p:txBody>
      </p:sp>
    </p:spTree>
  </p:cSld>
  <p:clrMapOvr>
    <a:masterClrMapping/>
  </p:clrMapOvr>
  <p:transition spd="slow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427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427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6F5100-0C29-4A2A-A6BA-09DDD16B6A3B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542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Rainbow Algorithm</a:t>
            </a:r>
          </a:p>
        </p:txBody>
      </p:sp>
      <p:sp>
        <p:nvSpPr>
          <p:cNvPr id="54278" name="Rectangle 4"/>
          <p:cNvSpPr>
            <a:spLocks noChangeArrowheads="1"/>
          </p:cNvSpPr>
          <p:nvPr/>
        </p:nvSpPr>
        <p:spPr bwMode="auto">
          <a:xfrm>
            <a:off x="1827213" y="225901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5"/>
          <p:cNvSpPr>
            <a:spLocks noChangeArrowheads="1"/>
          </p:cNvSpPr>
          <p:nvPr/>
        </p:nvSpPr>
        <p:spPr bwMode="auto">
          <a:xfrm>
            <a:off x="2366963" y="225901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0" name="Rectangle 6"/>
          <p:cNvSpPr>
            <a:spLocks noChangeArrowheads="1"/>
          </p:cNvSpPr>
          <p:nvPr/>
        </p:nvSpPr>
        <p:spPr bwMode="auto">
          <a:xfrm>
            <a:off x="1827213" y="2889250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1" name="Rectangle 7"/>
          <p:cNvSpPr>
            <a:spLocks noChangeArrowheads="1"/>
          </p:cNvSpPr>
          <p:nvPr/>
        </p:nvSpPr>
        <p:spPr bwMode="auto">
          <a:xfrm>
            <a:off x="2366963" y="2889250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Rectangle 8"/>
          <p:cNvSpPr>
            <a:spLocks noChangeArrowheads="1"/>
          </p:cNvSpPr>
          <p:nvPr/>
        </p:nvSpPr>
        <p:spPr bwMode="auto">
          <a:xfrm>
            <a:off x="2906713" y="225901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Rectangle 9"/>
          <p:cNvSpPr>
            <a:spLocks noChangeArrowheads="1"/>
          </p:cNvSpPr>
          <p:nvPr/>
        </p:nvSpPr>
        <p:spPr bwMode="auto">
          <a:xfrm>
            <a:off x="3446463" y="225901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Rectangle 10"/>
          <p:cNvSpPr>
            <a:spLocks noChangeArrowheads="1"/>
          </p:cNvSpPr>
          <p:nvPr/>
        </p:nvSpPr>
        <p:spPr bwMode="auto">
          <a:xfrm>
            <a:off x="2906713" y="2889250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Rectangle 11"/>
          <p:cNvSpPr>
            <a:spLocks noChangeArrowheads="1"/>
          </p:cNvSpPr>
          <p:nvPr/>
        </p:nvSpPr>
        <p:spPr bwMode="auto">
          <a:xfrm>
            <a:off x="3446463" y="2889250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Rectangle 12"/>
          <p:cNvSpPr>
            <a:spLocks noChangeArrowheads="1"/>
          </p:cNvSpPr>
          <p:nvPr/>
        </p:nvSpPr>
        <p:spPr bwMode="auto">
          <a:xfrm>
            <a:off x="3986213" y="225901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Rectangle 13"/>
          <p:cNvSpPr>
            <a:spLocks noChangeArrowheads="1"/>
          </p:cNvSpPr>
          <p:nvPr/>
        </p:nvSpPr>
        <p:spPr bwMode="auto">
          <a:xfrm>
            <a:off x="4525963" y="225901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Rectangle 14"/>
          <p:cNvSpPr>
            <a:spLocks noChangeArrowheads="1"/>
          </p:cNvSpPr>
          <p:nvPr/>
        </p:nvSpPr>
        <p:spPr bwMode="auto">
          <a:xfrm>
            <a:off x="3986213" y="2889250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Rectangle 15"/>
          <p:cNvSpPr>
            <a:spLocks noChangeArrowheads="1"/>
          </p:cNvSpPr>
          <p:nvPr/>
        </p:nvSpPr>
        <p:spPr bwMode="auto">
          <a:xfrm>
            <a:off x="4525963" y="2889250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Rectangle 16"/>
          <p:cNvSpPr>
            <a:spLocks noChangeArrowheads="1"/>
          </p:cNvSpPr>
          <p:nvPr/>
        </p:nvSpPr>
        <p:spPr bwMode="auto">
          <a:xfrm>
            <a:off x="1827213" y="3519488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1" name="Rectangle 17"/>
          <p:cNvSpPr>
            <a:spLocks noChangeArrowheads="1"/>
          </p:cNvSpPr>
          <p:nvPr/>
        </p:nvSpPr>
        <p:spPr bwMode="auto">
          <a:xfrm>
            <a:off x="2366963" y="3519488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2" name="Rectangle 18"/>
          <p:cNvSpPr>
            <a:spLocks noChangeArrowheads="1"/>
          </p:cNvSpPr>
          <p:nvPr/>
        </p:nvSpPr>
        <p:spPr bwMode="auto">
          <a:xfrm>
            <a:off x="1827213" y="4149725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3" name="Rectangle 19"/>
          <p:cNvSpPr>
            <a:spLocks noChangeArrowheads="1"/>
          </p:cNvSpPr>
          <p:nvPr/>
        </p:nvSpPr>
        <p:spPr bwMode="auto">
          <a:xfrm>
            <a:off x="2366963" y="4149725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4" name="Rectangle 20"/>
          <p:cNvSpPr>
            <a:spLocks noChangeArrowheads="1"/>
          </p:cNvSpPr>
          <p:nvPr/>
        </p:nvSpPr>
        <p:spPr bwMode="auto">
          <a:xfrm>
            <a:off x="2906713" y="3519488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5" name="Rectangle 21"/>
          <p:cNvSpPr>
            <a:spLocks noChangeArrowheads="1"/>
          </p:cNvSpPr>
          <p:nvPr/>
        </p:nvSpPr>
        <p:spPr bwMode="auto">
          <a:xfrm>
            <a:off x="3446463" y="3519488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6" name="Rectangle 22"/>
          <p:cNvSpPr>
            <a:spLocks noChangeArrowheads="1"/>
          </p:cNvSpPr>
          <p:nvPr/>
        </p:nvSpPr>
        <p:spPr bwMode="auto">
          <a:xfrm>
            <a:off x="2906713" y="4149725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7" name="Rectangle 23"/>
          <p:cNvSpPr>
            <a:spLocks noChangeArrowheads="1"/>
          </p:cNvSpPr>
          <p:nvPr/>
        </p:nvSpPr>
        <p:spPr bwMode="auto">
          <a:xfrm>
            <a:off x="3446463" y="4149725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8" name="Rectangle 24"/>
          <p:cNvSpPr>
            <a:spLocks noChangeArrowheads="1"/>
          </p:cNvSpPr>
          <p:nvPr/>
        </p:nvSpPr>
        <p:spPr bwMode="auto">
          <a:xfrm>
            <a:off x="3986213" y="3519488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99" name="Rectangle 25"/>
          <p:cNvSpPr>
            <a:spLocks noChangeArrowheads="1"/>
          </p:cNvSpPr>
          <p:nvPr/>
        </p:nvSpPr>
        <p:spPr bwMode="auto">
          <a:xfrm>
            <a:off x="4525963" y="3519488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0" name="Rectangle 26"/>
          <p:cNvSpPr>
            <a:spLocks noChangeArrowheads="1"/>
          </p:cNvSpPr>
          <p:nvPr/>
        </p:nvSpPr>
        <p:spPr bwMode="auto">
          <a:xfrm>
            <a:off x="3986213" y="4149725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1" name="Rectangle 27"/>
          <p:cNvSpPr>
            <a:spLocks noChangeArrowheads="1"/>
          </p:cNvSpPr>
          <p:nvPr/>
        </p:nvSpPr>
        <p:spPr bwMode="auto">
          <a:xfrm>
            <a:off x="4525963" y="4149725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2" name="Rectangle 28"/>
          <p:cNvSpPr>
            <a:spLocks noChangeArrowheads="1"/>
          </p:cNvSpPr>
          <p:nvPr/>
        </p:nvSpPr>
        <p:spPr bwMode="auto">
          <a:xfrm>
            <a:off x="5065713" y="225901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3" name="Rectangle 29"/>
          <p:cNvSpPr>
            <a:spLocks noChangeArrowheads="1"/>
          </p:cNvSpPr>
          <p:nvPr/>
        </p:nvSpPr>
        <p:spPr bwMode="auto">
          <a:xfrm>
            <a:off x="5605463" y="225901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4" name="Rectangle 30"/>
          <p:cNvSpPr>
            <a:spLocks noChangeArrowheads="1"/>
          </p:cNvSpPr>
          <p:nvPr/>
        </p:nvSpPr>
        <p:spPr bwMode="auto">
          <a:xfrm>
            <a:off x="5065713" y="2889250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5" name="Rectangle 31"/>
          <p:cNvSpPr>
            <a:spLocks noChangeArrowheads="1"/>
          </p:cNvSpPr>
          <p:nvPr/>
        </p:nvSpPr>
        <p:spPr bwMode="auto">
          <a:xfrm>
            <a:off x="5605463" y="2889250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6" name="Rectangle 32"/>
          <p:cNvSpPr>
            <a:spLocks noChangeArrowheads="1"/>
          </p:cNvSpPr>
          <p:nvPr/>
        </p:nvSpPr>
        <p:spPr bwMode="auto">
          <a:xfrm>
            <a:off x="5065713" y="3519488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7" name="Rectangle 33"/>
          <p:cNvSpPr>
            <a:spLocks noChangeArrowheads="1"/>
          </p:cNvSpPr>
          <p:nvPr/>
        </p:nvSpPr>
        <p:spPr bwMode="auto">
          <a:xfrm>
            <a:off x="5605463" y="3519488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8" name="Rectangle 34"/>
          <p:cNvSpPr>
            <a:spLocks noChangeArrowheads="1"/>
          </p:cNvSpPr>
          <p:nvPr/>
        </p:nvSpPr>
        <p:spPr bwMode="auto">
          <a:xfrm>
            <a:off x="5065713" y="4149725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09" name="Rectangle 35"/>
          <p:cNvSpPr>
            <a:spLocks noChangeArrowheads="1"/>
          </p:cNvSpPr>
          <p:nvPr/>
        </p:nvSpPr>
        <p:spPr bwMode="auto">
          <a:xfrm>
            <a:off x="5605463" y="4149725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0" name="Rectangle 36"/>
          <p:cNvSpPr>
            <a:spLocks noChangeArrowheads="1"/>
          </p:cNvSpPr>
          <p:nvPr/>
        </p:nvSpPr>
        <p:spPr bwMode="auto">
          <a:xfrm>
            <a:off x="6145213" y="225901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1" name="Rectangle 37"/>
          <p:cNvSpPr>
            <a:spLocks noChangeArrowheads="1"/>
          </p:cNvSpPr>
          <p:nvPr/>
        </p:nvSpPr>
        <p:spPr bwMode="auto">
          <a:xfrm>
            <a:off x="6684963" y="225901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2" name="Rectangle 38"/>
          <p:cNvSpPr>
            <a:spLocks noChangeArrowheads="1"/>
          </p:cNvSpPr>
          <p:nvPr/>
        </p:nvSpPr>
        <p:spPr bwMode="auto">
          <a:xfrm>
            <a:off x="6145213" y="2889250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3" name="Rectangle 39"/>
          <p:cNvSpPr>
            <a:spLocks noChangeArrowheads="1"/>
          </p:cNvSpPr>
          <p:nvPr/>
        </p:nvSpPr>
        <p:spPr bwMode="auto">
          <a:xfrm>
            <a:off x="6684963" y="2889250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4" name="Rectangle 40"/>
          <p:cNvSpPr>
            <a:spLocks noChangeArrowheads="1"/>
          </p:cNvSpPr>
          <p:nvPr/>
        </p:nvSpPr>
        <p:spPr bwMode="auto">
          <a:xfrm>
            <a:off x="6145213" y="3519488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5" name="Rectangle 41"/>
          <p:cNvSpPr>
            <a:spLocks noChangeArrowheads="1"/>
          </p:cNvSpPr>
          <p:nvPr/>
        </p:nvSpPr>
        <p:spPr bwMode="auto">
          <a:xfrm>
            <a:off x="6684963" y="3519488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6" name="Rectangle 42"/>
          <p:cNvSpPr>
            <a:spLocks noChangeArrowheads="1"/>
          </p:cNvSpPr>
          <p:nvPr/>
        </p:nvSpPr>
        <p:spPr bwMode="auto">
          <a:xfrm>
            <a:off x="6145213" y="4149725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7" name="Rectangle 43"/>
          <p:cNvSpPr>
            <a:spLocks noChangeArrowheads="1"/>
          </p:cNvSpPr>
          <p:nvPr/>
        </p:nvSpPr>
        <p:spPr bwMode="auto">
          <a:xfrm>
            <a:off x="6684963" y="4149725"/>
            <a:ext cx="539750" cy="630238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8" name="Rectangle 44"/>
          <p:cNvSpPr>
            <a:spLocks noChangeArrowheads="1"/>
          </p:cNvSpPr>
          <p:nvPr/>
        </p:nvSpPr>
        <p:spPr bwMode="auto">
          <a:xfrm>
            <a:off x="1827213" y="477996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19" name="Rectangle 45"/>
          <p:cNvSpPr>
            <a:spLocks noChangeArrowheads="1"/>
          </p:cNvSpPr>
          <p:nvPr/>
        </p:nvSpPr>
        <p:spPr bwMode="auto">
          <a:xfrm>
            <a:off x="2366963" y="477996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0" name="Rectangle 46"/>
          <p:cNvSpPr>
            <a:spLocks noChangeArrowheads="1"/>
          </p:cNvSpPr>
          <p:nvPr/>
        </p:nvSpPr>
        <p:spPr bwMode="auto">
          <a:xfrm>
            <a:off x="2906713" y="477996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1" name="Rectangle 47"/>
          <p:cNvSpPr>
            <a:spLocks noChangeArrowheads="1"/>
          </p:cNvSpPr>
          <p:nvPr/>
        </p:nvSpPr>
        <p:spPr bwMode="auto">
          <a:xfrm>
            <a:off x="3446463" y="477996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2" name="Rectangle 48"/>
          <p:cNvSpPr>
            <a:spLocks noChangeArrowheads="1"/>
          </p:cNvSpPr>
          <p:nvPr/>
        </p:nvSpPr>
        <p:spPr bwMode="auto">
          <a:xfrm>
            <a:off x="3986213" y="477996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3" name="Rectangle 49"/>
          <p:cNvSpPr>
            <a:spLocks noChangeArrowheads="1"/>
          </p:cNvSpPr>
          <p:nvPr/>
        </p:nvSpPr>
        <p:spPr bwMode="auto">
          <a:xfrm>
            <a:off x="4525963" y="477996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4" name="Rectangle 50"/>
          <p:cNvSpPr>
            <a:spLocks noChangeArrowheads="1"/>
          </p:cNvSpPr>
          <p:nvPr/>
        </p:nvSpPr>
        <p:spPr bwMode="auto">
          <a:xfrm>
            <a:off x="5065713" y="477996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5" name="Rectangle 51"/>
          <p:cNvSpPr>
            <a:spLocks noChangeArrowheads="1"/>
          </p:cNvSpPr>
          <p:nvPr/>
        </p:nvSpPr>
        <p:spPr bwMode="auto">
          <a:xfrm>
            <a:off x="5605463" y="477996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6" name="Rectangle 52"/>
          <p:cNvSpPr>
            <a:spLocks noChangeArrowheads="1"/>
          </p:cNvSpPr>
          <p:nvPr/>
        </p:nvSpPr>
        <p:spPr bwMode="auto">
          <a:xfrm>
            <a:off x="6145213" y="477996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7" name="Rectangle 53"/>
          <p:cNvSpPr>
            <a:spLocks noChangeArrowheads="1"/>
          </p:cNvSpPr>
          <p:nvPr/>
        </p:nvSpPr>
        <p:spPr bwMode="auto">
          <a:xfrm>
            <a:off x="6684963" y="4779963"/>
            <a:ext cx="539750" cy="630237"/>
          </a:xfrm>
          <a:prstGeom prst="rect">
            <a:avLst/>
          </a:prstGeom>
          <a:solidFill>
            <a:srgbClr val="DDDDD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28" name="Line 54"/>
          <p:cNvSpPr>
            <a:spLocks noChangeShapeType="1"/>
          </p:cNvSpPr>
          <p:nvPr/>
        </p:nvSpPr>
        <p:spPr bwMode="auto">
          <a:xfrm>
            <a:off x="1827213" y="1943100"/>
            <a:ext cx="3238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4329" name="Line 55"/>
          <p:cNvSpPr>
            <a:spLocks noChangeShapeType="1"/>
          </p:cNvSpPr>
          <p:nvPr/>
        </p:nvSpPr>
        <p:spPr bwMode="auto">
          <a:xfrm>
            <a:off x="1524000" y="2484438"/>
            <a:ext cx="0" cy="2519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4330" name="Text Box 56"/>
          <p:cNvSpPr txBox="1">
            <a:spLocks noChangeArrowheads="1"/>
          </p:cNvSpPr>
          <p:nvPr/>
        </p:nvSpPr>
        <p:spPr bwMode="auto">
          <a:xfrm>
            <a:off x="5200650" y="1644650"/>
            <a:ext cx="194155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 dirty="0">
                <a:latin typeface="Verdana" pitchFamily="34" charset="0"/>
              </a:rPr>
              <a:t>less popular</a:t>
            </a:r>
          </a:p>
        </p:txBody>
      </p:sp>
      <p:sp>
        <p:nvSpPr>
          <p:cNvPr id="54331" name="Line 57"/>
          <p:cNvSpPr>
            <a:spLocks noChangeShapeType="1"/>
          </p:cNvSpPr>
          <p:nvPr/>
        </p:nvSpPr>
        <p:spPr bwMode="auto">
          <a:xfrm flipH="1">
            <a:off x="6327775" y="4464050"/>
            <a:ext cx="630238" cy="765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4332" name="Line 58"/>
          <p:cNvSpPr>
            <a:spLocks noChangeShapeType="1"/>
          </p:cNvSpPr>
          <p:nvPr/>
        </p:nvSpPr>
        <p:spPr bwMode="auto">
          <a:xfrm flipH="1">
            <a:off x="5832475" y="3743325"/>
            <a:ext cx="1125538" cy="11255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4333" name="Rectangle 59"/>
          <p:cNvSpPr>
            <a:spLocks noChangeArrowheads="1"/>
          </p:cNvSpPr>
          <p:nvPr/>
        </p:nvSpPr>
        <p:spPr bwMode="auto">
          <a:xfrm>
            <a:off x="1827213" y="2259013"/>
            <a:ext cx="5397500" cy="63023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34" name="Rectangle 60"/>
          <p:cNvSpPr>
            <a:spLocks noChangeArrowheads="1"/>
          </p:cNvSpPr>
          <p:nvPr/>
        </p:nvSpPr>
        <p:spPr bwMode="auto">
          <a:xfrm>
            <a:off x="1830388" y="2889250"/>
            <a:ext cx="5397500" cy="63023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35" name="Rectangle 61"/>
          <p:cNvSpPr>
            <a:spLocks noChangeArrowheads="1"/>
          </p:cNvSpPr>
          <p:nvPr/>
        </p:nvSpPr>
        <p:spPr bwMode="auto">
          <a:xfrm>
            <a:off x="1827213" y="3519488"/>
            <a:ext cx="5397500" cy="63023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336" name="Rectangle 62"/>
          <p:cNvSpPr>
            <a:spLocks noChangeArrowheads="1"/>
          </p:cNvSpPr>
          <p:nvPr/>
        </p:nvSpPr>
        <p:spPr bwMode="auto">
          <a:xfrm>
            <a:off x="1827213" y="4148138"/>
            <a:ext cx="5397500" cy="63023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>
              <a:latin typeface="Verdana" pitchFamily="34" charset="0"/>
            </a:endParaRPr>
          </a:p>
        </p:txBody>
      </p:sp>
      <p:sp>
        <p:nvSpPr>
          <p:cNvPr id="54337" name="Rectangle 63"/>
          <p:cNvSpPr>
            <a:spLocks noChangeArrowheads="1"/>
          </p:cNvSpPr>
          <p:nvPr/>
        </p:nvSpPr>
        <p:spPr bwMode="auto">
          <a:xfrm>
            <a:off x="1827213" y="4778375"/>
            <a:ext cx="5397500" cy="63023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>
              <a:latin typeface="Verdana" pitchFamily="34" charset="0"/>
            </a:endParaRPr>
          </a:p>
        </p:txBody>
      </p:sp>
      <p:sp>
        <p:nvSpPr>
          <p:cNvPr id="54338" name="Text Box 67"/>
          <p:cNvSpPr txBox="1">
            <a:spLocks noChangeArrowheads="1"/>
          </p:cNvSpPr>
          <p:nvPr/>
        </p:nvSpPr>
        <p:spPr bwMode="auto">
          <a:xfrm rot="10800000">
            <a:off x="922338" y="2260600"/>
            <a:ext cx="458787" cy="2692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r>
              <a:rPr lang="en-US" b="1" dirty="0">
                <a:latin typeface="Verdana" pitchFamily="34" charset="0"/>
              </a:rPr>
              <a:t>Segment Number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35912" y="1524000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Videos</a:t>
            </a:r>
          </a:p>
        </p:txBody>
      </p:sp>
    </p:spTree>
  </p:cSld>
  <p:clrMapOvr>
    <a:masterClrMapping/>
  </p:clrMapOvr>
  <p:transition spd="slow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52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53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A57704-6499-4E92-A673-3998968BAD82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Rainbow Algorithm</a:t>
            </a:r>
          </a:p>
        </p:txBody>
      </p:sp>
      <p:sp>
        <p:nvSpPr>
          <p:cNvPr id="553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solidFill>
                  <a:schemeClr val="bg2"/>
                </a:solidFill>
              </a:rPr>
              <a:t>Problem</a:t>
            </a:r>
            <a:r>
              <a:rPr lang="en-US" b="1" dirty="0"/>
              <a:t>:</a:t>
            </a:r>
            <a:r>
              <a:rPr lang="en-US" dirty="0"/>
              <a:t> </a:t>
            </a:r>
          </a:p>
          <a:p>
            <a:pPr lvl="1" eaLnBrk="1" hangingPunct="1"/>
            <a:r>
              <a:rPr lang="en-US" dirty="0">
                <a:solidFill>
                  <a:schemeClr val="tx1"/>
                </a:solidFill>
              </a:rPr>
              <a:t>Many large videos – too many segments</a:t>
            </a:r>
          </a:p>
          <a:p>
            <a:pPr lvl="1" eaLnBrk="1" hangingPunct="1"/>
            <a:r>
              <a:rPr lang="en-US" dirty="0">
                <a:solidFill>
                  <a:schemeClr val="tx1"/>
                </a:solidFill>
              </a:rPr>
              <a:t>computationally expensive to sort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b="1" dirty="0">
                <a:solidFill>
                  <a:schemeClr val="bg2"/>
                </a:solidFill>
              </a:rPr>
              <a:t>Solution</a:t>
            </a:r>
            <a:r>
              <a:rPr lang="en-US" b="1" dirty="0"/>
              <a:t>:</a:t>
            </a:r>
            <a:r>
              <a:rPr lang="en-US" dirty="0"/>
              <a:t> </a:t>
            </a:r>
          </a:p>
          <a:p>
            <a:pPr lvl="1" eaLnBrk="1" hangingPunct="1"/>
            <a:r>
              <a:rPr lang="en-US" dirty="0">
                <a:solidFill>
                  <a:schemeClr val="tx1"/>
                </a:solidFill>
              </a:rPr>
              <a:t>Just approximate by quantizing popularity</a:t>
            </a:r>
          </a:p>
        </p:txBody>
      </p:sp>
    </p:spTree>
  </p:cSld>
  <p:clrMapOvr>
    <a:masterClrMapping/>
  </p:clrMapOvr>
  <p:transition spd="slow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632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632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C8BCE1-6046-470D-ACF7-2CE1FBF64BFC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Rainbow Algorithm</a:t>
            </a:r>
          </a:p>
        </p:txBody>
      </p:sp>
      <p:sp>
        <p:nvSpPr>
          <p:cNvPr id="56326" name="Rectangle 3"/>
          <p:cNvSpPr>
            <a:spLocks noChangeArrowheads="1"/>
          </p:cNvSpPr>
          <p:nvPr/>
        </p:nvSpPr>
        <p:spPr bwMode="auto">
          <a:xfrm>
            <a:off x="1827213" y="2259013"/>
            <a:ext cx="539750" cy="630237"/>
          </a:xfrm>
          <a:prstGeom prst="rect">
            <a:avLst/>
          </a:prstGeom>
          <a:solidFill>
            <a:srgbClr val="FF33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Rectangle 4"/>
          <p:cNvSpPr>
            <a:spLocks noChangeArrowheads="1"/>
          </p:cNvSpPr>
          <p:nvPr/>
        </p:nvSpPr>
        <p:spPr bwMode="auto">
          <a:xfrm>
            <a:off x="2366963" y="2259013"/>
            <a:ext cx="539750" cy="630237"/>
          </a:xfrm>
          <a:prstGeom prst="rect">
            <a:avLst/>
          </a:prstGeom>
          <a:solidFill>
            <a:srgbClr val="FF9933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8" name="Rectangle 5"/>
          <p:cNvSpPr>
            <a:spLocks noChangeArrowheads="1"/>
          </p:cNvSpPr>
          <p:nvPr/>
        </p:nvSpPr>
        <p:spPr bwMode="auto">
          <a:xfrm>
            <a:off x="1827213" y="2889250"/>
            <a:ext cx="539750" cy="630238"/>
          </a:xfrm>
          <a:prstGeom prst="rect">
            <a:avLst/>
          </a:prstGeom>
          <a:solidFill>
            <a:srgbClr val="FF9933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9" name="Rectangle 6"/>
          <p:cNvSpPr>
            <a:spLocks noChangeArrowheads="1"/>
          </p:cNvSpPr>
          <p:nvPr/>
        </p:nvSpPr>
        <p:spPr bwMode="auto">
          <a:xfrm>
            <a:off x="2366963" y="2889250"/>
            <a:ext cx="539750" cy="630238"/>
          </a:xfrm>
          <a:prstGeom prst="rect">
            <a:avLst/>
          </a:prstGeom>
          <a:solidFill>
            <a:srgbClr val="FF9933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Rectangle 7"/>
          <p:cNvSpPr>
            <a:spLocks noChangeArrowheads="1"/>
          </p:cNvSpPr>
          <p:nvPr/>
        </p:nvSpPr>
        <p:spPr bwMode="auto">
          <a:xfrm>
            <a:off x="2906713" y="2259013"/>
            <a:ext cx="539750" cy="630237"/>
          </a:xfrm>
          <a:prstGeom prst="rect">
            <a:avLst/>
          </a:prstGeom>
          <a:solidFill>
            <a:srgbClr val="FF9933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1" name="Rectangle 8"/>
          <p:cNvSpPr>
            <a:spLocks noChangeArrowheads="1"/>
          </p:cNvSpPr>
          <p:nvPr/>
        </p:nvSpPr>
        <p:spPr bwMode="auto">
          <a:xfrm>
            <a:off x="3446463" y="2259013"/>
            <a:ext cx="539750" cy="630237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2" name="Rectangle 9"/>
          <p:cNvSpPr>
            <a:spLocks noChangeArrowheads="1"/>
          </p:cNvSpPr>
          <p:nvPr/>
        </p:nvSpPr>
        <p:spPr bwMode="auto">
          <a:xfrm>
            <a:off x="2906713" y="2889250"/>
            <a:ext cx="539750" cy="630238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3" name="Rectangle 10"/>
          <p:cNvSpPr>
            <a:spLocks noChangeArrowheads="1"/>
          </p:cNvSpPr>
          <p:nvPr/>
        </p:nvSpPr>
        <p:spPr bwMode="auto">
          <a:xfrm>
            <a:off x="3446463" y="2889250"/>
            <a:ext cx="539750" cy="630238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4" name="Rectangle 11"/>
          <p:cNvSpPr>
            <a:spLocks noChangeArrowheads="1"/>
          </p:cNvSpPr>
          <p:nvPr/>
        </p:nvSpPr>
        <p:spPr bwMode="auto">
          <a:xfrm>
            <a:off x="3986213" y="2259013"/>
            <a:ext cx="539750" cy="630237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5" name="Rectangle 12"/>
          <p:cNvSpPr>
            <a:spLocks noChangeArrowheads="1"/>
          </p:cNvSpPr>
          <p:nvPr/>
        </p:nvSpPr>
        <p:spPr bwMode="auto">
          <a:xfrm>
            <a:off x="4525963" y="2259013"/>
            <a:ext cx="539750" cy="630237"/>
          </a:xfrm>
          <a:prstGeom prst="rect">
            <a:avLst/>
          </a:prstGeom>
          <a:solidFill>
            <a:srgbClr val="99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6" name="Rectangle 13"/>
          <p:cNvSpPr>
            <a:spLocks noChangeArrowheads="1"/>
          </p:cNvSpPr>
          <p:nvPr/>
        </p:nvSpPr>
        <p:spPr bwMode="auto">
          <a:xfrm>
            <a:off x="3986213" y="2889250"/>
            <a:ext cx="539750" cy="630238"/>
          </a:xfrm>
          <a:prstGeom prst="rect">
            <a:avLst/>
          </a:prstGeom>
          <a:solidFill>
            <a:srgbClr val="99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7" name="Rectangle 14"/>
          <p:cNvSpPr>
            <a:spLocks noChangeArrowheads="1"/>
          </p:cNvSpPr>
          <p:nvPr/>
        </p:nvSpPr>
        <p:spPr bwMode="auto">
          <a:xfrm>
            <a:off x="4525963" y="2889250"/>
            <a:ext cx="539750" cy="630238"/>
          </a:xfrm>
          <a:prstGeom prst="rect">
            <a:avLst/>
          </a:prstGeom>
          <a:solidFill>
            <a:srgbClr val="99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8" name="Rectangle 15"/>
          <p:cNvSpPr>
            <a:spLocks noChangeArrowheads="1"/>
          </p:cNvSpPr>
          <p:nvPr/>
        </p:nvSpPr>
        <p:spPr bwMode="auto">
          <a:xfrm>
            <a:off x="1827213" y="3519488"/>
            <a:ext cx="539750" cy="630237"/>
          </a:xfrm>
          <a:prstGeom prst="rect">
            <a:avLst/>
          </a:prstGeom>
          <a:solidFill>
            <a:srgbClr val="FF9933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9" name="Rectangle 16"/>
          <p:cNvSpPr>
            <a:spLocks noChangeArrowheads="1"/>
          </p:cNvSpPr>
          <p:nvPr/>
        </p:nvSpPr>
        <p:spPr bwMode="auto">
          <a:xfrm>
            <a:off x="2366963" y="3519488"/>
            <a:ext cx="539750" cy="630237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0" name="Rectangle 17"/>
          <p:cNvSpPr>
            <a:spLocks noChangeArrowheads="1"/>
          </p:cNvSpPr>
          <p:nvPr/>
        </p:nvSpPr>
        <p:spPr bwMode="auto">
          <a:xfrm>
            <a:off x="1827213" y="4149725"/>
            <a:ext cx="539750" cy="630238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1" name="Rectangle 18"/>
          <p:cNvSpPr>
            <a:spLocks noChangeArrowheads="1"/>
          </p:cNvSpPr>
          <p:nvPr/>
        </p:nvSpPr>
        <p:spPr bwMode="auto">
          <a:xfrm>
            <a:off x="2366963" y="4149725"/>
            <a:ext cx="539750" cy="630238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2" name="Rectangle 19"/>
          <p:cNvSpPr>
            <a:spLocks noChangeArrowheads="1"/>
          </p:cNvSpPr>
          <p:nvPr/>
        </p:nvSpPr>
        <p:spPr bwMode="auto">
          <a:xfrm>
            <a:off x="2906713" y="3519488"/>
            <a:ext cx="539750" cy="630237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3" name="Rectangle 20"/>
          <p:cNvSpPr>
            <a:spLocks noChangeArrowheads="1"/>
          </p:cNvSpPr>
          <p:nvPr/>
        </p:nvSpPr>
        <p:spPr bwMode="auto">
          <a:xfrm>
            <a:off x="3446463" y="3519488"/>
            <a:ext cx="539750" cy="630237"/>
          </a:xfrm>
          <a:prstGeom prst="rect">
            <a:avLst/>
          </a:prstGeom>
          <a:solidFill>
            <a:srgbClr val="99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4" name="Rectangle 21"/>
          <p:cNvSpPr>
            <a:spLocks noChangeArrowheads="1"/>
          </p:cNvSpPr>
          <p:nvPr/>
        </p:nvSpPr>
        <p:spPr bwMode="auto">
          <a:xfrm>
            <a:off x="2906713" y="4149725"/>
            <a:ext cx="539750" cy="630238"/>
          </a:xfrm>
          <a:prstGeom prst="rect">
            <a:avLst/>
          </a:prstGeom>
          <a:solidFill>
            <a:srgbClr val="99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5" name="Rectangle 22"/>
          <p:cNvSpPr>
            <a:spLocks noChangeArrowheads="1"/>
          </p:cNvSpPr>
          <p:nvPr/>
        </p:nvSpPr>
        <p:spPr bwMode="auto">
          <a:xfrm>
            <a:off x="3446463" y="4149725"/>
            <a:ext cx="539750" cy="630238"/>
          </a:xfrm>
          <a:prstGeom prst="rect">
            <a:avLst/>
          </a:prstGeom>
          <a:solidFill>
            <a:srgbClr val="99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6" name="Rectangle 23"/>
          <p:cNvSpPr>
            <a:spLocks noChangeArrowheads="1"/>
          </p:cNvSpPr>
          <p:nvPr/>
        </p:nvSpPr>
        <p:spPr bwMode="auto">
          <a:xfrm>
            <a:off x="3986213" y="3519488"/>
            <a:ext cx="539750" cy="630237"/>
          </a:xfrm>
          <a:prstGeom prst="rect">
            <a:avLst/>
          </a:prstGeom>
          <a:solidFill>
            <a:srgbClr val="99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7" name="Rectangle 24"/>
          <p:cNvSpPr>
            <a:spLocks noChangeArrowheads="1"/>
          </p:cNvSpPr>
          <p:nvPr/>
        </p:nvSpPr>
        <p:spPr bwMode="auto">
          <a:xfrm>
            <a:off x="4525963" y="3519488"/>
            <a:ext cx="539750" cy="630237"/>
          </a:xfrm>
          <a:prstGeom prst="rect">
            <a:avLst/>
          </a:prstGeom>
          <a:solidFill>
            <a:srgbClr val="33CCF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8" name="Rectangle 25"/>
          <p:cNvSpPr>
            <a:spLocks noChangeArrowheads="1"/>
          </p:cNvSpPr>
          <p:nvPr/>
        </p:nvSpPr>
        <p:spPr bwMode="auto">
          <a:xfrm>
            <a:off x="3986213" y="4149725"/>
            <a:ext cx="539750" cy="630238"/>
          </a:xfrm>
          <a:prstGeom prst="rect">
            <a:avLst/>
          </a:prstGeom>
          <a:solidFill>
            <a:srgbClr val="33CCF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49" name="Rectangle 26"/>
          <p:cNvSpPr>
            <a:spLocks noChangeArrowheads="1"/>
          </p:cNvSpPr>
          <p:nvPr/>
        </p:nvSpPr>
        <p:spPr bwMode="auto">
          <a:xfrm>
            <a:off x="4525963" y="4149725"/>
            <a:ext cx="539750" cy="630238"/>
          </a:xfrm>
          <a:prstGeom prst="rect">
            <a:avLst/>
          </a:prstGeom>
          <a:solidFill>
            <a:srgbClr val="33CCF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0" name="Rectangle 27"/>
          <p:cNvSpPr>
            <a:spLocks noChangeArrowheads="1"/>
          </p:cNvSpPr>
          <p:nvPr/>
        </p:nvSpPr>
        <p:spPr bwMode="auto">
          <a:xfrm>
            <a:off x="5065713" y="2259013"/>
            <a:ext cx="539750" cy="630237"/>
          </a:xfrm>
          <a:prstGeom prst="rect">
            <a:avLst/>
          </a:prstGeom>
          <a:solidFill>
            <a:srgbClr val="99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1" name="Rectangle 28"/>
          <p:cNvSpPr>
            <a:spLocks noChangeArrowheads="1"/>
          </p:cNvSpPr>
          <p:nvPr/>
        </p:nvSpPr>
        <p:spPr bwMode="auto">
          <a:xfrm>
            <a:off x="5605463" y="2259013"/>
            <a:ext cx="539750" cy="630237"/>
          </a:xfrm>
          <a:prstGeom prst="rect">
            <a:avLst/>
          </a:prstGeom>
          <a:solidFill>
            <a:srgbClr val="33CCF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2" name="Rectangle 29"/>
          <p:cNvSpPr>
            <a:spLocks noChangeArrowheads="1"/>
          </p:cNvSpPr>
          <p:nvPr/>
        </p:nvSpPr>
        <p:spPr bwMode="auto">
          <a:xfrm>
            <a:off x="5065713" y="2889250"/>
            <a:ext cx="539750" cy="630238"/>
          </a:xfrm>
          <a:prstGeom prst="rect">
            <a:avLst/>
          </a:prstGeom>
          <a:solidFill>
            <a:srgbClr val="33CCF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3" name="Rectangle 30"/>
          <p:cNvSpPr>
            <a:spLocks noChangeArrowheads="1"/>
          </p:cNvSpPr>
          <p:nvPr/>
        </p:nvSpPr>
        <p:spPr bwMode="auto">
          <a:xfrm>
            <a:off x="5605463" y="2889250"/>
            <a:ext cx="539750" cy="630238"/>
          </a:xfrm>
          <a:prstGeom prst="rect">
            <a:avLst/>
          </a:prstGeom>
          <a:solidFill>
            <a:srgbClr val="33CCF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4" name="Rectangle 31"/>
          <p:cNvSpPr>
            <a:spLocks noChangeArrowheads="1"/>
          </p:cNvSpPr>
          <p:nvPr/>
        </p:nvSpPr>
        <p:spPr bwMode="auto">
          <a:xfrm>
            <a:off x="5065713" y="3519488"/>
            <a:ext cx="539750" cy="630237"/>
          </a:xfrm>
          <a:prstGeom prst="rect">
            <a:avLst/>
          </a:prstGeom>
          <a:solidFill>
            <a:srgbClr val="33CCF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5" name="Rectangle 32"/>
          <p:cNvSpPr>
            <a:spLocks noChangeArrowheads="1"/>
          </p:cNvSpPr>
          <p:nvPr/>
        </p:nvSpPr>
        <p:spPr bwMode="auto">
          <a:xfrm>
            <a:off x="5605463" y="3519488"/>
            <a:ext cx="539750" cy="6302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6" name="Rectangle 33"/>
          <p:cNvSpPr>
            <a:spLocks noChangeArrowheads="1"/>
          </p:cNvSpPr>
          <p:nvPr/>
        </p:nvSpPr>
        <p:spPr bwMode="auto">
          <a:xfrm>
            <a:off x="5065713" y="4149725"/>
            <a:ext cx="539750" cy="630238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7" name="Rectangle 34"/>
          <p:cNvSpPr>
            <a:spLocks noChangeArrowheads="1"/>
          </p:cNvSpPr>
          <p:nvPr/>
        </p:nvSpPr>
        <p:spPr bwMode="auto">
          <a:xfrm>
            <a:off x="5605463" y="4149725"/>
            <a:ext cx="539750" cy="630238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8" name="Rectangle 35"/>
          <p:cNvSpPr>
            <a:spLocks noChangeArrowheads="1"/>
          </p:cNvSpPr>
          <p:nvPr/>
        </p:nvSpPr>
        <p:spPr bwMode="auto">
          <a:xfrm>
            <a:off x="6145213" y="2259013"/>
            <a:ext cx="539750" cy="630237"/>
          </a:xfrm>
          <a:prstGeom prst="rect">
            <a:avLst/>
          </a:prstGeom>
          <a:solidFill>
            <a:srgbClr val="33CCF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59" name="Rectangle 36"/>
          <p:cNvSpPr>
            <a:spLocks noChangeArrowheads="1"/>
          </p:cNvSpPr>
          <p:nvPr/>
        </p:nvSpPr>
        <p:spPr bwMode="auto">
          <a:xfrm>
            <a:off x="6684963" y="2259013"/>
            <a:ext cx="539750" cy="6302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0" name="Rectangle 37"/>
          <p:cNvSpPr>
            <a:spLocks noChangeArrowheads="1"/>
          </p:cNvSpPr>
          <p:nvPr/>
        </p:nvSpPr>
        <p:spPr bwMode="auto">
          <a:xfrm>
            <a:off x="6145213" y="2889250"/>
            <a:ext cx="539750" cy="630238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1" name="Rectangle 38"/>
          <p:cNvSpPr>
            <a:spLocks noChangeArrowheads="1"/>
          </p:cNvSpPr>
          <p:nvPr/>
        </p:nvSpPr>
        <p:spPr bwMode="auto">
          <a:xfrm>
            <a:off x="6684963" y="2889250"/>
            <a:ext cx="539750" cy="630238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2" name="Rectangle 39"/>
          <p:cNvSpPr>
            <a:spLocks noChangeArrowheads="1"/>
          </p:cNvSpPr>
          <p:nvPr/>
        </p:nvSpPr>
        <p:spPr bwMode="auto">
          <a:xfrm>
            <a:off x="6145213" y="3519488"/>
            <a:ext cx="539750" cy="6302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3" name="Rectangle 40"/>
          <p:cNvSpPr>
            <a:spLocks noChangeArrowheads="1"/>
          </p:cNvSpPr>
          <p:nvPr/>
        </p:nvSpPr>
        <p:spPr bwMode="auto">
          <a:xfrm>
            <a:off x="6684963" y="3519488"/>
            <a:ext cx="539750" cy="630237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4" name="Rectangle 41"/>
          <p:cNvSpPr>
            <a:spLocks noChangeArrowheads="1"/>
          </p:cNvSpPr>
          <p:nvPr/>
        </p:nvSpPr>
        <p:spPr bwMode="auto">
          <a:xfrm>
            <a:off x="6145213" y="4149725"/>
            <a:ext cx="539750" cy="630238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5" name="Rectangle 42"/>
          <p:cNvSpPr>
            <a:spLocks noChangeArrowheads="1"/>
          </p:cNvSpPr>
          <p:nvPr/>
        </p:nvSpPr>
        <p:spPr bwMode="auto">
          <a:xfrm>
            <a:off x="6684963" y="4149725"/>
            <a:ext cx="539750" cy="630238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6" name="Rectangle 43"/>
          <p:cNvSpPr>
            <a:spLocks noChangeArrowheads="1"/>
          </p:cNvSpPr>
          <p:nvPr/>
        </p:nvSpPr>
        <p:spPr bwMode="auto">
          <a:xfrm>
            <a:off x="1827213" y="4779963"/>
            <a:ext cx="539750" cy="630237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7" name="Rectangle 44"/>
          <p:cNvSpPr>
            <a:spLocks noChangeArrowheads="1"/>
          </p:cNvSpPr>
          <p:nvPr/>
        </p:nvSpPr>
        <p:spPr bwMode="auto">
          <a:xfrm>
            <a:off x="2366963" y="4779963"/>
            <a:ext cx="539750" cy="630237"/>
          </a:xfrm>
          <a:prstGeom prst="rect">
            <a:avLst/>
          </a:prstGeom>
          <a:solidFill>
            <a:srgbClr val="99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8" name="Rectangle 45"/>
          <p:cNvSpPr>
            <a:spLocks noChangeArrowheads="1"/>
          </p:cNvSpPr>
          <p:nvPr/>
        </p:nvSpPr>
        <p:spPr bwMode="auto">
          <a:xfrm>
            <a:off x="2906713" y="4779963"/>
            <a:ext cx="539750" cy="630237"/>
          </a:xfrm>
          <a:prstGeom prst="rect">
            <a:avLst/>
          </a:prstGeom>
          <a:solidFill>
            <a:srgbClr val="99FF66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69" name="Rectangle 46"/>
          <p:cNvSpPr>
            <a:spLocks noChangeArrowheads="1"/>
          </p:cNvSpPr>
          <p:nvPr/>
        </p:nvSpPr>
        <p:spPr bwMode="auto">
          <a:xfrm>
            <a:off x="3446463" y="4779963"/>
            <a:ext cx="539750" cy="630237"/>
          </a:xfrm>
          <a:prstGeom prst="rect">
            <a:avLst/>
          </a:prstGeom>
          <a:solidFill>
            <a:srgbClr val="33CCF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0" name="Rectangle 47"/>
          <p:cNvSpPr>
            <a:spLocks noChangeArrowheads="1"/>
          </p:cNvSpPr>
          <p:nvPr/>
        </p:nvSpPr>
        <p:spPr bwMode="auto">
          <a:xfrm>
            <a:off x="3986213" y="4779963"/>
            <a:ext cx="539750" cy="630237"/>
          </a:xfrm>
          <a:prstGeom prst="rect">
            <a:avLst/>
          </a:prstGeom>
          <a:solidFill>
            <a:srgbClr val="33CCFF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1" name="Rectangle 48"/>
          <p:cNvSpPr>
            <a:spLocks noChangeArrowheads="1"/>
          </p:cNvSpPr>
          <p:nvPr/>
        </p:nvSpPr>
        <p:spPr bwMode="auto">
          <a:xfrm>
            <a:off x="4525963" y="4779963"/>
            <a:ext cx="539750" cy="6302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2" name="Rectangle 49"/>
          <p:cNvSpPr>
            <a:spLocks noChangeArrowheads="1"/>
          </p:cNvSpPr>
          <p:nvPr/>
        </p:nvSpPr>
        <p:spPr bwMode="auto">
          <a:xfrm>
            <a:off x="5065713" y="4779963"/>
            <a:ext cx="539750" cy="630237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3" name="Rectangle 50"/>
          <p:cNvSpPr>
            <a:spLocks noChangeArrowheads="1"/>
          </p:cNvSpPr>
          <p:nvPr/>
        </p:nvSpPr>
        <p:spPr bwMode="auto">
          <a:xfrm>
            <a:off x="5605463" y="4779963"/>
            <a:ext cx="539750" cy="630237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4" name="Rectangle 51"/>
          <p:cNvSpPr>
            <a:spLocks noChangeArrowheads="1"/>
          </p:cNvSpPr>
          <p:nvPr/>
        </p:nvSpPr>
        <p:spPr bwMode="auto">
          <a:xfrm>
            <a:off x="6145213" y="4779963"/>
            <a:ext cx="539750" cy="630237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5" name="Rectangle 52"/>
          <p:cNvSpPr>
            <a:spLocks noChangeArrowheads="1"/>
          </p:cNvSpPr>
          <p:nvPr/>
        </p:nvSpPr>
        <p:spPr bwMode="auto">
          <a:xfrm>
            <a:off x="6684963" y="4779963"/>
            <a:ext cx="539750" cy="630237"/>
          </a:xfrm>
          <a:prstGeom prst="rect">
            <a:avLst/>
          </a:prstGeom>
          <a:solidFill>
            <a:schemeClr val="accent2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76" name="Line 53"/>
          <p:cNvSpPr>
            <a:spLocks noChangeShapeType="1"/>
          </p:cNvSpPr>
          <p:nvPr/>
        </p:nvSpPr>
        <p:spPr bwMode="auto">
          <a:xfrm>
            <a:off x="1827213" y="1943100"/>
            <a:ext cx="3238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77" name="Line 54"/>
          <p:cNvSpPr>
            <a:spLocks noChangeShapeType="1"/>
          </p:cNvSpPr>
          <p:nvPr/>
        </p:nvSpPr>
        <p:spPr bwMode="auto">
          <a:xfrm>
            <a:off x="1524000" y="2484438"/>
            <a:ext cx="0" cy="2519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78" name="Text Box 55"/>
          <p:cNvSpPr txBox="1">
            <a:spLocks noChangeArrowheads="1"/>
          </p:cNvSpPr>
          <p:nvPr/>
        </p:nvSpPr>
        <p:spPr bwMode="auto">
          <a:xfrm>
            <a:off x="5200650" y="1644650"/>
            <a:ext cx="1920875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000" b="1">
                <a:latin typeface="Verdana" pitchFamily="34" charset="0"/>
              </a:rPr>
              <a:t>less popular</a:t>
            </a:r>
          </a:p>
        </p:txBody>
      </p:sp>
      <p:sp>
        <p:nvSpPr>
          <p:cNvPr id="56379" name="Line 56"/>
          <p:cNvSpPr>
            <a:spLocks noChangeShapeType="1"/>
          </p:cNvSpPr>
          <p:nvPr/>
        </p:nvSpPr>
        <p:spPr bwMode="auto">
          <a:xfrm flipH="1">
            <a:off x="6327775" y="4464050"/>
            <a:ext cx="630238" cy="765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80" name="Line 57"/>
          <p:cNvSpPr>
            <a:spLocks noChangeShapeType="1"/>
          </p:cNvSpPr>
          <p:nvPr/>
        </p:nvSpPr>
        <p:spPr bwMode="auto">
          <a:xfrm flipH="1">
            <a:off x="5832475" y="3743325"/>
            <a:ext cx="1125538" cy="11255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81" name="Rectangle 58"/>
          <p:cNvSpPr>
            <a:spLocks noChangeArrowheads="1"/>
          </p:cNvSpPr>
          <p:nvPr/>
        </p:nvSpPr>
        <p:spPr bwMode="auto">
          <a:xfrm>
            <a:off x="1827213" y="2259013"/>
            <a:ext cx="5397500" cy="63023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82" name="Rectangle 59"/>
          <p:cNvSpPr>
            <a:spLocks noChangeArrowheads="1"/>
          </p:cNvSpPr>
          <p:nvPr/>
        </p:nvSpPr>
        <p:spPr bwMode="auto">
          <a:xfrm>
            <a:off x="1830388" y="2889250"/>
            <a:ext cx="5397500" cy="63023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83" name="Rectangle 60"/>
          <p:cNvSpPr>
            <a:spLocks noChangeArrowheads="1"/>
          </p:cNvSpPr>
          <p:nvPr/>
        </p:nvSpPr>
        <p:spPr bwMode="auto">
          <a:xfrm>
            <a:off x="1827213" y="3519488"/>
            <a:ext cx="5397500" cy="63023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84" name="Rectangle 61"/>
          <p:cNvSpPr>
            <a:spLocks noChangeArrowheads="1"/>
          </p:cNvSpPr>
          <p:nvPr/>
        </p:nvSpPr>
        <p:spPr bwMode="auto">
          <a:xfrm>
            <a:off x="1827213" y="4148138"/>
            <a:ext cx="5397500" cy="63023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>
              <a:latin typeface="Verdana" pitchFamily="34" charset="0"/>
            </a:endParaRPr>
          </a:p>
        </p:txBody>
      </p:sp>
      <p:sp>
        <p:nvSpPr>
          <p:cNvPr id="56385" name="Rectangle 62"/>
          <p:cNvSpPr>
            <a:spLocks noChangeArrowheads="1"/>
          </p:cNvSpPr>
          <p:nvPr/>
        </p:nvSpPr>
        <p:spPr bwMode="auto">
          <a:xfrm>
            <a:off x="1827213" y="4778375"/>
            <a:ext cx="5397500" cy="63023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 sz="2000">
              <a:latin typeface="Verdana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835912" y="1524000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Videos</a:t>
            </a:r>
          </a:p>
        </p:txBody>
      </p:sp>
      <p:sp>
        <p:nvSpPr>
          <p:cNvPr id="67" name="Text Box 67"/>
          <p:cNvSpPr txBox="1">
            <a:spLocks noChangeArrowheads="1"/>
          </p:cNvSpPr>
          <p:nvPr/>
        </p:nvSpPr>
        <p:spPr bwMode="auto">
          <a:xfrm rot="10800000">
            <a:off x="922338" y="2260600"/>
            <a:ext cx="458787" cy="26924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r>
              <a:rPr lang="en-US" b="1" dirty="0">
                <a:latin typeface="Verdana" pitchFamily="34" charset="0"/>
              </a:rPr>
              <a:t>Segment Number</a:t>
            </a:r>
          </a:p>
        </p:txBody>
      </p:sp>
    </p:spTree>
  </p:cSld>
  <p:clrMapOvr>
    <a:masterClrMapping/>
  </p:clrMapOvr>
  <p:transition spd="slow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73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4DDCFA-E67F-40D3-A0AF-F2CD0D62A4FC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573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Problems</a:t>
            </a:r>
          </a:p>
        </p:txBody>
      </p:sp>
      <p:sp>
        <p:nvSpPr>
          <p:cNvPr id="573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Who should cache what?</a:t>
            </a:r>
          </a:p>
          <a:p>
            <a:pPr lvl="1" eaLnBrk="1" hangingPunct="1">
              <a:buFont typeface="Wingdings" pitchFamily="2" charset="2"/>
              <a:buNone/>
            </a:pPr>
            <a:endParaRPr lang="en-US"/>
          </a:p>
          <a:p>
            <a:pPr eaLnBrk="1" hangingPunct="1"/>
            <a:r>
              <a:rPr lang="en-US"/>
              <a:t>Which segment to kick out?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 b="1"/>
              <a:t>How to redistribute data?</a:t>
            </a:r>
          </a:p>
        </p:txBody>
      </p:sp>
    </p:spTree>
  </p:cSld>
  <p:clrMapOvr>
    <a:masterClrMapping/>
  </p:clrMapOvr>
  <p:transition spd="slow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83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83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A1AA3AF-AEDC-40BF-A7CB-2F9FE0B94918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583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Data Redistribution</a:t>
            </a:r>
          </a:p>
        </p:txBody>
      </p:sp>
      <p:sp>
        <p:nvSpPr>
          <p:cNvPr id="583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When popularity changes, need to redistribute.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Redistribute “on-demand” (lazy)</a:t>
            </a:r>
          </a:p>
        </p:txBody>
      </p:sp>
    </p:spTree>
  </p:cSld>
  <p:clrMapOvr>
    <a:masterClrMapping/>
  </p:clrMapOvr>
  <p:transition spd="slow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93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93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852864-3F8E-4760-A597-53F757C90CE9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593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Cache Token</a:t>
            </a:r>
          </a:p>
        </p:txBody>
      </p:sp>
      <p:sp>
        <p:nvSpPr>
          <p:cNvPr id="593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Each segment have two bits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/>
              <a:t>(T,C)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 sz="2800" b="1"/>
              <a:t>T</a:t>
            </a:r>
            <a:r>
              <a:rPr lang="en-US" sz="2800"/>
              <a:t>: I am suppose to have the segment</a:t>
            </a:r>
          </a:p>
          <a:p>
            <a:pPr eaLnBrk="1" hangingPunct="1"/>
            <a:r>
              <a:rPr lang="en-US" sz="2800" b="1"/>
              <a:t>C</a:t>
            </a:r>
            <a:r>
              <a:rPr lang="en-US" sz="2800"/>
              <a:t>: I have the segment</a:t>
            </a:r>
          </a:p>
        </p:txBody>
      </p:sp>
    </p:spTree>
  </p:cSld>
  <p:clrMapOvr>
    <a:masterClrMapping/>
  </p:clrMapOvr>
  <p:transition spd="slow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04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04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5023BB-C64E-4E72-A14E-899DB13DEA39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Data Redistribution</a:t>
            </a:r>
          </a:p>
        </p:txBody>
      </p:sp>
      <p:sp>
        <p:nvSpPr>
          <p:cNvPr id="604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(T=1,C=1)</a:t>
            </a:r>
          </a:p>
          <a:p>
            <a:pPr eaLnBrk="1" hangingPunct="1"/>
            <a:r>
              <a:rPr lang="en-US"/>
              <a:t>(T=0,C=0)</a:t>
            </a:r>
          </a:p>
          <a:p>
            <a:pPr eaLnBrk="1" hangingPunct="1"/>
            <a:r>
              <a:rPr lang="en-US"/>
              <a:t>(T=1,C=0) </a:t>
            </a:r>
          </a:p>
          <a:p>
            <a:pPr eaLnBrk="1" hangingPunct="1"/>
            <a:r>
              <a:rPr lang="en-US"/>
              <a:t>(T=0,C=1) </a:t>
            </a:r>
          </a:p>
        </p:txBody>
      </p:sp>
    </p:spTree>
  </p:cSld>
  <p:clrMapOvr>
    <a:masterClrMapping/>
  </p:clrMapOvr>
  <p:transition spd="slow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144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144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149FFB-F101-4E49-BAA9-126ED54B54EA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614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</a:t>
            </a:r>
          </a:p>
        </p:txBody>
      </p:sp>
      <p:sp>
        <p:nvSpPr>
          <p:cNvPr id="61446" name="Oval 4"/>
          <p:cNvSpPr>
            <a:spLocks noChangeArrowheads="1"/>
          </p:cNvSpPr>
          <p:nvPr/>
        </p:nvSpPr>
        <p:spPr bwMode="auto">
          <a:xfrm>
            <a:off x="2951163" y="2259013"/>
            <a:ext cx="630237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I</a:t>
            </a:r>
          </a:p>
        </p:txBody>
      </p:sp>
      <p:sp>
        <p:nvSpPr>
          <p:cNvPr id="61447" name="Oval 5"/>
          <p:cNvSpPr>
            <a:spLocks noChangeArrowheads="1"/>
          </p:cNvSpPr>
          <p:nvPr/>
        </p:nvSpPr>
        <p:spPr bwMode="auto">
          <a:xfrm>
            <a:off x="5472113" y="2259013"/>
            <a:ext cx="630237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J</a:t>
            </a:r>
          </a:p>
        </p:txBody>
      </p:sp>
      <p:sp>
        <p:nvSpPr>
          <p:cNvPr id="61448" name="Oval 6"/>
          <p:cNvSpPr>
            <a:spLocks noChangeArrowheads="1"/>
          </p:cNvSpPr>
          <p:nvPr/>
        </p:nvSpPr>
        <p:spPr bwMode="auto">
          <a:xfrm>
            <a:off x="2185988" y="4059238"/>
            <a:ext cx="630237" cy="630237"/>
          </a:xfrm>
          <a:prstGeom prst="ellipse">
            <a:avLst/>
          </a:prstGeom>
          <a:solidFill>
            <a:srgbClr val="FF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A</a:t>
            </a:r>
          </a:p>
        </p:txBody>
      </p:sp>
      <p:sp>
        <p:nvSpPr>
          <p:cNvPr id="61449" name="Oval 7"/>
          <p:cNvSpPr>
            <a:spLocks noChangeArrowheads="1"/>
          </p:cNvSpPr>
          <p:nvPr/>
        </p:nvSpPr>
        <p:spPr bwMode="auto">
          <a:xfrm>
            <a:off x="4841875" y="4059238"/>
            <a:ext cx="630238" cy="630237"/>
          </a:xfrm>
          <a:prstGeom prst="ellipse">
            <a:avLst/>
          </a:prstGeom>
          <a:solidFill>
            <a:srgbClr val="FF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C</a:t>
            </a:r>
          </a:p>
        </p:txBody>
      </p:sp>
      <p:sp>
        <p:nvSpPr>
          <p:cNvPr id="61450" name="Oval 8"/>
          <p:cNvSpPr>
            <a:spLocks noChangeArrowheads="1"/>
          </p:cNvSpPr>
          <p:nvPr/>
        </p:nvSpPr>
        <p:spPr bwMode="auto">
          <a:xfrm>
            <a:off x="3536950" y="4059238"/>
            <a:ext cx="630238" cy="630237"/>
          </a:xfrm>
          <a:prstGeom prst="ellipse">
            <a:avLst/>
          </a:prstGeom>
          <a:solidFill>
            <a:srgbClr val="FF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B</a:t>
            </a:r>
          </a:p>
        </p:txBody>
      </p:sp>
      <p:sp>
        <p:nvSpPr>
          <p:cNvPr id="61451" name="Oval 9"/>
          <p:cNvSpPr>
            <a:spLocks noChangeArrowheads="1"/>
          </p:cNvSpPr>
          <p:nvPr/>
        </p:nvSpPr>
        <p:spPr bwMode="auto">
          <a:xfrm>
            <a:off x="6237288" y="4059238"/>
            <a:ext cx="630237" cy="630237"/>
          </a:xfrm>
          <a:prstGeom prst="ellipse">
            <a:avLst/>
          </a:prstGeom>
          <a:solidFill>
            <a:srgbClr val="FF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D</a:t>
            </a:r>
          </a:p>
        </p:txBody>
      </p:sp>
      <p:sp>
        <p:nvSpPr>
          <p:cNvPr id="61452" name="Text Box 10"/>
          <p:cNvSpPr txBox="1">
            <a:spLocks noChangeArrowheads="1"/>
          </p:cNvSpPr>
          <p:nvPr/>
        </p:nvSpPr>
        <p:spPr bwMode="auto">
          <a:xfrm>
            <a:off x="822325" y="2393950"/>
            <a:ext cx="53498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old</a:t>
            </a:r>
          </a:p>
        </p:txBody>
      </p:sp>
      <p:sp>
        <p:nvSpPr>
          <p:cNvPr id="61453" name="Text Box 11"/>
          <p:cNvSpPr txBox="1">
            <a:spLocks noChangeArrowheads="1"/>
          </p:cNvSpPr>
          <p:nvPr/>
        </p:nvSpPr>
        <p:spPr bwMode="auto">
          <a:xfrm>
            <a:off x="822325" y="4137025"/>
            <a:ext cx="6302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new</a:t>
            </a:r>
          </a:p>
        </p:txBody>
      </p:sp>
      <p:sp>
        <p:nvSpPr>
          <p:cNvPr id="61454" name="Text Box 12"/>
          <p:cNvSpPr txBox="1">
            <a:spLocks noChangeArrowheads="1"/>
          </p:cNvSpPr>
          <p:nvPr/>
        </p:nvSpPr>
        <p:spPr bwMode="auto">
          <a:xfrm>
            <a:off x="2724150" y="1809750"/>
            <a:ext cx="114458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T=0,C=1</a:t>
            </a:r>
          </a:p>
        </p:txBody>
      </p:sp>
      <p:sp>
        <p:nvSpPr>
          <p:cNvPr id="61455" name="Text Box 13"/>
          <p:cNvSpPr txBox="1">
            <a:spLocks noChangeArrowheads="1"/>
          </p:cNvSpPr>
          <p:nvPr/>
        </p:nvSpPr>
        <p:spPr bwMode="auto">
          <a:xfrm>
            <a:off x="5164138" y="1804988"/>
            <a:ext cx="1144587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T=0,C=1</a:t>
            </a:r>
          </a:p>
        </p:txBody>
      </p:sp>
      <p:sp>
        <p:nvSpPr>
          <p:cNvPr id="61456" name="Text Box 14"/>
          <p:cNvSpPr txBox="1">
            <a:spLocks noChangeArrowheads="1"/>
          </p:cNvSpPr>
          <p:nvPr/>
        </p:nvSpPr>
        <p:spPr bwMode="auto">
          <a:xfrm>
            <a:off x="1878013" y="4913313"/>
            <a:ext cx="1144587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T=1,C=0</a:t>
            </a:r>
          </a:p>
        </p:txBody>
      </p:sp>
      <p:sp>
        <p:nvSpPr>
          <p:cNvPr id="61457" name="Text Box 15"/>
          <p:cNvSpPr txBox="1">
            <a:spLocks noChangeArrowheads="1"/>
          </p:cNvSpPr>
          <p:nvPr/>
        </p:nvSpPr>
        <p:spPr bwMode="auto">
          <a:xfrm>
            <a:off x="3260725" y="4913313"/>
            <a:ext cx="11445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T=1,C=0</a:t>
            </a:r>
          </a:p>
        </p:txBody>
      </p:sp>
      <p:sp>
        <p:nvSpPr>
          <p:cNvPr id="61458" name="Text Box 16"/>
          <p:cNvSpPr txBox="1">
            <a:spLocks noChangeArrowheads="1"/>
          </p:cNvSpPr>
          <p:nvPr/>
        </p:nvSpPr>
        <p:spPr bwMode="auto">
          <a:xfrm>
            <a:off x="4627563" y="4913313"/>
            <a:ext cx="1144587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T=1,C=0</a:t>
            </a:r>
          </a:p>
        </p:txBody>
      </p:sp>
      <p:sp>
        <p:nvSpPr>
          <p:cNvPr id="61459" name="Text Box 17"/>
          <p:cNvSpPr txBox="1">
            <a:spLocks noChangeArrowheads="1"/>
          </p:cNvSpPr>
          <p:nvPr/>
        </p:nvSpPr>
        <p:spPr bwMode="auto">
          <a:xfrm>
            <a:off x="5992813" y="4913313"/>
            <a:ext cx="1144587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T=1,C=0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02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02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21F14E-D813-40AA-8223-D1C2D8DDF43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Hierarchical Caching</a:t>
            </a:r>
          </a:p>
        </p:txBody>
      </p:sp>
      <p:sp>
        <p:nvSpPr>
          <p:cNvPr id="1031" name="Cloud"/>
          <p:cNvSpPr>
            <a:spLocks noChangeAspect="1" noEditPoints="1" noChangeArrowheads="1"/>
          </p:cNvSpPr>
          <p:nvPr/>
        </p:nvSpPr>
        <p:spPr bwMode="auto">
          <a:xfrm>
            <a:off x="2862263" y="2573338"/>
            <a:ext cx="4140200" cy="23399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32" name="Oval 4"/>
          <p:cNvSpPr>
            <a:spLocks noChangeArrowheads="1"/>
          </p:cNvSpPr>
          <p:nvPr/>
        </p:nvSpPr>
        <p:spPr bwMode="auto">
          <a:xfrm>
            <a:off x="4616450" y="1717675"/>
            <a:ext cx="630238" cy="6302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Oval 5"/>
          <p:cNvSpPr>
            <a:spLocks noChangeArrowheads="1"/>
          </p:cNvSpPr>
          <p:nvPr/>
        </p:nvSpPr>
        <p:spPr bwMode="auto">
          <a:xfrm>
            <a:off x="317658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4" name="Oval 6"/>
          <p:cNvSpPr>
            <a:spLocks noChangeArrowheads="1"/>
          </p:cNvSpPr>
          <p:nvPr/>
        </p:nvSpPr>
        <p:spPr bwMode="auto">
          <a:xfrm>
            <a:off x="3806825" y="3787775"/>
            <a:ext cx="630238" cy="630238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A</a:t>
            </a:r>
          </a:p>
        </p:txBody>
      </p:sp>
      <p:cxnSp>
        <p:nvCxnSpPr>
          <p:cNvPr id="1035" name="AutoShape 7"/>
          <p:cNvCxnSpPr>
            <a:cxnSpLocks noChangeShapeType="1"/>
            <a:stCxn id="1033" idx="6"/>
            <a:endCxn id="1034" idx="4"/>
          </p:cNvCxnSpPr>
          <p:nvPr/>
        </p:nvCxnSpPr>
        <p:spPr bwMode="auto">
          <a:xfrm flipV="1">
            <a:off x="3819525" y="4430713"/>
            <a:ext cx="303213" cy="889000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036" name="AutoShape 8"/>
          <p:cNvCxnSpPr>
            <a:cxnSpLocks noChangeShapeType="1"/>
            <a:stCxn id="1034" idx="0"/>
            <a:endCxn id="1039" idx="2"/>
          </p:cNvCxnSpPr>
          <p:nvPr/>
        </p:nvCxnSpPr>
        <p:spPr bwMode="auto">
          <a:xfrm rot="-5400000">
            <a:off x="4078288" y="3249613"/>
            <a:ext cx="569912" cy="481012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037" name="AutoShape 9"/>
          <p:cNvCxnSpPr>
            <a:cxnSpLocks noChangeShapeType="1"/>
            <a:stCxn id="1039" idx="4"/>
            <a:endCxn id="1034" idx="6"/>
          </p:cNvCxnSpPr>
          <p:nvPr/>
        </p:nvCxnSpPr>
        <p:spPr bwMode="auto">
          <a:xfrm rot="5400000">
            <a:off x="4405313" y="3576638"/>
            <a:ext cx="571500" cy="482600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038" name="AutoShape 10"/>
          <p:cNvCxnSpPr>
            <a:cxnSpLocks noChangeShapeType="1"/>
            <a:stCxn id="1034" idx="2"/>
            <a:endCxn id="1033" idx="0"/>
          </p:cNvCxnSpPr>
          <p:nvPr/>
        </p:nvCxnSpPr>
        <p:spPr bwMode="auto">
          <a:xfrm rot="10800000" flipV="1">
            <a:off x="3492500" y="4103688"/>
            <a:ext cx="301625" cy="887412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039" name="Oval 11"/>
          <p:cNvSpPr>
            <a:spLocks noChangeArrowheads="1"/>
          </p:cNvSpPr>
          <p:nvPr/>
        </p:nvSpPr>
        <p:spPr bwMode="auto">
          <a:xfrm>
            <a:off x="4616450" y="2889250"/>
            <a:ext cx="630238" cy="630238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B</a:t>
            </a:r>
          </a:p>
        </p:txBody>
      </p:sp>
      <p:cxnSp>
        <p:nvCxnSpPr>
          <p:cNvPr id="1040" name="AutoShape 12"/>
          <p:cNvCxnSpPr>
            <a:cxnSpLocks noChangeShapeType="1"/>
            <a:stCxn id="1039" idx="0"/>
            <a:endCxn id="1032" idx="4"/>
          </p:cNvCxnSpPr>
          <p:nvPr/>
        </p:nvCxnSpPr>
        <p:spPr bwMode="auto">
          <a:xfrm rot="-5400000">
            <a:off x="4674394" y="2618582"/>
            <a:ext cx="515937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041" name="AutoShape 13"/>
          <p:cNvCxnSpPr>
            <a:cxnSpLocks noChangeShapeType="1"/>
            <a:stCxn id="1039" idx="6"/>
            <a:endCxn id="1032" idx="6"/>
          </p:cNvCxnSpPr>
          <p:nvPr/>
        </p:nvCxnSpPr>
        <p:spPr bwMode="auto">
          <a:xfrm flipV="1">
            <a:off x="5259388" y="2033588"/>
            <a:ext cx="1587" cy="1171575"/>
          </a:xfrm>
          <a:prstGeom prst="curved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026" name="Ink 2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2791063" y="37442775"/>
              <a:ext cx="0" cy="0"/>
            </p14:xfrm>
          </p:contentPart>
        </mc:Choice>
        <mc:Fallback xmlns="">
          <p:pic>
            <p:nvPicPr>
              <p:cNvPr id="1026" name="Ink 2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2791063" y="37442775"/>
                <a:ext cx="0" cy="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246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246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E64FE7-9572-4961-9E8C-95E8025A9E7B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624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</a:t>
            </a:r>
          </a:p>
        </p:txBody>
      </p:sp>
      <p:sp>
        <p:nvSpPr>
          <p:cNvPr id="62470" name="Oval 3"/>
          <p:cNvSpPr>
            <a:spLocks noChangeArrowheads="1"/>
          </p:cNvSpPr>
          <p:nvPr/>
        </p:nvSpPr>
        <p:spPr bwMode="auto">
          <a:xfrm>
            <a:off x="2951163" y="2259013"/>
            <a:ext cx="630237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I</a:t>
            </a:r>
          </a:p>
        </p:txBody>
      </p:sp>
      <p:sp>
        <p:nvSpPr>
          <p:cNvPr id="62471" name="Oval 4"/>
          <p:cNvSpPr>
            <a:spLocks noChangeArrowheads="1"/>
          </p:cNvSpPr>
          <p:nvPr/>
        </p:nvSpPr>
        <p:spPr bwMode="auto">
          <a:xfrm>
            <a:off x="5472113" y="2259013"/>
            <a:ext cx="630237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J</a:t>
            </a:r>
          </a:p>
        </p:txBody>
      </p:sp>
      <p:sp>
        <p:nvSpPr>
          <p:cNvPr id="62472" name="Oval 5"/>
          <p:cNvSpPr>
            <a:spLocks noChangeArrowheads="1"/>
          </p:cNvSpPr>
          <p:nvPr/>
        </p:nvSpPr>
        <p:spPr bwMode="auto">
          <a:xfrm>
            <a:off x="2185988" y="4059238"/>
            <a:ext cx="630237" cy="630237"/>
          </a:xfrm>
          <a:prstGeom prst="ellipse">
            <a:avLst/>
          </a:prstGeom>
          <a:solidFill>
            <a:srgbClr val="FF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A</a:t>
            </a:r>
          </a:p>
        </p:txBody>
      </p:sp>
      <p:sp>
        <p:nvSpPr>
          <p:cNvPr id="62473" name="Oval 6"/>
          <p:cNvSpPr>
            <a:spLocks noChangeArrowheads="1"/>
          </p:cNvSpPr>
          <p:nvPr/>
        </p:nvSpPr>
        <p:spPr bwMode="auto">
          <a:xfrm>
            <a:off x="4841875" y="4059238"/>
            <a:ext cx="630238" cy="630237"/>
          </a:xfrm>
          <a:prstGeom prst="ellipse">
            <a:avLst/>
          </a:prstGeom>
          <a:solidFill>
            <a:srgbClr val="FF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C</a:t>
            </a:r>
          </a:p>
        </p:txBody>
      </p:sp>
      <p:sp>
        <p:nvSpPr>
          <p:cNvPr id="62474" name="Oval 7"/>
          <p:cNvSpPr>
            <a:spLocks noChangeArrowheads="1"/>
          </p:cNvSpPr>
          <p:nvPr/>
        </p:nvSpPr>
        <p:spPr bwMode="auto">
          <a:xfrm>
            <a:off x="3536950" y="4059238"/>
            <a:ext cx="630238" cy="630237"/>
          </a:xfrm>
          <a:prstGeom prst="ellipse">
            <a:avLst/>
          </a:prstGeom>
          <a:solidFill>
            <a:srgbClr val="FF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B</a:t>
            </a:r>
          </a:p>
        </p:txBody>
      </p:sp>
      <p:sp>
        <p:nvSpPr>
          <p:cNvPr id="62475" name="Oval 8"/>
          <p:cNvSpPr>
            <a:spLocks noChangeArrowheads="1"/>
          </p:cNvSpPr>
          <p:nvPr/>
        </p:nvSpPr>
        <p:spPr bwMode="auto">
          <a:xfrm>
            <a:off x="6237288" y="4059238"/>
            <a:ext cx="630237" cy="630237"/>
          </a:xfrm>
          <a:prstGeom prst="ellipse">
            <a:avLst/>
          </a:prstGeom>
          <a:solidFill>
            <a:srgbClr val="FF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D</a:t>
            </a:r>
          </a:p>
        </p:txBody>
      </p:sp>
      <p:sp>
        <p:nvSpPr>
          <p:cNvPr id="62476" name="Text Box 9"/>
          <p:cNvSpPr txBox="1">
            <a:spLocks noChangeArrowheads="1"/>
          </p:cNvSpPr>
          <p:nvPr/>
        </p:nvSpPr>
        <p:spPr bwMode="auto">
          <a:xfrm>
            <a:off x="822325" y="2393950"/>
            <a:ext cx="53498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old</a:t>
            </a:r>
          </a:p>
        </p:txBody>
      </p:sp>
      <p:sp>
        <p:nvSpPr>
          <p:cNvPr id="62477" name="Text Box 10"/>
          <p:cNvSpPr txBox="1">
            <a:spLocks noChangeArrowheads="1"/>
          </p:cNvSpPr>
          <p:nvPr/>
        </p:nvSpPr>
        <p:spPr bwMode="auto">
          <a:xfrm>
            <a:off x="822325" y="4137025"/>
            <a:ext cx="6302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new</a:t>
            </a:r>
          </a:p>
        </p:txBody>
      </p:sp>
      <p:sp>
        <p:nvSpPr>
          <p:cNvPr id="62478" name="Text Box 11"/>
          <p:cNvSpPr txBox="1">
            <a:spLocks noChangeArrowheads="1"/>
          </p:cNvSpPr>
          <p:nvPr/>
        </p:nvSpPr>
        <p:spPr bwMode="auto">
          <a:xfrm>
            <a:off x="2724150" y="1809750"/>
            <a:ext cx="114458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T=1,C=1</a:t>
            </a:r>
          </a:p>
        </p:txBody>
      </p:sp>
      <p:sp>
        <p:nvSpPr>
          <p:cNvPr id="62479" name="Text Box 12"/>
          <p:cNvSpPr txBox="1">
            <a:spLocks noChangeArrowheads="1"/>
          </p:cNvSpPr>
          <p:nvPr/>
        </p:nvSpPr>
        <p:spPr bwMode="auto">
          <a:xfrm>
            <a:off x="5164138" y="1804988"/>
            <a:ext cx="1144587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T=0,C=1</a:t>
            </a:r>
          </a:p>
        </p:txBody>
      </p:sp>
      <p:sp>
        <p:nvSpPr>
          <p:cNvPr id="62480" name="Text Box 13"/>
          <p:cNvSpPr txBox="1">
            <a:spLocks noChangeArrowheads="1"/>
          </p:cNvSpPr>
          <p:nvPr/>
        </p:nvSpPr>
        <p:spPr bwMode="auto">
          <a:xfrm>
            <a:off x="1878013" y="4913313"/>
            <a:ext cx="1144587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T=0,C=0</a:t>
            </a:r>
          </a:p>
        </p:txBody>
      </p:sp>
      <p:sp>
        <p:nvSpPr>
          <p:cNvPr id="62481" name="Text Box 14"/>
          <p:cNvSpPr txBox="1">
            <a:spLocks noChangeArrowheads="1"/>
          </p:cNvSpPr>
          <p:nvPr/>
        </p:nvSpPr>
        <p:spPr bwMode="auto">
          <a:xfrm>
            <a:off x="3260725" y="4913313"/>
            <a:ext cx="11445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T=1,C=0</a:t>
            </a:r>
          </a:p>
        </p:txBody>
      </p:sp>
      <p:sp>
        <p:nvSpPr>
          <p:cNvPr id="62482" name="Text Box 15"/>
          <p:cNvSpPr txBox="1">
            <a:spLocks noChangeArrowheads="1"/>
          </p:cNvSpPr>
          <p:nvPr/>
        </p:nvSpPr>
        <p:spPr bwMode="auto">
          <a:xfrm>
            <a:off x="4627563" y="4913313"/>
            <a:ext cx="1144587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T=1,C=0</a:t>
            </a:r>
          </a:p>
        </p:txBody>
      </p:sp>
      <p:sp>
        <p:nvSpPr>
          <p:cNvPr id="62483" name="Text Box 16"/>
          <p:cNvSpPr txBox="1">
            <a:spLocks noChangeArrowheads="1"/>
          </p:cNvSpPr>
          <p:nvPr/>
        </p:nvSpPr>
        <p:spPr bwMode="auto">
          <a:xfrm>
            <a:off x="5992813" y="4913313"/>
            <a:ext cx="1144587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T=1,C=0</a:t>
            </a:r>
          </a:p>
        </p:txBody>
      </p:sp>
    </p:spTree>
  </p:cSld>
  <p:clrMapOvr>
    <a:masterClrMapping/>
  </p:clrMapOvr>
  <p:transition spd="slow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349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34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FB9665-4C78-4F5E-8DB0-7ECA9EF7F551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634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</a:t>
            </a:r>
          </a:p>
        </p:txBody>
      </p:sp>
      <p:sp>
        <p:nvSpPr>
          <p:cNvPr id="63494" name="Oval 3"/>
          <p:cNvSpPr>
            <a:spLocks noChangeArrowheads="1"/>
          </p:cNvSpPr>
          <p:nvPr/>
        </p:nvSpPr>
        <p:spPr bwMode="auto">
          <a:xfrm>
            <a:off x="2951163" y="2259013"/>
            <a:ext cx="630237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I</a:t>
            </a:r>
          </a:p>
        </p:txBody>
      </p:sp>
      <p:sp>
        <p:nvSpPr>
          <p:cNvPr id="63495" name="Oval 4"/>
          <p:cNvSpPr>
            <a:spLocks noChangeArrowheads="1"/>
          </p:cNvSpPr>
          <p:nvPr/>
        </p:nvSpPr>
        <p:spPr bwMode="auto">
          <a:xfrm>
            <a:off x="5472113" y="2259013"/>
            <a:ext cx="630237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J</a:t>
            </a:r>
          </a:p>
        </p:txBody>
      </p:sp>
      <p:sp>
        <p:nvSpPr>
          <p:cNvPr id="63496" name="Oval 5"/>
          <p:cNvSpPr>
            <a:spLocks noChangeArrowheads="1"/>
          </p:cNvSpPr>
          <p:nvPr/>
        </p:nvSpPr>
        <p:spPr bwMode="auto">
          <a:xfrm>
            <a:off x="2185988" y="4059238"/>
            <a:ext cx="630237" cy="630237"/>
          </a:xfrm>
          <a:prstGeom prst="ellipse">
            <a:avLst/>
          </a:prstGeom>
          <a:solidFill>
            <a:srgbClr val="FF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A</a:t>
            </a:r>
          </a:p>
        </p:txBody>
      </p:sp>
      <p:sp>
        <p:nvSpPr>
          <p:cNvPr id="63497" name="Oval 6"/>
          <p:cNvSpPr>
            <a:spLocks noChangeArrowheads="1"/>
          </p:cNvSpPr>
          <p:nvPr/>
        </p:nvSpPr>
        <p:spPr bwMode="auto">
          <a:xfrm>
            <a:off x="4841875" y="4059238"/>
            <a:ext cx="630238" cy="630237"/>
          </a:xfrm>
          <a:prstGeom prst="ellipse">
            <a:avLst/>
          </a:prstGeom>
          <a:solidFill>
            <a:srgbClr val="FF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C</a:t>
            </a:r>
          </a:p>
        </p:txBody>
      </p:sp>
      <p:sp>
        <p:nvSpPr>
          <p:cNvPr id="63498" name="Oval 7"/>
          <p:cNvSpPr>
            <a:spLocks noChangeArrowheads="1"/>
          </p:cNvSpPr>
          <p:nvPr/>
        </p:nvSpPr>
        <p:spPr bwMode="auto">
          <a:xfrm>
            <a:off x="3536950" y="4059238"/>
            <a:ext cx="630238" cy="630237"/>
          </a:xfrm>
          <a:prstGeom prst="ellipse">
            <a:avLst/>
          </a:prstGeom>
          <a:solidFill>
            <a:srgbClr val="FF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B</a:t>
            </a:r>
          </a:p>
        </p:txBody>
      </p:sp>
      <p:sp>
        <p:nvSpPr>
          <p:cNvPr id="63499" name="Oval 8"/>
          <p:cNvSpPr>
            <a:spLocks noChangeArrowheads="1"/>
          </p:cNvSpPr>
          <p:nvPr/>
        </p:nvSpPr>
        <p:spPr bwMode="auto">
          <a:xfrm>
            <a:off x="6237288" y="4059238"/>
            <a:ext cx="630237" cy="630237"/>
          </a:xfrm>
          <a:prstGeom prst="ellipse">
            <a:avLst/>
          </a:prstGeom>
          <a:solidFill>
            <a:srgbClr val="FF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D</a:t>
            </a:r>
          </a:p>
        </p:txBody>
      </p:sp>
      <p:sp>
        <p:nvSpPr>
          <p:cNvPr id="63500" name="Text Box 9"/>
          <p:cNvSpPr txBox="1">
            <a:spLocks noChangeArrowheads="1"/>
          </p:cNvSpPr>
          <p:nvPr/>
        </p:nvSpPr>
        <p:spPr bwMode="auto">
          <a:xfrm>
            <a:off x="822325" y="2393950"/>
            <a:ext cx="53498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old</a:t>
            </a:r>
          </a:p>
        </p:txBody>
      </p:sp>
      <p:sp>
        <p:nvSpPr>
          <p:cNvPr id="63501" name="Text Box 10"/>
          <p:cNvSpPr txBox="1">
            <a:spLocks noChangeArrowheads="1"/>
          </p:cNvSpPr>
          <p:nvPr/>
        </p:nvSpPr>
        <p:spPr bwMode="auto">
          <a:xfrm>
            <a:off x="822325" y="4137025"/>
            <a:ext cx="6302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new</a:t>
            </a:r>
          </a:p>
        </p:txBody>
      </p:sp>
      <p:sp>
        <p:nvSpPr>
          <p:cNvPr id="63502" name="Text Box 11"/>
          <p:cNvSpPr txBox="1">
            <a:spLocks noChangeArrowheads="1"/>
          </p:cNvSpPr>
          <p:nvPr/>
        </p:nvSpPr>
        <p:spPr bwMode="auto">
          <a:xfrm>
            <a:off x="2724150" y="1809750"/>
            <a:ext cx="114458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T=1,C=1</a:t>
            </a:r>
          </a:p>
        </p:txBody>
      </p:sp>
      <p:sp>
        <p:nvSpPr>
          <p:cNvPr id="63503" name="Text Box 12"/>
          <p:cNvSpPr txBox="1">
            <a:spLocks noChangeArrowheads="1"/>
          </p:cNvSpPr>
          <p:nvPr/>
        </p:nvSpPr>
        <p:spPr bwMode="auto">
          <a:xfrm>
            <a:off x="5164138" y="1804988"/>
            <a:ext cx="1144587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T=1,C=1</a:t>
            </a:r>
          </a:p>
        </p:txBody>
      </p:sp>
      <p:sp>
        <p:nvSpPr>
          <p:cNvPr id="63504" name="Text Box 13"/>
          <p:cNvSpPr txBox="1">
            <a:spLocks noChangeArrowheads="1"/>
          </p:cNvSpPr>
          <p:nvPr/>
        </p:nvSpPr>
        <p:spPr bwMode="auto">
          <a:xfrm>
            <a:off x="1878013" y="4913313"/>
            <a:ext cx="1144587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T=0,C=0</a:t>
            </a:r>
          </a:p>
        </p:txBody>
      </p:sp>
      <p:sp>
        <p:nvSpPr>
          <p:cNvPr id="63505" name="Text Box 14"/>
          <p:cNvSpPr txBox="1">
            <a:spLocks noChangeArrowheads="1"/>
          </p:cNvSpPr>
          <p:nvPr/>
        </p:nvSpPr>
        <p:spPr bwMode="auto">
          <a:xfrm>
            <a:off x="3260725" y="4913313"/>
            <a:ext cx="11445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T=1,C=0</a:t>
            </a:r>
          </a:p>
        </p:txBody>
      </p:sp>
      <p:sp>
        <p:nvSpPr>
          <p:cNvPr id="63506" name="Text Box 15"/>
          <p:cNvSpPr txBox="1">
            <a:spLocks noChangeArrowheads="1"/>
          </p:cNvSpPr>
          <p:nvPr/>
        </p:nvSpPr>
        <p:spPr bwMode="auto">
          <a:xfrm>
            <a:off x="4627563" y="4913313"/>
            <a:ext cx="1144587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T=1,C=0</a:t>
            </a:r>
          </a:p>
        </p:txBody>
      </p:sp>
      <p:sp>
        <p:nvSpPr>
          <p:cNvPr id="63507" name="Text Box 16"/>
          <p:cNvSpPr txBox="1">
            <a:spLocks noChangeArrowheads="1"/>
          </p:cNvSpPr>
          <p:nvPr/>
        </p:nvSpPr>
        <p:spPr bwMode="auto">
          <a:xfrm>
            <a:off x="5992813" y="4913313"/>
            <a:ext cx="1144587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T=0,C=0</a:t>
            </a:r>
          </a:p>
        </p:txBody>
      </p:sp>
    </p:spTree>
  </p:cSld>
  <p:clrMapOvr>
    <a:masterClrMapping/>
  </p:clrMapOvr>
  <p:transition spd="slow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451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451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8B369B-DE66-453D-B82D-5B1149D352D8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645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</a:t>
            </a:r>
          </a:p>
        </p:txBody>
      </p:sp>
      <p:sp>
        <p:nvSpPr>
          <p:cNvPr id="64518" name="Oval 3"/>
          <p:cNvSpPr>
            <a:spLocks noChangeArrowheads="1"/>
          </p:cNvSpPr>
          <p:nvPr/>
        </p:nvSpPr>
        <p:spPr bwMode="auto">
          <a:xfrm>
            <a:off x="2951163" y="2259013"/>
            <a:ext cx="630237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I</a:t>
            </a:r>
          </a:p>
        </p:txBody>
      </p:sp>
      <p:sp>
        <p:nvSpPr>
          <p:cNvPr id="64519" name="Oval 4"/>
          <p:cNvSpPr>
            <a:spLocks noChangeArrowheads="1"/>
          </p:cNvSpPr>
          <p:nvPr/>
        </p:nvSpPr>
        <p:spPr bwMode="auto">
          <a:xfrm>
            <a:off x="5472113" y="2259013"/>
            <a:ext cx="630237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J</a:t>
            </a:r>
          </a:p>
        </p:txBody>
      </p:sp>
      <p:sp>
        <p:nvSpPr>
          <p:cNvPr id="64520" name="Oval 5"/>
          <p:cNvSpPr>
            <a:spLocks noChangeArrowheads="1"/>
          </p:cNvSpPr>
          <p:nvPr/>
        </p:nvSpPr>
        <p:spPr bwMode="auto">
          <a:xfrm>
            <a:off x="2185988" y="4059238"/>
            <a:ext cx="630237" cy="630237"/>
          </a:xfrm>
          <a:prstGeom prst="ellipse">
            <a:avLst/>
          </a:prstGeom>
          <a:solidFill>
            <a:srgbClr val="FF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A</a:t>
            </a:r>
          </a:p>
        </p:txBody>
      </p:sp>
      <p:sp>
        <p:nvSpPr>
          <p:cNvPr id="64521" name="Oval 6"/>
          <p:cNvSpPr>
            <a:spLocks noChangeArrowheads="1"/>
          </p:cNvSpPr>
          <p:nvPr/>
        </p:nvSpPr>
        <p:spPr bwMode="auto">
          <a:xfrm>
            <a:off x="4841875" y="4059238"/>
            <a:ext cx="630238" cy="630237"/>
          </a:xfrm>
          <a:prstGeom prst="ellipse">
            <a:avLst/>
          </a:prstGeom>
          <a:solidFill>
            <a:srgbClr val="FF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C</a:t>
            </a:r>
          </a:p>
        </p:txBody>
      </p:sp>
      <p:sp>
        <p:nvSpPr>
          <p:cNvPr id="64522" name="Oval 7"/>
          <p:cNvSpPr>
            <a:spLocks noChangeArrowheads="1"/>
          </p:cNvSpPr>
          <p:nvPr/>
        </p:nvSpPr>
        <p:spPr bwMode="auto">
          <a:xfrm>
            <a:off x="3536950" y="4059238"/>
            <a:ext cx="630238" cy="630237"/>
          </a:xfrm>
          <a:prstGeom prst="ellipse">
            <a:avLst/>
          </a:prstGeom>
          <a:solidFill>
            <a:srgbClr val="CC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B</a:t>
            </a:r>
          </a:p>
        </p:txBody>
      </p:sp>
      <p:sp>
        <p:nvSpPr>
          <p:cNvPr id="64523" name="Oval 8"/>
          <p:cNvSpPr>
            <a:spLocks noChangeArrowheads="1"/>
          </p:cNvSpPr>
          <p:nvPr/>
        </p:nvSpPr>
        <p:spPr bwMode="auto">
          <a:xfrm>
            <a:off x="6237288" y="4059238"/>
            <a:ext cx="630237" cy="630237"/>
          </a:xfrm>
          <a:prstGeom prst="ellipse">
            <a:avLst/>
          </a:prstGeom>
          <a:solidFill>
            <a:srgbClr val="FFCCFF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D</a:t>
            </a:r>
          </a:p>
        </p:txBody>
      </p:sp>
      <p:sp>
        <p:nvSpPr>
          <p:cNvPr id="64524" name="Text Box 9"/>
          <p:cNvSpPr txBox="1">
            <a:spLocks noChangeArrowheads="1"/>
          </p:cNvSpPr>
          <p:nvPr/>
        </p:nvSpPr>
        <p:spPr bwMode="auto">
          <a:xfrm>
            <a:off x="822325" y="2393950"/>
            <a:ext cx="53498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old</a:t>
            </a:r>
          </a:p>
        </p:txBody>
      </p:sp>
      <p:sp>
        <p:nvSpPr>
          <p:cNvPr id="64525" name="Text Box 10"/>
          <p:cNvSpPr txBox="1">
            <a:spLocks noChangeArrowheads="1"/>
          </p:cNvSpPr>
          <p:nvPr/>
        </p:nvSpPr>
        <p:spPr bwMode="auto">
          <a:xfrm>
            <a:off x="822325" y="4137025"/>
            <a:ext cx="6302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new</a:t>
            </a:r>
          </a:p>
        </p:txBody>
      </p:sp>
      <p:sp>
        <p:nvSpPr>
          <p:cNvPr id="64526" name="Text Box 11"/>
          <p:cNvSpPr txBox="1">
            <a:spLocks noChangeArrowheads="1"/>
          </p:cNvSpPr>
          <p:nvPr/>
        </p:nvSpPr>
        <p:spPr bwMode="auto">
          <a:xfrm>
            <a:off x="2724150" y="1809750"/>
            <a:ext cx="114458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T=1,C=1</a:t>
            </a:r>
          </a:p>
        </p:txBody>
      </p:sp>
      <p:sp>
        <p:nvSpPr>
          <p:cNvPr id="64527" name="Text Box 12"/>
          <p:cNvSpPr txBox="1">
            <a:spLocks noChangeArrowheads="1"/>
          </p:cNvSpPr>
          <p:nvPr/>
        </p:nvSpPr>
        <p:spPr bwMode="auto">
          <a:xfrm>
            <a:off x="5164138" y="1804988"/>
            <a:ext cx="1144587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T=1,C=1</a:t>
            </a:r>
          </a:p>
        </p:txBody>
      </p:sp>
      <p:sp>
        <p:nvSpPr>
          <p:cNvPr id="64528" name="Text Box 13"/>
          <p:cNvSpPr txBox="1">
            <a:spLocks noChangeArrowheads="1"/>
          </p:cNvSpPr>
          <p:nvPr/>
        </p:nvSpPr>
        <p:spPr bwMode="auto">
          <a:xfrm>
            <a:off x="1878013" y="4913313"/>
            <a:ext cx="1144587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T=0,C=0</a:t>
            </a:r>
          </a:p>
        </p:txBody>
      </p:sp>
      <p:sp>
        <p:nvSpPr>
          <p:cNvPr id="64529" name="Text Box 14"/>
          <p:cNvSpPr txBox="1">
            <a:spLocks noChangeArrowheads="1"/>
          </p:cNvSpPr>
          <p:nvPr/>
        </p:nvSpPr>
        <p:spPr bwMode="auto">
          <a:xfrm>
            <a:off x="3260725" y="4913313"/>
            <a:ext cx="11445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T=1,C=1</a:t>
            </a:r>
          </a:p>
        </p:txBody>
      </p:sp>
      <p:sp>
        <p:nvSpPr>
          <p:cNvPr id="64530" name="Text Box 15"/>
          <p:cNvSpPr txBox="1">
            <a:spLocks noChangeArrowheads="1"/>
          </p:cNvSpPr>
          <p:nvPr/>
        </p:nvSpPr>
        <p:spPr bwMode="auto">
          <a:xfrm>
            <a:off x="4627563" y="4913313"/>
            <a:ext cx="1144587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T=1,C=0</a:t>
            </a:r>
          </a:p>
        </p:txBody>
      </p:sp>
      <p:sp>
        <p:nvSpPr>
          <p:cNvPr id="64531" name="Text Box 16"/>
          <p:cNvSpPr txBox="1">
            <a:spLocks noChangeArrowheads="1"/>
          </p:cNvSpPr>
          <p:nvPr/>
        </p:nvSpPr>
        <p:spPr bwMode="auto">
          <a:xfrm>
            <a:off x="5992813" y="4913313"/>
            <a:ext cx="1144587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T=0,C=0</a:t>
            </a:r>
          </a:p>
        </p:txBody>
      </p:sp>
    </p:spTree>
  </p:cSld>
  <p:clrMapOvr>
    <a:masterClrMapping/>
  </p:clrMapOvr>
  <p:transition spd="slow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E8A02F-D171-48CC-9410-6F2ED7707E93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65539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Quality Adaptive Caching</a:t>
            </a:r>
          </a:p>
        </p:txBody>
      </p:sp>
      <p:sp>
        <p:nvSpPr>
          <p:cNvPr id="65540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Reza Rajaie et al.</a:t>
            </a:r>
          </a:p>
          <a:p>
            <a:pPr eaLnBrk="1" hangingPunct="1"/>
            <a:r>
              <a:rPr lang="en-US">
                <a:solidFill>
                  <a:schemeClr val="tx1"/>
                </a:solidFill>
              </a:rPr>
              <a:t>INFOCOM 2000</a:t>
            </a:r>
          </a:p>
        </p:txBody>
      </p:sp>
    </p:spTree>
  </p:cSld>
  <p:clrMapOvr>
    <a:masterClrMapping/>
  </p:clrMapOvr>
  <p:transition spd="slow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65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65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7AE92B-648B-470D-A19E-F9548224B992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Objective</a:t>
            </a:r>
          </a:p>
        </p:txBody>
      </p:sp>
      <p:sp>
        <p:nvSpPr>
          <p:cNvPr id="665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Quality adaptive streaming</a:t>
            </a:r>
          </a:p>
          <a:p>
            <a:pPr lvl="1" eaLnBrk="1" hangingPunct="1"/>
            <a:r>
              <a:rPr lang="en-US" dirty="0"/>
              <a:t>Use Scalable Video Coding (SVC)</a:t>
            </a:r>
          </a:p>
          <a:p>
            <a:pPr eaLnBrk="1" hangingPunct="1"/>
            <a:r>
              <a:rPr lang="en-US" dirty="0"/>
              <a:t>How to integrate with proxy caching?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See Additional Reading and Supplemental Slides</a:t>
            </a:r>
          </a:p>
        </p:txBody>
      </p:sp>
    </p:spTree>
  </p:cSld>
  <p:clrMapOvr>
    <a:masterClrMapping/>
  </p:clrMapOvr>
  <p:transition spd="slow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942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942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F144DE-F9A7-4933-BCB2-273BA6E92880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942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Rules of Thumb</a:t>
            </a:r>
          </a:p>
        </p:txBody>
      </p:sp>
      <p:sp>
        <p:nvSpPr>
          <p:cNvPr id="942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Simple rules that should be considered in the design of caching architectures</a:t>
            </a:r>
          </a:p>
          <a:p>
            <a:pPr lvl="1" eaLnBrk="1" hangingPunct="1"/>
            <a:r>
              <a:rPr lang="en-US"/>
              <a:t>Cache must be large enough to hold “working set”, otherwise </a:t>
            </a:r>
            <a:r>
              <a:rPr lang="en-US" b="1" u="sng"/>
              <a:t>thrashing</a:t>
            </a:r>
            <a:r>
              <a:rPr lang="en-US"/>
              <a:t> will happen</a:t>
            </a:r>
          </a:p>
          <a:p>
            <a:pPr lvl="1" eaLnBrk="1" hangingPunct="1"/>
            <a:r>
              <a:rPr lang="en-US" b="1" u="sng"/>
              <a:t>Unified</a:t>
            </a:r>
            <a:r>
              <a:rPr lang="en-US"/>
              <a:t> caches perform better than </a:t>
            </a:r>
            <a:r>
              <a:rPr lang="en-US" b="1" u="sng"/>
              <a:t>partitioned</a:t>
            </a:r>
            <a:r>
              <a:rPr lang="en-US"/>
              <a:t> caches</a:t>
            </a:r>
          </a:p>
        </p:txBody>
      </p:sp>
    </p:spTree>
  </p:cSld>
  <p:clrMapOvr>
    <a:masterClrMapping/>
  </p:clrMapOvr>
  <p:transition spd="slow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013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013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DE988A-43DD-4F05-9429-88C9E71992F0}" type="slidenum">
              <a:rPr lang="en-US" smtClean="0"/>
              <a:pPr/>
              <a:t>66</a:t>
            </a:fld>
            <a:endParaRPr lang="en-US"/>
          </a:p>
        </p:txBody>
      </p:sp>
      <p:sp>
        <p:nvSpPr>
          <p:cNvPr id="1013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Summary (1)</a:t>
            </a:r>
          </a:p>
        </p:txBody>
      </p:sp>
      <p:sp>
        <p:nvSpPr>
          <p:cNvPr id="1013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Streaming media caching</a:t>
            </a:r>
          </a:p>
          <a:p>
            <a:pPr lvl="1" eaLnBrk="1" hangingPunct="1"/>
            <a:r>
              <a:rPr lang="en-US" dirty="0"/>
              <a:t>Is essential for large-scale, high performance</a:t>
            </a:r>
          </a:p>
          <a:p>
            <a:pPr lvl="1" eaLnBrk="1" hangingPunct="1"/>
            <a:r>
              <a:rPr lang="en-US" dirty="0"/>
              <a:t>Consider popularity of:</a:t>
            </a:r>
          </a:p>
          <a:p>
            <a:pPr lvl="2" eaLnBrk="1" hangingPunct="1"/>
            <a:r>
              <a:rPr lang="en-US" dirty="0"/>
              <a:t>Videos</a:t>
            </a:r>
          </a:p>
          <a:p>
            <a:pPr lvl="2" eaLnBrk="1" hangingPunct="1"/>
            <a:r>
              <a:rPr lang="en-US" dirty="0"/>
              <a:t>Segments in videos</a:t>
            </a:r>
          </a:p>
          <a:p>
            <a:pPr lvl="1" eaLnBrk="1" hangingPunct="1"/>
            <a:r>
              <a:rPr lang="en-US" dirty="0"/>
              <a:t>Cooperative and distributed caching</a:t>
            </a: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21123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013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013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DE988A-43DD-4F05-9429-88C9E71992F0}" type="slidenum">
              <a:rPr lang="en-US" smtClean="0"/>
              <a:pPr/>
              <a:t>67</a:t>
            </a:fld>
            <a:endParaRPr lang="en-US"/>
          </a:p>
        </p:txBody>
      </p:sp>
      <p:sp>
        <p:nvSpPr>
          <p:cNvPr id="1013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Summary (2)</a:t>
            </a:r>
          </a:p>
        </p:txBody>
      </p:sp>
      <p:sp>
        <p:nvSpPr>
          <p:cNvPr id="1013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Streaming media caching issues:</a:t>
            </a:r>
          </a:p>
          <a:p>
            <a:pPr lvl="1" eaLnBrk="1" hangingPunct="1"/>
            <a:r>
              <a:rPr lang="en-US" dirty="0"/>
              <a:t>What to cache?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Who to fetch from?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When cache is full, what to kick out?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How to measure popularity?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Can cache adapt to popularity?</a:t>
            </a:r>
          </a:p>
          <a:p>
            <a:pPr lvl="1"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Complexity vs. practicality</a:t>
            </a: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367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229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22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5BA9BD-F3A7-4651-A1B5-6907AA7D46C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Cooperative Caching</a:t>
            </a:r>
          </a:p>
        </p:txBody>
      </p:sp>
      <p:sp>
        <p:nvSpPr>
          <p:cNvPr id="12294" name="Cloud"/>
          <p:cNvSpPr>
            <a:spLocks noChangeAspect="1" noEditPoints="1" noChangeArrowheads="1"/>
          </p:cNvSpPr>
          <p:nvPr/>
        </p:nvSpPr>
        <p:spPr bwMode="auto">
          <a:xfrm>
            <a:off x="2862263" y="2573338"/>
            <a:ext cx="4140200" cy="23399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295" name="Oval 5"/>
          <p:cNvSpPr>
            <a:spLocks noChangeArrowheads="1"/>
          </p:cNvSpPr>
          <p:nvPr/>
        </p:nvSpPr>
        <p:spPr bwMode="auto">
          <a:xfrm>
            <a:off x="317658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Oval 6"/>
          <p:cNvSpPr>
            <a:spLocks noChangeArrowheads="1"/>
          </p:cNvSpPr>
          <p:nvPr/>
        </p:nvSpPr>
        <p:spPr bwMode="auto">
          <a:xfrm>
            <a:off x="3806825" y="3519488"/>
            <a:ext cx="630238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A</a:t>
            </a:r>
          </a:p>
        </p:txBody>
      </p:sp>
      <p:cxnSp>
        <p:nvCxnSpPr>
          <p:cNvPr id="12297" name="AutoShape 10"/>
          <p:cNvCxnSpPr>
            <a:cxnSpLocks noChangeShapeType="1"/>
            <a:stCxn id="12296" idx="2"/>
            <a:endCxn id="12295" idx="0"/>
          </p:cNvCxnSpPr>
          <p:nvPr/>
        </p:nvCxnSpPr>
        <p:spPr bwMode="auto">
          <a:xfrm rot="10800000" flipV="1">
            <a:off x="3492500" y="3835400"/>
            <a:ext cx="301625" cy="1155700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2298" name="Oval 11"/>
          <p:cNvSpPr>
            <a:spLocks noChangeArrowheads="1"/>
          </p:cNvSpPr>
          <p:nvPr/>
        </p:nvSpPr>
        <p:spPr bwMode="auto">
          <a:xfrm>
            <a:off x="4616450" y="1717675"/>
            <a:ext cx="630238" cy="6302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Oval 12"/>
          <p:cNvSpPr>
            <a:spLocks noChangeArrowheads="1"/>
          </p:cNvSpPr>
          <p:nvPr/>
        </p:nvSpPr>
        <p:spPr bwMode="auto">
          <a:xfrm>
            <a:off x="5246688" y="3519488"/>
            <a:ext cx="630237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B</a:t>
            </a:r>
          </a:p>
        </p:txBody>
      </p:sp>
      <p:cxnSp>
        <p:nvCxnSpPr>
          <p:cNvPr id="12300" name="AutoShape 13"/>
          <p:cNvCxnSpPr>
            <a:cxnSpLocks noChangeShapeType="1"/>
            <a:stCxn id="12298" idx="4"/>
            <a:endCxn id="12296" idx="0"/>
          </p:cNvCxnSpPr>
          <p:nvPr/>
        </p:nvCxnSpPr>
        <p:spPr bwMode="auto">
          <a:xfrm rot="5400000">
            <a:off x="3954463" y="2528888"/>
            <a:ext cx="1146175" cy="809625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2301" name="AutoShape 14"/>
          <p:cNvCxnSpPr>
            <a:cxnSpLocks noChangeShapeType="1"/>
            <a:stCxn id="12299" idx="2"/>
            <a:endCxn id="12296" idx="6"/>
          </p:cNvCxnSpPr>
          <p:nvPr/>
        </p:nvCxnSpPr>
        <p:spPr bwMode="auto">
          <a:xfrm rot="10800000">
            <a:off x="4449763" y="3835400"/>
            <a:ext cx="78422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331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331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A58D23-59C7-469E-8159-768731DD914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Distributed Caching</a:t>
            </a:r>
          </a:p>
        </p:txBody>
      </p:sp>
      <p:sp>
        <p:nvSpPr>
          <p:cNvPr id="13318" name="Cloud"/>
          <p:cNvSpPr>
            <a:spLocks noChangeAspect="1" noEditPoints="1" noChangeArrowheads="1"/>
          </p:cNvSpPr>
          <p:nvPr/>
        </p:nvSpPr>
        <p:spPr bwMode="auto">
          <a:xfrm>
            <a:off x="2862263" y="2573338"/>
            <a:ext cx="4140200" cy="23399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3319" name="Oval 4"/>
          <p:cNvSpPr>
            <a:spLocks noChangeArrowheads="1"/>
          </p:cNvSpPr>
          <p:nvPr/>
        </p:nvSpPr>
        <p:spPr bwMode="auto">
          <a:xfrm>
            <a:off x="3176588" y="5003800"/>
            <a:ext cx="630237" cy="630238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Oval 5"/>
          <p:cNvSpPr>
            <a:spLocks noChangeArrowheads="1"/>
          </p:cNvSpPr>
          <p:nvPr/>
        </p:nvSpPr>
        <p:spPr bwMode="auto">
          <a:xfrm>
            <a:off x="3806825" y="3519488"/>
            <a:ext cx="630238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A</a:t>
            </a:r>
          </a:p>
        </p:txBody>
      </p:sp>
      <p:cxnSp>
        <p:nvCxnSpPr>
          <p:cNvPr id="13321" name="AutoShape 6"/>
          <p:cNvCxnSpPr>
            <a:cxnSpLocks noChangeShapeType="1"/>
            <a:stCxn id="13320" idx="2"/>
            <a:endCxn id="13319" idx="0"/>
          </p:cNvCxnSpPr>
          <p:nvPr/>
        </p:nvCxnSpPr>
        <p:spPr bwMode="auto">
          <a:xfrm rot="10800000" flipV="1">
            <a:off x="3492500" y="3835400"/>
            <a:ext cx="301625" cy="1155700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3322" name="Oval 7"/>
          <p:cNvSpPr>
            <a:spLocks noChangeArrowheads="1"/>
          </p:cNvSpPr>
          <p:nvPr/>
        </p:nvSpPr>
        <p:spPr bwMode="auto">
          <a:xfrm>
            <a:off x="4572000" y="1717675"/>
            <a:ext cx="630238" cy="6302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Oval 8"/>
          <p:cNvSpPr>
            <a:spLocks noChangeArrowheads="1"/>
          </p:cNvSpPr>
          <p:nvPr/>
        </p:nvSpPr>
        <p:spPr bwMode="auto">
          <a:xfrm>
            <a:off x="5246688" y="3519488"/>
            <a:ext cx="630237" cy="630237"/>
          </a:xfrm>
          <a:prstGeom prst="ellipse">
            <a:avLst/>
          </a:prstGeom>
          <a:solidFill>
            <a:srgbClr val="DDDDD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2000" b="1">
                <a:latin typeface="Verdana" pitchFamily="34" charset="0"/>
              </a:rPr>
              <a:t>B</a:t>
            </a:r>
          </a:p>
        </p:txBody>
      </p:sp>
      <p:cxnSp>
        <p:nvCxnSpPr>
          <p:cNvPr id="13324" name="AutoShape 9"/>
          <p:cNvCxnSpPr>
            <a:cxnSpLocks noChangeShapeType="1"/>
            <a:stCxn id="13322" idx="2"/>
            <a:endCxn id="13320" idx="0"/>
          </p:cNvCxnSpPr>
          <p:nvPr/>
        </p:nvCxnSpPr>
        <p:spPr bwMode="auto">
          <a:xfrm rot="10800000" flipV="1">
            <a:off x="4122738" y="2033588"/>
            <a:ext cx="436562" cy="1473200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325" name="AutoShape 10"/>
          <p:cNvCxnSpPr>
            <a:cxnSpLocks noChangeShapeType="1"/>
            <a:stCxn id="13323" idx="2"/>
            <a:endCxn id="13320" idx="6"/>
          </p:cNvCxnSpPr>
          <p:nvPr/>
        </p:nvCxnSpPr>
        <p:spPr bwMode="auto">
          <a:xfrm rot="10800000">
            <a:off x="4449763" y="3835400"/>
            <a:ext cx="78422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13326" name="AutoShape 11"/>
          <p:cNvCxnSpPr>
            <a:cxnSpLocks noChangeShapeType="1"/>
            <a:stCxn id="13322" idx="6"/>
            <a:endCxn id="13323" idx="0"/>
          </p:cNvCxnSpPr>
          <p:nvPr/>
        </p:nvCxnSpPr>
        <p:spPr bwMode="auto">
          <a:xfrm>
            <a:off x="5214938" y="2033588"/>
            <a:ext cx="347662" cy="1473200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327" name="AutoShape 12"/>
          <p:cNvCxnSpPr>
            <a:cxnSpLocks noChangeShapeType="1"/>
            <a:stCxn id="13323" idx="4"/>
            <a:endCxn id="13319" idx="6"/>
          </p:cNvCxnSpPr>
          <p:nvPr/>
        </p:nvCxnSpPr>
        <p:spPr bwMode="auto">
          <a:xfrm rot="5400000">
            <a:off x="4112419" y="3869531"/>
            <a:ext cx="1157288" cy="1743075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FC4B5B-316C-4C76-B761-AB94ABD2E95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Streaming Media vs. Webpage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Layers">
  <a:themeElements>
    <a:clrScheme name="Layers 13">
      <a:dk1>
        <a:srgbClr val="000000"/>
      </a:dk1>
      <a:lt1>
        <a:srgbClr val="FFFFFF"/>
      </a:lt1>
      <a:dk2>
        <a:srgbClr val="000000"/>
      </a:dk2>
      <a:lt2>
        <a:srgbClr val="891411"/>
      </a:lt2>
      <a:accent1>
        <a:srgbClr val="336699"/>
      </a:accent1>
      <a:accent2>
        <a:srgbClr val="660066"/>
      </a:accent2>
      <a:accent3>
        <a:srgbClr val="FFFFFF"/>
      </a:accent3>
      <a:accent4>
        <a:srgbClr val="000000"/>
      </a:accent4>
      <a:accent5>
        <a:srgbClr val="ADB8CA"/>
      </a:accent5>
      <a:accent6>
        <a:srgbClr val="5C005C"/>
      </a:accent6>
      <a:hlink>
        <a:srgbClr val="003366"/>
      </a:hlink>
      <a:folHlink>
        <a:srgbClr val="000066"/>
      </a:folHlink>
    </a:clrScheme>
    <a:fontScheme name="Layer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</a:defRPr>
        </a:defPPr>
      </a:lst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1">
        <a:dk1>
          <a:srgbClr val="000000"/>
        </a:dk1>
        <a:lt1>
          <a:srgbClr val="FFFFFF"/>
        </a:lt1>
        <a:dk2>
          <a:srgbClr val="0033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2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33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5C005C"/>
        </a:accent6>
        <a:hlink>
          <a:srgbClr val="0033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3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66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5C005C"/>
        </a:accent6>
        <a:hlink>
          <a:srgbClr val="003366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12495</TotalTime>
  <Words>2387</Words>
  <Application>Microsoft Office PowerPoint</Application>
  <PresentationFormat>On-screen Show (4:3)</PresentationFormat>
  <Paragraphs>637</Paragraphs>
  <Slides>67</Slides>
  <Notes>61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67</vt:i4>
      </vt:variant>
    </vt:vector>
  </HeadingPairs>
  <TitlesOfParts>
    <vt:vector size="76" baseType="lpstr">
      <vt:lpstr>Arial</vt:lpstr>
      <vt:lpstr>Lucida Grande</vt:lpstr>
      <vt:lpstr>Lucida Sans</vt:lpstr>
      <vt:lpstr>Tahoma</vt:lpstr>
      <vt:lpstr>Verdana</vt:lpstr>
      <vt:lpstr>Wingdings</vt:lpstr>
      <vt:lpstr>Layers</vt:lpstr>
      <vt:lpstr>Chart</vt:lpstr>
      <vt:lpstr>Equation</vt:lpstr>
      <vt:lpstr>Proxy Caching for Streaming Media</vt:lpstr>
      <vt:lpstr>You Are Here</vt:lpstr>
      <vt:lpstr>Types of Caches</vt:lpstr>
      <vt:lpstr>Gateway Caches</vt:lpstr>
      <vt:lpstr>Cache Proxies for Web</vt:lpstr>
      <vt:lpstr>Hierarchical Caching</vt:lpstr>
      <vt:lpstr>Cooperative Caching</vt:lpstr>
      <vt:lpstr>Distributed Caching</vt:lpstr>
      <vt:lpstr>Streaming Media vs. Webpage</vt:lpstr>
      <vt:lpstr>Video Access Pattern</vt:lpstr>
      <vt:lpstr>Prefix Access Distribution</vt:lpstr>
      <vt:lpstr>Video Popularity</vt:lpstr>
      <vt:lpstr>Video Popularity: Zipf’s Law</vt:lpstr>
      <vt:lpstr>Benefits of Caching</vt:lpstr>
      <vt:lpstr>Reduce Access Latency</vt:lpstr>
      <vt:lpstr>Reduce Server Load</vt:lpstr>
      <vt:lpstr>Reduce Start-up Latency</vt:lpstr>
      <vt:lpstr>Hide Network Congestion</vt:lpstr>
      <vt:lpstr>Other Issues</vt:lpstr>
      <vt:lpstr>What to Cache?</vt:lpstr>
      <vt:lpstr>Segmentation</vt:lpstr>
      <vt:lpstr>Effects of Segment Size S</vt:lpstr>
      <vt:lpstr>Prefix Caching Policy</vt:lpstr>
      <vt:lpstr>Caching Policy</vt:lpstr>
      <vt:lpstr>Where To Fetch From?</vt:lpstr>
      <vt:lpstr>Cooperative Caching</vt:lpstr>
      <vt:lpstr>Fetch from Server</vt:lpstr>
      <vt:lpstr>Fetch from Fellow Proxy</vt:lpstr>
      <vt:lpstr>Issues</vt:lpstr>
      <vt:lpstr>How to Advertise?</vt:lpstr>
      <vt:lpstr>Scalable Advertisement</vt:lpstr>
      <vt:lpstr>How to Choose Helper?</vt:lpstr>
      <vt:lpstr>Cost Function</vt:lpstr>
      <vt:lpstr>Algorithm</vt:lpstr>
      <vt:lpstr>Distributed Caching </vt:lpstr>
      <vt:lpstr>Cooperative vs. Distributed</vt:lpstr>
      <vt:lpstr>Cold Start</vt:lpstr>
      <vt:lpstr>Segment Map</vt:lpstr>
      <vt:lpstr>Cache Hit</vt:lpstr>
      <vt:lpstr>Cache Miss</vt:lpstr>
      <vt:lpstr>Distributed Caching</vt:lpstr>
      <vt:lpstr>Problems</vt:lpstr>
      <vt:lpstr>Who Should Cache What?</vt:lpstr>
      <vt:lpstr>RCache</vt:lpstr>
      <vt:lpstr>Analysis</vt:lpstr>
      <vt:lpstr>RCache’s Segmentation</vt:lpstr>
      <vt:lpstr>Bimodal Distribution</vt:lpstr>
      <vt:lpstr>Silo</vt:lpstr>
      <vt:lpstr>Further Improvement</vt:lpstr>
      <vt:lpstr>Problems</vt:lpstr>
      <vt:lpstr>Segment “Popularity”</vt:lpstr>
      <vt:lpstr>Rainbow Algorithm</vt:lpstr>
      <vt:lpstr>Rainbow Algorithm</vt:lpstr>
      <vt:lpstr>Rainbow Algorithm</vt:lpstr>
      <vt:lpstr>Problems</vt:lpstr>
      <vt:lpstr>Data Redistribution</vt:lpstr>
      <vt:lpstr>Cache Token</vt:lpstr>
      <vt:lpstr>Data Redistribution</vt:lpstr>
      <vt:lpstr>Example</vt:lpstr>
      <vt:lpstr>Example</vt:lpstr>
      <vt:lpstr>Example</vt:lpstr>
      <vt:lpstr>Example</vt:lpstr>
      <vt:lpstr>Quality Adaptive Caching</vt:lpstr>
      <vt:lpstr>Objective</vt:lpstr>
      <vt:lpstr>Rules of Thumb</vt:lpstr>
      <vt:lpstr>Summary (1)</vt:lpstr>
      <vt:lpstr>Summary (2)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Error Recovery</dc:title>
  <dc:creator/>
  <cp:lastModifiedBy>Roger Zimmermann</cp:lastModifiedBy>
  <cp:revision>90</cp:revision>
  <cp:lastPrinted>2005-10-05T01:48:36Z</cp:lastPrinted>
  <dcterms:created xsi:type="dcterms:W3CDTF">2003-09-06T02:49:53Z</dcterms:created>
  <dcterms:modified xsi:type="dcterms:W3CDTF">2019-10-18T07:41:24Z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WO120">
    <vt:i4>1082196057</vt:i4>
  </property>
</Properties>
</file>