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03" r:id="rId2"/>
    <p:sldId id="327" r:id="rId3"/>
    <p:sldId id="318" r:id="rId4"/>
    <p:sldId id="329" r:id="rId5"/>
    <p:sldId id="328" r:id="rId6"/>
    <p:sldId id="330" r:id="rId7"/>
    <p:sldId id="319" r:id="rId8"/>
    <p:sldId id="320" r:id="rId9"/>
    <p:sldId id="321" r:id="rId10"/>
    <p:sldId id="322" r:id="rId11"/>
    <p:sldId id="324" r:id="rId12"/>
    <p:sldId id="323" r:id="rId13"/>
    <p:sldId id="325" r:id="rId14"/>
    <p:sldId id="332" r:id="rId15"/>
    <p:sldId id="326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4874"/>
  </p:normalViewPr>
  <p:slideViewPr>
    <p:cSldViewPr snapToGrid="0" snapToObjects="1">
      <p:cViewPr varScale="1">
        <p:scale>
          <a:sx n="103" d="100"/>
          <a:sy n="103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4A0F-185D-1848-8713-9F58CD6E4709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AD043-8266-F147-9463-478BBF9A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AD043-8266-F147-9463-478BBF9A9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2CA7-BE4F-6047-B4B6-21252929A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D9BA8-7680-0E43-B248-7273A96D5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6A23-E7C1-4044-A0D4-5F62A569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102B1-2E2B-CE43-AD27-C6BF17F7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0DDB-95D9-4D41-9649-86856BA9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E62D-715D-854E-9FE5-71FC14BD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C5AB7-7994-C744-BB5A-9305F1CAD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A42C-7D75-D144-904E-0D8F3CD4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251B-4767-0B4A-909D-8B1C749F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7B68-EAC1-5A40-BD6B-69511F87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BC985-B671-8F44-99CE-379334CAC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70B5A-1D65-FA40-841C-93B74B68A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1B41-6CA9-6D40-A558-1A043CB1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9232-536B-654E-8C28-2196D6EC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DD7A0-248C-924E-98FA-5C4BDD4C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58A9-A5AE-AC43-9141-D3701F39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9E0B-9D45-BC44-936C-CABF846B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F17A-ACAE-474E-B83D-D274BB5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213C2-DD03-F640-8801-F92B888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5CB0-7C4D-5840-9110-E72180A8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4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BCF9-84F0-B044-8991-E4DA993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746BF-4E63-8E45-BEE7-956DACC5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D403-38DC-B044-95B6-E52A60DA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39CF-DDED-834A-9A13-A4E70A57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9869-CC37-AD44-9327-4B8F0854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8C6F-4B49-BE44-A068-6F2CA566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096A-2B5F-1E47-99EF-A8C815551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1070F-6ADF-C149-9A45-EFB038BD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67929-6D97-3A46-9DE5-B985D82C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81DB5-B753-774F-917A-D7F55F91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2ED15-6BDE-E74D-821B-483B2169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F253-C9E2-DE4B-BDBC-D7AF21B0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DFC70-FC7E-224A-B3EB-E14C4D81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A5E6C-E638-1A4A-B900-700039443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016AC-3E24-664A-9E82-E464F3E61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7B1ED-5606-9F43-943B-3F435ABA4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1DE12-CE7D-C540-8764-96E4FE73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F326D-DF9C-2142-9CF1-BD428D4F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AA0C3-B390-3D46-8BC6-B7AC503B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3F26-B639-474D-8B52-7025282C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CDE7D-F405-5E40-B82A-80AA0E0D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1A9F3-768A-AC49-9FFA-B92252FD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BEE89-68D2-BD48-863F-35C7A8BE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7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5FF64-FEEE-CE41-B069-DBC6EC63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96763-00A5-314A-96CB-D07A23F9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A2935-8C33-C64B-A1BA-26371CF8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CA75-3339-6244-84DD-61835C96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DB15-689E-3344-8C38-E533C223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E3F2B-0720-AD45-A8D8-40518E2F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2963D-06E3-3F45-BE96-17655189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428D2-5C59-E34F-B78B-50FCAE1E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D5872-3F77-1F41-850D-5C72DBE4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0E8B-7C7A-3A42-8083-8E383AF1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2578-3433-0740-9F36-668351BC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92768-3CF4-2341-897F-B6916A99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BC750-2559-E44E-AB01-89F043C3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42394-4079-6544-B06B-7DD6C5FE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5144C-69EA-404E-BAA3-FA39A793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C8065-B99E-9B46-A17E-3292C822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44AC4-3A53-2B44-BE82-FAA1611D9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8FFAF-6719-5942-822B-5231EA844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5FE0-A87F-BE4B-8B8F-927A7FAAC3C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F309-A8CE-874E-832C-28BC1010A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7413-F1F8-CE43-8CD9-2EF886FF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6566-3B81-7C4F-965E-E0E3CCC8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1EF7-96F5-7A46-8D93-9708C22A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16951"/>
            <a:ext cx="9906000" cy="32238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Self-Adaptive Sampling for Efficient Video Question-Answering (on Image—Text Models)</a:t>
            </a:r>
          </a:p>
        </p:txBody>
      </p:sp>
    </p:spTree>
    <p:extLst>
      <p:ext uri="{BB962C8B-B14F-4D97-AF65-F5344CB8AC3E}">
        <p14:creationId xmlns:p14="http://schemas.microsoft.com/office/powerpoint/2010/main" val="39602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8"/>
    </mc:Choice>
    <mc:Fallback xmlns="">
      <p:transition spd="slow" advTm="356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Implied Frames (MIF)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337482"/>
            <a:ext cx="1064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move the sampling stage offline (decouple it from the main network)?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Is question-aware sampling always required (can we have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A diagram of a model&#10;&#10;Description automatically generated">
            <a:extLst>
              <a:ext uri="{FF2B5EF4-FFF2-40B4-BE49-F238E27FC236}">
                <a16:creationId xmlns:a16="http://schemas.microsoft.com/office/drawing/2014/main" id="{34B5128E-100C-BEE8-7AE7-78674D95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34" y="2725655"/>
            <a:ext cx="6281003" cy="349737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EF421FA0-A563-53ED-FCC1-84E8D4332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95"/>
    </mc:Choice>
    <mc:Fallback>
      <p:transition spd="slow" advTm="44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Implied Frames (MIF)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619836" y="1337482"/>
            <a:ext cx="10952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Is question-aware sampling always required (can we have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white sheet with black text and numbers&#10;&#10;Description automatically generated">
            <a:extLst>
              <a:ext uri="{FF2B5EF4-FFF2-40B4-BE49-F238E27FC236}">
                <a16:creationId xmlns:a16="http://schemas.microsoft.com/office/drawing/2014/main" id="{14B04DCA-ACCC-921D-6847-5D59722E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82" y="2971800"/>
            <a:ext cx="5912987" cy="2391770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4870B6F2-5440-BD13-9B90-0053F153E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76"/>
    </mc:Choice>
    <mc:Fallback>
      <p:transition spd="slow" advTm="23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Implied Frames (MIF)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337482"/>
            <a:ext cx="1064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question-aware sampling always required (can we have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A0C2CAA3-2580-FF35-1588-0E4F9D0E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73" y="3145536"/>
            <a:ext cx="4801811" cy="3210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6BF57-D8A7-A0FB-0625-8C83EAC918A6}"/>
              </a:ext>
            </a:extLst>
          </p:cNvPr>
          <p:cNvSpPr txBox="1"/>
          <p:nvPr/>
        </p:nvSpPr>
        <p:spPr>
          <a:xfrm>
            <a:off x="6400800" y="3645806"/>
            <a:ext cx="517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</a:t>
            </a:r>
            <a:r>
              <a:rPr lang="zh-TW" altLang="en-US" dirty="0"/>
              <a:t> </a:t>
            </a:r>
            <a:r>
              <a:rPr lang="en-US" altLang="zh-TW" dirty="0"/>
              <a:t>obvious correlation between Captioner-Grader capability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boldly hypothesize that question–agnostic sampling is</a:t>
            </a:r>
            <a:r>
              <a:rPr lang="zh-TW" altLang="en-US" dirty="0"/>
              <a:t> </a:t>
            </a:r>
            <a:r>
              <a:rPr lang="en-US" altLang="zh-TW" dirty="0"/>
              <a:t>feasible</a:t>
            </a:r>
            <a:endParaRPr lang="en-US" dirty="0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850E2299-F00C-57AF-C785-7574D5863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07"/>
    </mc:Choice>
    <mc:Fallback>
      <p:transition spd="slow" advTm="4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Dominant Frames (MDF)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337482"/>
            <a:ext cx="1064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question-aware sampling always required (can we have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1CB99EF1-D53C-7320-7033-470CFDACE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19522"/>
            <a:ext cx="5194908" cy="3424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FA1C6-7468-BBC1-4230-79ABCBC900FF}"/>
              </a:ext>
            </a:extLst>
          </p:cNvPr>
          <p:cNvSpPr txBox="1"/>
          <p:nvPr/>
        </p:nvSpPr>
        <p:spPr>
          <a:xfrm>
            <a:off x="436955" y="3563791"/>
            <a:ext cx="5098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MDF Highlights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Static frames are more important than transient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Find most static frames to maximize the variance of scenes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MDF computes scores only using visual encoder (frame feature similarity)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fast minima (most static frames) searching algorithm for MDF 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ECBB501B-840F-4196-49FC-091540724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79"/>
    </mc:Choice>
    <mc:Fallback>
      <p:transition spd="slow" advTm="56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Dominant Frames (MDF)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243840" y="1337482"/>
            <a:ext cx="11174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question-aware sampling always required (can we design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BF788E6-C677-550C-2A05-CB42BC52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59" y="121920"/>
            <a:ext cx="6199758" cy="6707690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AB7FFC6C-9C24-EB4B-38C0-4D43D6FA3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3"/>
    </mc:Choice>
    <mc:Fallback>
      <p:transition spd="slow"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Most Dominant Frames (MDF)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337482"/>
            <a:ext cx="1064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question-aware sampling always required (can we design a question-agnostic one)?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table with numbers and text&#10;&#10;Description automatically generated">
            <a:extLst>
              <a:ext uri="{FF2B5EF4-FFF2-40B4-BE49-F238E27FC236}">
                <a16:creationId xmlns:a16="http://schemas.microsoft.com/office/drawing/2014/main" id="{D8D97A61-B89E-2E6D-A550-09AA17A3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49" y="3019170"/>
            <a:ext cx="3657031" cy="3597080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5D472A02-BCC7-758C-04A8-FDE624B71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2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8"/>
    </mc:Choice>
    <mc:Fallback>
      <p:transition spd="slow" advTm="1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>
            <a:normAutofit/>
          </a:bodyPr>
          <a:lstStyle/>
          <a:p>
            <a:r>
              <a:rPr lang="en-US" dirty="0"/>
              <a:t>Impact of Input Frame Lengths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337482"/>
            <a:ext cx="1064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B0EEE93-8D2F-458F-2F44-E0C64272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" y="1840992"/>
            <a:ext cx="6184157" cy="4117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DF63D-2B20-FB73-A000-A9C6DD57D6C5}"/>
              </a:ext>
            </a:extLst>
          </p:cNvPr>
          <p:cNvSpPr txBox="1"/>
          <p:nvPr/>
        </p:nvSpPr>
        <p:spPr>
          <a:xfrm>
            <a:off x="6968865" y="1987296"/>
            <a:ext cx="4603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methods consistently outperform SOTA baseline under different frame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other words, we can gain competitive results using fewer input frames (and thus faster) combined with MDF/MIF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B648AC03-9B45-3756-8DA1-97CFA47B3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6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16"/>
    </mc:Choice>
    <mc:Fallback>
      <p:transition spd="slow" advTm="4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5" y="351477"/>
            <a:ext cx="11217261" cy="1325563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859340"/>
            <a:ext cx="10645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investigation (</a:t>
            </a:r>
            <a:r>
              <a:rPr lang="en-US" altLang="zh-CN" sz="2400" dirty="0"/>
              <a:t>empirical study)</a:t>
            </a:r>
            <a:r>
              <a:rPr lang="en-US" sz="2400" dirty="0"/>
              <a:t> towards “SOTA” (as of Mid 2023) VLMs (CLIP, GIT, AIO, BLIP-2…) to find potential redundancy in </a:t>
            </a:r>
            <a:r>
              <a:rPr lang="en-US" sz="2400" dirty="0" err="1"/>
              <a:t>ViQA</a:t>
            </a:r>
            <a:r>
              <a:rPr lang="en-US" sz="2400" dirty="0"/>
              <a:t> system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Propose two efficient sampling methods through progressively removing the redundancy and making it offline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11EC0584-78B9-CAF6-A315-8865771EF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98"/>
    </mc:Choice>
    <mc:Fallback>
      <p:transition spd="slow" advTm="37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7"/>
            <a:ext cx="11020402" cy="1325563"/>
          </a:xfrm>
        </p:spPr>
        <p:txBody>
          <a:bodyPr/>
          <a:lstStyle/>
          <a:p>
            <a:r>
              <a:rPr lang="en-US" dirty="0"/>
              <a:t>Background: Video Question Answering (</a:t>
            </a:r>
            <a:r>
              <a:rPr lang="en-US" dirty="0" err="1"/>
              <a:t>ViQA</a:t>
            </a:r>
            <a:r>
              <a:rPr lang="en-US" dirty="0"/>
              <a:t>)</a:t>
            </a:r>
          </a:p>
        </p:txBody>
      </p:sp>
      <p:pic>
        <p:nvPicPr>
          <p:cNvPr id="7170" name="Picture 2" descr="Video Question Answering | Papers With Code">
            <a:extLst>
              <a:ext uri="{FF2B5EF4-FFF2-40B4-BE49-F238E27FC236}">
                <a16:creationId xmlns:a16="http://schemas.microsoft.com/office/drawing/2014/main" id="{785E04E1-CC4A-3755-F859-0B7EC2FC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" y="1677040"/>
            <a:ext cx="11020402" cy="42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0F3798DF-3439-D6CB-BC1D-5F1708B13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39"/>
    </mc:Choice>
    <mc:Fallback>
      <p:transition spd="slow" advTm="3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99" y="261325"/>
            <a:ext cx="11020402" cy="1325563"/>
          </a:xfrm>
        </p:spPr>
        <p:txBody>
          <a:bodyPr/>
          <a:lstStyle/>
          <a:p>
            <a:r>
              <a:rPr lang="en-US" dirty="0"/>
              <a:t>Background: Image—Text Models (ITMs)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49795-72F0-2B79-ADD5-BB14579CFBFA}"/>
              </a:ext>
            </a:extLst>
          </p:cNvPr>
          <p:cNvSpPr txBox="1"/>
          <p:nvPr/>
        </p:nvSpPr>
        <p:spPr>
          <a:xfrm>
            <a:off x="743712" y="1938528"/>
            <a:ext cx="10314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subcategory under VLMs (Visual Language Models)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Unified input format: Image sequence (encoded as visual prefix) + Text sequence</a:t>
            </a: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C1545C8E-52E5-33AF-BFB5-2F480DE9E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32"/>
    </mc:Choice>
    <mc:Fallback>
      <p:transition spd="slow" advTm="35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99" y="261325"/>
            <a:ext cx="11020402" cy="1325563"/>
          </a:xfrm>
        </p:spPr>
        <p:txBody>
          <a:bodyPr/>
          <a:lstStyle/>
          <a:p>
            <a:r>
              <a:rPr lang="en-US" dirty="0"/>
              <a:t>Image—Text Models (CLIP and CLIP-Dec)</a:t>
            </a:r>
          </a:p>
        </p:txBody>
      </p:sp>
      <p:pic>
        <p:nvPicPr>
          <p:cNvPr id="1030" name="Picture 6" descr="CLIP: The Most Influential AI Model From OpenAI — And How To Use It | by  Nikos Kafritsas | Towards Data Science">
            <a:extLst>
              <a:ext uri="{FF2B5EF4-FFF2-40B4-BE49-F238E27FC236}">
                <a16:creationId xmlns:a16="http://schemas.microsoft.com/office/drawing/2014/main" id="{6638637D-40C5-DA12-50D6-6DAC9664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9" y="2056464"/>
            <a:ext cx="4705461" cy="34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iagram of a transformer&#10;&#10;Description automatically generated">
            <a:extLst>
              <a:ext uri="{FF2B5EF4-FFF2-40B4-BE49-F238E27FC236}">
                <a16:creationId xmlns:a16="http://schemas.microsoft.com/office/drawing/2014/main" id="{9AB857B9-59CB-2994-3FB7-317994C4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84" y="1586888"/>
            <a:ext cx="4582017" cy="4313539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16BA47DD-4FF0-840B-F7E7-A9F04EDDB7C7}"/>
              </a:ext>
            </a:extLst>
          </p:cNvPr>
          <p:cNvSpPr/>
          <p:nvPr/>
        </p:nvSpPr>
        <p:spPr>
          <a:xfrm>
            <a:off x="5550842" y="3500378"/>
            <a:ext cx="1695996" cy="5959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9F97CD-8491-7EB6-65DE-60F8A5536085}"/>
                  </a:ext>
                </a:extLst>
              </p:cNvPr>
              <p:cNvSpPr txBox="1"/>
              <p:nvPr/>
            </p:nvSpPr>
            <p:spPr>
              <a:xfrm>
                <a:off x="5442404" y="4279760"/>
                <a:ext cx="180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3.4-5.9%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9F97CD-8491-7EB6-65DE-60F8A5536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404" y="4279760"/>
                <a:ext cx="1804434" cy="369332"/>
              </a:xfrm>
              <a:prstGeom prst="rect">
                <a:avLst/>
              </a:prstGeom>
              <a:blipFill>
                <a:blip r:embed="rId4"/>
                <a:stretch>
                  <a:fillRect t="-3226" r="-69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3E19285-F7BF-925A-A9B2-B11B062186CA}"/>
              </a:ext>
            </a:extLst>
          </p:cNvPr>
          <p:cNvSpPr txBox="1"/>
          <p:nvPr/>
        </p:nvSpPr>
        <p:spPr>
          <a:xfrm>
            <a:off x="1633728" y="5900427"/>
            <a:ext cx="25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73777-4283-89E7-E3C2-2CDFCF16D032}"/>
              </a:ext>
            </a:extLst>
          </p:cNvPr>
          <p:cNvSpPr txBox="1"/>
          <p:nvPr/>
        </p:nvSpPr>
        <p:spPr>
          <a:xfrm>
            <a:off x="9070265" y="5912118"/>
            <a:ext cx="25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CLIP-Dec</a:t>
            </a:r>
          </a:p>
        </p:txBody>
      </p:sp>
    </p:spTree>
    <p:extLst>
      <p:ext uri="{BB962C8B-B14F-4D97-AF65-F5344CB8AC3E}">
        <p14:creationId xmlns:p14="http://schemas.microsoft.com/office/powerpoint/2010/main" val="26425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73"/>
    </mc:Choice>
    <mc:Fallback>
      <p:transition spd="slow" advTm="470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55" y="191356"/>
            <a:ext cx="11020402" cy="1325563"/>
          </a:xfrm>
        </p:spPr>
        <p:txBody>
          <a:bodyPr/>
          <a:lstStyle/>
          <a:p>
            <a:r>
              <a:rPr lang="en-US" dirty="0"/>
              <a:t>Background: Image—Text Models (GIT)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853B553-E13F-935A-4809-BE81A3B65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" y="1372859"/>
            <a:ext cx="8662416" cy="5293785"/>
          </a:xfrm>
          <a:prstGeom prst="rect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D3F6613E-2B8F-54D7-3837-8A7571F41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4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56"/>
    </mc:Choice>
    <mc:Fallback>
      <p:transition spd="slow" advTm="2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7"/>
            <a:ext cx="10515600" cy="1325563"/>
          </a:xfrm>
        </p:spPr>
        <p:txBody>
          <a:bodyPr/>
          <a:lstStyle/>
          <a:p>
            <a:r>
              <a:rPr lang="en-US" dirty="0"/>
              <a:t>Background: Frame Sampling</a:t>
            </a:r>
            <a:r>
              <a:rPr lang="zh-TW" altLang="en-US" dirty="0"/>
              <a:t> </a:t>
            </a:r>
            <a:r>
              <a:rPr lang="en-US" altLang="zh-TW" dirty="0"/>
              <a:t>in ITMs</a:t>
            </a:r>
            <a:endParaRPr lang="en-US" dirty="0"/>
          </a:p>
        </p:txBody>
      </p:sp>
      <p:pic>
        <p:nvPicPr>
          <p:cNvPr id="4" name="Picture 3" descr="A diagram of a test&#10;&#10;Description automatically generated">
            <a:extLst>
              <a:ext uri="{FF2B5EF4-FFF2-40B4-BE49-F238E27FC236}">
                <a16:creationId xmlns:a16="http://schemas.microsoft.com/office/drawing/2014/main" id="{513FB6A7-F5CF-C397-A476-6D116B7B8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64" y="1677040"/>
            <a:ext cx="9933906" cy="4564227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BF158648-0ACF-5FB7-D34A-A97E9D669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72"/>
    </mc:Choice>
    <mc:Fallback>
      <p:transition spd="slow" advTm="54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5" y="351477"/>
            <a:ext cx="11572165" cy="1325563"/>
          </a:xfrm>
        </p:spPr>
        <p:txBody>
          <a:bodyPr/>
          <a:lstStyle/>
          <a:p>
            <a:r>
              <a:rPr lang="en-US" dirty="0"/>
              <a:t>Motivation: Redundancy in Current </a:t>
            </a:r>
            <a:r>
              <a:rPr lang="en-US" dirty="0" err="1"/>
              <a:t>ViQA</a:t>
            </a:r>
            <a:r>
              <a:rPr lang="en-US" dirty="0"/>
              <a:t>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773373" y="1859340"/>
            <a:ext cx="10645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Inefficient?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Slow convergence speed (5~10x more epochs)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sampling (Load video into RAM then sample)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compute question-aware score for each frame</a:t>
            </a:r>
          </a:p>
          <a:p>
            <a:endParaRPr lang="en-US" sz="2400" dirty="0"/>
          </a:p>
          <a:p>
            <a:r>
              <a:rPr lang="en-US" sz="2400" dirty="0"/>
              <a:t>Question: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question-aware sampling always required (can we have a question-agnostic one)?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6AF8BB26-D960-7A83-9347-6A17D6C9E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0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63"/>
    </mc:Choice>
    <mc:Fallback>
      <p:transition spd="slow" advTm="10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DF10-ACD2-53DE-2803-33061865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6" y="351478"/>
            <a:ext cx="10515600" cy="986004"/>
          </a:xfrm>
        </p:spPr>
        <p:txBody>
          <a:bodyPr/>
          <a:lstStyle/>
          <a:p>
            <a:r>
              <a:rPr lang="en-US" dirty="0"/>
              <a:t>Offline sampling with off-the-shelf VLMs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97F2-6CDE-8338-5E26-BA6B7D3DC0F9}"/>
              </a:ext>
            </a:extLst>
          </p:cNvPr>
          <p:cNvSpPr txBox="1"/>
          <p:nvPr/>
        </p:nvSpPr>
        <p:spPr>
          <a:xfrm>
            <a:off x="619836" y="1337482"/>
            <a:ext cx="10645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move the sampling stage offline (decouple it from the main network)?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Can we find a simple yet effective formulation for the offline sampling?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Is question-aware sampling always required (can we have a question-agnostic one)?</a:t>
            </a:r>
          </a:p>
          <a:p>
            <a:endParaRPr lang="en-US" sz="2400" dirty="0"/>
          </a:p>
          <a:p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150E1BC6-CF8B-FD8B-2D8A-16B4D5861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67" y="3109319"/>
            <a:ext cx="5876973" cy="3086232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41C7AC4-5D20-65FD-2CA2-3D4981FFD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13"/>
    </mc:Choice>
    <mc:Fallback>
      <p:transition spd="slow" advTm="35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35142</TotalTime>
  <Words>644</Words>
  <Application>Microsoft Macintosh PowerPoint</Application>
  <PresentationFormat>Widescreen</PresentationFormat>
  <Paragraphs>65</Paragraphs>
  <Slides>16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Self-Adaptive Sampling for Efficient Video Question-Answering (on Image—Text Models)</vt:lpstr>
      <vt:lpstr>Key Points</vt:lpstr>
      <vt:lpstr>Background: Video Question Answering (ViQA)</vt:lpstr>
      <vt:lpstr>Background: Image—Text Models (ITMs)</vt:lpstr>
      <vt:lpstr>Image—Text Models (CLIP and CLIP-Dec)</vt:lpstr>
      <vt:lpstr>Background: Image—Text Models (GIT)</vt:lpstr>
      <vt:lpstr>Background: Frame Sampling in ITMs</vt:lpstr>
      <vt:lpstr>Motivation: Redundancy in Current ViQA Systems</vt:lpstr>
      <vt:lpstr>Offline sampling with off-the-shelf VLMs</vt:lpstr>
      <vt:lpstr>Most Implied Frames (MIF)</vt:lpstr>
      <vt:lpstr>Most Implied Frames (MIF)</vt:lpstr>
      <vt:lpstr>Most Implied Frames (MIF)</vt:lpstr>
      <vt:lpstr>Most Dominant Frames (MDF)</vt:lpstr>
      <vt:lpstr>Most Dominant Frames (MDF)</vt:lpstr>
      <vt:lpstr>Most Dominant Frames (MDF)</vt:lpstr>
      <vt:lpstr>Impact of Input Frame Lengths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Bi-Bimodal Modality Fusion for Correlation-Controlled Multimodal Sentiment Analysis </dc:title>
  <dc:creator>Han Heinrich</dc:creator>
  <cp:lastModifiedBy>炜 韩</cp:lastModifiedBy>
  <cp:revision>23</cp:revision>
  <dcterms:created xsi:type="dcterms:W3CDTF">2021-09-20T13:34:22Z</dcterms:created>
  <dcterms:modified xsi:type="dcterms:W3CDTF">2024-05-21T03:05:57Z</dcterms:modified>
</cp:coreProperties>
</file>