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5" r:id="rId3"/>
    <p:sldId id="287" r:id="rId4"/>
    <p:sldId id="295" r:id="rId5"/>
    <p:sldId id="288" r:id="rId6"/>
    <p:sldId id="291" r:id="rId7"/>
    <p:sldId id="290" r:id="rId8"/>
    <p:sldId id="294" r:id="rId9"/>
    <p:sldId id="296" r:id="rId10"/>
    <p:sldId id="298" r:id="rId11"/>
    <p:sldId id="297" r:id="rId12"/>
    <p:sldId id="258" r:id="rId13"/>
    <p:sldId id="299" r:id="rId14"/>
    <p:sldId id="300" r:id="rId15"/>
    <p:sldId id="302" r:id="rId16"/>
    <p:sldId id="313" r:id="rId17"/>
    <p:sldId id="292" r:id="rId18"/>
    <p:sldId id="262" r:id="rId19"/>
    <p:sldId id="326" r:id="rId20"/>
    <p:sldId id="324" r:id="rId21"/>
    <p:sldId id="327" r:id="rId22"/>
    <p:sldId id="325" r:id="rId23"/>
    <p:sldId id="309" r:id="rId24"/>
    <p:sldId id="310" r:id="rId25"/>
    <p:sldId id="311" r:id="rId26"/>
    <p:sldId id="312" r:id="rId27"/>
    <p:sldId id="306" r:id="rId28"/>
    <p:sldId id="307" r:id="rId29"/>
    <p:sldId id="283" r:id="rId30"/>
    <p:sldId id="273" r:id="rId31"/>
    <p:sldId id="308" r:id="rId32"/>
    <p:sldId id="303" r:id="rId33"/>
    <p:sldId id="304" r:id="rId34"/>
    <p:sldId id="336" r:id="rId35"/>
    <p:sldId id="331" r:id="rId36"/>
    <p:sldId id="328" r:id="rId37"/>
    <p:sldId id="332" r:id="rId38"/>
    <p:sldId id="330" r:id="rId39"/>
    <p:sldId id="281" r:id="rId40"/>
    <p:sldId id="282" r:id="rId41"/>
    <p:sldId id="335" r:id="rId42"/>
    <p:sldId id="333" r:id="rId43"/>
    <p:sldId id="334" r:id="rId44"/>
    <p:sldId id="28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9"/>
    <a:srgbClr val="203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4153"/>
        <p:guide pos="27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43C08E-ADC9-534D-AA3B-CDD7AF68AF8B}" type="datetimeFigureOut">
              <a:rPr lang="en-US"/>
              <a:pPr>
                <a:defRPr/>
              </a:pPr>
              <a:t>23/7/13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AB322D-E83C-474F-84F4-9C6F84E6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0FF9D0-37E9-9D44-A82D-B5632051F7B0}" type="datetimeFigureOut">
              <a:rPr lang="en-US"/>
              <a:pPr>
                <a:defRPr/>
              </a:pPr>
              <a:t>23/7/13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91BD63-C165-A342-A257-8FA837EA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31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E7F1-4D19-4109-B812-81D48692B64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>
            <a:fillRect/>
          </a:stretch>
        </p:blipFill>
        <p:spPr bwMode="auto">
          <a:xfrm>
            <a:off x="-12700" y="234950"/>
            <a:ext cx="916622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 rot="10800000">
            <a:off x="-12700" y="6592888"/>
            <a:ext cx="9156700" cy="3794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9000"/>
                </a:schemeClr>
              </a:gs>
              <a:gs pos="100000">
                <a:srgbClr val="FFFFFF"/>
              </a:gs>
              <a:gs pos="72000">
                <a:schemeClr val="tx1">
                  <a:lumMod val="65000"/>
                  <a:lumOff val="35000"/>
                  <a:alpha val="39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21" descr="C:\Users\Muthukumar C\Documents\RA\jcdl-2012\wing_logo_201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77" y="5184775"/>
            <a:ext cx="28580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5"/>
            <a:ext cx="7772400" cy="1470025"/>
          </a:xfrm>
        </p:spPr>
        <p:txBody>
          <a:bodyPr/>
          <a:lstStyle>
            <a:lvl1pPr>
              <a:defRPr>
                <a:latin typeface="Gill Sans Light"/>
                <a:cs typeface="Gill Sans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pPr>
              <a:defRPr/>
            </a:pPr>
            <a:fld id="{BF5E4CD2-FA16-4F45-A355-B0742BE17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300" y="5184775"/>
            <a:ext cx="444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694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6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6C4F-29C8-524E-B4B0-EAC885B0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33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6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FB75-C242-5D41-9AAC-B6C3E8A02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2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8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6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69C9-F8F7-6841-9AD8-A472498D3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27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8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6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8D17-49E7-E74B-8997-62BDDEA6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3508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8"/>
          <p:cNvPicPr>
            <a:picLocks noChangeAspect="1"/>
          </p:cNvPicPr>
          <p:nvPr userDrawn="1"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7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5DEA-EE10-B84E-8BA7-AD021D873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25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9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4AF1-9B4B-514B-BE5D-C2DF454B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682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47650"/>
            <a:ext cx="9166225" cy="336550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5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5B50-D1BF-E148-9592-4A1EB3B3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175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8"/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4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B4F-2367-2F41-B9E8-3D3E0805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6793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7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71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8471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4676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00D7-1BE6-5F4B-BC44-64D92FF0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78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8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66225" cy="334963"/>
          </a:xfrm>
          <a:prstGeom prst="rect">
            <a:avLst/>
          </a:prstGeom>
          <a:gradFill rotWithShape="1">
            <a:gsLst>
              <a:gs pos="0">
                <a:schemeClr val="tx1">
                  <a:alpha val="20998"/>
                </a:schemeClr>
              </a:gs>
              <a:gs pos="100000">
                <a:srgbClr val="FFFFFF">
                  <a:alpha val="5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39"/>
          <p:cNvGrpSpPr>
            <a:grpSpLocks/>
          </p:cNvGrpSpPr>
          <p:nvPr userDrawn="1"/>
        </p:nvGrpSpPr>
        <p:grpSpPr bwMode="auto">
          <a:xfrm>
            <a:off x="-3175" y="6270625"/>
            <a:ext cx="9156700" cy="706438"/>
            <a:chOff x="-12700" y="6265863"/>
            <a:chExt cx="9156700" cy="706438"/>
          </a:xfrm>
        </p:grpSpPr>
        <p:pic>
          <p:nvPicPr>
            <p:cNvPr id="7" name="Picture 341" descr="Black-n-White-landscap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85" y="6360681"/>
              <a:ext cx="1758950" cy="497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 userDrawn="1"/>
          </p:nvSpPr>
          <p:spPr>
            <a:xfrm rot="10800000">
              <a:off x="-12700" y="6265863"/>
              <a:ext cx="9156700" cy="7064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9000"/>
                  </a:schemeClr>
                </a:gs>
                <a:gs pos="100000">
                  <a:srgbClr val="FFFFFF"/>
                </a:gs>
                <a:gs pos="72000">
                  <a:schemeClr val="tx1">
                    <a:lumMod val="65000"/>
                    <a:lumOff val="35000"/>
                    <a:alpha val="39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C3F1-A896-5D4C-9900-7F8FCCB5E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96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8"/>
          <p:cNvGrpSpPr>
            <a:grpSpLocks/>
          </p:cNvGrpSpPr>
          <p:nvPr userDrawn="1"/>
        </p:nvGrpSpPr>
        <p:grpSpPr bwMode="auto">
          <a:xfrm>
            <a:off x="-12700" y="0"/>
            <a:ext cx="9156700" cy="6972300"/>
            <a:chOff x="-2235200" y="76200"/>
            <a:chExt cx="9156700" cy="6972300"/>
          </a:xfrm>
        </p:grpSpPr>
        <p:grpSp>
          <p:nvGrpSpPr>
            <p:cNvPr id="14345" name="Group 169"/>
            <p:cNvGrpSpPr>
              <a:grpSpLocks/>
            </p:cNvGrpSpPr>
            <p:nvPr/>
          </p:nvGrpSpPr>
          <p:grpSpPr bwMode="auto">
            <a:xfrm>
              <a:off x="-2235200" y="76200"/>
              <a:ext cx="9156700" cy="6972300"/>
              <a:chOff x="1828800" y="215900"/>
              <a:chExt cx="9156700" cy="6972300"/>
            </a:xfrm>
          </p:grpSpPr>
          <p:pic>
            <p:nvPicPr>
              <p:cNvPr id="14347" name="Picture 17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Picture 17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17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0" name="Picture 17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Picture 17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2" name="Picture 17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3" name="Picture 17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215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4" name="Picture 17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5" name="Picture 17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18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7" name="Picture 18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8" name="Picture 18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9" name="Picture 18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0" name="Picture 18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508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1" name="Picture 18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2" name="Picture 18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3" name="Picture 18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4" name="Picture 18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5" name="Picture 18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19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19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800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19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9" name="Picture 19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19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1" name="Picture 19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19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19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19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1092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19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20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20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Picture 20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9" name="Picture 20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0" name="Picture 20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1" name="Picture 20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13716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2" name="Picture 20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3" name="Picture 20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4" name="Picture 20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5" name="Picture 20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6" name="Picture 21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7" name="Picture 21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8" name="Picture 21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1663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9" name="Picture 21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0" name="Picture 21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1" name="Picture 21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2" name="Picture 21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3" name="Picture 21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4" name="Picture 21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5" name="Picture 21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1955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6" name="Picture 22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7" name="Picture 22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8" name="Picture 22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9" name="Picture 22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0" name="Picture 22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1" name="Picture 22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2" name="Picture 22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2247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3" name="Picture 22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4" name="Picture 22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5" name="Picture 22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6" name="Picture 23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7" name="Picture 23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8" name="Picture 23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9" name="Picture 23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2540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0" name="Picture 23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1" name="Picture 23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2" name="Picture 23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3" name="Picture 23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4" name="Picture 23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5" name="Picture 23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6" name="Picture 24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2832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7" name="Picture 24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8" name="Picture 24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9" name="Picture 24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0" name="Picture 24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1" name="Picture 24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2" name="Picture 24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3" name="Picture 24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3124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4" name="Picture 24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5" name="Picture 24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6" name="Picture 25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7" name="Picture 25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8" name="Picture 25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29" name="Picture 25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0" name="Picture 25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3416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1" name="Picture 25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2" name="Picture 25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3" name="Picture 25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4" name="Picture 25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5" name="Picture 25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6" name="Picture 26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7" name="Picture 26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36957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8" name="Picture 26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39" name="Picture 26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0" name="Picture 26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1" name="Picture 26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2" name="Picture 26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3" name="Picture 26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4" name="Picture 26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39878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5" name="Picture 26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6" name="Picture 27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7" name="Picture 27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8" name="Picture 27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49" name="Picture 27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0" name="Picture 27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1" name="Picture 27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4279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2" name="Picture 27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3" name="Picture 27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4" name="Picture 27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5" name="Picture 27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6" name="Picture 28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7" name="Picture 28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8" name="Picture 28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4572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59" name="Picture 28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0" name="Picture 28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1" name="Picture 28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2" name="Picture 28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3" name="Picture 28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4" name="Picture 28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5" name="Picture 28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4864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6" name="Picture 29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7" name="Picture 29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8" name="Picture 29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69" name="Picture 29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0" name="Picture 29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1" name="Picture 29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2" name="Picture 29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51562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3" name="Picture 29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4" name="Picture 29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5" name="Picture 29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6" name="Picture 30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7" name="Picture 30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8" name="Picture 30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79" name="Picture 30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54483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0" name="Picture 30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1" name="Picture 30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2" name="Picture 30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3" name="Picture 30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4" name="Picture 30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5" name="Picture 30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6" name="Picture 31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57404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7" name="Picture 31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8" name="Picture 31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89" name="Picture 31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0" name="Picture 31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1" name="Picture 31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2" name="Picture 31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3" name="Picture 31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60325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4" name="Picture 31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5" name="Picture 31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6" name="Picture 32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7" name="Picture 32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8" name="Picture 32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99" name="Picture 32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63119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0" name="Picture 32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1" name="Picture 32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2" name="Picture 32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3" name="Picture 32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4" name="Picture 328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5" name="Picture 329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6" name="Picture 330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66040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7" name="Picture 331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8" name="Picture 332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9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09" name="Picture 333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10" name="Picture 334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31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11" name="Picture 335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2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12" name="Picture 336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93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13" name="Picture 337" descr="arche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7400" y="6896100"/>
                <a:ext cx="13081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6" name="Picture 170" descr="arch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5200" y="6184900"/>
              <a:ext cx="13081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6438"/>
            <a:ext cx="8229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30363"/>
            <a:ext cx="82296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1" name="Rectangle 340"/>
          <p:cNvSpPr/>
          <p:nvPr userDrawn="1"/>
        </p:nvSpPr>
        <p:spPr>
          <a:xfrm>
            <a:off x="-12700" y="0"/>
            <a:ext cx="9156700" cy="247650"/>
          </a:xfrm>
          <a:prstGeom prst="rect">
            <a:avLst/>
          </a:prstGeom>
          <a:solidFill>
            <a:srgbClr val="2038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92075"/>
            <a:ext cx="2133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bg1"/>
                </a:solidFill>
                <a:latin typeface="Gill Sans Light"/>
                <a:ea typeface="+mn-ea"/>
                <a:cs typeface="Gill Sans Light"/>
              </a:defRPr>
            </a:lvl1pPr>
          </a:lstStyle>
          <a:p>
            <a:pPr>
              <a:defRPr/>
            </a:pPr>
            <a:r>
              <a:rPr lang="en-US" smtClean="0"/>
              <a:t>24 Jul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9207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FFFFFF"/>
                </a:solidFill>
                <a:latin typeface="Gill Sans Light"/>
                <a:ea typeface="+mn-ea"/>
                <a:cs typeface="Gill Sans Light"/>
              </a:defRPr>
            </a:lvl1pPr>
          </a:lstStyle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92075"/>
            <a:ext cx="2133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rgbClr val="FFFFFF"/>
                </a:solidFill>
                <a:latin typeface="Gill Sans Light"/>
                <a:ea typeface="+mn-ea"/>
                <a:cs typeface="Gill Sans Light"/>
              </a:defRPr>
            </a:lvl1pPr>
          </a:lstStyle>
          <a:p>
            <a:pPr>
              <a:defRPr/>
            </a:pPr>
            <a:fld id="{83C7EA68-83A5-E149-8ED8-29895EE93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Light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charset="0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hyperlink" Target="http://bit.ly/15Iyb0t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wing.comp.nus.edu.sg/parsCit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ciencemag.org/scienceinsider/2013/07/scienceinsider-japans-science-po.html" TargetMode="External"/><Relationship Id="rId4" Type="http://schemas.openxmlformats.org/officeDocument/2006/relationships/hyperlink" Target="http://bit.ly/15Iyb0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c63/4272020159/" TargetMode="External"/><Relationship Id="rId4" Type="http://schemas.openxmlformats.org/officeDocument/2006/relationships/hyperlink" Target="http://bit.ly/15Iyb0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homsonreuters.com/web-of-science/" TargetMode="External"/><Relationship Id="rId4" Type="http://schemas.openxmlformats.org/officeDocument/2006/relationships/hyperlink" Target="http://bit.ly/15Iyb0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hyperlink" Target="http://huluppu.net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ng.comp.nus.edu.sg/parsCi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lil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81" y="1681367"/>
            <a:ext cx="2478637" cy="3495265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411163" y="1063625"/>
            <a:ext cx="8321675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Light" charset="0"/>
              </a:rPr>
              <a:t>EXTRACTING AND MATCHING AUTHORS AND AFFILIATIONS IN SCHOLARLY DOCUMENTS</a:t>
            </a:r>
            <a:endParaRPr lang="en-US" dirty="0">
              <a:latin typeface="Gill Sans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2472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Hoang </a:t>
            </a:r>
            <a:r>
              <a:rPr lang="en-US" dirty="0" err="1">
                <a:ea typeface="+mn-ea"/>
              </a:rPr>
              <a:t>Nhat</a:t>
            </a:r>
            <a:r>
              <a:rPr lang="en-US" dirty="0">
                <a:ea typeface="+mn-ea"/>
              </a:rPr>
              <a:t> </a:t>
            </a:r>
            <a:r>
              <a:rPr lang="en-US" dirty="0" err="1">
                <a:ea typeface="+mn-ea"/>
              </a:rPr>
              <a:t>Huy</a:t>
            </a:r>
            <a:r>
              <a:rPr lang="en-US" dirty="0">
                <a:ea typeface="+mn-ea"/>
              </a:rPr>
              <a:t> Do </a:t>
            </a:r>
            <a:br>
              <a:rPr lang="en-US" dirty="0">
                <a:ea typeface="+mn-ea"/>
              </a:rPr>
            </a:br>
            <a:r>
              <a:rPr lang="en-US" dirty="0" err="1">
                <a:ea typeface="+mn-ea"/>
              </a:rPr>
              <a:t>Muthu</a:t>
            </a:r>
            <a:r>
              <a:rPr lang="en-US" dirty="0">
                <a:ea typeface="+mn-ea"/>
              </a:rPr>
              <a:t> Kumar </a:t>
            </a:r>
            <a:r>
              <a:rPr lang="en-US" dirty="0" err="1">
                <a:ea typeface="+mn-ea"/>
              </a:rPr>
              <a:t>Chandrasekaran</a:t>
            </a:r>
            <a:r>
              <a:rPr lang="en-US" dirty="0">
                <a:ea typeface="+mn-ea"/>
              </a:rPr>
              <a:t>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Philip S. Cho</a:t>
            </a:r>
            <a:br>
              <a:rPr lang="en-US" dirty="0">
                <a:ea typeface="+mn-ea"/>
              </a:rPr>
            </a:br>
            <a:r>
              <a:rPr lang="en-US" dirty="0" smtClean="0">
                <a:ea typeface="+mn-ea"/>
              </a:rPr>
              <a:t>and </a:t>
            </a:r>
            <a:r>
              <a:rPr lang="en-US" u="sng" dirty="0" smtClean="0">
                <a:ea typeface="+mn-ea"/>
              </a:rPr>
              <a:t>Min-Yen Kan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77" y="4190999"/>
            <a:ext cx="685181" cy="822217"/>
          </a:xfrm>
          <a:prstGeom prst="rect">
            <a:avLst/>
          </a:prstGeom>
        </p:spPr>
      </p:pic>
      <p:pic>
        <p:nvPicPr>
          <p:cNvPr id="5" name="Picture 4" descr="KanMinYen_Gravata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t="31001" r="20284" b="12594"/>
          <a:stretch/>
        </p:blipFill>
        <p:spPr>
          <a:xfrm>
            <a:off x="7772400" y="4190999"/>
            <a:ext cx="707145" cy="812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038" y="4190999"/>
            <a:ext cx="685181" cy="812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41" y="4190999"/>
            <a:ext cx="692058" cy="846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0528" y="160490"/>
            <a:ext cx="4532010" cy="46166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Slides Available: </a:t>
            </a:r>
            <a:r>
              <a:rPr lang="en-US" dirty="0" smtClean="0">
                <a:latin typeface="Times"/>
                <a:cs typeface="Times"/>
                <a:hlinkClick r:id="rId7"/>
              </a:rPr>
              <a:t>http</a:t>
            </a:r>
            <a:r>
              <a:rPr lang="en-US" dirty="0">
                <a:latin typeface="Times"/>
                <a:cs typeface="Times"/>
                <a:hlinkClick r:id="rId7"/>
              </a:rPr>
              <a:t>://bit.ly/</a:t>
            </a:r>
            <a:r>
              <a:rPr lang="en-US" dirty="0" smtClean="0">
                <a:latin typeface="Times"/>
                <a:cs typeface="Times"/>
                <a:hlinkClick r:id="rId7"/>
              </a:rPr>
              <a:t>15Iyb0t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3" y="1997209"/>
            <a:ext cx="9059637" cy="32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52674" y="2085507"/>
            <a:ext cx="3360156" cy="113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Meso</a:t>
            </a:r>
            <a:r>
              <a:rPr lang="en-US" b="1" dirty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= aggregation over micro level, especially by institution, country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7213" y="4975864"/>
            <a:ext cx="7515617" cy="113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SzPct val="95000"/>
            </a:pPr>
            <a:r>
              <a:rPr lang="en-US" b="1" dirty="0">
                <a:latin typeface="Gill Sans Light"/>
                <a:cs typeface="Gill Sans Light"/>
              </a:rPr>
              <a:t>Correct identification of author’s affiliations is crucial for research works </a:t>
            </a:r>
            <a:r>
              <a:rPr lang="en-US" b="1" dirty="0" smtClean="0">
                <a:latin typeface="Gill Sans Light"/>
                <a:cs typeface="Gill Sans Light"/>
              </a:rPr>
              <a:t>that </a:t>
            </a:r>
            <a:r>
              <a:rPr lang="en-US" b="1" dirty="0">
                <a:latin typeface="Gill Sans Light"/>
                <a:cs typeface="Gill Sans Light"/>
              </a:rPr>
              <a:t>study the impact of location, geography in scholarly collaboration</a:t>
            </a:r>
            <a:r>
              <a:rPr lang="en-US" b="1" dirty="0" smtClean="0">
                <a:latin typeface="Gill Sans Light"/>
                <a:cs typeface="Gill Sans Light"/>
              </a:rPr>
              <a:t>.</a:t>
            </a:r>
            <a:endParaRPr lang="en-US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90846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3457E-7 4.19385E-6 L 0.03193 -0.20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00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.PDF of a scholarly text </a:t>
            </a:r>
          </a:p>
          <a:p>
            <a:endParaRPr lang="en-US" dirty="0" smtClean="0"/>
          </a:p>
          <a:p>
            <a:r>
              <a:rPr lang="en-US" dirty="0" smtClean="0"/>
              <a:t>Output: Author and their Affiliations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Released </a:t>
            </a:r>
            <a:r>
              <a:rPr lang="en-US" b="1" dirty="0" err="1" smtClean="0"/>
              <a:t>Enlil</a:t>
            </a:r>
            <a:r>
              <a:rPr lang="en-US" b="1" dirty="0" smtClean="0"/>
              <a:t>: </a:t>
            </a:r>
            <a:r>
              <a:rPr lang="en-US" dirty="0" smtClean="0"/>
              <a:t>Open-source library</a:t>
            </a:r>
            <a:br>
              <a:rPr lang="en-US" dirty="0" smtClean="0"/>
            </a:br>
            <a:r>
              <a:rPr lang="en-US" dirty="0" smtClean="0"/>
              <a:t>			integrated with other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enl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47973"/>
            <a:ext cx="987663" cy="13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85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95000"/>
            </a:pPr>
            <a:r>
              <a:rPr lang="en-GB" sz="3100" dirty="0" smtClean="0">
                <a:solidFill>
                  <a:srgbClr val="BFBFBF"/>
                </a:solidFill>
              </a:rPr>
              <a:t>Motivation</a:t>
            </a:r>
          </a:p>
          <a:p>
            <a:pPr marL="1828800" lvl="4" indent="0">
              <a:lnSpc>
                <a:spcPct val="90000"/>
              </a:lnSpc>
              <a:buSzPct val="95000"/>
              <a:buNone/>
            </a:pPr>
            <a:endParaRPr lang="en-GB" sz="1900" dirty="0">
              <a:solidFill>
                <a:srgbClr val="BFBFBF"/>
              </a:solidFill>
            </a:endParaRP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Related </a:t>
            </a:r>
            <a:r>
              <a:rPr lang="en-GB" sz="3100" dirty="0"/>
              <a:t>Work</a:t>
            </a: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System Overview</a:t>
            </a:r>
            <a:endParaRPr lang="en-GB" sz="3100" dirty="0"/>
          </a:p>
          <a:p>
            <a:pPr lvl="1">
              <a:lnSpc>
                <a:spcPct val="90000"/>
              </a:lnSpc>
              <a:buSzPct val="95000"/>
            </a:pPr>
            <a:r>
              <a:rPr lang="en-GB" sz="2700" dirty="0" smtClean="0"/>
              <a:t>Author </a:t>
            </a:r>
            <a:r>
              <a:rPr lang="en-GB" sz="2700" dirty="0"/>
              <a:t>and affiliation extraction</a:t>
            </a:r>
          </a:p>
          <a:p>
            <a:pPr lvl="1">
              <a:lnSpc>
                <a:spcPct val="90000"/>
              </a:lnSpc>
              <a:buSzPct val="95000"/>
            </a:pPr>
            <a:r>
              <a:rPr lang="en-GB" sz="2700" dirty="0" smtClean="0"/>
              <a:t>Author</a:t>
            </a:r>
            <a:r>
              <a:rPr lang="en-GB" sz="2700" dirty="0"/>
              <a:t>-affiliation matching</a:t>
            </a: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Dataset</a:t>
            </a:r>
            <a:r>
              <a:rPr lang="en-GB" sz="3100" dirty="0"/>
              <a:t>, experiments and results</a:t>
            </a: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Limitations</a:t>
            </a:r>
            <a:endParaRPr lang="en-GB" sz="3100" dirty="0"/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Conclusion</a:t>
            </a:r>
            <a:endParaRPr lang="en-GB" sz="31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12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84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reference </a:t>
            </a:r>
            <a:r>
              <a:rPr lang="en-US" dirty="0"/>
              <a:t>s</a:t>
            </a:r>
            <a:r>
              <a:rPr lang="en-US" dirty="0" smtClean="0"/>
              <a:t>tring </a:t>
            </a:r>
            <a:r>
              <a:rPr lang="en-US" dirty="0"/>
              <a:t>p</a:t>
            </a:r>
            <a:r>
              <a:rPr lang="en-US" dirty="0" smtClean="0"/>
              <a:t>arsing work</a:t>
            </a:r>
          </a:p>
          <a:p>
            <a:pPr lvl="1"/>
            <a:r>
              <a:rPr lang="en-US" dirty="0"/>
              <a:t>Cortez </a:t>
            </a:r>
            <a:r>
              <a:rPr lang="en-US" i="1" dirty="0"/>
              <a:t>et al.</a:t>
            </a:r>
            <a:r>
              <a:rPr lang="en-US" dirty="0"/>
              <a:t>, 2007, </a:t>
            </a:r>
            <a:r>
              <a:rPr lang="en-US" dirty="0" err="1"/>
              <a:t>Councill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’s </a:t>
            </a:r>
            <a:r>
              <a:rPr lang="en-US" dirty="0" err="1"/>
              <a:t>ParsCit</a:t>
            </a:r>
            <a:r>
              <a:rPr lang="en-US" dirty="0"/>
              <a:t>, </a:t>
            </a:r>
            <a:r>
              <a:rPr lang="en-US" dirty="0" smtClean="0"/>
              <a:t>2008</a:t>
            </a:r>
          </a:p>
          <a:p>
            <a:pPr lvl="1"/>
            <a:r>
              <a:rPr lang="en-US" dirty="0" err="1" smtClean="0"/>
              <a:t>Gao</a:t>
            </a:r>
            <a:r>
              <a:rPr lang="en-US" dirty="0" smtClean="0"/>
              <a:t> </a:t>
            </a:r>
            <a:r>
              <a:rPr lang="en-US" i="1" dirty="0"/>
              <a:t>et al.</a:t>
            </a:r>
            <a:r>
              <a:rPr lang="en-US" dirty="0"/>
              <a:t>’s, </a:t>
            </a:r>
            <a:r>
              <a:rPr lang="en-US" dirty="0" err="1"/>
              <a:t>BibAll</a:t>
            </a:r>
            <a:r>
              <a:rPr lang="en-US" dirty="0"/>
              <a:t>,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Chen </a:t>
            </a:r>
            <a:r>
              <a:rPr lang="en-US" i="1" dirty="0"/>
              <a:t>et al.</a:t>
            </a:r>
            <a:r>
              <a:rPr lang="en-US" dirty="0"/>
              <a:t>’s </a:t>
            </a:r>
            <a:r>
              <a:rPr lang="en-US" dirty="0" err="1"/>
              <a:t>Bibpro</a:t>
            </a:r>
            <a:r>
              <a:rPr lang="en-US" dirty="0"/>
              <a:t>, 2012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  <a:buSzPct val="95000"/>
              <a:buFont typeface="Arial" pitchFamily="34" charset="0"/>
              <a:buChar char="•"/>
            </a:pPr>
            <a:r>
              <a:rPr lang="en-US" dirty="0"/>
              <a:t>Han </a:t>
            </a:r>
            <a:r>
              <a:rPr lang="en-US" i="1" dirty="0"/>
              <a:t>et al.</a:t>
            </a:r>
            <a:r>
              <a:rPr lang="en-US" dirty="0"/>
              <a:t> 's </a:t>
            </a:r>
            <a:r>
              <a:rPr lang="en-US" dirty="0">
                <a:solidFill>
                  <a:srgbClr val="0000FF"/>
                </a:solidFill>
              </a:rPr>
              <a:t>SVM Header Parser </a:t>
            </a:r>
            <a:r>
              <a:rPr lang="en-US" dirty="0"/>
              <a:t>(SHP) and </a:t>
            </a:r>
            <a:r>
              <a:rPr lang="en-US" dirty="0" err="1" smtClean="0"/>
              <a:t>SeerSuite</a:t>
            </a:r>
            <a:endParaRPr lang="en-US" dirty="0" smtClean="0"/>
          </a:p>
          <a:p>
            <a:pPr marL="0" indent="0">
              <a:lnSpc>
                <a:spcPct val="90000"/>
              </a:lnSpc>
              <a:buSzPct val="95000"/>
              <a:buNone/>
            </a:pPr>
            <a:endParaRPr lang="en-US" dirty="0"/>
          </a:p>
          <a:p>
            <a:pPr>
              <a:lnSpc>
                <a:spcPct val="90000"/>
              </a:lnSpc>
              <a:buSzPct val="95000"/>
              <a:buFont typeface="Arial" pitchFamily="34" charset="0"/>
              <a:buChar char="•"/>
            </a:pPr>
            <a:r>
              <a:rPr lang="en-US" dirty="0" smtClean="0"/>
              <a:t>Summary: Only </a:t>
            </a:r>
            <a:r>
              <a:rPr lang="en-US" dirty="0"/>
              <a:t>the textual features of the document </a:t>
            </a:r>
            <a:r>
              <a:rPr lang="en-US" dirty="0" smtClean="0"/>
              <a:t>are used.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06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21" b="5366"/>
          <a:stretch/>
        </p:blipFill>
        <p:spPr>
          <a:xfrm>
            <a:off x="-11131" y="0"/>
            <a:ext cx="915513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21" b="5366"/>
          <a:stretch/>
        </p:blipFill>
        <p:spPr>
          <a:xfrm>
            <a:off x="-11131" y="-11112"/>
            <a:ext cx="9155131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52674" y="4380731"/>
            <a:ext cx="3360156" cy="113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Hypothesis: Layout and Formatting Matter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90939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lil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81" y="1681367"/>
            <a:ext cx="2478637" cy="3495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ENLIL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lnSpc>
                <a:spcPct val="90000"/>
              </a:lnSpc>
              <a:buSzPct val="95000"/>
              <a:buFont typeface="+mj-lt"/>
              <a:buAutoNum type="arabicPeriod"/>
            </a:pPr>
            <a:r>
              <a:rPr lang="en-GB" sz="3100" dirty="0"/>
              <a:t>Author and affiliation extraction</a:t>
            </a:r>
          </a:p>
          <a:p>
            <a:pPr marL="971550" lvl="1" indent="-514350">
              <a:lnSpc>
                <a:spcPct val="90000"/>
              </a:lnSpc>
              <a:buSzPct val="95000"/>
            </a:pPr>
            <a:r>
              <a:rPr lang="en-GB" dirty="0"/>
              <a:t>Cast as Sequence </a:t>
            </a:r>
            <a:r>
              <a:rPr lang="en-GB" dirty="0" smtClean="0"/>
              <a:t>Labelling</a:t>
            </a:r>
            <a:endParaRPr lang="en-GB" dirty="0"/>
          </a:p>
          <a:p>
            <a:pPr marL="971550" lvl="1" indent="-514350">
              <a:lnSpc>
                <a:spcPct val="90000"/>
              </a:lnSpc>
              <a:buSzPct val="95000"/>
            </a:pPr>
            <a:r>
              <a:rPr lang="en-GB" dirty="0"/>
              <a:t>Use </a:t>
            </a:r>
            <a:r>
              <a:rPr lang="en-GB" dirty="0" smtClean="0"/>
              <a:t>Conditional Random Fields</a:t>
            </a:r>
            <a:endParaRPr lang="en-GB" dirty="0"/>
          </a:p>
          <a:p>
            <a:pPr marL="457200" lvl="1" indent="0">
              <a:lnSpc>
                <a:spcPct val="90000"/>
              </a:lnSpc>
              <a:buSzPct val="95000"/>
              <a:buNone/>
            </a:pPr>
            <a:endParaRPr lang="en-GB" sz="2700" dirty="0" smtClean="0"/>
          </a:p>
          <a:p>
            <a:pPr marL="457200" lvl="1" indent="0">
              <a:lnSpc>
                <a:spcPct val="90000"/>
              </a:lnSpc>
              <a:buSzPct val="95000"/>
              <a:buNone/>
            </a:pPr>
            <a:endParaRPr lang="en-GB" sz="2700" dirty="0" smtClean="0"/>
          </a:p>
          <a:p>
            <a:pPr marL="571500" indent="-514350">
              <a:lnSpc>
                <a:spcPct val="90000"/>
              </a:lnSpc>
              <a:buSzPct val="95000"/>
              <a:buFont typeface="+mj-lt"/>
              <a:buAutoNum type="arabicPeriod"/>
            </a:pPr>
            <a:r>
              <a:rPr lang="en-GB" sz="3100" dirty="0" smtClean="0"/>
              <a:t>Author</a:t>
            </a:r>
            <a:r>
              <a:rPr lang="en-GB" sz="3100" dirty="0"/>
              <a:t>-affiliation matching</a:t>
            </a:r>
          </a:p>
          <a:p>
            <a:pPr marL="971550" lvl="1" indent="-514350">
              <a:lnSpc>
                <a:spcPct val="90000"/>
              </a:lnSpc>
              <a:buSzPct val="95000"/>
            </a:pPr>
            <a:r>
              <a:rPr lang="en-US" dirty="0"/>
              <a:t>Cast as Relation </a:t>
            </a:r>
            <a:r>
              <a:rPr lang="en-US" dirty="0" smtClean="0"/>
              <a:t>Matching (Classification)</a:t>
            </a:r>
            <a:endParaRPr lang="en-US" dirty="0"/>
          </a:p>
          <a:p>
            <a:pPr marL="971550" lvl="1" indent="-514350">
              <a:lnSpc>
                <a:spcPct val="90000"/>
              </a:lnSpc>
              <a:buSzPct val="95000"/>
            </a:pPr>
            <a:r>
              <a:rPr lang="en-US" dirty="0" smtClean="0"/>
              <a:t>Use Support Vector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17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162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Pre-processing</a:t>
            </a:r>
          </a:p>
          <a:p>
            <a:pPr lvl="1"/>
            <a:r>
              <a:rPr lang="en-US" dirty="0" smtClean="0"/>
              <a:t>Optical Character Recognition</a:t>
            </a:r>
          </a:p>
          <a:p>
            <a:pPr lvl="1"/>
            <a:r>
              <a:rPr lang="en-US" dirty="0" smtClean="0"/>
              <a:t>Line Classification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Author and affiliation extraction</a:t>
            </a:r>
          </a:p>
          <a:p>
            <a:pPr lvl="1"/>
            <a:r>
              <a:rPr lang="en-US" dirty="0" smtClean="0"/>
              <a:t>Tokenization</a:t>
            </a:r>
          </a:p>
          <a:p>
            <a:pPr lvl="1"/>
            <a:r>
              <a:rPr lang="en-US" dirty="0" smtClean="0"/>
              <a:t>Supervised machine </a:t>
            </a:r>
            <a:r>
              <a:rPr lang="en-US" dirty="0"/>
              <a:t>l</a:t>
            </a:r>
            <a:r>
              <a:rPr lang="en-US" dirty="0" smtClean="0"/>
              <a:t>earning (CRF)</a:t>
            </a:r>
          </a:p>
          <a:p>
            <a:pPr lvl="1"/>
            <a:r>
              <a:rPr lang="en-US" dirty="0" smtClean="0"/>
              <a:t>Post-processing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Author-affiliation matching</a:t>
            </a:r>
          </a:p>
          <a:p>
            <a:pPr lvl="1"/>
            <a:r>
              <a:rPr lang="en-US" dirty="0" smtClean="0"/>
              <a:t>Supervised </a:t>
            </a:r>
            <a:r>
              <a:rPr lang="en-US" dirty="0"/>
              <a:t>m</a:t>
            </a:r>
            <a:r>
              <a:rPr lang="en-US" dirty="0" smtClean="0"/>
              <a:t>achine learning (SVM)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C:\Users\Muthukumar C\Documents\RA\jcdl-2012\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501" y="1995578"/>
            <a:ext cx="2709317" cy="21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86755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023"/>
          <a:stretch/>
        </p:blipFill>
        <p:spPr>
          <a:xfrm>
            <a:off x="-21916" y="0"/>
            <a:ext cx="9165916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147322" y="1719829"/>
            <a:ext cx="3667651" cy="37662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hlinkClick r:id="rId4"/>
              </a:rPr>
              <a:t>http://wing.comp.nus.edu.sg/parsCit/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22149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PRE-PROCESSING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18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10" y="1630363"/>
            <a:ext cx="5986789" cy="4703762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OmniPage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outputs an XML version of the PDF document that provides both the textual and spatial information</a:t>
            </a:r>
            <a:r>
              <a:rPr lang="en-US" dirty="0" smtClean="0"/>
              <a:t>.</a:t>
            </a:r>
          </a:p>
          <a:p>
            <a:r>
              <a:rPr lang="en-US" dirty="0" err="1">
                <a:solidFill>
                  <a:srgbClr val="0000FF"/>
                </a:solidFill>
              </a:rPr>
              <a:t>SectLabel</a:t>
            </a:r>
            <a:r>
              <a:rPr lang="en-US" dirty="0"/>
              <a:t>, an open-source module </a:t>
            </a:r>
            <a:r>
              <a:rPr lang="en-US" dirty="0" smtClean="0"/>
              <a:t>in </a:t>
            </a:r>
            <a:r>
              <a:rPr lang="en-US" dirty="0" err="1" smtClean="0"/>
              <a:t>ParsCit</a:t>
            </a:r>
            <a:r>
              <a:rPr lang="en-US" dirty="0" smtClean="0"/>
              <a:t> that </a:t>
            </a:r>
            <a:r>
              <a:rPr lang="en-US" dirty="0"/>
              <a:t>takes this type of input, to assign one of 23 semantic classes to each line of text, including Author and Affiliation.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0613"/>
            <a:ext cx="2153094" cy="2153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12" y="4451729"/>
            <a:ext cx="1357804" cy="1536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extrusionH="508000" contourW="6350" prstMaterial="powder">
            <a:bevelT w="50800" h="1651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457200" y="506383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1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AUTHOR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AND AFFILIATION EXTRACTION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17444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Rule-based </a:t>
            </a:r>
            <a:r>
              <a:rPr lang="en-US" sz="4000" dirty="0"/>
              <a:t>tokenization of author and affiliation </a:t>
            </a:r>
            <a:r>
              <a:rPr lang="en-US" sz="4000" dirty="0" smtClean="0"/>
              <a:t>lines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dirty="0" smtClean="0"/>
              <a:t>Example Output: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6383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1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AUTHOR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AND AFFILIATION EXTRACTION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6213" y="4319462"/>
            <a:ext cx="6928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"/>
                <a:cs typeface="Times"/>
              </a:rPr>
              <a:t>Seyda</a:t>
            </a:r>
            <a:r>
              <a:rPr lang="en-US" sz="3600" dirty="0" smtClean="0">
                <a:latin typeface="Times"/>
                <a:cs typeface="Times"/>
              </a:rPr>
              <a:t> Ertekin2, and C. Lee Giles1,2</a:t>
            </a:r>
            <a:endParaRPr lang="en-US" sz="3600" dirty="0">
              <a:latin typeface="Times"/>
              <a:cs typeface="Time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91112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67670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11596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63996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34196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7021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91543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24879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06646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9046" y="4319462"/>
            <a:ext cx="0" cy="6463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7673" y="5093381"/>
            <a:ext cx="7505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Times"/>
                <a:cs typeface="Times"/>
              </a:rPr>
              <a:t>Seyda</a:t>
            </a:r>
            <a:r>
              <a:rPr lang="en-US" sz="3600" dirty="0" smtClean="0">
                <a:latin typeface="Times"/>
                <a:cs typeface="Times"/>
              </a:rPr>
              <a:t> </a:t>
            </a:r>
            <a:r>
              <a:rPr lang="en-US" sz="3600" dirty="0" err="1" smtClean="0">
                <a:latin typeface="Times"/>
                <a:cs typeface="Times"/>
              </a:rPr>
              <a:t>Ertekin</a:t>
            </a:r>
            <a:r>
              <a:rPr lang="en-US" sz="3600" dirty="0" smtClean="0">
                <a:latin typeface="Times"/>
                <a:cs typeface="Times"/>
              </a:rPr>
              <a:t> 2 , and C. Lee Giles 1 , 2</a:t>
            </a:r>
            <a:endParaRPr lang="en-US" sz="3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713579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6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4244" y="1123385"/>
            <a:ext cx="8643105" cy="37662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hlinkClick r:id="rId3"/>
              </a:rPr>
              <a:t>http://news.sciencemag.org/scienceinsider/2013/07/scienceinsider-japans-science-</a:t>
            </a:r>
            <a:r>
              <a:rPr lang="en-US" sz="1800" dirty="0" smtClean="0">
                <a:hlinkClick r:id="rId3"/>
              </a:rPr>
              <a:t>po.html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30528" y="160490"/>
            <a:ext cx="4532010" cy="46166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Slides Available: </a:t>
            </a:r>
            <a:r>
              <a:rPr lang="en-US" dirty="0" smtClean="0">
                <a:latin typeface="Times"/>
                <a:cs typeface="Times"/>
                <a:hlinkClick r:id="rId4"/>
              </a:rPr>
              <a:t>http</a:t>
            </a:r>
            <a:r>
              <a:rPr lang="en-US" dirty="0">
                <a:latin typeface="Times"/>
                <a:cs typeface="Times"/>
                <a:hlinkClick r:id="rId4"/>
              </a:rPr>
              <a:t>://bit.ly/</a:t>
            </a:r>
            <a:r>
              <a:rPr lang="en-US" dirty="0" smtClean="0">
                <a:latin typeface="Times"/>
                <a:cs typeface="Times"/>
                <a:hlinkClick r:id="rId4"/>
              </a:rPr>
              <a:t>15Iyb0t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194615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FEATURE CLASSES EMPLOYED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Content Features</a:t>
            </a:r>
          </a:p>
          <a:p>
            <a:r>
              <a:rPr lang="en-US" dirty="0" smtClean="0"/>
              <a:t>Token Identity</a:t>
            </a:r>
          </a:p>
          <a:p>
            <a:r>
              <a:rPr lang="en-US" dirty="0" smtClean="0"/>
              <a:t>N-gram Prefix / Suffix</a:t>
            </a:r>
          </a:p>
          <a:p>
            <a:r>
              <a:rPr lang="en-US" dirty="0" smtClean="0"/>
              <a:t>Length</a:t>
            </a:r>
          </a:p>
          <a:p>
            <a:r>
              <a:rPr lang="en-US" dirty="0" smtClean="0"/>
              <a:t>Number</a:t>
            </a:r>
          </a:p>
          <a:p>
            <a:r>
              <a:rPr lang="en-US" dirty="0" smtClean="0"/>
              <a:t>Punctuation</a:t>
            </a:r>
          </a:p>
          <a:p>
            <a:r>
              <a:rPr lang="en-US" dirty="0" smtClean="0"/>
              <a:t>Gazetteers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Layout Features</a:t>
            </a:r>
          </a:p>
          <a:p>
            <a:r>
              <a:rPr lang="en-US" dirty="0" smtClean="0"/>
              <a:t>First word in line</a:t>
            </a:r>
          </a:p>
          <a:p>
            <a:r>
              <a:rPr lang="en-US" dirty="0" smtClean="0"/>
              <a:t>Source Section</a:t>
            </a:r>
          </a:p>
          <a:p>
            <a:r>
              <a:rPr lang="en-US" dirty="0" smtClean="0"/>
              <a:t>Orthographic Case</a:t>
            </a:r>
          </a:p>
          <a:p>
            <a:r>
              <a:rPr lang="en-US" dirty="0" smtClean="0"/>
              <a:t>Sub/Super Script</a:t>
            </a:r>
          </a:p>
          <a:p>
            <a:r>
              <a:rPr lang="en-US" dirty="0" smtClean="0"/>
              <a:t>Font Format</a:t>
            </a:r>
          </a:p>
          <a:p>
            <a:r>
              <a:rPr lang="en-US" dirty="0" smtClean="0"/>
              <a:t>Font Size</a:t>
            </a:r>
          </a:p>
          <a:p>
            <a:r>
              <a:rPr lang="en-US" dirty="0" smtClean="0"/>
              <a:t>Format Change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20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06383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1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AUTHOR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AND AFFILIATION EXTRACTION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5240399"/>
            <a:ext cx="3400193" cy="7772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Then </a:t>
            </a:r>
            <a:r>
              <a:rPr lang="en-US" b="1" dirty="0">
                <a:solidFill>
                  <a:schemeClr val="tx1"/>
                </a:solidFill>
                <a:latin typeface="Gill Sans Light"/>
                <a:cs typeface="Gill Sans Light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agic happens …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54652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7300"/>
            <a:ext cx="9144000" cy="22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CRF PARAMETERS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pair of Conditional Random </a:t>
            </a:r>
            <a:r>
              <a:rPr lang="en-US" sz="2400" dirty="0" smtClean="0"/>
              <a:t>Field (</a:t>
            </a:r>
            <a:r>
              <a:rPr lang="en-US" sz="2400" dirty="0"/>
              <a:t>CRF) models, one each for author and affiliation extractions</a:t>
            </a:r>
            <a:r>
              <a:rPr lang="en-US" sz="2400" dirty="0" smtClean="0"/>
              <a:t>.</a:t>
            </a:r>
            <a:endParaRPr lang="en-US" sz="2400" dirty="0"/>
          </a:p>
          <a:p>
            <a:pPr defTabSz="824423"/>
            <a:r>
              <a:rPr lang="en-US" sz="2400" dirty="0" smtClean="0"/>
              <a:t>Linear </a:t>
            </a:r>
            <a:r>
              <a:rPr lang="en-US" sz="2400" dirty="0"/>
              <a:t>CRF with the window size of 2 </a:t>
            </a:r>
            <a:r>
              <a:rPr lang="en-US" sz="2400" dirty="0" smtClean="0"/>
              <a:t>(CRF++)</a:t>
            </a:r>
          </a:p>
          <a:p>
            <a:pPr marL="0" indent="0" defTabSz="824423">
              <a:buNone/>
            </a:pPr>
            <a:endParaRPr lang="en-US" sz="2400" dirty="0" smtClean="0"/>
          </a:p>
          <a:p>
            <a:pPr marL="0" indent="0" defTabSz="824423">
              <a:buNone/>
            </a:pPr>
            <a:r>
              <a:rPr lang="en-US" sz="2400" dirty="0" smtClean="0"/>
              <a:t>Sample Output:</a:t>
            </a:r>
            <a:endParaRPr lang="en-US" sz="2400" dirty="0"/>
          </a:p>
          <a:p>
            <a:pPr defTabSz="824423"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95DEA-EE10-B84E-8BA7-AD021D873E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06383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1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AUTHOR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AND AFFILIATION EXTRACTION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7626" y="5945485"/>
            <a:ext cx="2377649" cy="7772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Similarly done for affiliation lines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90235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small" dirty="0" smtClean="0"/>
              <a:t>POST-PROCESSING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Group consecutive tokens with the same class together to form a list of author names and a list of affiliations together with their markers.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22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" y="3952678"/>
            <a:ext cx="8142315" cy="187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506383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1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AUTHOR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AND AFFILIATION EXTRACTION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75413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2. </a:t>
            </a:r>
            <a:r>
              <a:rPr lang="en-US" sz="4000" dirty="0" smtClean="0"/>
              <a:t>AUTHOR-AFFILIATION </a:t>
            </a:r>
            <a:r>
              <a:rPr lang="en-US" sz="4000" dirty="0" smtClean="0"/>
              <a:t>MATCHING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SVM with Gaussian (Radial Basis Function) Kernel</a:t>
            </a:r>
          </a:p>
          <a:p>
            <a:r>
              <a:rPr lang="en-US" dirty="0" smtClean="0"/>
              <a:t>New features:</a:t>
            </a:r>
          </a:p>
          <a:p>
            <a:pPr lvl="1"/>
            <a:r>
              <a:rPr lang="en-US" dirty="0" smtClean="0"/>
              <a:t>Signal symbol</a:t>
            </a:r>
          </a:p>
          <a:p>
            <a:pPr lvl="1"/>
            <a:r>
              <a:rPr lang="en-US" dirty="0" smtClean="0"/>
              <a:t>Logical distance</a:t>
            </a:r>
          </a:p>
          <a:p>
            <a:pPr lvl="1"/>
            <a:r>
              <a:rPr lang="en-US" dirty="0" smtClean="0"/>
              <a:t>Euclidean </a:t>
            </a:r>
            <a:r>
              <a:rPr lang="en-US" dirty="0"/>
              <a:t>distance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847" y="4491306"/>
            <a:ext cx="3402368" cy="189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Muthukumar C\Documents\RA\jcdl-2012\matching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847" y="2349894"/>
            <a:ext cx="3402368" cy="180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7254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SIGNAL SYMBOL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3413707"/>
            <a:ext cx="8229600" cy="2920417"/>
          </a:xfrm>
        </p:spPr>
        <p:txBody>
          <a:bodyPr/>
          <a:lstStyle/>
          <a:p>
            <a:r>
              <a:rPr lang="en-US" dirty="0" smtClean="0"/>
              <a:t>Check whether the symbol is preserved across author and candidate institution</a:t>
            </a:r>
          </a:p>
          <a:p>
            <a:r>
              <a:rPr lang="en-US" dirty="0" smtClean="0"/>
              <a:t>Only feature of the three computable from flat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2" descr="C:\Users\Muthukumar C\Documents\RA\jcdl-2012\symbol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1878"/>
            <a:ext cx="9144000" cy="1175950"/>
          </a:xfrm>
          <a:prstGeom prst="rect">
            <a:avLst/>
          </a:prstGeom>
          <a:noFill/>
        </p:spPr>
      </p:pic>
      <p:pic>
        <p:nvPicPr>
          <p:cNvPr id="9" name="Picture 3" descr="C:\Users\Muthukumar C\Documents\RA\jcdl-2012\symbol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9171"/>
            <a:ext cx="9144000" cy="1158657"/>
          </a:xfrm>
          <a:prstGeom prst="rect">
            <a:avLst/>
          </a:prstGeom>
          <a:noFill/>
        </p:spPr>
      </p:pic>
      <p:pic>
        <p:nvPicPr>
          <p:cNvPr id="10" name="Picture 4" descr="C:\Users\Muthukumar C\Documents\RA\jcdl-2012\symbol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69171"/>
            <a:ext cx="9144000" cy="115865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57200" y="5063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2. AUTHOR AFFILIATION MATCHING</a:t>
            </a:r>
          </a:p>
        </p:txBody>
      </p:sp>
    </p:spTree>
    <p:extLst>
      <p:ext uri="{BB962C8B-B14F-4D97-AF65-F5344CB8AC3E}">
        <p14:creationId xmlns:p14="http://schemas.microsoft.com/office/powerpoint/2010/main" val="35973360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LOGICAL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6821"/>
            <a:ext cx="8229600" cy="2757304"/>
          </a:xfrm>
        </p:spPr>
        <p:txBody>
          <a:bodyPr/>
          <a:lstStyle/>
          <a:p>
            <a:r>
              <a:rPr lang="en-US" dirty="0" smtClean="0"/>
              <a:t>Logical representation of position in terms of document units (page, paragraph and line)</a:t>
            </a:r>
          </a:p>
          <a:p>
            <a:r>
              <a:rPr lang="en-US" dirty="0" smtClean="0"/>
              <a:t>Provided by XML output from </a:t>
            </a:r>
            <a:r>
              <a:rPr lang="en-US" dirty="0" err="1" smtClean="0"/>
              <a:t>OmniPage</a:t>
            </a:r>
            <a:r>
              <a:rPr lang="en-US" dirty="0" smtClean="0"/>
              <a:t> and </a:t>
            </a:r>
            <a:r>
              <a:rPr lang="en-US" dirty="0" err="1" smtClean="0"/>
              <a:t>SectLabel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63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2. AUTHOR AFFILIATION MATCHING</a:t>
            </a:r>
          </a:p>
        </p:txBody>
      </p:sp>
      <p:pic>
        <p:nvPicPr>
          <p:cNvPr id="8" name="Picture 2" descr="C:\Users\Muthukumar C\Documents\RA\jcdl-2012\log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3" y="1630362"/>
            <a:ext cx="9169563" cy="1799425"/>
          </a:xfrm>
          <a:prstGeom prst="rect">
            <a:avLst/>
          </a:prstGeom>
          <a:noFill/>
        </p:spPr>
      </p:pic>
      <p:pic>
        <p:nvPicPr>
          <p:cNvPr id="9" name="Picture 3" descr="C:\Users\Muthukumar C\Documents\RA\jcdl-2012\log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4" y="1630360"/>
            <a:ext cx="9169563" cy="1799427"/>
          </a:xfrm>
          <a:prstGeom prst="rect">
            <a:avLst/>
          </a:prstGeom>
          <a:noFill/>
        </p:spPr>
      </p:pic>
      <p:pic>
        <p:nvPicPr>
          <p:cNvPr id="10" name="Picture 4" descr="C:\Users\Muthukumar C\Documents\RA\jcdl-2012\log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565" y="1630362"/>
            <a:ext cx="9169564" cy="179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2873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EUCLIDEAN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1163"/>
            <a:ext cx="8229600" cy="3502961"/>
          </a:xfrm>
        </p:spPr>
        <p:txBody>
          <a:bodyPr/>
          <a:lstStyle/>
          <a:p>
            <a:r>
              <a:rPr lang="en-US" dirty="0" smtClean="0"/>
              <a:t>Computed from X,Y coordinates reported from </a:t>
            </a:r>
            <a:r>
              <a:rPr lang="en-US" dirty="0" err="1" smtClean="0"/>
              <a:t>OmniPage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2" descr="C:\Users\Muthukumar C\Documents\RA\jcdl-2012\euc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2" y="1619166"/>
            <a:ext cx="9139464" cy="909310"/>
          </a:xfrm>
          <a:prstGeom prst="rect">
            <a:avLst/>
          </a:prstGeom>
          <a:noFill/>
        </p:spPr>
      </p:pic>
      <p:pic>
        <p:nvPicPr>
          <p:cNvPr id="9" name="Picture 3" descr="C:\Users\Muthukumar C\Documents\RA\jcdl-2012\euc-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2" y="1634120"/>
            <a:ext cx="9139464" cy="909309"/>
          </a:xfrm>
          <a:prstGeom prst="rect">
            <a:avLst/>
          </a:prstGeom>
          <a:noFill/>
        </p:spPr>
      </p:pic>
      <p:pic>
        <p:nvPicPr>
          <p:cNvPr id="10" name="Picture 4" descr="C:\Users\Muthukumar C\Documents\RA\jcdl-2012\euc-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6" y="1630363"/>
            <a:ext cx="9131556" cy="908523"/>
          </a:xfrm>
          <a:prstGeom prst="rect">
            <a:avLst/>
          </a:prstGeom>
          <a:noFill/>
        </p:spPr>
      </p:pic>
      <p:pic>
        <p:nvPicPr>
          <p:cNvPr id="11" name="Picture 5" descr="C:\Users\Muthukumar C\Documents\RA\jcdl-2012\euc-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7" y="1630363"/>
            <a:ext cx="9136800" cy="909045"/>
          </a:xfrm>
          <a:prstGeom prst="rect">
            <a:avLst/>
          </a:prstGeom>
          <a:noFill/>
        </p:spPr>
      </p:pic>
      <p:pic>
        <p:nvPicPr>
          <p:cNvPr id="12" name="Picture 6" descr="C:\Users\Muthukumar C\Documents\RA\jcdl-2012\euc-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6" y="1630363"/>
            <a:ext cx="9136800" cy="909043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1805337" y="4887543"/>
            <a:ext cx="5533325" cy="113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Recap: All three features are new, only symbol might be computable from flat text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0638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Gill Sans Light"/>
                <a:cs typeface="Gill Sans Light"/>
              </a:rPr>
              <a:t>2. AUTHOR AFFILIATION MATCHING</a:t>
            </a:r>
          </a:p>
        </p:txBody>
      </p:sp>
    </p:spTree>
    <p:extLst>
      <p:ext uri="{BB962C8B-B14F-4D97-AF65-F5344CB8AC3E}">
        <p14:creationId xmlns:p14="http://schemas.microsoft.com/office/powerpoint/2010/main" val="24042794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95000"/>
            </a:pPr>
            <a:r>
              <a:rPr lang="en-GB" sz="3100" dirty="0" smtClean="0">
                <a:solidFill>
                  <a:srgbClr val="BFBFBF"/>
                </a:solidFill>
              </a:rPr>
              <a:t>Motivation</a:t>
            </a: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>
                <a:solidFill>
                  <a:srgbClr val="BFBFBF"/>
                </a:solidFill>
              </a:rPr>
              <a:t>Related Work</a:t>
            </a:r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>
                <a:solidFill>
                  <a:schemeClr val="bg1">
                    <a:lumMod val="75000"/>
                  </a:schemeClr>
                </a:solidFill>
              </a:rPr>
              <a:t>System Overview</a:t>
            </a:r>
            <a:endParaRPr lang="en-GB" sz="3100" dirty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>
              <a:lnSpc>
                <a:spcPct val="90000"/>
              </a:lnSpc>
              <a:buSzPct val="95000"/>
              <a:buFont typeface="+mj-lt"/>
              <a:buAutoNum type="arabicPeriod"/>
            </a:pPr>
            <a:r>
              <a:rPr lang="en-GB" sz="2700" dirty="0" smtClean="0">
                <a:solidFill>
                  <a:schemeClr val="bg1">
                    <a:lumMod val="75000"/>
                  </a:schemeClr>
                </a:solidFill>
              </a:rPr>
              <a:t>Author </a:t>
            </a:r>
            <a:r>
              <a:rPr lang="en-GB" sz="2700" dirty="0">
                <a:solidFill>
                  <a:schemeClr val="bg1">
                    <a:lumMod val="75000"/>
                  </a:schemeClr>
                </a:solidFill>
              </a:rPr>
              <a:t>and affiliation extraction</a:t>
            </a:r>
          </a:p>
          <a:p>
            <a:pPr marL="971550" lvl="1" indent="-514350">
              <a:lnSpc>
                <a:spcPct val="90000"/>
              </a:lnSpc>
              <a:buSzPct val="95000"/>
              <a:buFont typeface="+mj-lt"/>
              <a:buAutoNum type="arabicPeriod"/>
            </a:pPr>
            <a:r>
              <a:rPr lang="en-GB" sz="2700" dirty="0" smtClean="0">
                <a:solidFill>
                  <a:schemeClr val="bg1">
                    <a:lumMod val="75000"/>
                  </a:schemeClr>
                </a:solidFill>
              </a:rPr>
              <a:t>Author</a:t>
            </a:r>
            <a:r>
              <a:rPr lang="en-GB" sz="2700" dirty="0">
                <a:solidFill>
                  <a:schemeClr val="bg1">
                    <a:lumMod val="75000"/>
                  </a:schemeClr>
                </a:solidFill>
              </a:rPr>
              <a:t>-affiliation matching</a:t>
            </a:r>
          </a:p>
          <a:p>
            <a:pPr>
              <a:lnSpc>
                <a:spcPct val="90000"/>
              </a:lnSpc>
              <a:buSzPct val="95000"/>
            </a:pPr>
            <a:endParaRPr lang="en-GB" sz="3100" dirty="0" smtClean="0"/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Dataset</a:t>
            </a:r>
            <a:r>
              <a:rPr lang="en-GB" sz="3100" dirty="0"/>
              <a:t>, </a:t>
            </a:r>
            <a:r>
              <a:rPr lang="en-GB" sz="3100" dirty="0" smtClean="0"/>
              <a:t>Experiments </a:t>
            </a:r>
            <a:r>
              <a:rPr lang="en-GB" sz="3100" dirty="0"/>
              <a:t>and </a:t>
            </a:r>
            <a:r>
              <a:rPr lang="en-GB" sz="3100" dirty="0" smtClean="0"/>
              <a:t>Results</a:t>
            </a:r>
            <a:endParaRPr lang="en-GB" sz="3100" dirty="0"/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Limitations</a:t>
            </a:r>
            <a:endParaRPr lang="en-GB" sz="3100" dirty="0"/>
          </a:p>
          <a:p>
            <a:pPr>
              <a:lnSpc>
                <a:spcPct val="90000"/>
              </a:lnSpc>
              <a:buSzPct val="95000"/>
            </a:pPr>
            <a:r>
              <a:rPr lang="en-GB" sz="3100" dirty="0" smtClean="0"/>
              <a:t>Conclusion</a:t>
            </a:r>
            <a:endParaRPr lang="en-GB" sz="31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27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37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Depth-wise Evaluation</a:t>
            </a:r>
          </a:p>
          <a:p>
            <a:pPr lvl="1"/>
            <a:r>
              <a:rPr lang="en-US" dirty="0" smtClean="0"/>
              <a:t>ACM (2.2K documents, 6.6K authors)</a:t>
            </a:r>
          </a:p>
          <a:p>
            <a:pPr lvl="1"/>
            <a:r>
              <a:rPr lang="en-US" dirty="0" smtClean="0"/>
              <a:t>ACL  Anthology Corpus (23K documents)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Breadth-wise Evaluation </a:t>
            </a:r>
          </a:p>
          <a:p>
            <a:pPr lvl="1"/>
            <a:r>
              <a:rPr lang="en-US" dirty="0" smtClean="0"/>
              <a:t>Cross Domain Corpus</a:t>
            </a:r>
          </a:p>
          <a:p>
            <a:pPr lvl="1"/>
            <a:r>
              <a:rPr lang="en-US" dirty="0" smtClean="0"/>
              <a:t>800 Documents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17364"/>
              </p:ext>
            </p:extLst>
          </p:nvPr>
        </p:nvGraphicFramePr>
        <p:xfrm>
          <a:off x="4781704" y="4508800"/>
          <a:ext cx="3542991" cy="17677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8839"/>
                <a:gridCol w="1118839"/>
                <a:gridCol w="1305313"/>
              </a:tblGrid>
              <a:tr h="36440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# Authors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# Affiliations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22939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897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507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22939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519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388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22939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813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516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22939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470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410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22939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Total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2621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latin typeface="Gill Sans Light"/>
                          <a:cs typeface="Gill Sans Light"/>
                        </a:rPr>
                        <a:t>1821</a:t>
                      </a:r>
                      <a:endParaRPr lang="en-US" sz="13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64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Performance against </a:t>
            </a:r>
            <a:r>
              <a:rPr lang="en-US" dirty="0" smtClean="0"/>
              <a:t>baseline</a:t>
            </a:r>
            <a:br>
              <a:rPr lang="en-US" dirty="0" smtClean="0"/>
            </a:br>
            <a:r>
              <a:rPr lang="en-US" dirty="0" smtClean="0"/>
              <a:t>SVM </a:t>
            </a:r>
            <a:r>
              <a:rPr lang="en-US" dirty="0"/>
              <a:t>Header Parser (SHP) from </a:t>
            </a:r>
            <a:r>
              <a:rPr lang="en-US" dirty="0" err="1" smtClean="0"/>
              <a:t>SeerSuite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domain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lean </a:t>
            </a:r>
            <a:r>
              <a:rPr lang="en-US" dirty="0"/>
              <a:t>vs. </a:t>
            </a:r>
            <a:r>
              <a:rPr lang="en-US" dirty="0" smtClean="0"/>
              <a:t>Noisy </a:t>
            </a:r>
            <a:r>
              <a:rPr lang="en-US" dirty="0"/>
              <a:t>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 smtClean="0"/>
              <a:t>features in matching </a:t>
            </a:r>
            <a:r>
              <a:rPr lang="en-US" dirty="0"/>
              <a:t>task.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797151" y="5080079"/>
            <a:ext cx="7618331" cy="96313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algn="ctr" defTabSz="824423" eaLnBrk="0" hangingPunct="0"/>
            <a:r>
              <a:rPr lang="en-US" dirty="0">
                <a:solidFill>
                  <a:srgbClr val="003399"/>
                </a:solidFill>
                <a:latin typeface="Gill Sans Light"/>
                <a:cs typeface="Gill Sans Light"/>
              </a:rPr>
              <a:t>All </a:t>
            </a:r>
            <a:r>
              <a:rPr lang="en-US" dirty="0" smtClean="0">
                <a:solidFill>
                  <a:srgbClr val="003399"/>
                </a:solidFill>
                <a:latin typeface="Gill Sans Light"/>
                <a:cs typeface="Gill Sans Light"/>
              </a:rPr>
              <a:t>experiments were evaluated in two modes: </a:t>
            </a:r>
            <a:r>
              <a:rPr lang="en-US" sz="2200" dirty="0">
                <a:latin typeface="Gill Sans Light"/>
                <a:cs typeface="Gill Sans Light"/>
              </a:rPr>
              <a:t/>
            </a:r>
            <a:br>
              <a:rPr lang="en-US" sz="2200" dirty="0">
                <a:latin typeface="Gill Sans Light"/>
                <a:cs typeface="Gill Sans Light"/>
              </a:rPr>
            </a:br>
            <a:r>
              <a:rPr lang="en-US" sz="2200" dirty="0">
                <a:latin typeface="Gill Sans Light"/>
                <a:cs typeface="Gill Sans Light"/>
              </a:rPr>
              <a:t>	</a:t>
            </a:r>
            <a:r>
              <a:rPr lang="en-US" sz="2200" dirty="0">
                <a:solidFill>
                  <a:srgbClr val="FF6600"/>
                </a:solidFill>
                <a:latin typeface="Gill Sans Light"/>
                <a:cs typeface="Gill Sans Light"/>
              </a:rPr>
              <a:t>(1) Exact </a:t>
            </a:r>
            <a:r>
              <a:rPr lang="en-US" sz="2200" dirty="0" smtClean="0">
                <a:solidFill>
                  <a:srgbClr val="FF6600"/>
                </a:solidFill>
                <a:latin typeface="Gill Sans Light"/>
                <a:cs typeface="Gill Sans Light"/>
              </a:rPr>
              <a:t>match                         (</a:t>
            </a:r>
            <a:r>
              <a:rPr lang="en-US" sz="2200" dirty="0">
                <a:solidFill>
                  <a:srgbClr val="FF6600"/>
                </a:solidFill>
                <a:latin typeface="Gill Sans Light"/>
                <a:cs typeface="Gill Sans Light"/>
              </a:rPr>
              <a:t>2) Relaxed match</a:t>
            </a:r>
          </a:p>
        </p:txBody>
      </p:sp>
    </p:spTree>
    <p:extLst>
      <p:ext uri="{BB962C8B-B14F-4D97-AF65-F5344CB8AC3E}">
        <p14:creationId xmlns:p14="http://schemas.microsoft.com/office/powerpoint/2010/main" val="289129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10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6178636"/>
            <a:ext cx="2860182" cy="376629"/>
          </a:xfrm>
          <a:prstGeom prst="roundRect">
            <a:avLst>
              <a:gd name="adj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Photo Credits: </a:t>
            </a:r>
            <a:r>
              <a:rPr lang="en-US" sz="1800" u="sng" dirty="0">
                <a:hlinkClick r:id="rId3"/>
              </a:rPr>
              <a:t>sc63 </a:t>
            </a:r>
            <a:r>
              <a:rPr lang="en-US" sz="1800" dirty="0"/>
              <a:t>@ </a:t>
            </a:r>
            <a:r>
              <a:rPr lang="en-US" sz="1800" dirty="0" err="1"/>
              <a:t>flickr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30528" y="160490"/>
            <a:ext cx="4532010" cy="46166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Slides Available: </a:t>
            </a:r>
            <a:r>
              <a:rPr lang="en-US" dirty="0" smtClean="0">
                <a:latin typeface="Times"/>
                <a:cs typeface="Times"/>
                <a:hlinkClick r:id="rId4"/>
              </a:rPr>
              <a:t>http</a:t>
            </a:r>
            <a:r>
              <a:rPr lang="en-US" dirty="0">
                <a:latin typeface="Times"/>
                <a:cs typeface="Times"/>
                <a:hlinkClick r:id="rId4"/>
              </a:rPr>
              <a:t>://bit.ly/</a:t>
            </a:r>
            <a:r>
              <a:rPr lang="en-US" dirty="0" smtClean="0">
                <a:latin typeface="Times"/>
                <a:cs typeface="Times"/>
                <a:hlinkClick r:id="rId4"/>
              </a:rPr>
              <a:t>15Iyb0t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65230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 smtClean="0"/>
              <a:t>Enlil</a:t>
            </a:r>
            <a:r>
              <a:rPr lang="en-US" sz="2800" dirty="0" smtClean="0"/>
              <a:t> significantly outperforms SVM Header Parser </a:t>
            </a:r>
            <a:endParaRPr lang="en-US" sz="28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30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54360"/>
              </p:ext>
            </p:extLst>
          </p:nvPr>
        </p:nvGraphicFramePr>
        <p:xfrm>
          <a:off x="457200" y="1623890"/>
          <a:ext cx="8229601" cy="479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64"/>
                <a:gridCol w="815544"/>
                <a:gridCol w="889689"/>
                <a:gridCol w="963824"/>
                <a:gridCol w="768724"/>
                <a:gridCol w="1010654"/>
                <a:gridCol w="963824"/>
                <a:gridCol w="768725"/>
                <a:gridCol w="1010653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Task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Corpus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 Mode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Gill Sans Light"/>
                          <a:cs typeface="Gill Sans Light"/>
                        </a:rPr>
                        <a:t>Enlil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Light"/>
                          <a:cs typeface="Gill Sans Light"/>
                        </a:rPr>
                        <a:t>SVM Header Parser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sz="1400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sz="1400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Author Name Extraction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ACM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95.7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93.5</a:t>
                      </a:r>
                      <a:endParaRPr lang="en-US" sz="1400" dirty="0" smtClean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94.6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84.1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73.5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78.4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97.9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95.5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96.7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93.2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81.3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86.8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93.4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90.1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91.8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84.8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72.7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78.3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94.7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91.3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92.9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92.2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79.1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85.1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80">
                <a:tc rowSpan="8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Affiliation Matching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ACM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89.6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88.2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88.9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78.8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68.8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73.5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91.4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89.9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90.6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87.0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75.7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80.9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84.5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82.8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83.6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74.2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62.9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68.1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85.7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84.0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84.8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79.3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67.2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72.7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Cross domain full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81.6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85.6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83.6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47.2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26.0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32.5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409505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85.5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88.7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87.0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52.6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28.8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35.9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  <a:tr h="291298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Cross domain clean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95.9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93.9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93.9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47.8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29.9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35.8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  <a:tr h="423706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97.5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51.9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latin typeface="Gill Sans Light"/>
                          <a:cs typeface="Gill Sans Light"/>
                        </a:rPr>
                        <a:t>32.6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38.8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55625"/>
            <a:ext cx="54297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1. PERFORMANCE AGAINST BASELINE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95603" y="1286873"/>
            <a:ext cx="3291197" cy="5047252"/>
            <a:chOff x="5395603" y="1286873"/>
            <a:chExt cx="3291197" cy="504725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395603" y="2182128"/>
              <a:ext cx="549069" cy="415199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8069097" y="2182128"/>
              <a:ext cx="617703" cy="415199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9953" y="1286873"/>
              <a:ext cx="47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Gill Sans Light"/>
                  <a:cs typeface="Gill Sans Light"/>
                </a:rPr>
                <a:t>**</a:t>
              </a:r>
              <a:endParaRPr lang="en-US" dirty="0">
                <a:solidFill>
                  <a:srgbClr val="0000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9" name="Elbow Connector 8"/>
            <p:cNvCxnSpPr>
              <a:stCxn id="3" idx="3"/>
              <a:endCxn id="12" idx="0"/>
            </p:cNvCxnSpPr>
            <p:nvPr/>
          </p:nvCxnSpPr>
          <p:spPr>
            <a:xfrm>
              <a:off x="7263460" y="1517706"/>
              <a:ext cx="1114489" cy="664422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3" idx="1"/>
              <a:endCxn id="8" idx="0"/>
            </p:cNvCxnSpPr>
            <p:nvPr/>
          </p:nvCxnSpPr>
          <p:spPr>
            <a:xfrm rot="10800000" flipV="1">
              <a:off x="5670139" y="1517706"/>
              <a:ext cx="1119815" cy="664422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00961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Relaxed evaluation always outperforms Exact Match</a:t>
            </a:r>
            <a:endParaRPr lang="en-US" sz="2800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31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9304"/>
              </p:ext>
            </p:extLst>
          </p:nvPr>
        </p:nvGraphicFramePr>
        <p:xfrm>
          <a:off x="457200" y="1623890"/>
          <a:ext cx="8229601" cy="479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64"/>
                <a:gridCol w="815544"/>
                <a:gridCol w="889689"/>
                <a:gridCol w="963824"/>
                <a:gridCol w="768724"/>
                <a:gridCol w="1010654"/>
                <a:gridCol w="963824"/>
                <a:gridCol w="768725"/>
                <a:gridCol w="1010653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Task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Corpus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rowSpan="2"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 Mode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 err="1" smtClean="0">
                          <a:latin typeface="Gill Sans Light"/>
                          <a:cs typeface="Gill Sans Light"/>
                        </a:rPr>
                        <a:t>Enlil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Gill Sans Light"/>
                          <a:cs typeface="Gill Sans Light"/>
                        </a:rPr>
                        <a:t>SVM Header Parser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sz="1400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sz="1400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Author Name Extraction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ACM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95.7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93.5</a:t>
                      </a:r>
                      <a:endParaRPr lang="en-US" sz="1400" dirty="0" smtClean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94.6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84.1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73.5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78.4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97.9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95.5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96.7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93.2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81.3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86.8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93.4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90.1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91.8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84.8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72.7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7F7F7F"/>
                          </a:solidFill>
                          <a:latin typeface="Gill Sans Light"/>
                          <a:cs typeface="Gill Sans Light"/>
                        </a:rPr>
                        <a:t>78.3</a:t>
                      </a:r>
                      <a:endParaRPr lang="en-US" sz="1400" dirty="0">
                        <a:solidFill>
                          <a:srgbClr val="7F7F7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94.7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91.3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92.9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92.2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79.1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85.1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80">
                <a:tc rowSpan="8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Affiliation Matching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ACM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89.6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88.2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88.9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78.8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68.8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73.5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3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91.4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89.9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90.6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87.0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75.7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80.9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ACL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84.5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82.8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74.2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62.9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68.1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69308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85.7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84.0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84.8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79.3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67.2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72.7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317780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Cross domain full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81.6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85.6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47.2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26.0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32.5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</a:tr>
              <a:tr h="409505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85.5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88.7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87.0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52.6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28.8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35.9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  <a:tr h="291298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ill Sans Light"/>
                          <a:cs typeface="Gill Sans Light"/>
                        </a:rPr>
                        <a:t>Cross domain clean</a:t>
                      </a:r>
                      <a:endParaRPr lang="en-US" sz="1400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Exact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95.9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47.8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29.9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Light"/>
                          <a:cs typeface="Gill Sans Light"/>
                        </a:rPr>
                        <a:t>35.8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  <a:tr h="423706">
                <a:tc vMerge="1"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Relaxed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97.5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51.9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baseline="0" dirty="0" smtClean="0">
                          <a:latin typeface="Gill Sans Light"/>
                          <a:cs typeface="Gill Sans Light"/>
                        </a:rPr>
                        <a:t>32.6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latin typeface="Gill Sans Light"/>
                          <a:cs typeface="Gill Sans Light"/>
                        </a:rPr>
                        <a:t>38.8</a:t>
                      </a:r>
                      <a:endParaRPr lang="en-US" sz="1400" b="1" dirty="0">
                        <a:latin typeface="Gill Sans Light"/>
                        <a:cs typeface="Gill Sans Light"/>
                      </a:endParaRPr>
                    </a:p>
                  </a:txBody>
                  <a:tcPr marL="82360" marR="82360" marT="41277" marB="41277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55625"/>
            <a:ext cx="54297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1. PERFORMANCE AGAINST BASELINE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942339" y="2394255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46855" y="3050884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951491" y="3759285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961613" y="4470928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950642" y="5858321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961613" y="5171858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667527" y="2394255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672043" y="3050884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676679" y="3759285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686801" y="4470928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675830" y="5858321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686801" y="5171858"/>
            <a:ext cx="163371" cy="3145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63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err="1" smtClean="0"/>
              <a:t>Enlil</a:t>
            </a:r>
            <a:r>
              <a:rPr lang="en-US" sz="2800" dirty="0" smtClean="0"/>
              <a:t> works consistently across different scholarly datasets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361075"/>
              </p:ext>
            </p:extLst>
          </p:nvPr>
        </p:nvGraphicFramePr>
        <p:xfrm>
          <a:off x="457200" y="1758522"/>
          <a:ext cx="8229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 Light"/>
                          <a:cs typeface="Gill Sans Light"/>
                        </a:rPr>
                        <a:t>Enlil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SVM Header Parser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Recall 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Full (w/ Noise)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89.7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31.1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13.2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41.1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81.2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55.7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28.3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27.5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70.4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83.4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37.4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31.2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81.6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85.6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47.2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26.0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13.8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Clean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98.1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41.3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12.1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18.8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51.9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47.1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26.5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90.9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29.3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33.3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92.0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47.8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29.9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35.8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4656502" y="1493328"/>
            <a:ext cx="2467595" cy="34397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r>
              <a:rPr lang="en-US" sz="1800" i="1" dirty="0" err="1">
                <a:latin typeface="Gill Sans Light"/>
                <a:cs typeface="Gill Sans Light"/>
              </a:rPr>
              <a:t>Enlil</a:t>
            </a:r>
            <a:r>
              <a:rPr lang="en-US" sz="1800" i="1" dirty="0">
                <a:latin typeface="Gill Sans Light"/>
                <a:cs typeface="Gill Sans Light"/>
              </a:rPr>
              <a:t> &gt; SHP at p &lt; 0.01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700586" y="4043191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700586" y="5917665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0" y="5917665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7834" y="4043191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55625"/>
            <a:ext cx="35450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2. CROSS DOMAIN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67054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Best performance in the Applied and Formal </a:t>
            </a:r>
            <a:r>
              <a:rPr lang="en-US" sz="2800" dirty="0" smtClean="0"/>
              <a:t>datasets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488853"/>
              </p:ext>
            </p:extLst>
          </p:nvPr>
        </p:nvGraphicFramePr>
        <p:xfrm>
          <a:off x="457200" y="1758522"/>
          <a:ext cx="8229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err="1" smtClean="0">
                          <a:latin typeface="Gill Sans Light"/>
                          <a:cs typeface="Gill Sans Light"/>
                        </a:rPr>
                        <a:t>Enlil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SVM Header Parser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Recall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Precision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Recall 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</a:t>
                      </a:r>
                      <a:r>
                        <a:rPr lang="en-US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Full</a:t>
                      </a:r>
                      <a:r>
                        <a:rPr lang="en-US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(w/</a:t>
                      </a:r>
                      <a:r>
                        <a:rPr lang="en-US" baseline="0" dirty="0" smtClean="0">
                          <a:latin typeface="Gill Sans Light"/>
                          <a:cs typeface="Gill Sans Light"/>
                        </a:rPr>
                        <a:t> Noise)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89.7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31.1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13.2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41.1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81.2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55.7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28.3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27.5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70.4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83.4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37.4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31.2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81.6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85.6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47.2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26.0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13.8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Clean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98.1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41.3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12.1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18.8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51.9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47.1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26.5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90.9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29.3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33.3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92.0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47.8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29.9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Gill Sans Light"/>
                          <a:cs typeface="Gill Sans Light"/>
                        </a:rPr>
                        <a:t>35.8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0" y="2512380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01138" y="4386645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01138" y="4764228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00" y="2901405"/>
            <a:ext cx="549114" cy="290937"/>
          </a:xfrm>
          <a:prstGeom prst="round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442" tIns="41221" rIns="82442" bIns="41221" numCol="1" rtlCol="0" anchor="t" anchorCtr="0" compatLnSpc="1">
            <a:prstTxWarp prst="textNoShape">
              <a:avLst/>
            </a:prstTxWarp>
          </a:bodyPr>
          <a:lstStyle/>
          <a:p>
            <a:pPr defTabSz="824423" eaLnBrk="0" hangingPunct="0"/>
            <a:endParaRPr lang="en-US" sz="22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55625"/>
            <a:ext cx="35450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2. CROSS DOMAIN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92145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Significantly better performance on clean dataset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389722"/>
              </p:ext>
            </p:extLst>
          </p:nvPr>
        </p:nvGraphicFramePr>
        <p:xfrm>
          <a:off x="457200" y="2065156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93"/>
                <a:gridCol w="1751069"/>
                <a:gridCol w="1751069"/>
                <a:gridCol w="1751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Precision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Recall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F</a:t>
                      </a:r>
                      <a:r>
                        <a:rPr lang="en-US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="0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r>
                        <a:rPr lang="en-US" baseline="0" dirty="0" smtClean="0"/>
                        <a:t> Extraction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82.7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88.4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92.3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99.8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rgbClr val="CFD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Affiliation Extraction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86.8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91.7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89.2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94.8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97.6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96.2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r>
                        <a:rPr lang="en-US" baseline="0" dirty="0" smtClean="0"/>
                        <a:t>–Affiliation Matching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81.5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85.6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92.0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34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55625"/>
            <a:ext cx="40959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3. CLEAN VERSUS NOISY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7000" y="1885164"/>
            <a:ext cx="2423317" cy="820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Results more pronounced on Formal and Applied subsets (shown in paper)</a:t>
            </a:r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294488" y="2980239"/>
            <a:ext cx="555683" cy="461665"/>
            <a:chOff x="8294488" y="2980239"/>
            <a:chExt cx="555683" cy="461665"/>
          </a:xfrm>
        </p:grpSpPr>
        <p:sp>
          <p:nvSpPr>
            <p:cNvPr id="34" name="Freeform 33"/>
            <p:cNvSpPr/>
            <p:nvPr/>
          </p:nvSpPr>
          <p:spPr>
            <a:xfrm>
              <a:off x="8686800" y="3050884"/>
              <a:ext cx="163371" cy="314574"/>
            </a:xfrm>
            <a:custGeom>
              <a:avLst/>
              <a:gdLst>
                <a:gd name="connsiteX0" fmla="*/ 0 w 268102"/>
                <a:gd name="connsiteY0" fmla="*/ 0 h 454384"/>
                <a:gd name="connsiteX1" fmla="*/ 267998 w 268102"/>
                <a:gd name="connsiteY1" fmla="*/ 209716 h 454384"/>
                <a:gd name="connsiteX2" fmla="*/ 34956 w 268102"/>
                <a:gd name="connsiteY2" fmla="*/ 454384 h 454384"/>
                <a:gd name="connsiteX3" fmla="*/ 34956 w 268102"/>
                <a:gd name="connsiteY3" fmla="*/ 454384 h 454384"/>
                <a:gd name="connsiteX4" fmla="*/ 34956 w 268102"/>
                <a:gd name="connsiteY4" fmla="*/ 454384 h 45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02" h="454384">
                  <a:moveTo>
                    <a:pt x="0" y="0"/>
                  </a:moveTo>
                  <a:cubicBezTo>
                    <a:pt x="131086" y="66992"/>
                    <a:pt x="262172" y="133985"/>
                    <a:pt x="267998" y="209716"/>
                  </a:cubicBezTo>
                  <a:cubicBezTo>
                    <a:pt x="273824" y="285447"/>
                    <a:pt x="34956" y="454384"/>
                    <a:pt x="34956" y="454384"/>
                  </a:cubicBezTo>
                  <a:lnTo>
                    <a:pt x="34956" y="454384"/>
                  </a:lnTo>
                  <a:lnTo>
                    <a:pt x="34956" y="454384"/>
                  </a:lnTo>
                </a:path>
              </a:pathLst>
            </a:cu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4488" y="2980239"/>
              <a:ext cx="491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**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93739" y="5613867"/>
            <a:ext cx="565584" cy="461665"/>
            <a:chOff x="8293739" y="5613867"/>
            <a:chExt cx="565584" cy="461665"/>
          </a:xfrm>
        </p:grpSpPr>
        <p:sp>
          <p:nvSpPr>
            <p:cNvPr id="36" name="Freeform 35"/>
            <p:cNvSpPr/>
            <p:nvPr/>
          </p:nvSpPr>
          <p:spPr>
            <a:xfrm>
              <a:off x="8695952" y="5616059"/>
              <a:ext cx="163371" cy="314574"/>
            </a:xfrm>
            <a:custGeom>
              <a:avLst/>
              <a:gdLst>
                <a:gd name="connsiteX0" fmla="*/ 0 w 268102"/>
                <a:gd name="connsiteY0" fmla="*/ 0 h 454384"/>
                <a:gd name="connsiteX1" fmla="*/ 267998 w 268102"/>
                <a:gd name="connsiteY1" fmla="*/ 209716 h 454384"/>
                <a:gd name="connsiteX2" fmla="*/ 34956 w 268102"/>
                <a:gd name="connsiteY2" fmla="*/ 454384 h 454384"/>
                <a:gd name="connsiteX3" fmla="*/ 34956 w 268102"/>
                <a:gd name="connsiteY3" fmla="*/ 454384 h 454384"/>
                <a:gd name="connsiteX4" fmla="*/ 34956 w 268102"/>
                <a:gd name="connsiteY4" fmla="*/ 454384 h 45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02" h="454384">
                  <a:moveTo>
                    <a:pt x="0" y="0"/>
                  </a:moveTo>
                  <a:cubicBezTo>
                    <a:pt x="131086" y="66992"/>
                    <a:pt x="262172" y="133985"/>
                    <a:pt x="267998" y="209716"/>
                  </a:cubicBezTo>
                  <a:cubicBezTo>
                    <a:pt x="273824" y="285447"/>
                    <a:pt x="34956" y="454384"/>
                    <a:pt x="34956" y="454384"/>
                  </a:cubicBezTo>
                  <a:lnTo>
                    <a:pt x="34956" y="454384"/>
                  </a:lnTo>
                  <a:lnTo>
                    <a:pt x="34956" y="454384"/>
                  </a:lnTo>
                </a:path>
              </a:pathLst>
            </a:cu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93739" y="5613867"/>
              <a:ext cx="491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**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94488" y="4142306"/>
            <a:ext cx="560199" cy="461665"/>
            <a:chOff x="8294488" y="4142306"/>
            <a:chExt cx="560199" cy="461665"/>
          </a:xfrm>
        </p:grpSpPr>
        <p:sp>
          <p:nvSpPr>
            <p:cNvPr id="35" name="Freeform 34"/>
            <p:cNvSpPr/>
            <p:nvPr/>
          </p:nvSpPr>
          <p:spPr>
            <a:xfrm>
              <a:off x="8691316" y="4142306"/>
              <a:ext cx="163371" cy="314574"/>
            </a:xfrm>
            <a:custGeom>
              <a:avLst/>
              <a:gdLst>
                <a:gd name="connsiteX0" fmla="*/ 0 w 268102"/>
                <a:gd name="connsiteY0" fmla="*/ 0 h 454384"/>
                <a:gd name="connsiteX1" fmla="*/ 267998 w 268102"/>
                <a:gd name="connsiteY1" fmla="*/ 209716 h 454384"/>
                <a:gd name="connsiteX2" fmla="*/ 34956 w 268102"/>
                <a:gd name="connsiteY2" fmla="*/ 454384 h 454384"/>
                <a:gd name="connsiteX3" fmla="*/ 34956 w 268102"/>
                <a:gd name="connsiteY3" fmla="*/ 454384 h 454384"/>
                <a:gd name="connsiteX4" fmla="*/ 34956 w 268102"/>
                <a:gd name="connsiteY4" fmla="*/ 454384 h 45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02" h="454384">
                  <a:moveTo>
                    <a:pt x="0" y="0"/>
                  </a:moveTo>
                  <a:cubicBezTo>
                    <a:pt x="131086" y="66992"/>
                    <a:pt x="262172" y="133985"/>
                    <a:pt x="267998" y="209716"/>
                  </a:cubicBezTo>
                  <a:cubicBezTo>
                    <a:pt x="273824" y="285447"/>
                    <a:pt x="34956" y="454384"/>
                    <a:pt x="34956" y="454384"/>
                  </a:cubicBezTo>
                  <a:lnTo>
                    <a:pt x="34956" y="454384"/>
                  </a:lnTo>
                  <a:lnTo>
                    <a:pt x="34956" y="454384"/>
                  </a:lnTo>
                </a:path>
              </a:pathLst>
            </a:cu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294488" y="4142306"/>
              <a:ext cx="491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**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3421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Larger performance gap in matching task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536541"/>
              </p:ext>
            </p:extLst>
          </p:nvPr>
        </p:nvGraphicFramePr>
        <p:xfrm>
          <a:off x="457200" y="2065156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93"/>
                <a:gridCol w="1751069"/>
                <a:gridCol w="1751069"/>
                <a:gridCol w="1751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Precision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Recall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F</a:t>
                      </a:r>
                      <a:r>
                        <a:rPr lang="en-US" b="0" baseline="-25000" dirty="0" smtClean="0">
                          <a:latin typeface="Gill Sans Light"/>
                          <a:cs typeface="Gill Sans Light"/>
                        </a:rPr>
                        <a:t>1</a:t>
                      </a:r>
                      <a:endParaRPr lang="en-US" b="0" baseline="-2500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r>
                        <a:rPr lang="en-US" baseline="0" dirty="0" smtClean="0"/>
                        <a:t> Extraction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82.7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88.4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92.3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99.8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solidFill>
                      <a:srgbClr val="CFD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Affiliation Extraction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86.8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91.7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89.2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94.8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97.6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96.2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endParaRPr lang="en-US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r>
                        <a:rPr lang="en-US" baseline="0" dirty="0" smtClean="0"/>
                        <a:t>–Affiliation Matching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Full (w/ Noise)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81.5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85.6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 over Clean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92.0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95.9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JCDL 2013, Indiapolis, USA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35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55625"/>
            <a:ext cx="40959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3. CLEAN VERSUS NOISY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07000" y="1900540"/>
            <a:ext cx="1909599" cy="640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Cascaded errors also affect matching</a:t>
            </a:r>
            <a:endParaRPr lang="en-US" sz="1600" dirty="0"/>
          </a:p>
        </p:txBody>
      </p:sp>
      <p:sp>
        <p:nvSpPr>
          <p:cNvPr id="36" name="Freeform 35"/>
          <p:cNvSpPr/>
          <p:nvPr/>
        </p:nvSpPr>
        <p:spPr>
          <a:xfrm>
            <a:off x="8686800" y="3503959"/>
            <a:ext cx="172523" cy="2426674"/>
          </a:xfrm>
          <a:custGeom>
            <a:avLst/>
            <a:gdLst>
              <a:gd name="connsiteX0" fmla="*/ 0 w 268102"/>
              <a:gd name="connsiteY0" fmla="*/ 0 h 454384"/>
              <a:gd name="connsiteX1" fmla="*/ 267998 w 268102"/>
              <a:gd name="connsiteY1" fmla="*/ 209716 h 454384"/>
              <a:gd name="connsiteX2" fmla="*/ 34956 w 268102"/>
              <a:gd name="connsiteY2" fmla="*/ 454384 h 454384"/>
              <a:gd name="connsiteX3" fmla="*/ 34956 w 268102"/>
              <a:gd name="connsiteY3" fmla="*/ 454384 h 454384"/>
              <a:gd name="connsiteX4" fmla="*/ 34956 w 268102"/>
              <a:gd name="connsiteY4" fmla="*/ 454384 h 45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02" h="454384">
                <a:moveTo>
                  <a:pt x="0" y="0"/>
                </a:moveTo>
                <a:cubicBezTo>
                  <a:pt x="131086" y="66992"/>
                  <a:pt x="262172" y="133985"/>
                  <a:pt x="267998" y="209716"/>
                </a:cubicBezTo>
                <a:cubicBezTo>
                  <a:pt x="273824" y="285447"/>
                  <a:pt x="34956" y="454384"/>
                  <a:pt x="34956" y="454384"/>
                </a:cubicBezTo>
                <a:lnTo>
                  <a:pt x="34956" y="454384"/>
                </a:lnTo>
                <a:lnTo>
                  <a:pt x="34956" y="454384"/>
                </a:lnTo>
              </a:path>
            </a:pathLst>
          </a:cu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51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Signals are the most important feature class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090552"/>
              </p:ext>
            </p:extLst>
          </p:nvPr>
        </p:nvGraphicFramePr>
        <p:xfrm>
          <a:off x="457200" y="1630363"/>
          <a:ext cx="8229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371600"/>
                <a:gridCol w="1284364"/>
                <a:gridCol w="1458836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F</a:t>
                      </a:r>
                      <a:r>
                        <a:rPr lang="en-US" b="0" baseline="-25000" dirty="0" smtClean="0">
                          <a:latin typeface="Gill Sans Light"/>
                          <a:cs typeface="Gill Sans Light"/>
                        </a:rPr>
                        <a:t>1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w/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indicated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Features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Signal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Euclidean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Logical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All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Full (w/</a:t>
                      </a:r>
                      <a:r>
                        <a:rPr lang="en-US" baseline="0" dirty="0" smtClean="0">
                          <a:latin typeface="Gill Sans Light"/>
                          <a:cs typeface="Gill Sans Light"/>
                        </a:rPr>
                        <a:t> Noise)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49.4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86.9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48.8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79.3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57.5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72.8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Clean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9.68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71.6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65.1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67.4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64.8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77.6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36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555625"/>
            <a:ext cx="6048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4. FEATURE EFFECTIVENESS FOR MATCHING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216027" y="1298314"/>
            <a:ext cx="4643752" cy="2900870"/>
            <a:chOff x="4090367" y="1424175"/>
            <a:chExt cx="4643752" cy="290087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4090367" y="3972646"/>
              <a:ext cx="549069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8242167" y="3981788"/>
              <a:ext cx="491952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30911" y="1424175"/>
              <a:ext cx="47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Gill Sans Light"/>
                  <a:cs typeface="Gill Sans Light"/>
                </a:rPr>
                <a:t>**</a:t>
              </a:r>
              <a:endParaRPr lang="en-US" dirty="0">
                <a:solidFill>
                  <a:srgbClr val="0000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39" name="Elbow Connector 38"/>
            <p:cNvCxnSpPr>
              <a:stCxn id="37" idx="3"/>
              <a:endCxn id="29" idx="0"/>
            </p:cNvCxnSpPr>
            <p:nvPr/>
          </p:nvCxnSpPr>
          <p:spPr>
            <a:xfrm>
              <a:off x="6604418" y="1655008"/>
              <a:ext cx="1883725" cy="2326780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37" idx="1"/>
              <a:endCxn id="27" idx="0"/>
            </p:cNvCxnSpPr>
            <p:nvPr/>
          </p:nvCxnSpPr>
          <p:spPr>
            <a:xfrm rot="10800000" flipV="1">
              <a:off x="4364903" y="1655008"/>
              <a:ext cx="1766009" cy="2317638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167484" y="3847563"/>
            <a:ext cx="1582948" cy="820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W/o Signals</a:t>
            </a:r>
            <a:endParaRPr lang="en-US" sz="1600" dirty="0"/>
          </a:p>
          <a:p>
            <a:r>
              <a:rPr lang="en-US" sz="1600" dirty="0" smtClean="0"/>
              <a:t>26.1% </a:t>
            </a:r>
            <a:r>
              <a:rPr lang="en-US" sz="1600" dirty="0"/>
              <a:t>Exact </a:t>
            </a:r>
          </a:p>
          <a:p>
            <a:r>
              <a:rPr lang="en-US" sz="1600" dirty="0" smtClean="0"/>
              <a:t>29.1% </a:t>
            </a:r>
            <a:r>
              <a:rPr lang="en-US" sz="1600" dirty="0"/>
              <a:t>Relaxed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61242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Euclidean Distance is also helpful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56804"/>
              </p:ext>
            </p:extLst>
          </p:nvPr>
        </p:nvGraphicFramePr>
        <p:xfrm>
          <a:off x="457200" y="1630363"/>
          <a:ext cx="8229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371600"/>
                <a:gridCol w="1284364"/>
                <a:gridCol w="1458836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F</a:t>
                      </a:r>
                      <a:r>
                        <a:rPr lang="en-US" b="0" baseline="-25000" dirty="0" smtClean="0">
                          <a:latin typeface="Gill Sans Light"/>
                          <a:cs typeface="Gill Sans Light"/>
                        </a:rPr>
                        <a:t>1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w/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indicated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Features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Signal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Euclidean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Logical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All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Full (w/</a:t>
                      </a:r>
                      <a:r>
                        <a:rPr lang="en-US" baseline="0" dirty="0" smtClean="0">
                          <a:latin typeface="Gill Sans Light"/>
                          <a:cs typeface="Gill Sans Light"/>
                        </a:rPr>
                        <a:t> Noise)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49.4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86.9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48.8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79.3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57.5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72.8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Clean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9.68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71.6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65.1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67.4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64.8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77.6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37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555625"/>
            <a:ext cx="6048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4. FEATURE EFFECTIVENESS FOR MATCHING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21263" y="1298314"/>
            <a:ext cx="3338516" cy="2900870"/>
            <a:chOff x="5395603" y="1424175"/>
            <a:chExt cx="3338516" cy="290087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5395603" y="3981788"/>
              <a:ext cx="549069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8242167" y="3981788"/>
              <a:ext cx="491952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4033" y="1424175"/>
              <a:ext cx="473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Gill Sans Light"/>
                  <a:cs typeface="Gill Sans Light"/>
                </a:rPr>
                <a:t>**</a:t>
              </a:r>
              <a:endParaRPr lang="en-US" dirty="0">
                <a:solidFill>
                  <a:srgbClr val="0000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39" name="Elbow Connector 38"/>
            <p:cNvCxnSpPr>
              <a:stCxn id="37" idx="3"/>
              <a:endCxn id="29" idx="0"/>
            </p:cNvCxnSpPr>
            <p:nvPr/>
          </p:nvCxnSpPr>
          <p:spPr>
            <a:xfrm>
              <a:off x="7427540" y="1655008"/>
              <a:ext cx="1060603" cy="2326780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37" idx="1"/>
              <a:endCxn id="27" idx="0"/>
            </p:cNvCxnSpPr>
            <p:nvPr/>
          </p:nvCxnSpPr>
          <p:spPr>
            <a:xfrm rot="10800000" flipV="1">
              <a:off x="5670139" y="1655008"/>
              <a:ext cx="1283895" cy="2326780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167484" y="3847563"/>
            <a:ext cx="1582948" cy="820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W/o Euclidean</a:t>
            </a:r>
            <a:endParaRPr lang="en-US" sz="1600" dirty="0"/>
          </a:p>
          <a:p>
            <a:r>
              <a:rPr lang="en-US" sz="1600" dirty="0" smtClean="0"/>
              <a:t>10.8% </a:t>
            </a:r>
            <a:r>
              <a:rPr lang="en-US" sz="1600" dirty="0"/>
              <a:t>Exact </a:t>
            </a:r>
          </a:p>
          <a:p>
            <a:r>
              <a:rPr lang="en-US" sz="1600" dirty="0" smtClean="0"/>
              <a:t>13.4% </a:t>
            </a:r>
            <a:r>
              <a:rPr lang="en-US" sz="1600" dirty="0"/>
              <a:t>Relaxed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167457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…while Logical distance helps as part of a whole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54845"/>
              </p:ext>
            </p:extLst>
          </p:nvPr>
        </p:nvGraphicFramePr>
        <p:xfrm>
          <a:off x="457200" y="1630363"/>
          <a:ext cx="8229600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1371600"/>
                <a:gridCol w="1284364"/>
                <a:gridCol w="1458836"/>
                <a:gridCol w="13716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Dataset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Branch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Exact F</a:t>
                      </a:r>
                      <a:r>
                        <a:rPr lang="en-US" b="0" baseline="-25000" dirty="0" smtClean="0">
                          <a:latin typeface="Gill Sans Light"/>
                          <a:cs typeface="Gill Sans Light"/>
                        </a:rPr>
                        <a:t>1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w/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indicated </a:t>
                      </a:r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Features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Signal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Euclidean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No</a:t>
                      </a:r>
                      <a:r>
                        <a:rPr lang="en-US" b="0" baseline="0" dirty="0" smtClean="0">
                          <a:latin typeface="Gill Sans Light"/>
                          <a:cs typeface="Gill Sans Light"/>
                        </a:rPr>
                        <a:t> Logical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Gill Sans Light"/>
                          <a:cs typeface="Gill Sans Light"/>
                        </a:rPr>
                        <a:t>All</a:t>
                      </a:r>
                      <a:endParaRPr lang="en-US" b="0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Full (w/</a:t>
                      </a:r>
                      <a:r>
                        <a:rPr lang="en-US" baseline="0" dirty="0" smtClean="0">
                          <a:latin typeface="Gill Sans Light"/>
                          <a:cs typeface="Gill Sans Light"/>
                        </a:rPr>
                        <a:t> Noise)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49.4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86.9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87.9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48.8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73.9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79.3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80.7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66.7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76.3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57.5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72.8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82.4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Clean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Applied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57.2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85.9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9.68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97.0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Formal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78.7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71.6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Natural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68.0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95.4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96.1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Social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65.1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67.4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83.6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ill Sans Light"/>
                          <a:cs typeface="Gill Sans Light"/>
                        </a:rPr>
                        <a:t>85.3</a:t>
                      </a:r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Average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64.8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77.6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93.0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  <a:latin typeface="Gill Sans Light"/>
                          <a:cs typeface="Gill Sans Light"/>
                        </a:rPr>
                        <a:t>93.9</a:t>
                      </a:r>
                      <a:endParaRPr lang="en-US" dirty="0">
                        <a:solidFill>
                          <a:srgbClr val="0000FF"/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BCAF8-5B53-4584-BBF1-9174412D4286}" type="slidenum">
              <a:rPr lang="en-GB" sz="1300" b="1"/>
              <a:pPr/>
              <a:t>38</a:t>
            </a:fld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555625"/>
            <a:ext cx="60489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Gill Sans Light"/>
                <a:cs typeface="Gill Sans Light"/>
              </a:rPr>
              <a:t>EXPERIMENTS: 4. FEATURE EFFECTIVENESS FOR MATCHING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019800" y="1298314"/>
            <a:ext cx="1839979" cy="2900870"/>
            <a:chOff x="6894140" y="1424175"/>
            <a:chExt cx="1839979" cy="290087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894140" y="3981788"/>
              <a:ext cx="533400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8242167" y="3981788"/>
              <a:ext cx="491952" cy="343257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442" tIns="41221" rIns="82442" bIns="41221" numCol="1" rtlCol="0" anchor="t" anchorCtr="0" compatLnSpc="1">
              <a:prstTxWarp prst="textNoShape">
                <a:avLst/>
              </a:prstTxWarp>
            </a:bodyPr>
            <a:lstStyle/>
            <a:p>
              <a:pPr defTabSz="824423" eaLnBrk="0" hangingPunct="0"/>
              <a:endParaRPr lang="en-US" sz="22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40476" y="1424175"/>
              <a:ext cx="271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Gill Sans Light"/>
                  <a:cs typeface="Gill Sans Light"/>
                </a:rPr>
                <a:t>/</a:t>
              </a:r>
              <a:endParaRPr lang="en-US" dirty="0">
                <a:solidFill>
                  <a:srgbClr val="0000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39" name="Elbow Connector 38"/>
            <p:cNvCxnSpPr>
              <a:stCxn id="37" idx="3"/>
              <a:endCxn id="29" idx="0"/>
            </p:cNvCxnSpPr>
            <p:nvPr/>
          </p:nvCxnSpPr>
          <p:spPr>
            <a:xfrm>
              <a:off x="7911554" y="1655008"/>
              <a:ext cx="576589" cy="2326780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37" idx="1"/>
              <a:endCxn id="27" idx="0"/>
            </p:cNvCxnSpPr>
            <p:nvPr/>
          </p:nvCxnSpPr>
          <p:spPr>
            <a:xfrm rot="10800000" flipV="1">
              <a:off x="7160840" y="1655008"/>
              <a:ext cx="479636" cy="2326780"/>
            </a:xfrm>
            <a:prstGeom prst="bentConnector2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167484" y="4050439"/>
            <a:ext cx="1251166" cy="5835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W/o Logical</a:t>
            </a:r>
            <a:endParaRPr lang="en-US" sz="1600" dirty="0"/>
          </a:p>
          <a:p>
            <a:r>
              <a:rPr lang="en-US" sz="1600" dirty="0" smtClean="0"/>
              <a:t>Insignificant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84224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Dependency on OCR </a:t>
            </a:r>
            <a:r>
              <a:rPr lang="en-US" dirty="0" smtClean="0"/>
              <a:t>for </a:t>
            </a:r>
            <a:r>
              <a:rPr lang="en-US" dirty="0"/>
              <a:t>spatial features.</a:t>
            </a:r>
          </a:p>
          <a:p>
            <a:r>
              <a:rPr lang="en-US" dirty="0"/>
              <a:t> Cascaded errors from off the shelf modules (</a:t>
            </a:r>
            <a:r>
              <a:rPr lang="en-US" dirty="0" err="1" smtClean="0"/>
              <a:t>SectLabel</a:t>
            </a:r>
            <a:r>
              <a:rPr lang="en-US" dirty="0"/>
              <a:t>, </a:t>
            </a:r>
            <a:r>
              <a:rPr lang="en-US" dirty="0" err="1" smtClean="0"/>
              <a:t>OmniPage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Lines that contain author or affiliation data but co-occur with other metadata.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2" descr="C:\Users\Muthukumar C\Documents\RA\jcdl-2012\omni-err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471" y="3373084"/>
            <a:ext cx="4392551" cy="135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030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8532" cy="70254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4245" y="5700950"/>
            <a:ext cx="4623124" cy="37662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hlinkClick r:id="rId3"/>
              </a:rPr>
              <a:t>http://thomsonreuters.com/web-of-science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30528" y="160490"/>
            <a:ext cx="4532010" cy="46166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Slides Available: </a:t>
            </a:r>
            <a:r>
              <a:rPr lang="en-US" dirty="0" smtClean="0">
                <a:latin typeface="Times"/>
                <a:cs typeface="Times"/>
                <a:hlinkClick r:id="rId4"/>
              </a:rPr>
              <a:t>http</a:t>
            </a:r>
            <a:r>
              <a:rPr lang="en-US" dirty="0">
                <a:latin typeface="Times"/>
                <a:cs typeface="Times"/>
                <a:hlinkClick r:id="rId4"/>
              </a:rPr>
              <a:t>://bit.ly/</a:t>
            </a:r>
            <a:r>
              <a:rPr lang="en-US" dirty="0" smtClean="0">
                <a:latin typeface="Times"/>
                <a:cs typeface="Times"/>
                <a:hlinkClick r:id="rId4"/>
              </a:rPr>
              <a:t>15Iyb0t</a:t>
            </a:r>
            <a:r>
              <a:rPr lang="en-US" dirty="0" smtClean="0">
                <a:latin typeface="Times"/>
                <a:cs typeface="Times"/>
              </a:rPr>
              <a:t>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458558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-standard author-affiliation formats that deviates greatly from the formats in the training data set.</a:t>
            </a:r>
          </a:p>
          <a:p>
            <a:r>
              <a:rPr lang="en-US" dirty="0" smtClean="0"/>
              <a:t>For </a:t>
            </a:r>
            <a:r>
              <a:rPr lang="en-US" dirty="0"/>
              <a:t>example: papers with author affiliation matching expressed in the prose content.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418" y="4412530"/>
            <a:ext cx="7189371" cy="126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9290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938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16036" y="516963"/>
            <a:ext cx="1870764" cy="37662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h</a:t>
            </a:r>
            <a:r>
              <a:rPr lang="en-US" sz="1800" dirty="0" smtClean="0">
                <a:hlinkClick r:id="rId3"/>
              </a:rPr>
              <a:t>uluppu.net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04976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6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38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36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Cost effective solution that fills a critical gap in digital library and knowledge management solution for scholarly publications.</a:t>
            </a:r>
          </a:p>
          <a:p>
            <a:pPr lvl="1"/>
            <a:r>
              <a:rPr lang="en-US" dirty="0" smtClean="0"/>
              <a:t>Significantly outperforms the state</a:t>
            </a:r>
            <a:r>
              <a:rPr lang="en-US" dirty="0"/>
              <a:t>-of-the-</a:t>
            </a:r>
            <a:r>
              <a:rPr lang="en-US" dirty="0" smtClean="0"/>
              <a:t>art, </a:t>
            </a:r>
            <a:r>
              <a:rPr lang="en-US" dirty="0"/>
              <a:t>SVM Header Parser (SHP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Performs </a:t>
            </a:r>
            <a:r>
              <a:rPr lang="en-US" dirty="0"/>
              <a:t>well </a:t>
            </a:r>
            <a:r>
              <a:rPr lang="en-US" dirty="0" smtClean="0"/>
              <a:t>across</a:t>
            </a:r>
            <a:r>
              <a:rPr lang="en-US" dirty="0"/>
              <a:t> </a:t>
            </a:r>
            <a:r>
              <a:rPr lang="en-US" dirty="0" smtClean="0"/>
              <a:t>domains</a:t>
            </a:r>
            <a:endParaRPr lang="en-US" dirty="0"/>
          </a:p>
          <a:p>
            <a:r>
              <a:rPr lang="en-US" dirty="0" smtClean="0"/>
              <a:t>Failures </a:t>
            </a:r>
            <a:r>
              <a:rPr lang="en-US" dirty="0"/>
              <a:t>happen in specific </a:t>
            </a:r>
            <a:r>
              <a:rPr lang="en-US" dirty="0" smtClean="0"/>
              <a:t>papers; </a:t>
            </a:r>
            <a:r>
              <a:rPr lang="en-US" dirty="0"/>
              <a:t>errors are </a:t>
            </a:r>
            <a:r>
              <a:rPr lang="en-US" dirty="0" smtClean="0"/>
              <a:t>unevenly distributed</a:t>
            </a:r>
            <a:r>
              <a:rPr lang="en-US" dirty="0"/>
              <a:t>.</a:t>
            </a:r>
          </a:p>
          <a:p>
            <a:r>
              <a:rPr lang="en-US" dirty="0" smtClean="0"/>
              <a:t>Download / Use as web </a:t>
            </a:r>
            <a:r>
              <a:rPr lang="en-US" dirty="0"/>
              <a:t>service with </a:t>
            </a:r>
            <a:r>
              <a:rPr lang="en-US" dirty="0" err="1" smtClean="0"/>
              <a:t>ParsCit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http://wing.comp.nus.edu.sg/parsCit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also on </a:t>
            </a:r>
            <a:r>
              <a:rPr lang="en-US" dirty="0" err="1" smtClean="0"/>
              <a:t>GitHub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Thanks! </a:t>
            </a:r>
            <a:r>
              <a:rPr lang="en-US" dirty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69C9-F8F7-6841-9AD8-A472498D3A4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902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76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902944"/>
            <a:ext cx="2749900" cy="6174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Macro </a:t>
            </a:r>
            <a:r>
              <a:rPr lang="en-US" b="1" dirty="0">
                <a:solidFill>
                  <a:schemeClr val="tx1"/>
                </a:solidFill>
                <a:latin typeface="Gill Sans Light"/>
                <a:cs typeface="Gill Sans Light"/>
              </a:rPr>
              <a:t>Level Analysis</a:t>
            </a:r>
          </a:p>
        </p:txBody>
      </p:sp>
    </p:spTree>
    <p:extLst>
      <p:ext uri="{BB962C8B-B14F-4D97-AF65-F5344CB8AC3E}">
        <p14:creationId xmlns:p14="http://schemas.microsoft.com/office/powerpoint/2010/main" val="3444760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212"/>
          <a:stretch/>
        </p:blipFill>
        <p:spPr>
          <a:xfrm>
            <a:off x="0" y="-1"/>
            <a:ext cx="917379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15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1335"/>
          <a:stretch/>
        </p:blipFill>
        <p:spPr>
          <a:xfrm>
            <a:off x="0" y="-1"/>
            <a:ext cx="9152772" cy="68580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9800" y="1304899"/>
            <a:ext cx="2749900" cy="6174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Gill Sans Light"/>
                <a:cs typeface="Gill Sans Light"/>
              </a:rPr>
              <a:t>Micro Level Analysis</a:t>
            </a:r>
          </a:p>
        </p:txBody>
      </p:sp>
    </p:spTree>
    <p:extLst>
      <p:ext uri="{BB962C8B-B14F-4D97-AF65-F5344CB8AC3E}">
        <p14:creationId xmlns:p14="http://schemas.microsoft.com/office/powerpoint/2010/main" val="8883080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STOCK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Analyses:</a:t>
            </a:r>
          </a:p>
          <a:p>
            <a:endParaRPr lang="en-US" sz="2800" dirty="0" smtClean="0"/>
          </a:p>
          <a:p>
            <a:r>
              <a:rPr lang="en-US" sz="2800" dirty="0" smtClean="0"/>
              <a:t>Micro level</a:t>
            </a:r>
          </a:p>
          <a:p>
            <a:r>
              <a:rPr lang="en-US" sz="2800" dirty="0" smtClean="0"/>
              <a:t>Macro level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Tools: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Commercial solutions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559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Analyses:</a:t>
            </a:r>
          </a:p>
          <a:p>
            <a:r>
              <a:rPr lang="en-US" sz="2800" dirty="0" err="1"/>
              <a:t>Meso</a:t>
            </a:r>
            <a:r>
              <a:rPr lang="en-US" sz="2800" dirty="0"/>
              <a:t> level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Micro level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Macro level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Tools:</a:t>
            </a:r>
          </a:p>
          <a:p>
            <a:r>
              <a:rPr lang="en-US" sz="2800" dirty="0"/>
              <a:t>Open-source API / tools </a:t>
            </a:r>
            <a:r>
              <a:rPr lang="en-US" sz="2800" dirty="0" smtClean="0"/>
              <a:t>for </a:t>
            </a:r>
            <a:r>
              <a:rPr lang="en-US" sz="2800" dirty="0"/>
              <a:t>the layman 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Commercial solutions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Jul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JCDL 2013, Indiapolis, USA 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0CB4F-2367-2F41-B9E8-3D3E080585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52674" y="2085507"/>
            <a:ext cx="3360156" cy="113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Gill Sans Light"/>
                <a:cs typeface="Gill Sans Light"/>
              </a:rPr>
              <a:t>Meso</a:t>
            </a:r>
            <a:r>
              <a:rPr lang="en-US" b="1" dirty="0">
                <a:solidFill>
                  <a:schemeClr val="tx1"/>
                </a:solidFill>
                <a:latin typeface="Gill Sans Light"/>
                <a:cs typeface="Gill Sans Ligh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= aggregation over micro level, especially by institution, country</a:t>
            </a:r>
            <a:endParaRPr lang="en-US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472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2295</Words>
  <Application>Microsoft Macintosh PowerPoint</Application>
  <PresentationFormat>On-screen Show (4:3)</PresentationFormat>
  <Paragraphs>984</Paragraphs>
  <Slides>44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EXTRACTING AND MATCHING AUTHORS AND AFFILIATIONS IN SCHOLARLY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TAKE STOCK</vt:lpstr>
      <vt:lpstr>WHAT’S MISSING?</vt:lpstr>
      <vt:lpstr>PowerPoint Presentation</vt:lpstr>
      <vt:lpstr>PROBLEM STATEMENT</vt:lpstr>
      <vt:lpstr>OUTLINE</vt:lpstr>
      <vt:lpstr>RELATED WORK</vt:lpstr>
      <vt:lpstr>PowerPoint Presentation</vt:lpstr>
      <vt:lpstr>OVERVIEW OF ENLIL</vt:lpstr>
      <vt:lpstr>ENLIL ARCHITECTURE</vt:lpstr>
      <vt:lpstr>PowerPoint Presentation</vt:lpstr>
      <vt:lpstr>PRE-PROCESSING</vt:lpstr>
      <vt:lpstr>TOKENIZATION</vt:lpstr>
      <vt:lpstr>FEATURE CLASSES EMPLOYED</vt:lpstr>
      <vt:lpstr>CRF PARAMETERS</vt:lpstr>
      <vt:lpstr>POST-PROCESSING</vt:lpstr>
      <vt:lpstr>2. AUTHOR-AFFILIATION MATCHING</vt:lpstr>
      <vt:lpstr>SIGNAL SYMBOL</vt:lpstr>
      <vt:lpstr>LOGICAL DISTANCE</vt:lpstr>
      <vt:lpstr>EUCLIDEAN DISTANCE</vt:lpstr>
      <vt:lpstr>OUTLINE</vt:lpstr>
      <vt:lpstr>DATASETS</vt:lpstr>
      <vt:lpstr>EXPERIMENTS</vt:lpstr>
      <vt:lpstr>Enlil significantly outperforms SVM Header Parser </vt:lpstr>
      <vt:lpstr>Relaxed evaluation always outperforms Exact Match</vt:lpstr>
      <vt:lpstr>Enlil works consistently across different scholarly datasets</vt:lpstr>
      <vt:lpstr>Best performance in the Applied and Formal datasets</vt:lpstr>
      <vt:lpstr>Significantly better performance on clean dataset</vt:lpstr>
      <vt:lpstr>Larger performance gap in matching task</vt:lpstr>
      <vt:lpstr>Signals are the most important feature class</vt:lpstr>
      <vt:lpstr>Euclidean Distance is also helpful</vt:lpstr>
      <vt:lpstr>…while Logical distance helps as part of a whole</vt:lpstr>
      <vt:lpstr>LIMITATIONS</vt:lpstr>
      <vt:lpstr>LIMITATIONS</vt:lpstr>
      <vt:lpstr>PowerPoint Presentation</vt:lpstr>
      <vt:lpstr>PowerPoint Presentation</vt:lpstr>
      <vt:lpstr>PowerPoint Presentation</vt:lpstr>
      <vt:lpstr>CONCLUSION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Min-Yen Kan</dc:creator>
  <cp:lastModifiedBy>Min-Yen Kan</cp:lastModifiedBy>
  <cp:revision>127</cp:revision>
  <dcterms:created xsi:type="dcterms:W3CDTF">2013-07-19T03:58:28Z</dcterms:created>
  <dcterms:modified xsi:type="dcterms:W3CDTF">2013-07-24T13:26:42Z</dcterms:modified>
</cp:coreProperties>
</file>