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m" ContentType="application/vnd.ms-excel.sheet.macroEnabled.12"/>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4.xml" ContentType="application/vnd.openxmlformats-officedocument.presentationml.notesSlide+xml"/>
  <Override PartName="/ppt/embeddings/oleObject5.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6" r:id="rId2"/>
    <p:sldId id="259" r:id="rId3"/>
    <p:sldId id="290" r:id="rId4"/>
    <p:sldId id="260" r:id="rId5"/>
    <p:sldId id="261" r:id="rId6"/>
    <p:sldId id="291" r:id="rId7"/>
    <p:sldId id="267" r:id="rId8"/>
    <p:sldId id="262" r:id="rId9"/>
    <p:sldId id="294" r:id="rId10"/>
    <p:sldId id="263" r:id="rId11"/>
    <p:sldId id="264" r:id="rId12"/>
    <p:sldId id="265" r:id="rId13"/>
    <p:sldId id="266" r:id="rId14"/>
    <p:sldId id="296" r:id="rId15"/>
    <p:sldId id="268" r:id="rId16"/>
    <p:sldId id="269" r:id="rId17"/>
    <p:sldId id="270" r:id="rId18"/>
    <p:sldId id="271" r:id="rId19"/>
    <p:sldId id="272" r:id="rId20"/>
    <p:sldId id="273" r:id="rId21"/>
    <p:sldId id="274" r:id="rId22"/>
    <p:sldId id="275" r:id="rId23"/>
    <p:sldId id="305" r:id="rId24"/>
    <p:sldId id="307" r:id="rId25"/>
    <p:sldId id="309" r:id="rId26"/>
    <p:sldId id="308" r:id="rId27"/>
    <p:sldId id="310" r:id="rId28"/>
    <p:sldId id="299" r:id="rId29"/>
    <p:sldId id="298" r:id="rId30"/>
    <p:sldId id="279" r:id="rId31"/>
    <p:sldId id="281" r:id="rId32"/>
    <p:sldId id="282" r:id="rId33"/>
    <p:sldId id="283" r:id="rId34"/>
    <p:sldId id="284" r:id="rId35"/>
    <p:sldId id="292" r:id="rId36"/>
    <p:sldId id="285" r:id="rId37"/>
    <p:sldId id="286" r:id="rId38"/>
    <p:sldId id="288" r:id="rId39"/>
    <p:sldId id="289" r:id="rId4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9E9"/>
    <a:srgbClr val="2038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68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Correct Alignment</c:v>
                </c:pt>
              </c:strCache>
            </c:strRef>
          </c:tx>
          <c:spPr>
            <a:solidFill>
              <a:schemeClr val="accent4">
                <a:lumMod val="75000"/>
              </a:schemeClr>
            </a:solidFill>
          </c:spPr>
          <c:invertIfNegative val="0"/>
          <c:dPt>
            <c:idx val="1"/>
            <c:invertIfNegative val="0"/>
            <c:bubble3D val="0"/>
            <c:spPr>
              <a:solidFill>
                <a:schemeClr val="accent4">
                  <a:lumMod val="75000"/>
                </a:schemeClr>
              </a:solidFill>
              <a:effectLst>
                <a:glow>
                  <a:schemeClr val="accent1"/>
                </a:glow>
                <a:softEdge rad="0"/>
              </a:effectLst>
            </c:spPr>
          </c:dPt>
          <c:dLbls>
            <c:showLegendKey val="0"/>
            <c:showVal val="1"/>
            <c:showCatName val="0"/>
            <c:showSerName val="0"/>
            <c:showPercent val="0"/>
            <c:showBubbleSize val="0"/>
            <c:showLeaderLines val="0"/>
          </c:dLbls>
          <c:cat>
            <c:strRef>
              <c:f>Sheet1!$A$2:$A$15</c:f>
              <c:strCache>
                <c:ptCount val="14"/>
                <c:pt idx="0">
                  <c:v>nil (Baseline)</c:v>
                </c:pt>
                <c:pt idx="1">
                  <c:v>nil (S4)</c:v>
                </c:pt>
                <c:pt idx="3">
                  <c:v>Outline (Baseline)</c:v>
                </c:pt>
                <c:pt idx="4">
                  <c:v>Outline (S4)</c:v>
                </c:pt>
                <c:pt idx="6">
                  <c:v>Image (Baseline)</c:v>
                </c:pt>
                <c:pt idx="7">
                  <c:v>Image (S4)</c:v>
                </c:pt>
                <c:pt idx="9">
                  <c:v>Table (Baseline)</c:v>
                </c:pt>
                <c:pt idx="10">
                  <c:v>Table (S4)</c:v>
                </c:pt>
                <c:pt idx="12">
                  <c:v>Drawing (Baseline)</c:v>
                </c:pt>
                <c:pt idx="13">
                  <c:v>Drawing (S4)</c:v>
                </c:pt>
              </c:strCache>
            </c:strRef>
          </c:cat>
          <c:val>
            <c:numRef>
              <c:f>Sheet1!$B$2:$B$15</c:f>
              <c:numCache>
                <c:formatCode>General</c:formatCode>
                <c:ptCount val="14"/>
                <c:pt idx="0">
                  <c:v>45.0</c:v>
                </c:pt>
                <c:pt idx="1">
                  <c:v>87.0</c:v>
                </c:pt>
                <c:pt idx="3">
                  <c:v>23.0</c:v>
                </c:pt>
                <c:pt idx="4">
                  <c:v>31.0</c:v>
                </c:pt>
                <c:pt idx="6">
                  <c:v>17.0</c:v>
                </c:pt>
                <c:pt idx="7">
                  <c:v>55.0</c:v>
                </c:pt>
                <c:pt idx="9">
                  <c:v>4.0</c:v>
                </c:pt>
                <c:pt idx="10">
                  <c:v>7.0</c:v>
                </c:pt>
                <c:pt idx="12">
                  <c:v>30.0</c:v>
                </c:pt>
                <c:pt idx="13">
                  <c:v>44.0</c:v>
                </c:pt>
              </c:numCache>
            </c:numRef>
          </c:val>
        </c:ser>
        <c:ser>
          <c:idx val="1"/>
          <c:order val="1"/>
          <c:tx>
            <c:strRef>
              <c:f>Sheet1!$C$1</c:f>
              <c:strCache>
                <c:ptCount val="1"/>
                <c:pt idx="0">
                  <c:v>Incorrect</c:v>
                </c:pt>
              </c:strCache>
            </c:strRef>
          </c:tx>
          <c:spPr>
            <a:solidFill>
              <a:schemeClr val="tx2">
                <a:lumMod val="75000"/>
                <a:lumOff val="25000"/>
              </a:schemeClr>
            </a:solidFill>
          </c:spPr>
          <c:invertIfNegative val="0"/>
          <c:dLbls>
            <c:dLbl>
              <c:idx val="7"/>
              <c:layout>
                <c:manualLayout>
                  <c:x val="-0.00297619047619048"/>
                  <c:y val="-0.0187793427230048"/>
                </c:manualLayout>
              </c:layout>
              <c:spPr/>
              <c:txPr>
                <a:bodyPr/>
                <a:lstStyle/>
                <a:p>
                  <a:pPr>
                    <a:defRPr/>
                  </a:pPr>
                  <a:endParaRPr lang="en-US"/>
                </a:p>
              </c:txPr>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Sheet1!$A$2:$A$15</c:f>
              <c:strCache>
                <c:ptCount val="14"/>
                <c:pt idx="0">
                  <c:v>nil (Baseline)</c:v>
                </c:pt>
                <c:pt idx="1">
                  <c:v>nil (S4)</c:v>
                </c:pt>
                <c:pt idx="3">
                  <c:v>Outline (Baseline)</c:v>
                </c:pt>
                <c:pt idx="4">
                  <c:v>Outline (S4)</c:v>
                </c:pt>
                <c:pt idx="6">
                  <c:v>Image (Baseline)</c:v>
                </c:pt>
                <c:pt idx="7">
                  <c:v>Image (S4)</c:v>
                </c:pt>
                <c:pt idx="9">
                  <c:v>Table (Baseline)</c:v>
                </c:pt>
                <c:pt idx="10">
                  <c:v>Table (S4)</c:v>
                </c:pt>
                <c:pt idx="12">
                  <c:v>Drawing (Baseline)</c:v>
                </c:pt>
                <c:pt idx="13">
                  <c:v>Drawing (S4)</c:v>
                </c:pt>
              </c:strCache>
            </c:strRef>
          </c:cat>
          <c:val>
            <c:numRef>
              <c:f>Sheet1!$C$2:$C$15</c:f>
              <c:numCache>
                <c:formatCode>General</c:formatCode>
                <c:ptCount val="14"/>
                <c:pt idx="0">
                  <c:v>83.0</c:v>
                </c:pt>
                <c:pt idx="1">
                  <c:v>41.0</c:v>
                </c:pt>
                <c:pt idx="3">
                  <c:v>13.0</c:v>
                </c:pt>
                <c:pt idx="4">
                  <c:v>5.0</c:v>
                </c:pt>
                <c:pt idx="6">
                  <c:v>73.0</c:v>
                </c:pt>
                <c:pt idx="7">
                  <c:v>35.0</c:v>
                </c:pt>
                <c:pt idx="9">
                  <c:v>4.0</c:v>
                </c:pt>
                <c:pt idx="10">
                  <c:v>1.0</c:v>
                </c:pt>
                <c:pt idx="12">
                  <c:v>35.0</c:v>
                </c:pt>
                <c:pt idx="13">
                  <c:v>21.0</c:v>
                </c:pt>
              </c:numCache>
            </c:numRef>
          </c:val>
        </c:ser>
        <c:dLbls>
          <c:showLegendKey val="0"/>
          <c:showVal val="0"/>
          <c:showCatName val="0"/>
          <c:showSerName val="0"/>
          <c:showPercent val="0"/>
          <c:showBubbleSize val="0"/>
        </c:dLbls>
        <c:gapWidth val="75"/>
        <c:overlap val="100"/>
        <c:axId val="-2068055448"/>
        <c:axId val="-2060238280"/>
      </c:barChart>
      <c:catAx>
        <c:axId val="-2068055448"/>
        <c:scaling>
          <c:orientation val="minMax"/>
        </c:scaling>
        <c:delete val="0"/>
        <c:axPos val="b"/>
        <c:numFmt formatCode="General" sourceLinked="1"/>
        <c:majorTickMark val="none"/>
        <c:minorTickMark val="none"/>
        <c:tickLblPos val="nextTo"/>
        <c:crossAx val="-2060238280"/>
        <c:crosses val="autoZero"/>
        <c:auto val="1"/>
        <c:lblAlgn val="ctr"/>
        <c:lblOffset val="100"/>
        <c:noMultiLvlLbl val="0"/>
      </c:catAx>
      <c:valAx>
        <c:axId val="-2060238280"/>
        <c:scaling>
          <c:orientation val="minMax"/>
        </c:scaling>
        <c:delete val="0"/>
        <c:axPos val="l"/>
        <c:numFmt formatCode="General" sourceLinked="1"/>
        <c:majorTickMark val="none"/>
        <c:minorTickMark val="none"/>
        <c:tickLblPos val="nextTo"/>
        <c:crossAx val="-2068055448"/>
        <c:crosses val="autoZero"/>
        <c:crossBetween val="between"/>
      </c:valAx>
      <c:spPr>
        <a:noFill/>
        <a:ln w="25390">
          <a:noFill/>
        </a:ln>
      </c:spPr>
    </c:plotArea>
    <c:legend>
      <c:legendPos val="b"/>
      <c:overlay val="0"/>
    </c:legend>
    <c:plotVisOnly val="1"/>
    <c:dispBlanksAs val="gap"/>
    <c:showDLblsOverMax val="0"/>
  </c:chart>
  <c:txPr>
    <a:bodyPr/>
    <a:lstStyle/>
    <a:p>
      <a:pPr>
        <a:defRPr sz="1799">
          <a:latin typeface="Gill Sans Light"/>
          <a:cs typeface="Gill Sans Light"/>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43C08E-ADC9-534D-AA3B-CDD7AF68AF8B}" type="datetimeFigureOut">
              <a:rPr lang="en-US"/>
              <a:pPr>
                <a:defRPr/>
              </a:pPr>
              <a:t>24/7/13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1AB322D-E83C-474F-84F4-9C6F84E62AAB}" type="slidenum">
              <a:rPr lang="en-US"/>
              <a:pPr>
                <a:defRPr/>
              </a:pPr>
              <a:t>‹#›</a:t>
            </a:fld>
            <a:endParaRPr lang="en-US"/>
          </a:p>
        </p:txBody>
      </p:sp>
    </p:spTree>
    <p:extLst>
      <p:ext uri="{BB962C8B-B14F-4D97-AF65-F5344CB8AC3E}">
        <p14:creationId xmlns:p14="http://schemas.microsoft.com/office/powerpoint/2010/main" val="31068046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50FF9D0-37E9-9D44-A82D-B5632051F7B0}" type="datetimeFigureOut">
              <a:rPr lang="en-US"/>
              <a:pPr>
                <a:defRPr/>
              </a:pPr>
              <a:t>24/7/13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F91BD63-C165-A342-A257-8FA837EA941D}" type="slidenum">
              <a:rPr lang="en-US"/>
              <a:pPr>
                <a:defRPr/>
              </a:pPr>
              <a:t>‹#›</a:t>
            </a:fld>
            <a:endParaRPr lang="en-US"/>
          </a:p>
        </p:txBody>
      </p:sp>
    </p:spTree>
    <p:extLst>
      <p:ext uri="{BB962C8B-B14F-4D97-AF65-F5344CB8AC3E}">
        <p14:creationId xmlns:p14="http://schemas.microsoft.com/office/powerpoint/2010/main" val="23825316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atin typeface="Calibri" charset="0"/>
              </a:rPr>
              <a:t>Do you think reading title, abstract and conclusion is not enough to understand what is going on in the paper?</a:t>
            </a:r>
          </a:p>
          <a:p>
            <a:pPr defTabSz="914400" eaLnBrk="1" hangingPunct="1">
              <a:spcBef>
                <a:spcPct val="0"/>
              </a:spcBef>
            </a:pPr>
            <a:endParaRPr lang="en-US">
              <a:latin typeface="Calibri" charset="0"/>
            </a:endParaRPr>
          </a:p>
          <a:p>
            <a:pPr defTabSz="914400" eaLnBrk="1" hangingPunct="1">
              <a:spcBef>
                <a:spcPct val="0"/>
              </a:spcBef>
            </a:pPr>
            <a:r>
              <a:rPr lang="en-US">
                <a:latin typeface="Calibri" charset="0"/>
              </a:rPr>
              <a:t>Are you looking for a summary of the paper which includes most important issues discussed in the paper?</a:t>
            </a:r>
          </a:p>
          <a:p>
            <a:pPr defTabSz="914400" eaLnBrk="1" hangingPunct="1">
              <a:spcBef>
                <a:spcPct val="0"/>
              </a:spcBef>
            </a:pPr>
            <a:endParaRPr lang="en-US">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CD7D2D3-8BF1-2148-9269-E16BBAE58A85}"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C264FAA-660B-D547-903C-843DBB1CBECF}" type="slidenum">
              <a:rPr lang="en-US" sz="1200"/>
              <a:pPr eaLnBrk="1" hangingPunct="1"/>
              <a:t>13</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7F599C0-C500-3742-920E-3D8241B4AFB0}" type="slidenum">
              <a:rPr lang="en-US" sz="1200"/>
              <a:pPr eaLnBrk="1" hangingPunct="1"/>
              <a:t>14</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MIN: This system architecture is a bit different with what was shown on the paper. The old one (same as the paper) is also available in backup slides at the end.</a:t>
            </a:r>
          </a:p>
          <a:p>
            <a:pPr eaLnBrk="1" hangingPunct="1">
              <a:spcBef>
                <a:spcPct val="0"/>
              </a:spcBef>
            </a:pPr>
            <a:r>
              <a:rPr lang="en-US">
                <a:latin typeface="Calibri" charset="0"/>
              </a:rPr>
              <a:t>This is an overview of our system architecture.</a:t>
            </a:r>
          </a:p>
          <a:p>
            <a:pPr eaLnBrk="1" hangingPunct="1">
              <a:spcBef>
                <a:spcPct val="0"/>
              </a:spcBef>
            </a:pPr>
            <a:r>
              <a:rPr lang="en-US">
                <a:latin typeface="Calibri" charset="0"/>
              </a:rPr>
              <a:t>Presentations and paper files go through preprocessing unit of the system. In the same time, slides snapshots go through image classifier unit.</a:t>
            </a:r>
          </a:p>
          <a:p>
            <a:pPr eaLnBrk="1" hangingPunct="1">
              <a:spcBef>
                <a:spcPct val="0"/>
              </a:spcBef>
            </a:pPr>
            <a:endParaRPr lang="en-US">
              <a:latin typeface="Calibri" charset="0"/>
            </a:endParaRPr>
          </a:p>
          <a:p>
            <a:pPr eaLnBrk="1" hangingPunct="1">
              <a:spcBef>
                <a:spcPct val="0"/>
              </a:spcBef>
            </a:pPr>
            <a:r>
              <a:rPr lang="en-US">
                <a:latin typeface="Calibri" charset="0"/>
              </a:rPr>
              <a:t>Text similarity alignment and linear ordering alignment generate two vectors of alignment for each slide. These two will be combined considering the image class assigned to the slide and find the final alignment for the slide.</a:t>
            </a: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9ADDB9C-123A-144C-AA42-2979E22DA227}" type="slidenum">
              <a:rPr lang="en-US" sz="1200"/>
              <a:pPr eaLnBrk="1" hangingPunct="1"/>
              <a:t>15</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MIN: Did not mention in the paper, however it was done even in that time.</a:t>
            </a:r>
          </a:p>
          <a:p>
            <a:pPr eaLnBrk="1" hangingPunct="1">
              <a:spcBef>
                <a:spcPct val="0"/>
              </a:spcBef>
            </a:pPr>
            <a:r>
              <a:rPr lang="en-US">
                <a:latin typeface="Calibri" charset="0"/>
              </a:rPr>
              <a:t>POS removed 25% of words</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903DEB6-7ACE-6C44-8C9B-679870576266}" type="slidenum">
              <a:rPr lang="en-US" sz="1200"/>
              <a:pPr eaLnBrk="1" hangingPunct="1"/>
              <a:t>17</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E1A5610-EACF-B64B-986C-10F47B2BC201}" type="slidenum">
              <a:rPr lang="en-US" sz="1200"/>
              <a:pPr eaLnBrk="1" hangingPunct="1"/>
              <a:t>18</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N slides, M sections. </a:t>
            </a:r>
          </a:p>
          <a:p>
            <a:pPr eaLnBrk="1" hangingPunct="1">
              <a:spcBef>
                <a:spcPct val="0"/>
              </a:spcBef>
            </a:pPr>
            <a:r>
              <a:rPr lang="en-US">
                <a:latin typeface="Calibri" charset="0"/>
              </a:rPr>
              <a:t>20 slides, 9 sections. Slide number 10</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B1BEC2D-8426-FC45-9D5A-A0943B15DD69}" type="slidenum">
              <a:rPr lang="en-US" sz="1200"/>
              <a:pPr eaLnBrk="1" hangingPunct="1"/>
              <a:t>19</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MIN: in the paper only the accuracy is reported, and this is not the table from the paper.</a:t>
            </a: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C603ADF-1831-4043-9AD8-6519953450DC}" type="slidenum">
              <a:rPr lang="en-US" sz="1200"/>
              <a:pPr eaLnBrk="1" hangingPunct="1"/>
              <a:t>21</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D5782E2-6DC3-B944-B80F-9F0DDAFD23F9}" type="slidenum">
              <a:rPr lang="en-US" sz="1200"/>
              <a:pPr eaLnBrk="1" hangingPunct="1"/>
              <a:t>22</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MIN: This process was being done manually in the paper. The old way slide is available in the backup slides at the end.</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52D9EBD-0C33-8644-9CD0-B9B7356D37C5}" type="slidenum">
              <a:rPr lang="en-US" sz="1200"/>
              <a:pPr eaLnBrk="1" hangingPunct="1"/>
              <a:t>23</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MIN: This process was being done manually in the paper. The old way slide is available in the backup slides at the end.</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606B931-2B29-6440-BB03-C08CA1D05298}" type="slidenum">
              <a:rPr lang="en-US" sz="1200"/>
              <a:pPr eaLnBrk="1" hangingPunct="1"/>
              <a:t>24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atin typeface="Calibri" charset="0"/>
              </a:rPr>
              <a:t>So, assuming that we have the paper […wait…] and its associated slide presentation […wait…] , it would be very helpful if we can view them together[…wait…]  in a way that we know each slide[…wait…]  is related to which section[…wait…]  of the paper. </a:t>
            </a:r>
          </a:p>
          <a:p>
            <a:pPr defTabSz="914400" eaLnBrk="1" hangingPunct="1">
              <a:spcBef>
                <a:spcPct val="0"/>
              </a:spcBef>
            </a:pPr>
            <a:endParaRPr lang="en-US">
              <a:latin typeface="Calibri" charset="0"/>
            </a:endParaRPr>
          </a:p>
          <a:p>
            <a:pPr defTabSz="914400" eaLnBrk="1" hangingPunct="1">
              <a:spcBef>
                <a:spcPct val="0"/>
              </a:spcBef>
            </a:pPr>
            <a:r>
              <a:rPr lang="en-US">
                <a:latin typeface="Calibri" charset="0"/>
              </a:rPr>
              <a:t>We call this relation an “alignment map” […wait…]  </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FCCFE4A-31F6-A647-A8AA-5245B096F458}" type="slidenum">
              <a:rPr lang="en-US" sz="1200"/>
              <a:pPr eaLnBrk="1" hangingPunct="1"/>
              <a:t>4</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MIN: This process was being done manually in the paper. The old way slide is available in the backup slides at the end.</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62EA506-BDE2-654D-87E8-41FD4498F34E}" type="slidenum">
              <a:rPr lang="en-US" sz="1200"/>
              <a:pPr eaLnBrk="1" hangingPunct="1"/>
              <a:t>25</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MIN: This process was being done manually in the paper. The old way slide is available in the backup slides at the end.</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D838A0A-4674-2B44-AFE0-5105B7694C86}" type="slidenum">
              <a:rPr lang="en-US" sz="1200"/>
              <a:pPr eaLnBrk="1" hangingPunct="1"/>
              <a:t>26</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MIN: This process was being done manually in the paper. The old way slide is available in the backup slides at the end.</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35CBFA3-FF3C-2E45-A7B0-F3F9B4A6CE81}" type="slidenum">
              <a:rPr lang="en-US" sz="1200"/>
              <a:pPr eaLnBrk="1" hangingPunct="1"/>
              <a:t>27</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MIN: did not mentioned in detail in the paper.</a:t>
            </a:r>
          </a:p>
          <a:p>
            <a:pPr eaLnBrk="1" hangingPunct="1">
              <a:spcBef>
                <a:spcPct val="0"/>
              </a:spcBef>
            </a:pPr>
            <a:r>
              <a:rPr lang="en-US">
                <a:latin typeface="Calibri" charset="0"/>
              </a:rPr>
              <a:t>Kan used similarity score and wordcount as two important feature to classify nils.</a:t>
            </a: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26C0E04-4A8C-5D42-8C97-2A25AB31C43F}" type="slidenum">
              <a:rPr lang="en-US" sz="1200"/>
              <a:pPr eaLnBrk="1" hangingPunct="1"/>
              <a:t>28</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DA2EC6E-6B77-F040-8503-D8FE9D3E1141}" type="slidenum">
              <a:rPr lang="en-US" sz="1200"/>
              <a:pPr eaLnBrk="1" hangingPunct="1"/>
              <a:t>29</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E7DBB2A-E7E4-F44B-BC8E-8DA84FA21053}" type="slidenum">
              <a:rPr lang="en-US" sz="1200"/>
              <a:pPr eaLnBrk="1" hangingPunct="1"/>
              <a:t>31</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TO MIN: this comparison was not done in the discussion part of the paper. In that time we didn’t have the result separately.</a:t>
            </a:r>
          </a:p>
          <a:p>
            <a:pPr eaLnBrk="1" hangingPunct="1">
              <a:spcBef>
                <a:spcPct val="0"/>
              </a:spcBef>
            </a:pPr>
            <a:r>
              <a:rPr lang="en-US">
                <a:latin typeface="Calibri" charset="0"/>
              </a:rPr>
              <a:t>Nil improved 5.6% of overall accuracy. Reported before from 3 to 25.</a:t>
            </a:r>
          </a:p>
          <a:p>
            <a:pPr eaLnBrk="1" hangingPunct="1">
              <a:spcBef>
                <a:spcPct val="0"/>
              </a:spcBef>
            </a:pPr>
            <a:r>
              <a:rPr lang="en-US">
                <a:latin typeface="Calibri" charset="0"/>
              </a:rPr>
              <a:t>Image errors: more than half, images of the text. So it is classified as Text, but no text can be extracted. And some charts may not report results, early analysis for example.</a:t>
            </a:r>
          </a:p>
          <a:p>
            <a:pPr eaLnBrk="1" hangingPunct="1">
              <a:spcBef>
                <a:spcPct val="0"/>
              </a:spcBef>
            </a:pPr>
            <a:r>
              <a:rPr lang="en-US">
                <a:latin typeface="Calibri" charset="0"/>
              </a:rPr>
              <a:t>Slight improvement on Drawing and Text slides can be justified by ordering alignment, since nothing else has changed for them.</a:t>
            </a:r>
          </a:p>
          <a:p>
            <a:pPr eaLnBrk="1" hangingPunct="1">
              <a:spcBef>
                <a:spcPct val="0"/>
              </a:spcBef>
            </a:pPr>
            <a:r>
              <a:rPr lang="en-US">
                <a:latin typeface="Calibri" charset="0"/>
              </a:rPr>
              <a:t>Text: 99 incorrect </a:t>
            </a:r>
            <a:r>
              <a:rPr lang="en-US">
                <a:latin typeface="Calibri" charset="0"/>
                <a:sym typeface="Wingdings" charset="0"/>
              </a:rPr>
              <a:t> 70 incorrect. From 409</a:t>
            </a:r>
            <a:endParaRPr lang="en-US">
              <a:latin typeface="Calibri" charset="0"/>
            </a:endParaRPr>
          </a:p>
          <a:p>
            <a:pPr eaLnBrk="1" hangingPunct="1">
              <a:spcBef>
                <a:spcPct val="0"/>
              </a:spcBef>
            </a:pPr>
            <a:endParaRPr lang="en-US">
              <a:latin typeface="Calibri"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9C10973-B1FB-BC41-9031-C7C7CCB1B792}" type="slidenum">
              <a:rPr lang="en-US" sz="1200"/>
              <a:pPr eaLnBrk="1" hangingPunct="1"/>
              <a:t>32</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Change to 9% and 13%</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DCBCCE6-523A-D74D-A7F3-F7D3EF317AB7}" type="slidenum">
              <a:rPr lang="en-US" sz="1200"/>
              <a:pPr eaLnBrk="1" hangingPunct="1"/>
              <a:t>33</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For whatever processing you want to do on presentations, text is not enough.</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36E52A4-D077-6240-9C52-3D2B7158B430}" type="slidenum">
              <a:rPr lang="en-US" sz="1200"/>
              <a:pPr eaLnBrk="1" hangingPunct="1"/>
              <a:t>34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atin typeface="Calibri" charset="0"/>
              </a:rPr>
              <a:t>In this research, we try to generate the alignment map for a pair of paper-presentation. </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5B59440-78AC-2D4F-A851-E9A99FEE0981}" type="slidenum">
              <a:rPr lang="en-US" sz="1200"/>
              <a:pPr eaLnBrk="1" hangingPunct="1"/>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There are some studies trying to address the same problem.</a:t>
            </a:r>
          </a:p>
          <a:p>
            <a:pPr eaLnBrk="1" hangingPunct="1">
              <a:spcBef>
                <a:spcPct val="0"/>
              </a:spcBef>
            </a:pPr>
            <a:r>
              <a:rPr lang="en-US">
                <a:latin typeface="Calibri" charset="0"/>
              </a:rPr>
              <a:t>They all suggest using the text similarity between paper and presentation to align them together. They implemented different similarity measures though.</a:t>
            </a:r>
          </a:p>
          <a:p>
            <a:pPr eaLnBrk="1" hangingPunct="1">
              <a:spcBef>
                <a:spcPct val="0"/>
              </a:spcBef>
            </a:pPr>
            <a:r>
              <a:rPr lang="en-US">
                <a:latin typeface="Calibri" charset="0"/>
              </a:rPr>
              <a:t>Kan and Ephraim suggest the alignment process to prefer monotonic alignment, meaning that slides and paragraphs in the paper be aligned in the same order.</a:t>
            </a:r>
          </a:p>
          <a:p>
            <a:pPr eaLnBrk="1" hangingPunct="1">
              <a:spcBef>
                <a:spcPct val="0"/>
              </a:spcBef>
            </a:pPr>
            <a:r>
              <a:rPr lang="en-US">
                <a:latin typeface="Calibri" charset="0"/>
              </a:rPr>
              <a:t>Kan also implemented nil classifier which identifies the slides which should not be aligned to anywhere. All other works suggest that this can improve the results, but didn’t implement.</a:t>
            </a:r>
          </a:p>
          <a:p>
            <a:pPr eaLnBrk="1" hangingPunct="1">
              <a:spcBef>
                <a:spcPct val="0"/>
              </a:spcBef>
            </a:pPr>
            <a:r>
              <a:rPr lang="en-US">
                <a:latin typeface="Calibri" charset="0"/>
              </a:rPr>
              <a:t>None of them however take advantage of visual content of the slides for this task.</a:t>
            </a:r>
          </a:p>
          <a:p>
            <a:pPr eaLnBrk="1" hangingPunct="1">
              <a:spcBef>
                <a:spcPct val="0"/>
              </a:spcBef>
            </a:pPr>
            <a:r>
              <a:rPr lang="en-US">
                <a:latin typeface="Calibri" charset="0"/>
              </a:rPr>
              <a:t>We use text alignment method same as previous works, we also implement monotonic alignment, nil classifier. In addition as our main contribution, we make use of visual cues from the slide to complement the textual alignment. </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C14CDC5-D6D1-034D-98EE-3A209BFFB264}" type="slidenum">
              <a:rPr lang="en-US" sz="1200"/>
              <a:pPr eaLnBrk="1" hangingPunct="1"/>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We use a publicly available dataset which was compiled by Ephraim. It contains…</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27F6BBF-0B17-0643-BDAD-80B05531F3EE}" type="slidenum">
              <a:rPr lang="en-US" sz="1200"/>
              <a:pPr eaLnBrk="1" hangingPunct="1"/>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We use a publicly available dataset which was compiled by Ephraim. It contains…</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01947DF-8910-C447-820F-1B00D1A0C3A5}" type="slidenum">
              <a:rPr lang="en-US" sz="1200"/>
              <a:pPr eaLnBrk="1" hangingPunct="1"/>
              <a:t>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We perform an analysis to see what type of slides exist in presentations, and what is their frequency.</a:t>
            </a:r>
          </a:p>
          <a:p>
            <a:pPr eaLnBrk="1" hangingPunct="1">
              <a:spcBef>
                <a:spcPct val="0"/>
              </a:spcBef>
            </a:pPr>
            <a:r>
              <a:rPr lang="en-US">
                <a:latin typeface="Calibri" charset="0"/>
              </a:rPr>
              <a:t>Nil reported from 3% to 25%</a:t>
            </a:r>
          </a:p>
          <a:p>
            <a:pPr eaLnBrk="1" hangingPunct="1">
              <a:spcBef>
                <a:spcPct val="0"/>
              </a:spcBef>
            </a:pPr>
            <a:r>
              <a:rPr lang="en-US">
                <a:latin typeface="Calibri" charset="0"/>
              </a:rPr>
              <a:t>Image slides which constitute around 12% of the slides are mostly covered with images. This can range from charts and graphs to added pictures from another file or snapshots from the paper.</a:t>
            </a:r>
          </a:p>
          <a:p>
            <a:pPr eaLnBrk="1" hangingPunct="1">
              <a:spcBef>
                <a:spcPct val="0"/>
              </a:spcBef>
            </a:pPr>
            <a:r>
              <a:rPr lang="en-US">
                <a:latin typeface="Calibri" charset="0"/>
              </a:rPr>
              <a:t>We define drawing slides as slides which was made using the presentation maker software(MS Powerpoint in this case). They usually contain lines and arrows, geometrical shapes and textboxes.</a:t>
            </a:r>
          </a:p>
          <a:p>
            <a:pPr eaLnBrk="1" hangingPunct="1">
              <a:spcBef>
                <a:spcPct val="0"/>
              </a:spcBef>
            </a:pPr>
            <a:r>
              <a:rPr lang="en-US">
                <a:latin typeface="Calibri" charset="0"/>
              </a:rPr>
              <a:t>Tables are the one which are digitally made and stored. Many table slides are actually images from the table which our system can not go through the text inside that.</a:t>
            </a:r>
          </a:p>
          <a:p>
            <a:pPr eaLnBrk="1" hangingPunct="1">
              <a:spcBef>
                <a:spcPct val="0"/>
              </a:spcBef>
            </a:pPr>
            <a:endParaRPr lang="en-US">
              <a:latin typeface="Calibri" charset="0"/>
            </a:endParaRPr>
          </a:p>
          <a:p>
            <a:pPr eaLnBrk="1" hangingPunct="1">
              <a:spcBef>
                <a:spcPct val="0"/>
              </a:spcBef>
            </a:pPr>
            <a:endParaRPr lang="en-US">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0E0A494-7804-8940-8375-1533C0EFED4C}" type="slidenum">
              <a:rPr lang="en-US" sz="1200"/>
              <a:pPr eaLnBrk="1" hangingPunct="1"/>
              <a:t>10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We implemented a text alignment baseline (section to slide) and these were the errors that we got from that.</a:t>
            </a:r>
          </a:p>
          <a:p>
            <a:pPr eaLnBrk="1" hangingPunct="1">
              <a:spcBef>
                <a:spcPct val="0"/>
              </a:spcBef>
            </a:pPr>
            <a:r>
              <a:rPr lang="en-US">
                <a:latin typeface="Calibri" charset="0"/>
              </a:rPr>
              <a:t>As can be seen, more than 80% of Image slide type are not aligned correctly.</a:t>
            </a:r>
          </a:p>
          <a:p>
            <a:pPr eaLnBrk="1" hangingPunct="1">
              <a:spcBef>
                <a:spcPct val="0"/>
              </a:spcBef>
            </a:pPr>
            <a:r>
              <a:rPr lang="en-US">
                <a:latin typeface="Calibri" charset="0"/>
              </a:rPr>
              <a:t>And it is interesting to know that around 70% of slides in this type are showing “Evaluation and Result”</a:t>
            </a: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DB0FE85-30B5-F748-89DA-DABB75302C0F}" type="slidenum">
              <a:rPr lang="en-US" sz="1200"/>
              <a:pPr eaLnBrk="1" hangingPunct="1"/>
              <a:t>11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atin typeface="Calibri" charset="0"/>
              </a:rPr>
              <a:t>TO MIN: This visualization was done latter in the thesis and is not mentioned in the paper.</a:t>
            </a:r>
          </a:p>
          <a:p>
            <a:pPr defTabSz="914400" eaLnBrk="1" hangingPunct="1">
              <a:spcBef>
                <a:spcPct val="0"/>
              </a:spcBef>
            </a:pPr>
            <a:r>
              <a:rPr lang="en-US">
                <a:latin typeface="Calibri" charset="0"/>
              </a:rPr>
              <a:t>Ordering between slides and sections are mostly monotonic.</a:t>
            </a:r>
          </a:p>
          <a:p>
            <a:pPr defTabSz="914400" eaLnBrk="1" hangingPunct="1">
              <a:spcBef>
                <a:spcPct val="0"/>
              </a:spcBef>
            </a:pPr>
            <a:r>
              <a:rPr lang="en-US">
                <a:latin typeface="Calibri" charset="0"/>
              </a:rPr>
              <a:t>To prove that we did an analysis. For all presentations and paper pairs, we scale the number of slides to 37 and sections to 26 (which was the average number of slides and sections). using the ground truth we then count the number of aligned pairs. In this picture darker cells indicate more pairs are aligned in the same section and slide number.</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B7EE8CA-FEC9-BE49-8E01-420B8DC6E881}" type="slidenum">
              <a:rPr lang="en-US" sz="1200"/>
              <a:pPr eaLnBrk="1" hangingPunct="1"/>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38"/>
          <p:cNvPicPr>
            <a:picLocks noChangeAspect="1"/>
          </p:cNvPicPr>
          <p:nvPr userDrawn="1"/>
        </p:nvPicPr>
        <p:blipFill>
          <a:blip r:embed="rId2">
            <a:extLst>
              <a:ext uri="{28A0092B-C50C-407E-A947-70E740481C1C}">
                <a14:useLocalDpi xmlns:a14="http://schemas.microsoft.com/office/drawing/2010/main" val="0"/>
              </a:ext>
            </a:extLst>
          </a:blip>
          <a:srcRect t="3711"/>
          <a:stretch>
            <a:fillRect/>
          </a:stretch>
        </p:blipFill>
        <p:spPr bwMode="auto">
          <a:xfrm>
            <a:off x="-12700" y="234950"/>
            <a:ext cx="91662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10800000">
            <a:off x="-12700" y="6592888"/>
            <a:ext cx="9156700" cy="379412"/>
          </a:xfrm>
          <a:prstGeom prst="rect">
            <a:avLst/>
          </a:prstGeom>
          <a:gradFill flip="none" rotWithShape="1">
            <a:gsLst>
              <a:gs pos="0">
                <a:schemeClr val="tx1">
                  <a:alpha val="39000"/>
                </a:schemeClr>
              </a:gs>
              <a:gs pos="100000">
                <a:srgbClr val="FFFFFF"/>
              </a:gs>
              <a:gs pos="72000">
                <a:schemeClr val="tx1">
                  <a:lumMod val="65000"/>
                  <a:lumOff val="35000"/>
                  <a:alpha val="39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0" y="4962525"/>
            <a:ext cx="2576513"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C:\Users\Muthukumar C\Documents\RA\jcdl-2012\wing_logo_2012.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57763" y="4773613"/>
            <a:ext cx="3886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063625"/>
            <a:ext cx="7772400" cy="1470025"/>
          </a:xfrm>
        </p:spPr>
        <p:txBody>
          <a:bodyPr/>
          <a:lstStyle>
            <a:lvl1pPr>
              <a:defRPr>
                <a:latin typeface="Gill Sans Light"/>
                <a:cs typeface="Gill Sans Ligh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819400"/>
            <a:ext cx="6400800" cy="1752600"/>
          </a:xfrm>
        </p:spPr>
        <p:txBody>
          <a:bodyPr/>
          <a:lstStyle>
            <a:lvl1pPr marL="0" indent="0" algn="ctr">
              <a:buNone/>
              <a:defRPr b="0" i="0">
                <a:solidFill>
                  <a:schemeClr val="tx1">
                    <a:tint val="75000"/>
                  </a:schemeClr>
                </a:solidFill>
                <a:latin typeface="Gill Sans Light"/>
                <a:cs typeface="Gill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3"/>
          <p:cNvSpPr>
            <a:spLocks noGrp="1"/>
          </p:cNvSpPr>
          <p:nvPr>
            <p:ph type="dt" sz="half" idx="10"/>
          </p:nvPr>
        </p:nvSpPr>
        <p:spPr/>
        <p:txBody>
          <a:bodyPr/>
          <a:lstStyle>
            <a:lvl1pPr>
              <a:defRPr b="0">
                <a:latin typeface="Gill Sans"/>
                <a:cs typeface="Gill Sans"/>
              </a:defRPr>
            </a:lvl1pPr>
          </a:lstStyle>
          <a:p>
            <a:pPr>
              <a:defRPr/>
            </a:pPr>
            <a:r>
              <a:rPr lang="en-US"/>
              <a:t>24 Jul 2013</a:t>
            </a:r>
            <a:endParaRPr lang="en-US" dirty="0"/>
          </a:p>
        </p:txBody>
      </p:sp>
      <p:sp>
        <p:nvSpPr>
          <p:cNvPr id="9" name="Footer Placeholder 4"/>
          <p:cNvSpPr>
            <a:spLocks noGrp="1"/>
          </p:cNvSpPr>
          <p:nvPr>
            <p:ph type="ftr" sz="quarter" idx="11"/>
          </p:nvPr>
        </p:nvSpPr>
        <p:spPr/>
        <p:txBody>
          <a:bodyPr/>
          <a:lstStyle>
            <a:lvl1pPr>
              <a:defRPr b="0">
                <a:latin typeface="Gill Sans"/>
                <a:cs typeface="Gill Sans"/>
              </a:defRPr>
            </a:lvl1pPr>
          </a:lstStyle>
          <a:p>
            <a:pPr>
              <a:defRPr/>
            </a:pPr>
            <a:r>
              <a:rPr lang="en-US"/>
              <a:t>JCDL 2013, Indiapolis, USA</a:t>
            </a:r>
          </a:p>
        </p:txBody>
      </p:sp>
      <p:sp>
        <p:nvSpPr>
          <p:cNvPr id="10" name="Slide Number Placeholder 5"/>
          <p:cNvSpPr>
            <a:spLocks noGrp="1"/>
          </p:cNvSpPr>
          <p:nvPr>
            <p:ph type="sldNum" sz="quarter" idx="12"/>
          </p:nvPr>
        </p:nvSpPr>
        <p:spPr/>
        <p:txBody>
          <a:bodyPr/>
          <a:lstStyle>
            <a:lvl1pPr>
              <a:defRPr b="0">
                <a:latin typeface="Gill Sans"/>
                <a:cs typeface="Gill Sans"/>
              </a:defRPr>
            </a:lvl1pPr>
          </a:lstStyle>
          <a:p>
            <a:pPr>
              <a:defRPr/>
            </a:pPr>
            <a:fld id="{BF5E4CD2-FA16-4F45-A355-B0742BE17CF9}" type="slidenum">
              <a:rPr lang="en-US"/>
              <a:pPr>
                <a:defRPr/>
              </a:pPr>
              <a:t>‹#›</a:t>
            </a:fld>
            <a:endParaRPr lang="en-US"/>
          </a:p>
        </p:txBody>
      </p:sp>
    </p:spTree>
    <p:extLst>
      <p:ext uri="{BB962C8B-B14F-4D97-AF65-F5344CB8AC3E}">
        <p14:creationId xmlns:p14="http://schemas.microsoft.com/office/powerpoint/2010/main" val="1703169483"/>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38"/>
          <p:cNvPicPr>
            <a:picLocks noChangeAspect="1"/>
          </p:cNvPicPr>
          <p:nvPr userDrawn="1"/>
        </p:nvPicPr>
        <p:blipFill>
          <a:blip r:embed="rId2">
            <a:alphaModFix amt="21000"/>
            <a:extLst>
              <a:ext uri="{28A0092B-C50C-407E-A947-70E740481C1C}">
                <a14:useLocalDpi xmlns:a14="http://schemas.microsoft.com/office/drawing/2010/main" val="0"/>
              </a:ext>
            </a:extLst>
          </a:blip>
          <a:srcRect/>
          <a:stretch>
            <a:fillRect/>
          </a:stretch>
        </p:blipFill>
        <p:spPr bwMode="auto">
          <a:xfrm>
            <a:off x="-12700" y="238125"/>
            <a:ext cx="9166225" cy="334963"/>
          </a:xfrm>
          <a:prstGeom prst="rect">
            <a:avLst/>
          </a:prstGeom>
          <a:gradFill rotWithShape="1">
            <a:gsLst>
              <a:gs pos="0">
                <a:schemeClr val="tx1">
                  <a:alpha val="20998"/>
                </a:schemeClr>
              </a:gs>
              <a:gs pos="100000">
                <a:srgbClr val="FFFFFF">
                  <a:alpha val="51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 name="Group 339"/>
          <p:cNvGrpSpPr>
            <a:grpSpLocks/>
          </p:cNvGrpSpPr>
          <p:nvPr userDrawn="1"/>
        </p:nvGrpSpPr>
        <p:grpSpPr bwMode="auto">
          <a:xfrm>
            <a:off x="-3175" y="6270625"/>
            <a:ext cx="9156700" cy="706438"/>
            <a:chOff x="-12700" y="6265863"/>
            <a:chExt cx="9156700" cy="706438"/>
          </a:xfrm>
        </p:grpSpPr>
        <p:pic>
          <p:nvPicPr>
            <p:cNvPr id="6" name="Picture 341" descr="Black-n-White-landscap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85" y="6360681"/>
              <a:ext cx="1758950" cy="4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rot="10800000">
              <a:off x="-12700" y="6265863"/>
              <a:ext cx="9156700" cy="706438"/>
            </a:xfrm>
            <a:prstGeom prst="rect">
              <a:avLst/>
            </a:prstGeom>
            <a:gradFill flip="none" rotWithShape="1">
              <a:gsLst>
                <a:gs pos="0">
                  <a:schemeClr val="tx1">
                    <a:alpha val="39000"/>
                  </a:schemeClr>
                </a:gs>
                <a:gs pos="100000">
                  <a:srgbClr val="FFFFFF"/>
                </a:gs>
                <a:gs pos="72000">
                  <a:schemeClr val="tx1">
                    <a:lumMod val="65000"/>
                    <a:lumOff val="35000"/>
                    <a:alpha val="39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r>
              <a:rPr lang="en-US"/>
              <a:t>24 Jul 2013</a:t>
            </a:r>
          </a:p>
        </p:txBody>
      </p:sp>
      <p:sp>
        <p:nvSpPr>
          <p:cNvPr id="9" name="Footer Placeholder 4"/>
          <p:cNvSpPr>
            <a:spLocks noGrp="1"/>
          </p:cNvSpPr>
          <p:nvPr>
            <p:ph type="ftr" sz="quarter" idx="11"/>
          </p:nvPr>
        </p:nvSpPr>
        <p:spPr/>
        <p:txBody>
          <a:bodyPr/>
          <a:lstStyle>
            <a:lvl1pPr>
              <a:defRPr/>
            </a:lvl1pPr>
          </a:lstStyle>
          <a:p>
            <a:pPr>
              <a:defRPr/>
            </a:pPr>
            <a:r>
              <a:rPr lang="en-US"/>
              <a:t>JCDL 2013, Indiapolis, USA</a:t>
            </a:r>
          </a:p>
        </p:txBody>
      </p:sp>
      <p:sp>
        <p:nvSpPr>
          <p:cNvPr id="10" name="Slide Number Placeholder 5"/>
          <p:cNvSpPr>
            <a:spLocks noGrp="1"/>
          </p:cNvSpPr>
          <p:nvPr>
            <p:ph type="sldNum" sz="quarter" idx="12"/>
          </p:nvPr>
        </p:nvSpPr>
        <p:spPr/>
        <p:txBody>
          <a:bodyPr/>
          <a:lstStyle>
            <a:lvl1pPr>
              <a:defRPr/>
            </a:lvl1pPr>
          </a:lstStyle>
          <a:p>
            <a:pPr>
              <a:defRPr/>
            </a:pPr>
            <a:fld id="{F8EA6C4F-29C8-524E-B4B0-EAC885B02D94}" type="slidenum">
              <a:rPr lang="en-US"/>
              <a:pPr>
                <a:defRPr/>
              </a:pPr>
              <a:t>‹#›</a:t>
            </a:fld>
            <a:endParaRPr lang="en-US"/>
          </a:p>
        </p:txBody>
      </p:sp>
    </p:spTree>
    <p:extLst>
      <p:ext uri="{BB962C8B-B14F-4D97-AF65-F5344CB8AC3E}">
        <p14:creationId xmlns:p14="http://schemas.microsoft.com/office/powerpoint/2010/main" val="3864653383"/>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38"/>
          <p:cNvPicPr>
            <a:picLocks noChangeAspect="1"/>
          </p:cNvPicPr>
          <p:nvPr userDrawn="1"/>
        </p:nvPicPr>
        <p:blipFill>
          <a:blip r:embed="rId2">
            <a:alphaModFix amt="21000"/>
            <a:extLst>
              <a:ext uri="{28A0092B-C50C-407E-A947-70E740481C1C}">
                <a14:useLocalDpi xmlns:a14="http://schemas.microsoft.com/office/drawing/2010/main" val="0"/>
              </a:ext>
            </a:extLst>
          </a:blip>
          <a:srcRect/>
          <a:stretch>
            <a:fillRect/>
          </a:stretch>
        </p:blipFill>
        <p:spPr bwMode="auto">
          <a:xfrm>
            <a:off x="-12700" y="238125"/>
            <a:ext cx="9166225" cy="334963"/>
          </a:xfrm>
          <a:prstGeom prst="rect">
            <a:avLst/>
          </a:prstGeom>
          <a:gradFill rotWithShape="1">
            <a:gsLst>
              <a:gs pos="0">
                <a:schemeClr val="tx1">
                  <a:alpha val="20998"/>
                </a:schemeClr>
              </a:gs>
              <a:gs pos="100000">
                <a:srgbClr val="FFFFFF">
                  <a:alpha val="51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 name="Group 339"/>
          <p:cNvGrpSpPr>
            <a:grpSpLocks/>
          </p:cNvGrpSpPr>
          <p:nvPr userDrawn="1"/>
        </p:nvGrpSpPr>
        <p:grpSpPr bwMode="auto">
          <a:xfrm>
            <a:off x="-3175" y="6270625"/>
            <a:ext cx="9156700" cy="706438"/>
            <a:chOff x="-12700" y="6265863"/>
            <a:chExt cx="9156700" cy="706438"/>
          </a:xfrm>
        </p:grpSpPr>
        <p:pic>
          <p:nvPicPr>
            <p:cNvPr id="6" name="Picture 341" descr="Black-n-White-landscap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85" y="6360681"/>
              <a:ext cx="1758950" cy="4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rot="10800000">
              <a:off x="-12700" y="6265863"/>
              <a:ext cx="9156700" cy="706438"/>
            </a:xfrm>
            <a:prstGeom prst="rect">
              <a:avLst/>
            </a:prstGeom>
            <a:gradFill flip="none" rotWithShape="1">
              <a:gsLst>
                <a:gs pos="0">
                  <a:schemeClr val="tx1">
                    <a:alpha val="39000"/>
                  </a:schemeClr>
                </a:gs>
                <a:gs pos="100000">
                  <a:srgbClr val="FFFFFF"/>
                </a:gs>
                <a:gs pos="72000">
                  <a:schemeClr val="tx1">
                    <a:lumMod val="65000"/>
                    <a:lumOff val="35000"/>
                    <a:alpha val="39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r>
              <a:rPr lang="en-US"/>
              <a:t>24 Jul 2013</a:t>
            </a:r>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a:t>JCDL 2013, Indiapolis, USA</a:t>
            </a:r>
          </a:p>
        </p:txBody>
      </p:sp>
      <p:sp>
        <p:nvSpPr>
          <p:cNvPr id="10" name="Slide Number Placeholder 5"/>
          <p:cNvSpPr>
            <a:spLocks noGrp="1"/>
          </p:cNvSpPr>
          <p:nvPr>
            <p:ph type="sldNum" sz="quarter" idx="12"/>
          </p:nvPr>
        </p:nvSpPr>
        <p:spPr/>
        <p:txBody>
          <a:bodyPr/>
          <a:lstStyle>
            <a:lvl1pPr>
              <a:defRPr/>
            </a:lvl1pPr>
          </a:lstStyle>
          <a:p>
            <a:pPr>
              <a:defRPr/>
            </a:pPr>
            <a:fld id="{3345FB75-C242-5D41-9AAC-B6C3E8A02714}" type="slidenum">
              <a:rPr lang="en-US"/>
              <a:pPr>
                <a:defRPr/>
              </a:pPr>
              <a:t>‹#›</a:t>
            </a:fld>
            <a:endParaRPr lang="en-US"/>
          </a:p>
        </p:txBody>
      </p:sp>
    </p:spTree>
    <p:extLst>
      <p:ext uri="{BB962C8B-B14F-4D97-AF65-F5344CB8AC3E}">
        <p14:creationId xmlns:p14="http://schemas.microsoft.com/office/powerpoint/2010/main" val="3309502052"/>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38"/>
          <p:cNvPicPr>
            <a:picLocks noChangeAspect="1"/>
          </p:cNvPicPr>
          <p:nvPr userDrawn="1"/>
        </p:nvPicPr>
        <p:blipFill>
          <a:blip r:embed="rId2">
            <a:alphaModFix amt="90000"/>
            <a:extLst>
              <a:ext uri="{28A0092B-C50C-407E-A947-70E740481C1C}">
                <a14:useLocalDpi xmlns:a14="http://schemas.microsoft.com/office/drawing/2010/main" val="0"/>
              </a:ext>
            </a:extLst>
          </a:blip>
          <a:srcRect/>
          <a:stretch>
            <a:fillRect/>
          </a:stretch>
        </p:blipFill>
        <p:spPr bwMode="auto">
          <a:xfrm>
            <a:off x="-12700" y="238125"/>
            <a:ext cx="9166225" cy="334963"/>
          </a:xfrm>
          <a:prstGeom prst="rect">
            <a:avLst/>
          </a:prstGeom>
          <a:gradFill rotWithShape="1">
            <a:gsLst>
              <a:gs pos="0">
                <a:schemeClr val="tx1">
                  <a:alpha val="20998"/>
                </a:schemeClr>
              </a:gs>
              <a:gs pos="100000">
                <a:srgbClr val="FFFFFF">
                  <a:alpha val="51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 name="Group 339"/>
          <p:cNvGrpSpPr>
            <a:grpSpLocks/>
          </p:cNvGrpSpPr>
          <p:nvPr userDrawn="1"/>
        </p:nvGrpSpPr>
        <p:grpSpPr bwMode="auto">
          <a:xfrm>
            <a:off x="-3175" y="6270625"/>
            <a:ext cx="9156700" cy="706438"/>
            <a:chOff x="-12700" y="6265863"/>
            <a:chExt cx="9156700" cy="706438"/>
          </a:xfrm>
        </p:grpSpPr>
        <p:pic>
          <p:nvPicPr>
            <p:cNvPr id="6" name="Picture 341" descr="Black-n-White-landscap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85" y="6360681"/>
              <a:ext cx="1758950" cy="4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rot="10800000">
              <a:off x="-12700" y="6265863"/>
              <a:ext cx="9156700" cy="706438"/>
            </a:xfrm>
            <a:prstGeom prst="rect">
              <a:avLst/>
            </a:prstGeom>
            <a:gradFill flip="none" rotWithShape="1">
              <a:gsLst>
                <a:gs pos="0">
                  <a:schemeClr val="tx1">
                    <a:alpha val="39000"/>
                  </a:schemeClr>
                </a:gs>
                <a:gs pos="100000">
                  <a:srgbClr val="FFFFFF"/>
                </a:gs>
                <a:gs pos="72000">
                  <a:schemeClr val="tx1">
                    <a:lumMod val="65000"/>
                    <a:lumOff val="35000"/>
                    <a:alpha val="39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r>
              <a:rPr lang="en-US"/>
              <a:t>24 Jul 2013</a:t>
            </a:r>
          </a:p>
        </p:txBody>
      </p:sp>
      <p:sp>
        <p:nvSpPr>
          <p:cNvPr id="9" name="Footer Placeholder 4"/>
          <p:cNvSpPr>
            <a:spLocks noGrp="1"/>
          </p:cNvSpPr>
          <p:nvPr>
            <p:ph type="ftr" sz="quarter" idx="11"/>
          </p:nvPr>
        </p:nvSpPr>
        <p:spPr/>
        <p:txBody>
          <a:bodyPr/>
          <a:lstStyle>
            <a:lvl1pPr>
              <a:defRPr/>
            </a:lvl1pPr>
          </a:lstStyle>
          <a:p>
            <a:pPr>
              <a:defRPr/>
            </a:pPr>
            <a:r>
              <a:rPr lang="en-US"/>
              <a:t>JCDL 2013, Indiapolis, USA</a:t>
            </a:r>
          </a:p>
        </p:txBody>
      </p:sp>
      <p:sp>
        <p:nvSpPr>
          <p:cNvPr id="10" name="Slide Number Placeholder 5"/>
          <p:cNvSpPr>
            <a:spLocks noGrp="1"/>
          </p:cNvSpPr>
          <p:nvPr>
            <p:ph type="sldNum" sz="quarter" idx="12"/>
          </p:nvPr>
        </p:nvSpPr>
        <p:spPr/>
        <p:txBody>
          <a:bodyPr/>
          <a:lstStyle>
            <a:lvl1pPr>
              <a:defRPr/>
            </a:lvl1pPr>
          </a:lstStyle>
          <a:p>
            <a:pPr>
              <a:defRPr/>
            </a:pPr>
            <a:fld id="{F7CF69C9-F8F7-6841-9AD8-A472498D3A4F}" type="slidenum">
              <a:rPr lang="en-US"/>
              <a:pPr>
                <a:defRPr/>
              </a:pPr>
              <a:t>‹#›</a:t>
            </a:fld>
            <a:endParaRPr lang="en-US"/>
          </a:p>
        </p:txBody>
      </p:sp>
    </p:spTree>
    <p:extLst>
      <p:ext uri="{BB962C8B-B14F-4D97-AF65-F5344CB8AC3E}">
        <p14:creationId xmlns:p14="http://schemas.microsoft.com/office/powerpoint/2010/main" val="2930082730"/>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38"/>
          <p:cNvPicPr>
            <a:picLocks noChangeAspect="1"/>
          </p:cNvPicPr>
          <p:nvPr userDrawn="1"/>
        </p:nvPicPr>
        <p:blipFill>
          <a:blip r:embed="rId2">
            <a:alphaModFix amt="21000"/>
            <a:extLst>
              <a:ext uri="{28A0092B-C50C-407E-A947-70E740481C1C}">
                <a14:useLocalDpi xmlns:a14="http://schemas.microsoft.com/office/drawing/2010/main" val="0"/>
              </a:ext>
            </a:extLst>
          </a:blip>
          <a:srcRect/>
          <a:stretch>
            <a:fillRect/>
          </a:stretch>
        </p:blipFill>
        <p:spPr bwMode="auto">
          <a:xfrm>
            <a:off x="-12700" y="238125"/>
            <a:ext cx="9166225" cy="334963"/>
          </a:xfrm>
          <a:prstGeom prst="rect">
            <a:avLst/>
          </a:prstGeom>
          <a:gradFill rotWithShape="1">
            <a:gsLst>
              <a:gs pos="0">
                <a:schemeClr val="tx1">
                  <a:alpha val="20998"/>
                </a:schemeClr>
              </a:gs>
              <a:gs pos="100000">
                <a:srgbClr val="FFFFFF">
                  <a:alpha val="51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 name="Group 339"/>
          <p:cNvGrpSpPr>
            <a:grpSpLocks/>
          </p:cNvGrpSpPr>
          <p:nvPr userDrawn="1"/>
        </p:nvGrpSpPr>
        <p:grpSpPr bwMode="auto">
          <a:xfrm>
            <a:off x="-3175" y="6270625"/>
            <a:ext cx="9156700" cy="706438"/>
            <a:chOff x="-12700" y="6265863"/>
            <a:chExt cx="9156700" cy="706438"/>
          </a:xfrm>
        </p:grpSpPr>
        <p:pic>
          <p:nvPicPr>
            <p:cNvPr id="6" name="Picture 341" descr="Black-n-White-landscap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85" y="6360681"/>
              <a:ext cx="1758950" cy="4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rot="10800000">
              <a:off x="-12700" y="6265863"/>
              <a:ext cx="9156700" cy="706438"/>
            </a:xfrm>
            <a:prstGeom prst="rect">
              <a:avLst/>
            </a:prstGeom>
            <a:gradFill flip="none" rotWithShape="1">
              <a:gsLst>
                <a:gs pos="0">
                  <a:schemeClr val="tx1">
                    <a:alpha val="39000"/>
                  </a:schemeClr>
                </a:gs>
                <a:gs pos="100000">
                  <a:srgbClr val="FFFFFF"/>
                </a:gs>
                <a:gs pos="72000">
                  <a:schemeClr val="tx1">
                    <a:lumMod val="65000"/>
                    <a:lumOff val="35000"/>
                    <a:alpha val="39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10"/>
          </p:nvPr>
        </p:nvSpPr>
        <p:spPr/>
        <p:txBody>
          <a:bodyPr/>
          <a:lstStyle>
            <a:lvl1pPr>
              <a:defRPr/>
            </a:lvl1pPr>
          </a:lstStyle>
          <a:p>
            <a:pPr>
              <a:defRPr/>
            </a:pPr>
            <a:fld id="{56B58D17-49E7-E74B-8997-62BDDEA690D2}" type="slidenum">
              <a:rPr lang="en-US"/>
              <a:pPr>
                <a:defRPr/>
              </a:pPr>
              <a:t>‹#›</a:t>
            </a:fld>
            <a:endParaRPr lang="en-US"/>
          </a:p>
        </p:txBody>
      </p:sp>
      <p:sp>
        <p:nvSpPr>
          <p:cNvPr id="9" name="Date Placeholder 3"/>
          <p:cNvSpPr>
            <a:spLocks noGrp="1"/>
          </p:cNvSpPr>
          <p:nvPr>
            <p:ph type="dt" sz="half" idx="11"/>
          </p:nvPr>
        </p:nvSpPr>
        <p:spPr/>
        <p:txBody>
          <a:bodyPr/>
          <a:lstStyle>
            <a:lvl1pPr>
              <a:defRPr/>
            </a:lvl1pPr>
          </a:lstStyle>
          <a:p>
            <a:pPr>
              <a:defRPr/>
            </a:pPr>
            <a:r>
              <a:rPr lang="en-US"/>
              <a:t>24 Jul 2013</a:t>
            </a:r>
          </a:p>
        </p:txBody>
      </p:sp>
      <p:sp>
        <p:nvSpPr>
          <p:cNvPr id="10" name="Footer Placeholder 4"/>
          <p:cNvSpPr>
            <a:spLocks noGrp="1"/>
          </p:cNvSpPr>
          <p:nvPr>
            <p:ph type="ftr" sz="quarter" idx="12"/>
          </p:nvPr>
        </p:nvSpPr>
        <p:spPr/>
        <p:txBody>
          <a:bodyPr/>
          <a:lstStyle>
            <a:lvl1pPr>
              <a:defRPr/>
            </a:lvl1pPr>
          </a:lstStyle>
          <a:p>
            <a:pPr>
              <a:defRPr/>
            </a:pPr>
            <a:r>
              <a:rPr lang="en-US"/>
              <a:t>JCDL 2013, Indiapolis, USA</a:t>
            </a:r>
          </a:p>
        </p:txBody>
      </p:sp>
    </p:spTree>
    <p:extLst>
      <p:ext uri="{BB962C8B-B14F-4D97-AF65-F5344CB8AC3E}">
        <p14:creationId xmlns:p14="http://schemas.microsoft.com/office/powerpoint/2010/main" val="883335081"/>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38"/>
          <p:cNvPicPr>
            <a:picLocks noChangeAspect="1"/>
          </p:cNvPicPr>
          <p:nvPr userDrawn="1"/>
        </p:nvPicPr>
        <p:blipFill>
          <a:blip r:embed="rId2">
            <a:alphaModFix amt="21000"/>
            <a:extLst>
              <a:ext uri="{28A0092B-C50C-407E-A947-70E740481C1C}">
                <a14:useLocalDpi xmlns:a14="http://schemas.microsoft.com/office/drawing/2010/main" val="0"/>
              </a:ext>
            </a:extLst>
          </a:blip>
          <a:srcRect/>
          <a:stretch>
            <a:fillRect/>
          </a:stretch>
        </p:blipFill>
        <p:spPr bwMode="auto">
          <a:xfrm>
            <a:off x="-12700" y="238125"/>
            <a:ext cx="9166225" cy="334963"/>
          </a:xfrm>
          <a:prstGeom prst="rect">
            <a:avLst/>
          </a:prstGeom>
          <a:gradFill rotWithShape="1">
            <a:gsLst>
              <a:gs pos="0">
                <a:schemeClr val="tx1">
                  <a:alpha val="20998"/>
                </a:schemeClr>
              </a:gs>
              <a:gs pos="100000">
                <a:srgbClr val="FFFFFF">
                  <a:alpha val="51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 name="Group 339"/>
          <p:cNvGrpSpPr>
            <a:grpSpLocks/>
          </p:cNvGrpSpPr>
          <p:nvPr userDrawn="1"/>
        </p:nvGrpSpPr>
        <p:grpSpPr bwMode="auto">
          <a:xfrm>
            <a:off x="-3175" y="6270625"/>
            <a:ext cx="9156700" cy="706438"/>
            <a:chOff x="-12700" y="6265863"/>
            <a:chExt cx="9156700" cy="706438"/>
          </a:xfrm>
        </p:grpSpPr>
        <p:pic>
          <p:nvPicPr>
            <p:cNvPr id="7" name="Picture 341" descr="Black-n-White-landscap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85" y="6360681"/>
              <a:ext cx="1758950" cy="4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10800000">
              <a:off x="-12700" y="6265863"/>
              <a:ext cx="9156700" cy="706438"/>
            </a:xfrm>
            <a:prstGeom prst="rect">
              <a:avLst/>
            </a:prstGeom>
            <a:gradFill flip="none" rotWithShape="1">
              <a:gsLst>
                <a:gs pos="0">
                  <a:schemeClr val="tx1">
                    <a:alpha val="39000"/>
                  </a:schemeClr>
                </a:gs>
                <a:gs pos="100000">
                  <a:srgbClr val="FFFFFF"/>
                </a:gs>
                <a:gs pos="72000">
                  <a:schemeClr val="tx1">
                    <a:lumMod val="65000"/>
                    <a:lumOff val="35000"/>
                    <a:alpha val="39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r>
              <a:rPr lang="en-US"/>
              <a:t>24 Jul 2013</a:t>
            </a:r>
          </a:p>
        </p:txBody>
      </p:sp>
      <p:sp>
        <p:nvSpPr>
          <p:cNvPr id="10" name="Footer Placeholder 5"/>
          <p:cNvSpPr>
            <a:spLocks noGrp="1"/>
          </p:cNvSpPr>
          <p:nvPr>
            <p:ph type="ftr" sz="quarter" idx="11"/>
          </p:nvPr>
        </p:nvSpPr>
        <p:spPr/>
        <p:txBody>
          <a:bodyPr/>
          <a:lstStyle>
            <a:lvl1pPr>
              <a:defRPr/>
            </a:lvl1pPr>
          </a:lstStyle>
          <a:p>
            <a:pPr>
              <a:defRPr/>
            </a:pPr>
            <a:r>
              <a:rPr lang="en-US"/>
              <a:t>JCDL 2013, Indiapolis, USA</a:t>
            </a:r>
          </a:p>
        </p:txBody>
      </p:sp>
      <p:sp>
        <p:nvSpPr>
          <p:cNvPr id="11" name="Slide Number Placeholder 6"/>
          <p:cNvSpPr>
            <a:spLocks noGrp="1"/>
          </p:cNvSpPr>
          <p:nvPr>
            <p:ph type="sldNum" sz="quarter" idx="12"/>
          </p:nvPr>
        </p:nvSpPr>
        <p:spPr/>
        <p:txBody>
          <a:bodyPr/>
          <a:lstStyle>
            <a:lvl1pPr>
              <a:defRPr/>
            </a:lvl1pPr>
          </a:lstStyle>
          <a:p>
            <a:pPr>
              <a:defRPr/>
            </a:pPr>
            <a:fld id="{52395DEA-EE10-B84E-8BA7-AD021D873E09}" type="slidenum">
              <a:rPr lang="en-US"/>
              <a:pPr>
                <a:defRPr/>
              </a:pPr>
              <a:t>‹#›</a:t>
            </a:fld>
            <a:endParaRPr lang="en-US"/>
          </a:p>
        </p:txBody>
      </p:sp>
    </p:spTree>
    <p:extLst>
      <p:ext uri="{BB962C8B-B14F-4D97-AF65-F5344CB8AC3E}">
        <p14:creationId xmlns:p14="http://schemas.microsoft.com/office/powerpoint/2010/main" val="2960822592"/>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38"/>
          <p:cNvPicPr>
            <a:picLocks noChangeAspect="1"/>
          </p:cNvPicPr>
          <p:nvPr userDrawn="1"/>
        </p:nvPicPr>
        <p:blipFill>
          <a:blip r:embed="rId2">
            <a:alphaModFix amt="21000"/>
            <a:extLst>
              <a:ext uri="{28A0092B-C50C-407E-A947-70E740481C1C}">
                <a14:useLocalDpi xmlns:a14="http://schemas.microsoft.com/office/drawing/2010/main" val="0"/>
              </a:ext>
            </a:extLst>
          </a:blip>
          <a:srcRect/>
          <a:stretch>
            <a:fillRect/>
          </a:stretch>
        </p:blipFill>
        <p:spPr bwMode="auto">
          <a:xfrm>
            <a:off x="-12700" y="238125"/>
            <a:ext cx="9166225" cy="334963"/>
          </a:xfrm>
          <a:prstGeom prst="rect">
            <a:avLst/>
          </a:prstGeom>
          <a:gradFill rotWithShape="1">
            <a:gsLst>
              <a:gs pos="0">
                <a:schemeClr val="tx1">
                  <a:alpha val="20998"/>
                </a:schemeClr>
              </a:gs>
              <a:gs pos="100000">
                <a:srgbClr val="FFFFFF">
                  <a:alpha val="51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339"/>
          <p:cNvGrpSpPr>
            <a:grpSpLocks/>
          </p:cNvGrpSpPr>
          <p:nvPr userDrawn="1"/>
        </p:nvGrpSpPr>
        <p:grpSpPr bwMode="auto">
          <a:xfrm>
            <a:off x="-3175" y="6270625"/>
            <a:ext cx="9156700" cy="706438"/>
            <a:chOff x="-12700" y="6265863"/>
            <a:chExt cx="9156700" cy="706438"/>
          </a:xfrm>
        </p:grpSpPr>
        <p:pic>
          <p:nvPicPr>
            <p:cNvPr id="9" name="Picture 341" descr="Black-n-White-landscap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85" y="6360681"/>
              <a:ext cx="1758950" cy="4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rot="10800000">
              <a:off x="-12700" y="6265863"/>
              <a:ext cx="9156700" cy="706438"/>
            </a:xfrm>
            <a:prstGeom prst="rect">
              <a:avLst/>
            </a:prstGeom>
            <a:gradFill flip="none" rotWithShape="1">
              <a:gsLst>
                <a:gs pos="0">
                  <a:schemeClr val="tx1">
                    <a:alpha val="39000"/>
                  </a:schemeClr>
                </a:gs>
                <a:gs pos="100000">
                  <a:srgbClr val="FFFFFF"/>
                </a:gs>
                <a:gs pos="72000">
                  <a:schemeClr val="tx1">
                    <a:lumMod val="65000"/>
                    <a:lumOff val="35000"/>
                    <a:alpha val="39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r>
              <a:rPr lang="en-US"/>
              <a:t>24 Jul 2013</a:t>
            </a:r>
          </a:p>
        </p:txBody>
      </p:sp>
      <p:sp>
        <p:nvSpPr>
          <p:cNvPr id="12" name="Footer Placeholder 7"/>
          <p:cNvSpPr>
            <a:spLocks noGrp="1"/>
          </p:cNvSpPr>
          <p:nvPr>
            <p:ph type="ftr" sz="quarter" idx="11"/>
          </p:nvPr>
        </p:nvSpPr>
        <p:spPr/>
        <p:txBody>
          <a:bodyPr/>
          <a:lstStyle>
            <a:lvl1pPr>
              <a:defRPr/>
            </a:lvl1pPr>
          </a:lstStyle>
          <a:p>
            <a:pPr>
              <a:defRPr/>
            </a:pPr>
            <a:r>
              <a:rPr lang="en-US"/>
              <a:t>JCDL 2013, Indiapolis, USA</a:t>
            </a:r>
          </a:p>
        </p:txBody>
      </p:sp>
      <p:sp>
        <p:nvSpPr>
          <p:cNvPr id="13" name="Slide Number Placeholder 8"/>
          <p:cNvSpPr>
            <a:spLocks noGrp="1"/>
          </p:cNvSpPr>
          <p:nvPr>
            <p:ph type="sldNum" sz="quarter" idx="12"/>
          </p:nvPr>
        </p:nvSpPr>
        <p:spPr/>
        <p:txBody>
          <a:bodyPr/>
          <a:lstStyle>
            <a:lvl1pPr>
              <a:defRPr/>
            </a:lvl1pPr>
          </a:lstStyle>
          <a:p>
            <a:pPr>
              <a:defRPr/>
            </a:pPr>
            <a:fld id="{D91F4AF1-9B4B-514B-BE5D-C2DF454BCFC4}" type="slidenum">
              <a:rPr lang="en-US"/>
              <a:pPr>
                <a:defRPr/>
              </a:pPr>
              <a:t>‹#›</a:t>
            </a:fld>
            <a:endParaRPr lang="en-US"/>
          </a:p>
        </p:txBody>
      </p:sp>
    </p:spTree>
    <p:extLst>
      <p:ext uri="{BB962C8B-B14F-4D97-AF65-F5344CB8AC3E}">
        <p14:creationId xmlns:p14="http://schemas.microsoft.com/office/powerpoint/2010/main" val="2226156826"/>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38"/>
          <p:cNvPicPr>
            <a:picLocks noChangeAspect="1"/>
          </p:cNvPicPr>
          <p:nvPr userDrawn="1"/>
        </p:nvPicPr>
        <p:blipFill>
          <a:blip r:embed="rId2">
            <a:alphaModFix amt="21000"/>
            <a:extLst>
              <a:ext uri="{28A0092B-C50C-407E-A947-70E740481C1C}">
                <a14:useLocalDpi xmlns:a14="http://schemas.microsoft.com/office/drawing/2010/main" val="0"/>
              </a:ext>
            </a:extLst>
          </a:blip>
          <a:srcRect/>
          <a:stretch>
            <a:fillRect/>
          </a:stretch>
        </p:blipFill>
        <p:spPr bwMode="auto">
          <a:xfrm>
            <a:off x="-12700" y="247650"/>
            <a:ext cx="9166225" cy="336550"/>
          </a:xfrm>
          <a:prstGeom prst="rect">
            <a:avLst/>
          </a:prstGeom>
          <a:gradFill rotWithShape="1">
            <a:gsLst>
              <a:gs pos="0">
                <a:schemeClr val="tx1">
                  <a:alpha val="20998"/>
                </a:schemeClr>
              </a:gs>
              <a:gs pos="100000">
                <a:srgbClr val="FFFFFF">
                  <a:alpha val="51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4" name="Group 339"/>
          <p:cNvGrpSpPr>
            <a:grpSpLocks/>
          </p:cNvGrpSpPr>
          <p:nvPr userDrawn="1"/>
        </p:nvGrpSpPr>
        <p:grpSpPr bwMode="auto">
          <a:xfrm>
            <a:off x="-3175" y="6270625"/>
            <a:ext cx="9156700" cy="706438"/>
            <a:chOff x="-12700" y="6265863"/>
            <a:chExt cx="9156700" cy="706438"/>
          </a:xfrm>
        </p:grpSpPr>
        <p:pic>
          <p:nvPicPr>
            <p:cNvPr id="5" name="Picture 341" descr="Black-n-White-landscap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85" y="6360681"/>
              <a:ext cx="1758950" cy="4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10800000">
              <a:off x="-12700" y="6265863"/>
              <a:ext cx="9156700" cy="706438"/>
            </a:xfrm>
            <a:prstGeom prst="rect">
              <a:avLst/>
            </a:prstGeom>
            <a:gradFill flip="none" rotWithShape="1">
              <a:gsLst>
                <a:gs pos="0">
                  <a:schemeClr val="tx1">
                    <a:alpha val="39000"/>
                  </a:schemeClr>
                </a:gs>
                <a:gs pos="100000">
                  <a:srgbClr val="FFFFFF"/>
                </a:gs>
                <a:gs pos="72000">
                  <a:schemeClr val="tx1">
                    <a:lumMod val="65000"/>
                    <a:lumOff val="35000"/>
                    <a:alpha val="39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r>
              <a:rPr lang="en-US"/>
              <a:t>24 Jul 2013</a:t>
            </a:r>
          </a:p>
        </p:txBody>
      </p:sp>
      <p:sp>
        <p:nvSpPr>
          <p:cNvPr id="8" name="Footer Placeholder 3"/>
          <p:cNvSpPr>
            <a:spLocks noGrp="1"/>
          </p:cNvSpPr>
          <p:nvPr>
            <p:ph type="ftr" sz="quarter" idx="11"/>
          </p:nvPr>
        </p:nvSpPr>
        <p:spPr/>
        <p:txBody>
          <a:bodyPr/>
          <a:lstStyle>
            <a:lvl1pPr>
              <a:defRPr/>
            </a:lvl1pPr>
          </a:lstStyle>
          <a:p>
            <a:pPr>
              <a:defRPr/>
            </a:pPr>
            <a:r>
              <a:rPr lang="en-US"/>
              <a:t>JCDL 2013, Indiapolis, USA</a:t>
            </a:r>
          </a:p>
        </p:txBody>
      </p:sp>
      <p:sp>
        <p:nvSpPr>
          <p:cNvPr id="9" name="Slide Number Placeholder 4"/>
          <p:cNvSpPr>
            <a:spLocks noGrp="1"/>
          </p:cNvSpPr>
          <p:nvPr>
            <p:ph type="sldNum" sz="quarter" idx="12"/>
          </p:nvPr>
        </p:nvSpPr>
        <p:spPr/>
        <p:txBody>
          <a:bodyPr/>
          <a:lstStyle>
            <a:lvl1pPr>
              <a:defRPr/>
            </a:lvl1pPr>
          </a:lstStyle>
          <a:p>
            <a:pPr>
              <a:defRPr/>
            </a:pPr>
            <a:fld id="{1C925B50-D1BF-E148-9592-4A1EB3B38271}" type="slidenum">
              <a:rPr lang="en-US"/>
              <a:pPr>
                <a:defRPr/>
              </a:pPr>
              <a:t>‹#›</a:t>
            </a:fld>
            <a:endParaRPr lang="en-US"/>
          </a:p>
        </p:txBody>
      </p:sp>
    </p:spTree>
    <p:extLst>
      <p:ext uri="{BB962C8B-B14F-4D97-AF65-F5344CB8AC3E}">
        <p14:creationId xmlns:p14="http://schemas.microsoft.com/office/powerpoint/2010/main" val="4218961759"/>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38"/>
          <p:cNvPicPr>
            <a:picLocks noChangeAspect="1"/>
          </p:cNvPicPr>
          <p:nvPr userDrawn="1"/>
        </p:nvPicPr>
        <p:blipFill>
          <a:blip r:embed="rId2">
            <a:alphaModFix amt="21000"/>
            <a:extLst>
              <a:ext uri="{28A0092B-C50C-407E-A947-70E740481C1C}">
                <a14:useLocalDpi xmlns:a14="http://schemas.microsoft.com/office/drawing/2010/main" val="0"/>
              </a:ext>
            </a:extLst>
          </a:blip>
          <a:srcRect/>
          <a:stretch>
            <a:fillRect/>
          </a:stretch>
        </p:blipFill>
        <p:spPr bwMode="auto">
          <a:xfrm>
            <a:off x="-12700" y="238125"/>
            <a:ext cx="9166225" cy="334963"/>
          </a:xfrm>
          <a:prstGeom prst="rect">
            <a:avLst/>
          </a:prstGeom>
          <a:gradFill rotWithShape="1">
            <a:gsLst>
              <a:gs pos="0">
                <a:schemeClr val="tx1">
                  <a:alpha val="20998"/>
                </a:schemeClr>
              </a:gs>
              <a:gs pos="100000">
                <a:srgbClr val="FFFFFF">
                  <a:alpha val="51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 name="Group 339"/>
          <p:cNvGrpSpPr>
            <a:grpSpLocks/>
          </p:cNvGrpSpPr>
          <p:nvPr userDrawn="1"/>
        </p:nvGrpSpPr>
        <p:grpSpPr bwMode="auto">
          <a:xfrm>
            <a:off x="-3175" y="6270625"/>
            <a:ext cx="9156700" cy="706438"/>
            <a:chOff x="-12700" y="6265863"/>
            <a:chExt cx="9156700" cy="706438"/>
          </a:xfrm>
        </p:grpSpPr>
        <p:pic>
          <p:nvPicPr>
            <p:cNvPr id="4" name="Picture 341" descr="Black-n-White-landscap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85" y="6360681"/>
              <a:ext cx="1758950" cy="4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10800000">
              <a:off x="-12700" y="6265863"/>
              <a:ext cx="9156700" cy="706438"/>
            </a:xfrm>
            <a:prstGeom prst="rect">
              <a:avLst/>
            </a:prstGeom>
            <a:gradFill flip="none" rotWithShape="1">
              <a:gsLst>
                <a:gs pos="0">
                  <a:schemeClr val="tx1">
                    <a:alpha val="39000"/>
                  </a:schemeClr>
                </a:gs>
                <a:gs pos="100000">
                  <a:srgbClr val="FFFFFF"/>
                </a:gs>
                <a:gs pos="72000">
                  <a:schemeClr val="tx1">
                    <a:lumMod val="65000"/>
                    <a:lumOff val="35000"/>
                    <a:alpha val="39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6" name="Slide Number Placeholder 3"/>
          <p:cNvSpPr>
            <a:spLocks noGrp="1"/>
          </p:cNvSpPr>
          <p:nvPr>
            <p:ph type="sldNum" sz="quarter" idx="10"/>
          </p:nvPr>
        </p:nvSpPr>
        <p:spPr/>
        <p:txBody>
          <a:bodyPr/>
          <a:lstStyle>
            <a:lvl1pPr>
              <a:defRPr/>
            </a:lvl1pPr>
          </a:lstStyle>
          <a:p>
            <a:pPr>
              <a:defRPr/>
            </a:pPr>
            <a:fld id="{DCA0CB4F-2367-2F41-B9E8-3D3E0805858C}" type="slidenum">
              <a:rPr lang="en-US"/>
              <a:pPr>
                <a:defRPr/>
              </a:pPr>
              <a:t>‹#›</a:t>
            </a:fld>
            <a:endParaRPr lang="en-US"/>
          </a:p>
        </p:txBody>
      </p:sp>
      <p:sp>
        <p:nvSpPr>
          <p:cNvPr id="7" name="Date Placeholder 1"/>
          <p:cNvSpPr>
            <a:spLocks noGrp="1"/>
          </p:cNvSpPr>
          <p:nvPr>
            <p:ph type="dt" sz="half" idx="11"/>
          </p:nvPr>
        </p:nvSpPr>
        <p:spPr/>
        <p:txBody>
          <a:bodyPr/>
          <a:lstStyle>
            <a:lvl1pPr>
              <a:defRPr/>
            </a:lvl1pPr>
          </a:lstStyle>
          <a:p>
            <a:pPr>
              <a:defRPr/>
            </a:pPr>
            <a:r>
              <a:rPr lang="en-US"/>
              <a:t>24 Jul 2013</a:t>
            </a:r>
          </a:p>
        </p:txBody>
      </p:sp>
      <p:sp>
        <p:nvSpPr>
          <p:cNvPr id="8" name="Footer Placeholder 2"/>
          <p:cNvSpPr>
            <a:spLocks noGrp="1"/>
          </p:cNvSpPr>
          <p:nvPr>
            <p:ph type="ftr" sz="quarter" idx="12"/>
          </p:nvPr>
        </p:nvSpPr>
        <p:spPr/>
        <p:txBody>
          <a:bodyPr/>
          <a:lstStyle>
            <a:lvl1pPr>
              <a:defRPr/>
            </a:lvl1pPr>
          </a:lstStyle>
          <a:p>
            <a:pPr>
              <a:defRPr/>
            </a:pPr>
            <a:r>
              <a:rPr lang="en-US"/>
              <a:t>JCDL 2013, Indiapolis, USA</a:t>
            </a:r>
          </a:p>
        </p:txBody>
      </p:sp>
    </p:spTree>
    <p:extLst>
      <p:ext uri="{BB962C8B-B14F-4D97-AF65-F5344CB8AC3E}">
        <p14:creationId xmlns:p14="http://schemas.microsoft.com/office/powerpoint/2010/main" val="519767931"/>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38"/>
          <p:cNvPicPr>
            <a:picLocks noChangeAspect="1"/>
          </p:cNvPicPr>
          <p:nvPr userDrawn="1"/>
        </p:nvPicPr>
        <p:blipFill>
          <a:blip r:embed="rId2">
            <a:alphaModFix amt="21000"/>
            <a:extLst>
              <a:ext uri="{28A0092B-C50C-407E-A947-70E740481C1C}">
                <a14:useLocalDpi xmlns:a14="http://schemas.microsoft.com/office/drawing/2010/main" val="0"/>
              </a:ext>
            </a:extLst>
          </a:blip>
          <a:srcRect/>
          <a:stretch>
            <a:fillRect/>
          </a:stretch>
        </p:blipFill>
        <p:spPr bwMode="auto">
          <a:xfrm>
            <a:off x="-12700" y="238125"/>
            <a:ext cx="9166225" cy="334963"/>
          </a:xfrm>
          <a:prstGeom prst="rect">
            <a:avLst/>
          </a:prstGeom>
          <a:gradFill rotWithShape="1">
            <a:gsLst>
              <a:gs pos="0">
                <a:schemeClr val="tx1">
                  <a:alpha val="20998"/>
                </a:schemeClr>
              </a:gs>
              <a:gs pos="100000">
                <a:srgbClr val="FFFFFF">
                  <a:alpha val="51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 name="Group 339"/>
          <p:cNvGrpSpPr>
            <a:grpSpLocks/>
          </p:cNvGrpSpPr>
          <p:nvPr userDrawn="1"/>
        </p:nvGrpSpPr>
        <p:grpSpPr bwMode="auto">
          <a:xfrm>
            <a:off x="-3175" y="6270625"/>
            <a:ext cx="9156700" cy="706438"/>
            <a:chOff x="-12700" y="6265863"/>
            <a:chExt cx="9156700" cy="706438"/>
          </a:xfrm>
        </p:grpSpPr>
        <p:pic>
          <p:nvPicPr>
            <p:cNvPr id="7" name="Picture 341" descr="Black-n-White-landscap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85" y="6360681"/>
              <a:ext cx="1758950" cy="4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10800000">
              <a:off x="-12700" y="6265863"/>
              <a:ext cx="9156700" cy="706438"/>
            </a:xfrm>
            <a:prstGeom prst="rect">
              <a:avLst/>
            </a:prstGeom>
            <a:gradFill flip="none" rotWithShape="1">
              <a:gsLst>
                <a:gs pos="0">
                  <a:schemeClr val="tx1">
                    <a:alpha val="39000"/>
                  </a:schemeClr>
                </a:gs>
                <a:gs pos="100000">
                  <a:srgbClr val="FFFFFF"/>
                </a:gs>
                <a:gs pos="72000">
                  <a:schemeClr val="tx1">
                    <a:lumMod val="65000"/>
                    <a:lumOff val="35000"/>
                    <a:alpha val="39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 name="Title 1"/>
          <p:cNvSpPr>
            <a:spLocks noGrp="1"/>
          </p:cNvSpPr>
          <p:nvPr>
            <p:ph type="title"/>
          </p:nvPr>
        </p:nvSpPr>
        <p:spPr>
          <a:xfrm>
            <a:off x="457200" y="484717"/>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48471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4676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r>
              <a:rPr lang="en-US"/>
              <a:t>24 Jul 2013</a:t>
            </a:r>
          </a:p>
        </p:txBody>
      </p:sp>
      <p:sp>
        <p:nvSpPr>
          <p:cNvPr id="10" name="Footer Placeholder 5"/>
          <p:cNvSpPr>
            <a:spLocks noGrp="1"/>
          </p:cNvSpPr>
          <p:nvPr>
            <p:ph type="ftr" sz="quarter" idx="11"/>
          </p:nvPr>
        </p:nvSpPr>
        <p:spPr/>
        <p:txBody>
          <a:bodyPr/>
          <a:lstStyle>
            <a:lvl1pPr>
              <a:defRPr/>
            </a:lvl1pPr>
          </a:lstStyle>
          <a:p>
            <a:pPr>
              <a:defRPr/>
            </a:pPr>
            <a:r>
              <a:rPr lang="en-US"/>
              <a:t>JCDL 2013, Indiapolis, USA</a:t>
            </a:r>
          </a:p>
        </p:txBody>
      </p:sp>
      <p:sp>
        <p:nvSpPr>
          <p:cNvPr id="11" name="Slide Number Placeholder 6"/>
          <p:cNvSpPr>
            <a:spLocks noGrp="1"/>
          </p:cNvSpPr>
          <p:nvPr>
            <p:ph type="sldNum" sz="quarter" idx="12"/>
          </p:nvPr>
        </p:nvSpPr>
        <p:spPr/>
        <p:txBody>
          <a:bodyPr/>
          <a:lstStyle>
            <a:lvl1pPr>
              <a:defRPr/>
            </a:lvl1pPr>
          </a:lstStyle>
          <a:p>
            <a:pPr>
              <a:defRPr/>
            </a:pPr>
            <a:fld id="{18B500D7-1BE6-5F4B-BC44-64D92FF00C50}" type="slidenum">
              <a:rPr lang="en-US"/>
              <a:pPr>
                <a:defRPr/>
              </a:pPr>
              <a:t>‹#›</a:t>
            </a:fld>
            <a:endParaRPr lang="en-US"/>
          </a:p>
        </p:txBody>
      </p:sp>
    </p:spTree>
    <p:extLst>
      <p:ext uri="{BB962C8B-B14F-4D97-AF65-F5344CB8AC3E}">
        <p14:creationId xmlns:p14="http://schemas.microsoft.com/office/powerpoint/2010/main" val="1372297842"/>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38"/>
          <p:cNvPicPr>
            <a:picLocks noChangeAspect="1"/>
          </p:cNvPicPr>
          <p:nvPr userDrawn="1"/>
        </p:nvPicPr>
        <p:blipFill>
          <a:blip r:embed="rId2">
            <a:alphaModFix amt="21000"/>
            <a:extLst>
              <a:ext uri="{28A0092B-C50C-407E-A947-70E740481C1C}">
                <a14:useLocalDpi xmlns:a14="http://schemas.microsoft.com/office/drawing/2010/main" val="0"/>
              </a:ext>
            </a:extLst>
          </a:blip>
          <a:srcRect/>
          <a:stretch>
            <a:fillRect/>
          </a:stretch>
        </p:blipFill>
        <p:spPr bwMode="auto">
          <a:xfrm>
            <a:off x="-12700" y="238125"/>
            <a:ext cx="9166225" cy="334963"/>
          </a:xfrm>
          <a:prstGeom prst="rect">
            <a:avLst/>
          </a:prstGeom>
          <a:gradFill rotWithShape="1">
            <a:gsLst>
              <a:gs pos="0">
                <a:schemeClr val="tx1">
                  <a:alpha val="20998"/>
                </a:schemeClr>
              </a:gs>
              <a:gs pos="100000">
                <a:srgbClr val="FFFFFF">
                  <a:alpha val="51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 name="Group 339"/>
          <p:cNvGrpSpPr>
            <a:grpSpLocks/>
          </p:cNvGrpSpPr>
          <p:nvPr userDrawn="1"/>
        </p:nvGrpSpPr>
        <p:grpSpPr bwMode="auto">
          <a:xfrm>
            <a:off x="-3175" y="6270625"/>
            <a:ext cx="9156700" cy="706438"/>
            <a:chOff x="-12700" y="6265863"/>
            <a:chExt cx="9156700" cy="706438"/>
          </a:xfrm>
        </p:grpSpPr>
        <p:pic>
          <p:nvPicPr>
            <p:cNvPr id="7" name="Picture 341" descr="Black-n-White-landscap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885" y="6360681"/>
              <a:ext cx="1758950" cy="4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10800000">
              <a:off x="-12700" y="6265863"/>
              <a:ext cx="9156700" cy="706438"/>
            </a:xfrm>
            <a:prstGeom prst="rect">
              <a:avLst/>
            </a:prstGeom>
            <a:gradFill flip="none" rotWithShape="1">
              <a:gsLst>
                <a:gs pos="0">
                  <a:schemeClr val="tx1">
                    <a:alpha val="39000"/>
                  </a:schemeClr>
                </a:gs>
                <a:gs pos="100000">
                  <a:srgbClr val="FFFFFF"/>
                </a:gs>
                <a:gs pos="72000">
                  <a:schemeClr val="tx1">
                    <a:lumMod val="65000"/>
                    <a:lumOff val="35000"/>
                    <a:alpha val="39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r>
              <a:rPr lang="en-US"/>
              <a:t>24 Jul 2013</a:t>
            </a:r>
          </a:p>
        </p:txBody>
      </p:sp>
      <p:sp>
        <p:nvSpPr>
          <p:cNvPr id="10" name="Footer Placeholder 5"/>
          <p:cNvSpPr>
            <a:spLocks noGrp="1"/>
          </p:cNvSpPr>
          <p:nvPr>
            <p:ph type="ftr" sz="quarter" idx="11"/>
          </p:nvPr>
        </p:nvSpPr>
        <p:spPr/>
        <p:txBody>
          <a:bodyPr/>
          <a:lstStyle>
            <a:lvl1pPr>
              <a:defRPr/>
            </a:lvl1pPr>
          </a:lstStyle>
          <a:p>
            <a:pPr>
              <a:defRPr/>
            </a:pPr>
            <a:r>
              <a:rPr lang="en-US"/>
              <a:t>JCDL 2013, Indiapolis, USA</a:t>
            </a:r>
          </a:p>
        </p:txBody>
      </p:sp>
      <p:sp>
        <p:nvSpPr>
          <p:cNvPr id="11" name="Slide Number Placeholder 6"/>
          <p:cNvSpPr>
            <a:spLocks noGrp="1"/>
          </p:cNvSpPr>
          <p:nvPr>
            <p:ph type="sldNum" sz="quarter" idx="12"/>
          </p:nvPr>
        </p:nvSpPr>
        <p:spPr/>
        <p:txBody>
          <a:bodyPr/>
          <a:lstStyle>
            <a:lvl1pPr>
              <a:defRPr/>
            </a:lvl1pPr>
          </a:lstStyle>
          <a:p>
            <a:pPr>
              <a:defRPr/>
            </a:pPr>
            <a:fld id="{69DAC3F1-A896-5D4C-9900-7F8FCCB5EC1C}" type="slidenum">
              <a:rPr lang="en-US"/>
              <a:pPr>
                <a:defRPr/>
              </a:pPr>
              <a:t>‹#›</a:t>
            </a:fld>
            <a:endParaRPr lang="en-US"/>
          </a:p>
        </p:txBody>
      </p:sp>
    </p:spTree>
    <p:extLst>
      <p:ext uri="{BB962C8B-B14F-4D97-AF65-F5344CB8AC3E}">
        <p14:creationId xmlns:p14="http://schemas.microsoft.com/office/powerpoint/2010/main" val="2773849605"/>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338" name="Group 168"/>
          <p:cNvGrpSpPr>
            <a:grpSpLocks/>
          </p:cNvGrpSpPr>
          <p:nvPr userDrawn="1"/>
        </p:nvGrpSpPr>
        <p:grpSpPr bwMode="auto">
          <a:xfrm>
            <a:off x="-12700" y="0"/>
            <a:ext cx="9156700" cy="6972300"/>
            <a:chOff x="-2235200" y="76200"/>
            <a:chExt cx="9156700" cy="6972300"/>
          </a:xfrm>
        </p:grpSpPr>
        <p:grpSp>
          <p:nvGrpSpPr>
            <p:cNvPr id="14345" name="Group 169"/>
            <p:cNvGrpSpPr>
              <a:grpSpLocks/>
            </p:cNvGrpSpPr>
            <p:nvPr/>
          </p:nvGrpSpPr>
          <p:grpSpPr bwMode="auto">
            <a:xfrm>
              <a:off x="-2235200" y="76200"/>
              <a:ext cx="9156700" cy="6972300"/>
              <a:chOff x="1828800" y="215900"/>
              <a:chExt cx="9156700" cy="6972300"/>
            </a:xfrm>
          </p:grpSpPr>
          <p:pic>
            <p:nvPicPr>
              <p:cNvPr id="14347" name="Picture 17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215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7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215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7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215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7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215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7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215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7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215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215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7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508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17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508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18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508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18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508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18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508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8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508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18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508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18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800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18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800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18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800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18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800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18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800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19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800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19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800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19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1092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19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1092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19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1092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19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1092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19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1092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19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1092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19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1092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19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13716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20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13716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20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13716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20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13716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20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13716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20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13716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20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13716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20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1663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20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1663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20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1663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20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1663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Picture 21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1663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21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1663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21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1663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21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1955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Picture 21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1955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1" name="Picture 21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1955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2" name="Picture 21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1955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21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1955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21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1955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21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1955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Picture 22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2247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22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2247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22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2247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9" name="Picture 22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2247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22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2247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22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2247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22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2247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22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2540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22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2540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22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2540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23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2540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23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2540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23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2540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23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2540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23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2832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23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2832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23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2832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23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2832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23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2832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23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2832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24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2832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24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3124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24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3124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24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3124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24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3124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24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3124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24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3124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24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3124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24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3416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24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3416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25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3416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25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3416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25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3416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25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3416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25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3416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25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3695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25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3695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25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3695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25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3695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25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3695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26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3695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26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36957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26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3987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26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3987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26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3987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26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3987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26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3987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26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3987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26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39878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26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4279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27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4279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7" name="Picture 27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4279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4279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7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4279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7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4279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27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4279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27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4572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27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4572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27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4572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27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4572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28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4572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28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4572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28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4572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28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4864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28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4864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28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4864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28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4864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28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4864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28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4864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28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4864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29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5156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29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5156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29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5156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29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5156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29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5156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29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5156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29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51562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29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5448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29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5448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29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5448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30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5448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30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5448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30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5448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30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54483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30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57404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30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57404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30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57404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30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57404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30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57404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30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57404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31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57404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31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60325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31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60325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31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60325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31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60325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31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60325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31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60325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31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60325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31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6311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5" name="Picture 31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6311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32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6311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32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6311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8" name="Picture 32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6311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32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6311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32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6604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1" name="Picture 32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6604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2" name="Picture 32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6604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3" name="Picture 32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6604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4" name="Picture 328"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6604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5" name="Picture 329"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6604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6" name="Picture 33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66040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7" name="Picture 331"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6896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8" name="Picture 332"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36900" y="6896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9" name="Picture 333"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5000" y="6896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10" name="Picture 334"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6896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11" name="Picture 335"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6896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12" name="Picture 336"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6896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13" name="Picture 337"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77400" y="68961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6" name="Picture 170" descr="arch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35200" y="6184900"/>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itle Placeholder 1"/>
          <p:cNvSpPr>
            <a:spLocks noGrp="1"/>
          </p:cNvSpPr>
          <p:nvPr>
            <p:ph type="title"/>
          </p:nvPr>
        </p:nvSpPr>
        <p:spPr bwMode="auto">
          <a:xfrm>
            <a:off x="457200" y="706438"/>
            <a:ext cx="82296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0" name="Text Placeholder 2"/>
          <p:cNvSpPr>
            <a:spLocks noGrp="1"/>
          </p:cNvSpPr>
          <p:nvPr>
            <p:ph type="body" idx="1"/>
          </p:nvPr>
        </p:nvSpPr>
        <p:spPr bwMode="auto">
          <a:xfrm>
            <a:off x="457200" y="1630363"/>
            <a:ext cx="8229600"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1" name="Rectangle 340"/>
          <p:cNvSpPr/>
          <p:nvPr userDrawn="1"/>
        </p:nvSpPr>
        <p:spPr>
          <a:xfrm>
            <a:off x="-12700" y="0"/>
            <a:ext cx="9156700" cy="247650"/>
          </a:xfrm>
          <a:prstGeom prst="rect">
            <a:avLst/>
          </a:prstGeom>
          <a:solidFill>
            <a:srgbClr val="2038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Date Placeholder 3"/>
          <p:cNvSpPr>
            <a:spLocks noGrp="1"/>
          </p:cNvSpPr>
          <p:nvPr>
            <p:ph type="dt" sz="half" idx="2"/>
          </p:nvPr>
        </p:nvSpPr>
        <p:spPr>
          <a:xfrm>
            <a:off x="457200" y="92075"/>
            <a:ext cx="2133600" cy="200025"/>
          </a:xfrm>
          <a:prstGeom prst="rect">
            <a:avLst/>
          </a:prstGeom>
        </p:spPr>
        <p:txBody>
          <a:bodyPr vert="horz" lIns="91440" tIns="45720" rIns="91440" bIns="45720" rtlCol="0" anchor="ctr"/>
          <a:lstStyle>
            <a:lvl1pPr algn="l" fontAlgn="auto">
              <a:spcBef>
                <a:spcPts val="0"/>
              </a:spcBef>
              <a:spcAft>
                <a:spcPts val="0"/>
              </a:spcAft>
              <a:defRPr sz="1200" b="0" smtClean="0">
                <a:solidFill>
                  <a:schemeClr val="bg1"/>
                </a:solidFill>
                <a:latin typeface="Gill Sans Light"/>
                <a:ea typeface="+mn-ea"/>
                <a:cs typeface="Gill Sans Light"/>
              </a:defRPr>
            </a:lvl1pPr>
          </a:lstStyle>
          <a:p>
            <a:pPr>
              <a:defRPr/>
            </a:pPr>
            <a:r>
              <a:rPr lang="en-US"/>
              <a:t>24 Jul 2013</a:t>
            </a:r>
            <a:endParaRPr lang="en-US" dirty="0"/>
          </a:p>
        </p:txBody>
      </p:sp>
      <p:sp>
        <p:nvSpPr>
          <p:cNvPr id="5" name="Footer Placeholder 4"/>
          <p:cNvSpPr>
            <a:spLocks noGrp="1"/>
          </p:cNvSpPr>
          <p:nvPr>
            <p:ph type="ftr" sz="quarter" idx="3"/>
          </p:nvPr>
        </p:nvSpPr>
        <p:spPr>
          <a:xfrm>
            <a:off x="3124200" y="92075"/>
            <a:ext cx="2895600" cy="200025"/>
          </a:xfrm>
          <a:prstGeom prst="rect">
            <a:avLst/>
          </a:prstGeom>
        </p:spPr>
        <p:txBody>
          <a:bodyPr vert="horz" lIns="91440" tIns="45720" rIns="91440" bIns="45720" rtlCol="0" anchor="ctr"/>
          <a:lstStyle>
            <a:lvl1pPr algn="ctr" fontAlgn="auto">
              <a:spcBef>
                <a:spcPts val="0"/>
              </a:spcBef>
              <a:spcAft>
                <a:spcPts val="0"/>
              </a:spcAft>
              <a:defRPr sz="1200" b="0" smtClean="0">
                <a:solidFill>
                  <a:srgbClr val="FFFFFF"/>
                </a:solidFill>
                <a:latin typeface="Gill Sans Light"/>
                <a:ea typeface="+mn-ea"/>
                <a:cs typeface="Gill Sans Light"/>
              </a:defRPr>
            </a:lvl1pPr>
          </a:lstStyle>
          <a:p>
            <a:pPr>
              <a:defRPr/>
            </a:pPr>
            <a:r>
              <a:rPr lang="en-US"/>
              <a:t>JCDL 2013, Indiapolis, USA</a:t>
            </a:r>
          </a:p>
        </p:txBody>
      </p:sp>
      <p:sp>
        <p:nvSpPr>
          <p:cNvPr id="6" name="Slide Number Placeholder 5"/>
          <p:cNvSpPr>
            <a:spLocks noGrp="1"/>
          </p:cNvSpPr>
          <p:nvPr>
            <p:ph type="sldNum" sz="quarter" idx="4"/>
          </p:nvPr>
        </p:nvSpPr>
        <p:spPr>
          <a:xfrm>
            <a:off x="6553200" y="92075"/>
            <a:ext cx="2133600" cy="2000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FFFFF"/>
                </a:solidFill>
                <a:latin typeface="Gill Sans Light"/>
                <a:ea typeface="+mn-ea"/>
                <a:cs typeface="Gill Sans Light"/>
              </a:defRPr>
            </a:lvl1pPr>
          </a:lstStyle>
          <a:p>
            <a:pPr>
              <a:defRPr/>
            </a:pPr>
            <a:fld id="{83C7EA68-83A5-E149-8ED8-29895EE938A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xmlns:p14="http://schemas.microsoft.com/office/powerpoint/2010/main" spd="med">
    <p:fade/>
  </p:transition>
  <p:timing>
    <p:tnLst>
      <p:par>
        <p:cTn xmlns:p14="http://schemas.microsoft.com/office/powerpoint/2010/main" id="1" dur="indefinite" restart="never" nodeType="tmRoot"/>
      </p:par>
    </p:tnLst>
  </p:timing>
  <p:hf hdr="0"/>
  <p:txStyles>
    <p:titleStyle>
      <a:lvl1pPr algn="ctr" defTabSz="457200" rtl="0" eaLnBrk="0" fontAlgn="base" hangingPunct="0">
        <a:spcBef>
          <a:spcPct val="0"/>
        </a:spcBef>
        <a:spcAft>
          <a:spcPct val="0"/>
        </a:spcAft>
        <a:defRPr sz="4400" kern="1200">
          <a:solidFill>
            <a:schemeClr val="tx1"/>
          </a:solidFill>
          <a:latin typeface="Gill Sans Light"/>
          <a:ea typeface="ＭＳ Ｐゴシック" charset="0"/>
          <a:cs typeface="Gill Sans Light"/>
        </a:defRPr>
      </a:lvl1pPr>
      <a:lvl2pPr algn="ctr" defTabSz="457200" rtl="0" eaLnBrk="0" fontAlgn="base" hangingPunct="0">
        <a:spcBef>
          <a:spcPct val="0"/>
        </a:spcBef>
        <a:spcAft>
          <a:spcPct val="0"/>
        </a:spcAft>
        <a:defRPr sz="4400">
          <a:solidFill>
            <a:schemeClr val="tx1"/>
          </a:solidFill>
          <a:latin typeface="Gill Sans Light" charset="0"/>
          <a:ea typeface="ＭＳ Ｐゴシック" charset="0"/>
        </a:defRPr>
      </a:lvl2pPr>
      <a:lvl3pPr algn="ctr" defTabSz="457200" rtl="0" eaLnBrk="0" fontAlgn="base" hangingPunct="0">
        <a:spcBef>
          <a:spcPct val="0"/>
        </a:spcBef>
        <a:spcAft>
          <a:spcPct val="0"/>
        </a:spcAft>
        <a:defRPr sz="4400">
          <a:solidFill>
            <a:schemeClr val="tx1"/>
          </a:solidFill>
          <a:latin typeface="Gill Sans Light" charset="0"/>
          <a:ea typeface="ＭＳ Ｐゴシック" charset="0"/>
        </a:defRPr>
      </a:lvl3pPr>
      <a:lvl4pPr algn="ctr" defTabSz="457200" rtl="0" eaLnBrk="0" fontAlgn="base" hangingPunct="0">
        <a:spcBef>
          <a:spcPct val="0"/>
        </a:spcBef>
        <a:spcAft>
          <a:spcPct val="0"/>
        </a:spcAft>
        <a:defRPr sz="4400">
          <a:solidFill>
            <a:schemeClr val="tx1"/>
          </a:solidFill>
          <a:latin typeface="Gill Sans Light" charset="0"/>
          <a:ea typeface="ＭＳ Ｐゴシック" charset="0"/>
        </a:defRPr>
      </a:lvl4pPr>
      <a:lvl5pPr algn="ctr" defTabSz="457200" rtl="0" eaLnBrk="0" fontAlgn="base" hangingPunct="0">
        <a:spcBef>
          <a:spcPct val="0"/>
        </a:spcBef>
        <a:spcAft>
          <a:spcPct val="0"/>
        </a:spcAft>
        <a:defRPr sz="4400">
          <a:solidFill>
            <a:schemeClr val="tx1"/>
          </a:solidFill>
          <a:latin typeface="Gill Sans Light" charset="0"/>
          <a:ea typeface="ＭＳ Ｐゴシック" charset="0"/>
        </a:defRPr>
      </a:lvl5pPr>
      <a:lvl6pPr marL="457200" algn="ctr" defTabSz="457200" rtl="0" fontAlgn="base">
        <a:spcBef>
          <a:spcPct val="0"/>
        </a:spcBef>
        <a:spcAft>
          <a:spcPct val="0"/>
        </a:spcAft>
        <a:defRPr sz="4400">
          <a:solidFill>
            <a:schemeClr val="tx1"/>
          </a:solidFill>
          <a:latin typeface="Gill Sans" charset="0"/>
          <a:ea typeface="ＭＳ Ｐゴシック" charset="0"/>
        </a:defRPr>
      </a:lvl6pPr>
      <a:lvl7pPr marL="914400" algn="ctr" defTabSz="457200" rtl="0" fontAlgn="base">
        <a:spcBef>
          <a:spcPct val="0"/>
        </a:spcBef>
        <a:spcAft>
          <a:spcPct val="0"/>
        </a:spcAft>
        <a:defRPr sz="4400">
          <a:solidFill>
            <a:schemeClr val="tx1"/>
          </a:solidFill>
          <a:latin typeface="Gill Sans" charset="0"/>
          <a:ea typeface="ＭＳ Ｐゴシック" charset="0"/>
        </a:defRPr>
      </a:lvl7pPr>
      <a:lvl8pPr marL="1371600" algn="ctr" defTabSz="457200" rtl="0" fontAlgn="base">
        <a:spcBef>
          <a:spcPct val="0"/>
        </a:spcBef>
        <a:spcAft>
          <a:spcPct val="0"/>
        </a:spcAft>
        <a:defRPr sz="4400">
          <a:solidFill>
            <a:schemeClr val="tx1"/>
          </a:solidFill>
          <a:latin typeface="Gill Sans" charset="0"/>
          <a:ea typeface="ＭＳ Ｐゴシック" charset="0"/>
        </a:defRPr>
      </a:lvl8pPr>
      <a:lvl9pPr marL="1828800" algn="ctr" defTabSz="457200" rtl="0" fontAlgn="base">
        <a:spcBef>
          <a:spcPct val="0"/>
        </a:spcBef>
        <a:spcAft>
          <a:spcPct val="0"/>
        </a:spcAft>
        <a:defRPr sz="4400">
          <a:solidFill>
            <a:schemeClr val="tx1"/>
          </a:solidFill>
          <a:latin typeface="Gill Sans"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ill Sans Light"/>
          <a:ea typeface="ＭＳ Ｐゴシック" charset="0"/>
          <a:cs typeface="Gill Sans Light"/>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ill Sans Light"/>
          <a:ea typeface="ＭＳ Ｐゴシック" charset="0"/>
          <a:cs typeface="Gill Sans Light"/>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ill Sans Light"/>
          <a:ea typeface="ＭＳ Ｐゴシック" charset="0"/>
          <a:cs typeface="Gill Sans Light"/>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Light"/>
          <a:ea typeface="ＭＳ Ｐゴシック" charset="0"/>
          <a:cs typeface="Gill Sans Light"/>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Light"/>
          <a:ea typeface="ＭＳ Ｐゴシック" charset="0"/>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bit.ly/1bMSJee" TargetMode="External"/><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oleObject" Target="../embeddings/Microsoft_Excel_97_-_2004_Worksheet1.xls"/><Relationship Id="rId9"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4.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oleObject" Target="../embeddings/oleObject1.bin"/><Relationship Id="rId10" Type="http://schemas.openxmlformats.org/officeDocument/2006/relationships/image" Target="../media/image2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flickr.com/photos/bentobox/" TargetMode="External"/><Relationship Id="rId5" Type="http://schemas.openxmlformats.org/officeDocument/2006/relationships/hyperlink" Target="http://bit.ly/1bMSJee"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Microsoft_Excel_97_-_2004_Worksheet2.xls"/><Relationship Id="rId5" Type="http://schemas.openxmlformats.org/officeDocument/2006/relationships/image" Target="../media/image3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Microsoft_Excel_97_-_2004_Worksheet3.xls"/><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oleObject" Target="../embeddings/oleObject2.bin"/><Relationship Id="rId8" Type="http://schemas.openxmlformats.org/officeDocument/2006/relationships/image" Target="../media/image34.emf"/><Relationship Id="rId9" Type="http://schemas.openxmlformats.org/officeDocument/2006/relationships/image" Target="../media/image26.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Excel_97_-_2004_Worksheet4.xls"/><Relationship Id="rId5" Type="http://schemas.openxmlformats.org/officeDocument/2006/relationships/image" Target="../media/image33.png"/><Relationship Id="rId6" Type="http://schemas.openxmlformats.org/officeDocument/2006/relationships/image" Target="../media/image28.png"/><Relationship Id="rId7" Type="http://schemas.openxmlformats.org/officeDocument/2006/relationships/image" Target="../media/image35.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Microsoft_Excel_97_-_2004_Worksheet5.xls"/><Relationship Id="rId5" Type="http://schemas.openxmlformats.org/officeDocument/2006/relationships/image" Target="../media/image33.png"/><Relationship Id="rId6" Type="http://schemas.openxmlformats.org/officeDocument/2006/relationships/image" Target="../media/image30.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Excel_97_-_2004_Worksheet6.xls"/><Relationship Id="rId5" Type="http://schemas.openxmlformats.org/officeDocument/2006/relationships/image" Target="../media/image33.png"/><Relationship Id="rId6" Type="http://schemas.openxmlformats.org/officeDocument/2006/relationships/image" Target="../media/image36.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bin"/><Relationship Id="rId5" Type="http://schemas.openxmlformats.org/officeDocument/2006/relationships/image" Target="../media/image37.emf"/><Relationship Id="rId6" Type="http://schemas.openxmlformats.org/officeDocument/2006/relationships/oleObject" Target="../embeddings/oleObject4.bin"/><Relationship Id="rId7" Type="http://schemas.openxmlformats.org/officeDocument/2006/relationships/image" Target="../media/image38.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oleObject" Target="../embeddings/oleObject5.bin"/><Relationship Id="rId7" Type="http://schemas.openxmlformats.org/officeDocument/2006/relationships/image" Target="../media/image3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lickr.com/photos/xeeliz/" TargetMode="External"/><Relationship Id="rId4" Type="http://schemas.openxmlformats.org/officeDocument/2006/relationships/hyperlink" Target="http://bit.ly/1bMSJee" TargetMode="External"/><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Microsoft_Excel_97_-_2004_Worksheet7.xls"/><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p:nvPr>
        </p:nvSpPr>
        <p:spPr>
          <a:xfrm>
            <a:off x="411163" y="1063625"/>
            <a:ext cx="8321675" cy="1470025"/>
          </a:xfrm>
        </p:spPr>
        <p:txBody>
          <a:bodyPr/>
          <a:lstStyle/>
          <a:p>
            <a:pPr eaLnBrk="1" hangingPunct="1"/>
            <a:r>
              <a:rPr lang="en-US">
                <a:latin typeface="Gill Sans Light" charset="0"/>
              </a:rPr>
              <a:t>Multimodal Alignment of Scholarly Documents and Their Presentations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US" dirty="0" err="1" smtClean="0">
                <a:ea typeface="+mn-ea"/>
              </a:rPr>
              <a:t>Bamdad</a:t>
            </a:r>
            <a:r>
              <a:rPr lang="en-US" dirty="0" smtClean="0">
                <a:ea typeface="+mn-ea"/>
              </a:rPr>
              <a:t> </a:t>
            </a:r>
            <a:r>
              <a:rPr lang="en-US" dirty="0" err="1" smtClean="0">
                <a:ea typeface="+mn-ea"/>
              </a:rPr>
              <a:t>Bahrani</a:t>
            </a:r>
            <a:r>
              <a:rPr lang="en-US" dirty="0" smtClean="0">
                <a:ea typeface="+mn-ea"/>
              </a:rPr>
              <a:t> and </a:t>
            </a:r>
            <a:r>
              <a:rPr lang="en-US" u="sng" dirty="0" smtClean="0">
                <a:ea typeface="+mn-ea"/>
              </a:rPr>
              <a:t>Min-Yen Kan</a:t>
            </a:r>
          </a:p>
        </p:txBody>
      </p:sp>
      <p:pic>
        <p:nvPicPr>
          <p:cNvPr id="4" name="Picture 3" descr="KanMinYen_Gravatar.jpg"/>
          <p:cNvPicPr>
            <a:picLocks noChangeAspect="1"/>
          </p:cNvPicPr>
          <p:nvPr/>
        </p:nvPicPr>
        <p:blipFill rotWithShape="1">
          <a:blip r:embed="rId2">
            <a:extLst>
              <a:ext uri="{28A0092B-C50C-407E-A947-70E740481C1C}">
                <a14:useLocalDpi xmlns:a14="http://schemas.microsoft.com/office/drawing/2010/main" val="0"/>
              </a:ext>
            </a:extLst>
          </a:blip>
          <a:srcRect l="30643" t="31001" r="20284" b="12594"/>
          <a:stretch/>
        </p:blipFill>
        <p:spPr>
          <a:xfrm>
            <a:off x="6007100" y="3708386"/>
            <a:ext cx="707145" cy="812813"/>
          </a:xfrm>
          <a:prstGeom prst="rect">
            <a:avLst/>
          </a:prstGeom>
        </p:spPr>
      </p:pic>
      <p:pic>
        <p:nvPicPr>
          <p:cNvPr id="2" name="Picture 1"/>
          <p:cNvPicPr>
            <a:picLocks noChangeAspect="1"/>
          </p:cNvPicPr>
          <p:nvPr/>
        </p:nvPicPr>
        <p:blipFill>
          <a:blip r:embed="rId3"/>
          <a:stretch>
            <a:fillRect/>
          </a:stretch>
        </p:blipFill>
        <p:spPr>
          <a:xfrm>
            <a:off x="2870200" y="3708386"/>
            <a:ext cx="707145" cy="850701"/>
          </a:xfrm>
          <a:prstGeom prst="rect">
            <a:avLst/>
          </a:prstGeom>
        </p:spPr>
      </p:pic>
      <p:sp>
        <p:nvSpPr>
          <p:cNvPr id="6" name="TextBox 5"/>
          <p:cNvSpPr txBox="1"/>
          <p:nvPr/>
        </p:nvSpPr>
        <p:spPr>
          <a:xfrm>
            <a:off x="4530528" y="160490"/>
            <a:ext cx="4865335" cy="461665"/>
          </a:xfrm>
          <a:prstGeom prst="rect">
            <a:avLst/>
          </a:prstGeom>
          <a:solidFill>
            <a:schemeClr val="bg1">
              <a:alpha val="74000"/>
            </a:schemeClr>
          </a:solidFill>
        </p:spPr>
        <p:txBody>
          <a:bodyPr wrap="none" rtlCol="0">
            <a:spAutoFit/>
          </a:bodyPr>
          <a:lstStyle/>
          <a:p>
            <a:r>
              <a:rPr lang="en-US" dirty="0" smtClean="0">
                <a:latin typeface="Gill Sans Light"/>
                <a:cs typeface="Gill Sans Light"/>
              </a:rPr>
              <a:t>Slides Available: </a:t>
            </a:r>
            <a:r>
              <a:rPr lang="en-US" dirty="0" smtClean="0">
                <a:latin typeface="Times"/>
                <a:cs typeface="Times"/>
                <a:hlinkClick r:id="rId4"/>
              </a:rPr>
              <a:t>http</a:t>
            </a:r>
            <a:r>
              <a:rPr lang="en-US" dirty="0">
                <a:latin typeface="Times"/>
                <a:cs typeface="Times"/>
                <a:hlinkClick r:id="rId4"/>
              </a:rPr>
              <a:t>://bit.ly/</a:t>
            </a:r>
            <a:r>
              <a:rPr lang="en-US" dirty="0" smtClean="0">
                <a:latin typeface="Times"/>
                <a:cs typeface="Times"/>
                <a:hlinkClick r:id="rId4"/>
              </a:rPr>
              <a:t>1bMSJee</a:t>
            </a:r>
            <a:r>
              <a:rPr lang="en-US" dirty="0" smtClean="0">
                <a:latin typeface="Times"/>
                <a:cs typeface="Times"/>
              </a:rPr>
              <a:t> </a:t>
            </a:r>
            <a:endParaRPr lang="en-US" dirty="0">
              <a:latin typeface="Times"/>
              <a:cs typeface="Time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Gill Sans Light" charset="0"/>
              </a:rPr>
              <a:t>DEMOGRAPHICS</a:t>
            </a:r>
          </a:p>
        </p:txBody>
      </p:sp>
      <p:pic>
        <p:nvPicPr>
          <p:cNvPr id="1028" name="Picture 4" descr="C:\Users\Bamdad\Google Drive\Courses (1)\Wing\Project\PNG\Slide Snapshots\12\Slide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743325"/>
            <a:ext cx="22352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9" name="Picture 5" descr="C:\Users\Bamdad\Google Drive\Courses (1)\Wing\Project\PNG\demo\Slide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175" y="4953000"/>
            <a:ext cx="22352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36" name="Picture 3" descr="C:\Users\Bamdad\Google Drive\Courses (1)\Wing\Project\PNG\index\Slide5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525588"/>
            <a:ext cx="22352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37" name="Picture 2" descr="C:\Users\Bamdad\Google Drive\Courses (1)\Wing\Project\PNG\index\Slide2 (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793875"/>
            <a:ext cx="22352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4822" name="Content Placeholder 3"/>
          <p:cNvGraphicFramePr>
            <a:graphicFrameLocks noGrp="1"/>
          </p:cNvGraphicFramePr>
          <p:nvPr>
            <p:ph idx="1"/>
          </p:nvPr>
        </p:nvGraphicFramePr>
        <p:xfrm>
          <a:off x="-1914525" y="1644650"/>
          <a:ext cx="7670800" cy="4154488"/>
        </p:xfrm>
        <a:graphic>
          <a:graphicData uri="http://schemas.openxmlformats.org/presentationml/2006/ole">
            <mc:AlternateContent xmlns:mc="http://schemas.openxmlformats.org/markup-compatibility/2006">
              <mc:Choice xmlns:v="urn:schemas-microsoft-com:vml" Requires="v">
                <p:oleObj spid="_x0000_s34842" r:id="rId8" imgW="7668134" imgH="4151033" progId="Excel.Chart.8">
                  <p:embed/>
                </p:oleObj>
              </mc:Choice>
              <mc:Fallback>
                <p:oleObj r:id="rId8" imgW="7668134" imgH="4151033" progId="Excel.Chart.8">
                  <p:embed/>
                  <p:pic>
                    <p:nvPicPr>
                      <p:cNvPr id="0" name="Content Placeholder 3"/>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4525" y="1644650"/>
                        <a:ext cx="7670800" cy="415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a:grpSpLocks/>
          </p:cNvGrpSpPr>
          <p:nvPr/>
        </p:nvGrpSpPr>
        <p:grpSpPr bwMode="auto">
          <a:xfrm>
            <a:off x="482600" y="2527300"/>
            <a:ext cx="2819400" cy="2595563"/>
            <a:chOff x="3134248" y="2819400"/>
            <a:chExt cx="2819400" cy="2595824"/>
          </a:xfrm>
        </p:grpSpPr>
        <p:cxnSp>
          <p:nvCxnSpPr>
            <p:cNvPr id="6" name="Straight Connector 5"/>
            <p:cNvCxnSpPr/>
            <p:nvPr/>
          </p:nvCxnSpPr>
          <p:spPr>
            <a:xfrm>
              <a:off x="4572523" y="2819400"/>
              <a:ext cx="0" cy="14019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4572523" y="3962515"/>
              <a:ext cx="1371600" cy="25878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2" name="Arc 11"/>
            <p:cNvSpPr/>
            <p:nvPr/>
          </p:nvSpPr>
          <p:spPr>
            <a:xfrm>
              <a:off x="3134248" y="2824163"/>
              <a:ext cx="2819400" cy="2591061"/>
            </a:xfrm>
            <a:prstGeom prst="arc">
              <a:avLst>
                <a:gd name="adj1" fmla="val 16292276"/>
                <a:gd name="adj2" fmla="val 21207867"/>
              </a:avLst>
            </a:prstGeom>
            <a:ln w="38100">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latin typeface="Gill Sans Light"/>
                <a:cs typeface="Gill Sans Light"/>
              </a:endParaRPr>
            </a:p>
          </p:txBody>
        </p:sp>
      </p:grpSp>
      <p:sp>
        <p:nvSpPr>
          <p:cNvPr id="7" name="Slide Number Placeholder 6"/>
          <p:cNvSpPr>
            <a:spLocks noGrp="1"/>
          </p:cNvSpPr>
          <p:nvPr>
            <p:ph type="sldNum" sz="quarter" idx="12"/>
          </p:nvPr>
        </p:nvSpPr>
        <p:spPr/>
        <p:txBody>
          <a:bodyPr/>
          <a:lstStyle/>
          <a:p>
            <a:pPr>
              <a:defRPr/>
            </a:pPr>
            <a:fld id="{CCA90114-F8C6-2F46-B5C1-8D2452FEDCB7}" type="slidenum">
              <a:rPr lang="en-US" smtClean="0"/>
              <a:pPr>
                <a:defRPr/>
              </a:pPr>
              <a:t>10</a:t>
            </a:fld>
            <a:endParaRPr lang="en-US"/>
          </a:p>
        </p:txBody>
      </p:sp>
      <p:sp>
        <p:nvSpPr>
          <p:cNvPr id="8" name="Rectangle 7"/>
          <p:cNvSpPr/>
          <p:nvPr/>
        </p:nvSpPr>
        <p:spPr>
          <a:xfrm>
            <a:off x="2819400" y="2225675"/>
            <a:ext cx="473075" cy="538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latin typeface="Gill Sans Light"/>
              <a:cs typeface="Gill Sans Light"/>
            </a:endParaRPr>
          </a:p>
        </p:txBody>
      </p:sp>
      <p:sp>
        <p:nvSpPr>
          <p:cNvPr id="21" name="Rectangle 20"/>
          <p:cNvSpPr/>
          <p:nvPr/>
        </p:nvSpPr>
        <p:spPr>
          <a:xfrm>
            <a:off x="3705225" y="3844925"/>
            <a:ext cx="615950" cy="59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22" name="Rectangle 21"/>
          <p:cNvSpPr/>
          <p:nvPr/>
        </p:nvSpPr>
        <p:spPr>
          <a:xfrm>
            <a:off x="2692400" y="5157788"/>
            <a:ext cx="600075" cy="62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23" name="Rectangle 22"/>
          <p:cNvSpPr/>
          <p:nvPr/>
        </p:nvSpPr>
        <p:spPr>
          <a:xfrm>
            <a:off x="3302000" y="4832350"/>
            <a:ext cx="836613" cy="58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10" name="Date Placeholder 9"/>
          <p:cNvSpPr>
            <a:spLocks noGrp="1"/>
          </p:cNvSpPr>
          <p:nvPr>
            <p:ph type="dt" sz="quarter" idx="10"/>
          </p:nvPr>
        </p:nvSpPr>
        <p:spPr/>
        <p:txBody>
          <a:bodyPr/>
          <a:lstStyle/>
          <a:p>
            <a:pPr>
              <a:defRPr/>
            </a:pPr>
            <a:r>
              <a:rPr lang="en-US"/>
              <a:t>24 Jul 2013</a:t>
            </a:r>
          </a:p>
        </p:txBody>
      </p:sp>
      <p:sp>
        <p:nvSpPr>
          <p:cNvPr id="11" name="Footer Placeholder 10"/>
          <p:cNvSpPr>
            <a:spLocks noGrp="1"/>
          </p:cNvSpPr>
          <p:nvPr>
            <p:ph type="ftr" sz="quarter" idx="11"/>
          </p:nvPr>
        </p:nvSpPr>
        <p:spPr/>
        <p:txBody>
          <a:bodyPr/>
          <a:lstStyle/>
          <a:p>
            <a:pPr>
              <a:defRPr/>
            </a:pPr>
            <a:r>
              <a:rPr lang="en-US"/>
              <a:t>JCDL 2013, Indiapolis, USA</a:t>
            </a:r>
          </a:p>
        </p:txBody>
      </p:sp>
      <p:sp>
        <p:nvSpPr>
          <p:cNvPr id="24" name="Rectangle 23"/>
          <p:cNvSpPr/>
          <p:nvPr/>
        </p:nvSpPr>
        <p:spPr>
          <a:xfrm>
            <a:off x="3468688" y="2941638"/>
            <a:ext cx="565150" cy="669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latin typeface="Gill Sans Light"/>
              <a:cs typeface="Gill Sans Ligh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34836"/>
                                        </p:tgtEl>
                                        <p:attrNameLst>
                                          <p:attrName>style.visibility</p:attrName>
                                        </p:attrNameLst>
                                      </p:cBhvr>
                                      <p:to>
                                        <p:strVal val="visible"/>
                                      </p:to>
                                    </p:set>
                                    <p:animEffect transition="in" filter="fade">
                                      <p:cBhvr>
                                        <p:cTn id="14" dur="500"/>
                                        <p:tgtEl>
                                          <p:spTgt spid="34836"/>
                                        </p:tgtEl>
                                      </p:cBhvr>
                                    </p:animEffect>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34837"/>
                                        </p:tgtEl>
                                        <p:attrNameLst>
                                          <p:attrName>style.visibility</p:attrName>
                                        </p:attrNameLst>
                                      </p:cBhvr>
                                      <p:to>
                                        <p:strVal val="visible"/>
                                      </p:to>
                                    </p:set>
                                    <p:animEffect transition="in" filter="fade">
                                      <p:cBhvr>
                                        <p:cTn id="18" dur="500"/>
                                        <p:tgtEl>
                                          <p:spTgt spid="348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par>
                          <p:cTn id="23" fill="hold" nodeType="afterGroup">
                            <p:stCondLst>
                              <p:cond delay="0"/>
                            </p:stCondLst>
                            <p:childTnLst>
                              <p:par>
                                <p:cTn id="24" presetID="22" presetClass="entr" presetSubtype="8"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wipe(left)">
                                      <p:cBhvr>
                                        <p:cTn id="26" dur="500"/>
                                        <p:tgtEl>
                                          <p:spTgt spid="1028"/>
                                        </p:tgtEl>
                                      </p:cBhvr>
                                    </p:animEffect>
                                  </p:childTnLst>
                                </p:cTn>
                              </p:par>
                              <p:par>
                                <p:cTn id="27" presetID="9" presetClass="emph" presetSubtype="0" nodeType="withEffect">
                                  <p:stCondLst>
                                    <p:cond delay="0"/>
                                  </p:stCondLst>
                                  <p:childTnLst>
                                    <p:set>
                                      <p:cBhvr rctx="PPT">
                                        <p:cTn id="28" dur="indefinite"/>
                                        <p:tgtEl>
                                          <p:spTgt spid="34837"/>
                                        </p:tgtEl>
                                        <p:attrNameLst>
                                          <p:attrName>style.opacity</p:attrName>
                                        </p:attrNameLst>
                                      </p:cBhvr>
                                      <p:to>
                                        <p:strVal val="0.5"/>
                                      </p:to>
                                    </p:set>
                                    <p:animEffect filter="image" prLst="opacity: 0.5">
                                      <p:cBhvr rctx="IE">
                                        <p:cTn id="29" dur="indefinite"/>
                                        <p:tgtEl>
                                          <p:spTgt spid="34837"/>
                                        </p:tgtEl>
                                      </p:cBhvr>
                                    </p:animEffect>
                                  </p:childTnLst>
                                </p:cTn>
                              </p:par>
                              <p:par>
                                <p:cTn id="30" presetID="9" presetClass="emph" presetSubtype="0" nodeType="withEffect">
                                  <p:stCondLst>
                                    <p:cond delay="0"/>
                                  </p:stCondLst>
                                  <p:childTnLst>
                                    <p:set>
                                      <p:cBhvr rctx="PPT">
                                        <p:cTn id="31" dur="indefinite"/>
                                        <p:tgtEl>
                                          <p:spTgt spid="34836"/>
                                        </p:tgtEl>
                                        <p:attrNameLst>
                                          <p:attrName>style.opacity</p:attrName>
                                        </p:attrNameLst>
                                      </p:cBhvr>
                                      <p:to>
                                        <p:strVal val="0.5"/>
                                      </p:to>
                                    </p:set>
                                    <p:animEffect filter="image" prLst="opacity: 0.5">
                                      <p:cBhvr rctx="IE">
                                        <p:cTn id="32" dur="indefinite"/>
                                        <p:tgtEl>
                                          <p:spTgt spid="348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nodeType="afterGroup">
                            <p:stCondLst>
                              <p:cond delay="0"/>
                            </p:stCondLst>
                            <p:childTnLst>
                              <p:par>
                                <p:cTn id="38" presetID="22" presetClass="entr" presetSubtype="8" fill="hold" nodeType="after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wipe(left)">
                                      <p:cBhvr>
                                        <p:cTn id="40" dur="500"/>
                                        <p:tgtEl>
                                          <p:spTgt spid="1029"/>
                                        </p:tgtEl>
                                      </p:cBhvr>
                                    </p:animEffect>
                                  </p:childTnLst>
                                </p:cTn>
                              </p:par>
                              <p:par>
                                <p:cTn id="41" presetID="9" presetClass="emph" presetSubtype="0" nodeType="withEffect">
                                  <p:stCondLst>
                                    <p:cond delay="0"/>
                                  </p:stCondLst>
                                  <p:childTnLst>
                                    <p:set>
                                      <p:cBhvr rctx="PPT">
                                        <p:cTn id="42" dur="indefinite"/>
                                        <p:tgtEl>
                                          <p:spTgt spid="1028"/>
                                        </p:tgtEl>
                                        <p:attrNameLst>
                                          <p:attrName>style.opacity</p:attrName>
                                        </p:attrNameLst>
                                      </p:cBhvr>
                                      <p:to>
                                        <p:strVal val="0.5"/>
                                      </p:to>
                                    </p:set>
                                    <p:animEffect filter="image" prLst="opacity: 0.5">
                                      <p:cBhvr rctx="IE">
                                        <p:cTn id="43" dur="indefinite"/>
                                        <p:tgtEl>
                                          <p:spTgt spid="10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Gill Sans Light" charset="0"/>
              </a:rPr>
              <a:t>BASELINE ERROR ANALYSIS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5011184"/>
              </p:ext>
            </p:extLst>
          </p:nvPr>
        </p:nvGraphicFramePr>
        <p:xfrm>
          <a:off x="838200" y="1752600"/>
          <a:ext cx="7848600" cy="3673476"/>
        </p:xfrm>
        <a:graphic>
          <a:graphicData uri="http://schemas.openxmlformats.org/drawingml/2006/table">
            <a:tbl>
              <a:tblPr firstRow="1" bandRow="1">
                <a:tableStyleId>{5C22544A-7EE6-4342-B048-85BDC9FD1C3A}</a:tableStyleId>
              </a:tblPr>
              <a:tblGrid>
                <a:gridCol w="1475014"/>
                <a:gridCol w="3973286"/>
                <a:gridCol w="2400300"/>
              </a:tblGrid>
              <a:tr h="640191">
                <a:tc>
                  <a:txBody>
                    <a:bodyPr/>
                    <a:lstStyle/>
                    <a:p>
                      <a:pPr algn="ctr"/>
                      <a:r>
                        <a:rPr lang="en-US" sz="1800" dirty="0" smtClean="0">
                          <a:latin typeface="Gill Sans Light"/>
                          <a:cs typeface="Gill Sans Light"/>
                        </a:rPr>
                        <a:t>Slide Type</a:t>
                      </a:r>
                      <a:endParaRPr lang="en-US" sz="1800" dirty="0">
                        <a:latin typeface="Gill Sans Light"/>
                        <a:cs typeface="Gill Sans Light"/>
                      </a:endParaRPr>
                    </a:p>
                  </a:txBody>
                  <a:tcPr marT="45728" marB="45728"/>
                </a:tc>
                <a:tc>
                  <a:txBody>
                    <a:bodyPr/>
                    <a:lstStyle/>
                    <a:p>
                      <a:pPr algn="ctr"/>
                      <a:r>
                        <a:rPr lang="en-US" sz="1800" dirty="0" smtClean="0">
                          <a:latin typeface="Gill Sans Light"/>
                          <a:cs typeface="Gill Sans Light"/>
                        </a:rPr>
                        <a:t>Common</a:t>
                      </a:r>
                      <a:r>
                        <a:rPr lang="en-US" sz="1800" baseline="0" dirty="0" smtClean="0">
                          <a:latin typeface="Gill Sans Light"/>
                          <a:cs typeface="Gill Sans Light"/>
                        </a:rPr>
                        <a:t> reason</a:t>
                      </a:r>
                      <a:endParaRPr lang="en-US" sz="1800" dirty="0">
                        <a:latin typeface="Gill Sans Light"/>
                        <a:cs typeface="Gill Sans Light"/>
                      </a:endParaRPr>
                    </a:p>
                  </a:txBody>
                  <a:tcPr marT="45728" marB="45728"/>
                </a:tc>
                <a:tc>
                  <a:txBody>
                    <a:bodyPr/>
                    <a:lstStyle/>
                    <a:p>
                      <a:pPr algn="ctr"/>
                      <a:r>
                        <a:rPr lang="en-US" sz="1800" dirty="0" smtClean="0">
                          <a:latin typeface="Gill Sans Light"/>
                          <a:cs typeface="Gill Sans Light"/>
                        </a:rPr>
                        <a:t>% Incorrectly</a:t>
                      </a:r>
                      <a:r>
                        <a:rPr lang="en-US" sz="1800" baseline="0" dirty="0" smtClean="0">
                          <a:latin typeface="Gill Sans Light"/>
                          <a:cs typeface="Gill Sans Light"/>
                        </a:rPr>
                        <a:t> Aligned by Baseline</a:t>
                      </a:r>
                      <a:endParaRPr lang="en-US" sz="1800" dirty="0">
                        <a:latin typeface="Gill Sans Light"/>
                        <a:cs typeface="Gill Sans Light"/>
                      </a:endParaRPr>
                    </a:p>
                  </a:txBody>
                  <a:tcPr marT="45728" marB="45728"/>
                </a:tc>
              </a:tr>
              <a:tr h="640191">
                <a:tc>
                  <a:txBody>
                    <a:bodyPr/>
                    <a:lstStyle/>
                    <a:p>
                      <a:r>
                        <a:rPr lang="en-US" sz="1800" i="1" dirty="0" smtClean="0">
                          <a:latin typeface="Gill Sans Light"/>
                          <a:cs typeface="Gill Sans Light"/>
                        </a:rPr>
                        <a:t>Nil</a:t>
                      </a:r>
                      <a:endParaRPr lang="en-US" sz="1800" i="1" dirty="0">
                        <a:latin typeface="Gill Sans Light"/>
                        <a:cs typeface="Gill Sans Light"/>
                      </a:endParaRPr>
                    </a:p>
                  </a:txBody>
                  <a:tcPr marT="45728" marB="45728"/>
                </a:tc>
                <a:tc>
                  <a:txBody>
                    <a:bodyPr/>
                    <a:lstStyle/>
                    <a:p>
                      <a:pPr algn="ctr"/>
                      <a:r>
                        <a:rPr lang="en-US" sz="1800" dirty="0" smtClean="0">
                          <a:latin typeface="Gill Sans Light"/>
                          <a:cs typeface="Gill Sans Light"/>
                        </a:rPr>
                        <a:t>Doesn’t know where to align </a:t>
                      </a:r>
                    </a:p>
                    <a:p>
                      <a:pPr algn="ctr"/>
                      <a:r>
                        <a:rPr lang="en-US" sz="1800" dirty="0" smtClean="0">
                          <a:latin typeface="Gill Sans Light"/>
                          <a:cs typeface="Gill Sans Light"/>
                          <a:sym typeface="Wingdings" pitchFamily="2" charset="2"/>
                        </a:rPr>
                        <a:t> align to best fit</a:t>
                      </a:r>
                      <a:endParaRPr lang="en-US" sz="1800" dirty="0">
                        <a:latin typeface="Gill Sans Light"/>
                        <a:cs typeface="Gill Sans Light"/>
                      </a:endParaRPr>
                    </a:p>
                  </a:txBody>
                  <a:tcPr marT="45728" marB="45728"/>
                </a:tc>
                <a:tc>
                  <a:txBody>
                    <a:bodyPr/>
                    <a:lstStyle/>
                    <a:p>
                      <a:pPr algn="ctr"/>
                      <a:r>
                        <a:rPr lang="en-US" sz="1800" dirty="0" smtClean="0">
                          <a:latin typeface="Gill Sans Light"/>
                          <a:cs typeface="Gill Sans Light"/>
                        </a:rPr>
                        <a:t>64%</a:t>
                      </a:r>
                      <a:endParaRPr lang="en-US" sz="1800" dirty="0">
                        <a:latin typeface="Gill Sans Light"/>
                        <a:cs typeface="Gill Sans Light"/>
                      </a:endParaRPr>
                    </a:p>
                  </a:txBody>
                  <a:tcPr marT="45728" marB="45728"/>
                </a:tc>
              </a:tr>
              <a:tr h="640191">
                <a:tc>
                  <a:txBody>
                    <a:bodyPr/>
                    <a:lstStyle/>
                    <a:p>
                      <a:pPr lvl="0"/>
                      <a:r>
                        <a:rPr lang="en-US" sz="1800" dirty="0" smtClean="0">
                          <a:latin typeface="Gill Sans Light"/>
                          <a:cs typeface="Gill Sans Light"/>
                        </a:rPr>
                        <a:t>Outline</a:t>
                      </a:r>
                      <a:endParaRPr lang="en-US" sz="1800" dirty="0">
                        <a:latin typeface="Gill Sans Light"/>
                        <a:cs typeface="Gill Sans Light"/>
                      </a:endParaRPr>
                    </a:p>
                  </a:txBody>
                  <a:tcPr marT="45728" marB="45728"/>
                </a:tc>
                <a:tc>
                  <a:txBody>
                    <a:bodyPr/>
                    <a:lstStyle/>
                    <a:p>
                      <a:pPr algn="ctr"/>
                      <a:r>
                        <a:rPr lang="en-US" sz="1800" dirty="0" smtClean="0">
                          <a:latin typeface="Gill Sans Light"/>
                          <a:cs typeface="Gill Sans Light"/>
                        </a:rPr>
                        <a:t>Name of some sections in it </a:t>
                      </a:r>
                    </a:p>
                    <a:p>
                      <a:pPr algn="ctr"/>
                      <a:r>
                        <a:rPr lang="en-US" sz="1800" dirty="0" smtClean="0">
                          <a:latin typeface="Gill Sans Light"/>
                          <a:cs typeface="Gill Sans Light"/>
                          <a:sym typeface="Wingdings" pitchFamily="2" charset="2"/>
                        </a:rPr>
                        <a:t> align to longest one</a:t>
                      </a:r>
                      <a:endParaRPr lang="en-US" sz="1800" dirty="0">
                        <a:latin typeface="Gill Sans Light"/>
                        <a:cs typeface="Gill Sans Light"/>
                      </a:endParaRPr>
                    </a:p>
                  </a:txBody>
                  <a:tcPr marT="45728" marB="45728"/>
                </a:tc>
                <a:tc>
                  <a:txBody>
                    <a:bodyPr/>
                    <a:lstStyle/>
                    <a:p>
                      <a:pPr algn="ctr"/>
                      <a:r>
                        <a:rPr lang="en-US" sz="1800" dirty="0" smtClean="0">
                          <a:latin typeface="Gill Sans Light"/>
                          <a:cs typeface="Gill Sans Light"/>
                        </a:rPr>
                        <a:t>36%</a:t>
                      </a:r>
                      <a:endParaRPr lang="en-US" sz="1800" dirty="0">
                        <a:latin typeface="Gill Sans Light"/>
                        <a:cs typeface="Gill Sans Light"/>
                      </a:endParaRPr>
                    </a:p>
                  </a:txBody>
                  <a:tcPr marT="45728" marB="45728"/>
                </a:tc>
              </a:tr>
              <a:tr h="370904">
                <a:tc>
                  <a:txBody>
                    <a:bodyPr/>
                    <a:lstStyle/>
                    <a:p>
                      <a:r>
                        <a:rPr lang="en-US" sz="1800" dirty="0" smtClean="0">
                          <a:latin typeface="Gill Sans Light"/>
                          <a:cs typeface="Gill Sans Light"/>
                        </a:rPr>
                        <a:t>Image</a:t>
                      </a:r>
                    </a:p>
                  </a:txBody>
                  <a:tcPr marT="45728" marB="45728"/>
                </a:tc>
                <a:tc>
                  <a:txBody>
                    <a:bodyPr/>
                    <a:lstStyle/>
                    <a:p>
                      <a:pPr algn="ctr"/>
                      <a:r>
                        <a:rPr lang="en-US" sz="1800" dirty="0" smtClean="0">
                          <a:latin typeface="Gill Sans Light"/>
                          <a:cs typeface="Gill Sans Light"/>
                        </a:rPr>
                        <a:t>Very little text available </a:t>
                      </a:r>
                    </a:p>
                  </a:txBody>
                  <a:tcPr marT="45728" marB="45728"/>
                </a:tc>
                <a:tc>
                  <a:txBody>
                    <a:bodyPr/>
                    <a:lstStyle/>
                    <a:p>
                      <a:pPr algn="ctr"/>
                      <a:r>
                        <a:rPr lang="en-US" sz="1800" dirty="0" smtClean="0">
                          <a:latin typeface="Gill Sans Light"/>
                          <a:cs typeface="Gill Sans Light"/>
                        </a:rPr>
                        <a:t>81%</a:t>
                      </a:r>
                      <a:endParaRPr lang="en-US" sz="1800" dirty="0">
                        <a:latin typeface="Gill Sans Light"/>
                        <a:cs typeface="Gill Sans Light"/>
                      </a:endParaRPr>
                    </a:p>
                  </a:txBody>
                  <a:tcPr marT="45728" marB="45728"/>
                </a:tc>
              </a:tr>
              <a:tr h="640191">
                <a:tc>
                  <a:txBody>
                    <a:bodyPr/>
                    <a:lstStyle/>
                    <a:p>
                      <a:r>
                        <a:rPr lang="en-US" sz="1800" dirty="0" smtClean="0">
                          <a:latin typeface="Gill Sans Light"/>
                          <a:cs typeface="Gill Sans Light"/>
                        </a:rPr>
                        <a:t>Drawing</a:t>
                      </a:r>
                      <a:endParaRPr lang="en-US" sz="1800" dirty="0">
                        <a:latin typeface="Gill Sans Light"/>
                        <a:cs typeface="Gill Sans Light"/>
                      </a:endParaRPr>
                    </a:p>
                  </a:txBody>
                  <a:tcPr marT="45728" marB="45728"/>
                </a:tc>
                <a:tc>
                  <a:txBody>
                    <a:bodyPr/>
                    <a:lstStyle/>
                    <a:p>
                      <a:pPr algn="ctr"/>
                      <a:r>
                        <a:rPr lang="en-US" sz="1800" dirty="0" smtClean="0">
                          <a:latin typeface="Gill Sans Light"/>
                          <a:cs typeface="Gill Sans Light"/>
                        </a:rPr>
                        <a:t>Noisy data: lots of shapes and text boxes</a:t>
                      </a:r>
                      <a:endParaRPr lang="en-US" sz="1800" dirty="0">
                        <a:latin typeface="Gill Sans Light"/>
                        <a:cs typeface="Gill Sans Light"/>
                      </a:endParaRPr>
                    </a:p>
                  </a:txBody>
                  <a:tcPr marT="45728" marB="45728"/>
                </a:tc>
                <a:tc>
                  <a:txBody>
                    <a:bodyPr/>
                    <a:lstStyle/>
                    <a:p>
                      <a:pPr algn="ctr"/>
                      <a:r>
                        <a:rPr lang="en-US" sz="1800" dirty="0" smtClean="0">
                          <a:latin typeface="Gill Sans Light"/>
                          <a:cs typeface="Gill Sans Light"/>
                        </a:rPr>
                        <a:t>53%</a:t>
                      </a:r>
                      <a:endParaRPr lang="en-US" sz="1800" dirty="0">
                        <a:latin typeface="Gill Sans Light"/>
                        <a:cs typeface="Gill Sans Light"/>
                      </a:endParaRPr>
                    </a:p>
                  </a:txBody>
                  <a:tcPr marT="45728" marB="45728"/>
                </a:tc>
              </a:tr>
              <a:tr h="370904">
                <a:tc>
                  <a:txBody>
                    <a:bodyPr/>
                    <a:lstStyle/>
                    <a:p>
                      <a:r>
                        <a:rPr lang="en-US" sz="1800" dirty="0" smtClean="0">
                          <a:latin typeface="Gill Sans Light"/>
                          <a:cs typeface="Gill Sans Light"/>
                        </a:rPr>
                        <a:t>Table</a:t>
                      </a:r>
                      <a:endParaRPr lang="en-US" sz="1800" dirty="0">
                        <a:latin typeface="Gill Sans Light"/>
                        <a:cs typeface="Gill Sans Light"/>
                      </a:endParaRPr>
                    </a:p>
                  </a:txBody>
                  <a:tcPr marT="45728" marB="45728"/>
                </a:tc>
                <a:tc>
                  <a:txBody>
                    <a:bodyPr/>
                    <a:lstStyle/>
                    <a:p>
                      <a:pPr algn="ctr"/>
                      <a:r>
                        <a:rPr lang="en-US" sz="1800" dirty="0" smtClean="0">
                          <a:latin typeface="Gill Sans Light"/>
                          <a:cs typeface="Gill Sans Light"/>
                        </a:rPr>
                        <a:t>Little</a:t>
                      </a:r>
                      <a:r>
                        <a:rPr lang="en-US" sz="1800" baseline="0" dirty="0" smtClean="0">
                          <a:latin typeface="Gill Sans Light"/>
                          <a:cs typeface="Gill Sans Light"/>
                        </a:rPr>
                        <a:t> text, noisy data</a:t>
                      </a:r>
                      <a:endParaRPr lang="en-US" sz="1800" dirty="0">
                        <a:latin typeface="Gill Sans Light"/>
                        <a:cs typeface="Gill Sans Light"/>
                      </a:endParaRPr>
                    </a:p>
                  </a:txBody>
                  <a:tcPr marT="45728" marB="45728"/>
                </a:tc>
                <a:tc>
                  <a:txBody>
                    <a:bodyPr/>
                    <a:lstStyle/>
                    <a:p>
                      <a:pPr algn="ctr"/>
                      <a:r>
                        <a:rPr lang="en-US" sz="1800" dirty="0" smtClean="0">
                          <a:latin typeface="Gill Sans Light"/>
                          <a:cs typeface="Gill Sans Light"/>
                        </a:rPr>
                        <a:t>50%</a:t>
                      </a:r>
                      <a:endParaRPr lang="en-US" sz="1800" dirty="0">
                        <a:latin typeface="Gill Sans Light"/>
                        <a:cs typeface="Gill Sans Light"/>
                      </a:endParaRPr>
                    </a:p>
                  </a:txBody>
                  <a:tcPr marT="45728" marB="45728"/>
                </a:tc>
              </a:tr>
              <a:tr h="370904">
                <a:tc>
                  <a:txBody>
                    <a:bodyPr/>
                    <a:lstStyle/>
                    <a:p>
                      <a:r>
                        <a:rPr lang="en-US" sz="1800" dirty="0" smtClean="0">
                          <a:latin typeface="Gill Sans Light"/>
                          <a:cs typeface="Gill Sans Light"/>
                        </a:rPr>
                        <a:t>Text</a:t>
                      </a:r>
                      <a:endParaRPr lang="en-US" sz="1800" dirty="0">
                        <a:latin typeface="Gill Sans Light"/>
                        <a:cs typeface="Gill Sans Light"/>
                      </a:endParaRPr>
                    </a:p>
                  </a:txBody>
                  <a:tcPr marT="45728" marB="45728"/>
                </a:tc>
                <a:tc>
                  <a:txBody>
                    <a:bodyPr/>
                    <a:lstStyle/>
                    <a:p>
                      <a:pPr algn="ctr"/>
                      <a:endParaRPr lang="en-US" sz="1800" dirty="0">
                        <a:latin typeface="Gill Sans Light"/>
                        <a:cs typeface="Gill Sans Light"/>
                      </a:endParaRPr>
                    </a:p>
                  </a:txBody>
                  <a:tcPr marT="45728" marB="45728"/>
                </a:tc>
                <a:tc>
                  <a:txBody>
                    <a:bodyPr/>
                    <a:lstStyle/>
                    <a:p>
                      <a:pPr algn="ctr"/>
                      <a:r>
                        <a:rPr lang="en-US" sz="1800" dirty="0" smtClean="0">
                          <a:latin typeface="Gill Sans Light"/>
                          <a:cs typeface="Gill Sans Light"/>
                        </a:rPr>
                        <a:t>24%</a:t>
                      </a:r>
                      <a:endParaRPr lang="en-US" sz="1800" dirty="0">
                        <a:latin typeface="Gill Sans Light"/>
                        <a:cs typeface="Gill Sans Light"/>
                      </a:endParaRPr>
                    </a:p>
                  </a:txBody>
                  <a:tcPr marT="45728" marB="45728"/>
                </a:tc>
              </a:tr>
            </a:tbl>
          </a:graphicData>
        </a:graphic>
      </p:graphicFrame>
      <p:grpSp>
        <p:nvGrpSpPr>
          <p:cNvPr id="26" name="Group 25"/>
          <p:cNvGrpSpPr>
            <a:grpSpLocks/>
          </p:cNvGrpSpPr>
          <p:nvPr/>
        </p:nvGrpSpPr>
        <p:grpSpPr bwMode="auto">
          <a:xfrm flipH="1">
            <a:off x="7549242" y="3857625"/>
            <a:ext cx="1413329" cy="2043113"/>
            <a:chOff x="381000" y="3858288"/>
            <a:chExt cx="2133598" cy="2042459"/>
          </a:xfrm>
        </p:grpSpPr>
        <p:cxnSp>
          <p:nvCxnSpPr>
            <p:cNvPr id="18" name="Straight Connector 17"/>
            <p:cNvCxnSpPr/>
            <p:nvPr/>
          </p:nvCxnSpPr>
          <p:spPr>
            <a:xfrm flipH="1">
              <a:off x="381000" y="3858288"/>
              <a:ext cx="4572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381000" y="3858288"/>
              <a:ext cx="0" cy="2042459"/>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a:endCxn id="29" idx="1"/>
            </p:cNvCxnSpPr>
            <p:nvPr/>
          </p:nvCxnSpPr>
          <p:spPr>
            <a:xfrm>
              <a:off x="381000" y="5900747"/>
              <a:ext cx="213359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grpSp>
      <p:sp>
        <p:nvSpPr>
          <p:cNvPr id="29" name="Content Placeholder 2"/>
          <p:cNvSpPr txBox="1">
            <a:spLocks/>
          </p:cNvSpPr>
          <p:nvPr/>
        </p:nvSpPr>
        <p:spPr bwMode="auto">
          <a:xfrm>
            <a:off x="2514600" y="5400675"/>
            <a:ext cx="51514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20000"/>
              </a:spcBef>
              <a:buClr>
                <a:schemeClr val="accent1"/>
              </a:buClr>
              <a:buSzPct val="95000"/>
              <a:buFont typeface="Rage Italic" charset="0"/>
              <a:buNone/>
            </a:pPr>
            <a:r>
              <a:rPr lang="en-US" dirty="0">
                <a:latin typeface="Gill Sans Light" charset="0"/>
                <a:cs typeface="Gill Sans Light" charset="0"/>
              </a:rPr>
              <a:t>Approximately 70% of these errors belong to “Evaluation” or “Results” slides</a:t>
            </a:r>
          </a:p>
        </p:txBody>
      </p:sp>
      <p:sp>
        <p:nvSpPr>
          <p:cNvPr id="3" name="Slide Number Placeholder 2"/>
          <p:cNvSpPr>
            <a:spLocks noGrp="1"/>
          </p:cNvSpPr>
          <p:nvPr>
            <p:ph type="sldNum" sz="quarter" idx="12"/>
          </p:nvPr>
        </p:nvSpPr>
        <p:spPr/>
        <p:txBody>
          <a:bodyPr/>
          <a:lstStyle/>
          <a:p>
            <a:pPr>
              <a:defRPr/>
            </a:pPr>
            <a:fld id="{EEEBDF5F-5231-4C43-9097-47CB9CDBD916}" type="slidenum">
              <a:rPr lang="en-US" smtClean="0"/>
              <a:pPr>
                <a:defRPr/>
              </a:pPr>
              <a:t>11</a:t>
            </a:fld>
            <a:endParaRPr lang="en-US"/>
          </a:p>
        </p:txBody>
      </p:sp>
      <p:sp>
        <p:nvSpPr>
          <p:cNvPr id="4" name="Date Placeholder 3"/>
          <p:cNvSpPr>
            <a:spLocks noGrp="1"/>
          </p:cNvSpPr>
          <p:nvPr>
            <p:ph type="dt" sz="quarter" idx="10"/>
          </p:nvPr>
        </p:nvSpPr>
        <p:spPr/>
        <p:txBody>
          <a:bodyPr/>
          <a:lstStyle/>
          <a:p>
            <a:pPr>
              <a:defRPr/>
            </a:pPr>
            <a:r>
              <a:rPr lang="en-US"/>
              <a:t>24 Jul 2013</a:t>
            </a:r>
          </a:p>
        </p:txBody>
      </p:sp>
      <p:sp>
        <p:nvSpPr>
          <p:cNvPr id="6" name="Footer Placeholder 5"/>
          <p:cNvSpPr>
            <a:spLocks noGrp="1"/>
          </p:cNvSpPr>
          <p:nvPr>
            <p:ph type="ftr" sz="quarter" idx="11"/>
          </p:nvPr>
        </p:nvSpPr>
        <p:spPr/>
        <p:txBody>
          <a:bodyPr/>
          <a:lstStyle/>
          <a:p>
            <a:pPr>
              <a:defRPr/>
            </a:pPr>
            <a:r>
              <a:rPr lang="en-US"/>
              <a:t>JCDL 2013, Indiapolis, USA</a:t>
            </a:r>
          </a:p>
        </p:txBody>
      </p:sp>
      <p:sp>
        <p:nvSpPr>
          <p:cNvPr id="2" name="Rectangle 1"/>
          <p:cNvSpPr>
            <a:spLocks noChangeArrowheads="1"/>
          </p:cNvSpPr>
          <p:nvPr/>
        </p:nvSpPr>
        <p:spPr bwMode="auto">
          <a:xfrm>
            <a:off x="7201354" y="3675517"/>
            <a:ext cx="58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dirty="0">
                <a:solidFill>
                  <a:srgbClr val="FF0000"/>
                </a:solidFill>
                <a:latin typeface="Gill Sans Light" charset="0"/>
                <a:cs typeface="Gill Sans Light" charset="0"/>
              </a:rPr>
              <a:t>81%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550863" y="152400"/>
            <a:ext cx="8042275" cy="1443038"/>
          </a:xfrm>
        </p:spPr>
        <p:txBody>
          <a:bodyPr/>
          <a:lstStyle/>
          <a:p>
            <a:r>
              <a:rPr lang="en-US">
                <a:latin typeface="Gill Sans Light" charset="0"/>
              </a:rPr>
              <a:t>MONOTONIC ALIGNMENT</a:t>
            </a:r>
          </a:p>
        </p:txBody>
      </p:sp>
      <p:sp>
        <p:nvSpPr>
          <p:cNvPr id="36866" name="Content Placeholder 2"/>
          <p:cNvSpPr>
            <a:spLocks noGrp="1"/>
          </p:cNvSpPr>
          <p:nvPr>
            <p:ph idx="1"/>
          </p:nvPr>
        </p:nvSpPr>
        <p:spPr>
          <a:xfrm>
            <a:off x="635000" y="1295400"/>
            <a:ext cx="8204200" cy="4408488"/>
          </a:xfrm>
        </p:spPr>
        <p:txBody>
          <a:bodyPr/>
          <a:lstStyle/>
          <a:p>
            <a:pPr marL="0" indent="0">
              <a:buFont typeface="Arial" charset="0"/>
              <a:buNone/>
              <a:defRPr/>
            </a:pPr>
            <a:r>
              <a:rPr lang="en-US" sz="2800" dirty="0" smtClean="0">
                <a:latin typeface="Gill Sans Light" charset="0"/>
              </a:rPr>
              <a:t>We observed that the alignment between slides </a:t>
            </a:r>
            <a:r>
              <a:rPr lang="en-US" sz="2800" dirty="0">
                <a:latin typeface="Gill Sans Light" charset="0"/>
              </a:rPr>
              <a:t>and sections </a:t>
            </a:r>
            <a:r>
              <a:rPr lang="en-US" sz="2800" dirty="0" smtClean="0">
                <a:latin typeface="Gill Sans Light" charset="0"/>
              </a:rPr>
              <a:t>is largely monotonic.</a:t>
            </a:r>
            <a:endParaRPr lang="en-US" sz="2800" dirty="0">
              <a:latin typeface="Gill Sans Light" charset="0"/>
            </a:endParaRPr>
          </a:p>
          <a:p>
            <a:pPr lvl="1">
              <a:defRPr/>
            </a:pPr>
            <a:endParaRPr lang="en-US" sz="2400" dirty="0">
              <a:latin typeface="Gill Sans Light" charset="0"/>
            </a:endParaRPr>
          </a:p>
          <a:p>
            <a:pPr>
              <a:defRPr/>
            </a:pPr>
            <a:endParaRPr lang="en-US" sz="2800" dirty="0">
              <a:latin typeface="Gill Sans Light" charset="0"/>
            </a:endParaRPr>
          </a:p>
        </p:txBody>
      </p:sp>
      <p:sp>
        <p:nvSpPr>
          <p:cNvPr id="5" name="Slide Number Placeholder 4"/>
          <p:cNvSpPr>
            <a:spLocks noGrp="1"/>
          </p:cNvSpPr>
          <p:nvPr>
            <p:ph type="sldNum" sz="quarter" idx="12"/>
          </p:nvPr>
        </p:nvSpPr>
        <p:spPr/>
        <p:txBody>
          <a:bodyPr/>
          <a:lstStyle/>
          <a:p>
            <a:pPr>
              <a:defRPr/>
            </a:pPr>
            <a:fld id="{64F68757-E068-A148-A93D-C6E8FC5192BC}" type="slidenum">
              <a:rPr lang="en-US" smtClean="0"/>
              <a:pPr>
                <a:defRPr/>
              </a:pPr>
              <a:t>12</a:t>
            </a:fld>
            <a:endParaRPr lang="en-US"/>
          </a:p>
        </p:txBody>
      </p:sp>
      <p:grpSp>
        <p:nvGrpSpPr>
          <p:cNvPr id="36868" name="Group 5"/>
          <p:cNvGrpSpPr>
            <a:grpSpLocks/>
          </p:cNvGrpSpPr>
          <p:nvPr/>
        </p:nvGrpSpPr>
        <p:grpSpPr bwMode="auto">
          <a:xfrm>
            <a:off x="369888" y="2765425"/>
            <a:ext cx="8223250" cy="3252788"/>
            <a:chOff x="903501" y="2971800"/>
            <a:chExt cx="7402299" cy="3250689"/>
          </a:xfrm>
        </p:grpSpPr>
        <p:pic>
          <p:nvPicPr>
            <p:cNvPr id="36874" name="Picture 2" descr="C:\Users\Bamdad\Google Drive\Thesis\New template\Monoton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71800"/>
              <a:ext cx="7239000" cy="325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Box 6"/>
            <p:cNvSpPr txBox="1">
              <a:spLocks noChangeArrowheads="1"/>
            </p:cNvSpPr>
            <p:nvPr/>
          </p:nvSpPr>
          <p:spPr bwMode="auto">
            <a:xfrm>
              <a:off x="4184399" y="5854223"/>
              <a:ext cx="1517398" cy="3682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solidFill>
                    <a:srgbClr val="000000"/>
                  </a:solidFill>
                  <a:latin typeface="Gill Sans Light" charset="0"/>
                  <a:cs typeface="Gill Sans Light" charset="0"/>
                </a:rPr>
                <a:t>Sections (1-26)</a:t>
              </a:r>
            </a:p>
          </p:txBody>
        </p:sp>
        <p:sp>
          <p:nvSpPr>
            <p:cNvPr id="36876" name="TextBox 7"/>
            <p:cNvSpPr txBox="1">
              <a:spLocks noChangeArrowheads="1"/>
            </p:cNvSpPr>
            <p:nvPr/>
          </p:nvSpPr>
          <p:spPr bwMode="auto">
            <a:xfrm rot="-5400000">
              <a:off x="420937" y="4418575"/>
              <a:ext cx="1322266" cy="357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solidFill>
                    <a:srgbClr val="000000"/>
                  </a:solidFill>
                  <a:latin typeface="Gill Sans Light" charset="0"/>
                  <a:cs typeface="Gill Sans Light" charset="0"/>
                </a:rPr>
                <a:t>Slides (1-37)</a:t>
              </a:r>
            </a:p>
          </p:txBody>
        </p:sp>
      </p:grpSp>
      <p:sp>
        <p:nvSpPr>
          <p:cNvPr id="4" name="Date Placeholder 3"/>
          <p:cNvSpPr>
            <a:spLocks noGrp="1"/>
          </p:cNvSpPr>
          <p:nvPr>
            <p:ph type="dt" sz="quarter" idx="10"/>
          </p:nvPr>
        </p:nvSpPr>
        <p:spPr/>
        <p:txBody>
          <a:bodyPr/>
          <a:lstStyle/>
          <a:p>
            <a:pPr>
              <a:defRPr/>
            </a:pPr>
            <a:r>
              <a:rPr lang="en-US"/>
              <a:t>24 Jul 2013</a:t>
            </a:r>
          </a:p>
        </p:txBody>
      </p:sp>
      <p:sp>
        <p:nvSpPr>
          <p:cNvPr id="9" name="Footer Placeholder 8"/>
          <p:cNvSpPr>
            <a:spLocks noGrp="1"/>
          </p:cNvSpPr>
          <p:nvPr>
            <p:ph type="ftr" sz="quarter" idx="11"/>
          </p:nvPr>
        </p:nvSpPr>
        <p:spPr/>
        <p:txBody>
          <a:bodyPr/>
          <a:lstStyle/>
          <a:p>
            <a:pPr>
              <a:defRPr/>
            </a:pPr>
            <a:r>
              <a:rPr lang="en-US"/>
              <a:t>JCDL 2013, Indiapolis, USA</a:t>
            </a:r>
          </a:p>
        </p:txBody>
      </p:sp>
      <p:sp>
        <p:nvSpPr>
          <p:cNvPr id="11" name="Rounded Rectangle 10"/>
          <p:cNvSpPr>
            <a:spLocks noChangeArrowheads="1"/>
          </p:cNvSpPr>
          <p:nvPr/>
        </p:nvSpPr>
        <p:spPr bwMode="auto">
          <a:xfrm>
            <a:off x="5405438" y="2765425"/>
            <a:ext cx="3433762" cy="1149350"/>
          </a:xfrm>
          <a:prstGeom prst="roundRect">
            <a:avLst>
              <a:gd name="adj" fmla="val 5940"/>
            </a:avLst>
          </a:prstGeom>
          <a:solidFill>
            <a:schemeClr val="bg1">
              <a:alpha val="74901"/>
            </a:schemeClr>
          </a:solidFill>
          <a:ln w="9525">
            <a:solidFill>
              <a:srgbClr val="FF0000"/>
            </a:solidFill>
            <a:round/>
            <a:headEnd/>
            <a:tailEnd/>
          </a:ln>
        </p:spPr>
        <p:txBody>
          <a:bodyPr/>
          <a:lstStyle/>
          <a:p>
            <a:pPr>
              <a:buFont typeface="Arial" charset="0"/>
              <a:buNone/>
            </a:pPr>
            <a:r>
              <a:rPr lang="en-US" sz="2000">
                <a:latin typeface="Gill Sans Light" charset="0"/>
                <a:cs typeface="Gill Sans Light" charset="0"/>
              </a:rPr>
              <a:t>Why 26 sections and 37 slides?  </a:t>
            </a:r>
            <a:br>
              <a:rPr lang="en-US" sz="2000">
                <a:latin typeface="Gill Sans Light" charset="0"/>
                <a:cs typeface="Gill Sans Light" charset="0"/>
              </a:rPr>
            </a:br>
            <a:endParaRPr lang="en-US" sz="3600">
              <a:latin typeface="Gill Sans Light" charset="0"/>
              <a:cs typeface="Gill Sans Light" charset="0"/>
            </a:endParaRPr>
          </a:p>
        </p:txBody>
      </p:sp>
      <p:sp>
        <p:nvSpPr>
          <p:cNvPr id="2" name="Rectangle 1"/>
          <p:cNvSpPr>
            <a:spLocks noChangeArrowheads="1"/>
          </p:cNvSpPr>
          <p:nvPr/>
        </p:nvSpPr>
        <p:spPr bwMode="auto">
          <a:xfrm>
            <a:off x="5407025" y="3124200"/>
            <a:ext cx="3432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pPr>
            <a:r>
              <a:rPr lang="en-US" sz="2000">
                <a:latin typeface="Gill Sans Light" charset="0"/>
                <a:cs typeface="Gill Sans Light" charset="0"/>
              </a:rPr>
              <a:t>The average number of each in the pairs in the dataset.</a:t>
            </a:r>
            <a:endParaRPr lang="en-US" sz="3600">
              <a:latin typeface="Gill Sans Light" charset="0"/>
              <a:cs typeface="Gill Sans Light" charset="0"/>
            </a:endParaRPr>
          </a:p>
        </p:txBody>
      </p:sp>
      <p:sp>
        <p:nvSpPr>
          <p:cNvPr id="36873" name="TextBox 11"/>
          <p:cNvSpPr txBox="1">
            <a:spLocks noChangeArrowheads="1"/>
          </p:cNvSpPr>
          <p:nvPr/>
        </p:nvSpPr>
        <p:spPr bwMode="auto">
          <a:xfrm>
            <a:off x="180975" y="5834063"/>
            <a:ext cx="2832100" cy="369887"/>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Gill Sans Light" charset="0"/>
                <a:cs typeface="Gill Sans Light" charset="0"/>
              </a:rPr>
              <a:t>New work! Not in the paper.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Gill Sans Light" charset="0"/>
              </a:rPr>
              <a:t>EVIDENCE FOR ALIGNMENT</a:t>
            </a:r>
          </a:p>
        </p:txBody>
      </p:sp>
      <p:sp>
        <p:nvSpPr>
          <p:cNvPr id="37890" name="Content Placeholder 2"/>
          <p:cNvSpPr>
            <a:spLocks noGrp="1"/>
          </p:cNvSpPr>
          <p:nvPr>
            <p:ph idx="1"/>
          </p:nvPr>
        </p:nvSpPr>
        <p:spPr>
          <a:xfrm>
            <a:off x="838200" y="1611313"/>
            <a:ext cx="7467600" cy="4408487"/>
          </a:xfrm>
        </p:spPr>
        <p:txBody>
          <a:bodyPr/>
          <a:lstStyle/>
          <a:p>
            <a:pPr marL="514350" indent="-514350">
              <a:buFont typeface="+mj-lt"/>
              <a:buAutoNum type="arabicPeriod"/>
              <a:defRPr/>
            </a:pPr>
            <a:r>
              <a:rPr lang="en-US" dirty="0">
                <a:latin typeface="Gill Sans Light" charset="0"/>
              </a:rPr>
              <a:t>Text </a:t>
            </a:r>
            <a:r>
              <a:rPr lang="en-US" dirty="0" smtClean="0">
                <a:latin typeface="Gill Sans Light" charset="0"/>
              </a:rPr>
              <a:t>Similarity (Baseline)</a:t>
            </a:r>
            <a:endParaRPr lang="en-US" dirty="0">
              <a:latin typeface="Gill Sans Light" charset="0"/>
            </a:endParaRPr>
          </a:p>
          <a:p>
            <a:pPr lvl="1">
              <a:defRPr/>
            </a:pPr>
            <a:r>
              <a:rPr lang="en-US" dirty="0">
                <a:latin typeface="Gill Sans Light" charset="0"/>
              </a:rPr>
              <a:t>Between each slide and each </a:t>
            </a:r>
            <a:r>
              <a:rPr lang="en-US" dirty="0" smtClean="0">
                <a:latin typeface="Gill Sans Light" charset="0"/>
              </a:rPr>
              <a:t>section</a:t>
            </a:r>
          </a:p>
          <a:p>
            <a:pPr marL="1314450" lvl="3" indent="0">
              <a:buFont typeface="Arial" charset="0"/>
              <a:buNone/>
              <a:defRPr/>
            </a:pPr>
            <a:endParaRPr lang="en-US" dirty="0">
              <a:latin typeface="Gill Sans Light" charset="0"/>
            </a:endParaRPr>
          </a:p>
          <a:p>
            <a:pPr marL="514350" indent="-514350">
              <a:buFont typeface="+mj-lt"/>
              <a:buAutoNum type="arabicPeriod"/>
              <a:defRPr/>
            </a:pPr>
            <a:r>
              <a:rPr lang="en-US" dirty="0" smtClean="0">
                <a:latin typeface="Gill Sans Light" charset="0"/>
              </a:rPr>
              <a:t>Linear </a:t>
            </a:r>
            <a:r>
              <a:rPr lang="en-US" dirty="0">
                <a:latin typeface="Gill Sans Light" charset="0"/>
              </a:rPr>
              <a:t>O</a:t>
            </a:r>
            <a:r>
              <a:rPr lang="en-US" dirty="0" smtClean="0">
                <a:latin typeface="Gill Sans Light" charset="0"/>
              </a:rPr>
              <a:t>rdering</a:t>
            </a:r>
            <a:endParaRPr lang="en-US" dirty="0">
              <a:latin typeface="Gill Sans Light" charset="0"/>
            </a:endParaRPr>
          </a:p>
          <a:p>
            <a:pPr lvl="1">
              <a:defRPr/>
            </a:pPr>
            <a:r>
              <a:rPr lang="en-US" dirty="0">
                <a:latin typeface="Gill Sans Light" charset="0"/>
              </a:rPr>
              <a:t>Slides and sections are </a:t>
            </a:r>
            <a:r>
              <a:rPr lang="en-US" dirty="0" smtClean="0">
                <a:latin typeface="Gill Sans Light" charset="0"/>
              </a:rPr>
              <a:t>often monotonically aligned with respect to previous aligned pair</a:t>
            </a:r>
          </a:p>
          <a:p>
            <a:pPr marL="1314450" lvl="3" indent="0">
              <a:buFont typeface="Arial" charset="0"/>
              <a:buNone/>
              <a:defRPr/>
            </a:pPr>
            <a:endParaRPr lang="en-US" dirty="0">
              <a:latin typeface="Gill Sans Light" charset="0"/>
            </a:endParaRPr>
          </a:p>
          <a:p>
            <a:pPr marL="514350" indent="-514350">
              <a:buFont typeface="+mj-lt"/>
              <a:buAutoNum type="arabicPeriod"/>
              <a:defRPr/>
            </a:pPr>
            <a:r>
              <a:rPr lang="en-US" dirty="0">
                <a:latin typeface="Gill Sans Light" charset="0"/>
              </a:rPr>
              <a:t>Visual </a:t>
            </a:r>
            <a:r>
              <a:rPr lang="en-US" dirty="0" smtClean="0">
                <a:latin typeface="Gill Sans Light" charset="0"/>
              </a:rPr>
              <a:t>Content</a:t>
            </a:r>
          </a:p>
          <a:p>
            <a:pPr marL="914400" lvl="1" indent="-514350">
              <a:defRPr/>
            </a:pPr>
            <a:r>
              <a:rPr lang="en-US" dirty="0" smtClean="0">
                <a:latin typeface="Gill Sans Light" charset="0"/>
              </a:rPr>
              <a:t>Represented by a slide image classifier</a:t>
            </a:r>
            <a:endParaRPr lang="en-US" dirty="0">
              <a:latin typeface="Gill Sans Light" charset="0"/>
            </a:endParaRPr>
          </a:p>
          <a:p>
            <a:pPr>
              <a:defRPr/>
            </a:pPr>
            <a:endParaRPr lang="en-US" dirty="0">
              <a:latin typeface="Gill Sans Light" charset="0"/>
            </a:endParaRPr>
          </a:p>
        </p:txBody>
      </p:sp>
      <p:sp>
        <p:nvSpPr>
          <p:cNvPr id="5" name="Slide Number Placeholder 4"/>
          <p:cNvSpPr>
            <a:spLocks noGrp="1"/>
          </p:cNvSpPr>
          <p:nvPr>
            <p:ph type="sldNum" sz="quarter" idx="12"/>
          </p:nvPr>
        </p:nvSpPr>
        <p:spPr/>
        <p:txBody>
          <a:bodyPr/>
          <a:lstStyle/>
          <a:p>
            <a:pPr>
              <a:defRPr/>
            </a:pPr>
            <a:fld id="{4D4E5B29-546C-E444-95AE-FDC046CFB6B4}" type="slidenum">
              <a:rPr lang="en-US" smtClean="0"/>
              <a:pPr>
                <a:defRPr/>
              </a:pPr>
              <a:t>13</a:t>
            </a:fld>
            <a:endParaRPr lang="en-US"/>
          </a:p>
        </p:txBody>
      </p:sp>
      <p:sp>
        <p:nvSpPr>
          <p:cNvPr id="4" name="Date Placeholder 3"/>
          <p:cNvSpPr>
            <a:spLocks noGrp="1"/>
          </p:cNvSpPr>
          <p:nvPr>
            <p:ph type="dt" sz="quarter" idx="10"/>
          </p:nvPr>
        </p:nvSpPr>
        <p:spPr/>
        <p:txBody>
          <a:bodyPr/>
          <a:lstStyle/>
          <a:p>
            <a:pPr>
              <a:defRPr/>
            </a:pPr>
            <a:r>
              <a:rPr lang="en-US"/>
              <a:t>24 Jul 2013</a:t>
            </a:r>
          </a:p>
        </p:txBody>
      </p:sp>
      <p:sp>
        <p:nvSpPr>
          <p:cNvPr id="7" name="Footer Placeholder 6"/>
          <p:cNvSpPr>
            <a:spLocks noGrp="1"/>
          </p:cNvSpPr>
          <p:nvPr>
            <p:ph type="ftr" sz="quarter" idx="11"/>
          </p:nvPr>
        </p:nvSpPr>
        <p:spPr/>
        <p:txBody>
          <a:bodyPr/>
          <a:lstStyle/>
          <a:p>
            <a:pPr>
              <a:defRPr/>
            </a:pPr>
            <a:r>
              <a:rPr lang="en-US"/>
              <a:t>JCDL 2013, Indiapolis, USA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Gill Sans Light" charset="0"/>
              </a:rPr>
              <a:t>COMBINING EVIDENCE</a:t>
            </a:r>
          </a:p>
        </p:txBody>
      </p:sp>
      <p:sp>
        <p:nvSpPr>
          <p:cNvPr id="37890" name="Content Placeholder 2"/>
          <p:cNvSpPr>
            <a:spLocks noGrp="1"/>
          </p:cNvSpPr>
          <p:nvPr>
            <p:ph idx="1"/>
          </p:nvPr>
        </p:nvSpPr>
        <p:spPr>
          <a:xfrm>
            <a:off x="838200" y="1611313"/>
            <a:ext cx="7467600" cy="4408487"/>
          </a:xfrm>
        </p:spPr>
        <p:txBody>
          <a:bodyPr/>
          <a:lstStyle/>
          <a:p>
            <a:pPr marL="0" indent="0">
              <a:buFont typeface="Arial" charset="0"/>
              <a:buNone/>
              <a:defRPr/>
            </a:pPr>
            <a:r>
              <a:rPr lang="en-US" dirty="0" smtClean="0">
                <a:latin typeface="Gill Sans Light" charset="0"/>
              </a:rPr>
              <a:t>Represent each of the three sources as a probability distribution or preference</a:t>
            </a:r>
          </a:p>
          <a:p>
            <a:pPr marL="1314450" lvl="2" indent="-514350">
              <a:buFont typeface="+mj-lt"/>
              <a:buAutoNum type="arabicPeriod"/>
              <a:defRPr/>
            </a:pPr>
            <a:r>
              <a:rPr lang="en-US" dirty="0" smtClean="0">
                <a:latin typeface="Gill Sans Light" charset="0"/>
              </a:rPr>
              <a:t>Text Similarity</a:t>
            </a:r>
            <a:endParaRPr lang="en-US" dirty="0">
              <a:latin typeface="Gill Sans Light" charset="0"/>
            </a:endParaRPr>
          </a:p>
          <a:p>
            <a:pPr marL="1314450" lvl="2" indent="-514350">
              <a:buFont typeface="+mj-lt"/>
              <a:buAutoNum type="arabicPeriod"/>
              <a:defRPr/>
            </a:pPr>
            <a:r>
              <a:rPr lang="en-US" dirty="0" smtClean="0">
                <a:latin typeface="Gill Sans Light" charset="0"/>
              </a:rPr>
              <a:t>Linear Ordering</a:t>
            </a:r>
            <a:endParaRPr lang="en-US" dirty="0">
              <a:latin typeface="Gill Sans Light" charset="0"/>
            </a:endParaRPr>
          </a:p>
          <a:p>
            <a:pPr marL="1314450" lvl="2" indent="-514350">
              <a:buFont typeface="+mj-lt"/>
              <a:buAutoNum type="arabicPeriod"/>
              <a:defRPr/>
            </a:pPr>
            <a:r>
              <a:rPr lang="en-US" dirty="0">
                <a:latin typeface="Gill Sans Light" charset="0"/>
              </a:rPr>
              <a:t>Visual </a:t>
            </a:r>
            <a:r>
              <a:rPr lang="en-US" dirty="0" smtClean="0">
                <a:latin typeface="Gill Sans Light" charset="0"/>
              </a:rPr>
              <a:t>Content</a:t>
            </a:r>
          </a:p>
          <a:p>
            <a:pPr marL="800100" lvl="2" indent="0">
              <a:buFont typeface="Arial" charset="0"/>
              <a:buNone/>
              <a:defRPr/>
            </a:pPr>
            <a:endParaRPr lang="en-US" dirty="0" smtClean="0">
              <a:latin typeface="Gill Sans Light" charset="0"/>
            </a:endParaRPr>
          </a:p>
          <a:p>
            <a:pPr marL="0" indent="0">
              <a:buFont typeface="Arial" charset="0"/>
              <a:buNone/>
              <a:defRPr/>
            </a:pPr>
            <a:r>
              <a:rPr lang="en-US" dirty="0" smtClean="0">
                <a:latin typeface="Gill Sans Light" charset="0"/>
              </a:rPr>
              <a:t>Handle obvious exceptions.</a:t>
            </a:r>
          </a:p>
          <a:p>
            <a:pPr marL="0" indent="0">
              <a:buFont typeface="Arial" charset="0"/>
              <a:buNone/>
              <a:defRPr/>
            </a:pPr>
            <a:r>
              <a:rPr lang="en-US" dirty="0" smtClean="0">
                <a:latin typeface="Gill Sans Light" charset="0"/>
              </a:rPr>
              <a:t>Weight distributions together </a:t>
            </a:r>
            <a:r>
              <a:rPr lang="en-US" dirty="0">
                <a:latin typeface="Gill Sans Light" charset="0"/>
              </a:rPr>
              <a:t>to </a:t>
            </a:r>
            <a:r>
              <a:rPr lang="en-US" dirty="0" smtClean="0">
                <a:latin typeface="Gill Sans Light" charset="0"/>
              </a:rPr>
              <a:t>find most likely point as alignment.</a:t>
            </a:r>
          </a:p>
        </p:txBody>
      </p:sp>
      <p:sp>
        <p:nvSpPr>
          <p:cNvPr id="5" name="Slide Number Placeholder 4"/>
          <p:cNvSpPr>
            <a:spLocks noGrp="1"/>
          </p:cNvSpPr>
          <p:nvPr>
            <p:ph type="sldNum" sz="quarter" idx="12"/>
          </p:nvPr>
        </p:nvSpPr>
        <p:spPr/>
        <p:txBody>
          <a:bodyPr/>
          <a:lstStyle/>
          <a:p>
            <a:pPr>
              <a:defRPr/>
            </a:pPr>
            <a:fld id="{EADC0520-473E-6847-8815-B3ED7B386408}" type="slidenum">
              <a:rPr lang="en-US" smtClean="0"/>
              <a:pPr>
                <a:defRPr/>
              </a:pPr>
              <a:t>14</a:t>
            </a:fld>
            <a:endParaRPr lang="en-US"/>
          </a:p>
        </p:txBody>
      </p:sp>
      <p:sp>
        <p:nvSpPr>
          <p:cNvPr id="4" name="Date Placeholder 3"/>
          <p:cNvSpPr>
            <a:spLocks noGrp="1"/>
          </p:cNvSpPr>
          <p:nvPr>
            <p:ph type="dt" sz="quarter" idx="10"/>
          </p:nvPr>
        </p:nvSpPr>
        <p:spPr/>
        <p:txBody>
          <a:bodyPr/>
          <a:lstStyle/>
          <a:p>
            <a:pPr>
              <a:defRPr/>
            </a:pPr>
            <a:r>
              <a:rPr lang="en-US"/>
              <a:t>24 Jul 2013</a:t>
            </a:r>
          </a:p>
        </p:txBody>
      </p:sp>
      <p:sp>
        <p:nvSpPr>
          <p:cNvPr id="7" name="Footer Placeholder 6"/>
          <p:cNvSpPr>
            <a:spLocks noGrp="1"/>
          </p:cNvSpPr>
          <p:nvPr>
            <p:ph type="ftr" sz="quarter" idx="11"/>
          </p:nvPr>
        </p:nvSpPr>
        <p:spPr/>
        <p:txBody>
          <a:bodyPr/>
          <a:lstStyle/>
          <a:p>
            <a:pPr>
              <a:defRPr/>
            </a:pPr>
            <a:r>
              <a:rPr lang="en-US"/>
              <a:t>JCDL 2013, Indiapolis, USA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atin typeface="Gill Sans Light" charset="0"/>
              </a:rPr>
              <a:t>SYSTEM ARCHITECTURE</a:t>
            </a:r>
          </a:p>
        </p:txBody>
      </p:sp>
      <p:sp>
        <p:nvSpPr>
          <p:cNvPr id="5" name="Slide Number Placeholder 4"/>
          <p:cNvSpPr>
            <a:spLocks noGrp="1"/>
          </p:cNvSpPr>
          <p:nvPr>
            <p:ph type="sldNum" sz="quarter" idx="12"/>
          </p:nvPr>
        </p:nvSpPr>
        <p:spPr/>
        <p:txBody>
          <a:bodyPr/>
          <a:lstStyle/>
          <a:p>
            <a:pPr>
              <a:defRPr/>
            </a:pPr>
            <a:fld id="{1F743776-859D-924D-8C3A-AE4D9A447F14}" type="slidenum">
              <a:rPr lang="en-US" smtClean="0"/>
              <a:pPr>
                <a:defRPr/>
              </a:pPr>
              <a:t>15</a:t>
            </a:fld>
            <a:endParaRPr lang="en-US"/>
          </a:p>
        </p:txBody>
      </p:sp>
      <p:grpSp>
        <p:nvGrpSpPr>
          <p:cNvPr id="41" name="Group 40"/>
          <p:cNvGrpSpPr>
            <a:grpSpLocks/>
          </p:cNvGrpSpPr>
          <p:nvPr/>
        </p:nvGrpSpPr>
        <p:grpSpPr bwMode="auto">
          <a:xfrm>
            <a:off x="47625" y="1981200"/>
            <a:ext cx="8985250" cy="3429000"/>
            <a:chOff x="48056" y="1981200"/>
            <a:chExt cx="8984110" cy="3429000"/>
          </a:xfrm>
        </p:grpSpPr>
        <p:grpSp>
          <p:nvGrpSpPr>
            <p:cNvPr id="2080" name="Group 41"/>
            <p:cNvGrpSpPr>
              <a:grpSpLocks/>
            </p:cNvGrpSpPr>
            <p:nvPr/>
          </p:nvGrpSpPr>
          <p:grpSpPr bwMode="auto">
            <a:xfrm>
              <a:off x="48056" y="1981200"/>
              <a:ext cx="8984110" cy="3429000"/>
              <a:chOff x="80715" y="967824"/>
              <a:chExt cx="13581418" cy="4913630"/>
            </a:xfrm>
          </p:grpSpPr>
          <p:sp>
            <p:nvSpPr>
              <p:cNvPr id="2084" name="TextBox 45"/>
              <p:cNvSpPr txBox="1">
                <a:spLocks noChangeArrowheads="1"/>
              </p:cNvSpPr>
              <p:nvPr/>
            </p:nvSpPr>
            <p:spPr bwMode="auto">
              <a:xfrm>
                <a:off x="212834" y="1093736"/>
                <a:ext cx="2815700" cy="52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solidFill>
                      <a:srgbClr val="000000"/>
                    </a:solidFill>
                    <a:latin typeface="Gill Sans Light" charset="0"/>
                    <a:cs typeface="Gill Sans Light" charset="0"/>
                  </a:rPr>
                  <a:t>Input: Presentation</a:t>
                </a:r>
              </a:p>
            </p:txBody>
          </p:sp>
          <p:grpSp>
            <p:nvGrpSpPr>
              <p:cNvPr id="2085" name="Group 46"/>
              <p:cNvGrpSpPr>
                <a:grpSpLocks/>
              </p:cNvGrpSpPr>
              <p:nvPr/>
            </p:nvGrpSpPr>
            <p:grpSpPr bwMode="auto">
              <a:xfrm>
                <a:off x="80715" y="967824"/>
                <a:ext cx="13581418" cy="4913630"/>
                <a:chOff x="629882" y="902261"/>
                <a:chExt cx="13581417" cy="4913628"/>
              </a:xfrm>
            </p:grpSpPr>
            <p:sp>
              <p:nvSpPr>
                <p:cNvPr id="48" name="Rectangle 47"/>
                <p:cNvSpPr/>
                <p:nvPr/>
              </p:nvSpPr>
              <p:spPr>
                <a:xfrm>
                  <a:off x="4437959" y="902261"/>
                  <a:ext cx="6248412" cy="4804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400">
                    <a:solidFill>
                      <a:prstClr val="white"/>
                    </a:solidFill>
                    <a:latin typeface="Gill Sans Light"/>
                    <a:cs typeface="Gill Sans Light"/>
                  </a:endParaRPr>
                </a:p>
              </p:txBody>
            </p:sp>
            <p:sp>
              <p:nvSpPr>
                <p:cNvPr id="49" name="Rectangle 48"/>
                <p:cNvSpPr/>
                <p:nvPr/>
              </p:nvSpPr>
              <p:spPr>
                <a:xfrm>
                  <a:off x="2631101" y="3880011"/>
                  <a:ext cx="1612493" cy="898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Pre-</a:t>
                  </a:r>
                </a:p>
                <a:p>
                  <a:pPr algn="ctr">
                    <a:defRPr/>
                  </a:pPr>
                  <a:r>
                    <a:rPr lang="en-CA" sz="1400" dirty="0">
                      <a:solidFill>
                        <a:prstClr val="black"/>
                      </a:solidFill>
                      <a:latin typeface="Gill Sans Light"/>
                      <a:cs typeface="Gill Sans Light"/>
                    </a:rPr>
                    <a:t>processing</a:t>
                  </a:r>
                </a:p>
              </p:txBody>
            </p:sp>
            <p:sp>
              <p:nvSpPr>
                <p:cNvPr id="50" name="Rectangle 49"/>
                <p:cNvSpPr/>
                <p:nvPr/>
              </p:nvSpPr>
              <p:spPr>
                <a:xfrm>
                  <a:off x="5035444" y="4043799"/>
                  <a:ext cx="4160809" cy="5709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prstClr val="black"/>
                      </a:solidFill>
                      <a:latin typeface="Gill Sans Light"/>
                      <a:cs typeface="Gill Sans Light"/>
                    </a:rPr>
                    <a:t>Text Alignment</a:t>
                  </a:r>
                </a:p>
              </p:txBody>
            </p:sp>
            <p:cxnSp>
              <p:nvCxnSpPr>
                <p:cNvPr id="51" name="Straight Arrow Connector 50"/>
                <p:cNvCxnSpPr>
                  <a:stCxn id="49" idx="3"/>
                  <a:endCxn id="50" idx="1"/>
                </p:cNvCxnSpPr>
                <p:nvPr/>
              </p:nvCxnSpPr>
              <p:spPr>
                <a:xfrm flipV="1">
                  <a:off x="4243595" y="4328152"/>
                  <a:ext cx="791849" cy="22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2" name="Rounded Rectangle 51"/>
                <p:cNvSpPr/>
                <p:nvPr/>
              </p:nvSpPr>
              <p:spPr>
                <a:xfrm>
                  <a:off x="4790691" y="1493716"/>
                  <a:ext cx="4554334" cy="21861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400" dirty="0">
                    <a:solidFill>
                      <a:prstClr val="white"/>
                    </a:solidFill>
                    <a:latin typeface="Gill Sans Light"/>
                    <a:cs typeface="Gill Sans Light"/>
                  </a:endParaRPr>
                </a:p>
              </p:txBody>
            </p:sp>
            <p:cxnSp>
              <p:nvCxnSpPr>
                <p:cNvPr id="53" name="Straight Arrow Connector 30"/>
                <p:cNvCxnSpPr>
                  <a:endCxn id="52" idx="1"/>
                </p:cNvCxnSpPr>
                <p:nvPr/>
              </p:nvCxnSpPr>
              <p:spPr>
                <a:xfrm>
                  <a:off x="1009010" y="1946408"/>
                  <a:ext cx="3781681" cy="641501"/>
                </a:xfrm>
                <a:prstGeom prst="bentConnector3">
                  <a:avLst>
                    <a:gd name="adj1" fmla="val 67894"/>
                  </a:avLst>
                </a:prstGeom>
                <a:ln>
                  <a:tailEnd type="arrow"/>
                </a:ln>
              </p:spPr>
              <p:style>
                <a:lnRef idx="1">
                  <a:schemeClr val="dk1"/>
                </a:lnRef>
                <a:fillRef idx="0">
                  <a:schemeClr val="dk1"/>
                </a:fillRef>
                <a:effectRef idx="0">
                  <a:schemeClr val="dk1"/>
                </a:effectRef>
                <a:fontRef idx="minor">
                  <a:schemeClr val="tx1"/>
                </a:fontRef>
              </p:style>
            </p:cxnSp>
            <p:sp>
              <p:nvSpPr>
                <p:cNvPr id="2092" name="TextBox 53"/>
                <p:cNvSpPr txBox="1">
                  <a:spLocks noChangeArrowheads="1"/>
                </p:cNvSpPr>
                <p:nvPr/>
              </p:nvSpPr>
              <p:spPr bwMode="auto">
                <a:xfrm>
                  <a:off x="629882" y="5286650"/>
                  <a:ext cx="2585801" cy="52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solidFill>
                        <a:srgbClr val="000000"/>
                      </a:solidFill>
                      <a:latin typeface="Gill Sans Light" charset="0"/>
                      <a:cs typeface="Gill Sans Light" charset="0"/>
                    </a:rPr>
                    <a:t>Input: Document</a:t>
                  </a:r>
                </a:p>
              </p:txBody>
            </p:sp>
            <p:sp>
              <p:nvSpPr>
                <p:cNvPr id="55" name="Oval 54"/>
                <p:cNvSpPr/>
                <p:nvPr/>
              </p:nvSpPr>
              <p:spPr>
                <a:xfrm>
                  <a:off x="9844130" y="3679826"/>
                  <a:ext cx="503904" cy="4731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400">
                    <a:solidFill>
                      <a:prstClr val="white"/>
                    </a:solidFill>
                    <a:latin typeface="Gill Sans Light"/>
                    <a:cs typeface="Gill Sans Light"/>
                  </a:endParaRPr>
                </a:p>
              </p:txBody>
            </p:sp>
            <p:cxnSp>
              <p:nvCxnSpPr>
                <p:cNvPr id="56" name="Straight Connector 55"/>
                <p:cNvCxnSpPr>
                  <a:stCxn id="55" idx="1"/>
                  <a:endCxn id="55" idx="5"/>
                </p:cNvCxnSpPr>
                <p:nvPr/>
              </p:nvCxnSpPr>
              <p:spPr>
                <a:xfrm>
                  <a:off x="9918516" y="3750345"/>
                  <a:ext cx="355132" cy="332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5" idx="7"/>
                  <a:endCxn id="55" idx="3"/>
                </p:cNvCxnSpPr>
                <p:nvPr/>
              </p:nvCxnSpPr>
              <p:spPr>
                <a:xfrm flipH="1">
                  <a:off x="9918516" y="3750345"/>
                  <a:ext cx="355132" cy="332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9676162" y="2430945"/>
                  <a:ext cx="832642" cy="4322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prstClr val="black"/>
                      </a:solidFill>
                      <a:latin typeface="Gill Sans Light"/>
                      <a:cs typeface="Gill Sans Light"/>
                    </a:rPr>
                    <a:t>nil</a:t>
                  </a:r>
                  <a:endParaRPr lang="en-CA" sz="1400" dirty="0">
                    <a:solidFill>
                      <a:prstClr val="black"/>
                    </a:solidFill>
                    <a:latin typeface="Gill Sans Light"/>
                    <a:cs typeface="Gill Sans Light"/>
                  </a:endParaRPr>
                </a:p>
              </p:txBody>
            </p:sp>
            <p:sp>
              <p:nvSpPr>
                <p:cNvPr id="59" name="Rectangle 58"/>
                <p:cNvSpPr/>
                <p:nvPr/>
              </p:nvSpPr>
              <p:spPr>
                <a:xfrm>
                  <a:off x="5035444" y="4844538"/>
                  <a:ext cx="4160809" cy="6437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700" dirty="0">
                      <a:solidFill>
                        <a:prstClr val="black"/>
                      </a:solidFill>
                      <a:latin typeface="Gill Sans Light"/>
                      <a:cs typeface="Gill Sans Light"/>
                    </a:rPr>
                    <a:t>Linear Ordering Alignment</a:t>
                  </a:r>
                </a:p>
              </p:txBody>
            </p:sp>
            <p:sp>
              <p:nvSpPr>
                <p:cNvPr id="60" name="Rectangle 59"/>
                <p:cNvSpPr/>
                <p:nvPr/>
              </p:nvSpPr>
              <p:spPr>
                <a:xfrm>
                  <a:off x="5021047" y="1875887"/>
                  <a:ext cx="1871644" cy="7734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800" dirty="0">
                      <a:solidFill>
                        <a:prstClr val="black"/>
                      </a:solidFill>
                      <a:latin typeface="Gill Sans Light"/>
                      <a:cs typeface="Gill Sans Light"/>
                    </a:rPr>
                    <a:t>1. Text</a:t>
                  </a:r>
                </a:p>
              </p:txBody>
            </p:sp>
            <p:sp>
              <p:nvSpPr>
                <p:cNvPr id="61" name="Rectangle 60"/>
                <p:cNvSpPr/>
                <p:nvPr/>
              </p:nvSpPr>
              <p:spPr>
                <a:xfrm>
                  <a:off x="7247823" y="1880437"/>
                  <a:ext cx="1948429" cy="7666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800" dirty="0">
                      <a:solidFill>
                        <a:prstClr val="black"/>
                      </a:solidFill>
                      <a:latin typeface="Gill Sans Light"/>
                      <a:cs typeface="Gill Sans Light"/>
                    </a:rPr>
                    <a:t>3. Drawing</a:t>
                  </a:r>
                </a:p>
              </p:txBody>
            </p:sp>
            <p:sp>
              <p:nvSpPr>
                <p:cNvPr id="62" name="Rectangle 61"/>
                <p:cNvSpPr/>
                <p:nvPr/>
              </p:nvSpPr>
              <p:spPr>
                <a:xfrm>
                  <a:off x="5021047" y="2858613"/>
                  <a:ext cx="1871644" cy="737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800" dirty="0">
                      <a:solidFill>
                        <a:prstClr val="black"/>
                      </a:solidFill>
                      <a:latin typeface="Gill Sans Light"/>
                      <a:cs typeface="Gill Sans Light"/>
                    </a:rPr>
                    <a:t>2. Outline</a:t>
                  </a:r>
                </a:p>
              </p:txBody>
            </p:sp>
            <p:sp>
              <p:nvSpPr>
                <p:cNvPr id="63" name="Rectangle 62"/>
                <p:cNvSpPr/>
                <p:nvPr/>
              </p:nvSpPr>
              <p:spPr>
                <a:xfrm>
                  <a:off x="7238225" y="2863163"/>
                  <a:ext cx="1958028" cy="7142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800" dirty="0">
                      <a:solidFill>
                        <a:prstClr val="black"/>
                      </a:solidFill>
                      <a:latin typeface="Gill Sans Light"/>
                      <a:cs typeface="Gill Sans Light"/>
                    </a:rPr>
                    <a:t>4. Results</a:t>
                  </a:r>
                </a:p>
              </p:txBody>
            </p:sp>
            <p:sp>
              <p:nvSpPr>
                <p:cNvPr id="2102" name="TextBox 63"/>
                <p:cNvSpPr txBox="1">
                  <a:spLocks noChangeArrowheads="1"/>
                </p:cNvSpPr>
                <p:nvPr/>
              </p:nvSpPr>
              <p:spPr bwMode="auto">
                <a:xfrm>
                  <a:off x="5740907" y="902261"/>
                  <a:ext cx="3615453" cy="57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2000">
                      <a:solidFill>
                        <a:srgbClr val="000000"/>
                      </a:solidFill>
                      <a:latin typeface="Gill Sans Light" charset="0"/>
                      <a:cs typeface="Gill Sans Light" charset="0"/>
                    </a:rPr>
                    <a:t>Multimodal Alignment</a:t>
                  </a:r>
                </a:p>
              </p:txBody>
            </p:sp>
            <p:sp>
              <p:nvSpPr>
                <p:cNvPr id="2103" name="TextBox 64"/>
                <p:cNvSpPr txBox="1">
                  <a:spLocks noChangeArrowheads="1"/>
                </p:cNvSpPr>
                <p:nvPr/>
              </p:nvSpPr>
              <p:spPr bwMode="auto">
                <a:xfrm>
                  <a:off x="5650334" y="1462354"/>
                  <a:ext cx="2818407" cy="48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600">
                      <a:solidFill>
                        <a:srgbClr val="000000"/>
                      </a:solidFill>
                      <a:latin typeface="Gill Sans Light" charset="0"/>
                      <a:cs typeface="Gill Sans Light" charset="0"/>
                    </a:rPr>
                    <a:t>Slide Image Classifier</a:t>
                  </a:r>
                </a:p>
              </p:txBody>
            </p:sp>
            <p:cxnSp>
              <p:nvCxnSpPr>
                <p:cNvPr id="66" name="Straight Connector 65"/>
                <p:cNvCxnSpPr/>
                <p:nvPr/>
              </p:nvCxnSpPr>
              <p:spPr>
                <a:xfrm flipV="1">
                  <a:off x="2371951" y="1946408"/>
                  <a:ext cx="0" cy="2384020"/>
                </a:xfrm>
                <a:prstGeom prst="line">
                  <a:avLst/>
                </a:prstGeom>
                <a:ln/>
              </p:spPr>
              <p:style>
                <a:lnRef idx="1">
                  <a:schemeClr val="dk1"/>
                </a:lnRef>
                <a:fillRef idx="0">
                  <a:schemeClr val="dk1"/>
                </a:fillRef>
                <a:effectRef idx="0">
                  <a:schemeClr val="dk1"/>
                </a:effectRef>
                <a:fontRef idx="minor">
                  <a:schemeClr val="tx1"/>
                </a:fontRef>
              </p:style>
            </p:cxnSp>
            <p:cxnSp>
              <p:nvCxnSpPr>
                <p:cNvPr id="67" name="Elbow Connector 66"/>
                <p:cNvCxnSpPr>
                  <a:stCxn id="59" idx="3"/>
                  <a:endCxn id="55" idx="4"/>
                </p:cNvCxnSpPr>
                <p:nvPr/>
              </p:nvCxnSpPr>
              <p:spPr>
                <a:xfrm flipV="1">
                  <a:off x="9196253" y="4152991"/>
                  <a:ext cx="899830" cy="1012298"/>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endCxn id="55" idx="1"/>
                </p:cNvCxnSpPr>
                <p:nvPr/>
              </p:nvCxnSpPr>
              <p:spPr>
                <a:xfrm>
                  <a:off x="9196253" y="3577458"/>
                  <a:ext cx="722263" cy="1728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58" idx="2"/>
                  <a:endCxn id="55" idx="0"/>
                </p:cNvCxnSpPr>
                <p:nvPr/>
              </p:nvCxnSpPr>
              <p:spPr>
                <a:xfrm>
                  <a:off x="10093682" y="2863163"/>
                  <a:ext cx="2400" cy="8166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108" name="Picture 3" descr="C:\Users\Bamdad\Desktop\This is just a test.png"/>
                <p:cNvPicPr>
                  <a:picLocks noChangeAspect="1" noChangeArrowheads="1"/>
                </p:cNvPicPr>
                <p:nvPr/>
              </p:nvPicPr>
              <p:blipFill>
                <a:blip r:embed="rId3">
                  <a:extLst>
                    <a:ext uri="{28A0092B-C50C-407E-A947-70E740481C1C}">
                      <a14:useLocalDpi xmlns:a14="http://schemas.microsoft.com/office/drawing/2010/main" val="0"/>
                    </a:ext>
                  </a:extLst>
                </a:blip>
                <a:srcRect l="6812" t="5901" r="5780" b="7022"/>
                <a:stretch>
                  <a:fillRect/>
                </a:stretch>
              </p:blipFill>
              <p:spPr bwMode="auto">
                <a:xfrm>
                  <a:off x="11039774" y="2965862"/>
                  <a:ext cx="1488476" cy="1904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09"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13026888" y="3581225"/>
                  <a:ext cx="1106174" cy="68438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 name="Rounded Rectangle 71"/>
                <p:cNvSpPr/>
                <p:nvPr/>
              </p:nvSpPr>
              <p:spPr>
                <a:xfrm>
                  <a:off x="11730171" y="3661628"/>
                  <a:ext cx="892630" cy="1207933"/>
                </a:xfrm>
                <a:prstGeom prst="roundRect">
                  <a:avLst/>
                </a:prstGeom>
                <a:noFill/>
                <a:ln w="19050" cmpd="sng"/>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a:solidFill>
                      <a:prstClr val="black"/>
                    </a:solidFill>
                    <a:latin typeface="Gill Sans Light"/>
                    <a:cs typeface="Gill Sans Light"/>
                  </a:endParaRPr>
                </a:p>
              </p:txBody>
            </p:sp>
            <p:sp>
              <p:nvSpPr>
                <p:cNvPr id="73" name="Rounded Rectangle 72"/>
                <p:cNvSpPr/>
                <p:nvPr/>
              </p:nvSpPr>
              <p:spPr>
                <a:xfrm>
                  <a:off x="12944340" y="3475092"/>
                  <a:ext cx="1266959" cy="903106"/>
                </a:xfrm>
                <a:prstGeom prst="roundRect">
                  <a:avLst/>
                </a:prstGeom>
                <a:noFill/>
                <a:ln w="19050" cmpd="sng"/>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a:solidFill>
                      <a:prstClr val="black"/>
                    </a:solidFill>
                    <a:latin typeface="Gill Sans Light"/>
                    <a:cs typeface="Gill Sans Light"/>
                  </a:endParaRPr>
                </a:p>
              </p:txBody>
            </p:sp>
            <p:cxnSp>
              <p:nvCxnSpPr>
                <p:cNvPr id="74" name="Elbow Connector 73"/>
                <p:cNvCxnSpPr>
                  <a:stCxn id="73" idx="1"/>
                  <a:endCxn id="72" idx="3"/>
                </p:cNvCxnSpPr>
                <p:nvPr/>
              </p:nvCxnSpPr>
              <p:spPr>
                <a:xfrm rot="10800000" flipV="1">
                  <a:off x="12622801" y="3927782"/>
                  <a:ext cx="321539" cy="338950"/>
                </a:xfrm>
                <a:prstGeom prst="bentConnector3">
                  <a:avLst>
                    <a:gd name="adj1" fmla="val 50000"/>
                  </a:avLst>
                </a:prstGeom>
                <a:ln w="19050" cmpd="sng"/>
              </p:spPr>
              <p:style>
                <a:lnRef idx="2">
                  <a:schemeClr val="accent2"/>
                </a:lnRef>
                <a:fillRef idx="0">
                  <a:schemeClr val="accent2"/>
                </a:fillRef>
                <a:effectRef idx="1">
                  <a:schemeClr val="accent2"/>
                </a:effectRef>
                <a:fontRef idx="minor">
                  <a:schemeClr val="tx1"/>
                </a:fontRef>
              </p:style>
            </p:cxnSp>
            <p:pic>
              <p:nvPicPr>
                <p:cNvPr id="2113" name="Picture 2" descr="C:\Users\Bamdad\Google Drive\Courses (1)\Wing\Project\PNG\result\Slide60.PNG"/>
                <p:cNvPicPr>
                  <a:picLocks noChangeAspect="1" noChangeArrowheads="1"/>
                </p:cNvPicPr>
                <p:nvPr/>
              </p:nvPicPr>
              <p:blipFill>
                <a:blip r:embed="rId5">
                  <a:extLst>
                    <a:ext uri="{28A0092B-C50C-407E-A947-70E740481C1C}">
                      <a14:useLocalDpi xmlns:a14="http://schemas.microsoft.com/office/drawing/2010/main" val="0"/>
                    </a:ext>
                  </a:extLst>
                </a:blip>
                <a:srcRect l="6895" t="7962" r="14288" b="14680"/>
                <a:stretch>
                  <a:fillRect/>
                </a:stretch>
              </p:blipFill>
              <p:spPr bwMode="auto">
                <a:xfrm>
                  <a:off x="1066801" y="1726354"/>
                  <a:ext cx="1066800" cy="60269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14" name="Picture 2" descr="C:\Users\Bamdad\Google Drive\Courses (1)\Wing\Project\PNG\result\Slide60.PNG"/>
                <p:cNvPicPr>
                  <a:picLocks noChangeAspect="1" noChangeArrowheads="1"/>
                </p:cNvPicPr>
                <p:nvPr/>
              </p:nvPicPr>
              <p:blipFill>
                <a:blip r:embed="rId5">
                  <a:extLst>
                    <a:ext uri="{28A0092B-C50C-407E-A947-70E740481C1C}">
                      <a14:useLocalDpi xmlns:a14="http://schemas.microsoft.com/office/drawing/2010/main" val="0"/>
                    </a:ext>
                  </a:extLst>
                </a:blip>
                <a:srcRect l="6895" t="7962" r="14288" b="14680"/>
                <a:stretch>
                  <a:fillRect/>
                </a:stretch>
              </p:blipFill>
              <p:spPr bwMode="auto">
                <a:xfrm>
                  <a:off x="914402" y="1954956"/>
                  <a:ext cx="1066800" cy="60269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15" name="Picture 2" descr="C:\Users\Bamdad\Google Drive\Courses (1)\Wing\Project\PNG\result\Slide60.PNG"/>
                <p:cNvPicPr>
                  <a:picLocks noChangeAspect="1" noChangeArrowheads="1"/>
                </p:cNvPicPr>
                <p:nvPr/>
              </p:nvPicPr>
              <p:blipFill>
                <a:blip r:embed="rId5">
                  <a:extLst>
                    <a:ext uri="{28A0092B-C50C-407E-A947-70E740481C1C}">
                      <a14:useLocalDpi xmlns:a14="http://schemas.microsoft.com/office/drawing/2010/main" val="0"/>
                    </a:ext>
                  </a:extLst>
                </a:blip>
                <a:srcRect l="6895" t="7962" r="14288" b="14680"/>
                <a:stretch>
                  <a:fillRect/>
                </a:stretch>
              </p:blipFill>
              <p:spPr bwMode="auto">
                <a:xfrm>
                  <a:off x="762001" y="2183555"/>
                  <a:ext cx="1066800" cy="60269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16" name="Picture 3" descr="C:\Users\Bamdad\Desktop\This is just a test.png"/>
                <p:cNvPicPr>
                  <a:picLocks noChangeAspect="1" noChangeArrowheads="1"/>
                </p:cNvPicPr>
                <p:nvPr/>
              </p:nvPicPr>
              <p:blipFill>
                <a:blip r:embed="rId3">
                  <a:extLst>
                    <a:ext uri="{28A0092B-C50C-407E-A947-70E740481C1C}">
                      <a14:useLocalDpi xmlns:a14="http://schemas.microsoft.com/office/drawing/2010/main" val="0"/>
                    </a:ext>
                  </a:extLst>
                </a:blip>
                <a:srcRect l="6812" t="5901" r="5780" b="7022"/>
                <a:stretch>
                  <a:fillRect/>
                </a:stretch>
              </p:blipFill>
              <p:spPr bwMode="auto">
                <a:xfrm>
                  <a:off x="762001" y="3454617"/>
                  <a:ext cx="1371599" cy="1754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17" name="TextBox 78"/>
                <p:cNvSpPr txBox="1">
                  <a:spLocks noChangeArrowheads="1"/>
                </p:cNvSpPr>
                <p:nvPr/>
              </p:nvSpPr>
              <p:spPr bwMode="auto">
                <a:xfrm>
                  <a:off x="10694193" y="4959076"/>
                  <a:ext cx="3495628" cy="52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solidFill>
                        <a:srgbClr val="000000"/>
                      </a:solidFill>
                      <a:latin typeface="Gill Sans Light" charset="0"/>
                      <a:cs typeface="Gill Sans Light" charset="0"/>
                    </a:rPr>
                    <a:t>Output: Alignment map</a:t>
                  </a:r>
                </a:p>
              </p:txBody>
            </p:sp>
          </p:grpSp>
        </p:grpSp>
        <p:cxnSp>
          <p:nvCxnSpPr>
            <p:cNvPr id="43" name="Straight Arrow Connector 42"/>
            <p:cNvCxnSpPr>
              <a:stCxn id="2116" idx="3"/>
              <a:endCxn id="49" idx="1"/>
            </p:cNvCxnSpPr>
            <p:nvPr/>
          </p:nvCxnSpPr>
          <p:spPr>
            <a:xfrm flipV="1">
              <a:off x="1043293" y="4373563"/>
              <a:ext cx="32857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50" idx="3"/>
              <a:endCxn id="55" idx="3"/>
            </p:cNvCxnSpPr>
            <p:nvPr/>
          </p:nvCxnSpPr>
          <p:spPr>
            <a:xfrm flipV="1">
              <a:off x="5714712" y="4200525"/>
              <a:ext cx="477777" cy="1714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55" idx="6"/>
              <a:endCxn id="2108" idx="1"/>
            </p:cNvCxnSpPr>
            <p:nvPr/>
          </p:nvCxnSpPr>
          <p:spPr>
            <a:xfrm>
              <a:off x="6476615" y="4084638"/>
              <a:ext cx="457142"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80" name="Group 79"/>
          <p:cNvGrpSpPr>
            <a:grpSpLocks/>
          </p:cNvGrpSpPr>
          <p:nvPr/>
        </p:nvGrpSpPr>
        <p:grpSpPr bwMode="auto">
          <a:xfrm>
            <a:off x="6221413" y="425450"/>
            <a:ext cx="2655887" cy="1258888"/>
            <a:chOff x="298527" y="1981200"/>
            <a:chExt cx="6402039" cy="3352800"/>
          </a:xfrm>
        </p:grpSpPr>
        <p:grpSp>
          <p:nvGrpSpPr>
            <p:cNvPr id="2056" name="Group 80"/>
            <p:cNvGrpSpPr>
              <a:grpSpLocks/>
            </p:cNvGrpSpPr>
            <p:nvPr/>
          </p:nvGrpSpPr>
          <p:grpSpPr bwMode="auto">
            <a:xfrm>
              <a:off x="298527" y="1981200"/>
              <a:ext cx="6402039" cy="3352800"/>
              <a:chOff x="1008523" y="902261"/>
              <a:chExt cx="9678061" cy="4804436"/>
            </a:xfrm>
          </p:grpSpPr>
          <p:sp>
            <p:nvSpPr>
              <p:cNvPr id="84" name="Rectangle 83"/>
              <p:cNvSpPr/>
              <p:nvPr/>
            </p:nvSpPr>
            <p:spPr>
              <a:xfrm>
                <a:off x="4438940" y="902261"/>
                <a:ext cx="6247644" cy="4804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sp>
            <p:nvSpPr>
              <p:cNvPr id="85" name="Rectangle 84"/>
              <p:cNvSpPr/>
              <p:nvPr/>
            </p:nvSpPr>
            <p:spPr>
              <a:xfrm>
                <a:off x="2628282" y="3640728"/>
                <a:ext cx="1613973" cy="8966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400" dirty="0">
                    <a:solidFill>
                      <a:prstClr val="black"/>
                    </a:solidFill>
                    <a:latin typeface="Gill Sans Light"/>
                    <a:cs typeface="Gill Sans Light"/>
                  </a:rPr>
                  <a:t>Pre-</a:t>
                </a:r>
              </a:p>
              <a:p>
                <a:pPr algn="ctr">
                  <a:defRPr/>
                </a:pPr>
                <a:r>
                  <a:rPr lang="en-CA" sz="400" dirty="0">
                    <a:solidFill>
                      <a:prstClr val="black"/>
                    </a:solidFill>
                    <a:latin typeface="Gill Sans Light"/>
                    <a:cs typeface="Gill Sans Light"/>
                  </a:rPr>
                  <a:t>processing</a:t>
                </a:r>
              </a:p>
            </p:txBody>
          </p:sp>
          <p:sp>
            <p:nvSpPr>
              <p:cNvPr id="86" name="Rectangle 85"/>
              <p:cNvSpPr/>
              <p:nvPr/>
            </p:nvSpPr>
            <p:spPr>
              <a:xfrm>
                <a:off x="5034782" y="3816428"/>
                <a:ext cx="4159309" cy="569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Text Alignment</a:t>
                </a:r>
              </a:p>
            </p:txBody>
          </p:sp>
          <p:cxnSp>
            <p:nvCxnSpPr>
              <p:cNvPr id="87" name="Straight Arrow Connector 86"/>
              <p:cNvCxnSpPr>
                <a:stCxn id="85" idx="3"/>
                <a:endCxn id="86" idx="1"/>
              </p:cNvCxnSpPr>
              <p:nvPr/>
            </p:nvCxnSpPr>
            <p:spPr>
              <a:xfrm>
                <a:off x="4242255" y="4089061"/>
                <a:ext cx="792527" cy="121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8" name="Rounded Rectangle 87"/>
              <p:cNvSpPr/>
              <p:nvPr/>
            </p:nvSpPr>
            <p:spPr>
              <a:xfrm>
                <a:off x="4791818" y="1944332"/>
                <a:ext cx="4552679" cy="11147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dirty="0">
                  <a:solidFill>
                    <a:prstClr val="white"/>
                  </a:solidFill>
                  <a:latin typeface="Gill Sans Light"/>
                  <a:cs typeface="Gill Sans Light"/>
                </a:endParaRPr>
              </a:p>
            </p:txBody>
          </p:sp>
          <p:cxnSp>
            <p:nvCxnSpPr>
              <p:cNvPr id="89" name="Straight Arrow Connector 30"/>
              <p:cNvCxnSpPr>
                <a:stCxn id="2076" idx="3"/>
                <a:endCxn id="88" idx="1"/>
              </p:cNvCxnSpPr>
              <p:nvPr/>
            </p:nvCxnSpPr>
            <p:spPr>
              <a:xfrm>
                <a:off x="2130785" y="1932215"/>
                <a:ext cx="2661033" cy="56950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90" name="Oval 89"/>
              <p:cNvSpPr/>
              <p:nvPr/>
            </p:nvSpPr>
            <p:spPr>
              <a:xfrm>
                <a:off x="9841995" y="3683140"/>
                <a:ext cx="509067" cy="4665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cxnSp>
            <p:nvCxnSpPr>
              <p:cNvPr id="91" name="Straight Connector 90"/>
              <p:cNvCxnSpPr>
                <a:stCxn id="90" idx="1"/>
                <a:endCxn id="90" idx="5"/>
              </p:cNvCxnSpPr>
              <p:nvPr/>
            </p:nvCxnSpPr>
            <p:spPr>
              <a:xfrm>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90" idx="7"/>
                <a:endCxn id="90" idx="3"/>
              </p:cNvCxnSpPr>
              <p:nvPr/>
            </p:nvCxnSpPr>
            <p:spPr>
              <a:xfrm flipH="1">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9558539" y="2429017"/>
                <a:ext cx="989208" cy="436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600" dirty="0">
                    <a:solidFill>
                      <a:prstClr val="black"/>
                    </a:solidFill>
                    <a:latin typeface="Gill Sans Light"/>
                    <a:cs typeface="Gill Sans Light"/>
                  </a:rPr>
                  <a:t>nil</a:t>
                </a:r>
                <a:endParaRPr lang="en-CA" sz="400" dirty="0">
                  <a:solidFill>
                    <a:prstClr val="black"/>
                  </a:solidFill>
                  <a:latin typeface="Gill Sans Light"/>
                  <a:cs typeface="Gill Sans Light"/>
                </a:endParaRPr>
              </a:p>
            </p:txBody>
          </p:sp>
          <p:sp>
            <p:nvSpPr>
              <p:cNvPr id="94" name="Rectangle 93"/>
              <p:cNvSpPr/>
              <p:nvPr/>
            </p:nvSpPr>
            <p:spPr>
              <a:xfrm>
                <a:off x="5034782" y="4846382"/>
                <a:ext cx="4159309" cy="642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Ordering Alignment</a:t>
                </a:r>
              </a:p>
            </p:txBody>
          </p:sp>
          <p:sp>
            <p:nvSpPr>
              <p:cNvPr id="2070" name="TextBox 94"/>
              <p:cNvSpPr txBox="1">
                <a:spLocks noChangeArrowheads="1"/>
              </p:cNvSpPr>
              <p:nvPr/>
            </p:nvSpPr>
            <p:spPr bwMode="auto">
              <a:xfrm>
                <a:off x="5740906" y="902261"/>
                <a:ext cx="3488065"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Multimodal Alignment</a:t>
                </a:r>
              </a:p>
            </p:txBody>
          </p:sp>
          <p:sp>
            <p:nvSpPr>
              <p:cNvPr id="2071" name="TextBox 95"/>
              <p:cNvSpPr txBox="1">
                <a:spLocks noChangeArrowheads="1"/>
              </p:cNvSpPr>
              <p:nvPr/>
            </p:nvSpPr>
            <p:spPr bwMode="auto">
              <a:xfrm>
                <a:off x="5281649" y="2101702"/>
                <a:ext cx="3383308"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Slide Image Classifier</a:t>
                </a:r>
              </a:p>
            </p:txBody>
          </p:sp>
          <p:cxnSp>
            <p:nvCxnSpPr>
              <p:cNvPr id="97" name="Straight Connector 96"/>
              <p:cNvCxnSpPr/>
              <p:nvPr/>
            </p:nvCxnSpPr>
            <p:spPr>
              <a:xfrm flipV="1">
                <a:off x="2373749" y="1944332"/>
                <a:ext cx="0" cy="2150789"/>
              </a:xfrm>
              <a:prstGeom prst="line">
                <a:avLst/>
              </a:prstGeom>
              <a:ln/>
            </p:spPr>
            <p:style>
              <a:lnRef idx="1">
                <a:schemeClr val="dk1"/>
              </a:lnRef>
              <a:fillRef idx="0">
                <a:schemeClr val="dk1"/>
              </a:fillRef>
              <a:effectRef idx="0">
                <a:schemeClr val="dk1"/>
              </a:effectRef>
              <a:fontRef idx="minor">
                <a:schemeClr val="tx1"/>
              </a:fontRef>
            </p:style>
          </p:cxnSp>
          <p:cxnSp>
            <p:nvCxnSpPr>
              <p:cNvPr id="98" name="Elbow Connector 97"/>
              <p:cNvCxnSpPr>
                <a:stCxn id="94" idx="3"/>
                <a:endCxn id="90" idx="4"/>
              </p:cNvCxnSpPr>
              <p:nvPr/>
            </p:nvCxnSpPr>
            <p:spPr>
              <a:xfrm flipV="1">
                <a:off x="9194091" y="4149646"/>
                <a:ext cx="902437" cy="101783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p:cNvCxnSpPr>
                <a:endCxn id="90" idx="1"/>
              </p:cNvCxnSpPr>
              <p:nvPr/>
            </p:nvCxnSpPr>
            <p:spPr>
              <a:xfrm>
                <a:off x="9344498" y="3022755"/>
                <a:ext cx="572702" cy="7270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93" idx="2"/>
                <a:endCxn id="90" idx="0"/>
              </p:cNvCxnSpPr>
              <p:nvPr/>
            </p:nvCxnSpPr>
            <p:spPr>
              <a:xfrm>
                <a:off x="10056037" y="2865233"/>
                <a:ext cx="40492" cy="817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76" name="Picture 2" descr="C:\Users\Bamdad\Google Drive\Courses (1)\Wing\Project\PNG\result\Slide60.PNG"/>
              <p:cNvPicPr>
                <a:picLocks noChangeAspect="1" noChangeArrowheads="1"/>
              </p:cNvPicPr>
              <p:nvPr/>
            </p:nvPicPr>
            <p:blipFill>
              <a:blip r:embed="rId6">
                <a:extLst>
                  <a:ext uri="{28A0092B-C50C-407E-A947-70E740481C1C}">
                    <a14:useLocalDpi xmlns:a14="http://schemas.microsoft.com/office/drawing/2010/main" val="0"/>
                  </a:ext>
                </a:extLst>
              </a:blip>
              <a:srcRect l="6895" t="7962" r="14288" b="14680"/>
              <a:stretch>
                <a:fillRect/>
              </a:stretch>
            </p:blipFill>
            <p:spPr bwMode="auto">
              <a:xfrm>
                <a:off x="1414059" y="1726355"/>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77" name="Picture 2" descr="C:\Users\Bamdad\Google Drive\Courses (1)\Wing\Project\PNG\result\Slide60.PNG"/>
              <p:cNvPicPr>
                <a:picLocks noChangeAspect="1" noChangeArrowheads="1"/>
              </p:cNvPicPr>
              <p:nvPr/>
            </p:nvPicPr>
            <p:blipFill>
              <a:blip r:embed="rId6">
                <a:extLst>
                  <a:ext uri="{28A0092B-C50C-407E-A947-70E740481C1C}">
                    <a14:useLocalDpi xmlns:a14="http://schemas.microsoft.com/office/drawing/2010/main" val="0"/>
                  </a:ext>
                </a:extLst>
              </a:blip>
              <a:srcRect l="6895" t="7962" r="14288" b="14680"/>
              <a:stretch>
                <a:fillRect/>
              </a:stretch>
            </p:blipFill>
            <p:spPr bwMode="auto">
              <a:xfrm>
                <a:off x="1261659" y="19549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78" name="Picture 2" descr="C:\Users\Bamdad\Google Drive\Courses (1)\Wing\Project\PNG\result\Slide60.PNG"/>
              <p:cNvPicPr>
                <a:picLocks noChangeAspect="1" noChangeArrowheads="1"/>
              </p:cNvPicPr>
              <p:nvPr/>
            </p:nvPicPr>
            <p:blipFill>
              <a:blip r:embed="rId6">
                <a:extLst>
                  <a:ext uri="{28A0092B-C50C-407E-A947-70E740481C1C}">
                    <a14:useLocalDpi xmlns:a14="http://schemas.microsoft.com/office/drawing/2010/main" val="0"/>
                  </a:ext>
                </a:extLst>
              </a:blip>
              <a:srcRect l="6895" t="7962" r="14288" b="14680"/>
              <a:stretch>
                <a:fillRect/>
              </a:stretch>
            </p:blipFill>
            <p:spPr bwMode="auto">
              <a:xfrm>
                <a:off x="1109259" y="21835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79" name="Picture 3" descr="C:\Users\Bamdad\Desktop\This is just a test.png"/>
              <p:cNvPicPr>
                <a:picLocks noChangeAspect="1" noChangeArrowheads="1"/>
              </p:cNvPicPr>
              <p:nvPr/>
            </p:nvPicPr>
            <p:blipFill>
              <a:blip r:embed="rId7">
                <a:extLst>
                  <a:ext uri="{28A0092B-C50C-407E-A947-70E740481C1C}">
                    <a14:useLocalDpi xmlns:a14="http://schemas.microsoft.com/office/drawing/2010/main" val="0"/>
                  </a:ext>
                </a:extLst>
              </a:blip>
              <a:srcRect l="6812" t="5901" r="5780" b="7022"/>
              <a:stretch>
                <a:fillRect/>
              </a:stretch>
            </p:blipFill>
            <p:spPr bwMode="auto">
              <a:xfrm>
                <a:off x="1008523" y="3397034"/>
                <a:ext cx="1125073" cy="13892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82" name="Straight Arrow Connector 81"/>
            <p:cNvCxnSpPr>
              <a:stCxn id="2079" idx="3"/>
              <a:endCxn id="85" idx="1"/>
            </p:cNvCxnSpPr>
            <p:nvPr/>
          </p:nvCxnSpPr>
          <p:spPr>
            <a:xfrm flipV="1">
              <a:off x="1040903" y="4205124"/>
              <a:ext cx="32909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86" idx="3"/>
              <a:endCxn id="90" idx="3"/>
            </p:cNvCxnSpPr>
            <p:nvPr/>
          </p:nvCxnSpPr>
          <p:spPr>
            <a:xfrm flipV="1">
              <a:off x="5713282" y="4200898"/>
              <a:ext cx="478337" cy="126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3" name="Date Placeholder 2"/>
          <p:cNvSpPr>
            <a:spLocks noGrp="1"/>
          </p:cNvSpPr>
          <p:nvPr>
            <p:ph type="dt" sz="quarter" idx="10"/>
          </p:nvPr>
        </p:nvSpPr>
        <p:spPr/>
        <p:txBody>
          <a:bodyPr/>
          <a:lstStyle/>
          <a:p>
            <a:pPr>
              <a:defRPr/>
            </a:pPr>
            <a:r>
              <a:rPr lang="en-US"/>
              <a:t>24 Jul 2013</a:t>
            </a:r>
          </a:p>
        </p:txBody>
      </p:sp>
      <p:sp>
        <p:nvSpPr>
          <p:cNvPr id="6" name="Footer Placeholder 5"/>
          <p:cNvSpPr>
            <a:spLocks noGrp="1"/>
          </p:cNvSpPr>
          <p:nvPr>
            <p:ph type="ftr" sz="quarter" idx="11"/>
          </p:nvPr>
        </p:nvSpPr>
        <p:spPr/>
        <p:txBody>
          <a:bodyPr/>
          <a:lstStyle/>
          <a:p>
            <a:pPr>
              <a:defRPr/>
            </a:pPr>
            <a:r>
              <a:rPr lang="en-US"/>
              <a:t>JCDL 2013, Indiapolis, USA</a:t>
            </a:r>
          </a:p>
        </p:txBody>
      </p:sp>
      <p:sp>
        <p:nvSpPr>
          <p:cNvPr id="2055" name="TextBox 11"/>
          <p:cNvSpPr txBox="1">
            <a:spLocks noChangeArrowheads="1"/>
          </p:cNvSpPr>
          <p:nvPr/>
        </p:nvSpPr>
        <p:spPr bwMode="auto">
          <a:xfrm>
            <a:off x="180975" y="5834063"/>
            <a:ext cx="5591175" cy="369887"/>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Gill Sans Light" charset="0"/>
                <a:cs typeface="Gill Sans Light" charset="0"/>
              </a:rPr>
              <a:t>Current architecture. Slightly different from published paper.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1000"/>
                                        <p:tgtEl>
                                          <p:spTgt spid="41"/>
                                        </p:tgtEl>
                                        <p:attrNameLst>
                                          <p:attrName>ppt_w</p:attrName>
                                        </p:attrNameLst>
                                      </p:cBhvr>
                                      <p:tavLst>
                                        <p:tav tm="0">
                                          <p:val>
                                            <p:strVal val="ppt_w"/>
                                          </p:val>
                                        </p:tav>
                                        <p:tav tm="100000">
                                          <p:val>
                                            <p:fltVal val="0"/>
                                          </p:val>
                                        </p:tav>
                                      </p:tavLst>
                                    </p:anim>
                                    <p:anim calcmode="lin" valueType="num">
                                      <p:cBhvr>
                                        <p:cTn id="7" dur="1000"/>
                                        <p:tgtEl>
                                          <p:spTgt spid="41"/>
                                        </p:tgtEl>
                                        <p:attrNameLst>
                                          <p:attrName>ppt_h</p:attrName>
                                        </p:attrNameLst>
                                      </p:cBhvr>
                                      <p:tavLst>
                                        <p:tav tm="0">
                                          <p:val>
                                            <p:strVal val="ppt_h"/>
                                          </p:val>
                                        </p:tav>
                                        <p:tav tm="100000">
                                          <p:val>
                                            <p:fltVal val="0"/>
                                          </p:val>
                                        </p:tav>
                                      </p:tavLst>
                                    </p:anim>
                                    <p:animEffect transition="out" filter="fade">
                                      <p:cBhvr>
                                        <p:cTn id="8" dur="1000"/>
                                        <p:tgtEl>
                                          <p:spTgt spid="41"/>
                                        </p:tgtEl>
                                      </p:cBhvr>
                                    </p:animEffect>
                                    <p:set>
                                      <p:cBhvr>
                                        <p:cTn id="9" dur="1" fill="hold">
                                          <p:stCondLst>
                                            <p:cond delay="999"/>
                                          </p:stCondLst>
                                        </p:cTn>
                                        <p:tgtEl>
                                          <p:spTgt spid="41"/>
                                        </p:tgtEl>
                                        <p:attrNameLst>
                                          <p:attrName>style.visibility</p:attrName>
                                        </p:attrNameLst>
                                      </p:cBhvr>
                                      <p:to>
                                        <p:strVal val="hidden"/>
                                      </p:to>
                                    </p:set>
                                  </p:childTnLst>
                                </p:cTn>
                              </p:par>
                              <p:par>
                                <p:cTn id="10" presetID="0" presetClass="path" presetSubtype="0" accel="50000" decel="50000" fill="hold" grpId="0" nodeType="withEffect">
                                  <p:stCondLst>
                                    <p:cond delay="0"/>
                                  </p:stCondLst>
                                  <p:childTnLst>
                                    <p:animMotion origin="layout" path="M 3.55085E-6 4.46912E-6 L -0.15255 4.46912E-6 " pathEditMode="relative" rAng="0" ptsTypes="AA">
                                      <p:cBhvr>
                                        <p:cTn id="11" dur="2000" fill="hold"/>
                                        <p:tgtEl>
                                          <p:spTgt spid="15361"/>
                                        </p:tgtEl>
                                        <p:attrNameLst>
                                          <p:attrName>ppt_x</p:attrName>
                                          <p:attrName>ppt_y</p:attrName>
                                        </p:attrNameLst>
                                      </p:cBhvr>
                                      <p:rCtr x="-7636" y="0"/>
                                    </p:animMotion>
                                  </p:childTnLst>
                                </p:cTn>
                              </p:par>
                              <p:par>
                                <p:cTn id="12" presetID="42" presetClass="path" presetSubtype="0" accel="50000" decel="50000" fill="hold" nodeType="withEffect">
                                  <p:stCondLst>
                                    <p:cond delay="0"/>
                                  </p:stCondLst>
                                  <p:childTnLst>
                                    <p:animMotion origin="layout" path="M 1.94444E-6 1.11111E-6 L 0.4158 -0.40556 " pathEditMode="relative" rAng="0" ptsTypes="AA">
                                      <p:cBhvr>
                                        <p:cTn id="13" dur="2000" fill="hold"/>
                                        <p:tgtEl>
                                          <p:spTgt spid="41"/>
                                        </p:tgtEl>
                                        <p:attrNameLst>
                                          <p:attrName>ppt_x</p:attrName>
                                          <p:attrName>ppt_y</p:attrName>
                                        </p:attrNameLst>
                                      </p:cBhvr>
                                      <p:rCtr x="20781" y="-20278"/>
                                    </p:animMotion>
                                  </p:childTnLst>
                                </p:cTn>
                              </p:par>
                              <p:par>
                                <p:cTn id="14" presetID="1" presetClass="entr" presetSubtype="0" fill="hold" nodeType="withEffect">
                                  <p:stCondLst>
                                    <p:cond delay="750"/>
                                  </p:stCondLst>
                                  <p:childTnLst>
                                    <p:set>
                                      <p:cBhvr>
                                        <p:cTn id="15"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550863" y="385763"/>
            <a:ext cx="5468937" cy="1443037"/>
          </a:xfrm>
        </p:spPr>
        <p:txBody>
          <a:bodyPr/>
          <a:lstStyle/>
          <a:p>
            <a:pPr algn="l"/>
            <a:r>
              <a:rPr lang="en-US">
                <a:latin typeface="Gill Sans Light" charset="0"/>
              </a:rPr>
              <a:t>TEXT EXTRACTION</a:t>
            </a:r>
          </a:p>
        </p:txBody>
      </p:sp>
      <p:sp>
        <p:nvSpPr>
          <p:cNvPr id="39938" name="Content Placeholder 2"/>
          <p:cNvSpPr>
            <a:spLocks noGrp="1"/>
          </p:cNvSpPr>
          <p:nvPr>
            <p:ph idx="1"/>
          </p:nvPr>
        </p:nvSpPr>
        <p:spPr>
          <a:xfrm>
            <a:off x="838200" y="1676400"/>
            <a:ext cx="7467600" cy="3951288"/>
          </a:xfrm>
        </p:spPr>
        <p:txBody>
          <a:bodyPr/>
          <a:lstStyle/>
          <a:p>
            <a:pPr>
              <a:defRPr/>
            </a:pPr>
            <a:r>
              <a:rPr lang="en-US" dirty="0"/>
              <a:t>Presentation</a:t>
            </a:r>
          </a:p>
          <a:p>
            <a:pPr lvl="1">
              <a:defRPr/>
            </a:pPr>
            <a:endParaRPr lang="en-US" dirty="0"/>
          </a:p>
          <a:p>
            <a:pPr marL="457200" lvl="1" indent="0">
              <a:buFont typeface="Arial" charset="0"/>
              <a:buNone/>
              <a:defRPr/>
            </a:pPr>
            <a:endParaRPr lang="en-US" dirty="0"/>
          </a:p>
          <a:p>
            <a:pPr lvl="1">
              <a:defRPr/>
            </a:pPr>
            <a:endParaRPr lang="en-US" dirty="0"/>
          </a:p>
          <a:p>
            <a:pPr>
              <a:defRPr/>
            </a:pPr>
            <a:r>
              <a:rPr lang="en-US" dirty="0"/>
              <a:t>Paper</a:t>
            </a:r>
          </a:p>
        </p:txBody>
      </p:sp>
      <p:grpSp>
        <p:nvGrpSpPr>
          <p:cNvPr id="60" name="Group 59"/>
          <p:cNvGrpSpPr>
            <a:grpSpLocks/>
          </p:cNvGrpSpPr>
          <p:nvPr/>
        </p:nvGrpSpPr>
        <p:grpSpPr bwMode="auto">
          <a:xfrm>
            <a:off x="1320800" y="4446588"/>
            <a:ext cx="6221413" cy="1116012"/>
            <a:chOff x="1320013" y="4674492"/>
            <a:chExt cx="6222893" cy="1116708"/>
          </a:xfrm>
        </p:grpSpPr>
        <p:sp>
          <p:nvSpPr>
            <p:cNvPr id="6" name="Rectangle 5"/>
            <p:cNvSpPr/>
            <p:nvPr/>
          </p:nvSpPr>
          <p:spPr>
            <a:xfrm>
              <a:off x="2666533" y="5028725"/>
              <a:ext cx="620861" cy="4082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err="1">
                  <a:solidFill>
                    <a:prstClr val="black"/>
                  </a:solidFill>
                  <a:latin typeface="Gill Sans Light"/>
                  <a:cs typeface="Gill Sans Light"/>
                </a:rPr>
                <a:t>PDFx</a:t>
              </a:r>
              <a:endParaRPr lang="en-CA" sz="1400" dirty="0">
                <a:solidFill>
                  <a:prstClr val="black"/>
                </a:solidFill>
                <a:latin typeface="Gill Sans Light"/>
                <a:cs typeface="Gill Sans Light"/>
              </a:endParaRPr>
            </a:p>
          </p:txBody>
        </p:sp>
        <p:pic>
          <p:nvPicPr>
            <p:cNvPr id="39983" name="Picture 3" descr="C:\Users\Bamdad\Desktop\This is just a test.png"/>
            <p:cNvPicPr>
              <a:picLocks noChangeAspect="1" noChangeArrowheads="1"/>
            </p:cNvPicPr>
            <p:nvPr/>
          </p:nvPicPr>
          <p:blipFill>
            <a:blip r:embed="rId2">
              <a:extLst>
                <a:ext uri="{28A0092B-C50C-407E-A947-70E740481C1C}">
                  <a14:useLocalDpi xmlns:a14="http://schemas.microsoft.com/office/drawing/2010/main" val="0"/>
                </a:ext>
              </a:extLst>
            </a:blip>
            <a:srcRect l="6812" t="5901" r="5780" b="7022"/>
            <a:stretch>
              <a:fillRect/>
            </a:stretch>
          </p:blipFill>
          <p:spPr bwMode="auto">
            <a:xfrm>
              <a:off x="1320013" y="4674492"/>
              <a:ext cx="827303" cy="11167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37" name="Straight Arrow Connector 36"/>
            <p:cNvCxnSpPr>
              <a:stCxn id="39983" idx="3"/>
              <a:endCxn id="6" idx="1"/>
            </p:cNvCxnSpPr>
            <p:nvPr/>
          </p:nvCxnSpPr>
          <p:spPr>
            <a:xfrm>
              <a:off x="2147298" y="5233640"/>
              <a:ext cx="51923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2226692" y="4992190"/>
              <a:ext cx="319163" cy="209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CA" sz="1200" dirty="0">
                  <a:solidFill>
                    <a:prstClr val="black"/>
                  </a:solidFill>
                  <a:latin typeface="Gill Sans Light"/>
                  <a:cs typeface="Gill Sans Light"/>
                </a:rPr>
                <a:t>PDF</a:t>
              </a:r>
              <a:endParaRPr lang="en-CA" sz="1400" dirty="0">
                <a:solidFill>
                  <a:prstClr val="black"/>
                </a:solidFill>
                <a:latin typeface="Gill Sans Light"/>
                <a:cs typeface="Gill Sans Light"/>
              </a:endParaRPr>
            </a:p>
          </p:txBody>
        </p:sp>
        <p:sp>
          <p:nvSpPr>
            <p:cNvPr id="43" name="Rectangle 42"/>
            <p:cNvSpPr/>
            <p:nvPr/>
          </p:nvSpPr>
          <p:spPr>
            <a:xfrm>
              <a:off x="3982884" y="5030314"/>
              <a:ext cx="1259186" cy="4066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Parser </a:t>
              </a:r>
            </a:p>
            <a:p>
              <a:pPr algn="ctr">
                <a:defRPr/>
              </a:pPr>
              <a:r>
                <a:rPr lang="en-CA" sz="1400" dirty="0">
                  <a:solidFill>
                    <a:prstClr val="black"/>
                  </a:solidFill>
                  <a:latin typeface="Gill Sans Light"/>
                  <a:cs typeface="Gill Sans Light"/>
                </a:rPr>
                <a:t>(via Python)</a:t>
              </a:r>
            </a:p>
          </p:txBody>
        </p:sp>
        <p:cxnSp>
          <p:nvCxnSpPr>
            <p:cNvPr id="44" name="Straight Arrow Connector 43"/>
            <p:cNvCxnSpPr>
              <a:stCxn id="6" idx="3"/>
              <a:endCxn id="43" idx="1"/>
            </p:cNvCxnSpPr>
            <p:nvPr/>
          </p:nvCxnSpPr>
          <p:spPr>
            <a:xfrm>
              <a:off x="3287394" y="5233640"/>
              <a:ext cx="69549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Rectangle 44"/>
            <p:cNvSpPr/>
            <p:nvPr/>
          </p:nvSpPr>
          <p:spPr>
            <a:xfrm>
              <a:off x="3471588" y="5008075"/>
              <a:ext cx="319163" cy="209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CA" sz="1200" dirty="0">
                  <a:solidFill>
                    <a:prstClr val="black"/>
                  </a:solidFill>
                  <a:latin typeface="Gill Sans Light"/>
                  <a:cs typeface="Gill Sans Light"/>
                </a:rPr>
                <a:t>XML</a:t>
              </a:r>
              <a:endParaRPr lang="en-CA" sz="1400" dirty="0">
                <a:solidFill>
                  <a:prstClr val="black"/>
                </a:solidFill>
                <a:latin typeface="Gill Sans Light"/>
                <a:cs typeface="Gill Sans Light"/>
              </a:endParaRPr>
            </a:p>
          </p:txBody>
        </p:sp>
        <p:sp>
          <p:nvSpPr>
            <p:cNvPr id="50" name="Rectangle 49"/>
            <p:cNvSpPr/>
            <p:nvPr/>
          </p:nvSpPr>
          <p:spPr>
            <a:xfrm>
              <a:off x="5791476" y="4744386"/>
              <a:ext cx="1751430" cy="989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2000" dirty="0">
                  <a:solidFill>
                    <a:prstClr val="black"/>
                  </a:solidFill>
                  <a:latin typeface="Gill Sans Light"/>
                  <a:cs typeface="Gill Sans Light"/>
                </a:rPr>
                <a:t>Section Text</a:t>
              </a:r>
            </a:p>
          </p:txBody>
        </p:sp>
        <p:cxnSp>
          <p:nvCxnSpPr>
            <p:cNvPr id="51" name="Straight Arrow Connector 50"/>
            <p:cNvCxnSpPr>
              <a:stCxn id="43" idx="3"/>
            </p:cNvCxnSpPr>
            <p:nvPr/>
          </p:nvCxnSpPr>
          <p:spPr>
            <a:xfrm flipV="1">
              <a:off x="5242071" y="5233640"/>
              <a:ext cx="39696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pPr>
              <a:defRPr/>
            </a:pPr>
            <a:fld id="{6590DCDE-235F-184D-AD0D-5D539CE7AD2F}" type="slidenum">
              <a:rPr lang="en-US" smtClean="0"/>
              <a:pPr>
                <a:defRPr/>
              </a:pPr>
              <a:t>16</a:t>
            </a:fld>
            <a:endParaRPr lang="en-US"/>
          </a:p>
        </p:txBody>
      </p:sp>
      <p:grpSp>
        <p:nvGrpSpPr>
          <p:cNvPr id="5" name="Group 4"/>
          <p:cNvGrpSpPr>
            <a:grpSpLocks/>
          </p:cNvGrpSpPr>
          <p:nvPr/>
        </p:nvGrpSpPr>
        <p:grpSpPr bwMode="auto">
          <a:xfrm>
            <a:off x="1219200" y="2133600"/>
            <a:ext cx="7104063" cy="990600"/>
            <a:chOff x="1219200" y="2133600"/>
            <a:chExt cx="7104036" cy="990600"/>
          </a:xfrm>
        </p:grpSpPr>
        <p:grpSp>
          <p:nvGrpSpPr>
            <p:cNvPr id="39971" name="Group 58"/>
            <p:cNvGrpSpPr>
              <a:grpSpLocks/>
            </p:cNvGrpSpPr>
            <p:nvPr/>
          </p:nvGrpSpPr>
          <p:grpSpPr bwMode="auto">
            <a:xfrm>
              <a:off x="1219200" y="2295848"/>
              <a:ext cx="4404172" cy="709610"/>
              <a:chOff x="1219200" y="2753048"/>
              <a:chExt cx="4404172" cy="709610"/>
            </a:xfrm>
          </p:grpSpPr>
          <p:grpSp>
            <p:nvGrpSpPr>
              <p:cNvPr id="39974" name="Group 13"/>
              <p:cNvGrpSpPr>
                <a:grpSpLocks/>
              </p:cNvGrpSpPr>
              <p:nvPr/>
            </p:nvGrpSpPr>
            <p:grpSpPr bwMode="auto">
              <a:xfrm>
                <a:off x="1219200" y="2753048"/>
                <a:ext cx="856907" cy="709610"/>
                <a:chOff x="1193406" y="2930490"/>
                <a:chExt cx="856907" cy="709610"/>
              </a:xfrm>
            </p:grpSpPr>
            <p:pic>
              <p:nvPicPr>
                <p:cNvPr id="39979"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395031" y="2930490"/>
                  <a:ext cx="655282" cy="3905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80"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294219" y="3090020"/>
                  <a:ext cx="655282" cy="3905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81"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193406" y="3249550"/>
                  <a:ext cx="655282" cy="3905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3260717" y="2903538"/>
                <a:ext cx="1981192" cy="4079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MS PowerPoint VB compiler</a:t>
                </a:r>
              </a:p>
            </p:txBody>
          </p:sp>
          <p:sp>
            <p:nvSpPr>
              <p:cNvPr id="19" name="Rectangle 18"/>
              <p:cNvSpPr/>
              <p:nvPr/>
            </p:nvSpPr>
            <p:spPr>
              <a:xfrm>
                <a:off x="2274884" y="2782888"/>
                <a:ext cx="685797"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dirty="0">
                    <a:solidFill>
                      <a:prstClr val="black"/>
                    </a:solidFill>
                    <a:latin typeface="Gill Sans Light"/>
                    <a:cs typeface="Gill Sans Light"/>
                  </a:rPr>
                  <a:t>Slides</a:t>
                </a:r>
                <a:endParaRPr lang="en-CA" sz="1400" dirty="0">
                  <a:solidFill>
                    <a:prstClr val="black"/>
                  </a:solidFill>
                  <a:latin typeface="Gill Sans Light"/>
                  <a:cs typeface="Gill Sans Light"/>
                </a:endParaRPr>
              </a:p>
            </p:txBody>
          </p:sp>
          <p:cxnSp>
            <p:nvCxnSpPr>
              <p:cNvPr id="25" name="Straight Arrow Connector 24"/>
              <p:cNvCxnSpPr>
                <a:stCxn id="39980" idx="3"/>
                <a:endCxn id="15" idx="1"/>
              </p:cNvCxnSpPr>
              <p:nvPr/>
            </p:nvCxnSpPr>
            <p:spPr>
              <a:xfrm flipV="1">
                <a:off x="1974847" y="3106738"/>
                <a:ext cx="128587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5" idx="3"/>
              </p:cNvCxnSpPr>
              <p:nvPr/>
            </p:nvCxnSpPr>
            <p:spPr>
              <a:xfrm>
                <a:off x="5241909" y="3106738"/>
                <a:ext cx="38099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9" name="Left Brace 28"/>
            <p:cNvSpPr/>
            <p:nvPr/>
          </p:nvSpPr>
          <p:spPr>
            <a:xfrm>
              <a:off x="5811821" y="2232025"/>
              <a:ext cx="609598" cy="8382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atin typeface="Gill Sans Light"/>
                <a:cs typeface="Gill Sans Light"/>
              </a:endParaRPr>
            </a:p>
          </p:txBody>
        </p:sp>
        <p:sp>
          <p:nvSpPr>
            <p:cNvPr id="30" name="Rectangle 29"/>
            <p:cNvSpPr/>
            <p:nvPr/>
          </p:nvSpPr>
          <p:spPr>
            <a:xfrm>
              <a:off x="6324581" y="2133600"/>
              <a:ext cx="1998655"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en-CA" sz="2000" dirty="0">
                  <a:solidFill>
                    <a:prstClr val="black"/>
                  </a:solidFill>
                  <a:latin typeface="Gill Sans Light"/>
                  <a:cs typeface="Gill Sans Light"/>
                </a:rPr>
                <a:t>Slide </a:t>
              </a:r>
              <a:r>
                <a:rPr lang="en-CA" sz="2000" dirty="0" smtClean="0">
                  <a:solidFill>
                    <a:prstClr val="black"/>
                  </a:solidFill>
                  <a:latin typeface="Gill Sans Light"/>
                  <a:cs typeface="Gill Sans Light"/>
                </a:rPr>
                <a:t>Text</a:t>
              </a:r>
              <a:endParaRPr lang="en-CA" sz="2000" dirty="0">
                <a:solidFill>
                  <a:prstClr val="black"/>
                </a:solidFill>
                <a:latin typeface="Gill Sans Light"/>
                <a:cs typeface="Gill Sans Light"/>
              </a:endParaRPr>
            </a:p>
            <a:p>
              <a:pPr marL="342900" indent="-342900">
                <a:buFontTx/>
                <a:buAutoNum type="arabicPeriod"/>
                <a:defRPr/>
              </a:pPr>
              <a:endParaRPr lang="en-CA" sz="2000" dirty="0">
                <a:solidFill>
                  <a:prstClr val="black"/>
                </a:solidFill>
                <a:latin typeface="Gill Sans Light"/>
                <a:cs typeface="Gill Sans Light"/>
              </a:endParaRPr>
            </a:p>
            <a:p>
              <a:pPr marL="342900" indent="-342900">
                <a:buFontTx/>
                <a:buAutoNum type="arabicPeriod"/>
                <a:defRPr/>
              </a:pPr>
              <a:r>
                <a:rPr lang="en-CA" sz="2000" dirty="0">
                  <a:solidFill>
                    <a:prstClr val="black"/>
                  </a:solidFill>
                  <a:latin typeface="Gill Sans Light"/>
                  <a:cs typeface="Gill Sans Light"/>
                </a:rPr>
                <a:t>Slide </a:t>
              </a:r>
              <a:r>
                <a:rPr lang="en-CA" sz="2000" dirty="0" smtClean="0">
                  <a:solidFill>
                    <a:prstClr val="black"/>
                  </a:solidFill>
                  <a:latin typeface="Gill Sans Light"/>
                  <a:cs typeface="Gill Sans Light"/>
                </a:rPr>
                <a:t>Number</a:t>
              </a:r>
              <a:endParaRPr lang="en-CA" sz="2000" dirty="0">
                <a:solidFill>
                  <a:prstClr val="black"/>
                </a:solidFill>
                <a:latin typeface="Gill Sans Light"/>
                <a:cs typeface="Gill Sans Light"/>
              </a:endParaRPr>
            </a:p>
          </p:txBody>
        </p:sp>
      </p:grpSp>
      <p:grpSp>
        <p:nvGrpSpPr>
          <p:cNvPr id="39942" name="Group 69"/>
          <p:cNvGrpSpPr>
            <a:grpSpLocks/>
          </p:cNvGrpSpPr>
          <p:nvPr/>
        </p:nvGrpSpPr>
        <p:grpSpPr bwMode="auto">
          <a:xfrm>
            <a:off x="6221413" y="425450"/>
            <a:ext cx="2655887" cy="1258888"/>
            <a:chOff x="298527" y="1981200"/>
            <a:chExt cx="6402039" cy="3352800"/>
          </a:xfrm>
        </p:grpSpPr>
        <p:grpSp>
          <p:nvGrpSpPr>
            <p:cNvPr id="39947" name="Group 70"/>
            <p:cNvGrpSpPr>
              <a:grpSpLocks/>
            </p:cNvGrpSpPr>
            <p:nvPr/>
          </p:nvGrpSpPr>
          <p:grpSpPr bwMode="auto">
            <a:xfrm>
              <a:off x="298527" y="1981200"/>
              <a:ext cx="6402039" cy="3352800"/>
              <a:chOff x="1008523" y="902261"/>
              <a:chExt cx="9678061" cy="4804436"/>
            </a:xfrm>
          </p:grpSpPr>
          <p:sp>
            <p:nvSpPr>
              <p:cNvPr id="74" name="Rectangle 73"/>
              <p:cNvSpPr/>
              <p:nvPr/>
            </p:nvSpPr>
            <p:spPr>
              <a:xfrm>
                <a:off x="4438940" y="902261"/>
                <a:ext cx="6247644" cy="4804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sp>
            <p:nvSpPr>
              <p:cNvPr id="79" name="Rectangle 78"/>
              <p:cNvSpPr/>
              <p:nvPr/>
            </p:nvSpPr>
            <p:spPr>
              <a:xfrm>
                <a:off x="2628282" y="3640728"/>
                <a:ext cx="1613973" cy="89666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400" dirty="0">
                    <a:solidFill>
                      <a:prstClr val="black"/>
                    </a:solidFill>
                    <a:latin typeface="Gill Sans Light"/>
                    <a:cs typeface="Gill Sans Light"/>
                  </a:rPr>
                  <a:t>Pre-</a:t>
                </a:r>
              </a:p>
              <a:p>
                <a:pPr algn="ctr">
                  <a:defRPr/>
                </a:pPr>
                <a:r>
                  <a:rPr lang="en-CA" sz="400" dirty="0">
                    <a:solidFill>
                      <a:prstClr val="black"/>
                    </a:solidFill>
                    <a:latin typeface="Gill Sans Light"/>
                    <a:cs typeface="Gill Sans Light"/>
                  </a:rPr>
                  <a:t>processing</a:t>
                </a:r>
              </a:p>
            </p:txBody>
          </p:sp>
          <p:sp>
            <p:nvSpPr>
              <p:cNvPr id="80" name="Rectangle 79"/>
              <p:cNvSpPr/>
              <p:nvPr/>
            </p:nvSpPr>
            <p:spPr>
              <a:xfrm>
                <a:off x="5034782" y="3816428"/>
                <a:ext cx="4159309" cy="569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Text Alignment</a:t>
                </a:r>
              </a:p>
            </p:txBody>
          </p:sp>
          <p:cxnSp>
            <p:nvCxnSpPr>
              <p:cNvPr id="81" name="Straight Arrow Connector 80"/>
              <p:cNvCxnSpPr>
                <a:stCxn id="79" idx="3"/>
                <a:endCxn id="80" idx="1"/>
              </p:cNvCxnSpPr>
              <p:nvPr/>
            </p:nvCxnSpPr>
            <p:spPr>
              <a:xfrm>
                <a:off x="4242255" y="4089061"/>
                <a:ext cx="792527" cy="121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2" name="Rounded Rectangle 81"/>
              <p:cNvSpPr/>
              <p:nvPr/>
            </p:nvSpPr>
            <p:spPr>
              <a:xfrm>
                <a:off x="4791818" y="1944332"/>
                <a:ext cx="4552679" cy="11147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dirty="0">
                  <a:solidFill>
                    <a:prstClr val="white"/>
                  </a:solidFill>
                  <a:latin typeface="Gill Sans Light"/>
                  <a:cs typeface="Gill Sans Light"/>
                </a:endParaRPr>
              </a:p>
            </p:txBody>
          </p:sp>
          <p:cxnSp>
            <p:nvCxnSpPr>
              <p:cNvPr id="83" name="Straight Arrow Connector 30"/>
              <p:cNvCxnSpPr>
                <a:stCxn id="39967" idx="3"/>
                <a:endCxn id="82" idx="1"/>
              </p:cNvCxnSpPr>
              <p:nvPr/>
            </p:nvCxnSpPr>
            <p:spPr>
              <a:xfrm>
                <a:off x="2130785" y="1932215"/>
                <a:ext cx="2661033" cy="56950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84" name="Oval 83"/>
              <p:cNvSpPr/>
              <p:nvPr/>
            </p:nvSpPr>
            <p:spPr>
              <a:xfrm>
                <a:off x="9841995" y="3683140"/>
                <a:ext cx="509067" cy="4665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cxnSp>
            <p:nvCxnSpPr>
              <p:cNvPr id="85" name="Straight Connector 84"/>
              <p:cNvCxnSpPr>
                <a:stCxn id="84" idx="1"/>
                <a:endCxn id="84" idx="5"/>
              </p:cNvCxnSpPr>
              <p:nvPr/>
            </p:nvCxnSpPr>
            <p:spPr>
              <a:xfrm>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4" idx="7"/>
                <a:endCxn id="84" idx="3"/>
              </p:cNvCxnSpPr>
              <p:nvPr/>
            </p:nvCxnSpPr>
            <p:spPr>
              <a:xfrm flipH="1">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9558539" y="2429017"/>
                <a:ext cx="989208" cy="436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600" dirty="0">
                    <a:solidFill>
                      <a:prstClr val="black"/>
                    </a:solidFill>
                    <a:latin typeface="Gill Sans Light"/>
                    <a:cs typeface="Gill Sans Light"/>
                  </a:rPr>
                  <a:t>nil</a:t>
                </a:r>
                <a:endParaRPr lang="en-CA" sz="400" dirty="0">
                  <a:solidFill>
                    <a:prstClr val="black"/>
                  </a:solidFill>
                  <a:latin typeface="Gill Sans Light"/>
                  <a:cs typeface="Gill Sans Light"/>
                </a:endParaRPr>
              </a:p>
            </p:txBody>
          </p:sp>
          <p:sp>
            <p:nvSpPr>
              <p:cNvPr id="88" name="Rectangle 87"/>
              <p:cNvSpPr/>
              <p:nvPr/>
            </p:nvSpPr>
            <p:spPr>
              <a:xfrm>
                <a:off x="5034782" y="4846382"/>
                <a:ext cx="4159309" cy="642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Ordering Alignment</a:t>
                </a:r>
              </a:p>
            </p:txBody>
          </p:sp>
          <p:sp>
            <p:nvSpPr>
              <p:cNvPr id="39961" name="TextBox 88"/>
              <p:cNvSpPr txBox="1">
                <a:spLocks noChangeArrowheads="1"/>
              </p:cNvSpPr>
              <p:nvPr/>
            </p:nvSpPr>
            <p:spPr bwMode="auto">
              <a:xfrm>
                <a:off x="5740906" y="902261"/>
                <a:ext cx="3488065"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Multimodal Alignment</a:t>
                </a:r>
              </a:p>
            </p:txBody>
          </p:sp>
          <p:sp>
            <p:nvSpPr>
              <p:cNvPr id="39962" name="TextBox 89"/>
              <p:cNvSpPr txBox="1">
                <a:spLocks noChangeArrowheads="1"/>
              </p:cNvSpPr>
              <p:nvPr/>
            </p:nvSpPr>
            <p:spPr bwMode="auto">
              <a:xfrm>
                <a:off x="5281649" y="2101702"/>
                <a:ext cx="3383308"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Slide Image Classifier</a:t>
                </a:r>
              </a:p>
            </p:txBody>
          </p:sp>
          <p:cxnSp>
            <p:nvCxnSpPr>
              <p:cNvPr id="91" name="Straight Connector 90"/>
              <p:cNvCxnSpPr/>
              <p:nvPr/>
            </p:nvCxnSpPr>
            <p:spPr>
              <a:xfrm flipV="1">
                <a:off x="2373749" y="1944332"/>
                <a:ext cx="0" cy="2150789"/>
              </a:xfrm>
              <a:prstGeom prst="line">
                <a:avLst/>
              </a:prstGeom>
              <a:ln/>
            </p:spPr>
            <p:style>
              <a:lnRef idx="1">
                <a:schemeClr val="dk1"/>
              </a:lnRef>
              <a:fillRef idx="0">
                <a:schemeClr val="dk1"/>
              </a:fillRef>
              <a:effectRef idx="0">
                <a:schemeClr val="dk1"/>
              </a:effectRef>
              <a:fontRef idx="minor">
                <a:schemeClr val="tx1"/>
              </a:fontRef>
            </p:style>
          </p:cxnSp>
          <p:cxnSp>
            <p:nvCxnSpPr>
              <p:cNvPr id="92" name="Elbow Connector 91"/>
              <p:cNvCxnSpPr>
                <a:stCxn id="88" idx="3"/>
                <a:endCxn id="84" idx="4"/>
              </p:cNvCxnSpPr>
              <p:nvPr/>
            </p:nvCxnSpPr>
            <p:spPr>
              <a:xfrm flipV="1">
                <a:off x="9194091" y="4149646"/>
                <a:ext cx="902437" cy="101783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a:endCxn id="84" idx="1"/>
              </p:cNvCxnSpPr>
              <p:nvPr/>
            </p:nvCxnSpPr>
            <p:spPr>
              <a:xfrm>
                <a:off x="9344498" y="3022755"/>
                <a:ext cx="572702" cy="7270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a:stCxn id="87" idx="2"/>
                <a:endCxn id="84" idx="0"/>
              </p:cNvCxnSpPr>
              <p:nvPr/>
            </p:nvCxnSpPr>
            <p:spPr>
              <a:xfrm>
                <a:off x="10056037" y="2865233"/>
                <a:ext cx="40492" cy="817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9967"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1414059" y="1726355"/>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68"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1261659" y="19549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69"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1109259" y="21835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70" name="Picture 3" descr="C:\Users\Bamdad\Desktop\This is just a test.png"/>
              <p:cNvPicPr>
                <a:picLocks noChangeAspect="1" noChangeArrowheads="1"/>
              </p:cNvPicPr>
              <p:nvPr/>
            </p:nvPicPr>
            <p:blipFill>
              <a:blip r:embed="rId5">
                <a:extLst>
                  <a:ext uri="{28A0092B-C50C-407E-A947-70E740481C1C}">
                    <a14:useLocalDpi xmlns:a14="http://schemas.microsoft.com/office/drawing/2010/main" val="0"/>
                  </a:ext>
                </a:extLst>
              </a:blip>
              <a:srcRect l="6812" t="5901" r="5780" b="7022"/>
              <a:stretch>
                <a:fillRect/>
              </a:stretch>
            </p:blipFill>
            <p:spPr bwMode="auto">
              <a:xfrm>
                <a:off x="1008523" y="3397034"/>
                <a:ext cx="1125073" cy="13892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72" name="Straight Arrow Connector 71"/>
            <p:cNvCxnSpPr>
              <a:stCxn id="39970" idx="3"/>
              <a:endCxn id="79" idx="1"/>
            </p:cNvCxnSpPr>
            <p:nvPr/>
          </p:nvCxnSpPr>
          <p:spPr>
            <a:xfrm flipV="1">
              <a:off x="1040903" y="4205124"/>
              <a:ext cx="32909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a:stCxn id="80" idx="3"/>
              <a:endCxn id="84" idx="3"/>
            </p:cNvCxnSpPr>
            <p:nvPr/>
          </p:nvCxnSpPr>
          <p:spPr>
            <a:xfrm flipV="1">
              <a:off x="5713282" y="4200898"/>
              <a:ext cx="478337" cy="126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99" name="Rectangle 98"/>
          <p:cNvSpPr/>
          <p:nvPr/>
        </p:nvSpPr>
        <p:spPr>
          <a:xfrm>
            <a:off x="6110288" y="381000"/>
            <a:ext cx="2857500" cy="1400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7" name="Date Placeholder 6"/>
          <p:cNvSpPr>
            <a:spLocks noGrp="1"/>
          </p:cNvSpPr>
          <p:nvPr>
            <p:ph type="dt" sz="quarter" idx="10"/>
          </p:nvPr>
        </p:nvSpPr>
        <p:spPr/>
        <p:txBody>
          <a:bodyPr/>
          <a:lstStyle/>
          <a:p>
            <a:pPr>
              <a:defRPr/>
            </a:pPr>
            <a:r>
              <a:rPr lang="en-US"/>
              <a:t>24 Jul 2013</a:t>
            </a:r>
          </a:p>
        </p:txBody>
      </p:sp>
      <p:sp>
        <p:nvSpPr>
          <p:cNvPr id="8" name="Footer Placeholder 7"/>
          <p:cNvSpPr>
            <a:spLocks noGrp="1"/>
          </p:cNvSpPr>
          <p:nvPr>
            <p:ph type="ftr" sz="quarter" idx="11"/>
          </p:nvPr>
        </p:nvSpPr>
        <p:spPr/>
        <p:txBody>
          <a:bodyPr/>
          <a:lstStyle/>
          <a:p>
            <a:pPr>
              <a:defRPr/>
            </a:pPr>
            <a:r>
              <a:rPr lang="en-US"/>
              <a:t>JCDL 2013, Indiapolis, USA</a:t>
            </a:r>
          </a:p>
        </p:txBody>
      </p:sp>
      <p:sp>
        <p:nvSpPr>
          <p:cNvPr id="2" name="TextBox 1"/>
          <p:cNvSpPr txBox="1"/>
          <p:nvPr/>
        </p:nvSpPr>
        <p:spPr>
          <a:xfrm>
            <a:off x="550863" y="555625"/>
            <a:ext cx="1935162" cy="368300"/>
          </a:xfrm>
          <a:prstGeom prst="rect">
            <a:avLst/>
          </a:prstGeom>
          <a:noFill/>
        </p:spPr>
        <p:txBody>
          <a:bodyPr wrap="none">
            <a:spAutoFit/>
          </a:bodyPr>
          <a:lstStyle/>
          <a:p>
            <a:pPr>
              <a:defRPr/>
            </a:pPr>
            <a:r>
              <a:rPr lang="en-US" sz="1800" dirty="0">
                <a:solidFill>
                  <a:schemeClr val="bg1">
                    <a:lumMod val="50000"/>
                  </a:schemeClr>
                </a:solidFill>
                <a:latin typeface="Gill Sans Light"/>
                <a:cs typeface="Gill Sans Light"/>
              </a:rPr>
              <a:t>PRE-PROCESSING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7924800" cy="4267200"/>
          </a:xfrm>
        </p:spPr>
        <p:txBody>
          <a:bodyPr>
            <a:normAutofit fontScale="85000" lnSpcReduction="20000"/>
          </a:bodyPr>
          <a:lstStyle/>
          <a:p>
            <a:pPr>
              <a:defRPr/>
            </a:pPr>
            <a:r>
              <a:rPr lang="en-US" dirty="0" smtClean="0"/>
              <a:t>Stemming</a:t>
            </a:r>
          </a:p>
          <a:p>
            <a:pPr marL="457200" lvl="1" indent="0">
              <a:buFont typeface="Arial" charset="0"/>
              <a:buNone/>
              <a:defRPr/>
            </a:pPr>
            <a:r>
              <a:rPr lang="en-US" i="1" dirty="0" smtClean="0">
                <a:solidFill>
                  <a:srgbClr val="3366FF"/>
                </a:solidFill>
              </a:rPr>
              <a:t>To conflate semantically similar words</a:t>
            </a:r>
          </a:p>
          <a:p>
            <a:pPr lvl="1">
              <a:defRPr/>
            </a:pPr>
            <a:r>
              <a:rPr lang="en-US" dirty="0" smtClean="0"/>
              <a:t>For both the presentation and paper text</a:t>
            </a:r>
          </a:p>
          <a:p>
            <a:pPr lvl="1">
              <a:defRPr/>
            </a:pPr>
            <a:r>
              <a:rPr lang="en-US" dirty="0" smtClean="0"/>
              <a:t>Replace each word with its stem</a:t>
            </a:r>
            <a:br>
              <a:rPr lang="en-US" dirty="0" smtClean="0"/>
            </a:br>
            <a:r>
              <a:rPr lang="en-US" dirty="0" smtClean="0"/>
              <a:t>e.g.,  “Tagging” </a:t>
            </a:r>
            <a:r>
              <a:rPr lang="en-US" dirty="0" smtClean="0">
                <a:sym typeface="Wingdings" pitchFamily="2" charset="2"/>
              </a:rPr>
              <a:t> “Tag”</a:t>
            </a:r>
            <a:endParaRPr lang="en-US" dirty="0" smtClean="0"/>
          </a:p>
          <a:p>
            <a:pPr marL="457200" lvl="1" indent="0">
              <a:buFont typeface="Arial" charset="0"/>
              <a:buNone/>
              <a:defRPr/>
            </a:pPr>
            <a:endParaRPr lang="en-US" dirty="0" smtClean="0"/>
          </a:p>
          <a:p>
            <a:pPr>
              <a:defRPr/>
            </a:pPr>
            <a:r>
              <a:rPr lang="en-US" dirty="0" smtClean="0"/>
              <a:t>Part of Speech (POS) Tagging</a:t>
            </a:r>
          </a:p>
          <a:p>
            <a:pPr marL="457200" lvl="1" indent="0">
              <a:buFont typeface="Arial" charset="0"/>
              <a:buNone/>
              <a:defRPr/>
            </a:pPr>
            <a:r>
              <a:rPr lang="en-US" i="1" dirty="0" smtClean="0">
                <a:solidFill>
                  <a:srgbClr val="3366FF"/>
                </a:solidFill>
              </a:rPr>
              <a:t>To reduce noise</a:t>
            </a:r>
          </a:p>
          <a:p>
            <a:pPr lvl="1">
              <a:defRPr/>
            </a:pPr>
            <a:r>
              <a:rPr lang="en-US" dirty="0" smtClean="0"/>
              <a:t>For the paper text</a:t>
            </a:r>
          </a:p>
          <a:p>
            <a:pPr lvl="1">
              <a:defRPr/>
            </a:pPr>
            <a:r>
              <a:rPr lang="en-US" dirty="0"/>
              <a:t>T</a:t>
            </a:r>
            <a:r>
              <a:rPr lang="en-US" dirty="0" smtClean="0"/>
              <a:t>ag all words, retaining only important tags: Noun,  Verb,  Adjective,  Adverb and Conjunction</a:t>
            </a:r>
            <a:endParaRPr lang="en-US" dirty="0"/>
          </a:p>
        </p:txBody>
      </p:sp>
      <p:sp>
        <p:nvSpPr>
          <p:cNvPr id="4" name="Slide Number Placeholder 3"/>
          <p:cNvSpPr>
            <a:spLocks noGrp="1"/>
          </p:cNvSpPr>
          <p:nvPr>
            <p:ph type="sldNum" sz="quarter" idx="12"/>
          </p:nvPr>
        </p:nvSpPr>
        <p:spPr/>
        <p:txBody>
          <a:bodyPr/>
          <a:lstStyle/>
          <a:p>
            <a:pPr marL="171450" indent="-171450">
              <a:buFont typeface="Arial"/>
              <a:buChar char="•"/>
              <a:defRPr/>
            </a:pPr>
            <a:fld id="{FA65DC60-BDCA-6240-8A8B-2BD421B0B508}" type="slidenum">
              <a:rPr lang="en-US" smtClean="0"/>
              <a:pPr marL="171450" indent="-171450">
                <a:buFont typeface="Arial"/>
                <a:buChar char="•"/>
                <a:defRPr/>
              </a:pPr>
              <a:t>17</a:t>
            </a:fld>
            <a:endParaRPr lang="en-US"/>
          </a:p>
        </p:txBody>
      </p:sp>
      <p:sp>
        <p:nvSpPr>
          <p:cNvPr id="3075" name="Title 21"/>
          <p:cNvSpPr>
            <a:spLocks noGrp="1"/>
          </p:cNvSpPr>
          <p:nvPr>
            <p:ph type="title"/>
          </p:nvPr>
        </p:nvSpPr>
        <p:spPr>
          <a:xfrm>
            <a:off x="550863" y="381000"/>
            <a:ext cx="5565775" cy="1443038"/>
          </a:xfrm>
        </p:spPr>
        <p:txBody>
          <a:bodyPr/>
          <a:lstStyle/>
          <a:p>
            <a:pPr algn="l"/>
            <a:r>
              <a:rPr lang="en-US" sz="3600">
                <a:latin typeface="Gill Sans Light" charset="0"/>
              </a:rPr>
              <a:t>STEMMING AND TAGGING</a:t>
            </a:r>
          </a:p>
        </p:txBody>
      </p:sp>
      <p:sp>
        <p:nvSpPr>
          <p:cNvPr id="2" name="Date Placeholder 1"/>
          <p:cNvSpPr>
            <a:spLocks noGrp="1"/>
          </p:cNvSpPr>
          <p:nvPr>
            <p:ph type="dt" sz="quarter" idx="10"/>
          </p:nvPr>
        </p:nvSpPr>
        <p:spPr/>
        <p:txBody>
          <a:bodyPr/>
          <a:lstStyle/>
          <a:p>
            <a:pPr marL="171450" indent="-171450">
              <a:buFont typeface="Arial"/>
              <a:buChar char="•"/>
              <a:defRPr/>
            </a:pPr>
            <a:r>
              <a:rPr lang="en-US"/>
              <a:t>24 Jul 2013</a:t>
            </a:r>
          </a:p>
        </p:txBody>
      </p:sp>
      <p:sp>
        <p:nvSpPr>
          <p:cNvPr id="5" name="Footer Placeholder 4"/>
          <p:cNvSpPr>
            <a:spLocks noGrp="1"/>
          </p:cNvSpPr>
          <p:nvPr>
            <p:ph type="ftr" sz="quarter" idx="11"/>
          </p:nvPr>
        </p:nvSpPr>
        <p:spPr/>
        <p:txBody>
          <a:bodyPr/>
          <a:lstStyle/>
          <a:p>
            <a:pPr marL="171450" indent="-171450">
              <a:buFont typeface="Arial"/>
              <a:buChar char="•"/>
              <a:defRPr/>
            </a:pPr>
            <a:r>
              <a:rPr lang="en-US"/>
              <a:t>JCDL 2013, Indiapolis, USA</a:t>
            </a:r>
          </a:p>
        </p:txBody>
      </p:sp>
      <p:grpSp>
        <p:nvGrpSpPr>
          <p:cNvPr id="3078" name="Group 69"/>
          <p:cNvGrpSpPr>
            <a:grpSpLocks/>
          </p:cNvGrpSpPr>
          <p:nvPr/>
        </p:nvGrpSpPr>
        <p:grpSpPr bwMode="auto">
          <a:xfrm>
            <a:off x="6221413" y="425450"/>
            <a:ext cx="2655887" cy="1258888"/>
            <a:chOff x="298527" y="1981200"/>
            <a:chExt cx="6402039" cy="3352800"/>
          </a:xfrm>
        </p:grpSpPr>
        <p:grpSp>
          <p:nvGrpSpPr>
            <p:cNvPr id="3081" name="Group 70"/>
            <p:cNvGrpSpPr>
              <a:grpSpLocks/>
            </p:cNvGrpSpPr>
            <p:nvPr/>
          </p:nvGrpSpPr>
          <p:grpSpPr bwMode="auto">
            <a:xfrm>
              <a:off x="298527" y="1981200"/>
              <a:ext cx="6402039" cy="3352800"/>
              <a:chOff x="1008523" y="902261"/>
              <a:chExt cx="9678061" cy="4804436"/>
            </a:xfrm>
          </p:grpSpPr>
          <p:sp>
            <p:nvSpPr>
              <p:cNvPr id="81" name="Rectangle 80"/>
              <p:cNvSpPr/>
              <p:nvPr/>
            </p:nvSpPr>
            <p:spPr>
              <a:xfrm>
                <a:off x="4438940" y="902261"/>
                <a:ext cx="6247644" cy="4804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sp>
            <p:nvSpPr>
              <p:cNvPr id="82" name="Rectangle 81"/>
              <p:cNvSpPr/>
              <p:nvPr/>
            </p:nvSpPr>
            <p:spPr>
              <a:xfrm>
                <a:off x="2628282" y="3640728"/>
                <a:ext cx="1613973" cy="89666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400" dirty="0">
                    <a:solidFill>
                      <a:prstClr val="black"/>
                    </a:solidFill>
                    <a:latin typeface="Gill Sans Light"/>
                    <a:cs typeface="Gill Sans Light"/>
                  </a:rPr>
                  <a:t>Pre-</a:t>
                </a:r>
              </a:p>
              <a:p>
                <a:pPr algn="ctr">
                  <a:defRPr/>
                </a:pPr>
                <a:r>
                  <a:rPr lang="en-CA" sz="400" dirty="0">
                    <a:solidFill>
                      <a:prstClr val="black"/>
                    </a:solidFill>
                    <a:latin typeface="Gill Sans Light"/>
                    <a:cs typeface="Gill Sans Light"/>
                  </a:rPr>
                  <a:t>processing</a:t>
                </a:r>
              </a:p>
            </p:txBody>
          </p:sp>
          <p:sp>
            <p:nvSpPr>
              <p:cNvPr id="83" name="Rectangle 82"/>
              <p:cNvSpPr/>
              <p:nvPr/>
            </p:nvSpPr>
            <p:spPr>
              <a:xfrm>
                <a:off x="5034782" y="3816428"/>
                <a:ext cx="4159309" cy="569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Text Alignment</a:t>
                </a:r>
              </a:p>
            </p:txBody>
          </p:sp>
          <p:cxnSp>
            <p:nvCxnSpPr>
              <p:cNvPr id="84" name="Straight Arrow Connector 83"/>
              <p:cNvCxnSpPr>
                <a:stCxn id="82" idx="3"/>
                <a:endCxn id="83" idx="1"/>
              </p:cNvCxnSpPr>
              <p:nvPr/>
            </p:nvCxnSpPr>
            <p:spPr>
              <a:xfrm>
                <a:off x="4242255" y="4089061"/>
                <a:ext cx="792527" cy="121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5" name="Rounded Rectangle 84"/>
              <p:cNvSpPr/>
              <p:nvPr/>
            </p:nvSpPr>
            <p:spPr>
              <a:xfrm>
                <a:off x="4791818" y="1944332"/>
                <a:ext cx="4552679" cy="11147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dirty="0">
                  <a:solidFill>
                    <a:prstClr val="white"/>
                  </a:solidFill>
                  <a:latin typeface="Gill Sans Light"/>
                  <a:cs typeface="Gill Sans Light"/>
                </a:endParaRPr>
              </a:p>
            </p:txBody>
          </p:sp>
          <p:cxnSp>
            <p:nvCxnSpPr>
              <p:cNvPr id="86" name="Straight Arrow Connector 30"/>
              <p:cNvCxnSpPr>
                <a:stCxn id="3101" idx="3"/>
                <a:endCxn id="85" idx="1"/>
              </p:cNvCxnSpPr>
              <p:nvPr/>
            </p:nvCxnSpPr>
            <p:spPr>
              <a:xfrm>
                <a:off x="2130785" y="1932215"/>
                <a:ext cx="2661033" cy="56950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87" name="Oval 86"/>
              <p:cNvSpPr/>
              <p:nvPr/>
            </p:nvSpPr>
            <p:spPr>
              <a:xfrm>
                <a:off x="9841995" y="3683140"/>
                <a:ext cx="509067" cy="4665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cxnSp>
            <p:nvCxnSpPr>
              <p:cNvPr id="88" name="Straight Connector 87"/>
              <p:cNvCxnSpPr>
                <a:stCxn id="87" idx="1"/>
                <a:endCxn id="87" idx="5"/>
              </p:cNvCxnSpPr>
              <p:nvPr/>
            </p:nvCxnSpPr>
            <p:spPr>
              <a:xfrm>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7" idx="7"/>
                <a:endCxn id="87" idx="3"/>
              </p:cNvCxnSpPr>
              <p:nvPr/>
            </p:nvCxnSpPr>
            <p:spPr>
              <a:xfrm flipH="1">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9558539" y="2429017"/>
                <a:ext cx="989208" cy="436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600" dirty="0">
                    <a:solidFill>
                      <a:prstClr val="black"/>
                    </a:solidFill>
                    <a:latin typeface="Gill Sans Light"/>
                    <a:cs typeface="Gill Sans Light"/>
                  </a:rPr>
                  <a:t>nil</a:t>
                </a:r>
                <a:endParaRPr lang="en-CA" sz="400" dirty="0">
                  <a:solidFill>
                    <a:prstClr val="black"/>
                  </a:solidFill>
                  <a:latin typeface="Gill Sans Light"/>
                  <a:cs typeface="Gill Sans Light"/>
                </a:endParaRPr>
              </a:p>
            </p:txBody>
          </p:sp>
          <p:sp>
            <p:nvSpPr>
              <p:cNvPr id="91" name="Rectangle 90"/>
              <p:cNvSpPr/>
              <p:nvPr/>
            </p:nvSpPr>
            <p:spPr>
              <a:xfrm>
                <a:off x="5034782" y="4846382"/>
                <a:ext cx="4159309" cy="642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Ordering Alignment</a:t>
                </a:r>
              </a:p>
            </p:txBody>
          </p:sp>
          <p:sp>
            <p:nvSpPr>
              <p:cNvPr id="3095" name="TextBox 88"/>
              <p:cNvSpPr txBox="1">
                <a:spLocks noChangeArrowheads="1"/>
              </p:cNvSpPr>
              <p:nvPr/>
            </p:nvSpPr>
            <p:spPr bwMode="auto">
              <a:xfrm>
                <a:off x="5740906" y="902261"/>
                <a:ext cx="3488065"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Multimodal Alignment</a:t>
                </a:r>
              </a:p>
            </p:txBody>
          </p:sp>
          <p:sp>
            <p:nvSpPr>
              <p:cNvPr id="3096" name="TextBox 89"/>
              <p:cNvSpPr txBox="1">
                <a:spLocks noChangeArrowheads="1"/>
              </p:cNvSpPr>
              <p:nvPr/>
            </p:nvSpPr>
            <p:spPr bwMode="auto">
              <a:xfrm>
                <a:off x="5281649" y="2101702"/>
                <a:ext cx="3383308"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Slide Image Classifier</a:t>
                </a:r>
              </a:p>
            </p:txBody>
          </p:sp>
          <p:cxnSp>
            <p:nvCxnSpPr>
              <p:cNvPr id="94" name="Straight Connector 93"/>
              <p:cNvCxnSpPr/>
              <p:nvPr/>
            </p:nvCxnSpPr>
            <p:spPr>
              <a:xfrm flipV="1">
                <a:off x="2373749" y="1944332"/>
                <a:ext cx="0" cy="2150789"/>
              </a:xfrm>
              <a:prstGeom prst="line">
                <a:avLst/>
              </a:prstGeom>
              <a:ln/>
            </p:spPr>
            <p:style>
              <a:lnRef idx="1">
                <a:schemeClr val="dk1"/>
              </a:lnRef>
              <a:fillRef idx="0">
                <a:schemeClr val="dk1"/>
              </a:fillRef>
              <a:effectRef idx="0">
                <a:schemeClr val="dk1"/>
              </a:effectRef>
              <a:fontRef idx="minor">
                <a:schemeClr val="tx1"/>
              </a:fontRef>
            </p:style>
          </p:cxnSp>
          <p:cxnSp>
            <p:nvCxnSpPr>
              <p:cNvPr id="95" name="Elbow Connector 94"/>
              <p:cNvCxnSpPr>
                <a:stCxn id="91" idx="3"/>
                <a:endCxn id="87" idx="4"/>
              </p:cNvCxnSpPr>
              <p:nvPr/>
            </p:nvCxnSpPr>
            <p:spPr>
              <a:xfrm flipV="1">
                <a:off x="9194091" y="4149646"/>
                <a:ext cx="902437" cy="101783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endCxn id="87" idx="1"/>
              </p:cNvCxnSpPr>
              <p:nvPr/>
            </p:nvCxnSpPr>
            <p:spPr>
              <a:xfrm>
                <a:off x="9344498" y="3022755"/>
                <a:ext cx="572702" cy="7270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a:stCxn id="90" idx="2"/>
                <a:endCxn id="87" idx="0"/>
              </p:cNvCxnSpPr>
              <p:nvPr/>
            </p:nvCxnSpPr>
            <p:spPr>
              <a:xfrm>
                <a:off x="10056037" y="2865233"/>
                <a:ext cx="40492" cy="817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101"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414059" y="1726355"/>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02"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261659" y="19549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03"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109259" y="21835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04" name="Picture 3" descr="C:\Users\Bamdad\Desktop\This is just a test.png"/>
              <p:cNvPicPr>
                <a:picLocks noChangeAspect="1" noChangeArrowheads="1"/>
              </p:cNvPicPr>
              <p:nvPr/>
            </p:nvPicPr>
            <p:blipFill>
              <a:blip r:embed="rId4">
                <a:extLst>
                  <a:ext uri="{28A0092B-C50C-407E-A947-70E740481C1C}">
                    <a14:useLocalDpi xmlns:a14="http://schemas.microsoft.com/office/drawing/2010/main" val="0"/>
                  </a:ext>
                </a:extLst>
              </a:blip>
              <a:srcRect l="6812" t="5901" r="5780" b="7022"/>
              <a:stretch>
                <a:fillRect/>
              </a:stretch>
            </p:blipFill>
            <p:spPr bwMode="auto">
              <a:xfrm>
                <a:off x="1008523" y="3397034"/>
                <a:ext cx="1125073" cy="13892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79" name="Straight Arrow Connector 78"/>
            <p:cNvCxnSpPr>
              <a:stCxn id="3104" idx="3"/>
              <a:endCxn id="82" idx="1"/>
            </p:cNvCxnSpPr>
            <p:nvPr/>
          </p:nvCxnSpPr>
          <p:spPr>
            <a:xfrm flipV="1">
              <a:off x="1040903" y="4205124"/>
              <a:ext cx="32909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0" name="Straight Arrow Connector 79"/>
            <p:cNvCxnSpPr>
              <a:stCxn id="83" idx="3"/>
              <a:endCxn id="87" idx="3"/>
            </p:cNvCxnSpPr>
            <p:nvPr/>
          </p:nvCxnSpPr>
          <p:spPr>
            <a:xfrm flipV="1">
              <a:off x="5713282" y="4200898"/>
              <a:ext cx="478337" cy="126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02" name="Rectangle 101"/>
          <p:cNvSpPr/>
          <p:nvPr/>
        </p:nvSpPr>
        <p:spPr>
          <a:xfrm>
            <a:off x="6110288" y="381000"/>
            <a:ext cx="2857500" cy="1400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103" name="TextBox 102"/>
          <p:cNvSpPr txBox="1"/>
          <p:nvPr/>
        </p:nvSpPr>
        <p:spPr>
          <a:xfrm>
            <a:off x="550863" y="555625"/>
            <a:ext cx="2222500" cy="368300"/>
          </a:xfrm>
          <a:prstGeom prst="rect">
            <a:avLst/>
          </a:prstGeom>
          <a:noFill/>
        </p:spPr>
        <p:txBody>
          <a:bodyPr>
            <a:spAutoFit/>
          </a:bodyPr>
          <a:lstStyle/>
          <a:p>
            <a:pPr>
              <a:defRPr/>
            </a:pPr>
            <a:r>
              <a:rPr lang="en-US" sz="1800" dirty="0">
                <a:solidFill>
                  <a:schemeClr val="bg1">
                    <a:lumMod val="50000"/>
                  </a:schemeClr>
                </a:solidFill>
                <a:latin typeface="Gill Sans Light"/>
                <a:cs typeface="Gill Sans Light"/>
              </a:rPr>
              <a:t>PRE-PROCESSING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left)">
                                      <p:cBhvr>
                                        <p:cTn id="13" dur="500"/>
                                        <p:tgtEl>
                                          <p:spTgt spid="3">
                                            <p:txEl>
                                              <p:pRg st="7" end="7"/>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left)">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algn="l"/>
            <a:r>
              <a:rPr lang="en-US">
                <a:latin typeface="Gill Sans Light" charset="0"/>
              </a:rPr>
              <a:t>1. TEXT SIMILARITY</a:t>
            </a:r>
          </a:p>
        </p:txBody>
      </p:sp>
      <p:sp>
        <p:nvSpPr>
          <p:cNvPr id="40962" name="Content Placeholder 2"/>
          <p:cNvSpPr>
            <a:spLocks noGrp="1"/>
          </p:cNvSpPr>
          <p:nvPr>
            <p:ph idx="1"/>
          </p:nvPr>
        </p:nvSpPr>
        <p:spPr/>
        <p:txBody>
          <a:bodyPr/>
          <a:lstStyle/>
          <a:p>
            <a:r>
              <a:rPr lang="en-US" i="1">
                <a:latin typeface="Gill Sans Light" charset="0"/>
              </a:rPr>
              <a:t>tf.idf </a:t>
            </a:r>
            <a:r>
              <a:rPr lang="en-US">
                <a:latin typeface="Gill Sans Light" charset="0"/>
              </a:rPr>
              <a:t>cosine-based similarity measure</a:t>
            </a:r>
            <a:endParaRPr lang="en-US" i="1">
              <a:latin typeface="Gill Sans Light" charset="0"/>
            </a:endParaRPr>
          </a:p>
          <a:p>
            <a:pPr lvl="1"/>
            <a:r>
              <a:rPr lang="en-US">
                <a:latin typeface="Gill Sans Light" charset="0"/>
              </a:rPr>
              <a:t>Previous works have all used textual evidence</a:t>
            </a:r>
          </a:p>
          <a:p>
            <a:pPr lvl="1"/>
            <a:r>
              <a:rPr lang="en-US">
                <a:latin typeface="Gill Sans Light" charset="0"/>
              </a:rPr>
              <a:t>We use it as baseline</a:t>
            </a:r>
          </a:p>
          <a:p>
            <a:pPr lvl="1"/>
            <a:r>
              <a:rPr lang="en-US">
                <a:latin typeface="Gill Sans Light" charset="0"/>
              </a:rPr>
              <a:t>Primary alignment component</a:t>
            </a:r>
            <a:br>
              <a:rPr lang="en-US">
                <a:latin typeface="Gill Sans Light" charset="0"/>
              </a:rPr>
            </a:br>
            <a:endParaRPr lang="en-US" sz="1600">
              <a:latin typeface="Gill Sans Light" charset="0"/>
            </a:endParaRPr>
          </a:p>
          <a:p>
            <a:r>
              <a:rPr lang="en-US">
                <a:latin typeface="Gill Sans Light" charset="0"/>
              </a:rPr>
              <a:t>For each slide </a:t>
            </a:r>
            <a:r>
              <a:rPr lang="en-US" i="1">
                <a:solidFill>
                  <a:srgbClr val="0000FF"/>
                </a:solidFill>
                <a:latin typeface="Gill Sans Light" charset="0"/>
              </a:rPr>
              <a:t>s</a:t>
            </a:r>
            <a:r>
              <a:rPr lang="en-US">
                <a:latin typeface="Gill Sans Light" charset="0"/>
              </a:rPr>
              <a:t>, computes similarity for all sections</a:t>
            </a:r>
          </a:p>
          <a:p>
            <a:pPr lvl="1"/>
            <a:r>
              <a:rPr lang="en-US">
                <a:latin typeface="Gill Sans Light" charset="0"/>
              </a:rPr>
              <a:t>Probability distribution </a:t>
            </a:r>
          </a:p>
          <a:p>
            <a:pPr lvl="1"/>
            <a:r>
              <a:rPr lang="en-US">
                <a:latin typeface="Gill Sans Light" charset="0"/>
              </a:rPr>
              <a:t>Outputs a text alignment vector (V</a:t>
            </a:r>
            <a:r>
              <a:rPr lang="en-US" baseline="-25000">
                <a:latin typeface="Gill Sans Light" charset="0"/>
              </a:rPr>
              <a:t>Ts</a:t>
            </a:r>
            <a:r>
              <a:rPr lang="en-US">
                <a:latin typeface="Gill Sans Light" charset="0"/>
              </a:rPr>
              <a:t>)</a:t>
            </a:r>
          </a:p>
          <a:p>
            <a:pPr lvl="1"/>
            <a:endParaRPr lang="en-US" sz="2000">
              <a:latin typeface="Gill Sans Light" charset="0"/>
            </a:endParaRPr>
          </a:p>
          <a:p>
            <a:endParaRPr lang="en-US">
              <a:latin typeface="Gill Sans Light" charset="0"/>
            </a:endParaRPr>
          </a:p>
          <a:p>
            <a:endParaRPr lang="en-US">
              <a:latin typeface="Gill Sans Light" charset="0"/>
            </a:endParaRPr>
          </a:p>
        </p:txBody>
      </p:sp>
      <p:sp>
        <p:nvSpPr>
          <p:cNvPr id="32" name="Date Placeholder 31"/>
          <p:cNvSpPr>
            <a:spLocks noGrp="1"/>
          </p:cNvSpPr>
          <p:nvPr>
            <p:ph type="dt" sz="quarter" idx="10"/>
          </p:nvPr>
        </p:nvSpPr>
        <p:spPr/>
        <p:txBody>
          <a:bodyPr/>
          <a:lstStyle/>
          <a:p>
            <a:pPr>
              <a:defRPr/>
            </a:pPr>
            <a:r>
              <a:rPr lang="en-US"/>
              <a:t>24 Jul 2013</a:t>
            </a:r>
          </a:p>
        </p:txBody>
      </p:sp>
      <p:sp>
        <p:nvSpPr>
          <p:cNvPr id="33" name="Footer Placeholder 32"/>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23A96520-B6CF-B247-AFD7-5914BEFBB4E4}" type="slidenum">
              <a:rPr lang="en-US" smtClean="0"/>
              <a:pPr>
                <a:defRPr/>
              </a:pPr>
              <a:t>18</a:t>
            </a:fld>
            <a:endParaRPr lang="en-US"/>
          </a:p>
        </p:txBody>
      </p:sp>
      <p:grpSp>
        <p:nvGrpSpPr>
          <p:cNvPr id="40966" name="Group 5"/>
          <p:cNvGrpSpPr>
            <a:grpSpLocks/>
          </p:cNvGrpSpPr>
          <p:nvPr/>
        </p:nvGrpSpPr>
        <p:grpSpPr bwMode="auto">
          <a:xfrm>
            <a:off x="6221413" y="425450"/>
            <a:ext cx="2655887" cy="1258888"/>
            <a:chOff x="298527" y="1981200"/>
            <a:chExt cx="6402039" cy="3352800"/>
          </a:xfrm>
        </p:grpSpPr>
        <p:grpSp>
          <p:nvGrpSpPr>
            <p:cNvPr id="40969" name="Group 6"/>
            <p:cNvGrpSpPr>
              <a:grpSpLocks/>
            </p:cNvGrpSpPr>
            <p:nvPr/>
          </p:nvGrpSpPr>
          <p:grpSpPr bwMode="auto">
            <a:xfrm>
              <a:off x="298527" y="1981200"/>
              <a:ext cx="6402039" cy="3352800"/>
              <a:chOff x="1008523" y="902261"/>
              <a:chExt cx="9678061" cy="4804436"/>
            </a:xfrm>
          </p:grpSpPr>
          <p:sp>
            <p:nvSpPr>
              <p:cNvPr id="10" name="Rectangle 9"/>
              <p:cNvSpPr/>
              <p:nvPr/>
            </p:nvSpPr>
            <p:spPr>
              <a:xfrm>
                <a:off x="4438940" y="902261"/>
                <a:ext cx="6247644" cy="4804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sp>
            <p:nvSpPr>
              <p:cNvPr id="11" name="Rectangle 10"/>
              <p:cNvSpPr/>
              <p:nvPr/>
            </p:nvSpPr>
            <p:spPr>
              <a:xfrm>
                <a:off x="2628282" y="3640728"/>
                <a:ext cx="1613973" cy="8966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400" dirty="0">
                    <a:solidFill>
                      <a:prstClr val="black"/>
                    </a:solidFill>
                    <a:latin typeface="Gill Sans Light"/>
                    <a:cs typeface="Gill Sans Light"/>
                  </a:rPr>
                  <a:t>Pre-</a:t>
                </a:r>
              </a:p>
              <a:p>
                <a:pPr algn="ctr">
                  <a:defRPr/>
                </a:pPr>
                <a:r>
                  <a:rPr lang="en-CA" sz="400" dirty="0">
                    <a:solidFill>
                      <a:prstClr val="black"/>
                    </a:solidFill>
                    <a:latin typeface="Gill Sans Light"/>
                    <a:cs typeface="Gill Sans Light"/>
                  </a:rPr>
                  <a:t>processing</a:t>
                </a:r>
              </a:p>
            </p:txBody>
          </p:sp>
          <p:sp>
            <p:nvSpPr>
              <p:cNvPr id="12" name="Rectangle 11"/>
              <p:cNvSpPr/>
              <p:nvPr/>
            </p:nvSpPr>
            <p:spPr>
              <a:xfrm>
                <a:off x="5034782" y="3816428"/>
                <a:ext cx="4159309" cy="56950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Text Alignment</a:t>
                </a:r>
              </a:p>
            </p:txBody>
          </p:sp>
          <p:cxnSp>
            <p:nvCxnSpPr>
              <p:cNvPr id="13" name="Straight Arrow Connector 12"/>
              <p:cNvCxnSpPr>
                <a:stCxn id="11" idx="3"/>
                <a:endCxn id="12" idx="1"/>
              </p:cNvCxnSpPr>
              <p:nvPr/>
            </p:nvCxnSpPr>
            <p:spPr>
              <a:xfrm>
                <a:off x="4242255" y="4089061"/>
                <a:ext cx="792527" cy="121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Rounded Rectangle 13"/>
              <p:cNvSpPr/>
              <p:nvPr/>
            </p:nvSpPr>
            <p:spPr>
              <a:xfrm>
                <a:off x="4791818" y="1944332"/>
                <a:ext cx="4552679" cy="11147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dirty="0">
                  <a:solidFill>
                    <a:prstClr val="white"/>
                  </a:solidFill>
                  <a:latin typeface="Gill Sans Light"/>
                  <a:cs typeface="Gill Sans Light"/>
                </a:endParaRPr>
              </a:p>
            </p:txBody>
          </p:sp>
          <p:cxnSp>
            <p:nvCxnSpPr>
              <p:cNvPr id="15" name="Straight Arrow Connector 30"/>
              <p:cNvCxnSpPr>
                <a:stCxn id="40989" idx="3"/>
                <a:endCxn id="14" idx="1"/>
              </p:cNvCxnSpPr>
              <p:nvPr/>
            </p:nvCxnSpPr>
            <p:spPr>
              <a:xfrm>
                <a:off x="2130785" y="1932215"/>
                <a:ext cx="2661033" cy="56950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6" name="Oval 15"/>
              <p:cNvSpPr/>
              <p:nvPr/>
            </p:nvSpPr>
            <p:spPr>
              <a:xfrm>
                <a:off x="9841995" y="3683140"/>
                <a:ext cx="509067" cy="4665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cxnSp>
            <p:nvCxnSpPr>
              <p:cNvPr id="17" name="Straight Connector 16"/>
              <p:cNvCxnSpPr>
                <a:stCxn id="16" idx="1"/>
                <a:endCxn id="16" idx="5"/>
              </p:cNvCxnSpPr>
              <p:nvPr/>
            </p:nvCxnSpPr>
            <p:spPr>
              <a:xfrm>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7"/>
                <a:endCxn id="16" idx="3"/>
              </p:cNvCxnSpPr>
              <p:nvPr/>
            </p:nvCxnSpPr>
            <p:spPr>
              <a:xfrm flipH="1">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558539" y="2429017"/>
                <a:ext cx="989208" cy="436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600" dirty="0">
                    <a:solidFill>
                      <a:prstClr val="black"/>
                    </a:solidFill>
                    <a:latin typeface="Gill Sans Light"/>
                    <a:cs typeface="Gill Sans Light"/>
                  </a:rPr>
                  <a:t>nil</a:t>
                </a:r>
                <a:endParaRPr lang="en-CA" sz="400" dirty="0">
                  <a:solidFill>
                    <a:prstClr val="black"/>
                  </a:solidFill>
                  <a:latin typeface="Gill Sans Light"/>
                  <a:cs typeface="Gill Sans Light"/>
                </a:endParaRPr>
              </a:p>
            </p:txBody>
          </p:sp>
          <p:sp>
            <p:nvSpPr>
              <p:cNvPr id="20" name="Rectangle 19"/>
              <p:cNvSpPr/>
              <p:nvPr/>
            </p:nvSpPr>
            <p:spPr>
              <a:xfrm>
                <a:off x="5034782" y="4846382"/>
                <a:ext cx="4159309" cy="642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Ordering Alignment</a:t>
                </a:r>
              </a:p>
            </p:txBody>
          </p:sp>
          <p:sp>
            <p:nvSpPr>
              <p:cNvPr id="40983" name="TextBox 20"/>
              <p:cNvSpPr txBox="1">
                <a:spLocks noChangeArrowheads="1"/>
              </p:cNvSpPr>
              <p:nvPr/>
            </p:nvSpPr>
            <p:spPr bwMode="auto">
              <a:xfrm>
                <a:off x="5740906" y="902261"/>
                <a:ext cx="3488065"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Multimodal Alignment</a:t>
                </a:r>
              </a:p>
            </p:txBody>
          </p:sp>
          <p:sp>
            <p:nvSpPr>
              <p:cNvPr id="40984" name="TextBox 21"/>
              <p:cNvSpPr txBox="1">
                <a:spLocks noChangeArrowheads="1"/>
              </p:cNvSpPr>
              <p:nvPr/>
            </p:nvSpPr>
            <p:spPr bwMode="auto">
              <a:xfrm>
                <a:off x="5281649" y="2101702"/>
                <a:ext cx="3383308"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Slide Image Classifier</a:t>
                </a:r>
              </a:p>
            </p:txBody>
          </p:sp>
          <p:cxnSp>
            <p:nvCxnSpPr>
              <p:cNvPr id="23" name="Straight Connector 22"/>
              <p:cNvCxnSpPr/>
              <p:nvPr/>
            </p:nvCxnSpPr>
            <p:spPr>
              <a:xfrm flipV="1">
                <a:off x="2373749" y="1944332"/>
                <a:ext cx="0" cy="2150789"/>
              </a:xfrm>
              <a:prstGeom prst="line">
                <a:avLst/>
              </a:prstGeom>
              <a:ln/>
            </p:spPr>
            <p:style>
              <a:lnRef idx="1">
                <a:schemeClr val="dk1"/>
              </a:lnRef>
              <a:fillRef idx="0">
                <a:schemeClr val="dk1"/>
              </a:fillRef>
              <a:effectRef idx="0">
                <a:schemeClr val="dk1"/>
              </a:effectRef>
              <a:fontRef idx="minor">
                <a:schemeClr val="tx1"/>
              </a:fontRef>
            </p:style>
          </p:cxnSp>
          <p:cxnSp>
            <p:nvCxnSpPr>
              <p:cNvPr id="24" name="Elbow Connector 23"/>
              <p:cNvCxnSpPr>
                <a:stCxn id="20" idx="3"/>
                <a:endCxn id="16" idx="4"/>
              </p:cNvCxnSpPr>
              <p:nvPr/>
            </p:nvCxnSpPr>
            <p:spPr>
              <a:xfrm flipV="1">
                <a:off x="9194091" y="4149646"/>
                <a:ext cx="902437" cy="101783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16" idx="1"/>
              </p:cNvCxnSpPr>
              <p:nvPr/>
            </p:nvCxnSpPr>
            <p:spPr>
              <a:xfrm>
                <a:off x="9344498" y="3022755"/>
                <a:ext cx="572702" cy="7270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19" idx="2"/>
                <a:endCxn id="16" idx="0"/>
              </p:cNvCxnSpPr>
              <p:nvPr/>
            </p:nvCxnSpPr>
            <p:spPr>
              <a:xfrm>
                <a:off x="10056037" y="2865233"/>
                <a:ext cx="40492" cy="817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0989"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414059" y="1726355"/>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90"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261659" y="19549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91"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109259" y="21835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92" name="Picture 3" descr="C:\Users\Bamdad\Desktop\This is just a test.png"/>
              <p:cNvPicPr>
                <a:picLocks noChangeAspect="1" noChangeArrowheads="1"/>
              </p:cNvPicPr>
              <p:nvPr/>
            </p:nvPicPr>
            <p:blipFill>
              <a:blip r:embed="rId4">
                <a:extLst>
                  <a:ext uri="{28A0092B-C50C-407E-A947-70E740481C1C}">
                    <a14:useLocalDpi xmlns:a14="http://schemas.microsoft.com/office/drawing/2010/main" val="0"/>
                  </a:ext>
                </a:extLst>
              </a:blip>
              <a:srcRect l="6812" t="5901" r="5780" b="7022"/>
              <a:stretch>
                <a:fillRect/>
              </a:stretch>
            </p:blipFill>
            <p:spPr bwMode="auto">
              <a:xfrm>
                <a:off x="1008523" y="3397034"/>
                <a:ext cx="1125073" cy="13892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8" name="Straight Arrow Connector 7"/>
            <p:cNvCxnSpPr>
              <a:stCxn id="40992" idx="3"/>
              <a:endCxn id="11" idx="1"/>
            </p:cNvCxnSpPr>
            <p:nvPr/>
          </p:nvCxnSpPr>
          <p:spPr>
            <a:xfrm flipV="1">
              <a:off x="1040903" y="4205124"/>
              <a:ext cx="32909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12" idx="3"/>
              <a:endCxn id="16" idx="3"/>
            </p:cNvCxnSpPr>
            <p:nvPr/>
          </p:nvCxnSpPr>
          <p:spPr>
            <a:xfrm flipV="1">
              <a:off x="5713282" y="4200898"/>
              <a:ext cx="478337" cy="126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31" name="Rectangle 30"/>
          <p:cNvSpPr/>
          <p:nvPr/>
        </p:nvSpPr>
        <p:spPr>
          <a:xfrm>
            <a:off x="6091238" y="379413"/>
            <a:ext cx="2857500" cy="1400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latin typeface="Gill Sans Light"/>
              <a:cs typeface="Gill Sans Light"/>
            </a:endParaRPr>
          </a:p>
        </p:txBody>
      </p:sp>
      <p:sp>
        <p:nvSpPr>
          <p:cNvPr id="35" name="TextBox 34"/>
          <p:cNvSpPr txBox="1"/>
          <p:nvPr/>
        </p:nvSpPr>
        <p:spPr>
          <a:xfrm>
            <a:off x="457200" y="555625"/>
            <a:ext cx="2620963" cy="368300"/>
          </a:xfrm>
          <a:prstGeom prst="rect">
            <a:avLst/>
          </a:prstGeom>
          <a:noFill/>
        </p:spPr>
        <p:txBody>
          <a:bodyPr wrap="none">
            <a:spAutoFit/>
          </a:bodyPr>
          <a:lstStyle/>
          <a:p>
            <a:pPr>
              <a:defRPr/>
            </a:pPr>
            <a:r>
              <a:rPr lang="en-US" sz="1800" dirty="0">
                <a:solidFill>
                  <a:schemeClr val="bg1">
                    <a:lumMod val="50000"/>
                  </a:schemeClr>
                </a:solidFill>
                <a:latin typeface="Gill Sans Light"/>
                <a:cs typeface="Gill Sans Light"/>
              </a:rPr>
              <a:t>ALIGNMENT MODALITY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l"/>
            <a:r>
              <a:rPr lang="en-US">
                <a:latin typeface="Gill Sans Light" charset="0"/>
              </a:rPr>
              <a:t>2. LINEAR ORDERING</a:t>
            </a:r>
          </a:p>
        </p:txBody>
      </p:sp>
      <p:sp>
        <p:nvSpPr>
          <p:cNvPr id="2" name="Date Placeholder 1"/>
          <p:cNvSpPr>
            <a:spLocks noGrp="1"/>
          </p:cNvSpPr>
          <p:nvPr>
            <p:ph type="dt" sz="quarter" idx="10"/>
          </p:nvPr>
        </p:nvSpPr>
        <p:spPr/>
        <p:txBody>
          <a:bodyPr/>
          <a:lstStyle/>
          <a:p>
            <a:pPr>
              <a:defRPr/>
            </a:pPr>
            <a:r>
              <a:rPr lang="en-US"/>
              <a:t>24 Jul 2013</a:t>
            </a:r>
          </a:p>
        </p:txBody>
      </p:sp>
      <p:sp>
        <p:nvSpPr>
          <p:cNvPr id="6" name="Footer Placeholder 5"/>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5B2DA3DF-94D9-CC4B-BDFC-C00A0B47E175}" type="slidenum">
              <a:rPr lang="en-US" smtClean="0"/>
              <a:pPr>
                <a:defRPr/>
              </a:pPr>
              <a:t>19</a:t>
            </a:fld>
            <a:endParaRPr lang="en-US"/>
          </a:p>
        </p:txBody>
      </p:sp>
      <p:grpSp>
        <p:nvGrpSpPr>
          <p:cNvPr id="10" name="Group 9"/>
          <p:cNvGrpSpPr>
            <a:grpSpLocks/>
          </p:cNvGrpSpPr>
          <p:nvPr/>
        </p:nvGrpSpPr>
        <p:grpSpPr bwMode="auto">
          <a:xfrm>
            <a:off x="2012950" y="4491038"/>
            <a:ext cx="6138863" cy="533400"/>
            <a:chOff x="762000" y="1600200"/>
            <a:chExt cx="6172200" cy="533400"/>
          </a:xfrm>
        </p:grpSpPr>
        <p:sp>
          <p:nvSpPr>
            <p:cNvPr id="21" name="Rectangle 20"/>
            <p:cNvSpPr/>
            <p:nvPr/>
          </p:nvSpPr>
          <p:spPr>
            <a:xfrm>
              <a:off x="762000" y="1600200"/>
              <a:ext cx="686332"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0</a:t>
              </a:r>
            </a:p>
          </p:txBody>
        </p:sp>
        <p:sp>
          <p:nvSpPr>
            <p:cNvPr id="22" name="Rectangle 21"/>
            <p:cNvSpPr/>
            <p:nvPr/>
          </p:nvSpPr>
          <p:spPr>
            <a:xfrm>
              <a:off x="1448332" y="1600200"/>
              <a:ext cx="684736"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0</a:t>
              </a:r>
            </a:p>
          </p:txBody>
        </p:sp>
        <p:sp>
          <p:nvSpPr>
            <p:cNvPr id="23" name="Rectangle 22"/>
            <p:cNvSpPr/>
            <p:nvPr/>
          </p:nvSpPr>
          <p:spPr>
            <a:xfrm>
              <a:off x="2133068" y="1600200"/>
              <a:ext cx="686332"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0.1</a:t>
              </a:r>
            </a:p>
          </p:txBody>
        </p:sp>
        <p:sp>
          <p:nvSpPr>
            <p:cNvPr id="24" name="Rectangle 23"/>
            <p:cNvSpPr/>
            <p:nvPr/>
          </p:nvSpPr>
          <p:spPr>
            <a:xfrm>
              <a:off x="2819400" y="1600200"/>
              <a:ext cx="686332" cy="533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bg1"/>
                  </a:solidFill>
                  <a:latin typeface="Gill Sans Light"/>
                  <a:cs typeface="Gill Sans Light"/>
                </a:rPr>
                <a:t>0.2</a:t>
              </a:r>
            </a:p>
          </p:txBody>
        </p:sp>
        <p:sp>
          <p:nvSpPr>
            <p:cNvPr id="25" name="Rectangle 24"/>
            <p:cNvSpPr/>
            <p:nvPr/>
          </p:nvSpPr>
          <p:spPr>
            <a:xfrm>
              <a:off x="3505732" y="1600200"/>
              <a:ext cx="684735"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bg1"/>
                  </a:solidFill>
                  <a:latin typeface="Gill Sans Light"/>
                  <a:cs typeface="Gill Sans Light"/>
                </a:rPr>
                <a:t>0.4</a:t>
              </a:r>
            </a:p>
          </p:txBody>
        </p:sp>
        <p:sp>
          <p:nvSpPr>
            <p:cNvPr id="26" name="Rectangle 25"/>
            <p:cNvSpPr/>
            <p:nvPr/>
          </p:nvSpPr>
          <p:spPr>
            <a:xfrm>
              <a:off x="4190468" y="1600200"/>
              <a:ext cx="686332" cy="533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bg1"/>
                  </a:solidFill>
                  <a:latin typeface="Gill Sans Light"/>
                  <a:cs typeface="Gill Sans Light"/>
                </a:rPr>
                <a:t>0.2</a:t>
              </a:r>
            </a:p>
          </p:txBody>
        </p:sp>
        <p:sp>
          <p:nvSpPr>
            <p:cNvPr id="27" name="Rectangle 26"/>
            <p:cNvSpPr/>
            <p:nvPr/>
          </p:nvSpPr>
          <p:spPr>
            <a:xfrm>
              <a:off x="4876800" y="1600200"/>
              <a:ext cx="686332"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0.1</a:t>
              </a:r>
            </a:p>
          </p:txBody>
        </p:sp>
        <p:sp>
          <p:nvSpPr>
            <p:cNvPr id="28" name="Rectangle 27"/>
            <p:cNvSpPr/>
            <p:nvPr/>
          </p:nvSpPr>
          <p:spPr>
            <a:xfrm>
              <a:off x="5563132" y="1600200"/>
              <a:ext cx="684736"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0</a:t>
              </a:r>
            </a:p>
          </p:txBody>
        </p:sp>
        <p:sp>
          <p:nvSpPr>
            <p:cNvPr id="29" name="Rectangle 28"/>
            <p:cNvSpPr/>
            <p:nvPr/>
          </p:nvSpPr>
          <p:spPr>
            <a:xfrm>
              <a:off x="6247868" y="1600200"/>
              <a:ext cx="686332"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0</a:t>
              </a:r>
            </a:p>
          </p:txBody>
        </p:sp>
      </p:grpSp>
      <p:grpSp>
        <p:nvGrpSpPr>
          <p:cNvPr id="11" name="Group 10"/>
          <p:cNvGrpSpPr/>
          <p:nvPr/>
        </p:nvGrpSpPr>
        <p:grpSpPr>
          <a:xfrm>
            <a:off x="2273479" y="5105400"/>
            <a:ext cx="6138333" cy="533400"/>
            <a:chOff x="762000" y="1600200"/>
            <a:chExt cx="6172200" cy="533400"/>
          </a:xfrm>
          <a:noFill/>
        </p:grpSpPr>
        <p:sp>
          <p:nvSpPr>
            <p:cNvPr id="12" name="Rectangle 11"/>
            <p:cNvSpPr/>
            <p:nvPr/>
          </p:nvSpPr>
          <p:spPr>
            <a:xfrm>
              <a:off x="762000" y="1600200"/>
              <a:ext cx="685800" cy="533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1.</a:t>
              </a:r>
            </a:p>
          </p:txBody>
        </p:sp>
        <p:sp>
          <p:nvSpPr>
            <p:cNvPr id="13" name="Rectangle 12"/>
            <p:cNvSpPr/>
            <p:nvPr/>
          </p:nvSpPr>
          <p:spPr>
            <a:xfrm>
              <a:off x="1447800" y="1600200"/>
              <a:ext cx="685800" cy="533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2.</a:t>
              </a:r>
            </a:p>
          </p:txBody>
        </p:sp>
        <p:sp>
          <p:nvSpPr>
            <p:cNvPr id="14" name="Rectangle 13"/>
            <p:cNvSpPr/>
            <p:nvPr/>
          </p:nvSpPr>
          <p:spPr>
            <a:xfrm>
              <a:off x="2133600" y="1600200"/>
              <a:ext cx="685800" cy="533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2.1</a:t>
              </a:r>
            </a:p>
          </p:txBody>
        </p:sp>
        <p:sp>
          <p:nvSpPr>
            <p:cNvPr id="15" name="Rectangle 14"/>
            <p:cNvSpPr/>
            <p:nvPr/>
          </p:nvSpPr>
          <p:spPr>
            <a:xfrm>
              <a:off x="2819400" y="1600200"/>
              <a:ext cx="685800" cy="533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3.</a:t>
              </a:r>
            </a:p>
          </p:txBody>
        </p:sp>
        <p:sp>
          <p:nvSpPr>
            <p:cNvPr id="16" name="Rectangle 15"/>
            <p:cNvSpPr/>
            <p:nvPr/>
          </p:nvSpPr>
          <p:spPr>
            <a:xfrm>
              <a:off x="3505200" y="1600200"/>
              <a:ext cx="685800" cy="533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3.1</a:t>
              </a:r>
            </a:p>
          </p:txBody>
        </p:sp>
        <p:sp>
          <p:nvSpPr>
            <p:cNvPr id="17" name="Rectangle 16"/>
            <p:cNvSpPr/>
            <p:nvPr/>
          </p:nvSpPr>
          <p:spPr>
            <a:xfrm>
              <a:off x="4191000" y="1600200"/>
              <a:ext cx="685800" cy="533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3.2</a:t>
              </a:r>
            </a:p>
          </p:txBody>
        </p:sp>
        <p:sp>
          <p:nvSpPr>
            <p:cNvPr id="18" name="Rectangle 17"/>
            <p:cNvSpPr/>
            <p:nvPr/>
          </p:nvSpPr>
          <p:spPr>
            <a:xfrm>
              <a:off x="4876800" y="1600200"/>
              <a:ext cx="685800" cy="533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4.</a:t>
              </a:r>
            </a:p>
          </p:txBody>
        </p:sp>
        <p:sp>
          <p:nvSpPr>
            <p:cNvPr id="19" name="Rectangle 18"/>
            <p:cNvSpPr/>
            <p:nvPr/>
          </p:nvSpPr>
          <p:spPr>
            <a:xfrm>
              <a:off x="5562600" y="1600200"/>
              <a:ext cx="685800" cy="533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5.</a:t>
              </a:r>
            </a:p>
          </p:txBody>
        </p:sp>
        <p:sp>
          <p:nvSpPr>
            <p:cNvPr id="20" name="Rectangle 19"/>
            <p:cNvSpPr/>
            <p:nvPr/>
          </p:nvSpPr>
          <p:spPr>
            <a:xfrm>
              <a:off x="6248400" y="1600200"/>
              <a:ext cx="685800" cy="533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Gill Sans Light"/>
                  <a:cs typeface="Gill Sans Light"/>
                </a:rPr>
                <a:t>5.1</a:t>
              </a:r>
            </a:p>
          </p:txBody>
        </p:sp>
      </p:grpSp>
      <p:grpSp>
        <p:nvGrpSpPr>
          <p:cNvPr id="41991" name="Group 31"/>
          <p:cNvGrpSpPr>
            <a:grpSpLocks/>
          </p:cNvGrpSpPr>
          <p:nvPr/>
        </p:nvGrpSpPr>
        <p:grpSpPr bwMode="auto">
          <a:xfrm>
            <a:off x="6221413" y="425450"/>
            <a:ext cx="2655887" cy="1258888"/>
            <a:chOff x="298527" y="1981200"/>
            <a:chExt cx="6402039" cy="3352800"/>
          </a:xfrm>
        </p:grpSpPr>
        <p:grpSp>
          <p:nvGrpSpPr>
            <p:cNvPr id="42021" name="Group 32"/>
            <p:cNvGrpSpPr>
              <a:grpSpLocks/>
            </p:cNvGrpSpPr>
            <p:nvPr/>
          </p:nvGrpSpPr>
          <p:grpSpPr bwMode="auto">
            <a:xfrm>
              <a:off x="298527" y="1981200"/>
              <a:ext cx="6402039" cy="3352800"/>
              <a:chOff x="1008523" y="902261"/>
              <a:chExt cx="9678061" cy="4804436"/>
            </a:xfrm>
          </p:grpSpPr>
          <p:sp>
            <p:nvSpPr>
              <p:cNvPr id="36" name="Rectangle 35"/>
              <p:cNvSpPr/>
              <p:nvPr/>
            </p:nvSpPr>
            <p:spPr>
              <a:xfrm>
                <a:off x="4438940" y="902261"/>
                <a:ext cx="6247644" cy="4804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sp>
            <p:nvSpPr>
              <p:cNvPr id="37" name="Rectangle 36"/>
              <p:cNvSpPr/>
              <p:nvPr/>
            </p:nvSpPr>
            <p:spPr>
              <a:xfrm>
                <a:off x="2628282" y="3640728"/>
                <a:ext cx="1613973" cy="8966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400" dirty="0">
                    <a:solidFill>
                      <a:prstClr val="black"/>
                    </a:solidFill>
                    <a:latin typeface="Gill Sans Light"/>
                    <a:cs typeface="Gill Sans Light"/>
                  </a:rPr>
                  <a:t>Pre-</a:t>
                </a:r>
              </a:p>
              <a:p>
                <a:pPr algn="ctr">
                  <a:defRPr/>
                </a:pPr>
                <a:r>
                  <a:rPr lang="en-CA" sz="400" dirty="0">
                    <a:solidFill>
                      <a:prstClr val="black"/>
                    </a:solidFill>
                    <a:latin typeface="Gill Sans Light"/>
                    <a:cs typeface="Gill Sans Light"/>
                  </a:rPr>
                  <a:t>processing</a:t>
                </a:r>
              </a:p>
            </p:txBody>
          </p:sp>
          <p:sp>
            <p:nvSpPr>
              <p:cNvPr id="38" name="Rectangle 37"/>
              <p:cNvSpPr/>
              <p:nvPr/>
            </p:nvSpPr>
            <p:spPr>
              <a:xfrm>
                <a:off x="5034782" y="3816428"/>
                <a:ext cx="4159309" cy="569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Text Alignment</a:t>
                </a:r>
              </a:p>
            </p:txBody>
          </p:sp>
          <p:cxnSp>
            <p:nvCxnSpPr>
              <p:cNvPr id="39" name="Straight Arrow Connector 38"/>
              <p:cNvCxnSpPr>
                <a:stCxn id="37" idx="3"/>
                <a:endCxn id="38" idx="1"/>
              </p:cNvCxnSpPr>
              <p:nvPr/>
            </p:nvCxnSpPr>
            <p:spPr>
              <a:xfrm>
                <a:off x="4242255" y="4089061"/>
                <a:ext cx="792527" cy="121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0" name="Rounded Rectangle 39"/>
              <p:cNvSpPr/>
              <p:nvPr/>
            </p:nvSpPr>
            <p:spPr>
              <a:xfrm>
                <a:off x="4791818" y="1944332"/>
                <a:ext cx="4552679" cy="11147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dirty="0">
                  <a:solidFill>
                    <a:prstClr val="white"/>
                  </a:solidFill>
                  <a:latin typeface="Gill Sans Light"/>
                  <a:cs typeface="Gill Sans Light"/>
                </a:endParaRPr>
              </a:p>
            </p:txBody>
          </p:sp>
          <p:cxnSp>
            <p:nvCxnSpPr>
              <p:cNvPr id="41" name="Straight Arrow Connector 30"/>
              <p:cNvCxnSpPr>
                <a:stCxn id="42041" idx="3"/>
                <a:endCxn id="40" idx="1"/>
              </p:cNvCxnSpPr>
              <p:nvPr/>
            </p:nvCxnSpPr>
            <p:spPr>
              <a:xfrm>
                <a:off x="2130785" y="1932215"/>
                <a:ext cx="2661033" cy="56950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42" name="Oval 41"/>
              <p:cNvSpPr/>
              <p:nvPr/>
            </p:nvSpPr>
            <p:spPr>
              <a:xfrm>
                <a:off x="9841995" y="3683140"/>
                <a:ext cx="509067" cy="4665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cxnSp>
            <p:nvCxnSpPr>
              <p:cNvPr id="43" name="Straight Connector 42"/>
              <p:cNvCxnSpPr>
                <a:stCxn id="42" idx="1"/>
                <a:endCxn id="42" idx="5"/>
              </p:cNvCxnSpPr>
              <p:nvPr/>
            </p:nvCxnSpPr>
            <p:spPr>
              <a:xfrm>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2" idx="7"/>
                <a:endCxn id="42" idx="3"/>
              </p:cNvCxnSpPr>
              <p:nvPr/>
            </p:nvCxnSpPr>
            <p:spPr>
              <a:xfrm flipH="1">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558539" y="2429017"/>
                <a:ext cx="989208" cy="436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600" dirty="0">
                    <a:solidFill>
                      <a:prstClr val="black"/>
                    </a:solidFill>
                    <a:latin typeface="Gill Sans Light"/>
                    <a:cs typeface="Gill Sans Light"/>
                  </a:rPr>
                  <a:t>nil</a:t>
                </a:r>
                <a:endParaRPr lang="en-CA" sz="400" dirty="0">
                  <a:solidFill>
                    <a:prstClr val="black"/>
                  </a:solidFill>
                  <a:latin typeface="Gill Sans Light"/>
                  <a:cs typeface="Gill Sans Light"/>
                </a:endParaRPr>
              </a:p>
            </p:txBody>
          </p:sp>
          <p:sp>
            <p:nvSpPr>
              <p:cNvPr id="46" name="Rectangle 45"/>
              <p:cNvSpPr/>
              <p:nvPr/>
            </p:nvSpPr>
            <p:spPr>
              <a:xfrm>
                <a:off x="5034782" y="4846382"/>
                <a:ext cx="4159309" cy="64220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Ordering Alignment</a:t>
                </a:r>
              </a:p>
            </p:txBody>
          </p:sp>
          <p:sp>
            <p:nvSpPr>
              <p:cNvPr id="42035" name="TextBox 46"/>
              <p:cNvSpPr txBox="1">
                <a:spLocks noChangeArrowheads="1"/>
              </p:cNvSpPr>
              <p:nvPr/>
            </p:nvSpPr>
            <p:spPr bwMode="auto">
              <a:xfrm>
                <a:off x="5740906" y="902261"/>
                <a:ext cx="3488065"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Multimodal Alignment</a:t>
                </a:r>
              </a:p>
            </p:txBody>
          </p:sp>
          <p:sp>
            <p:nvSpPr>
              <p:cNvPr id="42036" name="TextBox 47"/>
              <p:cNvSpPr txBox="1">
                <a:spLocks noChangeArrowheads="1"/>
              </p:cNvSpPr>
              <p:nvPr/>
            </p:nvSpPr>
            <p:spPr bwMode="auto">
              <a:xfrm>
                <a:off x="5281649" y="2101702"/>
                <a:ext cx="3383308"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Slide Image Classifier</a:t>
                </a:r>
              </a:p>
            </p:txBody>
          </p:sp>
          <p:cxnSp>
            <p:nvCxnSpPr>
              <p:cNvPr id="49" name="Straight Connector 48"/>
              <p:cNvCxnSpPr/>
              <p:nvPr/>
            </p:nvCxnSpPr>
            <p:spPr>
              <a:xfrm flipV="1">
                <a:off x="2373749" y="1944332"/>
                <a:ext cx="0" cy="2150789"/>
              </a:xfrm>
              <a:prstGeom prst="line">
                <a:avLst/>
              </a:prstGeom>
              <a:ln/>
            </p:spPr>
            <p:style>
              <a:lnRef idx="1">
                <a:schemeClr val="dk1"/>
              </a:lnRef>
              <a:fillRef idx="0">
                <a:schemeClr val="dk1"/>
              </a:fillRef>
              <a:effectRef idx="0">
                <a:schemeClr val="dk1"/>
              </a:effectRef>
              <a:fontRef idx="minor">
                <a:schemeClr val="tx1"/>
              </a:fontRef>
            </p:style>
          </p:cxnSp>
          <p:cxnSp>
            <p:nvCxnSpPr>
              <p:cNvPr id="50" name="Elbow Connector 49"/>
              <p:cNvCxnSpPr>
                <a:stCxn id="46" idx="3"/>
                <a:endCxn id="42" idx="4"/>
              </p:cNvCxnSpPr>
              <p:nvPr/>
            </p:nvCxnSpPr>
            <p:spPr>
              <a:xfrm flipV="1">
                <a:off x="9194091" y="4149646"/>
                <a:ext cx="902437" cy="101783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a:endCxn id="42" idx="1"/>
              </p:cNvCxnSpPr>
              <p:nvPr/>
            </p:nvCxnSpPr>
            <p:spPr>
              <a:xfrm>
                <a:off x="9344498" y="3022755"/>
                <a:ext cx="572702" cy="7270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45" idx="2"/>
                <a:endCxn id="42" idx="0"/>
              </p:cNvCxnSpPr>
              <p:nvPr/>
            </p:nvCxnSpPr>
            <p:spPr>
              <a:xfrm>
                <a:off x="10056037" y="2865233"/>
                <a:ext cx="40492" cy="817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2041"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1414059" y="1726355"/>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42"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1261659" y="19549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43"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1109259" y="21835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44" name="Picture 3" descr="C:\Users\Bamdad\Desktop\This is just a test.png"/>
              <p:cNvPicPr>
                <a:picLocks noChangeAspect="1" noChangeArrowheads="1"/>
              </p:cNvPicPr>
              <p:nvPr/>
            </p:nvPicPr>
            <p:blipFill>
              <a:blip r:embed="rId5">
                <a:extLst>
                  <a:ext uri="{28A0092B-C50C-407E-A947-70E740481C1C}">
                    <a14:useLocalDpi xmlns:a14="http://schemas.microsoft.com/office/drawing/2010/main" val="0"/>
                  </a:ext>
                </a:extLst>
              </a:blip>
              <a:srcRect l="6812" t="5901" r="5780" b="7022"/>
              <a:stretch>
                <a:fillRect/>
              </a:stretch>
            </p:blipFill>
            <p:spPr bwMode="auto">
              <a:xfrm>
                <a:off x="1008523" y="3397034"/>
                <a:ext cx="1125073" cy="13892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34" name="Straight Arrow Connector 33"/>
            <p:cNvCxnSpPr>
              <a:stCxn id="42044" idx="3"/>
              <a:endCxn id="37" idx="1"/>
            </p:cNvCxnSpPr>
            <p:nvPr/>
          </p:nvCxnSpPr>
          <p:spPr>
            <a:xfrm flipV="1">
              <a:off x="1040903" y="4205124"/>
              <a:ext cx="32909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38" idx="3"/>
              <a:endCxn id="42" idx="3"/>
            </p:cNvCxnSpPr>
            <p:nvPr/>
          </p:nvCxnSpPr>
          <p:spPr>
            <a:xfrm flipV="1">
              <a:off x="5713282" y="4200898"/>
              <a:ext cx="478337" cy="126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57" name="Rectangle 56"/>
          <p:cNvSpPr/>
          <p:nvPr/>
        </p:nvSpPr>
        <p:spPr>
          <a:xfrm>
            <a:off x="6091238" y="379413"/>
            <a:ext cx="2857500" cy="1400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78" name="Rectangle 77"/>
          <p:cNvSpPr/>
          <p:nvPr/>
        </p:nvSpPr>
        <p:spPr>
          <a:xfrm>
            <a:off x="766763" y="3417888"/>
            <a:ext cx="277812" cy="269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defRPr/>
            </a:pPr>
            <a:r>
              <a:rPr lang="en-US" sz="500" dirty="0">
                <a:solidFill>
                  <a:schemeClr val="tx1"/>
                </a:solidFill>
                <a:latin typeface="Gill Sans Light"/>
                <a:cs typeface="Gill Sans Light"/>
              </a:rPr>
              <a:t>1</a:t>
            </a:r>
          </a:p>
          <a:p>
            <a:pPr algn="ctr">
              <a:lnSpc>
                <a:spcPct val="200000"/>
              </a:lnSpc>
              <a:defRPr/>
            </a:pPr>
            <a:r>
              <a:rPr lang="en-US" sz="500" dirty="0">
                <a:solidFill>
                  <a:schemeClr val="tx1"/>
                </a:solidFill>
                <a:latin typeface="Gill Sans Light"/>
                <a:cs typeface="Gill Sans Light"/>
              </a:rPr>
              <a:t>2</a:t>
            </a:r>
          </a:p>
          <a:p>
            <a:pPr algn="ctr">
              <a:lnSpc>
                <a:spcPct val="200000"/>
              </a:lnSpc>
              <a:defRPr/>
            </a:pPr>
            <a:r>
              <a:rPr lang="en-US" sz="500" dirty="0">
                <a:solidFill>
                  <a:schemeClr val="tx1"/>
                </a:solidFill>
                <a:latin typeface="Gill Sans Light"/>
                <a:cs typeface="Gill Sans Light"/>
              </a:rPr>
              <a:t>3</a:t>
            </a:r>
          </a:p>
          <a:p>
            <a:pPr algn="ctr">
              <a:lnSpc>
                <a:spcPct val="200000"/>
              </a:lnSpc>
              <a:defRPr/>
            </a:pPr>
            <a:r>
              <a:rPr lang="en-US" sz="500" dirty="0">
                <a:solidFill>
                  <a:schemeClr val="tx1"/>
                </a:solidFill>
                <a:latin typeface="Gill Sans Light"/>
                <a:cs typeface="Gill Sans Light"/>
              </a:rPr>
              <a:t>4</a:t>
            </a:r>
          </a:p>
          <a:p>
            <a:pPr algn="ctr">
              <a:lnSpc>
                <a:spcPct val="200000"/>
              </a:lnSpc>
              <a:defRPr/>
            </a:pPr>
            <a:r>
              <a:rPr lang="en-US" sz="500" dirty="0">
                <a:solidFill>
                  <a:schemeClr val="tx1"/>
                </a:solidFill>
                <a:latin typeface="Gill Sans Light"/>
                <a:cs typeface="Gill Sans Light"/>
              </a:rPr>
              <a:t>5</a:t>
            </a:r>
          </a:p>
          <a:p>
            <a:pPr algn="ctr">
              <a:lnSpc>
                <a:spcPct val="200000"/>
              </a:lnSpc>
              <a:defRPr/>
            </a:pPr>
            <a:r>
              <a:rPr lang="en-US" sz="500" dirty="0">
                <a:solidFill>
                  <a:schemeClr val="tx1"/>
                </a:solidFill>
                <a:latin typeface="Gill Sans Light"/>
                <a:cs typeface="Gill Sans Light"/>
              </a:rPr>
              <a:t>6</a:t>
            </a:r>
          </a:p>
          <a:p>
            <a:pPr algn="ctr">
              <a:lnSpc>
                <a:spcPct val="200000"/>
              </a:lnSpc>
              <a:defRPr/>
            </a:pPr>
            <a:r>
              <a:rPr lang="en-US" sz="500" dirty="0">
                <a:solidFill>
                  <a:schemeClr val="tx1"/>
                </a:solidFill>
                <a:latin typeface="Gill Sans Light"/>
                <a:cs typeface="Gill Sans Light"/>
              </a:rPr>
              <a:t>7</a:t>
            </a:r>
          </a:p>
          <a:p>
            <a:pPr algn="ctr">
              <a:lnSpc>
                <a:spcPct val="200000"/>
              </a:lnSpc>
              <a:defRPr/>
            </a:pPr>
            <a:r>
              <a:rPr lang="en-US" sz="500" dirty="0">
                <a:solidFill>
                  <a:schemeClr val="tx1"/>
                </a:solidFill>
                <a:latin typeface="Gill Sans Light"/>
                <a:cs typeface="Gill Sans Light"/>
              </a:rPr>
              <a:t>8</a:t>
            </a:r>
          </a:p>
          <a:p>
            <a:pPr algn="ctr">
              <a:lnSpc>
                <a:spcPct val="200000"/>
              </a:lnSpc>
              <a:defRPr/>
            </a:pPr>
            <a:r>
              <a:rPr lang="en-US" sz="500" dirty="0">
                <a:solidFill>
                  <a:schemeClr val="tx1"/>
                </a:solidFill>
                <a:latin typeface="Gill Sans Light"/>
                <a:cs typeface="Gill Sans Light"/>
              </a:rPr>
              <a:t>9</a:t>
            </a:r>
          </a:p>
          <a:p>
            <a:pPr algn="ctr">
              <a:lnSpc>
                <a:spcPct val="200000"/>
              </a:lnSpc>
              <a:defRPr/>
            </a:pPr>
            <a:r>
              <a:rPr lang="en-US" sz="500" dirty="0">
                <a:solidFill>
                  <a:schemeClr val="tx1"/>
                </a:solidFill>
                <a:latin typeface="Gill Sans Light"/>
                <a:cs typeface="Gill Sans Light"/>
              </a:rPr>
              <a:t>10</a:t>
            </a:r>
          </a:p>
          <a:p>
            <a:pPr algn="ctr">
              <a:lnSpc>
                <a:spcPct val="200000"/>
              </a:lnSpc>
              <a:defRPr/>
            </a:pPr>
            <a:r>
              <a:rPr lang="en-US" sz="500" dirty="0">
                <a:solidFill>
                  <a:schemeClr val="tx1"/>
                </a:solidFill>
                <a:latin typeface="Gill Sans Light"/>
                <a:cs typeface="Gill Sans Light"/>
              </a:rPr>
              <a:t>11</a:t>
            </a:r>
          </a:p>
          <a:p>
            <a:pPr algn="ctr">
              <a:lnSpc>
                <a:spcPct val="200000"/>
              </a:lnSpc>
              <a:defRPr/>
            </a:pPr>
            <a:r>
              <a:rPr lang="en-US" sz="500" dirty="0">
                <a:solidFill>
                  <a:schemeClr val="tx1"/>
                </a:solidFill>
                <a:latin typeface="Gill Sans Light"/>
                <a:cs typeface="Gill Sans Light"/>
              </a:rPr>
              <a:t>12</a:t>
            </a:r>
          </a:p>
          <a:p>
            <a:pPr algn="ctr">
              <a:lnSpc>
                <a:spcPct val="200000"/>
              </a:lnSpc>
              <a:defRPr/>
            </a:pPr>
            <a:r>
              <a:rPr lang="en-US" sz="500" dirty="0">
                <a:solidFill>
                  <a:schemeClr val="tx1"/>
                </a:solidFill>
                <a:latin typeface="Gill Sans Light"/>
                <a:cs typeface="Gill Sans Light"/>
              </a:rPr>
              <a:t>13</a:t>
            </a:r>
          </a:p>
          <a:p>
            <a:pPr algn="ctr">
              <a:lnSpc>
                <a:spcPct val="200000"/>
              </a:lnSpc>
              <a:defRPr/>
            </a:pPr>
            <a:r>
              <a:rPr lang="en-US" sz="500" dirty="0">
                <a:solidFill>
                  <a:schemeClr val="tx1"/>
                </a:solidFill>
                <a:latin typeface="Gill Sans Light"/>
                <a:cs typeface="Gill Sans Light"/>
              </a:rPr>
              <a:t>14</a:t>
            </a:r>
          </a:p>
          <a:p>
            <a:pPr algn="ctr">
              <a:lnSpc>
                <a:spcPct val="200000"/>
              </a:lnSpc>
              <a:defRPr/>
            </a:pPr>
            <a:r>
              <a:rPr lang="en-US" sz="500" dirty="0">
                <a:solidFill>
                  <a:schemeClr val="tx1"/>
                </a:solidFill>
                <a:latin typeface="Gill Sans Light"/>
                <a:cs typeface="Gill Sans Light"/>
              </a:rPr>
              <a:t>15</a:t>
            </a:r>
          </a:p>
          <a:p>
            <a:pPr algn="ctr">
              <a:lnSpc>
                <a:spcPct val="200000"/>
              </a:lnSpc>
              <a:defRPr/>
            </a:pPr>
            <a:r>
              <a:rPr lang="en-US" sz="500" dirty="0">
                <a:solidFill>
                  <a:schemeClr val="tx1"/>
                </a:solidFill>
                <a:latin typeface="Gill Sans Light"/>
                <a:cs typeface="Gill Sans Light"/>
              </a:rPr>
              <a:t>16</a:t>
            </a:r>
          </a:p>
          <a:p>
            <a:pPr algn="ctr">
              <a:lnSpc>
                <a:spcPct val="200000"/>
              </a:lnSpc>
              <a:defRPr/>
            </a:pPr>
            <a:r>
              <a:rPr lang="en-US" sz="500" dirty="0">
                <a:solidFill>
                  <a:schemeClr val="tx1"/>
                </a:solidFill>
                <a:latin typeface="Gill Sans Light"/>
                <a:cs typeface="Gill Sans Light"/>
              </a:rPr>
              <a:t>17</a:t>
            </a:r>
          </a:p>
          <a:p>
            <a:pPr algn="ctr">
              <a:lnSpc>
                <a:spcPct val="200000"/>
              </a:lnSpc>
              <a:defRPr/>
            </a:pPr>
            <a:r>
              <a:rPr lang="en-US" sz="500" dirty="0">
                <a:solidFill>
                  <a:schemeClr val="tx1"/>
                </a:solidFill>
                <a:latin typeface="Gill Sans Light"/>
                <a:cs typeface="Gill Sans Light"/>
              </a:rPr>
              <a:t>18</a:t>
            </a:r>
          </a:p>
          <a:p>
            <a:pPr algn="ctr">
              <a:lnSpc>
                <a:spcPct val="200000"/>
              </a:lnSpc>
              <a:defRPr/>
            </a:pPr>
            <a:r>
              <a:rPr lang="en-US" sz="500" dirty="0">
                <a:solidFill>
                  <a:schemeClr val="tx1"/>
                </a:solidFill>
                <a:latin typeface="Gill Sans Light"/>
                <a:cs typeface="Gill Sans Light"/>
              </a:rPr>
              <a:t>19</a:t>
            </a:r>
          </a:p>
          <a:p>
            <a:pPr algn="ctr">
              <a:lnSpc>
                <a:spcPct val="200000"/>
              </a:lnSpc>
              <a:defRPr/>
            </a:pPr>
            <a:r>
              <a:rPr lang="en-US" sz="500" dirty="0">
                <a:solidFill>
                  <a:schemeClr val="tx1"/>
                </a:solidFill>
                <a:latin typeface="Gill Sans Light"/>
                <a:cs typeface="Gill Sans Light"/>
              </a:rPr>
              <a:t>20</a:t>
            </a:r>
          </a:p>
        </p:txBody>
      </p:sp>
      <p:cxnSp>
        <p:nvCxnSpPr>
          <p:cNvPr id="79" name="Straight Arrow Connector 78"/>
          <p:cNvCxnSpPr/>
          <p:nvPr/>
        </p:nvCxnSpPr>
        <p:spPr>
          <a:xfrm flipH="1">
            <a:off x="1366838" y="4746625"/>
            <a:ext cx="304800"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flipV="1">
            <a:off x="5078413" y="5414963"/>
            <a:ext cx="0" cy="382587"/>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02" name="Group 101"/>
          <p:cNvGrpSpPr>
            <a:grpSpLocks/>
          </p:cNvGrpSpPr>
          <p:nvPr/>
        </p:nvGrpSpPr>
        <p:grpSpPr bwMode="auto">
          <a:xfrm>
            <a:off x="1069975" y="3270250"/>
            <a:ext cx="204788" cy="3021013"/>
            <a:chOff x="593629" y="3581767"/>
            <a:chExt cx="204960" cy="2841955"/>
          </a:xfrm>
        </p:grpSpPr>
        <p:pic>
          <p:nvPicPr>
            <p:cNvPr id="42001" name="Picture 2" descr="C:\Users\Bamdad\Google Drive\Courses (1)\Wing\Project\PNG\result\Slide60.PNG"/>
            <p:cNvPicPr>
              <a:picLocks noChangeAspect="1" noChangeArrowheads="1"/>
            </p:cNvPicPr>
            <p:nvPr/>
          </p:nvPicPr>
          <p:blipFill>
            <a:blip r:embed="rId6">
              <a:extLst>
                <a:ext uri="{28A0092B-C50C-407E-A947-70E740481C1C}">
                  <a14:useLocalDpi xmlns:a14="http://schemas.microsoft.com/office/drawing/2010/main" val="0"/>
                </a:ext>
              </a:extLst>
            </a:blip>
            <a:srcRect l="6895" t="7962" r="14288" b="14680"/>
            <a:stretch>
              <a:fillRect/>
            </a:stretch>
          </p:blipFill>
          <p:spPr bwMode="auto">
            <a:xfrm>
              <a:off x="593629" y="5196616"/>
              <a:ext cx="204960" cy="13082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0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3732318"/>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0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879" y="3581767"/>
              <a:ext cx="202710" cy="1520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0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3879860"/>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0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4025247"/>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0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4172789"/>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0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4318176"/>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0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4463563"/>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0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4611105"/>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4758300"/>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4903687"/>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5051229"/>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13" name="Picture 2" descr="C:\Users\Bamdad\Google Drive\Courses (1)\Wing\Project\PNG\result\Slide60.PNG"/>
            <p:cNvPicPr>
              <a:picLocks noChangeAspect="1" noChangeArrowheads="1"/>
            </p:cNvPicPr>
            <p:nvPr/>
          </p:nvPicPr>
          <p:blipFill>
            <a:blip r:embed="rId6">
              <a:extLst>
                <a:ext uri="{28A0092B-C50C-407E-A947-70E740481C1C}">
                  <a14:useLocalDpi xmlns:a14="http://schemas.microsoft.com/office/drawing/2010/main" val="0"/>
                </a:ext>
              </a:extLst>
            </a:blip>
            <a:srcRect l="6895" t="7962" r="14288" b="14680"/>
            <a:stretch>
              <a:fillRect/>
            </a:stretch>
          </p:blipFill>
          <p:spPr bwMode="auto">
            <a:xfrm>
              <a:off x="593629" y="5327439"/>
              <a:ext cx="204960" cy="13082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14" name="Picture 2" descr="C:\Users\Bamdad\Google Drive\Courses (1)\Wing\Project\PNG\result\Slide60.PNG"/>
            <p:cNvPicPr>
              <a:picLocks noChangeAspect="1" noChangeArrowheads="1"/>
            </p:cNvPicPr>
            <p:nvPr/>
          </p:nvPicPr>
          <p:blipFill>
            <a:blip r:embed="rId6">
              <a:extLst>
                <a:ext uri="{28A0092B-C50C-407E-A947-70E740481C1C}">
                  <a14:useLocalDpi xmlns:a14="http://schemas.microsoft.com/office/drawing/2010/main" val="0"/>
                </a:ext>
              </a:extLst>
            </a:blip>
            <a:srcRect l="6895" t="7962" r="14288" b="14680"/>
            <a:stretch>
              <a:fillRect/>
            </a:stretch>
          </p:blipFill>
          <p:spPr bwMode="auto">
            <a:xfrm>
              <a:off x="593629" y="5458262"/>
              <a:ext cx="204960" cy="13082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15" name="Picture 2" descr="C:\Users\Bamdad\Google Drive\Courses (1)\Wing\Project\PNG\result\Slide60.PNG"/>
            <p:cNvPicPr>
              <a:picLocks noChangeAspect="1" noChangeArrowheads="1"/>
            </p:cNvPicPr>
            <p:nvPr/>
          </p:nvPicPr>
          <p:blipFill>
            <a:blip r:embed="rId6">
              <a:extLst>
                <a:ext uri="{28A0092B-C50C-407E-A947-70E740481C1C}">
                  <a14:useLocalDpi xmlns:a14="http://schemas.microsoft.com/office/drawing/2010/main" val="0"/>
                </a:ext>
              </a:extLst>
            </a:blip>
            <a:srcRect l="6895" t="7962" r="14288" b="14680"/>
            <a:stretch>
              <a:fillRect/>
            </a:stretch>
          </p:blipFill>
          <p:spPr bwMode="auto">
            <a:xfrm>
              <a:off x="593629" y="5589085"/>
              <a:ext cx="204960" cy="13082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16" name="Picture 2" descr="C:\Users\Bamdad\Google Drive\Courses (1)\Wing\Project\PNG\result\Slide60.PNG"/>
            <p:cNvPicPr>
              <a:picLocks noChangeAspect="1" noChangeArrowheads="1"/>
            </p:cNvPicPr>
            <p:nvPr/>
          </p:nvPicPr>
          <p:blipFill>
            <a:blip r:embed="rId6">
              <a:extLst>
                <a:ext uri="{28A0092B-C50C-407E-A947-70E740481C1C}">
                  <a14:useLocalDpi xmlns:a14="http://schemas.microsoft.com/office/drawing/2010/main" val="0"/>
                </a:ext>
              </a:extLst>
            </a:blip>
            <a:srcRect l="6895" t="7962" r="14288" b="14680"/>
            <a:stretch>
              <a:fillRect/>
            </a:stretch>
          </p:blipFill>
          <p:spPr bwMode="auto">
            <a:xfrm>
              <a:off x="593629" y="5719908"/>
              <a:ext cx="204960" cy="13082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17" name="Picture 2" descr="C:\Users\Bamdad\Google Drive\Courses (1)\Wing\Project\PNG\result\Slide60.PNG"/>
            <p:cNvPicPr>
              <a:picLocks noChangeAspect="1" noChangeArrowheads="1"/>
            </p:cNvPicPr>
            <p:nvPr/>
          </p:nvPicPr>
          <p:blipFill>
            <a:blip r:embed="rId6">
              <a:extLst>
                <a:ext uri="{28A0092B-C50C-407E-A947-70E740481C1C}">
                  <a14:useLocalDpi xmlns:a14="http://schemas.microsoft.com/office/drawing/2010/main" val="0"/>
                </a:ext>
              </a:extLst>
            </a:blip>
            <a:srcRect l="6895" t="7962" r="14288" b="14680"/>
            <a:stretch>
              <a:fillRect/>
            </a:stretch>
          </p:blipFill>
          <p:spPr bwMode="auto">
            <a:xfrm>
              <a:off x="593629" y="5850731"/>
              <a:ext cx="204960" cy="13082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5985753"/>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6132948"/>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0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79" y="6278335"/>
              <a:ext cx="202710" cy="145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77" name="TextBox 76"/>
          <p:cNvSpPr txBox="1"/>
          <p:nvPr/>
        </p:nvSpPr>
        <p:spPr>
          <a:xfrm>
            <a:off x="457200" y="555625"/>
            <a:ext cx="2620963" cy="368300"/>
          </a:xfrm>
          <a:prstGeom prst="rect">
            <a:avLst/>
          </a:prstGeom>
          <a:noFill/>
        </p:spPr>
        <p:txBody>
          <a:bodyPr wrap="none">
            <a:spAutoFit/>
          </a:bodyPr>
          <a:lstStyle/>
          <a:p>
            <a:pPr>
              <a:defRPr/>
            </a:pPr>
            <a:r>
              <a:rPr lang="en-US" sz="1800" dirty="0">
                <a:solidFill>
                  <a:schemeClr val="bg1">
                    <a:lumMod val="50000"/>
                  </a:schemeClr>
                </a:solidFill>
                <a:latin typeface="Gill Sans Light"/>
                <a:cs typeface="Gill Sans Light"/>
              </a:rPr>
              <a:t>ALIGNMENT MODALITY</a:t>
            </a:r>
          </a:p>
        </p:txBody>
      </p:sp>
      <p:sp>
        <p:nvSpPr>
          <p:cNvPr id="41998" name="Content Placeholder 7"/>
          <p:cNvSpPr>
            <a:spLocks noGrp="1"/>
          </p:cNvSpPr>
          <p:nvPr>
            <p:ph idx="1"/>
          </p:nvPr>
        </p:nvSpPr>
        <p:spPr/>
        <p:txBody>
          <a:bodyPr/>
          <a:lstStyle/>
          <a:p>
            <a:r>
              <a:rPr lang="en-US" sz="2800">
                <a:latin typeface="Gill Sans Light" charset="0"/>
              </a:rPr>
              <a:t>Outputs a linear alignment vector (O</a:t>
            </a:r>
            <a:r>
              <a:rPr lang="en-US" sz="2800" baseline="-25000">
                <a:latin typeface="Gill Sans Light" charset="0"/>
              </a:rPr>
              <a:t>Vs</a:t>
            </a:r>
            <a:r>
              <a:rPr lang="en-US" sz="2800">
                <a:latin typeface="Gill Sans Light" charset="0"/>
              </a:rPr>
              <a:t>) for each slide </a:t>
            </a:r>
            <a:r>
              <a:rPr lang="en-US" sz="2800" i="1">
                <a:solidFill>
                  <a:srgbClr val="0000FF"/>
                </a:solidFill>
                <a:latin typeface="Gill Sans Light" charset="0"/>
              </a:rPr>
              <a:t>s</a:t>
            </a:r>
          </a:p>
          <a:p>
            <a:r>
              <a:rPr lang="en-US" sz="2800">
                <a:latin typeface="Gill Sans Light" charset="0"/>
              </a:rPr>
              <a:t>Probability mass centered at </a:t>
            </a:r>
          </a:p>
        </p:txBody>
      </p:sp>
      <p:graphicFrame>
        <p:nvGraphicFramePr>
          <p:cNvPr id="41999" name="Object 8"/>
          <p:cNvGraphicFramePr>
            <a:graphicFrameLocks noChangeAspect="1"/>
          </p:cNvGraphicFramePr>
          <p:nvPr/>
        </p:nvGraphicFramePr>
        <p:xfrm>
          <a:off x="5002213" y="2071688"/>
          <a:ext cx="677862" cy="658812"/>
        </p:xfrm>
        <a:graphic>
          <a:graphicData uri="http://schemas.openxmlformats.org/presentationml/2006/ole">
            <mc:AlternateContent xmlns:mc="http://schemas.openxmlformats.org/markup-compatibility/2006">
              <mc:Choice xmlns:v="urn:schemas-microsoft-com:vml" Requires="v">
                <p:oleObj spid="_x0000_s42061" name="Equation" r:id="rId9" imgW="444500" imgH="431800" progId="Equation.3">
                  <p:embed/>
                </p:oleObj>
              </mc:Choice>
              <mc:Fallback>
                <p:oleObj name="Equation" r:id="rId9" imgW="444500" imgH="4318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2213" y="2071688"/>
                        <a:ext cx="67786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a:spLocks noChangeArrowheads="1"/>
          </p:cNvSpPr>
          <p:nvPr/>
        </p:nvSpPr>
        <p:spPr bwMode="auto">
          <a:xfrm>
            <a:off x="1939925" y="3279775"/>
            <a:ext cx="5192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Gill Sans Light" charset="0"/>
                <a:cs typeface="Gill Sans Light" charset="0"/>
              </a:rPr>
              <a:t>E.g., A presentation with 20 slides and 9 (sub-)sections: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up)">
                                      <p:cBhvr>
                                        <p:cTn id="12" dur="500"/>
                                        <p:tgtEl>
                                          <p:spTgt spid="10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up)">
                                      <p:cBhvr>
                                        <p:cTn id="15" dur="500"/>
                                        <p:tgtEl>
                                          <p:spTgt spid="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right)">
                                      <p:cBhvr>
                                        <p:cTn id="25" dur="500"/>
                                        <p:tgtEl>
                                          <p:spTgt spid="7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37"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outVertical)">
                                      <p:cBhvr>
                                        <p:cTn id="30" dur="500"/>
                                        <p:tgtEl>
                                          <p:spTgt spid="10"/>
                                        </p:tgtEl>
                                      </p:cBhvr>
                                    </p:animEffect>
                                  </p:childTnLst>
                                </p:cTn>
                              </p:par>
                              <p:par>
                                <p:cTn id="31" presetID="22" presetClass="entr" presetSubtype="4"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wipe(down)">
                                      <p:cBhvr>
                                        <p:cTn id="3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98013"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5"/>
          <p:cNvSpPr txBox="1">
            <a:spLocks noChangeArrowheads="1"/>
          </p:cNvSpPr>
          <p:nvPr/>
        </p:nvSpPr>
        <p:spPr bwMode="auto">
          <a:xfrm>
            <a:off x="-787400" y="80486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
        <p:nvSpPr>
          <p:cNvPr id="7" name="Date Placeholder 6"/>
          <p:cNvSpPr>
            <a:spLocks noGrp="1"/>
          </p:cNvSpPr>
          <p:nvPr>
            <p:ph type="dt" sz="quarter" idx="10"/>
          </p:nvPr>
        </p:nvSpPr>
        <p:spPr/>
        <p:txBody>
          <a:bodyPr/>
          <a:lstStyle/>
          <a:p>
            <a:pPr>
              <a:defRPr/>
            </a:pPr>
            <a:r>
              <a:rPr lang="en-US" dirty="0">
                <a:solidFill>
                  <a:schemeClr val="tx2"/>
                </a:solidFill>
              </a:rPr>
              <a:t>24 Jul 2013</a:t>
            </a:r>
          </a:p>
        </p:txBody>
      </p:sp>
      <p:sp>
        <p:nvSpPr>
          <p:cNvPr id="8" name="Footer Placeholder 7"/>
          <p:cNvSpPr>
            <a:spLocks noGrp="1"/>
          </p:cNvSpPr>
          <p:nvPr>
            <p:ph type="ftr" sz="quarter" idx="11"/>
          </p:nvPr>
        </p:nvSpPr>
        <p:spPr/>
        <p:txBody>
          <a:bodyPr/>
          <a:lstStyle/>
          <a:p>
            <a:pPr>
              <a:defRPr/>
            </a:pPr>
            <a:r>
              <a:rPr lang="en-US" dirty="0">
                <a:solidFill>
                  <a:schemeClr val="tx2"/>
                </a:solidFill>
              </a:rPr>
              <a:t>JCDL 2013, </a:t>
            </a:r>
            <a:r>
              <a:rPr lang="en-US" dirty="0" err="1">
                <a:solidFill>
                  <a:schemeClr val="tx2"/>
                </a:solidFill>
              </a:rPr>
              <a:t>Indiapolis</a:t>
            </a:r>
            <a:r>
              <a:rPr lang="en-US" dirty="0">
                <a:solidFill>
                  <a:schemeClr val="tx2"/>
                </a:solidFill>
              </a:rPr>
              <a:t>, USA</a:t>
            </a:r>
          </a:p>
        </p:txBody>
      </p:sp>
      <p:sp>
        <p:nvSpPr>
          <p:cNvPr id="9" name="Slide Number Placeholder 8"/>
          <p:cNvSpPr>
            <a:spLocks noGrp="1"/>
          </p:cNvSpPr>
          <p:nvPr>
            <p:ph type="sldNum" sz="quarter" idx="12"/>
          </p:nvPr>
        </p:nvSpPr>
        <p:spPr/>
        <p:txBody>
          <a:bodyPr/>
          <a:lstStyle/>
          <a:p>
            <a:pPr>
              <a:defRPr/>
            </a:pPr>
            <a:fld id="{E07B185A-0E14-3E48-8E48-47D6725FEB75}" type="slidenum">
              <a:rPr lang="en-US" smtClean="0">
                <a:solidFill>
                  <a:schemeClr val="tx2"/>
                </a:solidFill>
              </a:rPr>
              <a:pPr>
                <a:defRPr/>
              </a:pPr>
              <a:t>2</a:t>
            </a:fld>
            <a:endParaRPr lang="en-US" dirty="0">
              <a:solidFill>
                <a:schemeClr val="tx2"/>
              </a:solidFill>
            </a:endParaRPr>
          </a:p>
        </p:txBody>
      </p:sp>
      <p:sp>
        <p:nvSpPr>
          <p:cNvPr id="13" name="Rounded Rectangle 12"/>
          <p:cNvSpPr/>
          <p:nvPr/>
        </p:nvSpPr>
        <p:spPr>
          <a:xfrm>
            <a:off x="5464175" y="1654175"/>
            <a:ext cx="3802063" cy="4151313"/>
          </a:xfrm>
          <a:prstGeom prst="roundRect">
            <a:avLst>
              <a:gd name="adj" fmla="val 3913"/>
            </a:avLst>
          </a:prstGeom>
          <a:solidFill>
            <a:schemeClr val="bg1">
              <a:alpha val="75000"/>
            </a:schemeClr>
          </a:solidFill>
          <a:ln>
            <a:solidFill>
              <a:schemeClr val="bg1">
                <a:lumMod val="75000"/>
              </a:schemeClr>
            </a:solidFill>
          </a:ln>
        </p:spPr>
        <p:txBody>
          <a:bodyPr>
            <a:normAutofit lnSpcReduction="10000"/>
          </a:bodyPr>
          <a:lstStyle/>
          <a:p>
            <a:pPr>
              <a:defRPr/>
            </a:pPr>
            <a:r>
              <a:rPr lang="en-US" sz="3200" dirty="0">
                <a:latin typeface="Gill Sans Light"/>
                <a:cs typeface="Gill Sans Light"/>
              </a:rPr>
              <a:t>We read papers, lots of papers!</a:t>
            </a:r>
          </a:p>
          <a:p>
            <a:pPr>
              <a:defRPr/>
            </a:pPr>
            <a:endParaRPr lang="en-US" sz="3200" dirty="0">
              <a:latin typeface="Gill Sans Light"/>
              <a:cs typeface="Gill Sans Light"/>
            </a:endParaRPr>
          </a:p>
          <a:p>
            <a:pPr>
              <a:defRPr/>
            </a:pPr>
            <a:r>
              <a:rPr lang="en-US" sz="3200" dirty="0">
                <a:latin typeface="Gill Sans Light"/>
                <a:cs typeface="Gill Sans Light"/>
              </a:rPr>
              <a:t>How do we make sense of this knowledge?</a:t>
            </a:r>
            <a:endParaRPr lang="en-US" sz="3200" dirty="0">
              <a:latin typeface="Gill Sans Light"/>
              <a:cs typeface="Gill Sans Light"/>
              <a:sym typeface="Wingdings" pitchFamily="2" charset="2"/>
            </a:endParaRPr>
          </a:p>
          <a:p>
            <a:pPr>
              <a:defRPr/>
            </a:pPr>
            <a:endParaRPr lang="en-US" sz="3200" dirty="0">
              <a:latin typeface="Gill Sans Light"/>
              <a:cs typeface="Gill Sans Light"/>
            </a:endParaRPr>
          </a:p>
          <a:p>
            <a:pPr>
              <a:defRPr/>
            </a:pPr>
            <a:r>
              <a:rPr lang="en-US" sz="3200" dirty="0">
                <a:latin typeface="Gill Sans Light"/>
                <a:cs typeface="Gill Sans Light"/>
              </a:rPr>
              <a:t>By reading the proceedings?</a:t>
            </a:r>
          </a:p>
          <a:p>
            <a:pPr>
              <a:buFont typeface="Wingdings" pitchFamily="2" charset="2"/>
              <a:buChar char="Ø"/>
              <a:defRPr/>
            </a:pPr>
            <a:endParaRPr lang="en-US" sz="3200" dirty="0">
              <a:latin typeface="Gill Sans Light"/>
              <a:cs typeface="Gill Sans Light"/>
            </a:endParaRPr>
          </a:p>
        </p:txBody>
      </p:sp>
      <p:sp>
        <p:nvSpPr>
          <p:cNvPr id="27655" name="TextBox 11"/>
          <p:cNvSpPr txBox="1">
            <a:spLocks noChangeArrowheads="1"/>
          </p:cNvSpPr>
          <p:nvPr/>
        </p:nvSpPr>
        <p:spPr bwMode="auto">
          <a:xfrm>
            <a:off x="180975" y="6470650"/>
            <a:ext cx="3349625" cy="369888"/>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Gill Sans Light" charset="0"/>
                <a:cs typeface="Gill Sans Light" charset="0"/>
              </a:rPr>
              <a:t>Photo Credits: </a:t>
            </a:r>
            <a:r>
              <a:rPr lang="en-US" sz="1800">
                <a:latin typeface="Gill Sans Light" charset="0"/>
                <a:cs typeface="Gill Sans Light" charset="0"/>
                <a:hlinkClick r:id="rId4"/>
              </a:rPr>
              <a:t>Mike Dory</a:t>
            </a:r>
            <a:r>
              <a:rPr lang="en-US" sz="1800">
                <a:latin typeface="Gill Sans Light" charset="0"/>
                <a:cs typeface="Gill Sans Light" charset="0"/>
              </a:rPr>
              <a:t> @ Flickr</a:t>
            </a:r>
          </a:p>
        </p:txBody>
      </p:sp>
      <p:sp>
        <p:nvSpPr>
          <p:cNvPr id="10" name="TextBox 9"/>
          <p:cNvSpPr txBox="1"/>
          <p:nvPr/>
        </p:nvSpPr>
        <p:spPr>
          <a:xfrm>
            <a:off x="4530528" y="160490"/>
            <a:ext cx="4865335" cy="461665"/>
          </a:xfrm>
          <a:prstGeom prst="rect">
            <a:avLst/>
          </a:prstGeom>
          <a:solidFill>
            <a:schemeClr val="bg1">
              <a:alpha val="74000"/>
            </a:schemeClr>
          </a:solidFill>
        </p:spPr>
        <p:txBody>
          <a:bodyPr wrap="none" rtlCol="0">
            <a:spAutoFit/>
          </a:bodyPr>
          <a:lstStyle/>
          <a:p>
            <a:r>
              <a:rPr lang="en-US" dirty="0" smtClean="0">
                <a:latin typeface="Gill Sans Light"/>
                <a:cs typeface="Gill Sans Light"/>
              </a:rPr>
              <a:t>Slides Available: </a:t>
            </a:r>
            <a:r>
              <a:rPr lang="en-US" dirty="0" smtClean="0">
                <a:latin typeface="Times"/>
                <a:cs typeface="Times"/>
                <a:hlinkClick r:id="rId5"/>
              </a:rPr>
              <a:t>http</a:t>
            </a:r>
            <a:r>
              <a:rPr lang="en-US" dirty="0">
                <a:latin typeface="Times"/>
                <a:cs typeface="Times"/>
                <a:hlinkClick r:id="rId5"/>
              </a:rPr>
              <a:t>://bit.ly/</a:t>
            </a:r>
            <a:r>
              <a:rPr lang="en-US" dirty="0" smtClean="0">
                <a:latin typeface="Times"/>
                <a:cs typeface="Times"/>
                <a:hlinkClick r:id="rId5"/>
              </a:rPr>
              <a:t>1bMSJee</a:t>
            </a:r>
            <a:r>
              <a:rPr lang="en-US" dirty="0" smtClean="0">
                <a:latin typeface="Times"/>
                <a:cs typeface="Times"/>
              </a:rPr>
              <a:t> </a:t>
            </a:r>
            <a:endParaRPr lang="en-US" dirty="0">
              <a:latin typeface="Times"/>
              <a:cs typeface="Time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fade">
                                      <p:cBhvr>
                                        <p:cTn id="1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80963" y="385763"/>
            <a:ext cx="6140450" cy="1443037"/>
          </a:xfrm>
        </p:spPr>
        <p:txBody>
          <a:bodyPr/>
          <a:lstStyle/>
          <a:p>
            <a:r>
              <a:rPr lang="en-US" sz="4000">
                <a:latin typeface="Gill Sans Light" charset="0"/>
              </a:rPr>
              <a:t>3. SLIDE IMAGE CLASSIFIER</a:t>
            </a:r>
          </a:p>
        </p:txBody>
      </p:sp>
      <p:sp>
        <p:nvSpPr>
          <p:cNvPr id="4098" name="Content Placeholder 2"/>
          <p:cNvSpPr>
            <a:spLocks noGrp="1"/>
          </p:cNvSpPr>
          <p:nvPr>
            <p:ph idx="1"/>
          </p:nvPr>
        </p:nvSpPr>
        <p:spPr>
          <a:xfrm>
            <a:off x="838200" y="1219200"/>
            <a:ext cx="7467600" cy="3951288"/>
          </a:xfrm>
        </p:spPr>
        <p:txBody>
          <a:bodyPr/>
          <a:lstStyle/>
          <a:p>
            <a:endParaRPr lang="en-US">
              <a:latin typeface="Gill Sans Light" charset="0"/>
            </a:endParaRPr>
          </a:p>
          <a:p>
            <a:pPr lvl="1"/>
            <a:endParaRPr lang="en-US">
              <a:latin typeface="Gill Sans Light" charset="0"/>
            </a:endParaRPr>
          </a:p>
          <a:p>
            <a:pPr lvl="1"/>
            <a:endParaRPr lang="en-US">
              <a:latin typeface="Gill Sans Light" charset="0"/>
            </a:endParaRPr>
          </a:p>
        </p:txBody>
      </p:sp>
      <p:grpSp>
        <p:nvGrpSpPr>
          <p:cNvPr id="4099" name="Group 3"/>
          <p:cNvGrpSpPr>
            <a:grpSpLocks/>
          </p:cNvGrpSpPr>
          <p:nvPr/>
        </p:nvGrpSpPr>
        <p:grpSpPr bwMode="auto">
          <a:xfrm>
            <a:off x="1006475" y="2390775"/>
            <a:ext cx="857250" cy="709613"/>
            <a:chOff x="1193406" y="2930490"/>
            <a:chExt cx="856907" cy="709610"/>
          </a:xfrm>
        </p:grpSpPr>
        <p:pic>
          <p:nvPicPr>
            <p:cNvPr id="4153" name="Picture 2" descr="C:\Users\Bamdad\Google Drive\Courses (1)\Wing\Project\PNG\result\Slide60.PNG"/>
            <p:cNvPicPr>
              <a:picLocks noChangeAspect="1" noChangeArrowheads="1"/>
            </p:cNvPicPr>
            <p:nvPr/>
          </p:nvPicPr>
          <p:blipFill>
            <a:blip r:embed="rId2">
              <a:extLst>
                <a:ext uri="{28A0092B-C50C-407E-A947-70E740481C1C}">
                  <a14:useLocalDpi xmlns:a14="http://schemas.microsoft.com/office/drawing/2010/main" val="0"/>
                </a:ext>
              </a:extLst>
            </a:blip>
            <a:srcRect l="6895" t="7962" r="14288" b="14680"/>
            <a:stretch>
              <a:fillRect/>
            </a:stretch>
          </p:blipFill>
          <p:spPr bwMode="auto">
            <a:xfrm>
              <a:off x="1395031" y="2930490"/>
              <a:ext cx="655282" cy="3905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54" name="Picture 2" descr="C:\Users\Bamdad\Google Drive\Courses (1)\Wing\Project\PNG\result\Slide60.PNG"/>
            <p:cNvPicPr>
              <a:picLocks noChangeAspect="1" noChangeArrowheads="1"/>
            </p:cNvPicPr>
            <p:nvPr/>
          </p:nvPicPr>
          <p:blipFill>
            <a:blip r:embed="rId2">
              <a:extLst>
                <a:ext uri="{28A0092B-C50C-407E-A947-70E740481C1C}">
                  <a14:useLocalDpi xmlns:a14="http://schemas.microsoft.com/office/drawing/2010/main" val="0"/>
                </a:ext>
              </a:extLst>
            </a:blip>
            <a:srcRect l="6895" t="7962" r="14288" b="14680"/>
            <a:stretch>
              <a:fillRect/>
            </a:stretch>
          </p:blipFill>
          <p:spPr bwMode="auto">
            <a:xfrm>
              <a:off x="1294219" y="3090020"/>
              <a:ext cx="655282" cy="3905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55" name="Picture 2" descr="C:\Users\Bamdad\Google Drive\Courses (1)\Wing\Project\PNG\result\Slide60.PNG"/>
            <p:cNvPicPr>
              <a:picLocks noChangeAspect="1" noChangeArrowheads="1"/>
            </p:cNvPicPr>
            <p:nvPr/>
          </p:nvPicPr>
          <p:blipFill>
            <a:blip r:embed="rId2">
              <a:extLst>
                <a:ext uri="{28A0092B-C50C-407E-A947-70E740481C1C}">
                  <a14:useLocalDpi xmlns:a14="http://schemas.microsoft.com/office/drawing/2010/main" val="0"/>
                </a:ext>
              </a:extLst>
            </a:blip>
            <a:srcRect l="6895" t="7962" r="14288" b="14680"/>
            <a:stretch>
              <a:fillRect/>
            </a:stretch>
          </p:blipFill>
          <p:spPr bwMode="auto">
            <a:xfrm>
              <a:off x="1193406" y="3249550"/>
              <a:ext cx="655282" cy="3905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2540000" y="2549525"/>
            <a:ext cx="1143000" cy="390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Take Snapshot</a:t>
            </a:r>
          </a:p>
        </p:txBody>
      </p:sp>
      <p:sp>
        <p:nvSpPr>
          <p:cNvPr id="9" name="Rectangle 8"/>
          <p:cNvSpPr/>
          <p:nvPr/>
        </p:nvSpPr>
        <p:spPr>
          <a:xfrm>
            <a:off x="1971675" y="2532063"/>
            <a:ext cx="457200" cy="16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CA" sz="1200" dirty="0">
                <a:solidFill>
                  <a:prstClr val="black"/>
                </a:solidFill>
                <a:latin typeface="Gill Sans Light"/>
                <a:cs typeface="Gill Sans Light"/>
              </a:rPr>
              <a:t>Slides</a:t>
            </a:r>
            <a:endParaRPr lang="en-CA" sz="1400" dirty="0">
              <a:solidFill>
                <a:prstClr val="black"/>
              </a:solidFill>
              <a:latin typeface="Gill Sans Light"/>
              <a:cs typeface="Gill Sans Light"/>
            </a:endParaRPr>
          </a:p>
        </p:txBody>
      </p:sp>
      <p:cxnSp>
        <p:nvCxnSpPr>
          <p:cNvPr id="10" name="Straight Arrow Connector 9"/>
          <p:cNvCxnSpPr>
            <a:stCxn id="4154" idx="3"/>
            <a:endCxn id="8" idx="1"/>
          </p:cNvCxnSpPr>
          <p:nvPr/>
        </p:nvCxnSpPr>
        <p:spPr>
          <a:xfrm>
            <a:off x="1763713" y="2744788"/>
            <a:ext cx="77628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Left Brace 10"/>
          <p:cNvSpPr/>
          <p:nvPr/>
        </p:nvSpPr>
        <p:spPr>
          <a:xfrm>
            <a:off x="5580063" y="1905000"/>
            <a:ext cx="609600" cy="16764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atin typeface="Gill Sans Light"/>
              <a:cs typeface="Gill Sans Light"/>
            </a:endParaRPr>
          </a:p>
        </p:txBody>
      </p:sp>
      <p:cxnSp>
        <p:nvCxnSpPr>
          <p:cNvPr id="12" name="Straight Arrow Connector 11"/>
          <p:cNvCxnSpPr>
            <a:stCxn id="8" idx="3"/>
            <a:endCxn id="21" idx="1"/>
          </p:cNvCxnSpPr>
          <p:nvPr/>
        </p:nvCxnSpPr>
        <p:spPr>
          <a:xfrm>
            <a:off x="3683000" y="2744788"/>
            <a:ext cx="660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5715000" y="1828800"/>
            <a:ext cx="17526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dirty="0">
                <a:solidFill>
                  <a:schemeClr val="tx1"/>
                </a:solidFill>
                <a:latin typeface="Gill Sans Light"/>
                <a:cs typeface="Gill Sans Light"/>
              </a:rPr>
              <a:t>1. Text </a:t>
            </a:r>
          </a:p>
          <a:p>
            <a:pPr marL="800100" lvl="1" indent="-342900">
              <a:buFontTx/>
              <a:buAutoNum type="arabicPeriod"/>
              <a:defRPr/>
            </a:pPr>
            <a:endParaRPr lang="en-US" sz="1600" dirty="0">
              <a:solidFill>
                <a:schemeClr val="tx1"/>
              </a:solidFill>
              <a:latin typeface="Gill Sans Light"/>
              <a:cs typeface="Gill Sans Light"/>
            </a:endParaRPr>
          </a:p>
          <a:p>
            <a:pPr lvl="1">
              <a:defRPr/>
            </a:pPr>
            <a:r>
              <a:rPr lang="en-US" sz="1600" dirty="0">
                <a:solidFill>
                  <a:schemeClr val="tx1"/>
                </a:solidFill>
                <a:latin typeface="Gill Sans Light"/>
                <a:cs typeface="Gill Sans Light"/>
              </a:rPr>
              <a:t>2. Outline</a:t>
            </a:r>
          </a:p>
          <a:p>
            <a:pPr lvl="1">
              <a:defRPr/>
            </a:pPr>
            <a:endParaRPr lang="en-US" sz="1600" dirty="0">
              <a:solidFill>
                <a:schemeClr val="tx1"/>
              </a:solidFill>
              <a:latin typeface="Gill Sans Light"/>
              <a:cs typeface="Gill Sans Light"/>
            </a:endParaRPr>
          </a:p>
          <a:p>
            <a:pPr lvl="1">
              <a:defRPr/>
            </a:pPr>
            <a:r>
              <a:rPr lang="en-US" sz="1600" dirty="0">
                <a:solidFill>
                  <a:schemeClr val="tx1"/>
                </a:solidFill>
                <a:latin typeface="Gill Sans Light"/>
                <a:cs typeface="Gill Sans Light"/>
              </a:rPr>
              <a:t>3. Drawing</a:t>
            </a:r>
          </a:p>
          <a:p>
            <a:pPr lvl="1">
              <a:defRPr/>
            </a:pPr>
            <a:endParaRPr lang="en-US" sz="1600" dirty="0">
              <a:solidFill>
                <a:schemeClr val="tx1"/>
              </a:solidFill>
              <a:latin typeface="Gill Sans Light"/>
              <a:cs typeface="Gill Sans Light"/>
            </a:endParaRPr>
          </a:p>
          <a:p>
            <a:pPr lvl="1">
              <a:defRPr/>
            </a:pPr>
            <a:r>
              <a:rPr lang="en-US" sz="1600" dirty="0">
                <a:solidFill>
                  <a:schemeClr val="tx1"/>
                </a:solidFill>
                <a:latin typeface="Gill Sans Light"/>
                <a:cs typeface="Gill Sans Light"/>
              </a:rPr>
              <a:t>4. Results</a:t>
            </a:r>
          </a:p>
        </p:txBody>
      </p:sp>
      <p:sp>
        <p:nvSpPr>
          <p:cNvPr id="21" name="Rectangle 20"/>
          <p:cNvSpPr/>
          <p:nvPr/>
        </p:nvSpPr>
        <p:spPr>
          <a:xfrm>
            <a:off x="4343400" y="2549525"/>
            <a:ext cx="1143000" cy="390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Image Classifier</a:t>
            </a:r>
          </a:p>
        </p:txBody>
      </p:sp>
      <p:sp>
        <p:nvSpPr>
          <p:cNvPr id="32" name="Rectangle 31"/>
          <p:cNvSpPr/>
          <p:nvPr/>
        </p:nvSpPr>
        <p:spPr>
          <a:xfrm>
            <a:off x="3762375" y="2533650"/>
            <a:ext cx="457200" cy="165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CA" sz="1200" dirty="0">
                <a:solidFill>
                  <a:prstClr val="black"/>
                </a:solidFill>
                <a:latin typeface="Gill Sans Light"/>
                <a:cs typeface="Gill Sans Light"/>
              </a:rPr>
              <a:t>Image</a:t>
            </a:r>
            <a:endParaRPr lang="en-CA" sz="1400" dirty="0">
              <a:solidFill>
                <a:prstClr val="black"/>
              </a:solidFill>
              <a:latin typeface="Gill Sans Light"/>
              <a:cs typeface="Gill Sans Light"/>
            </a:endParaRPr>
          </a:p>
        </p:txBody>
      </p:sp>
      <p:pic>
        <p:nvPicPr>
          <p:cNvPr id="3074" name="Picture 2" descr="C:\Users\Bamdad\Google Drive\Courses (1)\Wing\Project\PNG\text\Slide4 (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3810000"/>
            <a:ext cx="2439988"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3" descr="C:\Users\Bamdad\Google Drive\Courses (1)\Wing\Project\PNG\text\Slide5 (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488" y="3810000"/>
            <a:ext cx="24384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 name="Rectangle 33"/>
          <p:cNvSpPr/>
          <p:nvPr/>
        </p:nvSpPr>
        <p:spPr>
          <a:xfrm>
            <a:off x="838200" y="3657600"/>
            <a:ext cx="28448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7" name="Rectangle 36"/>
          <p:cNvSpPr/>
          <p:nvPr/>
        </p:nvSpPr>
        <p:spPr>
          <a:xfrm>
            <a:off x="3762375" y="3625850"/>
            <a:ext cx="2846388"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3076" name="Picture 4" descr="C:\Users\Bamdad\Google Drive\Courses (1)\Wing\Project\PNG\index\Slide37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0" y="3778250"/>
            <a:ext cx="24384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7" name="Picture 5" descr="C:\Users\Bamdad\Google Drive\Courses (1)\Wing\Project\PNG\index\Slide1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7163" y="3778250"/>
            <a:ext cx="24384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 name="Rectangle 41"/>
          <p:cNvSpPr/>
          <p:nvPr/>
        </p:nvSpPr>
        <p:spPr>
          <a:xfrm>
            <a:off x="3683000" y="3657600"/>
            <a:ext cx="2846388"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3" name="Rectangle 42"/>
          <p:cNvSpPr/>
          <p:nvPr/>
        </p:nvSpPr>
        <p:spPr>
          <a:xfrm>
            <a:off x="819150" y="3657600"/>
            <a:ext cx="2846388"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3080" name="Picture 8" descr="C:\Users\Bamdad\Google Drive\Courses (1)\Wing\Project\PNG\demo\Slide3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875" y="3778250"/>
            <a:ext cx="24368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1" name="Picture 9" descr="C:\Users\Bamdad\Google Drive\Courses (1)\Wing\Project\PNG\demo\Slide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7488" y="3810000"/>
            <a:ext cx="24384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 name="Rectangle 45"/>
          <p:cNvSpPr/>
          <p:nvPr/>
        </p:nvSpPr>
        <p:spPr>
          <a:xfrm>
            <a:off x="819150" y="3625850"/>
            <a:ext cx="2846388"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7" name="Rectangle 46"/>
          <p:cNvSpPr/>
          <p:nvPr/>
        </p:nvSpPr>
        <p:spPr>
          <a:xfrm>
            <a:off x="3835400" y="3760788"/>
            <a:ext cx="2846388"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3082" name="Picture 10" descr="C:\Users\Bamdad\Google Drive\Courses (1)\Wing\Project\PNG\result\Slide6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3778250"/>
            <a:ext cx="2439988"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3" name="Picture 11" descr="C:\Users\Bamdad\Google Drive\Courses (1)\Wing\Project\PNG\result\Slide28 (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1863" y="3778250"/>
            <a:ext cx="24384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2"/>
          </p:nvPr>
        </p:nvSpPr>
        <p:spPr/>
        <p:txBody>
          <a:bodyPr/>
          <a:lstStyle/>
          <a:p>
            <a:pPr>
              <a:defRPr/>
            </a:pPr>
            <a:fld id="{034D2E8B-4E32-7544-B0D6-E556A10BBEA1}" type="slidenum">
              <a:rPr lang="en-US" smtClean="0"/>
              <a:pPr>
                <a:defRPr/>
              </a:pPr>
              <a:t>20</a:t>
            </a:fld>
            <a:endParaRPr lang="en-US"/>
          </a:p>
        </p:txBody>
      </p:sp>
      <p:grpSp>
        <p:nvGrpSpPr>
          <p:cNvPr id="4123" name="Group 34"/>
          <p:cNvGrpSpPr>
            <a:grpSpLocks/>
          </p:cNvGrpSpPr>
          <p:nvPr/>
        </p:nvGrpSpPr>
        <p:grpSpPr bwMode="auto">
          <a:xfrm>
            <a:off x="6221413" y="425450"/>
            <a:ext cx="2655887" cy="1258888"/>
            <a:chOff x="298527" y="1981200"/>
            <a:chExt cx="6402039" cy="3352800"/>
          </a:xfrm>
        </p:grpSpPr>
        <p:grpSp>
          <p:nvGrpSpPr>
            <p:cNvPr id="4129" name="Group 40"/>
            <p:cNvGrpSpPr>
              <a:grpSpLocks/>
            </p:cNvGrpSpPr>
            <p:nvPr/>
          </p:nvGrpSpPr>
          <p:grpSpPr bwMode="auto">
            <a:xfrm>
              <a:off x="298527" y="1981200"/>
              <a:ext cx="6402039" cy="3352800"/>
              <a:chOff x="1008523" y="902261"/>
              <a:chExt cx="9678061" cy="4804436"/>
            </a:xfrm>
          </p:grpSpPr>
          <p:sp>
            <p:nvSpPr>
              <p:cNvPr id="44" name="Rectangle 43"/>
              <p:cNvSpPr/>
              <p:nvPr/>
            </p:nvSpPr>
            <p:spPr>
              <a:xfrm>
                <a:off x="4438940" y="902261"/>
                <a:ext cx="6247644" cy="4804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sp>
            <p:nvSpPr>
              <p:cNvPr id="45" name="Rectangle 44"/>
              <p:cNvSpPr/>
              <p:nvPr/>
            </p:nvSpPr>
            <p:spPr>
              <a:xfrm>
                <a:off x="2628282" y="3640728"/>
                <a:ext cx="1613973" cy="8966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400" dirty="0">
                    <a:solidFill>
                      <a:prstClr val="black"/>
                    </a:solidFill>
                    <a:latin typeface="Gill Sans Light"/>
                    <a:cs typeface="Gill Sans Light"/>
                  </a:rPr>
                  <a:t>Pre-</a:t>
                </a:r>
              </a:p>
              <a:p>
                <a:pPr algn="ctr">
                  <a:defRPr/>
                </a:pPr>
                <a:r>
                  <a:rPr lang="en-CA" sz="400" dirty="0">
                    <a:solidFill>
                      <a:prstClr val="black"/>
                    </a:solidFill>
                    <a:latin typeface="Gill Sans Light"/>
                    <a:cs typeface="Gill Sans Light"/>
                  </a:rPr>
                  <a:t>processing</a:t>
                </a:r>
              </a:p>
            </p:txBody>
          </p:sp>
          <p:sp>
            <p:nvSpPr>
              <p:cNvPr id="48" name="Rectangle 47"/>
              <p:cNvSpPr/>
              <p:nvPr/>
            </p:nvSpPr>
            <p:spPr>
              <a:xfrm>
                <a:off x="5034782" y="3816428"/>
                <a:ext cx="4159309" cy="569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Text Alignment</a:t>
                </a:r>
              </a:p>
            </p:txBody>
          </p:sp>
          <p:cxnSp>
            <p:nvCxnSpPr>
              <p:cNvPr id="49" name="Straight Arrow Connector 48"/>
              <p:cNvCxnSpPr>
                <a:stCxn id="45" idx="3"/>
                <a:endCxn id="48" idx="1"/>
              </p:cNvCxnSpPr>
              <p:nvPr/>
            </p:nvCxnSpPr>
            <p:spPr>
              <a:xfrm>
                <a:off x="4242255" y="4089061"/>
                <a:ext cx="792527" cy="121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0" name="Rounded Rectangle 49"/>
              <p:cNvSpPr/>
              <p:nvPr/>
            </p:nvSpPr>
            <p:spPr>
              <a:xfrm>
                <a:off x="4791818" y="1944332"/>
                <a:ext cx="4552679" cy="111477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dirty="0">
                  <a:solidFill>
                    <a:prstClr val="white"/>
                  </a:solidFill>
                  <a:latin typeface="Gill Sans Light"/>
                  <a:cs typeface="Gill Sans Light"/>
                </a:endParaRPr>
              </a:p>
            </p:txBody>
          </p:sp>
          <p:cxnSp>
            <p:nvCxnSpPr>
              <p:cNvPr id="51" name="Straight Arrow Connector 30"/>
              <p:cNvCxnSpPr>
                <a:stCxn id="4149" idx="3"/>
                <a:endCxn id="50" idx="1"/>
              </p:cNvCxnSpPr>
              <p:nvPr/>
            </p:nvCxnSpPr>
            <p:spPr>
              <a:xfrm>
                <a:off x="2130785" y="1932215"/>
                <a:ext cx="2661033" cy="56950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53" name="Oval 52"/>
              <p:cNvSpPr/>
              <p:nvPr/>
            </p:nvSpPr>
            <p:spPr>
              <a:xfrm>
                <a:off x="9841995" y="3683140"/>
                <a:ext cx="509067" cy="4665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latin typeface="Gill Sans Light"/>
                  <a:cs typeface="Gill Sans Light"/>
                </a:endParaRPr>
              </a:p>
            </p:txBody>
          </p:sp>
          <p:cxnSp>
            <p:nvCxnSpPr>
              <p:cNvPr id="54" name="Straight Connector 53"/>
              <p:cNvCxnSpPr>
                <a:stCxn id="53" idx="1"/>
                <a:endCxn id="53" idx="5"/>
              </p:cNvCxnSpPr>
              <p:nvPr/>
            </p:nvCxnSpPr>
            <p:spPr>
              <a:xfrm>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7"/>
                <a:endCxn id="53" idx="3"/>
              </p:cNvCxnSpPr>
              <p:nvPr/>
            </p:nvCxnSpPr>
            <p:spPr>
              <a:xfrm flipH="1">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9558539" y="2429017"/>
                <a:ext cx="989208" cy="436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600" dirty="0">
                    <a:solidFill>
                      <a:prstClr val="black"/>
                    </a:solidFill>
                    <a:latin typeface="Gill Sans Light"/>
                    <a:cs typeface="Gill Sans Light"/>
                  </a:rPr>
                  <a:t>nil</a:t>
                </a:r>
                <a:endParaRPr lang="en-CA" sz="400" dirty="0">
                  <a:solidFill>
                    <a:prstClr val="black"/>
                  </a:solidFill>
                  <a:latin typeface="Gill Sans Light"/>
                  <a:cs typeface="Gill Sans Light"/>
                </a:endParaRPr>
              </a:p>
            </p:txBody>
          </p:sp>
          <p:sp>
            <p:nvSpPr>
              <p:cNvPr id="57" name="Rectangle 56"/>
              <p:cNvSpPr/>
              <p:nvPr/>
            </p:nvSpPr>
            <p:spPr>
              <a:xfrm>
                <a:off x="5034782" y="4846382"/>
                <a:ext cx="4159309" cy="642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latin typeface="Gill Sans Light"/>
                    <a:cs typeface="Gill Sans Light"/>
                  </a:rPr>
                  <a:t>Ordering Alignment</a:t>
                </a:r>
              </a:p>
            </p:txBody>
          </p:sp>
          <p:sp>
            <p:nvSpPr>
              <p:cNvPr id="4143" name="TextBox 61"/>
              <p:cNvSpPr txBox="1">
                <a:spLocks noChangeArrowheads="1"/>
              </p:cNvSpPr>
              <p:nvPr/>
            </p:nvSpPr>
            <p:spPr bwMode="auto">
              <a:xfrm>
                <a:off x="5740906" y="902261"/>
                <a:ext cx="3488065"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Multimodal Alignment</a:t>
                </a:r>
              </a:p>
            </p:txBody>
          </p:sp>
          <p:sp>
            <p:nvSpPr>
              <p:cNvPr id="4144" name="TextBox 62"/>
              <p:cNvSpPr txBox="1">
                <a:spLocks noChangeArrowheads="1"/>
              </p:cNvSpPr>
              <p:nvPr/>
            </p:nvSpPr>
            <p:spPr bwMode="auto">
              <a:xfrm>
                <a:off x="5281649" y="2101702"/>
                <a:ext cx="3383308" cy="7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latin typeface="Gill Sans Light" charset="0"/>
                    <a:cs typeface="Gill Sans Light" charset="0"/>
                  </a:rPr>
                  <a:t>Slide Image Classifier</a:t>
                </a:r>
              </a:p>
            </p:txBody>
          </p:sp>
          <p:cxnSp>
            <p:nvCxnSpPr>
              <p:cNvPr id="64" name="Straight Connector 63"/>
              <p:cNvCxnSpPr/>
              <p:nvPr/>
            </p:nvCxnSpPr>
            <p:spPr>
              <a:xfrm flipV="1">
                <a:off x="2373749" y="1944332"/>
                <a:ext cx="0" cy="2150789"/>
              </a:xfrm>
              <a:prstGeom prst="line">
                <a:avLst/>
              </a:prstGeom>
              <a:ln/>
            </p:spPr>
            <p:style>
              <a:lnRef idx="1">
                <a:schemeClr val="dk1"/>
              </a:lnRef>
              <a:fillRef idx="0">
                <a:schemeClr val="dk1"/>
              </a:fillRef>
              <a:effectRef idx="0">
                <a:schemeClr val="dk1"/>
              </a:effectRef>
              <a:fontRef idx="minor">
                <a:schemeClr val="tx1"/>
              </a:fontRef>
            </p:style>
          </p:cxnSp>
          <p:cxnSp>
            <p:nvCxnSpPr>
              <p:cNvPr id="65" name="Elbow Connector 64"/>
              <p:cNvCxnSpPr>
                <a:stCxn id="57" idx="3"/>
                <a:endCxn id="53" idx="4"/>
              </p:cNvCxnSpPr>
              <p:nvPr/>
            </p:nvCxnSpPr>
            <p:spPr>
              <a:xfrm flipV="1">
                <a:off x="9194091" y="4149646"/>
                <a:ext cx="902437" cy="101783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53" idx="1"/>
              </p:cNvCxnSpPr>
              <p:nvPr/>
            </p:nvCxnSpPr>
            <p:spPr>
              <a:xfrm>
                <a:off x="9344498" y="3022755"/>
                <a:ext cx="572702" cy="7270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56" idx="2"/>
                <a:endCxn id="53" idx="0"/>
              </p:cNvCxnSpPr>
              <p:nvPr/>
            </p:nvCxnSpPr>
            <p:spPr>
              <a:xfrm>
                <a:off x="10056037" y="2865233"/>
                <a:ext cx="40492" cy="817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149" name="Picture 2" descr="C:\Users\Bamdad\Google Drive\Courses (1)\Wing\Project\PNG\result\Slide60.PNG"/>
              <p:cNvPicPr>
                <a:picLocks noChangeAspect="1" noChangeArrowheads="1"/>
              </p:cNvPicPr>
              <p:nvPr/>
            </p:nvPicPr>
            <p:blipFill>
              <a:blip r:embed="rId11">
                <a:extLst>
                  <a:ext uri="{28A0092B-C50C-407E-A947-70E740481C1C}">
                    <a14:useLocalDpi xmlns:a14="http://schemas.microsoft.com/office/drawing/2010/main" val="0"/>
                  </a:ext>
                </a:extLst>
              </a:blip>
              <a:srcRect l="6895" t="7962" r="14288" b="14680"/>
              <a:stretch>
                <a:fillRect/>
              </a:stretch>
            </p:blipFill>
            <p:spPr bwMode="auto">
              <a:xfrm>
                <a:off x="1414059" y="1726355"/>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50" name="Picture 2" descr="C:\Users\Bamdad\Google Drive\Courses (1)\Wing\Project\PNG\result\Slide60.PNG"/>
              <p:cNvPicPr>
                <a:picLocks noChangeAspect="1" noChangeArrowheads="1"/>
              </p:cNvPicPr>
              <p:nvPr/>
            </p:nvPicPr>
            <p:blipFill>
              <a:blip r:embed="rId11">
                <a:extLst>
                  <a:ext uri="{28A0092B-C50C-407E-A947-70E740481C1C}">
                    <a14:useLocalDpi xmlns:a14="http://schemas.microsoft.com/office/drawing/2010/main" val="0"/>
                  </a:ext>
                </a:extLst>
              </a:blip>
              <a:srcRect l="6895" t="7962" r="14288" b="14680"/>
              <a:stretch>
                <a:fillRect/>
              </a:stretch>
            </p:blipFill>
            <p:spPr bwMode="auto">
              <a:xfrm>
                <a:off x="1261659" y="19549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51" name="Picture 2" descr="C:\Users\Bamdad\Google Drive\Courses (1)\Wing\Project\PNG\result\Slide60.PNG"/>
              <p:cNvPicPr>
                <a:picLocks noChangeAspect="1" noChangeArrowheads="1"/>
              </p:cNvPicPr>
              <p:nvPr/>
            </p:nvPicPr>
            <p:blipFill>
              <a:blip r:embed="rId11">
                <a:extLst>
                  <a:ext uri="{28A0092B-C50C-407E-A947-70E740481C1C}">
                    <a14:useLocalDpi xmlns:a14="http://schemas.microsoft.com/office/drawing/2010/main" val="0"/>
                  </a:ext>
                </a:extLst>
              </a:blip>
              <a:srcRect l="6895" t="7962" r="14288" b="14680"/>
              <a:stretch>
                <a:fillRect/>
              </a:stretch>
            </p:blipFill>
            <p:spPr bwMode="auto">
              <a:xfrm>
                <a:off x="1109259" y="21835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52" name="Picture 3" descr="C:\Users\Bamdad\Desktop\This is just a test.png"/>
              <p:cNvPicPr>
                <a:picLocks noChangeAspect="1" noChangeArrowheads="1"/>
              </p:cNvPicPr>
              <p:nvPr/>
            </p:nvPicPr>
            <p:blipFill>
              <a:blip r:embed="rId12">
                <a:extLst>
                  <a:ext uri="{28A0092B-C50C-407E-A947-70E740481C1C}">
                    <a14:useLocalDpi xmlns:a14="http://schemas.microsoft.com/office/drawing/2010/main" val="0"/>
                  </a:ext>
                </a:extLst>
              </a:blip>
              <a:srcRect l="6812" t="5901" r="5780" b="7022"/>
              <a:stretch>
                <a:fillRect/>
              </a:stretch>
            </p:blipFill>
            <p:spPr bwMode="auto">
              <a:xfrm>
                <a:off x="1008523" y="3397034"/>
                <a:ext cx="1125073" cy="13892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38" name="Straight Arrow Connector 37"/>
            <p:cNvCxnSpPr>
              <a:stCxn id="4152" idx="3"/>
              <a:endCxn id="45" idx="1"/>
            </p:cNvCxnSpPr>
            <p:nvPr/>
          </p:nvCxnSpPr>
          <p:spPr>
            <a:xfrm flipV="1">
              <a:off x="1040903" y="4205124"/>
              <a:ext cx="32909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48" idx="3"/>
              <a:endCxn id="53" idx="3"/>
            </p:cNvCxnSpPr>
            <p:nvPr/>
          </p:nvCxnSpPr>
          <p:spPr>
            <a:xfrm flipV="1">
              <a:off x="5713282" y="4200898"/>
              <a:ext cx="478337" cy="126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75" name="Rectangle 74"/>
          <p:cNvSpPr/>
          <p:nvPr/>
        </p:nvSpPr>
        <p:spPr>
          <a:xfrm>
            <a:off x="6091238" y="379413"/>
            <a:ext cx="2857500" cy="1400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Date Placeholder 14"/>
          <p:cNvSpPr>
            <a:spLocks noGrp="1"/>
          </p:cNvSpPr>
          <p:nvPr>
            <p:ph type="dt" sz="quarter" idx="10"/>
          </p:nvPr>
        </p:nvSpPr>
        <p:spPr/>
        <p:txBody>
          <a:bodyPr/>
          <a:lstStyle/>
          <a:p>
            <a:pPr>
              <a:defRPr/>
            </a:pPr>
            <a:r>
              <a:rPr lang="en-US"/>
              <a:t>24 Jul 2013</a:t>
            </a:r>
          </a:p>
        </p:txBody>
      </p:sp>
      <p:sp>
        <p:nvSpPr>
          <p:cNvPr id="16" name="Footer Placeholder 15"/>
          <p:cNvSpPr>
            <a:spLocks noGrp="1"/>
          </p:cNvSpPr>
          <p:nvPr>
            <p:ph type="ftr" sz="quarter" idx="11"/>
          </p:nvPr>
        </p:nvSpPr>
        <p:spPr/>
        <p:txBody>
          <a:bodyPr/>
          <a:lstStyle/>
          <a:p>
            <a:pPr>
              <a:defRPr/>
            </a:pPr>
            <a:r>
              <a:rPr lang="en-US"/>
              <a:t>JCDL 2013, Indiapolis, USA</a:t>
            </a:r>
          </a:p>
        </p:txBody>
      </p:sp>
      <p:sp>
        <p:nvSpPr>
          <p:cNvPr id="59" name="TextBox 58"/>
          <p:cNvSpPr txBox="1"/>
          <p:nvPr/>
        </p:nvSpPr>
        <p:spPr>
          <a:xfrm>
            <a:off x="457200" y="555625"/>
            <a:ext cx="2620963" cy="368300"/>
          </a:xfrm>
          <a:prstGeom prst="rect">
            <a:avLst/>
          </a:prstGeom>
          <a:noFill/>
        </p:spPr>
        <p:txBody>
          <a:bodyPr wrap="none">
            <a:spAutoFit/>
          </a:bodyPr>
          <a:lstStyle/>
          <a:p>
            <a:pPr>
              <a:defRPr/>
            </a:pPr>
            <a:r>
              <a:rPr lang="en-US" sz="1800" dirty="0">
                <a:solidFill>
                  <a:schemeClr val="bg1">
                    <a:lumMod val="50000"/>
                  </a:schemeClr>
                </a:solidFill>
                <a:latin typeface="Gill Sans Light"/>
                <a:cs typeface="Gill Sans Light"/>
              </a:rPr>
              <a:t>ALIGNMENT MODALITY</a:t>
            </a:r>
          </a:p>
        </p:txBody>
      </p:sp>
      <p:sp>
        <p:nvSpPr>
          <p:cNvPr id="60" name="Rounded Rectangle 59"/>
          <p:cNvSpPr/>
          <p:nvPr/>
        </p:nvSpPr>
        <p:spPr>
          <a:xfrm>
            <a:off x="6962775" y="3967163"/>
            <a:ext cx="1676400" cy="1403350"/>
          </a:xfrm>
          <a:prstGeom prst="roundRect">
            <a:avLst>
              <a:gd name="adj" fmla="val 5941"/>
            </a:avLst>
          </a:prstGeom>
          <a:solidFill>
            <a:schemeClr val="bg1">
              <a:alpha val="75000"/>
            </a:schemeClr>
          </a:solidFill>
          <a:ln>
            <a:solidFill>
              <a:srgbClr val="FF0000"/>
            </a:solidFill>
          </a:ln>
        </p:spPr>
        <p:txBody>
          <a:bodyPr>
            <a:normAutofit fontScale="92500"/>
          </a:bodyPr>
          <a:lstStyle/>
          <a:p>
            <a:pPr>
              <a:buFont typeface="Arial" charset="0"/>
              <a:buNone/>
              <a:defRPr/>
            </a:pPr>
            <a:r>
              <a:rPr lang="en-US" sz="2000" dirty="0">
                <a:latin typeface="Gill Sans Light"/>
                <a:cs typeface="Gill Sans Light"/>
              </a:rPr>
              <a:t>Note: Different classes than in the earlier analysis</a:t>
            </a:r>
            <a:endParaRPr lang="en-US" sz="3600" dirty="0">
              <a:latin typeface="Gill Sans Light"/>
              <a:cs typeface="Gill Sans Ligh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1000" fill="hold"/>
                                        <p:tgtEl>
                                          <p:spTgt spid="13">
                                            <p:txEl>
                                              <p:pRg st="0" end="0"/>
                                            </p:txEl>
                                          </p:spTgt>
                                        </p:tgtEl>
                                      </p:cBhvr>
                                      <p:by x="150000" y="150000"/>
                                    </p:animScale>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2000" fill="hold"/>
                                        <p:tgtEl>
                                          <p:spTgt spid="3074"/>
                                        </p:tgtEl>
                                        <p:attrNameLst>
                                          <p:attrName>ppt_w</p:attrName>
                                        </p:attrNameLst>
                                      </p:cBhvr>
                                      <p:tavLst>
                                        <p:tav tm="0">
                                          <p:val>
                                            <p:fltVal val="0"/>
                                          </p:val>
                                        </p:tav>
                                        <p:tav tm="100000">
                                          <p:val>
                                            <p:strVal val="#ppt_w"/>
                                          </p:val>
                                        </p:tav>
                                      </p:tavLst>
                                    </p:anim>
                                    <p:anim calcmode="lin" valueType="num">
                                      <p:cBhvr>
                                        <p:cTn id="16" dur="2000" fill="hold"/>
                                        <p:tgtEl>
                                          <p:spTgt spid="3074"/>
                                        </p:tgtEl>
                                        <p:attrNameLst>
                                          <p:attrName>ppt_h</p:attrName>
                                        </p:attrNameLst>
                                      </p:cBhvr>
                                      <p:tavLst>
                                        <p:tav tm="0">
                                          <p:val>
                                            <p:fltVal val="0"/>
                                          </p:val>
                                        </p:tav>
                                        <p:tav tm="100000">
                                          <p:val>
                                            <p:strVal val="#ppt_h"/>
                                          </p:val>
                                        </p:tav>
                                      </p:tavLst>
                                    </p:anim>
                                    <p:animEffect transition="in" filter="fade">
                                      <p:cBhvr>
                                        <p:cTn id="17" dur="2000"/>
                                        <p:tgtEl>
                                          <p:spTgt spid="3074"/>
                                        </p:tgtEl>
                                      </p:cBhvr>
                                    </p:animEffect>
                                  </p:childTnLst>
                                </p:cTn>
                              </p:par>
                              <p:par>
                                <p:cTn id="18" presetID="53" presetClass="entr" presetSubtype="16"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 calcmode="lin" valueType="num">
                                      <p:cBhvr>
                                        <p:cTn id="20" dur="2000" fill="hold"/>
                                        <p:tgtEl>
                                          <p:spTgt spid="3075"/>
                                        </p:tgtEl>
                                        <p:attrNameLst>
                                          <p:attrName>ppt_w</p:attrName>
                                        </p:attrNameLst>
                                      </p:cBhvr>
                                      <p:tavLst>
                                        <p:tav tm="0">
                                          <p:val>
                                            <p:fltVal val="0"/>
                                          </p:val>
                                        </p:tav>
                                        <p:tav tm="100000">
                                          <p:val>
                                            <p:strVal val="#ppt_w"/>
                                          </p:val>
                                        </p:tav>
                                      </p:tavLst>
                                    </p:anim>
                                    <p:anim calcmode="lin" valueType="num">
                                      <p:cBhvr>
                                        <p:cTn id="21" dur="2000" fill="hold"/>
                                        <p:tgtEl>
                                          <p:spTgt spid="3075"/>
                                        </p:tgtEl>
                                        <p:attrNameLst>
                                          <p:attrName>ppt_h</p:attrName>
                                        </p:attrNameLst>
                                      </p:cBhvr>
                                      <p:tavLst>
                                        <p:tav tm="0">
                                          <p:val>
                                            <p:fltVal val="0"/>
                                          </p:val>
                                        </p:tav>
                                        <p:tav tm="100000">
                                          <p:val>
                                            <p:strVal val="#ppt_h"/>
                                          </p:val>
                                        </p:tav>
                                      </p:tavLst>
                                    </p:anim>
                                    <p:animEffect transition="in" filter="fade">
                                      <p:cBhvr>
                                        <p:cTn id="22" dur="2000"/>
                                        <p:tgtEl>
                                          <p:spTgt spid="3075"/>
                                        </p:tgtEl>
                                      </p:cBhvr>
                                    </p:animEffect>
                                  </p:childTnLst>
                                </p:cTn>
                              </p:par>
                              <p:par>
                                <p:cTn id="23" presetID="42" presetClass="path" presetSubtype="0" accel="50000" decel="50000" fill="hold" nodeType="withEffect">
                                  <p:stCondLst>
                                    <p:cond delay="0"/>
                                  </p:stCondLst>
                                  <p:childTnLst>
                                    <p:animMotion origin="layout" path="M 1.11111E-6 4.44444E-6 L 0.46319 -0.4 " pathEditMode="relative" rAng="0" ptsTypes="AA">
                                      <p:cBhvr>
                                        <p:cTn id="24" dur="2000" spd="-100000" fill="hold"/>
                                        <p:tgtEl>
                                          <p:spTgt spid="3074"/>
                                        </p:tgtEl>
                                        <p:attrNameLst>
                                          <p:attrName>ppt_x</p:attrName>
                                          <p:attrName>ppt_y</p:attrName>
                                        </p:attrNameLst>
                                      </p:cBhvr>
                                      <p:rCtr x="23160" y="-20000"/>
                                    </p:animMotion>
                                  </p:childTnLst>
                                </p:cTn>
                              </p:par>
                              <p:par>
                                <p:cTn id="25" presetID="42" presetClass="path" presetSubtype="0" accel="50000" decel="50000" fill="hold" nodeType="withEffect">
                                  <p:stCondLst>
                                    <p:cond delay="0"/>
                                  </p:stCondLst>
                                  <p:childTnLst>
                                    <p:animMotion origin="layout" path="M -4.72222E-6 4.44444E-6 L 0.13455 -0.4 " pathEditMode="relative" rAng="0" ptsTypes="AA">
                                      <p:cBhvr>
                                        <p:cTn id="26" dur="2000" spd="-100000" fill="hold"/>
                                        <p:tgtEl>
                                          <p:spTgt spid="3075"/>
                                        </p:tgtEl>
                                        <p:attrNameLst>
                                          <p:attrName>ppt_x</p:attrName>
                                          <p:attrName>ppt_y</p:attrName>
                                        </p:attrNameLst>
                                      </p:cBhvr>
                                      <p:rCtr x="6719" y="-200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500"/>
                                        <p:tgtEl>
                                          <p:spTgt spid="34"/>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right)">
                                      <p:cBhvr>
                                        <p:cTn id="34" dur="500"/>
                                        <p:tgtEl>
                                          <p:spTgt spid="37"/>
                                        </p:tgtEl>
                                      </p:cBhvr>
                                    </p:animEffect>
                                  </p:childTnLst>
                                </p:cTn>
                              </p:par>
                            </p:childTnLst>
                          </p:cTn>
                        </p:par>
                        <p:par>
                          <p:cTn id="35" fill="hold" nodeType="afterGroup">
                            <p:stCondLst>
                              <p:cond delay="500"/>
                            </p:stCondLst>
                            <p:childTnLst>
                              <p:par>
                                <p:cTn id="36" presetID="6" presetClass="emph" presetSubtype="0" fill="hold" nodeType="afterEffect">
                                  <p:stCondLst>
                                    <p:cond delay="0"/>
                                  </p:stCondLst>
                                  <p:childTnLst>
                                    <p:animScale>
                                      <p:cBhvr>
                                        <p:cTn id="37" dur="1000" fill="hold"/>
                                        <p:tgtEl>
                                          <p:spTgt spid="13">
                                            <p:txEl>
                                              <p:pRg st="2" end="2"/>
                                            </p:txEl>
                                          </p:spTgt>
                                        </p:tgtEl>
                                      </p:cBhvr>
                                      <p:by x="150000" y="150000"/>
                                    </p:animScale>
                                  </p:childTnLst>
                                </p:cTn>
                              </p:par>
                            </p:childTnLst>
                          </p:cTn>
                        </p:par>
                        <p:par>
                          <p:cTn id="38" fill="hold" nodeType="afterGroup">
                            <p:stCondLst>
                              <p:cond delay="1500"/>
                            </p:stCondLst>
                            <p:childTnLst>
                              <p:par>
                                <p:cTn id="39" presetID="53" presetClass="entr" presetSubtype="16" fill="hold" nodeType="afterEffect">
                                  <p:stCondLst>
                                    <p:cond delay="0"/>
                                  </p:stCondLst>
                                  <p:childTnLst>
                                    <p:set>
                                      <p:cBhvr>
                                        <p:cTn id="40" dur="1" fill="hold">
                                          <p:stCondLst>
                                            <p:cond delay="0"/>
                                          </p:stCondLst>
                                        </p:cTn>
                                        <p:tgtEl>
                                          <p:spTgt spid="3077"/>
                                        </p:tgtEl>
                                        <p:attrNameLst>
                                          <p:attrName>style.visibility</p:attrName>
                                        </p:attrNameLst>
                                      </p:cBhvr>
                                      <p:to>
                                        <p:strVal val="visible"/>
                                      </p:to>
                                    </p:set>
                                    <p:anim calcmode="lin" valueType="num">
                                      <p:cBhvr>
                                        <p:cTn id="41" dur="2000" fill="hold"/>
                                        <p:tgtEl>
                                          <p:spTgt spid="3077"/>
                                        </p:tgtEl>
                                        <p:attrNameLst>
                                          <p:attrName>ppt_w</p:attrName>
                                        </p:attrNameLst>
                                      </p:cBhvr>
                                      <p:tavLst>
                                        <p:tav tm="0">
                                          <p:val>
                                            <p:fltVal val="0"/>
                                          </p:val>
                                        </p:tav>
                                        <p:tav tm="100000">
                                          <p:val>
                                            <p:strVal val="#ppt_w"/>
                                          </p:val>
                                        </p:tav>
                                      </p:tavLst>
                                    </p:anim>
                                    <p:anim calcmode="lin" valueType="num">
                                      <p:cBhvr>
                                        <p:cTn id="42" dur="2000" fill="hold"/>
                                        <p:tgtEl>
                                          <p:spTgt spid="3077"/>
                                        </p:tgtEl>
                                        <p:attrNameLst>
                                          <p:attrName>ppt_h</p:attrName>
                                        </p:attrNameLst>
                                      </p:cBhvr>
                                      <p:tavLst>
                                        <p:tav tm="0">
                                          <p:val>
                                            <p:fltVal val="0"/>
                                          </p:val>
                                        </p:tav>
                                        <p:tav tm="100000">
                                          <p:val>
                                            <p:strVal val="#ppt_h"/>
                                          </p:val>
                                        </p:tav>
                                      </p:tavLst>
                                    </p:anim>
                                    <p:animEffect transition="in" filter="fade">
                                      <p:cBhvr>
                                        <p:cTn id="43" dur="2000"/>
                                        <p:tgtEl>
                                          <p:spTgt spid="3077"/>
                                        </p:tgtEl>
                                      </p:cBhvr>
                                    </p:animEffect>
                                  </p:childTnLst>
                                </p:cTn>
                              </p:par>
                              <p:par>
                                <p:cTn id="44" presetID="53" presetClass="entr" presetSubtype="16" fill="hold" nodeType="withEffect">
                                  <p:stCondLst>
                                    <p:cond delay="0"/>
                                  </p:stCondLst>
                                  <p:childTnLst>
                                    <p:set>
                                      <p:cBhvr>
                                        <p:cTn id="45" dur="1" fill="hold">
                                          <p:stCondLst>
                                            <p:cond delay="0"/>
                                          </p:stCondLst>
                                        </p:cTn>
                                        <p:tgtEl>
                                          <p:spTgt spid="3076"/>
                                        </p:tgtEl>
                                        <p:attrNameLst>
                                          <p:attrName>style.visibility</p:attrName>
                                        </p:attrNameLst>
                                      </p:cBhvr>
                                      <p:to>
                                        <p:strVal val="visible"/>
                                      </p:to>
                                    </p:set>
                                    <p:anim calcmode="lin" valueType="num">
                                      <p:cBhvr>
                                        <p:cTn id="46" dur="2000" fill="hold"/>
                                        <p:tgtEl>
                                          <p:spTgt spid="3076"/>
                                        </p:tgtEl>
                                        <p:attrNameLst>
                                          <p:attrName>ppt_w</p:attrName>
                                        </p:attrNameLst>
                                      </p:cBhvr>
                                      <p:tavLst>
                                        <p:tav tm="0">
                                          <p:val>
                                            <p:fltVal val="0"/>
                                          </p:val>
                                        </p:tav>
                                        <p:tav tm="100000">
                                          <p:val>
                                            <p:strVal val="#ppt_w"/>
                                          </p:val>
                                        </p:tav>
                                      </p:tavLst>
                                    </p:anim>
                                    <p:anim calcmode="lin" valueType="num">
                                      <p:cBhvr>
                                        <p:cTn id="47" dur="2000" fill="hold"/>
                                        <p:tgtEl>
                                          <p:spTgt spid="3076"/>
                                        </p:tgtEl>
                                        <p:attrNameLst>
                                          <p:attrName>ppt_h</p:attrName>
                                        </p:attrNameLst>
                                      </p:cBhvr>
                                      <p:tavLst>
                                        <p:tav tm="0">
                                          <p:val>
                                            <p:fltVal val="0"/>
                                          </p:val>
                                        </p:tav>
                                        <p:tav tm="100000">
                                          <p:val>
                                            <p:strVal val="#ppt_h"/>
                                          </p:val>
                                        </p:tav>
                                      </p:tavLst>
                                    </p:anim>
                                    <p:animEffect transition="in" filter="fade">
                                      <p:cBhvr>
                                        <p:cTn id="48" dur="2000"/>
                                        <p:tgtEl>
                                          <p:spTgt spid="3076"/>
                                        </p:tgtEl>
                                      </p:cBhvr>
                                    </p:animEffect>
                                  </p:childTnLst>
                                </p:cTn>
                              </p:par>
                              <p:par>
                                <p:cTn id="49" presetID="42" presetClass="path" presetSubtype="0" accel="50000" decel="50000" fill="hold" nodeType="withEffect">
                                  <p:stCondLst>
                                    <p:cond delay="0"/>
                                  </p:stCondLst>
                                  <p:childTnLst>
                                    <p:animMotion origin="layout" path="M 2.5E-6 4.07407E-6 L 0.16614 -0.3176 " pathEditMode="relative" rAng="0" ptsTypes="AA">
                                      <p:cBhvr>
                                        <p:cTn id="50" dur="2000" spd="-100000" fill="hold"/>
                                        <p:tgtEl>
                                          <p:spTgt spid="3077"/>
                                        </p:tgtEl>
                                        <p:attrNameLst>
                                          <p:attrName>ppt_x</p:attrName>
                                          <p:attrName>ppt_y</p:attrName>
                                        </p:attrNameLst>
                                      </p:cBhvr>
                                      <p:rCtr x="8299" y="-15880"/>
                                    </p:animMotion>
                                  </p:childTnLst>
                                </p:cTn>
                              </p:par>
                              <p:par>
                                <p:cTn id="51" presetID="42" presetClass="path" presetSubtype="0" accel="50000" decel="50000" fill="hold" nodeType="withEffect">
                                  <p:stCondLst>
                                    <p:cond delay="0"/>
                                  </p:stCondLst>
                                  <p:childTnLst>
                                    <p:animMotion origin="layout" path="M -2.22222E-6 4.07407E-6 L 0.48611 -0.3176 " pathEditMode="relative" rAng="0" ptsTypes="AA">
                                      <p:cBhvr>
                                        <p:cTn id="52" dur="2000" spd="-100000" fill="hold"/>
                                        <p:tgtEl>
                                          <p:spTgt spid="3076"/>
                                        </p:tgtEl>
                                        <p:attrNameLst>
                                          <p:attrName>ppt_x</p:attrName>
                                          <p:attrName>ppt_y</p:attrName>
                                        </p:attrNameLst>
                                      </p:cBhvr>
                                      <p:rCtr x="24306" y="-15880"/>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right)">
                                      <p:cBhvr>
                                        <p:cTn id="57" dur="500"/>
                                        <p:tgtEl>
                                          <p:spTgt spid="4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right)">
                                      <p:cBhvr>
                                        <p:cTn id="60" dur="500"/>
                                        <p:tgtEl>
                                          <p:spTgt spid="43"/>
                                        </p:tgtEl>
                                      </p:cBhvr>
                                    </p:animEffect>
                                  </p:childTnLst>
                                </p:cTn>
                              </p:par>
                            </p:childTnLst>
                          </p:cTn>
                        </p:par>
                        <p:par>
                          <p:cTn id="61" fill="hold" nodeType="afterGroup">
                            <p:stCondLst>
                              <p:cond delay="500"/>
                            </p:stCondLst>
                            <p:childTnLst>
                              <p:par>
                                <p:cTn id="62" presetID="6" presetClass="emph" presetSubtype="0" fill="hold" nodeType="afterEffect">
                                  <p:stCondLst>
                                    <p:cond delay="0"/>
                                  </p:stCondLst>
                                  <p:childTnLst>
                                    <p:animScale>
                                      <p:cBhvr>
                                        <p:cTn id="63" dur="1000" fill="hold"/>
                                        <p:tgtEl>
                                          <p:spTgt spid="13">
                                            <p:txEl>
                                              <p:pRg st="4" end="4"/>
                                            </p:txEl>
                                          </p:spTgt>
                                        </p:tgtEl>
                                      </p:cBhvr>
                                      <p:by x="150000" y="150000"/>
                                    </p:animScale>
                                  </p:childTnLst>
                                </p:cTn>
                              </p:par>
                            </p:childTnLst>
                          </p:cTn>
                        </p:par>
                        <p:par>
                          <p:cTn id="64" fill="hold" nodeType="afterGroup">
                            <p:stCondLst>
                              <p:cond delay="1500"/>
                            </p:stCondLst>
                            <p:childTnLst>
                              <p:par>
                                <p:cTn id="65" presetID="53" presetClass="entr" presetSubtype="16" fill="hold" nodeType="afterEffect">
                                  <p:stCondLst>
                                    <p:cond delay="0"/>
                                  </p:stCondLst>
                                  <p:childTnLst>
                                    <p:set>
                                      <p:cBhvr>
                                        <p:cTn id="66" dur="1" fill="hold">
                                          <p:stCondLst>
                                            <p:cond delay="0"/>
                                          </p:stCondLst>
                                        </p:cTn>
                                        <p:tgtEl>
                                          <p:spTgt spid="3081"/>
                                        </p:tgtEl>
                                        <p:attrNameLst>
                                          <p:attrName>style.visibility</p:attrName>
                                        </p:attrNameLst>
                                      </p:cBhvr>
                                      <p:to>
                                        <p:strVal val="visible"/>
                                      </p:to>
                                    </p:set>
                                    <p:anim calcmode="lin" valueType="num">
                                      <p:cBhvr>
                                        <p:cTn id="67" dur="2000" fill="hold"/>
                                        <p:tgtEl>
                                          <p:spTgt spid="3081"/>
                                        </p:tgtEl>
                                        <p:attrNameLst>
                                          <p:attrName>ppt_w</p:attrName>
                                        </p:attrNameLst>
                                      </p:cBhvr>
                                      <p:tavLst>
                                        <p:tav tm="0">
                                          <p:val>
                                            <p:fltVal val="0"/>
                                          </p:val>
                                        </p:tav>
                                        <p:tav tm="100000">
                                          <p:val>
                                            <p:strVal val="#ppt_w"/>
                                          </p:val>
                                        </p:tav>
                                      </p:tavLst>
                                    </p:anim>
                                    <p:anim calcmode="lin" valueType="num">
                                      <p:cBhvr>
                                        <p:cTn id="68" dur="2000" fill="hold"/>
                                        <p:tgtEl>
                                          <p:spTgt spid="3081"/>
                                        </p:tgtEl>
                                        <p:attrNameLst>
                                          <p:attrName>ppt_h</p:attrName>
                                        </p:attrNameLst>
                                      </p:cBhvr>
                                      <p:tavLst>
                                        <p:tav tm="0">
                                          <p:val>
                                            <p:fltVal val="0"/>
                                          </p:val>
                                        </p:tav>
                                        <p:tav tm="100000">
                                          <p:val>
                                            <p:strVal val="#ppt_h"/>
                                          </p:val>
                                        </p:tav>
                                      </p:tavLst>
                                    </p:anim>
                                    <p:animEffect transition="in" filter="fade">
                                      <p:cBhvr>
                                        <p:cTn id="69" dur="2000"/>
                                        <p:tgtEl>
                                          <p:spTgt spid="3081"/>
                                        </p:tgtEl>
                                      </p:cBhvr>
                                    </p:animEffect>
                                  </p:childTnLst>
                                </p:cTn>
                              </p:par>
                              <p:par>
                                <p:cTn id="70" presetID="53" presetClass="entr" presetSubtype="16" fill="hold" nodeType="withEffect">
                                  <p:stCondLst>
                                    <p:cond delay="0"/>
                                  </p:stCondLst>
                                  <p:childTnLst>
                                    <p:set>
                                      <p:cBhvr>
                                        <p:cTn id="71" dur="1" fill="hold">
                                          <p:stCondLst>
                                            <p:cond delay="0"/>
                                          </p:stCondLst>
                                        </p:cTn>
                                        <p:tgtEl>
                                          <p:spTgt spid="3080"/>
                                        </p:tgtEl>
                                        <p:attrNameLst>
                                          <p:attrName>style.visibility</p:attrName>
                                        </p:attrNameLst>
                                      </p:cBhvr>
                                      <p:to>
                                        <p:strVal val="visible"/>
                                      </p:to>
                                    </p:set>
                                    <p:anim calcmode="lin" valueType="num">
                                      <p:cBhvr>
                                        <p:cTn id="72" dur="2000" fill="hold"/>
                                        <p:tgtEl>
                                          <p:spTgt spid="3080"/>
                                        </p:tgtEl>
                                        <p:attrNameLst>
                                          <p:attrName>ppt_w</p:attrName>
                                        </p:attrNameLst>
                                      </p:cBhvr>
                                      <p:tavLst>
                                        <p:tav tm="0">
                                          <p:val>
                                            <p:fltVal val="0"/>
                                          </p:val>
                                        </p:tav>
                                        <p:tav tm="100000">
                                          <p:val>
                                            <p:strVal val="#ppt_w"/>
                                          </p:val>
                                        </p:tav>
                                      </p:tavLst>
                                    </p:anim>
                                    <p:anim calcmode="lin" valueType="num">
                                      <p:cBhvr>
                                        <p:cTn id="73" dur="2000" fill="hold"/>
                                        <p:tgtEl>
                                          <p:spTgt spid="3080"/>
                                        </p:tgtEl>
                                        <p:attrNameLst>
                                          <p:attrName>ppt_h</p:attrName>
                                        </p:attrNameLst>
                                      </p:cBhvr>
                                      <p:tavLst>
                                        <p:tav tm="0">
                                          <p:val>
                                            <p:fltVal val="0"/>
                                          </p:val>
                                        </p:tav>
                                        <p:tav tm="100000">
                                          <p:val>
                                            <p:strVal val="#ppt_h"/>
                                          </p:val>
                                        </p:tav>
                                      </p:tavLst>
                                    </p:anim>
                                    <p:animEffect transition="in" filter="fade">
                                      <p:cBhvr>
                                        <p:cTn id="74" dur="2000"/>
                                        <p:tgtEl>
                                          <p:spTgt spid="3080"/>
                                        </p:tgtEl>
                                      </p:cBhvr>
                                    </p:animEffect>
                                  </p:childTnLst>
                                </p:cTn>
                              </p:par>
                              <p:par>
                                <p:cTn id="75" presetID="42" presetClass="path" presetSubtype="0" accel="50000" decel="50000" fill="hold" nodeType="withEffect">
                                  <p:stCondLst>
                                    <p:cond delay="0"/>
                                  </p:stCondLst>
                                  <p:childTnLst>
                                    <p:animMotion origin="layout" path="M -4.72222E-6 4.44444E-6 L 0.20122 -0.25556 " pathEditMode="relative" rAng="0" ptsTypes="AA">
                                      <p:cBhvr>
                                        <p:cTn id="76" dur="2000" spd="-100000" fill="hold"/>
                                        <p:tgtEl>
                                          <p:spTgt spid="3081"/>
                                        </p:tgtEl>
                                        <p:attrNameLst>
                                          <p:attrName>ppt_x</p:attrName>
                                          <p:attrName>ppt_y</p:attrName>
                                        </p:attrNameLst>
                                      </p:cBhvr>
                                      <p:rCtr x="10052" y="-12778"/>
                                    </p:animMotion>
                                  </p:childTnLst>
                                </p:cTn>
                              </p:par>
                              <p:par>
                                <p:cTn id="77" presetID="42" presetClass="path" presetSubtype="0" accel="50000" decel="50000" fill="hold" nodeType="withEffect">
                                  <p:stCondLst>
                                    <p:cond delay="0"/>
                                  </p:stCondLst>
                                  <p:childTnLst>
                                    <p:animMotion origin="layout" path="M 3.05556E-6 4.07407E-6 L 0.52899 -0.25093 " pathEditMode="relative" rAng="0" ptsTypes="AA">
                                      <p:cBhvr>
                                        <p:cTn id="78" dur="2000" spd="-100000" fill="hold"/>
                                        <p:tgtEl>
                                          <p:spTgt spid="3080"/>
                                        </p:tgtEl>
                                        <p:attrNameLst>
                                          <p:attrName>ppt_x</p:attrName>
                                          <p:attrName>ppt_y</p:attrName>
                                        </p:attrNameLst>
                                      </p:cBhvr>
                                      <p:rCtr x="26441" y="-12546"/>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right)">
                                      <p:cBhvr>
                                        <p:cTn id="83" dur="500"/>
                                        <p:tgtEl>
                                          <p:spTgt spid="46"/>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right)">
                                      <p:cBhvr>
                                        <p:cTn id="86" dur="500"/>
                                        <p:tgtEl>
                                          <p:spTgt spid="47"/>
                                        </p:tgtEl>
                                      </p:cBhvr>
                                    </p:animEffect>
                                  </p:childTnLst>
                                </p:cTn>
                              </p:par>
                            </p:childTnLst>
                          </p:cTn>
                        </p:par>
                        <p:par>
                          <p:cTn id="87" fill="hold" nodeType="afterGroup">
                            <p:stCondLst>
                              <p:cond delay="500"/>
                            </p:stCondLst>
                            <p:childTnLst>
                              <p:par>
                                <p:cTn id="88" presetID="6" presetClass="emph" presetSubtype="0" fill="hold" nodeType="afterEffect">
                                  <p:stCondLst>
                                    <p:cond delay="0"/>
                                  </p:stCondLst>
                                  <p:childTnLst>
                                    <p:animScale>
                                      <p:cBhvr>
                                        <p:cTn id="89" dur="1000" fill="hold"/>
                                        <p:tgtEl>
                                          <p:spTgt spid="13">
                                            <p:txEl>
                                              <p:pRg st="6" end="6"/>
                                            </p:txEl>
                                          </p:spTgt>
                                        </p:tgtEl>
                                      </p:cBhvr>
                                      <p:by x="150000" y="150000"/>
                                    </p:animScale>
                                  </p:childTnLst>
                                </p:cTn>
                              </p:par>
                            </p:childTnLst>
                          </p:cTn>
                        </p:par>
                        <p:par>
                          <p:cTn id="90" fill="hold" nodeType="afterGroup">
                            <p:stCondLst>
                              <p:cond delay="1500"/>
                            </p:stCondLst>
                            <p:childTnLst>
                              <p:par>
                                <p:cTn id="91" presetID="53" presetClass="entr" presetSubtype="16" fill="hold" nodeType="afterEffect">
                                  <p:stCondLst>
                                    <p:cond delay="0"/>
                                  </p:stCondLst>
                                  <p:childTnLst>
                                    <p:set>
                                      <p:cBhvr>
                                        <p:cTn id="92" dur="1" fill="hold">
                                          <p:stCondLst>
                                            <p:cond delay="0"/>
                                          </p:stCondLst>
                                        </p:cTn>
                                        <p:tgtEl>
                                          <p:spTgt spid="3083"/>
                                        </p:tgtEl>
                                        <p:attrNameLst>
                                          <p:attrName>style.visibility</p:attrName>
                                        </p:attrNameLst>
                                      </p:cBhvr>
                                      <p:to>
                                        <p:strVal val="visible"/>
                                      </p:to>
                                    </p:set>
                                    <p:anim calcmode="lin" valueType="num">
                                      <p:cBhvr>
                                        <p:cTn id="93" dur="2000" fill="hold"/>
                                        <p:tgtEl>
                                          <p:spTgt spid="3083"/>
                                        </p:tgtEl>
                                        <p:attrNameLst>
                                          <p:attrName>ppt_w</p:attrName>
                                        </p:attrNameLst>
                                      </p:cBhvr>
                                      <p:tavLst>
                                        <p:tav tm="0">
                                          <p:val>
                                            <p:fltVal val="0"/>
                                          </p:val>
                                        </p:tav>
                                        <p:tav tm="100000">
                                          <p:val>
                                            <p:strVal val="#ppt_w"/>
                                          </p:val>
                                        </p:tav>
                                      </p:tavLst>
                                    </p:anim>
                                    <p:anim calcmode="lin" valueType="num">
                                      <p:cBhvr>
                                        <p:cTn id="94" dur="2000" fill="hold"/>
                                        <p:tgtEl>
                                          <p:spTgt spid="3083"/>
                                        </p:tgtEl>
                                        <p:attrNameLst>
                                          <p:attrName>ppt_h</p:attrName>
                                        </p:attrNameLst>
                                      </p:cBhvr>
                                      <p:tavLst>
                                        <p:tav tm="0">
                                          <p:val>
                                            <p:fltVal val="0"/>
                                          </p:val>
                                        </p:tav>
                                        <p:tav tm="100000">
                                          <p:val>
                                            <p:strVal val="#ppt_h"/>
                                          </p:val>
                                        </p:tav>
                                      </p:tavLst>
                                    </p:anim>
                                    <p:animEffect transition="in" filter="fade">
                                      <p:cBhvr>
                                        <p:cTn id="95" dur="2000"/>
                                        <p:tgtEl>
                                          <p:spTgt spid="3083"/>
                                        </p:tgtEl>
                                      </p:cBhvr>
                                    </p:animEffect>
                                  </p:childTnLst>
                                </p:cTn>
                              </p:par>
                              <p:par>
                                <p:cTn id="96" presetID="53" presetClass="entr" presetSubtype="16" fill="hold" nodeType="withEffect">
                                  <p:stCondLst>
                                    <p:cond delay="0"/>
                                  </p:stCondLst>
                                  <p:childTnLst>
                                    <p:set>
                                      <p:cBhvr>
                                        <p:cTn id="97" dur="1" fill="hold">
                                          <p:stCondLst>
                                            <p:cond delay="0"/>
                                          </p:stCondLst>
                                        </p:cTn>
                                        <p:tgtEl>
                                          <p:spTgt spid="3082"/>
                                        </p:tgtEl>
                                        <p:attrNameLst>
                                          <p:attrName>style.visibility</p:attrName>
                                        </p:attrNameLst>
                                      </p:cBhvr>
                                      <p:to>
                                        <p:strVal val="visible"/>
                                      </p:to>
                                    </p:set>
                                    <p:anim calcmode="lin" valueType="num">
                                      <p:cBhvr>
                                        <p:cTn id="98" dur="2000" fill="hold"/>
                                        <p:tgtEl>
                                          <p:spTgt spid="3082"/>
                                        </p:tgtEl>
                                        <p:attrNameLst>
                                          <p:attrName>ppt_w</p:attrName>
                                        </p:attrNameLst>
                                      </p:cBhvr>
                                      <p:tavLst>
                                        <p:tav tm="0">
                                          <p:val>
                                            <p:fltVal val="0"/>
                                          </p:val>
                                        </p:tav>
                                        <p:tav tm="100000">
                                          <p:val>
                                            <p:strVal val="#ppt_w"/>
                                          </p:val>
                                        </p:tav>
                                      </p:tavLst>
                                    </p:anim>
                                    <p:anim calcmode="lin" valueType="num">
                                      <p:cBhvr>
                                        <p:cTn id="99" dur="2000" fill="hold"/>
                                        <p:tgtEl>
                                          <p:spTgt spid="3082"/>
                                        </p:tgtEl>
                                        <p:attrNameLst>
                                          <p:attrName>ppt_h</p:attrName>
                                        </p:attrNameLst>
                                      </p:cBhvr>
                                      <p:tavLst>
                                        <p:tav tm="0">
                                          <p:val>
                                            <p:fltVal val="0"/>
                                          </p:val>
                                        </p:tav>
                                        <p:tav tm="100000">
                                          <p:val>
                                            <p:strVal val="#ppt_h"/>
                                          </p:val>
                                        </p:tav>
                                      </p:tavLst>
                                    </p:anim>
                                    <p:animEffect transition="in" filter="fade">
                                      <p:cBhvr>
                                        <p:cTn id="100" dur="2000"/>
                                        <p:tgtEl>
                                          <p:spTgt spid="3082"/>
                                        </p:tgtEl>
                                      </p:cBhvr>
                                    </p:animEffect>
                                  </p:childTnLst>
                                </p:cTn>
                              </p:par>
                              <p:par>
                                <p:cTn id="101" presetID="42" presetClass="path" presetSubtype="0" accel="50000" decel="50000" fill="hold" nodeType="withEffect">
                                  <p:stCondLst>
                                    <p:cond delay="0"/>
                                  </p:stCondLst>
                                  <p:childTnLst>
                                    <p:animMotion origin="layout" path="M -3.05556E-6 4.07407E-6 L 0.47309 -0.17315 " pathEditMode="relative" rAng="0" ptsTypes="AA">
                                      <p:cBhvr>
                                        <p:cTn id="102" dur="2000" spd="-100000" fill="hold"/>
                                        <p:tgtEl>
                                          <p:spTgt spid="3083"/>
                                        </p:tgtEl>
                                        <p:attrNameLst>
                                          <p:attrName>ppt_x</p:attrName>
                                          <p:attrName>ppt_y</p:attrName>
                                        </p:attrNameLst>
                                      </p:cBhvr>
                                      <p:rCtr x="23646" y="-8657"/>
                                    </p:animMotion>
                                  </p:childTnLst>
                                </p:cTn>
                              </p:par>
                              <p:par>
                                <p:cTn id="103" presetID="42" presetClass="path" presetSubtype="0" accel="50000" decel="50000" fill="hold" nodeType="withEffect">
                                  <p:stCondLst>
                                    <p:cond delay="0"/>
                                  </p:stCondLst>
                                  <p:childTnLst>
                                    <p:animMotion origin="layout" path="M -3.33333E-6 4.07407E-6 L 0.15 -0.17315 " pathEditMode="relative" rAng="0" ptsTypes="AA">
                                      <p:cBhvr>
                                        <p:cTn id="104" dur="2000" spd="-100000" fill="hold"/>
                                        <p:tgtEl>
                                          <p:spTgt spid="3082"/>
                                        </p:tgtEl>
                                        <p:attrNameLst>
                                          <p:attrName>ppt_x</p:attrName>
                                          <p:attrName>ppt_y</p:attrName>
                                        </p:attrNameLst>
                                      </p:cBhvr>
                                      <p:rCtr x="7500" y="-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42" grpId="0" animBg="1"/>
      <p:bldP spid="43" grpId="0" animBg="1"/>
      <p:bldP spid="46" grpId="0" animBg="1"/>
      <p:bldP spid="47"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p:txBody>
          <a:bodyPr/>
          <a:lstStyle/>
          <a:p>
            <a:pPr algn="l"/>
            <a:r>
              <a:rPr lang="en-US">
                <a:latin typeface="Gill Sans Light" charset="0"/>
              </a:rPr>
              <a:t>CLASSIFIER RESULTS</a:t>
            </a:r>
          </a:p>
        </p:txBody>
      </p:sp>
      <p:sp>
        <p:nvSpPr>
          <p:cNvPr id="5122" name="Content Placeholder 2"/>
          <p:cNvSpPr>
            <a:spLocks noGrp="1"/>
          </p:cNvSpPr>
          <p:nvPr>
            <p:ph idx="1"/>
          </p:nvPr>
        </p:nvSpPr>
        <p:spPr/>
        <p:txBody>
          <a:bodyPr/>
          <a:lstStyle/>
          <a:p>
            <a:r>
              <a:rPr lang="en-US" sz="2800">
                <a:latin typeface="Gill Sans Light" charset="0"/>
              </a:rPr>
              <a:t>Used a different set of 750 manually-annotated slides</a:t>
            </a:r>
          </a:p>
          <a:p>
            <a:r>
              <a:rPr lang="en-US" sz="2800">
                <a:latin typeface="Gill Sans Light" charset="0"/>
              </a:rPr>
              <a:t>Linear SVM, using a single feature class of Histogram of Oriented Gradients (HOG)</a:t>
            </a:r>
          </a:p>
          <a:p>
            <a:r>
              <a:rPr lang="en-US" sz="2800">
                <a:latin typeface="Gill Sans Light" charset="0"/>
              </a:rPr>
              <a:t>10-fold cross validation</a:t>
            </a:r>
          </a:p>
        </p:txBody>
      </p:sp>
      <p:sp>
        <p:nvSpPr>
          <p:cNvPr id="7" name="Date Placeholder 6"/>
          <p:cNvSpPr>
            <a:spLocks noGrp="1"/>
          </p:cNvSpPr>
          <p:nvPr>
            <p:ph type="dt" sz="quarter" idx="10"/>
          </p:nvPr>
        </p:nvSpPr>
        <p:spPr/>
        <p:txBody>
          <a:bodyPr/>
          <a:lstStyle/>
          <a:p>
            <a:pPr>
              <a:defRPr/>
            </a:pPr>
            <a:r>
              <a:rPr lang="en-US"/>
              <a:t>24 Jul 2013</a:t>
            </a:r>
          </a:p>
        </p:txBody>
      </p:sp>
      <p:sp>
        <p:nvSpPr>
          <p:cNvPr id="34" name="Footer Placeholder 33"/>
          <p:cNvSpPr>
            <a:spLocks noGrp="1"/>
          </p:cNvSpPr>
          <p:nvPr>
            <p:ph type="ftr" sz="quarter" idx="11"/>
          </p:nvPr>
        </p:nvSpPr>
        <p:spPr/>
        <p:txBody>
          <a:bodyPr/>
          <a:lstStyle/>
          <a:p>
            <a:pPr>
              <a:defRPr/>
            </a:pPr>
            <a:r>
              <a:rPr lang="en-US"/>
              <a:t>JCDL 2013, Indiapolis, USA</a:t>
            </a:r>
          </a:p>
        </p:txBody>
      </p:sp>
      <p:sp>
        <p:nvSpPr>
          <p:cNvPr id="6" name="Slide Number Placeholder 5"/>
          <p:cNvSpPr>
            <a:spLocks noGrp="1"/>
          </p:cNvSpPr>
          <p:nvPr>
            <p:ph type="sldNum" sz="quarter" idx="12"/>
          </p:nvPr>
        </p:nvSpPr>
        <p:spPr/>
        <p:txBody>
          <a:bodyPr/>
          <a:lstStyle/>
          <a:p>
            <a:pPr>
              <a:defRPr/>
            </a:pPr>
            <a:fld id="{56D2A2E8-8614-E74E-BAE8-A2E956BB8429}" type="slidenum">
              <a:rPr lang="en-US" smtClean="0"/>
              <a:pPr>
                <a:defRPr/>
              </a:pPr>
              <a:t>21</a:t>
            </a:fld>
            <a:endParaRPr lang="en-US"/>
          </a:p>
        </p:txBody>
      </p:sp>
      <p:graphicFrame>
        <p:nvGraphicFramePr>
          <p:cNvPr id="4" name="Content Placeholder 4"/>
          <p:cNvGraphicFramePr>
            <a:graphicFrameLocks/>
          </p:cNvGraphicFramePr>
          <p:nvPr/>
        </p:nvGraphicFramePr>
        <p:xfrm>
          <a:off x="609600" y="3937000"/>
          <a:ext cx="7848599" cy="1482724"/>
        </p:xfrm>
        <a:graphic>
          <a:graphicData uri="http://schemas.openxmlformats.org/drawingml/2006/table">
            <a:tbl>
              <a:tblPr firstRow="1" bandRow="1">
                <a:tableStyleId>{5C22544A-7EE6-4342-B048-85BDC9FD1C3A}</a:tableStyleId>
              </a:tblPr>
              <a:tblGrid>
                <a:gridCol w="1447799"/>
                <a:gridCol w="914400"/>
                <a:gridCol w="990600"/>
                <a:gridCol w="1143000"/>
                <a:gridCol w="1018089"/>
                <a:gridCol w="2334711"/>
              </a:tblGrid>
              <a:tr h="370681">
                <a:tc>
                  <a:txBody>
                    <a:bodyPr/>
                    <a:lstStyle/>
                    <a:p>
                      <a:pPr algn="ctr"/>
                      <a:r>
                        <a:rPr lang="en-US" sz="1800" b="0" dirty="0" smtClean="0">
                          <a:latin typeface="Gill Sans Light"/>
                          <a:cs typeface="Gill Sans Light"/>
                        </a:rPr>
                        <a:t>Image Class</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Text</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Outline</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Drawing</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Result</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Average</a:t>
                      </a:r>
                      <a:endParaRPr lang="en-US" sz="1800" b="0" dirty="0">
                        <a:latin typeface="Gill Sans Light"/>
                        <a:cs typeface="Gill Sans Light"/>
                      </a:endParaRPr>
                    </a:p>
                  </a:txBody>
                  <a:tcPr marT="45700" marB="45700" anchor="ctr"/>
                </a:tc>
              </a:tr>
              <a:tr h="370681">
                <a:tc>
                  <a:txBody>
                    <a:bodyPr/>
                    <a:lstStyle/>
                    <a:p>
                      <a:pPr algn="ctr"/>
                      <a:r>
                        <a:rPr lang="en-US" sz="1800" b="0" dirty="0" smtClean="0">
                          <a:latin typeface="Gill Sans Light"/>
                          <a:cs typeface="Gill Sans Light"/>
                        </a:rPr>
                        <a:t>Recall</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0.89</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1.00</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1.00</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1.00</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0.97</a:t>
                      </a:r>
                      <a:endParaRPr lang="en-US" sz="1800" b="0" dirty="0">
                        <a:latin typeface="Gill Sans Light"/>
                        <a:cs typeface="Gill Sans Light"/>
                      </a:endParaRPr>
                    </a:p>
                  </a:txBody>
                  <a:tcPr marT="45700" marB="45700" anchor="ctr"/>
                </a:tc>
              </a:tr>
              <a:tr h="370681">
                <a:tc>
                  <a:txBody>
                    <a:bodyPr/>
                    <a:lstStyle/>
                    <a:p>
                      <a:pPr algn="ctr"/>
                      <a:r>
                        <a:rPr lang="en-US" sz="1800" b="0" dirty="0" smtClean="0">
                          <a:latin typeface="Gill Sans Light"/>
                          <a:cs typeface="Gill Sans Light"/>
                        </a:rPr>
                        <a:t>Precision</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0.84</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0.94</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0.82</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0.83</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0.85</a:t>
                      </a:r>
                      <a:endParaRPr lang="en-US" sz="1800" b="0" dirty="0">
                        <a:latin typeface="Gill Sans Light"/>
                        <a:cs typeface="Gill Sans Light"/>
                      </a:endParaRPr>
                    </a:p>
                  </a:txBody>
                  <a:tcPr marT="45700" marB="45700" anchor="ctr"/>
                </a:tc>
              </a:tr>
              <a:tr h="370681">
                <a:tc>
                  <a:txBody>
                    <a:bodyPr/>
                    <a:lstStyle/>
                    <a:p>
                      <a:pPr algn="ctr"/>
                      <a:r>
                        <a:rPr lang="en-US" sz="1800" b="0" dirty="0" smtClean="0">
                          <a:latin typeface="Gill Sans Light"/>
                          <a:cs typeface="Gill Sans Light"/>
                        </a:rPr>
                        <a:t>F</a:t>
                      </a:r>
                      <a:r>
                        <a:rPr lang="en-US" sz="1800" b="0" baseline="-25000" dirty="0" smtClean="0">
                          <a:latin typeface="Gill Sans Light"/>
                          <a:cs typeface="Gill Sans Light"/>
                        </a:rPr>
                        <a:t>1</a:t>
                      </a:r>
                      <a:r>
                        <a:rPr lang="en-US" sz="1800" b="0" baseline="0" dirty="0" smtClean="0">
                          <a:latin typeface="Gill Sans Light"/>
                          <a:cs typeface="Gill Sans Light"/>
                        </a:rPr>
                        <a:t> measure</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0.86</a:t>
                      </a:r>
                    </a:p>
                  </a:txBody>
                  <a:tcPr marT="45700" marB="45700" anchor="ctr"/>
                </a:tc>
                <a:tc>
                  <a:txBody>
                    <a:bodyPr/>
                    <a:lstStyle/>
                    <a:p>
                      <a:pPr algn="ctr"/>
                      <a:r>
                        <a:rPr lang="en-US" sz="1800" b="0" dirty="0" smtClean="0">
                          <a:latin typeface="Gill Sans Light"/>
                          <a:cs typeface="Gill Sans Light"/>
                        </a:rPr>
                        <a:t>0.96</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0.90</a:t>
                      </a:r>
                      <a:endParaRPr lang="en-US" sz="1800" b="0" dirty="0">
                        <a:latin typeface="Gill Sans Light"/>
                        <a:cs typeface="Gill Sans Light"/>
                      </a:endParaRPr>
                    </a:p>
                  </a:txBody>
                  <a:tcPr marT="45700" marB="45700" anchor="ctr"/>
                </a:tc>
                <a:tc>
                  <a:txBody>
                    <a:bodyPr/>
                    <a:lstStyle/>
                    <a:p>
                      <a:pPr algn="ctr"/>
                      <a:r>
                        <a:rPr lang="en-US" sz="1800" b="0" dirty="0" smtClean="0">
                          <a:latin typeface="Gill Sans Light"/>
                          <a:cs typeface="Gill Sans Light"/>
                        </a:rPr>
                        <a:t>0.90</a:t>
                      </a:r>
                      <a:endParaRPr lang="en-US" sz="1800" b="0" dirty="0">
                        <a:latin typeface="Gill Sans Light"/>
                        <a:cs typeface="Gill Sans Light"/>
                      </a:endParaRPr>
                    </a:p>
                  </a:txBody>
                  <a:tcPr marT="45700" marB="45700" anchor="ctr"/>
                </a:tc>
                <a:tc>
                  <a:txBody>
                    <a:bodyPr/>
                    <a:lstStyle/>
                    <a:p>
                      <a:pPr algn="ctr"/>
                      <a:r>
                        <a:rPr lang="en-US" sz="1800" b="0" dirty="0" smtClean="0">
                          <a:effectLst>
                            <a:outerShdw blurRad="38100" dist="38100" dir="2700000" algn="tl">
                              <a:srgbClr val="000000">
                                <a:alpha val="43137"/>
                              </a:srgbClr>
                            </a:outerShdw>
                          </a:effectLst>
                          <a:latin typeface="Gill Sans Light"/>
                          <a:cs typeface="Gill Sans Light"/>
                        </a:rPr>
                        <a:t>0.90</a:t>
                      </a:r>
                      <a:endParaRPr lang="en-US" sz="1800" b="0" dirty="0">
                        <a:effectLst>
                          <a:outerShdw blurRad="38100" dist="38100" dir="2700000" algn="tl">
                            <a:srgbClr val="000000">
                              <a:alpha val="43137"/>
                            </a:srgbClr>
                          </a:outerShdw>
                        </a:effectLst>
                        <a:latin typeface="Gill Sans Light"/>
                        <a:cs typeface="Gill Sans Light"/>
                      </a:endParaRPr>
                    </a:p>
                  </a:txBody>
                  <a:tcPr marT="45700" marB="45700" anchor="ctr"/>
                </a:tc>
              </a:tr>
            </a:tbl>
          </a:graphicData>
        </a:graphic>
      </p:graphicFrame>
      <p:grpSp>
        <p:nvGrpSpPr>
          <p:cNvPr id="5163" name="Group 7"/>
          <p:cNvGrpSpPr>
            <a:grpSpLocks/>
          </p:cNvGrpSpPr>
          <p:nvPr/>
        </p:nvGrpSpPr>
        <p:grpSpPr bwMode="auto">
          <a:xfrm>
            <a:off x="6221413" y="425450"/>
            <a:ext cx="2655887" cy="1258888"/>
            <a:chOff x="298527" y="1981200"/>
            <a:chExt cx="6402039" cy="3352800"/>
          </a:xfrm>
        </p:grpSpPr>
        <p:grpSp>
          <p:nvGrpSpPr>
            <p:cNvPr id="5166" name="Group 8"/>
            <p:cNvGrpSpPr>
              <a:grpSpLocks/>
            </p:cNvGrpSpPr>
            <p:nvPr/>
          </p:nvGrpSpPr>
          <p:grpSpPr bwMode="auto">
            <a:xfrm>
              <a:off x="298527" y="1981200"/>
              <a:ext cx="6402039" cy="3352800"/>
              <a:chOff x="1008523" y="902261"/>
              <a:chExt cx="9678061" cy="4804436"/>
            </a:xfrm>
          </p:grpSpPr>
          <p:sp>
            <p:nvSpPr>
              <p:cNvPr id="12" name="Rectangle 11"/>
              <p:cNvSpPr/>
              <p:nvPr/>
            </p:nvSpPr>
            <p:spPr>
              <a:xfrm>
                <a:off x="4438940" y="902261"/>
                <a:ext cx="6247644" cy="4804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endParaRPr>
              </a:p>
            </p:txBody>
          </p:sp>
          <p:sp>
            <p:nvSpPr>
              <p:cNvPr id="13" name="Rectangle 12"/>
              <p:cNvSpPr/>
              <p:nvPr/>
            </p:nvSpPr>
            <p:spPr>
              <a:xfrm>
                <a:off x="2628282" y="3640728"/>
                <a:ext cx="1613973" cy="8966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400" dirty="0">
                    <a:solidFill>
                      <a:prstClr val="black"/>
                    </a:solidFill>
                  </a:rPr>
                  <a:t>Pre-</a:t>
                </a:r>
              </a:p>
              <a:p>
                <a:pPr algn="ctr">
                  <a:defRPr/>
                </a:pPr>
                <a:r>
                  <a:rPr lang="en-CA" sz="400" dirty="0">
                    <a:solidFill>
                      <a:prstClr val="black"/>
                    </a:solidFill>
                  </a:rPr>
                  <a:t>processing</a:t>
                </a:r>
              </a:p>
            </p:txBody>
          </p:sp>
          <p:sp>
            <p:nvSpPr>
              <p:cNvPr id="14" name="Rectangle 13"/>
              <p:cNvSpPr/>
              <p:nvPr/>
            </p:nvSpPr>
            <p:spPr>
              <a:xfrm>
                <a:off x="5034782" y="3816428"/>
                <a:ext cx="4159309" cy="569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rPr>
                  <a:t>Text Alignment</a:t>
                </a:r>
              </a:p>
            </p:txBody>
          </p:sp>
          <p:cxnSp>
            <p:nvCxnSpPr>
              <p:cNvPr id="15" name="Straight Arrow Connector 14"/>
              <p:cNvCxnSpPr>
                <a:stCxn id="13" idx="3"/>
                <a:endCxn id="14" idx="1"/>
              </p:cNvCxnSpPr>
              <p:nvPr/>
            </p:nvCxnSpPr>
            <p:spPr>
              <a:xfrm>
                <a:off x="4242255" y="4089061"/>
                <a:ext cx="792527" cy="121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Rounded Rectangle 15"/>
              <p:cNvSpPr/>
              <p:nvPr/>
            </p:nvSpPr>
            <p:spPr>
              <a:xfrm>
                <a:off x="4791818" y="1944332"/>
                <a:ext cx="4552679" cy="111477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dirty="0">
                  <a:solidFill>
                    <a:prstClr val="white"/>
                  </a:solidFill>
                </a:endParaRPr>
              </a:p>
            </p:txBody>
          </p:sp>
          <p:cxnSp>
            <p:nvCxnSpPr>
              <p:cNvPr id="17" name="Straight Arrow Connector 30"/>
              <p:cNvCxnSpPr>
                <a:stCxn id="5186" idx="3"/>
                <a:endCxn id="16" idx="1"/>
              </p:cNvCxnSpPr>
              <p:nvPr/>
            </p:nvCxnSpPr>
            <p:spPr>
              <a:xfrm>
                <a:off x="2130785" y="1932215"/>
                <a:ext cx="2661033" cy="56950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8" name="Oval 17"/>
              <p:cNvSpPr/>
              <p:nvPr/>
            </p:nvSpPr>
            <p:spPr>
              <a:xfrm>
                <a:off x="9841995" y="3683140"/>
                <a:ext cx="509067" cy="4665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endParaRPr>
              </a:p>
            </p:txBody>
          </p:sp>
          <p:cxnSp>
            <p:nvCxnSpPr>
              <p:cNvPr id="19" name="Straight Connector 18"/>
              <p:cNvCxnSpPr>
                <a:stCxn id="18" idx="1"/>
                <a:endCxn id="18" idx="5"/>
              </p:cNvCxnSpPr>
              <p:nvPr/>
            </p:nvCxnSpPr>
            <p:spPr>
              <a:xfrm>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7"/>
                <a:endCxn id="18" idx="3"/>
              </p:cNvCxnSpPr>
              <p:nvPr/>
            </p:nvCxnSpPr>
            <p:spPr>
              <a:xfrm flipH="1">
                <a:off x="9917200" y="3749782"/>
                <a:ext cx="358661" cy="33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558539" y="2429017"/>
                <a:ext cx="989208" cy="436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600" dirty="0">
                    <a:solidFill>
                      <a:prstClr val="black"/>
                    </a:solidFill>
                  </a:rPr>
                  <a:t>nil</a:t>
                </a:r>
                <a:endParaRPr lang="en-CA" sz="400" dirty="0">
                  <a:solidFill>
                    <a:prstClr val="black"/>
                  </a:solidFill>
                </a:endParaRPr>
              </a:p>
            </p:txBody>
          </p:sp>
          <p:sp>
            <p:nvSpPr>
              <p:cNvPr id="22" name="Rectangle 21"/>
              <p:cNvSpPr/>
              <p:nvPr/>
            </p:nvSpPr>
            <p:spPr>
              <a:xfrm>
                <a:off x="5034782" y="4846382"/>
                <a:ext cx="4159309" cy="642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rPr>
                  <a:t>Ordering Alignment</a:t>
                </a:r>
              </a:p>
            </p:txBody>
          </p:sp>
          <p:sp>
            <p:nvSpPr>
              <p:cNvPr id="5180" name="TextBox 22"/>
              <p:cNvSpPr txBox="1">
                <a:spLocks noChangeArrowheads="1"/>
              </p:cNvSpPr>
              <p:nvPr/>
            </p:nvSpPr>
            <p:spPr bwMode="auto">
              <a:xfrm>
                <a:off x="5740908" y="902261"/>
                <a:ext cx="3815316" cy="76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rPr>
                  <a:t>Multimodal Alignment</a:t>
                </a:r>
              </a:p>
            </p:txBody>
          </p:sp>
          <p:sp>
            <p:nvSpPr>
              <p:cNvPr id="5181" name="TextBox 23"/>
              <p:cNvSpPr txBox="1">
                <a:spLocks noChangeArrowheads="1"/>
              </p:cNvSpPr>
              <p:nvPr/>
            </p:nvSpPr>
            <p:spPr bwMode="auto">
              <a:xfrm>
                <a:off x="5281649" y="2101701"/>
                <a:ext cx="3645928" cy="76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rPr>
                  <a:t>Slide Image Classifier</a:t>
                </a:r>
              </a:p>
            </p:txBody>
          </p:sp>
          <p:cxnSp>
            <p:nvCxnSpPr>
              <p:cNvPr id="25" name="Straight Connector 24"/>
              <p:cNvCxnSpPr/>
              <p:nvPr/>
            </p:nvCxnSpPr>
            <p:spPr>
              <a:xfrm flipV="1">
                <a:off x="2373749" y="1944332"/>
                <a:ext cx="0" cy="2150789"/>
              </a:xfrm>
              <a:prstGeom prst="line">
                <a:avLst/>
              </a:prstGeom>
              <a:ln/>
            </p:spPr>
            <p:style>
              <a:lnRef idx="1">
                <a:schemeClr val="dk1"/>
              </a:lnRef>
              <a:fillRef idx="0">
                <a:schemeClr val="dk1"/>
              </a:fillRef>
              <a:effectRef idx="0">
                <a:schemeClr val="dk1"/>
              </a:effectRef>
              <a:fontRef idx="minor">
                <a:schemeClr val="tx1"/>
              </a:fontRef>
            </p:style>
          </p:cxnSp>
          <p:cxnSp>
            <p:nvCxnSpPr>
              <p:cNvPr id="26" name="Elbow Connector 25"/>
              <p:cNvCxnSpPr>
                <a:stCxn id="22" idx="3"/>
                <a:endCxn id="18" idx="4"/>
              </p:cNvCxnSpPr>
              <p:nvPr/>
            </p:nvCxnSpPr>
            <p:spPr>
              <a:xfrm flipV="1">
                <a:off x="9194091" y="4149646"/>
                <a:ext cx="902437" cy="101783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endCxn id="18" idx="1"/>
              </p:cNvCxnSpPr>
              <p:nvPr/>
            </p:nvCxnSpPr>
            <p:spPr>
              <a:xfrm>
                <a:off x="9344498" y="3022755"/>
                <a:ext cx="572702" cy="7270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21" idx="2"/>
                <a:endCxn id="18" idx="0"/>
              </p:cNvCxnSpPr>
              <p:nvPr/>
            </p:nvCxnSpPr>
            <p:spPr>
              <a:xfrm>
                <a:off x="10056037" y="2865233"/>
                <a:ext cx="40492" cy="817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5186"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414059" y="1726355"/>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87"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261659" y="19549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88"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109259" y="21835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89" name="Picture 3" descr="C:\Users\Bamdad\Desktop\This is just a test.png"/>
              <p:cNvPicPr>
                <a:picLocks noChangeAspect="1" noChangeArrowheads="1"/>
              </p:cNvPicPr>
              <p:nvPr/>
            </p:nvPicPr>
            <p:blipFill>
              <a:blip r:embed="rId4">
                <a:extLst>
                  <a:ext uri="{28A0092B-C50C-407E-A947-70E740481C1C}">
                    <a14:useLocalDpi xmlns:a14="http://schemas.microsoft.com/office/drawing/2010/main" val="0"/>
                  </a:ext>
                </a:extLst>
              </a:blip>
              <a:srcRect l="6812" t="5901" r="5780" b="7022"/>
              <a:stretch>
                <a:fillRect/>
              </a:stretch>
            </p:blipFill>
            <p:spPr bwMode="auto">
              <a:xfrm>
                <a:off x="1008523" y="3397034"/>
                <a:ext cx="1125073" cy="13892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10" name="Straight Arrow Connector 9"/>
            <p:cNvCxnSpPr>
              <a:stCxn id="5189" idx="3"/>
              <a:endCxn id="13" idx="1"/>
            </p:cNvCxnSpPr>
            <p:nvPr/>
          </p:nvCxnSpPr>
          <p:spPr>
            <a:xfrm flipV="1">
              <a:off x="1040903" y="4205124"/>
              <a:ext cx="32909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14" idx="3"/>
              <a:endCxn id="18" idx="3"/>
            </p:cNvCxnSpPr>
            <p:nvPr/>
          </p:nvCxnSpPr>
          <p:spPr>
            <a:xfrm flipV="1">
              <a:off x="5713282" y="4200898"/>
              <a:ext cx="478337" cy="126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33" name="Rectangle 32"/>
          <p:cNvSpPr/>
          <p:nvPr/>
        </p:nvSpPr>
        <p:spPr>
          <a:xfrm>
            <a:off x="6110288" y="354013"/>
            <a:ext cx="2857500" cy="1400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165" name="TextBox 11"/>
          <p:cNvSpPr txBox="1">
            <a:spLocks noChangeArrowheads="1"/>
          </p:cNvSpPr>
          <p:nvPr/>
        </p:nvSpPr>
        <p:spPr bwMode="auto">
          <a:xfrm>
            <a:off x="180975" y="5834063"/>
            <a:ext cx="4249738" cy="369887"/>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Gill Sans Light" charset="0"/>
                <a:cs typeface="Gill Sans Light" charset="0"/>
              </a:rPr>
              <a:t>Presentation only material: Table not in paper.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algn="l"/>
            <a:r>
              <a:rPr lang="en-US">
                <a:latin typeface="Gill Sans Light" charset="0"/>
              </a:rPr>
              <a:t>MULTIMODAL FUSION</a:t>
            </a:r>
          </a:p>
        </p:txBody>
      </p:sp>
      <p:sp>
        <p:nvSpPr>
          <p:cNvPr id="3" name="Content Placeholder 2"/>
          <p:cNvSpPr>
            <a:spLocks noGrp="1"/>
          </p:cNvSpPr>
          <p:nvPr>
            <p:ph idx="1"/>
          </p:nvPr>
        </p:nvSpPr>
        <p:spPr/>
        <p:txBody>
          <a:bodyPr>
            <a:normAutofit fontScale="85000" lnSpcReduction="20000"/>
          </a:bodyPr>
          <a:lstStyle/>
          <a:p>
            <a:pPr>
              <a:defRPr/>
            </a:pPr>
            <a:r>
              <a:rPr lang="en-US" dirty="0" smtClean="0"/>
              <a:t>Input for each slide:</a:t>
            </a:r>
          </a:p>
          <a:p>
            <a:pPr marL="971550" lvl="1" indent="-514350">
              <a:buFont typeface="+mj-lt"/>
              <a:buAutoNum type="arabicPeriod"/>
              <a:defRPr/>
            </a:pPr>
            <a:r>
              <a:rPr lang="en-US" dirty="0" smtClean="0"/>
              <a:t>Text Alignment Vector </a:t>
            </a:r>
            <a:r>
              <a:rPr lang="en-US" dirty="0" smtClean="0">
                <a:sym typeface="Wingdings" pitchFamily="2" charset="2"/>
              </a:rPr>
              <a:t> </a:t>
            </a:r>
            <a:r>
              <a:rPr lang="en-US" i="1" dirty="0"/>
              <a:t>V</a:t>
            </a:r>
            <a:r>
              <a:rPr lang="en-US" i="1" baseline="-25000" dirty="0"/>
              <a:t>Ts</a:t>
            </a:r>
            <a:endParaRPr lang="en-US" i="1" dirty="0"/>
          </a:p>
          <a:p>
            <a:pPr marL="971550" lvl="1" indent="-514350">
              <a:buFont typeface="+mj-lt"/>
              <a:buAutoNum type="arabicPeriod"/>
              <a:defRPr/>
            </a:pPr>
            <a:r>
              <a:rPr lang="en-US" dirty="0" smtClean="0"/>
              <a:t>Ordering Alignment Vector </a:t>
            </a:r>
            <a:r>
              <a:rPr lang="en-US" dirty="0" smtClean="0">
                <a:sym typeface="Wingdings" pitchFamily="2" charset="2"/>
              </a:rPr>
              <a:t> </a:t>
            </a:r>
            <a:r>
              <a:rPr lang="en-US" i="1" dirty="0" smtClean="0"/>
              <a:t>V</a:t>
            </a:r>
            <a:r>
              <a:rPr lang="en-US" i="1" baseline="-25000" dirty="0" smtClean="0"/>
              <a:t>Os</a:t>
            </a:r>
            <a:endParaRPr lang="en-US" i="1" dirty="0"/>
          </a:p>
          <a:p>
            <a:pPr marL="971550" lvl="1" indent="-514350">
              <a:buFont typeface="+mj-lt"/>
              <a:buAutoNum type="arabicPeriod"/>
              <a:defRPr/>
            </a:pPr>
            <a:r>
              <a:rPr lang="en-US" dirty="0" smtClean="0"/>
              <a:t>Class assigned from image classifier</a:t>
            </a:r>
          </a:p>
          <a:p>
            <a:pPr lvl="1">
              <a:defRPr/>
            </a:pPr>
            <a:endParaRPr lang="en-US" dirty="0"/>
          </a:p>
          <a:p>
            <a:pPr>
              <a:defRPr/>
            </a:pPr>
            <a:r>
              <a:rPr lang="en-US" dirty="0" smtClean="0"/>
              <a:t>Define 3 weights as:  </a:t>
            </a:r>
            <a:r>
              <a:rPr lang="en-US" i="1" dirty="0" smtClean="0"/>
              <a:t>W</a:t>
            </a:r>
            <a:r>
              <a:rPr lang="en-US" i="1" baseline="-25000" dirty="0" smtClean="0"/>
              <a:t>Ts</a:t>
            </a:r>
            <a:r>
              <a:rPr lang="en-US" i="1" dirty="0"/>
              <a:t> </a:t>
            </a:r>
            <a:r>
              <a:rPr lang="en-US" i="1" dirty="0" smtClean="0"/>
              <a:t>+ W</a:t>
            </a:r>
            <a:r>
              <a:rPr lang="en-US" i="1" baseline="-25000" dirty="0" smtClean="0"/>
              <a:t>Os</a:t>
            </a:r>
            <a:r>
              <a:rPr lang="en-US" i="1" dirty="0" smtClean="0"/>
              <a:t> </a:t>
            </a:r>
            <a:r>
              <a:rPr lang="en-US" i="1" dirty="0"/>
              <a:t>+</a:t>
            </a:r>
            <a:r>
              <a:rPr lang="en-US" i="1" dirty="0" smtClean="0"/>
              <a:t> </a:t>
            </a:r>
            <a:r>
              <a:rPr lang="en-US" i="1" dirty="0" err="1" smtClean="0"/>
              <a:t>W</a:t>
            </a:r>
            <a:r>
              <a:rPr lang="en-US" i="1" baseline="-25000" dirty="0" err="1" smtClean="0"/>
              <a:t>nil</a:t>
            </a:r>
            <a:r>
              <a:rPr lang="en-US" i="1" baseline="-25000" dirty="0"/>
              <a:t> </a:t>
            </a:r>
            <a:r>
              <a:rPr lang="en-US" i="1" baseline="-25000" dirty="0" smtClean="0"/>
              <a:t>	</a:t>
            </a:r>
            <a:r>
              <a:rPr lang="en-US" i="1" dirty="0" smtClean="0"/>
              <a:t>= 1.00</a:t>
            </a:r>
            <a:endParaRPr lang="en-US" i="1" baseline="-25000" dirty="0" smtClean="0"/>
          </a:p>
          <a:p>
            <a:pPr>
              <a:defRPr/>
            </a:pPr>
            <a:endParaRPr lang="en-US" baseline="-25000" dirty="0"/>
          </a:p>
          <a:p>
            <a:pPr>
              <a:defRPr/>
            </a:pPr>
            <a:r>
              <a:rPr lang="en-US" dirty="0" smtClean="0"/>
              <a:t>Tune weights according to image classes</a:t>
            </a:r>
          </a:p>
          <a:p>
            <a:pPr>
              <a:defRPr/>
            </a:pPr>
            <a:endParaRPr lang="en-US" dirty="0"/>
          </a:p>
          <a:p>
            <a:pPr>
              <a:defRPr/>
            </a:pPr>
            <a:r>
              <a:rPr lang="en-US" dirty="0" smtClean="0"/>
              <a:t>Apply </a:t>
            </a:r>
            <a:r>
              <a:rPr lang="en-US" i="1" dirty="0">
                <a:solidFill>
                  <a:srgbClr val="0000FF"/>
                </a:solidFill>
              </a:rPr>
              <a:t>N</a:t>
            </a:r>
            <a:r>
              <a:rPr lang="en-US" i="1" dirty="0" smtClean="0">
                <a:solidFill>
                  <a:srgbClr val="0000FF"/>
                </a:solidFill>
              </a:rPr>
              <a:t>il</a:t>
            </a:r>
            <a:r>
              <a:rPr lang="en-US" dirty="0" smtClean="0">
                <a:solidFill>
                  <a:srgbClr val="0000FF"/>
                </a:solidFill>
              </a:rPr>
              <a:t> classifier</a:t>
            </a:r>
          </a:p>
          <a:p>
            <a:pPr>
              <a:defRPr/>
            </a:pPr>
            <a:endParaRPr lang="en-US" dirty="0"/>
          </a:p>
          <a:p>
            <a:pPr>
              <a:defRPr/>
            </a:pPr>
            <a:r>
              <a:rPr lang="en-US" dirty="0" smtClean="0"/>
              <a:t>Output for each slide: Final Alignment Vector </a:t>
            </a:r>
            <a:r>
              <a:rPr lang="en-US" dirty="0" smtClean="0">
                <a:sym typeface="Wingdings" pitchFamily="2" charset="2"/>
              </a:rPr>
              <a:t> </a:t>
            </a:r>
            <a:r>
              <a:rPr lang="en-US" i="1" dirty="0" smtClean="0">
                <a:sym typeface="Wingdings" pitchFamily="2" charset="2"/>
              </a:rPr>
              <a:t>FAV</a:t>
            </a:r>
            <a:r>
              <a:rPr lang="en-US" i="1" baseline="-25000" dirty="0"/>
              <a:t>s</a:t>
            </a:r>
            <a:endParaRPr lang="en-US" i="1" dirty="0"/>
          </a:p>
        </p:txBody>
      </p:sp>
      <p:sp>
        <p:nvSpPr>
          <p:cNvPr id="6" name="Date Placeholder 5"/>
          <p:cNvSpPr>
            <a:spLocks noGrp="1"/>
          </p:cNvSpPr>
          <p:nvPr>
            <p:ph type="dt" sz="quarter" idx="10"/>
          </p:nvPr>
        </p:nvSpPr>
        <p:spPr/>
        <p:txBody>
          <a:bodyPr/>
          <a:lstStyle/>
          <a:p>
            <a:pPr>
              <a:defRPr/>
            </a:pPr>
            <a:r>
              <a:rPr lang="en-US"/>
              <a:t>24 Jul 2013</a:t>
            </a:r>
          </a:p>
        </p:txBody>
      </p:sp>
      <p:sp>
        <p:nvSpPr>
          <p:cNvPr id="33" name="Footer Placeholder 32"/>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BE70BFF6-FD14-A24C-A9C1-36054EEB7B98}" type="slidenum">
              <a:rPr lang="en-US" smtClean="0"/>
              <a:pPr>
                <a:defRPr/>
              </a:pPr>
              <a:t>22</a:t>
            </a:fld>
            <a:endParaRPr lang="en-US"/>
          </a:p>
        </p:txBody>
      </p:sp>
      <p:grpSp>
        <p:nvGrpSpPr>
          <p:cNvPr id="43014" name="Group 6"/>
          <p:cNvGrpSpPr>
            <a:grpSpLocks/>
          </p:cNvGrpSpPr>
          <p:nvPr/>
        </p:nvGrpSpPr>
        <p:grpSpPr bwMode="auto">
          <a:xfrm>
            <a:off x="6221413" y="425450"/>
            <a:ext cx="2655887" cy="1258888"/>
            <a:chOff x="298527" y="1981200"/>
            <a:chExt cx="6402039" cy="3352800"/>
          </a:xfrm>
        </p:grpSpPr>
        <p:grpSp>
          <p:nvGrpSpPr>
            <p:cNvPr id="43020" name="Group 7"/>
            <p:cNvGrpSpPr>
              <a:grpSpLocks/>
            </p:cNvGrpSpPr>
            <p:nvPr/>
          </p:nvGrpSpPr>
          <p:grpSpPr bwMode="auto">
            <a:xfrm>
              <a:off x="298527" y="1981200"/>
              <a:ext cx="6402039" cy="3352800"/>
              <a:chOff x="1008523" y="902261"/>
              <a:chExt cx="9678061" cy="4804436"/>
            </a:xfrm>
          </p:grpSpPr>
          <p:sp>
            <p:nvSpPr>
              <p:cNvPr id="11" name="Rectangle 10"/>
              <p:cNvSpPr/>
              <p:nvPr/>
            </p:nvSpPr>
            <p:spPr>
              <a:xfrm>
                <a:off x="4438940" y="902261"/>
                <a:ext cx="6247644" cy="4804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endParaRPr>
              </a:p>
            </p:txBody>
          </p:sp>
          <p:sp>
            <p:nvSpPr>
              <p:cNvPr id="12" name="Rectangle 11"/>
              <p:cNvSpPr/>
              <p:nvPr/>
            </p:nvSpPr>
            <p:spPr>
              <a:xfrm>
                <a:off x="2628282" y="3640728"/>
                <a:ext cx="1613973" cy="8966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400" dirty="0">
                    <a:solidFill>
                      <a:prstClr val="black"/>
                    </a:solidFill>
                  </a:rPr>
                  <a:t>Pre-</a:t>
                </a:r>
              </a:p>
              <a:p>
                <a:pPr algn="ctr">
                  <a:defRPr/>
                </a:pPr>
                <a:r>
                  <a:rPr lang="en-CA" sz="400" dirty="0">
                    <a:solidFill>
                      <a:prstClr val="black"/>
                    </a:solidFill>
                  </a:rPr>
                  <a:t>processing</a:t>
                </a:r>
              </a:p>
            </p:txBody>
          </p:sp>
          <p:sp>
            <p:nvSpPr>
              <p:cNvPr id="13" name="Rectangle 12"/>
              <p:cNvSpPr/>
              <p:nvPr/>
            </p:nvSpPr>
            <p:spPr>
              <a:xfrm>
                <a:off x="5034782" y="3816428"/>
                <a:ext cx="4159309" cy="569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rPr>
                  <a:t>Text Alignment</a:t>
                </a:r>
              </a:p>
            </p:txBody>
          </p:sp>
          <p:cxnSp>
            <p:nvCxnSpPr>
              <p:cNvPr id="14" name="Straight Arrow Connector 13"/>
              <p:cNvCxnSpPr>
                <a:stCxn id="12" idx="3"/>
                <a:endCxn id="13" idx="1"/>
              </p:cNvCxnSpPr>
              <p:nvPr/>
            </p:nvCxnSpPr>
            <p:spPr>
              <a:xfrm>
                <a:off x="4242255" y="4089061"/>
                <a:ext cx="792527" cy="121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Rounded Rectangle 14"/>
              <p:cNvSpPr/>
              <p:nvPr/>
            </p:nvSpPr>
            <p:spPr>
              <a:xfrm>
                <a:off x="4791818" y="1944332"/>
                <a:ext cx="4552679" cy="11147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dirty="0">
                  <a:solidFill>
                    <a:prstClr val="white"/>
                  </a:solidFill>
                </a:endParaRPr>
              </a:p>
            </p:txBody>
          </p:sp>
          <p:cxnSp>
            <p:nvCxnSpPr>
              <p:cNvPr id="16" name="Straight Arrow Connector 30"/>
              <p:cNvCxnSpPr>
                <a:stCxn id="43040" idx="3"/>
                <a:endCxn id="15" idx="1"/>
              </p:cNvCxnSpPr>
              <p:nvPr/>
            </p:nvCxnSpPr>
            <p:spPr>
              <a:xfrm>
                <a:off x="2130785" y="1932215"/>
                <a:ext cx="2661033" cy="56950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7" name="Oval 16"/>
              <p:cNvSpPr/>
              <p:nvPr/>
            </p:nvSpPr>
            <p:spPr>
              <a:xfrm>
                <a:off x="9841995" y="3683140"/>
                <a:ext cx="509067" cy="46650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endParaRPr>
              </a:p>
            </p:txBody>
          </p:sp>
          <p:cxnSp>
            <p:nvCxnSpPr>
              <p:cNvPr id="18" name="Straight Connector 17"/>
              <p:cNvCxnSpPr>
                <a:stCxn id="17" idx="1"/>
                <a:endCxn id="17" idx="5"/>
              </p:cNvCxnSpPr>
              <p:nvPr/>
            </p:nvCxnSpPr>
            <p:spPr>
              <a:xfrm>
                <a:off x="9917200" y="3749782"/>
                <a:ext cx="358661" cy="3332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7"/>
                <a:endCxn id="17" idx="3"/>
              </p:cNvCxnSpPr>
              <p:nvPr/>
            </p:nvCxnSpPr>
            <p:spPr>
              <a:xfrm flipH="1">
                <a:off x="9917200" y="3749782"/>
                <a:ext cx="358661" cy="3332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558539" y="2429017"/>
                <a:ext cx="989208" cy="436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600" dirty="0">
                    <a:solidFill>
                      <a:prstClr val="black"/>
                    </a:solidFill>
                  </a:rPr>
                  <a:t>nil</a:t>
                </a:r>
                <a:endParaRPr lang="en-CA" sz="400" dirty="0">
                  <a:solidFill>
                    <a:prstClr val="black"/>
                  </a:solidFill>
                </a:endParaRPr>
              </a:p>
            </p:txBody>
          </p:sp>
          <p:sp>
            <p:nvSpPr>
              <p:cNvPr id="21" name="Rectangle 20"/>
              <p:cNvSpPr/>
              <p:nvPr/>
            </p:nvSpPr>
            <p:spPr>
              <a:xfrm>
                <a:off x="5034782" y="4846382"/>
                <a:ext cx="4159309" cy="642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rPr>
                  <a:t>Ordering Alignment</a:t>
                </a:r>
              </a:p>
            </p:txBody>
          </p:sp>
          <p:sp>
            <p:nvSpPr>
              <p:cNvPr id="43034" name="TextBox 21"/>
              <p:cNvSpPr txBox="1">
                <a:spLocks noChangeArrowheads="1"/>
              </p:cNvSpPr>
              <p:nvPr/>
            </p:nvSpPr>
            <p:spPr bwMode="auto">
              <a:xfrm>
                <a:off x="5740908" y="902261"/>
                <a:ext cx="3815316" cy="76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rPr>
                  <a:t>Multimodal Alignment</a:t>
                </a:r>
              </a:p>
            </p:txBody>
          </p:sp>
          <p:sp>
            <p:nvSpPr>
              <p:cNvPr id="43035" name="TextBox 22"/>
              <p:cNvSpPr txBox="1">
                <a:spLocks noChangeArrowheads="1"/>
              </p:cNvSpPr>
              <p:nvPr/>
            </p:nvSpPr>
            <p:spPr bwMode="auto">
              <a:xfrm>
                <a:off x="5281649" y="2101701"/>
                <a:ext cx="3645928" cy="76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rPr>
                  <a:t>Slide Image Classifier</a:t>
                </a:r>
              </a:p>
            </p:txBody>
          </p:sp>
          <p:cxnSp>
            <p:nvCxnSpPr>
              <p:cNvPr id="24" name="Straight Connector 23"/>
              <p:cNvCxnSpPr/>
              <p:nvPr/>
            </p:nvCxnSpPr>
            <p:spPr>
              <a:xfrm flipV="1">
                <a:off x="2373749" y="1944332"/>
                <a:ext cx="0" cy="2150789"/>
              </a:xfrm>
              <a:prstGeom prst="line">
                <a:avLst/>
              </a:prstGeom>
              <a:ln/>
            </p:spPr>
            <p:style>
              <a:lnRef idx="1">
                <a:schemeClr val="dk1"/>
              </a:lnRef>
              <a:fillRef idx="0">
                <a:schemeClr val="dk1"/>
              </a:fillRef>
              <a:effectRef idx="0">
                <a:schemeClr val="dk1"/>
              </a:effectRef>
              <a:fontRef idx="minor">
                <a:schemeClr val="tx1"/>
              </a:fontRef>
            </p:style>
          </p:cxnSp>
          <p:cxnSp>
            <p:nvCxnSpPr>
              <p:cNvPr id="25" name="Elbow Connector 24"/>
              <p:cNvCxnSpPr>
                <a:stCxn id="21" idx="3"/>
                <a:endCxn id="17" idx="4"/>
              </p:cNvCxnSpPr>
              <p:nvPr/>
            </p:nvCxnSpPr>
            <p:spPr>
              <a:xfrm flipV="1">
                <a:off x="9194091" y="4149646"/>
                <a:ext cx="902437" cy="101783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17" idx="1"/>
              </p:cNvCxnSpPr>
              <p:nvPr/>
            </p:nvCxnSpPr>
            <p:spPr>
              <a:xfrm>
                <a:off x="9344498" y="3022755"/>
                <a:ext cx="572702" cy="7270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20" idx="2"/>
                <a:endCxn id="17" idx="0"/>
              </p:cNvCxnSpPr>
              <p:nvPr/>
            </p:nvCxnSpPr>
            <p:spPr>
              <a:xfrm>
                <a:off x="10056037" y="2865233"/>
                <a:ext cx="40492" cy="817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3040"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414059" y="1726355"/>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41"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261659" y="19549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42"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109259" y="21835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43" name="Picture 3" descr="C:\Users\Bamdad\Desktop\This is just a test.png"/>
              <p:cNvPicPr>
                <a:picLocks noChangeAspect="1" noChangeArrowheads="1"/>
              </p:cNvPicPr>
              <p:nvPr/>
            </p:nvPicPr>
            <p:blipFill>
              <a:blip r:embed="rId4">
                <a:extLst>
                  <a:ext uri="{28A0092B-C50C-407E-A947-70E740481C1C}">
                    <a14:useLocalDpi xmlns:a14="http://schemas.microsoft.com/office/drawing/2010/main" val="0"/>
                  </a:ext>
                </a:extLst>
              </a:blip>
              <a:srcRect l="6812" t="5901" r="5780" b="7022"/>
              <a:stretch>
                <a:fillRect/>
              </a:stretch>
            </p:blipFill>
            <p:spPr bwMode="auto">
              <a:xfrm>
                <a:off x="1008523" y="3397034"/>
                <a:ext cx="1125073" cy="13892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9" name="Straight Arrow Connector 8"/>
            <p:cNvCxnSpPr>
              <a:stCxn id="43043" idx="3"/>
              <a:endCxn id="12" idx="1"/>
            </p:cNvCxnSpPr>
            <p:nvPr/>
          </p:nvCxnSpPr>
          <p:spPr>
            <a:xfrm flipV="1">
              <a:off x="1040903" y="4205124"/>
              <a:ext cx="32909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13" idx="3"/>
              <a:endCxn id="17" idx="3"/>
            </p:cNvCxnSpPr>
            <p:nvPr/>
          </p:nvCxnSpPr>
          <p:spPr>
            <a:xfrm flipV="1">
              <a:off x="5713282" y="4200898"/>
              <a:ext cx="478337" cy="126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32" name="Rectangle 31"/>
          <p:cNvSpPr/>
          <p:nvPr/>
        </p:nvSpPr>
        <p:spPr>
          <a:xfrm>
            <a:off x="6172200" y="352425"/>
            <a:ext cx="2895600" cy="1400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7" name="Group 6"/>
          <p:cNvGrpSpPr>
            <a:grpSpLocks/>
          </p:cNvGrpSpPr>
          <p:nvPr/>
        </p:nvGrpSpPr>
        <p:grpSpPr bwMode="auto">
          <a:xfrm>
            <a:off x="5484813" y="2549525"/>
            <a:ext cx="2909887" cy="1514475"/>
            <a:chOff x="5484975" y="2550159"/>
            <a:chExt cx="2909612" cy="1513841"/>
          </a:xfrm>
        </p:grpSpPr>
        <p:sp>
          <p:nvSpPr>
            <p:cNvPr id="34" name="Rounded Rectangle 33"/>
            <p:cNvSpPr/>
            <p:nvPr/>
          </p:nvSpPr>
          <p:spPr>
            <a:xfrm>
              <a:off x="7172328" y="2550159"/>
              <a:ext cx="1222259" cy="741053"/>
            </a:xfrm>
            <a:prstGeom prst="roundRect">
              <a:avLst>
                <a:gd name="adj" fmla="val 5941"/>
              </a:avLst>
            </a:prstGeom>
            <a:noFill/>
            <a:ln>
              <a:solidFill>
                <a:srgbClr val="FF0000"/>
              </a:solidFill>
            </a:ln>
          </p:spPr>
          <p:txBody>
            <a:bodyPr>
              <a:normAutofit fontScale="92500" lnSpcReduction="20000"/>
            </a:bodyPr>
            <a:lstStyle/>
            <a:p>
              <a:pPr>
                <a:buFont typeface="Arial" charset="0"/>
                <a:buNone/>
                <a:defRPr/>
              </a:pPr>
              <a:r>
                <a:rPr lang="en-US" sz="1800" dirty="0">
                  <a:latin typeface="Gill Sans Light"/>
                  <a:cs typeface="Gill Sans Light"/>
                </a:rPr>
                <a:t>N.B.: </a:t>
              </a:r>
              <a:r>
                <a:rPr lang="en-US" sz="1800" b="1" dirty="0">
                  <a:solidFill>
                    <a:srgbClr val="FF0000"/>
                  </a:solidFill>
                  <a:latin typeface="Gill Sans Light"/>
                  <a:cs typeface="Gill Sans Light"/>
                </a:rPr>
                <a:t>not</a:t>
              </a:r>
              <a:r>
                <a:rPr lang="en-US" sz="1800" dirty="0">
                  <a:latin typeface="Gill Sans Light"/>
                  <a:cs typeface="Gill Sans Light"/>
                </a:rPr>
                <a:t> image evidence</a:t>
              </a:r>
              <a:endParaRPr lang="en-US" sz="3200" dirty="0">
                <a:latin typeface="Gill Sans Light"/>
                <a:cs typeface="Gill Sans Light"/>
              </a:endParaRPr>
            </a:p>
          </p:txBody>
        </p:sp>
        <p:sp>
          <p:nvSpPr>
            <p:cNvPr id="43018" name="Rounded Rectangle 34"/>
            <p:cNvSpPr>
              <a:spLocks noChangeArrowheads="1"/>
            </p:cNvSpPr>
            <p:nvPr/>
          </p:nvSpPr>
          <p:spPr bwMode="auto">
            <a:xfrm>
              <a:off x="5484975" y="3434079"/>
              <a:ext cx="847727" cy="629921"/>
            </a:xfrm>
            <a:prstGeom prst="roundRect">
              <a:avLst>
                <a:gd name="adj" fmla="val 594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buFont typeface="Arial" charset="0"/>
                <a:buNone/>
              </a:pPr>
              <a:endParaRPr lang="en-US" sz="3200">
                <a:latin typeface="Gill Sans Light" charset="0"/>
                <a:cs typeface="Gill Sans Light" charset="0"/>
              </a:endParaRPr>
            </a:p>
          </p:txBody>
        </p:sp>
        <p:cxnSp>
          <p:nvCxnSpPr>
            <p:cNvPr id="4" name="Elbow Connector 3"/>
            <p:cNvCxnSpPr>
              <a:stCxn id="34" idx="1"/>
              <a:endCxn id="43018" idx="0"/>
            </p:cNvCxnSpPr>
            <p:nvPr/>
          </p:nvCxnSpPr>
          <p:spPr>
            <a:xfrm rot="10800000" flipV="1">
              <a:off x="5908797" y="2921478"/>
              <a:ext cx="1263531" cy="512548"/>
            </a:xfrm>
            <a:prstGeom prst="bentConnector2">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wipe(left)">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algn="l"/>
            <a:r>
              <a:rPr lang="en-US">
                <a:latin typeface="Gill Sans Light" charset="0"/>
              </a:rPr>
              <a:t>RE-WEIGHTING</a:t>
            </a:r>
          </a:p>
        </p:txBody>
      </p:sp>
      <p:sp>
        <p:nvSpPr>
          <p:cNvPr id="6146" name="Content Placeholder 3"/>
          <p:cNvSpPr>
            <a:spLocks noGrp="1"/>
          </p:cNvSpPr>
          <p:nvPr>
            <p:ph idx="1"/>
          </p:nvPr>
        </p:nvSpPr>
        <p:spPr/>
        <p:txBody>
          <a:bodyPr/>
          <a:lstStyle/>
          <a:p>
            <a:pPr marL="0" indent="0">
              <a:buFont typeface="Arial" charset="0"/>
              <a:buNone/>
            </a:pPr>
            <a:r>
              <a:rPr lang="en-US">
                <a:latin typeface="Gill Sans Light" charset="0"/>
              </a:rPr>
              <a:t>Initial Distribution</a:t>
            </a:r>
          </a:p>
        </p:txBody>
      </p:sp>
      <p:sp>
        <p:nvSpPr>
          <p:cNvPr id="7" name="Date Placeholder 6"/>
          <p:cNvSpPr>
            <a:spLocks noGrp="1"/>
          </p:cNvSpPr>
          <p:nvPr>
            <p:ph type="dt" sz="quarter" idx="10"/>
          </p:nvPr>
        </p:nvSpPr>
        <p:spPr/>
        <p:txBody>
          <a:bodyPr/>
          <a:lstStyle/>
          <a:p>
            <a:pPr>
              <a:defRPr/>
            </a:pPr>
            <a:r>
              <a:rPr lang="en-US"/>
              <a:t>24 Jul 2013</a:t>
            </a:r>
          </a:p>
        </p:txBody>
      </p:sp>
      <p:sp>
        <p:nvSpPr>
          <p:cNvPr id="10" name="Footer Placeholder 9"/>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9ED45140-091C-F04E-AD99-49DFB44C6AFA}" type="slidenum">
              <a:rPr lang="en-US" smtClean="0"/>
              <a:pPr>
                <a:defRPr/>
              </a:pPr>
              <a:t>23</a:t>
            </a:fld>
            <a:endParaRPr lang="en-US"/>
          </a:p>
        </p:txBody>
      </p:sp>
      <p:grpSp>
        <p:nvGrpSpPr>
          <p:cNvPr id="6150" name="Group 11"/>
          <p:cNvGrpSpPr>
            <a:grpSpLocks/>
          </p:cNvGrpSpPr>
          <p:nvPr/>
        </p:nvGrpSpPr>
        <p:grpSpPr bwMode="auto">
          <a:xfrm>
            <a:off x="6265863" y="706438"/>
            <a:ext cx="2570162" cy="1320800"/>
            <a:chOff x="2800350" y="1519350"/>
            <a:chExt cx="3013075" cy="1547474"/>
          </a:xfrm>
        </p:grpSpPr>
        <p:sp>
          <p:nvSpPr>
            <p:cNvPr id="32" name="Rounded Rectangle 31"/>
            <p:cNvSpPr/>
            <p:nvPr/>
          </p:nvSpPr>
          <p:spPr bwMode="auto">
            <a:xfrm>
              <a:off x="2800350" y="1541669"/>
              <a:ext cx="3013075" cy="152515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100" dirty="0">
                <a:solidFill>
                  <a:prstClr val="white"/>
                </a:solidFill>
                <a:latin typeface="Gill Sans Light"/>
                <a:cs typeface="Gill Sans Light"/>
              </a:endParaRPr>
            </a:p>
          </p:txBody>
        </p:sp>
        <p:sp>
          <p:nvSpPr>
            <p:cNvPr id="33" name="Rectangle 32"/>
            <p:cNvSpPr/>
            <p:nvPr/>
          </p:nvSpPr>
          <p:spPr bwMode="auto">
            <a:xfrm>
              <a:off x="2952958" y="1807641"/>
              <a:ext cx="1237612" cy="5393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1. Text</a:t>
              </a:r>
            </a:p>
          </p:txBody>
        </p:sp>
        <p:sp>
          <p:nvSpPr>
            <p:cNvPr id="34" name="Rectangle 33"/>
            <p:cNvSpPr/>
            <p:nvPr/>
          </p:nvSpPr>
          <p:spPr bwMode="auto">
            <a:xfrm>
              <a:off x="4425065" y="1811361"/>
              <a:ext cx="1289723" cy="535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3. Drawing</a:t>
              </a:r>
            </a:p>
          </p:txBody>
        </p:sp>
        <p:sp>
          <p:nvSpPr>
            <p:cNvPr id="35" name="Rectangle 34"/>
            <p:cNvSpPr/>
            <p:nvPr/>
          </p:nvSpPr>
          <p:spPr bwMode="auto">
            <a:xfrm>
              <a:off x="2952958" y="2493961"/>
              <a:ext cx="1237612" cy="5133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2. Outline</a:t>
              </a:r>
            </a:p>
          </p:txBody>
        </p:sp>
        <p:sp>
          <p:nvSpPr>
            <p:cNvPr id="36" name="Rectangle 35"/>
            <p:cNvSpPr/>
            <p:nvPr/>
          </p:nvSpPr>
          <p:spPr bwMode="auto">
            <a:xfrm>
              <a:off x="4419483" y="2497681"/>
              <a:ext cx="1295306" cy="4984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4. Results</a:t>
              </a:r>
            </a:p>
          </p:txBody>
        </p:sp>
        <p:sp>
          <p:nvSpPr>
            <p:cNvPr id="6167" name="TextBox 64"/>
            <p:cNvSpPr txBox="1">
              <a:spLocks noChangeArrowheads="1"/>
            </p:cNvSpPr>
            <p:nvPr/>
          </p:nvSpPr>
          <p:spPr bwMode="auto">
            <a:xfrm>
              <a:off x="3369076" y="1519350"/>
              <a:ext cx="1692158" cy="3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200">
                  <a:solidFill>
                    <a:srgbClr val="000000"/>
                  </a:solidFill>
                  <a:latin typeface="Gill Sans Light" charset="0"/>
                  <a:cs typeface="Gill Sans Light" charset="0"/>
                </a:rPr>
                <a:t>Slide Image Classifier</a:t>
              </a:r>
            </a:p>
          </p:txBody>
        </p:sp>
      </p:grpSp>
      <p:sp>
        <p:nvSpPr>
          <p:cNvPr id="38" name="TextBox 37"/>
          <p:cNvSpPr txBox="1"/>
          <p:nvPr/>
        </p:nvSpPr>
        <p:spPr>
          <a:xfrm>
            <a:off x="457200" y="555625"/>
            <a:ext cx="3189288" cy="368300"/>
          </a:xfrm>
          <a:prstGeom prst="rect">
            <a:avLst/>
          </a:prstGeom>
          <a:noFill/>
        </p:spPr>
        <p:txBody>
          <a:bodyPr wrap="none">
            <a:spAutoFit/>
          </a:bodyPr>
          <a:lstStyle/>
          <a:p>
            <a:pPr>
              <a:defRPr/>
            </a:pPr>
            <a:r>
              <a:rPr lang="en-US" sz="1800" dirty="0">
                <a:solidFill>
                  <a:schemeClr val="bg1">
                    <a:lumMod val="50000"/>
                  </a:schemeClr>
                </a:solidFill>
                <a:latin typeface="Gill Sans Light"/>
                <a:cs typeface="Gill Sans Light"/>
              </a:rPr>
              <a:t>SLIDE IMAGE CLASSIFICATION</a:t>
            </a:r>
          </a:p>
        </p:txBody>
      </p:sp>
      <p:graphicFrame>
        <p:nvGraphicFramePr>
          <p:cNvPr id="6152" name="Content Placeholder 5"/>
          <p:cNvGraphicFramePr>
            <a:graphicFrameLocks/>
          </p:cNvGraphicFramePr>
          <p:nvPr/>
        </p:nvGraphicFramePr>
        <p:xfrm>
          <a:off x="508000" y="2105025"/>
          <a:ext cx="7507288" cy="4279900"/>
        </p:xfrm>
        <a:graphic>
          <a:graphicData uri="http://schemas.openxmlformats.org/presentationml/2006/ole">
            <mc:AlternateContent xmlns:mc="http://schemas.openxmlformats.org/markup-compatibility/2006">
              <mc:Choice xmlns:v="urn:schemas-microsoft-com:vml" Requires="v">
                <p:oleObj spid="_x0000_s6175" r:id="rId4" imgW="7509651" imgH="4279038" progId="Excel.Chart.8">
                  <p:embed/>
                </p:oleObj>
              </mc:Choice>
              <mc:Fallback>
                <p:oleObj r:id="rId4" imgW="7509651" imgH="4279038" progId="Excel.Chart.8">
                  <p:embed/>
                  <p:pic>
                    <p:nvPicPr>
                      <p:cNvPr id="0" name="Content Placeholder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105025"/>
                        <a:ext cx="7507288" cy="427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53" name="Group 8"/>
          <p:cNvGrpSpPr>
            <a:grpSpLocks/>
          </p:cNvGrpSpPr>
          <p:nvPr/>
        </p:nvGrpSpPr>
        <p:grpSpPr bwMode="auto">
          <a:xfrm>
            <a:off x="6396038" y="5903913"/>
            <a:ext cx="582612" cy="368300"/>
            <a:chOff x="6769100" y="6096000"/>
            <a:chExt cx="582613" cy="368300"/>
          </a:xfrm>
        </p:grpSpPr>
        <p:sp>
          <p:nvSpPr>
            <p:cNvPr id="28" name="Rectangle 27"/>
            <p:cNvSpPr/>
            <p:nvPr/>
          </p:nvSpPr>
          <p:spPr>
            <a:xfrm>
              <a:off x="6807200" y="6105525"/>
              <a:ext cx="5064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6161" name="Rectangle 26"/>
            <p:cNvSpPr>
              <a:spLocks noChangeArrowheads="1"/>
            </p:cNvSpPr>
            <p:nvPr/>
          </p:nvSpPr>
          <p:spPr bwMode="auto">
            <a:xfrm>
              <a:off x="6769100" y="6096000"/>
              <a:ext cx="58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Gill Sans Light" charset="0"/>
                  <a:cs typeface="Gill Sans Light" charset="0"/>
                </a:rPr>
                <a:t>W</a:t>
              </a:r>
              <a:r>
                <a:rPr lang="en-US" sz="1800" baseline="-25000">
                  <a:latin typeface="Gill Sans Light" charset="0"/>
                  <a:cs typeface="Gill Sans Light" charset="0"/>
                </a:rPr>
                <a:t>nil </a:t>
              </a:r>
              <a:endParaRPr lang="en-US" sz="1800">
                <a:latin typeface="Gill Sans Light" charset="0"/>
                <a:cs typeface="Gill Sans Light" charset="0"/>
              </a:endParaRPr>
            </a:p>
          </p:txBody>
        </p:sp>
      </p:grpSp>
      <p:grpSp>
        <p:nvGrpSpPr>
          <p:cNvPr id="6154" name="Group 7"/>
          <p:cNvGrpSpPr>
            <a:grpSpLocks/>
          </p:cNvGrpSpPr>
          <p:nvPr/>
        </p:nvGrpSpPr>
        <p:grpSpPr bwMode="auto">
          <a:xfrm>
            <a:off x="4203700" y="5910263"/>
            <a:ext cx="603250" cy="369887"/>
            <a:chOff x="4575175" y="6100763"/>
            <a:chExt cx="603764" cy="369332"/>
          </a:xfrm>
        </p:grpSpPr>
        <p:sp>
          <p:nvSpPr>
            <p:cNvPr id="29" name="Rectangle 28"/>
            <p:cNvSpPr/>
            <p:nvPr/>
          </p:nvSpPr>
          <p:spPr>
            <a:xfrm>
              <a:off x="4622841" y="6102348"/>
              <a:ext cx="508433" cy="359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6159" name="Rectangle 25"/>
            <p:cNvSpPr>
              <a:spLocks noChangeArrowheads="1"/>
            </p:cNvSpPr>
            <p:nvPr/>
          </p:nvSpPr>
          <p:spPr bwMode="auto">
            <a:xfrm>
              <a:off x="4575175" y="6100763"/>
              <a:ext cx="603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Gill Sans Light" charset="0"/>
                  <a:cs typeface="Gill Sans Light" charset="0"/>
                </a:rPr>
                <a:t>W</a:t>
              </a:r>
              <a:r>
                <a:rPr lang="en-US" sz="1800" baseline="-25000">
                  <a:latin typeface="Gill Sans Light" charset="0"/>
                  <a:cs typeface="Gill Sans Light" charset="0"/>
                </a:rPr>
                <a:t>Os</a:t>
              </a:r>
              <a:endParaRPr lang="en-US" sz="1800">
                <a:latin typeface="Gill Sans Light" charset="0"/>
                <a:cs typeface="Gill Sans Light" charset="0"/>
              </a:endParaRPr>
            </a:p>
          </p:txBody>
        </p:sp>
      </p:grpSp>
      <p:grpSp>
        <p:nvGrpSpPr>
          <p:cNvPr id="6155" name="Group 5"/>
          <p:cNvGrpSpPr>
            <a:grpSpLocks/>
          </p:cNvGrpSpPr>
          <p:nvPr/>
        </p:nvGrpSpPr>
        <p:grpSpPr bwMode="auto">
          <a:xfrm>
            <a:off x="2025650" y="5911850"/>
            <a:ext cx="565150" cy="368300"/>
            <a:chOff x="2376488" y="6100763"/>
            <a:chExt cx="565291" cy="369332"/>
          </a:xfrm>
        </p:grpSpPr>
        <p:sp>
          <p:nvSpPr>
            <p:cNvPr id="30" name="Rectangle 29"/>
            <p:cNvSpPr/>
            <p:nvPr/>
          </p:nvSpPr>
          <p:spPr>
            <a:xfrm>
              <a:off x="2395543" y="6108723"/>
              <a:ext cx="506539" cy="3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6157" name="Rectangle 2"/>
            <p:cNvSpPr>
              <a:spLocks noChangeArrowheads="1"/>
            </p:cNvSpPr>
            <p:nvPr/>
          </p:nvSpPr>
          <p:spPr bwMode="auto">
            <a:xfrm>
              <a:off x="2376488" y="6100763"/>
              <a:ext cx="565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Gill Sans Light" charset="0"/>
                  <a:cs typeface="Gill Sans Light" charset="0"/>
                </a:rPr>
                <a:t>W</a:t>
              </a:r>
              <a:r>
                <a:rPr lang="en-US" sz="1800" baseline="-25000">
                  <a:latin typeface="Gill Sans Light" charset="0"/>
                  <a:cs typeface="Gill Sans Light" charset="0"/>
                </a:rPr>
                <a:t>Ts</a:t>
              </a:r>
              <a:endParaRPr lang="en-US" sz="1800">
                <a:latin typeface="Gill Sans Light" charset="0"/>
                <a:cs typeface="Gill Sans Light" charset="0"/>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pPr algn="l"/>
            <a:r>
              <a:rPr lang="en-US">
                <a:latin typeface="Gill Sans Light" charset="0"/>
              </a:rPr>
              <a:t>RE-WEIGHTING</a:t>
            </a:r>
          </a:p>
        </p:txBody>
      </p:sp>
      <p:sp>
        <p:nvSpPr>
          <p:cNvPr id="7170" name="Content Placeholder 3"/>
          <p:cNvSpPr>
            <a:spLocks noGrp="1"/>
          </p:cNvSpPr>
          <p:nvPr>
            <p:ph idx="1"/>
          </p:nvPr>
        </p:nvSpPr>
        <p:spPr/>
        <p:txBody>
          <a:bodyPr/>
          <a:lstStyle/>
          <a:p>
            <a:pPr marL="0" indent="0">
              <a:buFont typeface="Arial" charset="0"/>
              <a:buNone/>
            </a:pPr>
            <a:r>
              <a:rPr lang="en-US">
                <a:latin typeface="Gill Sans Light" charset="0"/>
              </a:rPr>
              <a:t>Text Slide</a:t>
            </a:r>
          </a:p>
        </p:txBody>
      </p:sp>
      <p:sp>
        <p:nvSpPr>
          <p:cNvPr id="7" name="Date Placeholder 6"/>
          <p:cNvSpPr>
            <a:spLocks noGrp="1"/>
          </p:cNvSpPr>
          <p:nvPr>
            <p:ph type="dt" sz="quarter" idx="10"/>
          </p:nvPr>
        </p:nvSpPr>
        <p:spPr/>
        <p:txBody>
          <a:bodyPr/>
          <a:lstStyle/>
          <a:p>
            <a:pPr>
              <a:defRPr/>
            </a:pPr>
            <a:r>
              <a:rPr lang="en-US"/>
              <a:t>24 Jul 2013</a:t>
            </a:r>
          </a:p>
        </p:txBody>
      </p:sp>
      <p:sp>
        <p:nvSpPr>
          <p:cNvPr id="10" name="Footer Placeholder 9"/>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D9FC8A89-49AE-1C4E-B7B0-191A074BAA06}" type="slidenum">
              <a:rPr lang="en-US" smtClean="0"/>
              <a:pPr>
                <a:defRPr/>
              </a:pPr>
              <a:t>24</a:t>
            </a:fld>
            <a:endParaRPr lang="en-US"/>
          </a:p>
        </p:txBody>
      </p:sp>
      <p:grpSp>
        <p:nvGrpSpPr>
          <p:cNvPr id="7174" name="Group 11"/>
          <p:cNvGrpSpPr>
            <a:grpSpLocks/>
          </p:cNvGrpSpPr>
          <p:nvPr/>
        </p:nvGrpSpPr>
        <p:grpSpPr bwMode="auto">
          <a:xfrm>
            <a:off x="6265863" y="706438"/>
            <a:ext cx="2570162" cy="1320800"/>
            <a:chOff x="2800350" y="1519350"/>
            <a:chExt cx="3013075" cy="1547474"/>
          </a:xfrm>
        </p:grpSpPr>
        <p:sp>
          <p:nvSpPr>
            <p:cNvPr id="32" name="Rounded Rectangle 31"/>
            <p:cNvSpPr/>
            <p:nvPr/>
          </p:nvSpPr>
          <p:spPr bwMode="auto">
            <a:xfrm>
              <a:off x="2800350" y="1541669"/>
              <a:ext cx="3013075" cy="152515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100" dirty="0">
                <a:solidFill>
                  <a:prstClr val="white"/>
                </a:solidFill>
                <a:latin typeface="Gill Sans Light"/>
                <a:cs typeface="Gill Sans Light"/>
              </a:endParaRPr>
            </a:p>
          </p:txBody>
        </p:sp>
        <p:sp>
          <p:nvSpPr>
            <p:cNvPr id="33" name="Rectangle 32"/>
            <p:cNvSpPr/>
            <p:nvPr/>
          </p:nvSpPr>
          <p:spPr bwMode="auto">
            <a:xfrm>
              <a:off x="2952958" y="1807641"/>
              <a:ext cx="1237612" cy="539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1. Text</a:t>
              </a:r>
            </a:p>
          </p:txBody>
        </p:sp>
        <p:sp>
          <p:nvSpPr>
            <p:cNvPr id="34" name="Rectangle 33"/>
            <p:cNvSpPr/>
            <p:nvPr/>
          </p:nvSpPr>
          <p:spPr bwMode="auto">
            <a:xfrm>
              <a:off x="4425065" y="1811361"/>
              <a:ext cx="1289723" cy="535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3. Drawing</a:t>
              </a:r>
            </a:p>
          </p:txBody>
        </p:sp>
        <p:sp>
          <p:nvSpPr>
            <p:cNvPr id="35" name="Rectangle 34"/>
            <p:cNvSpPr/>
            <p:nvPr/>
          </p:nvSpPr>
          <p:spPr bwMode="auto">
            <a:xfrm>
              <a:off x="2952958" y="2493961"/>
              <a:ext cx="1237612" cy="5133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2. Outline</a:t>
              </a:r>
            </a:p>
          </p:txBody>
        </p:sp>
        <p:sp>
          <p:nvSpPr>
            <p:cNvPr id="36" name="Rectangle 35"/>
            <p:cNvSpPr/>
            <p:nvPr/>
          </p:nvSpPr>
          <p:spPr bwMode="auto">
            <a:xfrm>
              <a:off x="4419483" y="2497681"/>
              <a:ext cx="1295306" cy="4984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4. Results</a:t>
              </a:r>
            </a:p>
          </p:txBody>
        </p:sp>
        <p:sp>
          <p:nvSpPr>
            <p:cNvPr id="7196" name="TextBox 64"/>
            <p:cNvSpPr txBox="1">
              <a:spLocks noChangeArrowheads="1"/>
            </p:cNvSpPr>
            <p:nvPr/>
          </p:nvSpPr>
          <p:spPr bwMode="auto">
            <a:xfrm>
              <a:off x="3369076" y="1519350"/>
              <a:ext cx="1692158" cy="3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200">
                  <a:solidFill>
                    <a:srgbClr val="000000"/>
                  </a:solidFill>
                  <a:latin typeface="Gill Sans Light" charset="0"/>
                  <a:cs typeface="Gill Sans Light" charset="0"/>
                </a:rPr>
                <a:t>Slide Image Classifier</a:t>
              </a:r>
            </a:p>
          </p:txBody>
        </p:sp>
      </p:grpSp>
      <p:sp>
        <p:nvSpPr>
          <p:cNvPr id="38" name="TextBox 37"/>
          <p:cNvSpPr txBox="1"/>
          <p:nvPr/>
        </p:nvSpPr>
        <p:spPr>
          <a:xfrm>
            <a:off x="457200" y="555625"/>
            <a:ext cx="3189288" cy="368300"/>
          </a:xfrm>
          <a:prstGeom prst="rect">
            <a:avLst/>
          </a:prstGeom>
          <a:noFill/>
        </p:spPr>
        <p:txBody>
          <a:bodyPr wrap="none">
            <a:spAutoFit/>
          </a:bodyPr>
          <a:lstStyle/>
          <a:p>
            <a:pPr>
              <a:defRPr/>
            </a:pPr>
            <a:r>
              <a:rPr lang="en-US" sz="1800" dirty="0">
                <a:solidFill>
                  <a:schemeClr val="bg1">
                    <a:lumMod val="50000"/>
                  </a:schemeClr>
                </a:solidFill>
                <a:latin typeface="Gill Sans Light"/>
                <a:cs typeface="Gill Sans Light"/>
              </a:rPr>
              <a:t>SLIDE IMAGE CLASSIFICATION</a:t>
            </a:r>
          </a:p>
        </p:txBody>
      </p:sp>
      <p:graphicFrame>
        <p:nvGraphicFramePr>
          <p:cNvPr id="7176" name="Content Placeholder 5"/>
          <p:cNvGraphicFramePr>
            <a:graphicFrameLocks/>
          </p:cNvGraphicFramePr>
          <p:nvPr/>
        </p:nvGraphicFramePr>
        <p:xfrm>
          <a:off x="508000" y="2105025"/>
          <a:ext cx="7507288" cy="4279900"/>
        </p:xfrm>
        <a:graphic>
          <a:graphicData uri="http://schemas.openxmlformats.org/presentationml/2006/ole">
            <mc:AlternateContent xmlns:mc="http://schemas.openxmlformats.org/markup-compatibility/2006">
              <mc:Choice xmlns:v="urn:schemas-microsoft-com:vml" Requires="v">
                <p:oleObj spid="_x0000_s7209" r:id="rId4" imgW="7509651" imgH="4279038" progId="Excel.Chart.8">
                  <p:embed/>
                </p:oleObj>
              </mc:Choice>
              <mc:Fallback>
                <p:oleObj r:id="rId4" imgW="7509651" imgH="4279038" progId="Excel.Chart.8">
                  <p:embed/>
                  <p:pic>
                    <p:nvPicPr>
                      <p:cNvPr id="0" name="Content Placeholder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105025"/>
                        <a:ext cx="7507288" cy="427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177" name="Group 8"/>
          <p:cNvGrpSpPr>
            <a:grpSpLocks/>
          </p:cNvGrpSpPr>
          <p:nvPr/>
        </p:nvGrpSpPr>
        <p:grpSpPr bwMode="auto">
          <a:xfrm>
            <a:off x="6396038" y="5903913"/>
            <a:ext cx="582612" cy="368300"/>
            <a:chOff x="6769100" y="6096000"/>
            <a:chExt cx="582613" cy="368300"/>
          </a:xfrm>
        </p:grpSpPr>
        <p:sp>
          <p:nvSpPr>
            <p:cNvPr id="28" name="Rectangle 27"/>
            <p:cNvSpPr/>
            <p:nvPr/>
          </p:nvSpPr>
          <p:spPr>
            <a:xfrm>
              <a:off x="6807200" y="6105525"/>
              <a:ext cx="5064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7190" name="Rectangle 26"/>
            <p:cNvSpPr>
              <a:spLocks noChangeArrowheads="1"/>
            </p:cNvSpPr>
            <p:nvPr/>
          </p:nvSpPr>
          <p:spPr bwMode="auto">
            <a:xfrm>
              <a:off x="6769100" y="6096000"/>
              <a:ext cx="58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Gill Sans Light" charset="0"/>
                  <a:cs typeface="Gill Sans Light" charset="0"/>
                </a:rPr>
                <a:t>W</a:t>
              </a:r>
              <a:r>
                <a:rPr lang="en-US" sz="1800" baseline="-25000">
                  <a:latin typeface="Gill Sans Light" charset="0"/>
                  <a:cs typeface="Gill Sans Light" charset="0"/>
                </a:rPr>
                <a:t>nil </a:t>
              </a:r>
              <a:endParaRPr lang="en-US" sz="1800">
                <a:latin typeface="Gill Sans Light" charset="0"/>
                <a:cs typeface="Gill Sans Light" charset="0"/>
              </a:endParaRPr>
            </a:p>
          </p:txBody>
        </p:sp>
      </p:grpSp>
      <p:grpSp>
        <p:nvGrpSpPr>
          <p:cNvPr id="7178" name="Group 7"/>
          <p:cNvGrpSpPr>
            <a:grpSpLocks/>
          </p:cNvGrpSpPr>
          <p:nvPr/>
        </p:nvGrpSpPr>
        <p:grpSpPr bwMode="auto">
          <a:xfrm>
            <a:off x="4203700" y="5910263"/>
            <a:ext cx="603250" cy="369887"/>
            <a:chOff x="4575175" y="6100763"/>
            <a:chExt cx="603764" cy="369332"/>
          </a:xfrm>
        </p:grpSpPr>
        <p:sp>
          <p:nvSpPr>
            <p:cNvPr id="29" name="Rectangle 28"/>
            <p:cNvSpPr/>
            <p:nvPr/>
          </p:nvSpPr>
          <p:spPr>
            <a:xfrm>
              <a:off x="4622841" y="6102348"/>
              <a:ext cx="508433" cy="359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7188" name="Rectangle 25"/>
            <p:cNvSpPr>
              <a:spLocks noChangeArrowheads="1"/>
            </p:cNvSpPr>
            <p:nvPr/>
          </p:nvSpPr>
          <p:spPr bwMode="auto">
            <a:xfrm>
              <a:off x="4575175" y="6100763"/>
              <a:ext cx="603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Gill Sans Light" charset="0"/>
                  <a:cs typeface="Gill Sans Light" charset="0"/>
                </a:rPr>
                <a:t>W</a:t>
              </a:r>
              <a:r>
                <a:rPr lang="en-US" sz="1800" baseline="-25000">
                  <a:latin typeface="Gill Sans Light" charset="0"/>
                  <a:cs typeface="Gill Sans Light" charset="0"/>
                </a:rPr>
                <a:t>Os</a:t>
              </a:r>
              <a:endParaRPr lang="en-US" sz="1800">
                <a:latin typeface="Gill Sans Light" charset="0"/>
                <a:cs typeface="Gill Sans Light" charset="0"/>
              </a:endParaRPr>
            </a:p>
          </p:txBody>
        </p:sp>
      </p:grpSp>
      <p:grpSp>
        <p:nvGrpSpPr>
          <p:cNvPr id="7179" name="Group 5"/>
          <p:cNvGrpSpPr>
            <a:grpSpLocks/>
          </p:cNvGrpSpPr>
          <p:nvPr/>
        </p:nvGrpSpPr>
        <p:grpSpPr bwMode="auto">
          <a:xfrm>
            <a:off x="2025650" y="5911850"/>
            <a:ext cx="565150" cy="368300"/>
            <a:chOff x="2376488" y="6100763"/>
            <a:chExt cx="565291" cy="369332"/>
          </a:xfrm>
        </p:grpSpPr>
        <p:sp>
          <p:nvSpPr>
            <p:cNvPr id="30" name="Rectangle 29"/>
            <p:cNvSpPr/>
            <p:nvPr/>
          </p:nvSpPr>
          <p:spPr>
            <a:xfrm>
              <a:off x="2395543" y="6108723"/>
              <a:ext cx="506539" cy="3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7186" name="Rectangle 2"/>
            <p:cNvSpPr>
              <a:spLocks noChangeArrowheads="1"/>
            </p:cNvSpPr>
            <p:nvPr/>
          </p:nvSpPr>
          <p:spPr bwMode="auto">
            <a:xfrm>
              <a:off x="2376488" y="6100763"/>
              <a:ext cx="565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Gill Sans Light" charset="0"/>
                  <a:cs typeface="Gill Sans Light" charset="0"/>
                </a:rPr>
                <a:t>W</a:t>
              </a:r>
              <a:r>
                <a:rPr lang="en-US" sz="1800" baseline="-25000">
                  <a:latin typeface="Gill Sans Light" charset="0"/>
                  <a:cs typeface="Gill Sans Light" charset="0"/>
                </a:rPr>
                <a:t>Ts</a:t>
              </a:r>
              <a:endParaRPr lang="en-US" sz="1800">
                <a:latin typeface="Gill Sans Light" charset="0"/>
                <a:cs typeface="Gill Sans Light" charset="0"/>
              </a:endParaRPr>
            </a:p>
          </p:txBody>
        </p:sp>
      </p:grpSp>
      <p:pic>
        <p:nvPicPr>
          <p:cNvPr id="39" name="Picture 3" descr="C:\Users\Bamdad\Desktop\Pictur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8963" y="3659188"/>
            <a:ext cx="90805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Arrow Connector 39"/>
          <p:cNvCxnSpPr/>
          <p:nvPr/>
        </p:nvCxnSpPr>
        <p:spPr>
          <a:xfrm>
            <a:off x="3008313" y="3659188"/>
            <a:ext cx="0" cy="1016000"/>
          </a:xfrm>
          <a:prstGeom prst="straightConnector1">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nvGraphicFramePr>
        <p:xfrm>
          <a:off x="3081338" y="3817938"/>
          <a:ext cx="1130300" cy="419100"/>
        </p:xfrm>
        <a:graphic>
          <a:graphicData uri="http://schemas.openxmlformats.org/presentationml/2006/ole">
            <mc:AlternateContent xmlns:mc="http://schemas.openxmlformats.org/markup-compatibility/2006">
              <mc:Choice xmlns:v="urn:schemas-microsoft-com:vml" Requires="v">
                <p:oleObj spid="_x0000_s7210" name="Equation" r:id="rId7" imgW="1130300" imgH="419100" progId="Equation.3">
                  <p:embed/>
                </p:oleObj>
              </mc:Choice>
              <mc:Fallback>
                <p:oleObj name="Equation" r:id="rId7" imgW="1130300" imgH="4191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1338" y="3817938"/>
                        <a:ext cx="11303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TextBox 41"/>
          <p:cNvSpPr txBox="1">
            <a:spLocks noChangeArrowheads="1"/>
          </p:cNvSpPr>
          <p:nvPr/>
        </p:nvSpPr>
        <p:spPr bwMode="auto">
          <a:xfrm>
            <a:off x="6265863" y="4670425"/>
            <a:ext cx="90805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a:latin typeface="Gill Sans Light" charset="0"/>
              <a:cs typeface="Gill Sans Light" charset="0"/>
            </a:endParaRPr>
          </a:p>
        </p:txBody>
      </p:sp>
      <p:pic>
        <p:nvPicPr>
          <p:cNvPr id="43" name="Picture 3" descr="C:\Users\Bamdad\Google Drive\Courses (1)\Wing\Project\PNG\text\Slide5 (1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0225" y="2236788"/>
            <a:ext cx="1533525" cy="1150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750"/>
                                        <p:tgtEl>
                                          <p:spTgt spid="39"/>
                                        </p:tgtEl>
                                      </p:cBhvr>
                                    </p:animEffect>
                                  </p:childTnLst>
                                </p:cTn>
                              </p:par>
                              <p:par>
                                <p:cTn id="13" presetID="16" presetClass="entr" presetSubtype="42"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outHorizontal)">
                                      <p:cBhvr>
                                        <p:cTn id="15" dur="500"/>
                                        <p:tgtEl>
                                          <p:spTgt spid="4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750"/>
                                        <p:tgtEl>
                                          <p:spTgt spid="42"/>
                                        </p:tgtEl>
                                      </p:cBhvr>
                                    </p:animEffect>
                                  </p:childTnLst>
                                </p:cTn>
                              </p:par>
                            </p:childTnLst>
                          </p:cTn>
                        </p:par>
                        <p:par>
                          <p:cTn id="19" fill="hold" nodeType="afterGroup">
                            <p:stCondLst>
                              <p:cond delay="75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pPr algn="l"/>
            <a:r>
              <a:rPr lang="en-US">
                <a:latin typeface="Gill Sans Light" charset="0"/>
              </a:rPr>
              <a:t>RE-WEIGHTING</a:t>
            </a:r>
          </a:p>
        </p:txBody>
      </p:sp>
      <p:sp>
        <p:nvSpPr>
          <p:cNvPr id="8194" name="Content Placeholder 3"/>
          <p:cNvSpPr>
            <a:spLocks noGrp="1"/>
          </p:cNvSpPr>
          <p:nvPr>
            <p:ph idx="1"/>
          </p:nvPr>
        </p:nvSpPr>
        <p:spPr/>
        <p:txBody>
          <a:bodyPr/>
          <a:lstStyle/>
          <a:p>
            <a:pPr marL="0" indent="0">
              <a:buFont typeface="Arial" charset="0"/>
              <a:buNone/>
            </a:pPr>
            <a:r>
              <a:rPr lang="en-US">
                <a:latin typeface="Gill Sans Light" charset="0"/>
              </a:rPr>
              <a:t>Outline Slide</a:t>
            </a:r>
          </a:p>
        </p:txBody>
      </p:sp>
      <p:sp>
        <p:nvSpPr>
          <p:cNvPr id="7" name="Date Placeholder 6"/>
          <p:cNvSpPr>
            <a:spLocks noGrp="1"/>
          </p:cNvSpPr>
          <p:nvPr>
            <p:ph type="dt" sz="quarter" idx="10"/>
          </p:nvPr>
        </p:nvSpPr>
        <p:spPr/>
        <p:txBody>
          <a:bodyPr/>
          <a:lstStyle/>
          <a:p>
            <a:pPr>
              <a:defRPr/>
            </a:pPr>
            <a:r>
              <a:rPr lang="en-US"/>
              <a:t>24 Jul 2013</a:t>
            </a:r>
          </a:p>
        </p:txBody>
      </p:sp>
      <p:sp>
        <p:nvSpPr>
          <p:cNvPr id="10" name="Footer Placeholder 9"/>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EAF03B36-F887-8A4C-9F95-B56303C33378}" type="slidenum">
              <a:rPr lang="en-US" smtClean="0"/>
              <a:pPr>
                <a:defRPr/>
              </a:pPr>
              <a:t>25</a:t>
            </a:fld>
            <a:endParaRPr lang="en-US"/>
          </a:p>
        </p:txBody>
      </p:sp>
      <p:grpSp>
        <p:nvGrpSpPr>
          <p:cNvPr id="8198" name="Group 11"/>
          <p:cNvGrpSpPr>
            <a:grpSpLocks/>
          </p:cNvGrpSpPr>
          <p:nvPr/>
        </p:nvGrpSpPr>
        <p:grpSpPr bwMode="auto">
          <a:xfrm>
            <a:off x="6265863" y="706438"/>
            <a:ext cx="2570162" cy="1320800"/>
            <a:chOff x="2800350" y="1519350"/>
            <a:chExt cx="3013075" cy="1547474"/>
          </a:xfrm>
        </p:grpSpPr>
        <p:sp>
          <p:nvSpPr>
            <p:cNvPr id="32" name="Rounded Rectangle 31"/>
            <p:cNvSpPr/>
            <p:nvPr/>
          </p:nvSpPr>
          <p:spPr bwMode="auto">
            <a:xfrm>
              <a:off x="2800350" y="1541669"/>
              <a:ext cx="3013075" cy="152515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100" dirty="0">
                <a:solidFill>
                  <a:prstClr val="white"/>
                </a:solidFill>
                <a:latin typeface="Gill Sans Light"/>
                <a:cs typeface="Gill Sans Light"/>
              </a:endParaRPr>
            </a:p>
          </p:txBody>
        </p:sp>
        <p:sp>
          <p:nvSpPr>
            <p:cNvPr id="33" name="Rectangle 32"/>
            <p:cNvSpPr/>
            <p:nvPr/>
          </p:nvSpPr>
          <p:spPr bwMode="auto">
            <a:xfrm>
              <a:off x="2952958" y="1807641"/>
              <a:ext cx="1237612" cy="5393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1. Text</a:t>
              </a:r>
            </a:p>
          </p:txBody>
        </p:sp>
        <p:sp>
          <p:nvSpPr>
            <p:cNvPr id="34" name="Rectangle 33"/>
            <p:cNvSpPr/>
            <p:nvPr/>
          </p:nvSpPr>
          <p:spPr bwMode="auto">
            <a:xfrm>
              <a:off x="4425065" y="1811361"/>
              <a:ext cx="1289723" cy="535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3. Drawing</a:t>
              </a:r>
            </a:p>
          </p:txBody>
        </p:sp>
        <p:sp>
          <p:nvSpPr>
            <p:cNvPr id="35" name="Rectangle 34"/>
            <p:cNvSpPr/>
            <p:nvPr/>
          </p:nvSpPr>
          <p:spPr bwMode="auto">
            <a:xfrm>
              <a:off x="2952958" y="2493961"/>
              <a:ext cx="1237612" cy="513345"/>
            </a:xfrm>
            <a:prstGeom prst="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2. Outline</a:t>
              </a:r>
            </a:p>
          </p:txBody>
        </p:sp>
        <p:sp>
          <p:nvSpPr>
            <p:cNvPr id="36" name="Rectangle 35"/>
            <p:cNvSpPr/>
            <p:nvPr/>
          </p:nvSpPr>
          <p:spPr bwMode="auto">
            <a:xfrm>
              <a:off x="4419483" y="2497681"/>
              <a:ext cx="1295306" cy="4984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4. Results</a:t>
              </a:r>
            </a:p>
          </p:txBody>
        </p:sp>
        <p:sp>
          <p:nvSpPr>
            <p:cNvPr id="8219" name="TextBox 64"/>
            <p:cNvSpPr txBox="1">
              <a:spLocks noChangeArrowheads="1"/>
            </p:cNvSpPr>
            <p:nvPr/>
          </p:nvSpPr>
          <p:spPr bwMode="auto">
            <a:xfrm>
              <a:off x="3369076" y="1519350"/>
              <a:ext cx="1692158" cy="3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200">
                  <a:solidFill>
                    <a:srgbClr val="000000"/>
                  </a:solidFill>
                  <a:latin typeface="Gill Sans Light" charset="0"/>
                  <a:cs typeface="Gill Sans Light" charset="0"/>
                </a:rPr>
                <a:t>Slide Image Classifier</a:t>
              </a:r>
            </a:p>
          </p:txBody>
        </p:sp>
      </p:grpSp>
      <p:sp>
        <p:nvSpPr>
          <p:cNvPr id="38" name="TextBox 37"/>
          <p:cNvSpPr txBox="1"/>
          <p:nvPr/>
        </p:nvSpPr>
        <p:spPr>
          <a:xfrm>
            <a:off x="457200" y="555625"/>
            <a:ext cx="3189288" cy="368300"/>
          </a:xfrm>
          <a:prstGeom prst="rect">
            <a:avLst/>
          </a:prstGeom>
          <a:noFill/>
        </p:spPr>
        <p:txBody>
          <a:bodyPr wrap="none">
            <a:spAutoFit/>
          </a:bodyPr>
          <a:lstStyle/>
          <a:p>
            <a:pPr>
              <a:defRPr/>
            </a:pPr>
            <a:r>
              <a:rPr lang="en-US" sz="1800" dirty="0">
                <a:solidFill>
                  <a:schemeClr val="bg1">
                    <a:lumMod val="50000"/>
                  </a:schemeClr>
                </a:solidFill>
                <a:latin typeface="Gill Sans Light"/>
                <a:cs typeface="Gill Sans Light"/>
              </a:rPr>
              <a:t>SLIDE IMAGE CLASSIFICATION</a:t>
            </a:r>
          </a:p>
        </p:txBody>
      </p:sp>
      <p:graphicFrame>
        <p:nvGraphicFramePr>
          <p:cNvPr id="8200" name="Content Placeholder 5"/>
          <p:cNvGraphicFramePr>
            <a:graphicFrameLocks/>
          </p:cNvGraphicFramePr>
          <p:nvPr/>
        </p:nvGraphicFramePr>
        <p:xfrm>
          <a:off x="508000" y="2105025"/>
          <a:ext cx="7507288" cy="4279900"/>
        </p:xfrm>
        <a:graphic>
          <a:graphicData uri="http://schemas.openxmlformats.org/presentationml/2006/ole">
            <mc:AlternateContent xmlns:mc="http://schemas.openxmlformats.org/markup-compatibility/2006">
              <mc:Choice xmlns:v="urn:schemas-microsoft-com:vml" Requires="v">
                <p:oleObj spid="_x0000_s8227" r:id="rId4" imgW="7509651" imgH="4279038" progId="Excel.Chart.8">
                  <p:embed/>
                </p:oleObj>
              </mc:Choice>
              <mc:Fallback>
                <p:oleObj r:id="rId4" imgW="7509651" imgH="4279038" progId="Excel.Chart.8">
                  <p:embed/>
                  <p:pic>
                    <p:nvPicPr>
                      <p:cNvPr id="0" name="Content Placeholder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105025"/>
                        <a:ext cx="7507288" cy="427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201" name="Group 8"/>
          <p:cNvGrpSpPr>
            <a:grpSpLocks/>
          </p:cNvGrpSpPr>
          <p:nvPr/>
        </p:nvGrpSpPr>
        <p:grpSpPr bwMode="auto">
          <a:xfrm>
            <a:off x="6396038" y="5903913"/>
            <a:ext cx="582612" cy="368300"/>
            <a:chOff x="6769100" y="6096000"/>
            <a:chExt cx="582613" cy="368300"/>
          </a:xfrm>
        </p:grpSpPr>
        <p:sp>
          <p:nvSpPr>
            <p:cNvPr id="28" name="Rectangle 27"/>
            <p:cNvSpPr/>
            <p:nvPr/>
          </p:nvSpPr>
          <p:spPr>
            <a:xfrm>
              <a:off x="6807200" y="6105525"/>
              <a:ext cx="5064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8213" name="Rectangle 26"/>
            <p:cNvSpPr>
              <a:spLocks noChangeArrowheads="1"/>
            </p:cNvSpPr>
            <p:nvPr/>
          </p:nvSpPr>
          <p:spPr bwMode="auto">
            <a:xfrm>
              <a:off x="6769100" y="6096000"/>
              <a:ext cx="58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Gill Sans Light" charset="0"/>
                  <a:cs typeface="Gill Sans Light" charset="0"/>
                </a:rPr>
                <a:t>W</a:t>
              </a:r>
              <a:r>
                <a:rPr lang="en-US" sz="1800" baseline="-25000">
                  <a:latin typeface="Gill Sans Light" charset="0"/>
                  <a:cs typeface="Gill Sans Light" charset="0"/>
                </a:rPr>
                <a:t>nil </a:t>
              </a:r>
              <a:endParaRPr lang="en-US" sz="1800">
                <a:latin typeface="Gill Sans Light" charset="0"/>
                <a:cs typeface="Gill Sans Light" charset="0"/>
              </a:endParaRPr>
            </a:p>
          </p:txBody>
        </p:sp>
      </p:grpSp>
      <p:grpSp>
        <p:nvGrpSpPr>
          <p:cNvPr id="8202" name="Group 7"/>
          <p:cNvGrpSpPr>
            <a:grpSpLocks/>
          </p:cNvGrpSpPr>
          <p:nvPr/>
        </p:nvGrpSpPr>
        <p:grpSpPr bwMode="auto">
          <a:xfrm>
            <a:off x="4203700" y="5910263"/>
            <a:ext cx="603250" cy="369887"/>
            <a:chOff x="4575175" y="6100763"/>
            <a:chExt cx="603764" cy="369332"/>
          </a:xfrm>
        </p:grpSpPr>
        <p:sp>
          <p:nvSpPr>
            <p:cNvPr id="29" name="Rectangle 28"/>
            <p:cNvSpPr/>
            <p:nvPr/>
          </p:nvSpPr>
          <p:spPr>
            <a:xfrm>
              <a:off x="4622841" y="6102348"/>
              <a:ext cx="508433" cy="359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8211" name="Rectangle 25"/>
            <p:cNvSpPr>
              <a:spLocks noChangeArrowheads="1"/>
            </p:cNvSpPr>
            <p:nvPr/>
          </p:nvSpPr>
          <p:spPr bwMode="auto">
            <a:xfrm>
              <a:off x="4575175" y="6100763"/>
              <a:ext cx="603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Gill Sans Light" charset="0"/>
                  <a:cs typeface="Gill Sans Light" charset="0"/>
                </a:rPr>
                <a:t>W</a:t>
              </a:r>
              <a:r>
                <a:rPr lang="en-US" sz="1800" baseline="-25000">
                  <a:latin typeface="Gill Sans Light" charset="0"/>
                  <a:cs typeface="Gill Sans Light" charset="0"/>
                </a:rPr>
                <a:t>Os</a:t>
              </a:r>
              <a:endParaRPr lang="en-US" sz="1800">
                <a:latin typeface="Gill Sans Light" charset="0"/>
                <a:cs typeface="Gill Sans Light" charset="0"/>
              </a:endParaRPr>
            </a:p>
          </p:txBody>
        </p:sp>
      </p:grpSp>
      <p:pic>
        <p:nvPicPr>
          <p:cNvPr id="42" name="Picture 5" descr="C:\Users\Bamdad\Google Drive\Courses (1)\Wing\Project\PNG\index\Slide1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0225" y="2236788"/>
            <a:ext cx="1538288" cy="1154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204" name="Group 5"/>
          <p:cNvGrpSpPr>
            <a:grpSpLocks/>
          </p:cNvGrpSpPr>
          <p:nvPr/>
        </p:nvGrpSpPr>
        <p:grpSpPr bwMode="auto">
          <a:xfrm>
            <a:off x="2025650" y="5911850"/>
            <a:ext cx="565150" cy="368300"/>
            <a:chOff x="2376488" y="6100763"/>
            <a:chExt cx="565291" cy="369332"/>
          </a:xfrm>
        </p:grpSpPr>
        <p:sp>
          <p:nvSpPr>
            <p:cNvPr id="30" name="Rectangle 29"/>
            <p:cNvSpPr/>
            <p:nvPr/>
          </p:nvSpPr>
          <p:spPr>
            <a:xfrm>
              <a:off x="2395543" y="6108723"/>
              <a:ext cx="506539" cy="3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8209" name="Rectangle 2"/>
            <p:cNvSpPr>
              <a:spLocks noChangeArrowheads="1"/>
            </p:cNvSpPr>
            <p:nvPr/>
          </p:nvSpPr>
          <p:spPr bwMode="auto">
            <a:xfrm>
              <a:off x="2376488" y="6100763"/>
              <a:ext cx="565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Gill Sans Light" charset="0"/>
                  <a:cs typeface="Gill Sans Light" charset="0"/>
                </a:rPr>
                <a:t>W</a:t>
              </a:r>
              <a:r>
                <a:rPr lang="en-US" sz="1800" baseline="-25000">
                  <a:latin typeface="Gill Sans Light" charset="0"/>
                  <a:cs typeface="Gill Sans Light" charset="0"/>
                </a:rPr>
                <a:t>Ts</a:t>
              </a:r>
              <a:endParaRPr lang="en-US" sz="1800">
                <a:latin typeface="Gill Sans Light" charset="0"/>
                <a:cs typeface="Gill Sans Light" charset="0"/>
              </a:endParaRPr>
            </a:p>
          </p:txBody>
        </p:sp>
      </p:grpSp>
      <p:sp>
        <p:nvSpPr>
          <p:cNvPr id="31" name="TextBox 30"/>
          <p:cNvSpPr txBox="1">
            <a:spLocks noChangeArrowheads="1"/>
          </p:cNvSpPr>
          <p:nvPr/>
        </p:nvSpPr>
        <p:spPr bwMode="auto">
          <a:xfrm>
            <a:off x="1868488" y="4656138"/>
            <a:ext cx="9144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a:latin typeface="Gill Sans Light" charset="0"/>
              <a:cs typeface="Gill Sans Light" charset="0"/>
            </a:endParaRPr>
          </a:p>
        </p:txBody>
      </p:sp>
      <p:sp>
        <p:nvSpPr>
          <p:cNvPr id="39" name="TextBox 38"/>
          <p:cNvSpPr txBox="1">
            <a:spLocks noChangeArrowheads="1"/>
          </p:cNvSpPr>
          <p:nvPr/>
        </p:nvSpPr>
        <p:spPr bwMode="auto">
          <a:xfrm>
            <a:off x="4059238" y="4659313"/>
            <a:ext cx="9144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a:latin typeface="Gill Sans Light" charset="0"/>
              <a:cs typeface="Gill Sans Light" charset="0"/>
            </a:endParaRPr>
          </a:p>
        </p:txBody>
      </p:sp>
      <p:pic>
        <p:nvPicPr>
          <p:cNvPr id="40" name="Picture 3" descr="C:\Users\Bamdad\Desktop\Pictur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5863" y="3671888"/>
            <a:ext cx="890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750"/>
                                        <p:tgtEl>
                                          <p:spTgt spid="3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750"/>
                                        <p:tgtEl>
                                          <p:spTgt spid="39"/>
                                        </p:tgtEl>
                                      </p:cBhvr>
                                    </p:animEffect>
                                  </p:childTnLst>
                                </p:cTn>
                              </p:par>
                              <p:par>
                                <p:cTn id="16" presetID="22" presetClass="entr" presetSubtype="4"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algn="l"/>
            <a:r>
              <a:rPr lang="en-US">
                <a:latin typeface="Gill Sans Light" charset="0"/>
              </a:rPr>
              <a:t>RE-WEIGHTING</a:t>
            </a:r>
          </a:p>
        </p:txBody>
      </p:sp>
      <p:sp>
        <p:nvSpPr>
          <p:cNvPr id="9218" name="Content Placeholder 3"/>
          <p:cNvSpPr>
            <a:spLocks noGrp="1"/>
          </p:cNvSpPr>
          <p:nvPr>
            <p:ph idx="1"/>
          </p:nvPr>
        </p:nvSpPr>
        <p:spPr/>
        <p:txBody>
          <a:bodyPr/>
          <a:lstStyle/>
          <a:p>
            <a:pPr marL="0" indent="0">
              <a:buFont typeface="Arial" charset="0"/>
              <a:buNone/>
            </a:pPr>
            <a:r>
              <a:rPr lang="en-US">
                <a:latin typeface="Gill Sans Light" charset="0"/>
              </a:rPr>
              <a:t>Drawing Slide</a:t>
            </a:r>
          </a:p>
        </p:txBody>
      </p:sp>
      <p:sp>
        <p:nvSpPr>
          <p:cNvPr id="7" name="Date Placeholder 6"/>
          <p:cNvSpPr>
            <a:spLocks noGrp="1"/>
          </p:cNvSpPr>
          <p:nvPr>
            <p:ph type="dt" sz="quarter" idx="10"/>
          </p:nvPr>
        </p:nvSpPr>
        <p:spPr/>
        <p:txBody>
          <a:bodyPr/>
          <a:lstStyle/>
          <a:p>
            <a:pPr>
              <a:defRPr/>
            </a:pPr>
            <a:r>
              <a:rPr lang="en-US"/>
              <a:t>24 Jul 2013</a:t>
            </a:r>
          </a:p>
        </p:txBody>
      </p:sp>
      <p:sp>
        <p:nvSpPr>
          <p:cNvPr id="10" name="Footer Placeholder 9"/>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0A1EC23B-99C3-724F-95B7-8582F261B53E}" type="slidenum">
              <a:rPr lang="en-US" smtClean="0"/>
              <a:pPr>
                <a:defRPr/>
              </a:pPr>
              <a:t>26</a:t>
            </a:fld>
            <a:endParaRPr lang="en-US"/>
          </a:p>
        </p:txBody>
      </p:sp>
      <p:grpSp>
        <p:nvGrpSpPr>
          <p:cNvPr id="9222" name="Group 11"/>
          <p:cNvGrpSpPr>
            <a:grpSpLocks/>
          </p:cNvGrpSpPr>
          <p:nvPr/>
        </p:nvGrpSpPr>
        <p:grpSpPr bwMode="auto">
          <a:xfrm>
            <a:off x="6265863" y="706438"/>
            <a:ext cx="2570162" cy="1320800"/>
            <a:chOff x="2800350" y="1519350"/>
            <a:chExt cx="3013075" cy="1547474"/>
          </a:xfrm>
        </p:grpSpPr>
        <p:sp>
          <p:nvSpPr>
            <p:cNvPr id="32" name="Rounded Rectangle 31"/>
            <p:cNvSpPr/>
            <p:nvPr/>
          </p:nvSpPr>
          <p:spPr bwMode="auto">
            <a:xfrm>
              <a:off x="2800350" y="1541669"/>
              <a:ext cx="3013075" cy="1525155"/>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100" dirty="0">
                <a:solidFill>
                  <a:prstClr val="white"/>
                </a:solidFill>
                <a:latin typeface="Gill Sans Light"/>
                <a:cs typeface="Gill Sans Light"/>
              </a:endParaRPr>
            </a:p>
          </p:txBody>
        </p:sp>
        <p:sp>
          <p:nvSpPr>
            <p:cNvPr id="33" name="Rectangle 32"/>
            <p:cNvSpPr/>
            <p:nvPr/>
          </p:nvSpPr>
          <p:spPr bwMode="auto">
            <a:xfrm>
              <a:off x="2952958" y="1807641"/>
              <a:ext cx="1237612" cy="5393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1. Text</a:t>
              </a:r>
            </a:p>
          </p:txBody>
        </p:sp>
        <p:sp>
          <p:nvSpPr>
            <p:cNvPr id="34" name="Rectangle 33"/>
            <p:cNvSpPr/>
            <p:nvPr/>
          </p:nvSpPr>
          <p:spPr bwMode="auto">
            <a:xfrm>
              <a:off x="4425065" y="1811361"/>
              <a:ext cx="1289723" cy="5356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3. Drawing</a:t>
              </a:r>
            </a:p>
          </p:txBody>
        </p:sp>
        <p:sp>
          <p:nvSpPr>
            <p:cNvPr id="35" name="Rectangle 34"/>
            <p:cNvSpPr/>
            <p:nvPr/>
          </p:nvSpPr>
          <p:spPr bwMode="auto">
            <a:xfrm>
              <a:off x="2952958" y="2493961"/>
              <a:ext cx="1237612" cy="51334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2. Outline</a:t>
              </a:r>
            </a:p>
          </p:txBody>
        </p:sp>
        <p:sp>
          <p:nvSpPr>
            <p:cNvPr id="36" name="Rectangle 35"/>
            <p:cNvSpPr/>
            <p:nvPr/>
          </p:nvSpPr>
          <p:spPr bwMode="auto">
            <a:xfrm>
              <a:off x="4419483" y="2497681"/>
              <a:ext cx="1295306" cy="4984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4. Results</a:t>
              </a:r>
            </a:p>
          </p:txBody>
        </p:sp>
        <p:sp>
          <p:nvSpPr>
            <p:cNvPr id="9241" name="TextBox 64"/>
            <p:cNvSpPr txBox="1">
              <a:spLocks noChangeArrowheads="1"/>
            </p:cNvSpPr>
            <p:nvPr/>
          </p:nvSpPr>
          <p:spPr bwMode="auto">
            <a:xfrm>
              <a:off x="3369076" y="1519350"/>
              <a:ext cx="1692158" cy="3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200">
                  <a:solidFill>
                    <a:srgbClr val="000000"/>
                  </a:solidFill>
                  <a:latin typeface="Gill Sans Light" charset="0"/>
                  <a:cs typeface="Gill Sans Light" charset="0"/>
                </a:rPr>
                <a:t>Slide Image Classifier</a:t>
              </a:r>
            </a:p>
          </p:txBody>
        </p:sp>
      </p:grpSp>
      <p:sp>
        <p:nvSpPr>
          <p:cNvPr id="38" name="TextBox 37"/>
          <p:cNvSpPr txBox="1"/>
          <p:nvPr/>
        </p:nvSpPr>
        <p:spPr>
          <a:xfrm>
            <a:off x="457200" y="555625"/>
            <a:ext cx="3189288" cy="368300"/>
          </a:xfrm>
          <a:prstGeom prst="rect">
            <a:avLst/>
          </a:prstGeom>
          <a:noFill/>
        </p:spPr>
        <p:txBody>
          <a:bodyPr wrap="none">
            <a:spAutoFit/>
          </a:bodyPr>
          <a:lstStyle/>
          <a:p>
            <a:pPr>
              <a:defRPr/>
            </a:pPr>
            <a:r>
              <a:rPr lang="en-US" sz="1800" dirty="0">
                <a:solidFill>
                  <a:schemeClr val="bg1">
                    <a:lumMod val="50000"/>
                  </a:schemeClr>
                </a:solidFill>
                <a:latin typeface="Gill Sans Light"/>
                <a:cs typeface="Gill Sans Light"/>
              </a:rPr>
              <a:t>SLIDE IMAGE CLASSIFICATION</a:t>
            </a:r>
          </a:p>
        </p:txBody>
      </p:sp>
      <p:graphicFrame>
        <p:nvGraphicFramePr>
          <p:cNvPr id="9224" name="Content Placeholder 5"/>
          <p:cNvGraphicFramePr>
            <a:graphicFrameLocks/>
          </p:cNvGraphicFramePr>
          <p:nvPr/>
        </p:nvGraphicFramePr>
        <p:xfrm>
          <a:off x="508000" y="2105025"/>
          <a:ext cx="7507288" cy="4279900"/>
        </p:xfrm>
        <a:graphic>
          <a:graphicData uri="http://schemas.openxmlformats.org/presentationml/2006/ole">
            <mc:AlternateContent xmlns:mc="http://schemas.openxmlformats.org/markup-compatibility/2006">
              <mc:Choice xmlns:v="urn:schemas-microsoft-com:vml" Requires="v">
                <p:oleObj spid="_x0000_s9249" r:id="rId4" imgW="7509651" imgH="4279038" progId="Excel.Chart.8">
                  <p:embed/>
                </p:oleObj>
              </mc:Choice>
              <mc:Fallback>
                <p:oleObj r:id="rId4" imgW="7509651" imgH="4279038" progId="Excel.Chart.8">
                  <p:embed/>
                  <p:pic>
                    <p:nvPicPr>
                      <p:cNvPr id="0" name="Content Placeholder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105025"/>
                        <a:ext cx="7507288" cy="427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225" name="Group 8"/>
          <p:cNvGrpSpPr>
            <a:grpSpLocks/>
          </p:cNvGrpSpPr>
          <p:nvPr/>
        </p:nvGrpSpPr>
        <p:grpSpPr bwMode="auto">
          <a:xfrm>
            <a:off x="6396038" y="5903913"/>
            <a:ext cx="582612" cy="368300"/>
            <a:chOff x="6769100" y="6096000"/>
            <a:chExt cx="582613" cy="368300"/>
          </a:xfrm>
        </p:grpSpPr>
        <p:sp>
          <p:nvSpPr>
            <p:cNvPr id="28" name="Rectangle 27"/>
            <p:cNvSpPr/>
            <p:nvPr/>
          </p:nvSpPr>
          <p:spPr>
            <a:xfrm>
              <a:off x="6807200" y="6105525"/>
              <a:ext cx="5064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9235" name="Rectangle 26"/>
            <p:cNvSpPr>
              <a:spLocks noChangeArrowheads="1"/>
            </p:cNvSpPr>
            <p:nvPr/>
          </p:nvSpPr>
          <p:spPr bwMode="auto">
            <a:xfrm>
              <a:off x="6769100" y="6096000"/>
              <a:ext cx="58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Gill Sans Light" charset="0"/>
                  <a:cs typeface="Gill Sans Light" charset="0"/>
                </a:rPr>
                <a:t>W</a:t>
              </a:r>
              <a:r>
                <a:rPr lang="en-US" sz="1800" baseline="-25000">
                  <a:latin typeface="Gill Sans Light" charset="0"/>
                  <a:cs typeface="Gill Sans Light" charset="0"/>
                </a:rPr>
                <a:t>nil </a:t>
              </a:r>
              <a:endParaRPr lang="en-US" sz="1800">
                <a:latin typeface="Gill Sans Light" charset="0"/>
                <a:cs typeface="Gill Sans Light" charset="0"/>
              </a:endParaRPr>
            </a:p>
          </p:txBody>
        </p:sp>
      </p:grpSp>
      <p:grpSp>
        <p:nvGrpSpPr>
          <p:cNvPr id="9226" name="Group 7"/>
          <p:cNvGrpSpPr>
            <a:grpSpLocks/>
          </p:cNvGrpSpPr>
          <p:nvPr/>
        </p:nvGrpSpPr>
        <p:grpSpPr bwMode="auto">
          <a:xfrm>
            <a:off x="4203700" y="5910263"/>
            <a:ext cx="603250" cy="369887"/>
            <a:chOff x="4575175" y="6100763"/>
            <a:chExt cx="603764" cy="369332"/>
          </a:xfrm>
        </p:grpSpPr>
        <p:sp>
          <p:nvSpPr>
            <p:cNvPr id="29" name="Rectangle 28"/>
            <p:cNvSpPr/>
            <p:nvPr/>
          </p:nvSpPr>
          <p:spPr>
            <a:xfrm>
              <a:off x="4622841" y="6102348"/>
              <a:ext cx="508433" cy="359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9233" name="Rectangle 25"/>
            <p:cNvSpPr>
              <a:spLocks noChangeArrowheads="1"/>
            </p:cNvSpPr>
            <p:nvPr/>
          </p:nvSpPr>
          <p:spPr bwMode="auto">
            <a:xfrm>
              <a:off x="4575175" y="6100763"/>
              <a:ext cx="603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Gill Sans Light" charset="0"/>
                  <a:cs typeface="Gill Sans Light" charset="0"/>
                </a:rPr>
                <a:t>W</a:t>
              </a:r>
              <a:r>
                <a:rPr lang="en-US" sz="1800" baseline="-25000">
                  <a:latin typeface="Gill Sans Light" charset="0"/>
                  <a:cs typeface="Gill Sans Light" charset="0"/>
                </a:rPr>
                <a:t>Os</a:t>
              </a:r>
              <a:endParaRPr lang="en-US" sz="1800">
                <a:latin typeface="Gill Sans Light" charset="0"/>
                <a:cs typeface="Gill Sans Light" charset="0"/>
              </a:endParaRPr>
            </a:p>
          </p:txBody>
        </p:sp>
      </p:grpSp>
      <p:grpSp>
        <p:nvGrpSpPr>
          <p:cNvPr id="9227" name="Group 5"/>
          <p:cNvGrpSpPr>
            <a:grpSpLocks/>
          </p:cNvGrpSpPr>
          <p:nvPr/>
        </p:nvGrpSpPr>
        <p:grpSpPr bwMode="auto">
          <a:xfrm>
            <a:off x="2025650" y="5911850"/>
            <a:ext cx="565150" cy="368300"/>
            <a:chOff x="2376488" y="6100763"/>
            <a:chExt cx="565291" cy="369332"/>
          </a:xfrm>
        </p:grpSpPr>
        <p:sp>
          <p:nvSpPr>
            <p:cNvPr id="30" name="Rectangle 29"/>
            <p:cNvSpPr/>
            <p:nvPr/>
          </p:nvSpPr>
          <p:spPr>
            <a:xfrm>
              <a:off x="2395543" y="6108723"/>
              <a:ext cx="506539" cy="3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9231" name="Rectangle 2"/>
            <p:cNvSpPr>
              <a:spLocks noChangeArrowheads="1"/>
            </p:cNvSpPr>
            <p:nvPr/>
          </p:nvSpPr>
          <p:spPr bwMode="auto">
            <a:xfrm>
              <a:off x="2376488" y="6100763"/>
              <a:ext cx="565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Gill Sans Light" charset="0"/>
                  <a:cs typeface="Gill Sans Light" charset="0"/>
                </a:rPr>
                <a:t>W</a:t>
              </a:r>
              <a:r>
                <a:rPr lang="en-US" sz="1800" baseline="-25000">
                  <a:latin typeface="Gill Sans Light" charset="0"/>
                  <a:cs typeface="Gill Sans Light" charset="0"/>
                </a:rPr>
                <a:t>Ts</a:t>
              </a:r>
              <a:endParaRPr lang="en-US" sz="1800">
                <a:latin typeface="Gill Sans Light" charset="0"/>
                <a:cs typeface="Gill Sans Light" charset="0"/>
              </a:endParaRPr>
            </a:p>
          </p:txBody>
        </p:sp>
      </p:grpSp>
      <p:pic>
        <p:nvPicPr>
          <p:cNvPr id="41" name="Picture 9" descr="C:\Users\Bamdad\Google Drive\Courses (1)\Wing\Project\PNG\demo\Slide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0225" y="2236788"/>
            <a:ext cx="1533525" cy="1150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Rounded Rectangle 43"/>
          <p:cNvSpPr>
            <a:spLocks noChangeArrowheads="1"/>
          </p:cNvSpPr>
          <p:nvPr/>
        </p:nvSpPr>
        <p:spPr bwMode="auto">
          <a:xfrm>
            <a:off x="1865313" y="3552825"/>
            <a:ext cx="4772025" cy="655638"/>
          </a:xfrm>
          <a:prstGeom prst="roundRect">
            <a:avLst>
              <a:gd name="adj" fmla="val 5940"/>
            </a:avLst>
          </a:prstGeom>
          <a:solidFill>
            <a:schemeClr val="bg1">
              <a:alpha val="74901"/>
            </a:schemeClr>
          </a:solidFill>
          <a:ln w="9525">
            <a:solidFill>
              <a:srgbClr val="FF0000"/>
            </a:solidFill>
            <a:round/>
            <a:headEnd/>
            <a:tailEnd/>
          </a:ln>
        </p:spPr>
        <p:txBody>
          <a:bodyPr/>
          <a:lstStyle/>
          <a:p>
            <a:r>
              <a:rPr lang="en-US" sz="2800">
                <a:latin typeface="Gill Sans Light" charset="0"/>
                <a:cs typeface="Gill Sans Light" charset="0"/>
              </a:rPr>
              <a:t>Leave weights as initially uniform</a:t>
            </a:r>
            <a:endParaRPr lang="en-US" sz="4400">
              <a:latin typeface="Gill Sans Light" charset="0"/>
              <a:cs typeface="Gill Sans Light"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algn="l"/>
            <a:r>
              <a:rPr lang="en-US">
                <a:latin typeface="Gill Sans Light" charset="0"/>
              </a:rPr>
              <a:t>EXCEPTION 1:RESULTS</a:t>
            </a:r>
          </a:p>
        </p:txBody>
      </p:sp>
      <p:sp>
        <p:nvSpPr>
          <p:cNvPr id="10242" name="Content Placeholder 3"/>
          <p:cNvSpPr>
            <a:spLocks noGrp="1"/>
          </p:cNvSpPr>
          <p:nvPr>
            <p:ph idx="1"/>
          </p:nvPr>
        </p:nvSpPr>
        <p:spPr/>
        <p:txBody>
          <a:bodyPr/>
          <a:lstStyle/>
          <a:p>
            <a:pPr marL="0" indent="0">
              <a:buFont typeface="Arial" charset="0"/>
              <a:buNone/>
            </a:pPr>
            <a:r>
              <a:rPr lang="en-US">
                <a:latin typeface="Gill Sans Light" charset="0"/>
              </a:rPr>
              <a:t>Results Slide</a:t>
            </a:r>
          </a:p>
        </p:txBody>
      </p:sp>
      <p:grpSp>
        <p:nvGrpSpPr>
          <p:cNvPr id="10243" name="Group 11"/>
          <p:cNvGrpSpPr>
            <a:grpSpLocks/>
          </p:cNvGrpSpPr>
          <p:nvPr/>
        </p:nvGrpSpPr>
        <p:grpSpPr bwMode="auto">
          <a:xfrm>
            <a:off x="6265863" y="706438"/>
            <a:ext cx="2570162" cy="1320800"/>
            <a:chOff x="2800350" y="1519350"/>
            <a:chExt cx="3013075" cy="1547474"/>
          </a:xfrm>
        </p:grpSpPr>
        <p:sp>
          <p:nvSpPr>
            <p:cNvPr id="32" name="Rounded Rectangle 31"/>
            <p:cNvSpPr/>
            <p:nvPr/>
          </p:nvSpPr>
          <p:spPr bwMode="auto">
            <a:xfrm>
              <a:off x="2800350" y="1541669"/>
              <a:ext cx="3013075" cy="1525155"/>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100" dirty="0">
                <a:solidFill>
                  <a:prstClr val="white"/>
                </a:solidFill>
                <a:latin typeface="Gill Sans Light"/>
                <a:cs typeface="Gill Sans Light"/>
              </a:endParaRPr>
            </a:p>
          </p:txBody>
        </p:sp>
        <p:sp>
          <p:nvSpPr>
            <p:cNvPr id="33" name="Rectangle 32"/>
            <p:cNvSpPr/>
            <p:nvPr/>
          </p:nvSpPr>
          <p:spPr bwMode="auto">
            <a:xfrm>
              <a:off x="2952958" y="1807641"/>
              <a:ext cx="1237612" cy="5393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1. Text</a:t>
              </a:r>
            </a:p>
          </p:txBody>
        </p:sp>
        <p:sp>
          <p:nvSpPr>
            <p:cNvPr id="34" name="Rectangle 33"/>
            <p:cNvSpPr/>
            <p:nvPr/>
          </p:nvSpPr>
          <p:spPr bwMode="auto">
            <a:xfrm>
              <a:off x="4425065" y="1811361"/>
              <a:ext cx="1289723" cy="535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3. Drawing</a:t>
              </a:r>
            </a:p>
          </p:txBody>
        </p:sp>
        <p:sp>
          <p:nvSpPr>
            <p:cNvPr id="35" name="Rectangle 34"/>
            <p:cNvSpPr/>
            <p:nvPr/>
          </p:nvSpPr>
          <p:spPr bwMode="auto">
            <a:xfrm>
              <a:off x="2952958" y="2493961"/>
              <a:ext cx="1237612" cy="51334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2. Outline</a:t>
              </a:r>
            </a:p>
          </p:txBody>
        </p:sp>
        <p:sp>
          <p:nvSpPr>
            <p:cNvPr id="36" name="Rectangle 35"/>
            <p:cNvSpPr/>
            <p:nvPr/>
          </p:nvSpPr>
          <p:spPr bwMode="auto">
            <a:xfrm>
              <a:off x="4419483" y="2497681"/>
              <a:ext cx="1295306" cy="4984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latin typeface="Gill Sans Light"/>
                  <a:cs typeface="Gill Sans Light"/>
                </a:rPr>
                <a:t>4. Results</a:t>
              </a:r>
            </a:p>
          </p:txBody>
        </p:sp>
        <p:sp>
          <p:nvSpPr>
            <p:cNvPr id="10266" name="TextBox 64"/>
            <p:cNvSpPr txBox="1">
              <a:spLocks noChangeArrowheads="1"/>
            </p:cNvSpPr>
            <p:nvPr/>
          </p:nvSpPr>
          <p:spPr bwMode="auto">
            <a:xfrm>
              <a:off x="3369076" y="1519350"/>
              <a:ext cx="1692158" cy="3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200">
                  <a:solidFill>
                    <a:srgbClr val="000000"/>
                  </a:solidFill>
                  <a:latin typeface="Gill Sans Light" charset="0"/>
                  <a:cs typeface="Gill Sans Light" charset="0"/>
                </a:rPr>
                <a:t>Slide Image Classifier</a:t>
              </a:r>
            </a:p>
          </p:txBody>
        </p:sp>
      </p:grpSp>
      <p:sp>
        <p:nvSpPr>
          <p:cNvPr id="38" name="TextBox 37"/>
          <p:cNvSpPr txBox="1"/>
          <p:nvPr/>
        </p:nvSpPr>
        <p:spPr>
          <a:xfrm>
            <a:off x="457200" y="555625"/>
            <a:ext cx="3189288" cy="368300"/>
          </a:xfrm>
          <a:prstGeom prst="rect">
            <a:avLst/>
          </a:prstGeom>
          <a:noFill/>
        </p:spPr>
        <p:txBody>
          <a:bodyPr wrap="none">
            <a:spAutoFit/>
          </a:bodyPr>
          <a:lstStyle/>
          <a:p>
            <a:pPr>
              <a:defRPr/>
            </a:pPr>
            <a:r>
              <a:rPr lang="en-US" sz="1800" dirty="0">
                <a:solidFill>
                  <a:schemeClr val="bg1">
                    <a:lumMod val="50000"/>
                  </a:schemeClr>
                </a:solidFill>
                <a:latin typeface="Gill Sans Light"/>
                <a:cs typeface="Gill Sans Light"/>
              </a:rPr>
              <a:t>SLIDE IMAGE CLASSIFICATION</a:t>
            </a:r>
          </a:p>
        </p:txBody>
      </p:sp>
      <p:graphicFrame>
        <p:nvGraphicFramePr>
          <p:cNvPr id="10245" name="Content Placeholder 5"/>
          <p:cNvGraphicFramePr>
            <a:graphicFrameLocks/>
          </p:cNvGraphicFramePr>
          <p:nvPr/>
        </p:nvGraphicFramePr>
        <p:xfrm>
          <a:off x="508000" y="2105025"/>
          <a:ext cx="7507288" cy="4279900"/>
        </p:xfrm>
        <a:graphic>
          <a:graphicData uri="http://schemas.openxmlformats.org/presentationml/2006/ole">
            <mc:AlternateContent xmlns:mc="http://schemas.openxmlformats.org/markup-compatibility/2006">
              <mc:Choice xmlns:v="urn:schemas-microsoft-com:vml" Requires="v">
                <p:oleObj spid="_x0000_s10274" r:id="rId4" imgW="7509651" imgH="4279038" progId="Excel.Chart.8">
                  <p:embed/>
                </p:oleObj>
              </mc:Choice>
              <mc:Fallback>
                <p:oleObj r:id="rId4" imgW="7509651" imgH="4279038" progId="Excel.Chart.8">
                  <p:embed/>
                  <p:pic>
                    <p:nvPicPr>
                      <p:cNvPr id="0" name="Content Placeholder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105025"/>
                        <a:ext cx="7507288" cy="427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246" name="Group 8"/>
          <p:cNvGrpSpPr>
            <a:grpSpLocks/>
          </p:cNvGrpSpPr>
          <p:nvPr/>
        </p:nvGrpSpPr>
        <p:grpSpPr bwMode="auto">
          <a:xfrm>
            <a:off x="6396038" y="5903913"/>
            <a:ext cx="582612" cy="368300"/>
            <a:chOff x="6769100" y="6096000"/>
            <a:chExt cx="582613" cy="368300"/>
          </a:xfrm>
        </p:grpSpPr>
        <p:sp>
          <p:nvSpPr>
            <p:cNvPr id="28" name="Rectangle 27"/>
            <p:cNvSpPr/>
            <p:nvPr/>
          </p:nvSpPr>
          <p:spPr>
            <a:xfrm>
              <a:off x="6807200" y="6105525"/>
              <a:ext cx="5064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10260" name="Rectangle 26"/>
            <p:cNvSpPr>
              <a:spLocks noChangeArrowheads="1"/>
            </p:cNvSpPr>
            <p:nvPr/>
          </p:nvSpPr>
          <p:spPr bwMode="auto">
            <a:xfrm>
              <a:off x="6769100" y="6096000"/>
              <a:ext cx="58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Gill Sans Light" charset="0"/>
                  <a:cs typeface="Gill Sans Light" charset="0"/>
                </a:rPr>
                <a:t>W</a:t>
              </a:r>
              <a:r>
                <a:rPr lang="en-US" sz="1800" baseline="-25000">
                  <a:latin typeface="Gill Sans Light" charset="0"/>
                  <a:cs typeface="Gill Sans Light" charset="0"/>
                </a:rPr>
                <a:t>nil </a:t>
              </a:r>
              <a:endParaRPr lang="en-US" sz="1800">
                <a:latin typeface="Gill Sans Light" charset="0"/>
                <a:cs typeface="Gill Sans Light" charset="0"/>
              </a:endParaRPr>
            </a:p>
          </p:txBody>
        </p:sp>
      </p:grpSp>
      <p:grpSp>
        <p:nvGrpSpPr>
          <p:cNvPr id="10247" name="Group 7"/>
          <p:cNvGrpSpPr>
            <a:grpSpLocks/>
          </p:cNvGrpSpPr>
          <p:nvPr/>
        </p:nvGrpSpPr>
        <p:grpSpPr bwMode="auto">
          <a:xfrm>
            <a:off x="4203700" y="5910263"/>
            <a:ext cx="603250" cy="369887"/>
            <a:chOff x="4575175" y="6100763"/>
            <a:chExt cx="603764" cy="369332"/>
          </a:xfrm>
        </p:grpSpPr>
        <p:sp>
          <p:nvSpPr>
            <p:cNvPr id="29" name="Rectangle 28"/>
            <p:cNvSpPr/>
            <p:nvPr/>
          </p:nvSpPr>
          <p:spPr>
            <a:xfrm>
              <a:off x="4622841" y="6102348"/>
              <a:ext cx="508433" cy="359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10258" name="Rectangle 25"/>
            <p:cNvSpPr>
              <a:spLocks noChangeArrowheads="1"/>
            </p:cNvSpPr>
            <p:nvPr/>
          </p:nvSpPr>
          <p:spPr bwMode="auto">
            <a:xfrm>
              <a:off x="4575175" y="6100763"/>
              <a:ext cx="603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Gill Sans Light" charset="0"/>
                  <a:cs typeface="Gill Sans Light" charset="0"/>
                </a:rPr>
                <a:t>W</a:t>
              </a:r>
              <a:r>
                <a:rPr lang="en-US" sz="1800" baseline="-25000">
                  <a:latin typeface="Gill Sans Light" charset="0"/>
                  <a:cs typeface="Gill Sans Light" charset="0"/>
                </a:rPr>
                <a:t>Os</a:t>
              </a:r>
              <a:endParaRPr lang="en-US" sz="1800">
                <a:latin typeface="Gill Sans Light" charset="0"/>
                <a:cs typeface="Gill Sans Light" charset="0"/>
              </a:endParaRPr>
            </a:p>
          </p:txBody>
        </p:sp>
      </p:grpSp>
      <p:grpSp>
        <p:nvGrpSpPr>
          <p:cNvPr id="10248" name="Group 5"/>
          <p:cNvGrpSpPr>
            <a:grpSpLocks/>
          </p:cNvGrpSpPr>
          <p:nvPr/>
        </p:nvGrpSpPr>
        <p:grpSpPr bwMode="auto">
          <a:xfrm>
            <a:off x="2025650" y="5911850"/>
            <a:ext cx="565150" cy="368300"/>
            <a:chOff x="2376488" y="6100763"/>
            <a:chExt cx="565291" cy="369332"/>
          </a:xfrm>
        </p:grpSpPr>
        <p:sp>
          <p:nvSpPr>
            <p:cNvPr id="30" name="Rectangle 29"/>
            <p:cNvSpPr/>
            <p:nvPr/>
          </p:nvSpPr>
          <p:spPr>
            <a:xfrm>
              <a:off x="2395543" y="6108723"/>
              <a:ext cx="506539" cy="3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10256" name="Rectangle 2"/>
            <p:cNvSpPr>
              <a:spLocks noChangeArrowheads="1"/>
            </p:cNvSpPr>
            <p:nvPr/>
          </p:nvSpPr>
          <p:spPr bwMode="auto">
            <a:xfrm>
              <a:off x="2376488" y="6100763"/>
              <a:ext cx="565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Gill Sans Light" charset="0"/>
                  <a:cs typeface="Gill Sans Light" charset="0"/>
                </a:rPr>
                <a:t>W</a:t>
              </a:r>
              <a:r>
                <a:rPr lang="en-US" sz="1800" baseline="-25000">
                  <a:latin typeface="Gill Sans Light" charset="0"/>
                  <a:cs typeface="Gill Sans Light" charset="0"/>
                </a:rPr>
                <a:t>Ts</a:t>
              </a:r>
              <a:endParaRPr lang="en-US" sz="1800">
                <a:latin typeface="Gill Sans Light" charset="0"/>
                <a:cs typeface="Gill Sans Light" charset="0"/>
              </a:endParaRPr>
            </a:p>
          </p:txBody>
        </p:sp>
      </p:grpSp>
      <p:sp>
        <p:nvSpPr>
          <p:cNvPr id="2" name="Rectangle 1"/>
          <p:cNvSpPr/>
          <p:nvPr/>
        </p:nvSpPr>
        <p:spPr>
          <a:xfrm>
            <a:off x="558800" y="2155825"/>
            <a:ext cx="7332663" cy="4178300"/>
          </a:xfrm>
          <a:prstGeom prst="rect">
            <a:avLst/>
          </a:prstGeom>
          <a:solidFill>
            <a:srgbClr val="FFFFFF">
              <a:alpha val="7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44" name="Rounded Rectangle 43"/>
          <p:cNvSpPr>
            <a:spLocks noChangeArrowheads="1"/>
          </p:cNvSpPr>
          <p:nvPr/>
        </p:nvSpPr>
        <p:spPr bwMode="auto">
          <a:xfrm>
            <a:off x="1577975" y="3552825"/>
            <a:ext cx="6142038" cy="2235200"/>
          </a:xfrm>
          <a:prstGeom prst="roundRect">
            <a:avLst>
              <a:gd name="adj" fmla="val 5940"/>
            </a:avLst>
          </a:prstGeom>
          <a:solidFill>
            <a:schemeClr val="bg1">
              <a:alpha val="74901"/>
            </a:schemeClr>
          </a:solidFill>
          <a:ln w="9525">
            <a:solidFill>
              <a:srgbClr val="FF0000"/>
            </a:solidFill>
            <a:round/>
            <a:headEnd/>
            <a:tailEnd/>
          </a:ln>
        </p:spPr>
        <p:txBody>
          <a:bodyPr/>
          <a:lstStyle/>
          <a:p>
            <a:r>
              <a:rPr lang="en-US" sz="2800">
                <a:latin typeface="Gill Sans Light" charset="0"/>
                <a:cs typeface="Gill Sans Light" charset="0"/>
                <a:sym typeface="Wingdings" charset="0"/>
              </a:rPr>
              <a:t>Ignore weights and</a:t>
            </a:r>
          </a:p>
          <a:p>
            <a:endParaRPr lang="en-US" sz="2800">
              <a:latin typeface="Gill Sans Light" charset="0"/>
              <a:cs typeface="Gill Sans Light" charset="0"/>
              <a:sym typeface="Wingdings" charset="0"/>
            </a:endParaRPr>
          </a:p>
          <a:p>
            <a:r>
              <a:rPr lang="en-US" sz="2800">
                <a:latin typeface="Gill Sans Light" charset="0"/>
                <a:cs typeface="Gill Sans Light" charset="0"/>
                <a:sym typeface="Wingdings" charset="0"/>
              </a:rPr>
              <a:t>Align to “Experiment and Results” section</a:t>
            </a:r>
          </a:p>
          <a:p>
            <a:endParaRPr lang="en-US" sz="2800">
              <a:latin typeface="Gill Sans Light" charset="0"/>
              <a:cs typeface="Gill Sans Light" charset="0"/>
              <a:sym typeface="Wingdings" charset="0"/>
            </a:endParaRPr>
          </a:p>
          <a:p>
            <a:r>
              <a:rPr lang="en-US" sz="2800">
                <a:latin typeface="Gill Sans Light" charset="0"/>
                <a:cs typeface="Gill Sans Light" charset="0"/>
                <a:sym typeface="Wingdings" charset="0"/>
              </a:rPr>
              <a:t>// end </a:t>
            </a:r>
            <a:endParaRPr lang="en-US" sz="4400">
              <a:latin typeface="Gill Sans Light" charset="0"/>
              <a:cs typeface="Gill Sans Light" charset="0"/>
            </a:endParaRPr>
          </a:p>
        </p:txBody>
      </p:sp>
      <p:pic>
        <p:nvPicPr>
          <p:cNvPr id="31" name="Picture 10" descr="C:\Users\Bamdad\Google Drive\Courses (1)\Wing\Project\PNG\result\Slide6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163" y="2249488"/>
            <a:ext cx="1517650" cy="1138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quarter" idx="10"/>
          </p:nvPr>
        </p:nvSpPr>
        <p:spPr/>
        <p:txBody>
          <a:bodyPr/>
          <a:lstStyle/>
          <a:p>
            <a:pPr>
              <a:defRPr/>
            </a:pPr>
            <a:r>
              <a:rPr lang="en-US"/>
              <a:t>24 Jul 2013</a:t>
            </a:r>
          </a:p>
        </p:txBody>
      </p:sp>
      <p:sp>
        <p:nvSpPr>
          <p:cNvPr id="10" name="Footer Placeholder 9"/>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9320A79B-74B0-0B4C-899B-85AA2FD95739}" type="slidenum">
              <a:rPr lang="en-US" smtClean="0"/>
              <a:pPr>
                <a:defRPr/>
              </a:pPr>
              <a:t>27</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Gill Sans Light" charset="0"/>
              </a:rPr>
              <a:t>EXCEPTION 2:</a:t>
            </a:r>
            <a:r>
              <a:rPr lang="en-US" i="1">
                <a:latin typeface="Gill Sans Light" charset="0"/>
              </a:rPr>
              <a:t> NIL </a:t>
            </a:r>
            <a:r>
              <a:rPr lang="en-US">
                <a:latin typeface="Gill Sans Light" charset="0"/>
              </a:rPr>
              <a:t>CLASSIFIER</a:t>
            </a:r>
            <a:endParaRPr lang="en-US" i="1">
              <a:latin typeface="Gill Sans Light" charset="0"/>
            </a:endParaRPr>
          </a:p>
        </p:txBody>
      </p:sp>
      <p:sp>
        <p:nvSpPr>
          <p:cNvPr id="6" name="Date Placeholder 5"/>
          <p:cNvSpPr>
            <a:spLocks noGrp="1"/>
          </p:cNvSpPr>
          <p:nvPr>
            <p:ph type="dt" sz="quarter" idx="10"/>
          </p:nvPr>
        </p:nvSpPr>
        <p:spPr/>
        <p:txBody>
          <a:bodyPr/>
          <a:lstStyle/>
          <a:p>
            <a:pPr>
              <a:defRPr/>
            </a:pPr>
            <a:r>
              <a:rPr lang="en-US"/>
              <a:t>24 Jul 2013</a:t>
            </a:r>
          </a:p>
        </p:txBody>
      </p:sp>
      <p:sp>
        <p:nvSpPr>
          <p:cNvPr id="7" name="Footer Placeholder 6"/>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A4E9AA8F-BD02-9443-92B5-9D46AB3EF913}" type="slidenum">
              <a:rPr lang="en-US" smtClean="0"/>
              <a:pPr>
                <a:defRPr/>
              </a:pPr>
              <a:t>28</a:t>
            </a:fld>
            <a:endParaRPr lang="en-US"/>
          </a:p>
        </p:txBody>
      </p:sp>
      <p:sp>
        <p:nvSpPr>
          <p:cNvPr id="2" name="Content Placeholder 1"/>
          <p:cNvSpPr>
            <a:spLocks noGrp="1"/>
          </p:cNvSpPr>
          <p:nvPr>
            <p:ph idx="1"/>
          </p:nvPr>
        </p:nvSpPr>
        <p:spPr/>
        <p:txBody>
          <a:bodyPr/>
          <a:lstStyle/>
          <a:p>
            <a:pPr marL="0" indent="0">
              <a:buFont typeface="Arial" charset="0"/>
              <a:buNone/>
              <a:defRPr/>
            </a:pPr>
            <a:r>
              <a:rPr lang="en-US" dirty="0" smtClean="0"/>
              <a:t>Use a heuristic to discard </a:t>
            </a:r>
            <a:r>
              <a:rPr lang="en-US" i="1" dirty="0" smtClean="0">
                <a:solidFill>
                  <a:srgbClr val="0000FF"/>
                </a:solidFill>
              </a:rPr>
              <a:t>nil </a:t>
            </a:r>
            <a:r>
              <a:rPr lang="en-US" dirty="0" smtClean="0"/>
              <a:t>slides from alignment:</a:t>
            </a:r>
          </a:p>
          <a:p>
            <a:pPr>
              <a:defRPr/>
            </a:pPr>
            <a:r>
              <a:rPr lang="en-US" dirty="0" smtClean="0"/>
              <a:t> </a:t>
            </a:r>
          </a:p>
          <a:p>
            <a:pPr>
              <a:defRPr/>
            </a:pPr>
            <a:endParaRPr lang="en-US" dirty="0" smtClean="0">
              <a:solidFill>
                <a:srgbClr val="000000"/>
              </a:solidFill>
            </a:endParaRPr>
          </a:p>
          <a:p>
            <a:pPr>
              <a:defRPr/>
            </a:pPr>
            <a:r>
              <a:rPr lang="en-US" dirty="0" smtClean="0">
                <a:solidFill>
                  <a:srgbClr val="000000"/>
                </a:solidFill>
              </a:rPr>
              <a:t> </a:t>
            </a:r>
            <a:r>
              <a:rPr lang="en-US" dirty="0" smtClean="0">
                <a:solidFill>
                  <a:srgbClr val="0000FF"/>
                </a:solidFill>
              </a:rPr>
              <a:t>Nil factor</a:t>
            </a:r>
            <a:r>
              <a:rPr lang="en-US" dirty="0" smtClean="0"/>
              <a:t> = </a:t>
            </a:r>
          </a:p>
          <a:p>
            <a:pPr marL="0" indent="0">
              <a:buFont typeface="Arial" charset="0"/>
              <a:buNone/>
              <a:defRPr/>
            </a:pPr>
            <a:endParaRPr lang="en-US" dirty="0" smtClean="0"/>
          </a:p>
          <a:p>
            <a:pPr marL="0" indent="0">
              <a:buFont typeface="Arial" charset="0"/>
              <a:buNone/>
              <a:defRPr/>
            </a:pPr>
            <a:r>
              <a:rPr lang="en-US" dirty="0" smtClean="0"/>
              <a:t>If Nil factor &gt; 0.40 </a:t>
            </a:r>
            <a:r>
              <a:rPr lang="en-US" dirty="0" smtClean="0">
                <a:sym typeface="Wingdings" pitchFamily="2" charset="2"/>
              </a:rPr>
              <a:t> classify as </a:t>
            </a:r>
            <a:r>
              <a:rPr lang="en-US" i="1" dirty="0" smtClean="0">
                <a:solidFill>
                  <a:srgbClr val="0000FF"/>
                </a:solidFill>
              </a:rPr>
              <a:t>nil</a:t>
            </a:r>
          </a:p>
          <a:p>
            <a:pPr marL="0" indent="0">
              <a:buFont typeface="Arial" charset="0"/>
              <a:buNone/>
              <a:defRPr/>
            </a:pPr>
            <a:endParaRPr lang="en-US" dirty="0" smtClean="0"/>
          </a:p>
        </p:txBody>
      </p:sp>
      <p:graphicFrame>
        <p:nvGraphicFramePr>
          <p:cNvPr id="44038" name="Object 3"/>
          <p:cNvGraphicFramePr>
            <a:graphicFrameLocks noChangeAspect="1"/>
          </p:cNvGraphicFramePr>
          <p:nvPr/>
        </p:nvGraphicFramePr>
        <p:xfrm>
          <a:off x="2994025" y="3479800"/>
          <a:ext cx="1804988" cy="511175"/>
        </p:xfrm>
        <a:graphic>
          <a:graphicData uri="http://schemas.openxmlformats.org/presentationml/2006/ole">
            <mc:AlternateContent xmlns:mc="http://schemas.openxmlformats.org/markup-compatibility/2006">
              <mc:Choice xmlns:v="urn:schemas-microsoft-com:vml" Requires="v">
                <p:oleObj spid="_x0000_s44052" name="Equation" r:id="rId4" imgW="762000" imgH="215900" progId="Equation.3">
                  <p:embed/>
                </p:oleObj>
              </mc:Choice>
              <mc:Fallback>
                <p:oleObj name="Equation" r:id="rId4" imgW="762000" imgH="215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4025" y="3479800"/>
                        <a:ext cx="180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9" name="Object 8"/>
          <p:cNvGraphicFramePr>
            <a:graphicFrameLocks noChangeAspect="1"/>
          </p:cNvGraphicFramePr>
          <p:nvPr/>
        </p:nvGraphicFramePr>
        <p:xfrm>
          <a:off x="1027113" y="2270125"/>
          <a:ext cx="6816725" cy="904875"/>
        </p:xfrm>
        <a:graphic>
          <a:graphicData uri="http://schemas.openxmlformats.org/presentationml/2006/ole">
            <mc:AlternateContent xmlns:mc="http://schemas.openxmlformats.org/markup-compatibility/2006">
              <mc:Choice xmlns:v="urn:schemas-microsoft-com:vml" Requires="v">
                <p:oleObj spid="_x0000_s44053" name="Equation" r:id="rId6" imgW="3251200" imgH="431800" progId="Equation.3">
                  <p:embed/>
                </p:oleObj>
              </mc:Choice>
              <mc:Fallback>
                <p:oleObj name="Equation" r:id="rId6" imgW="3251200" imgH="4318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113" y="2270125"/>
                        <a:ext cx="68167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lgn="l"/>
            <a:r>
              <a:rPr lang="en-US" sz="3600">
                <a:latin typeface="Gill Sans Light" charset="0"/>
              </a:rPr>
              <a:t>FINAL ALIGNMENT VECTOR</a:t>
            </a:r>
          </a:p>
        </p:txBody>
      </p:sp>
      <p:sp>
        <p:nvSpPr>
          <p:cNvPr id="4" name="Content Placeholder 3"/>
          <p:cNvSpPr>
            <a:spLocks noGrp="1"/>
          </p:cNvSpPr>
          <p:nvPr>
            <p:ph idx="1"/>
          </p:nvPr>
        </p:nvSpPr>
        <p:spPr/>
        <p:txBody>
          <a:bodyPr/>
          <a:lstStyle/>
          <a:p>
            <a:pPr marL="0" indent="0">
              <a:buFont typeface="Arial" charset="0"/>
              <a:buNone/>
              <a:defRPr/>
            </a:pPr>
            <a:r>
              <a:rPr lang="en-US" dirty="0" smtClean="0"/>
              <a:t>If the exceptions do not apply,  i.e.,</a:t>
            </a:r>
          </a:p>
          <a:p>
            <a:pPr lvl="1">
              <a:defRPr/>
            </a:pPr>
            <a:r>
              <a:rPr lang="en-US" dirty="0"/>
              <a:t>t</a:t>
            </a:r>
            <a:r>
              <a:rPr lang="en-US" dirty="0" smtClean="0"/>
              <a:t>he slide </a:t>
            </a:r>
            <a:r>
              <a:rPr lang="en-US" b="1" i="1" dirty="0" smtClean="0">
                <a:solidFill>
                  <a:srgbClr val="0000FF"/>
                </a:solidFill>
              </a:rPr>
              <a:t>s</a:t>
            </a:r>
            <a:r>
              <a:rPr lang="en-US" dirty="0" smtClean="0"/>
              <a:t> was not a “Results” slide,</a:t>
            </a:r>
          </a:p>
          <a:p>
            <a:pPr lvl="1">
              <a:defRPr/>
            </a:pPr>
            <a:r>
              <a:rPr lang="en-US" dirty="0"/>
              <a:t>a</a:t>
            </a:r>
            <a:r>
              <a:rPr lang="en-US" dirty="0" smtClean="0"/>
              <a:t>nd it was not classified as </a:t>
            </a:r>
            <a:r>
              <a:rPr lang="en-US" i="1" dirty="0" smtClean="0">
                <a:solidFill>
                  <a:srgbClr val="0000FF"/>
                </a:solidFill>
              </a:rPr>
              <a:t>nil</a:t>
            </a:r>
            <a:r>
              <a:rPr lang="en-US" dirty="0" smtClean="0"/>
              <a:t>,</a:t>
            </a:r>
          </a:p>
          <a:p>
            <a:pPr marL="0" indent="0">
              <a:buFont typeface="Arial" charset="0"/>
              <a:buNone/>
              <a:defRPr/>
            </a:pPr>
            <a:r>
              <a:rPr lang="en-US" dirty="0" smtClean="0"/>
              <a:t>Then:</a:t>
            </a:r>
          </a:p>
          <a:p>
            <a:pPr lvl="1">
              <a:defRPr/>
            </a:pPr>
            <a:r>
              <a:rPr lang="en-US" i="1" dirty="0" smtClean="0"/>
              <a:t> </a:t>
            </a:r>
            <a:r>
              <a:rPr lang="en-US" b="1" i="1" dirty="0" smtClean="0">
                <a:solidFill>
                  <a:srgbClr val="0000FF"/>
                </a:solidFill>
              </a:rPr>
              <a:t>s</a:t>
            </a:r>
            <a:r>
              <a:rPr lang="en-US" dirty="0" smtClean="0"/>
              <a:t> is aligned to the section with the highest probability in the final alignment vector:</a:t>
            </a:r>
          </a:p>
          <a:p>
            <a:pPr lvl="1">
              <a:defRPr/>
            </a:pPr>
            <a:endParaRPr lang="en-US" dirty="0"/>
          </a:p>
          <a:p>
            <a:pPr marL="0" indent="0">
              <a:buFont typeface="Arial" charset="0"/>
              <a:buNone/>
              <a:defRPr/>
            </a:pPr>
            <a:endParaRPr lang="en-US" dirty="0" smtClean="0"/>
          </a:p>
          <a:p>
            <a:pPr>
              <a:defRPr/>
            </a:pPr>
            <a:endParaRPr lang="en-US" dirty="0"/>
          </a:p>
        </p:txBody>
      </p:sp>
      <p:sp>
        <p:nvSpPr>
          <p:cNvPr id="6" name="Date Placeholder 5"/>
          <p:cNvSpPr>
            <a:spLocks noGrp="1"/>
          </p:cNvSpPr>
          <p:nvPr>
            <p:ph type="dt" sz="quarter" idx="10"/>
          </p:nvPr>
        </p:nvSpPr>
        <p:spPr/>
        <p:txBody>
          <a:bodyPr/>
          <a:lstStyle/>
          <a:p>
            <a:pPr>
              <a:defRPr/>
            </a:pPr>
            <a:r>
              <a:rPr lang="en-US" dirty="0"/>
              <a:t>24 Jul 2013</a:t>
            </a:r>
          </a:p>
        </p:txBody>
      </p:sp>
      <p:sp>
        <p:nvSpPr>
          <p:cNvPr id="33" name="Footer Placeholder 32"/>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0579E913-333F-B140-BCC0-15BDEBE4F517}" type="slidenum">
              <a:rPr lang="en-US" smtClean="0"/>
              <a:pPr>
                <a:defRPr/>
              </a:pPr>
              <a:t>29</a:t>
            </a:fld>
            <a:endParaRPr lang="en-US"/>
          </a:p>
        </p:txBody>
      </p:sp>
      <p:grpSp>
        <p:nvGrpSpPr>
          <p:cNvPr id="45062" name="Group 6"/>
          <p:cNvGrpSpPr>
            <a:grpSpLocks/>
          </p:cNvGrpSpPr>
          <p:nvPr/>
        </p:nvGrpSpPr>
        <p:grpSpPr bwMode="auto">
          <a:xfrm>
            <a:off x="6221413" y="425450"/>
            <a:ext cx="2655887" cy="1258888"/>
            <a:chOff x="298527" y="1981200"/>
            <a:chExt cx="6402039" cy="3352800"/>
          </a:xfrm>
        </p:grpSpPr>
        <p:grpSp>
          <p:nvGrpSpPr>
            <p:cNvPr id="45065" name="Group 7"/>
            <p:cNvGrpSpPr>
              <a:grpSpLocks/>
            </p:cNvGrpSpPr>
            <p:nvPr/>
          </p:nvGrpSpPr>
          <p:grpSpPr bwMode="auto">
            <a:xfrm>
              <a:off x="298527" y="1981200"/>
              <a:ext cx="6402039" cy="3352800"/>
              <a:chOff x="1008523" y="902261"/>
              <a:chExt cx="9678061" cy="4804436"/>
            </a:xfrm>
          </p:grpSpPr>
          <p:sp>
            <p:nvSpPr>
              <p:cNvPr id="11" name="Rectangle 10"/>
              <p:cNvSpPr/>
              <p:nvPr/>
            </p:nvSpPr>
            <p:spPr>
              <a:xfrm>
                <a:off x="4438940" y="902261"/>
                <a:ext cx="6247644" cy="4804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endParaRPr>
              </a:p>
            </p:txBody>
          </p:sp>
          <p:sp>
            <p:nvSpPr>
              <p:cNvPr id="12" name="Rectangle 11"/>
              <p:cNvSpPr/>
              <p:nvPr/>
            </p:nvSpPr>
            <p:spPr>
              <a:xfrm>
                <a:off x="2628282" y="3640728"/>
                <a:ext cx="1613973" cy="8966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400" dirty="0">
                    <a:solidFill>
                      <a:prstClr val="black"/>
                    </a:solidFill>
                  </a:rPr>
                  <a:t>Pre-</a:t>
                </a:r>
              </a:p>
              <a:p>
                <a:pPr algn="ctr">
                  <a:defRPr/>
                </a:pPr>
                <a:r>
                  <a:rPr lang="en-CA" sz="400" dirty="0">
                    <a:solidFill>
                      <a:prstClr val="black"/>
                    </a:solidFill>
                  </a:rPr>
                  <a:t>processing</a:t>
                </a:r>
              </a:p>
            </p:txBody>
          </p:sp>
          <p:sp>
            <p:nvSpPr>
              <p:cNvPr id="13" name="Rectangle 12"/>
              <p:cNvSpPr/>
              <p:nvPr/>
            </p:nvSpPr>
            <p:spPr>
              <a:xfrm>
                <a:off x="5034782" y="3816428"/>
                <a:ext cx="4159309" cy="569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rPr>
                  <a:t>Text Alignment</a:t>
                </a:r>
              </a:p>
            </p:txBody>
          </p:sp>
          <p:cxnSp>
            <p:nvCxnSpPr>
              <p:cNvPr id="14" name="Straight Arrow Connector 13"/>
              <p:cNvCxnSpPr>
                <a:stCxn id="12" idx="3"/>
                <a:endCxn id="13" idx="1"/>
              </p:cNvCxnSpPr>
              <p:nvPr/>
            </p:nvCxnSpPr>
            <p:spPr>
              <a:xfrm>
                <a:off x="4242255" y="4089061"/>
                <a:ext cx="792527" cy="121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Rounded Rectangle 14"/>
              <p:cNvSpPr/>
              <p:nvPr/>
            </p:nvSpPr>
            <p:spPr>
              <a:xfrm>
                <a:off x="4791818" y="1944332"/>
                <a:ext cx="4552679" cy="11147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dirty="0">
                  <a:solidFill>
                    <a:prstClr val="white"/>
                  </a:solidFill>
                </a:endParaRPr>
              </a:p>
            </p:txBody>
          </p:sp>
          <p:cxnSp>
            <p:nvCxnSpPr>
              <p:cNvPr id="16" name="Straight Arrow Connector 30"/>
              <p:cNvCxnSpPr>
                <a:stCxn id="45085" idx="3"/>
                <a:endCxn id="15" idx="1"/>
              </p:cNvCxnSpPr>
              <p:nvPr/>
            </p:nvCxnSpPr>
            <p:spPr>
              <a:xfrm>
                <a:off x="2130785" y="1932215"/>
                <a:ext cx="2661033" cy="56950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7" name="Oval 16"/>
              <p:cNvSpPr/>
              <p:nvPr/>
            </p:nvSpPr>
            <p:spPr>
              <a:xfrm>
                <a:off x="9841995" y="3683140"/>
                <a:ext cx="509067" cy="46650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400">
                  <a:solidFill>
                    <a:prstClr val="white"/>
                  </a:solidFill>
                </a:endParaRPr>
              </a:p>
            </p:txBody>
          </p:sp>
          <p:cxnSp>
            <p:nvCxnSpPr>
              <p:cNvPr id="18" name="Straight Connector 17"/>
              <p:cNvCxnSpPr>
                <a:stCxn id="17" idx="1"/>
                <a:endCxn id="17" idx="5"/>
              </p:cNvCxnSpPr>
              <p:nvPr/>
            </p:nvCxnSpPr>
            <p:spPr>
              <a:xfrm>
                <a:off x="9917200" y="3749782"/>
                <a:ext cx="358661" cy="3332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7"/>
                <a:endCxn id="17" idx="3"/>
              </p:cNvCxnSpPr>
              <p:nvPr/>
            </p:nvCxnSpPr>
            <p:spPr>
              <a:xfrm flipH="1">
                <a:off x="9917200" y="3749782"/>
                <a:ext cx="358661" cy="3332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558539" y="2429017"/>
                <a:ext cx="989208" cy="436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600" dirty="0">
                    <a:solidFill>
                      <a:prstClr val="black"/>
                    </a:solidFill>
                  </a:rPr>
                  <a:t>nil</a:t>
                </a:r>
                <a:endParaRPr lang="en-CA" sz="400" dirty="0">
                  <a:solidFill>
                    <a:prstClr val="black"/>
                  </a:solidFill>
                </a:endParaRPr>
              </a:p>
            </p:txBody>
          </p:sp>
          <p:sp>
            <p:nvSpPr>
              <p:cNvPr id="21" name="Rectangle 20"/>
              <p:cNvSpPr/>
              <p:nvPr/>
            </p:nvSpPr>
            <p:spPr>
              <a:xfrm>
                <a:off x="5034782" y="4846382"/>
                <a:ext cx="4159309" cy="642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00" dirty="0">
                    <a:solidFill>
                      <a:prstClr val="black"/>
                    </a:solidFill>
                  </a:rPr>
                  <a:t>Ordering Alignment</a:t>
                </a:r>
              </a:p>
            </p:txBody>
          </p:sp>
          <p:sp>
            <p:nvSpPr>
              <p:cNvPr id="45079" name="TextBox 21"/>
              <p:cNvSpPr txBox="1">
                <a:spLocks noChangeArrowheads="1"/>
              </p:cNvSpPr>
              <p:nvPr/>
            </p:nvSpPr>
            <p:spPr bwMode="auto">
              <a:xfrm>
                <a:off x="5740908" y="902261"/>
                <a:ext cx="3815316" cy="76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rPr>
                  <a:t>Multimodal Alignment</a:t>
                </a:r>
              </a:p>
            </p:txBody>
          </p:sp>
          <p:sp>
            <p:nvSpPr>
              <p:cNvPr id="45080" name="TextBox 22"/>
              <p:cNvSpPr txBox="1">
                <a:spLocks noChangeArrowheads="1"/>
              </p:cNvSpPr>
              <p:nvPr/>
            </p:nvSpPr>
            <p:spPr bwMode="auto">
              <a:xfrm>
                <a:off x="5281649" y="2101701"/>
                <a:ext cx="3645928" cy="76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700">
                    <a:solidFill>
                      <a:srgbClr val="000000"/>
                    </a:solidFill>
                  </a:rPr>
                  <a:t>Slide Image Classifier</a:t>
                </a:r>
              </a:p>
            </p:txBody>
          </p:sp>
          <p:cxnSp>
            <p:nvCxnSpPr>
              <p:cNvPr id="24" name="Straight Connector 23"/>
              <p:cNvCxnSpPr/>
              <p:nvPr/>
            </p:nvCxnSpPr>
            <p:spPr>
              <a:xfrm flipV="1">
                <a:off x="2373749" y="1944332"/>
                <a:ext cx="0" cy="2150789"/>
              </a:xfrm>
              <a:prstGeom prst="line">
                <a:avLst/>
              </a:prstGeom>
              <a:ln/>
            </p:spPr>
            <p:style>
              <a:lnRef idx="1">
                <a:schemeClr val="dk1"/>
              </a:lnRef>
              <a:fillRef idx="0">
                <a:schemeClr val="dk1"/>
              </a:fillRef>
              <a:effectRef idx="0">
                <a:schemeClr val="dk1"/>
              </a:effectRef>
              <a:fontRef idx="minor">
                <a:schemeClr val="tx1"/>
              </a:fontRef>
            </p:style>
          </p:cxnSp>
          <p:cxnSp>
            <p:nvCxnSpPr>
              <p:cNvPr id="25" name="Elbow Connector 24"/>
              <p:cNvCxnSpPr>
                <a:stCxn id="21" idx="3"/>
                <a:endCxn id="17" idx="4"/>
              </p:cNvCxnSpPr>
              <p:nvPr/>
            </p:nvCxnSpPr>
            <p:spPr>
              <a:xfrm flipV="1">
                <a:off x="9194091" y="4149646"/>
                <a:ext cx="902437" cy="101783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17" idx="1"/>
              </p:cNvCxnSpPr>
              <p:nvPr/>
            </p:nvCxnSpPr>
            <p:spPr>
              <a:xfrm>
                <a:off x="9344498" y="3022755"/>
                <a:ext cx="572702" cy="7270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20" idx="2"/>
                <a:endCxn id="17" idx="0"/>
              </p:cNvCxnSpPr>
              <p:nvPr/>
            </p:nvCxnSpPr>
            <p:spPr>
              <a:xfrm>
                <a:off x="10056037" y="2865233"/>
                <a:ext cx="40492" cy="817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5085"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1414059" y="1726355"/>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86"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1261659" y="19549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87"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1109259" y="2183554"/>
                <a:ext cx="719537" cy="40650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88" name="Picture 3" descr="C:\Users\Bamdad\Desktop\This is just a test.png"/>
              <p:cNvPicPr>
                <a:picLocks noChangeAspect="1" noChangeArrowheads="1"/>
              </p:cNvPicPr>
              <p:nvPr/>
            </p:nvPicPr>
            <p:blipFill>
              <a:blip r:embed="rId5">
                <a:extLst>
                  <a:ext uri="{28A0092B-C50C-407E-A947-70E740481C1C}">
                    <a14:useLocalDpi xmlns:a14="http://schemas.microsoft.com/office/drawing/2010/main" val="0"/>
                  </a:ext>
                </a:extLst>
              </a:blip>
              <a:srcRect l="6812" t="5901" r="5780" b="7022"/>
              <a:stretch>
                <a:fillRect/>
              </a:stretch>
            </p:blipFill>
            <p:spPr bwMode="auto">
              <a:xfrm>
                <a:off x="1008523" y="3397034"/>
                <a:ext cx="1125073" cy="13892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9" name="Straight Arrow Connector 8"/>
            <p:cNvCxnSpPr>
              <a:stCxn id="45088" idx="3"/>
              <a:endCxn id="12" idx="1"/>
            </p:cNvCxnSpPr>
            <p:nvPr/>
          </p:nvCxnSpPr>
          <p:spPr>
            <a:xfrm flipV="1">
              <a:off x="1040903" y="4205124"/>
              <a:ext cx="32909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13" idx="3"/>
              <a:endCxn id="17" idx="3"/>
            </p:cNvCxnSpPr>
            <p:nvPr/>
          </p:nvCxnSpPr>
          <p:spPr>
            <a:xfrm flipV="1">
              <a:off x="5713282" y="4200898"/>
              <a:ext cx="478337" cy="126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32" name="Rectangle 31"/>
          <p:cNvSpPr/>
          <p:nvPr/>
        </p:nvSpPr>
        <p:spPr>
          <a:xfrm>
            <a:off x="6162675" y="361950"/>
            <a:ext cx="2895600" cy="1400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aphicFrame>
        <p:nvGraphicFramePr>
          <p:cNvPr id="45064" name="Object 6"/>
          <p:cNvGraphicFramePr>
            <a:graphicFrameLocks noChangeAspect="1"/>
          </p:cNvGraphicFramePr>
          <p:nvPr/>
        </p:nvGraphicFramePr>
        <p:xfrm>
          <a:off x="2492375" y="4813300"/>
          <a:ext cx="4173538" cy="590550"/>
        </p:xfrm>
        <a:graphic>
          <a:graphicData uri="http://schemas.openxmlformats.org/presentationml/2006/ole">
            <mc:AlternateContent xmlns:mc="http://schemas.openxmlformats.org/markup-compatibility/2006">
              <mc:Choice xmlns:v="urn:schemas-microsoft-com:vml" Requires="v">
                <p:oleObj spid="_x0000_s45096" name="Equation" r:id="rId6" imgW="1524000" imgH="215900" progId="Equation.3">
                  <p:embed/>
                </p:oleObj>
              </mc:Choice>
              <mc:Fallback>
                <p:oleObj name="Equation" r:id="rId6" imgW="1524000" imgH="2159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2375" y="4813300"/>
                        <a:ext cx="41735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quarter" idx="10"/>
          </p:nvPr>
        </p:nvSpPr>
        <p:spPr/>
        <p:txBody>
          <a:bodyPr/>
          <a:lstStyle/>
          <a:p>
            <a:pPr>
              <a:defRPr/>
            </a:pPr>
            <a:r>
              <a:rPr lang="en-US"/>
              <a:t>24 Jul 2013</a:t>
            </a:r>
          </a:p>
        </p:txBody>
      </p:sp>
      <p:sp>
        <p:nvSpPr>
          <p:cNvPr id="5" name="Footer Placeholder 4"/>
          <p:cNvSpPr>
            <a:spLocks noGrp="1"/>
          </p:cNvSpPr>
          <p:nvPr>
            <p:ph type="ftr" sz="quarter" idx="11"/>
          </p:nvPr>
        </p:nvSpPr>
        <p:spPr/>
        <p:txBody>
          <a:bodyPr/>
          <a:lstStyle/>
          <a:p>
            <a:pPr>
              <a:defRPr/>
            </a:pPr>
            <a:r>
              <a:rPr lang="en-US"/>
              <a:t>JCDL 2013, Indiapolis, USA</a:t>
            </a:r>
          </a:p>
        </p:txBody>
      </p:sp>
      <p:sp>
        <p:nvSpPr>
          <p:cNvPr id="6" name="Slide Number Placeholder 5"/>
          <p:cNvSpPr>
            <a:spLocks noGrp="1"/>
          </p:cNvSpPr>
          <p:nvPr>
            <p:ph type="sldNum" sz="quarter" idx="12"/>
          </p:nvPr>
        </p:nvSpPr>
        <p:spPr/>
        <p:txBody>
          <a:bodyPr/>
          <a:lstStyle/>
          <a:p>
            <a:pPr>
              <a:defRPr/>
            </a:pPr>
            <a:fld id="{D42E8C90-55B5-714F-BF0C-5DE73E13D33E}" type="slidenum">
              <a:rPr lang="en-US" smtClean="0"/>
              <a:pPr>
                <a:defRPr/>
              </a:pPr>
              <a:t>3</a:t>
            </a:fld>
            <a:endParaRPr lang="en-US"/>
          </a:p>
        </p:txBody>
      </p:sp>
      <p:sp>
        <p:nvSpPr>
          <p:cNvPr id="28677" name="TextBox 7"/>
          <p:cNvSpPr txBox="1">
            <a:spLocks noChangeArrowheads="1"/>
          </p:cNvSpPr>
          <p:nvPr/>
        </p:nvSpPr>
        <p:spPr bwMode="auto">
          <a:xfrm>
            <a:off x="203200" y="6483350"/>
            <a:ext cx="2878138" cy="36830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Gill Sans Light" charset="0"/>
                <a:cs typeface="Gill Sans Light" charset="0"/>
              </a:rPr>
              <a:t>Photo Credits: </a:t>
            </a:r>
            <a:r>
              <a:rPr lang="en-US" sz="1800">
                <a:latin typeface="Gill Sans Light" charset="0"/>
                <a:cs typeface="Gill Sans Light" charset="0"/>
                <a:hlinkClick r:id="rId3"/>
              </a:rPr>
              <a:t>Xeeliz</a:t>
            </a:r>
            <a:r>
              <a:rPr lang="en-US" sz="1800">
                <a:latin typeface="Gill Sans Light" charset="0"/>
                <a:cs typeface="Gill Sans Light" charset="0"/>
              </a:rPr>
              <a:t> @ Flickr</a:t>
            </a:r>
          </a:p>
        </p:txBody>
      </p:sp>
      <p:sp>
        <p:nvSpPr>
          <p:cNvPr id="28678" name="Rectangle 9"/>
          <p:cNvSpPr>
            <a:spLocks noChangeArrowheads="1"/>
          </p:cNvSpPr>
          <p:nvPr/>
        </p:nvSpPr>
        <p:spPr bwMode="auto">
          <a:xfrm>
            <a:off x="5219700" y="37734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 typeface="Wingdings" charset="0"/>
              <a:buChar char="Ø"/>
            </a:pPr>
            <a:endParaRPr lang="en-US" sz="1800"/>
          </a:p>
          <a:p>
            <a:pPr lvl="1">
              <a:buFont typeface="Wingdings" charset="0"/>
              <a:buChar char="Ø"/>
            </a:pPr>
            <a:endParaRPr lang="en-US" sz="1800"/>
          </a:p>
        </p:txBody>
      </p:sp>
      <p:sp>
        <p:nvSpPr>
          <p:cNvPr id="11" name="Rounded Rectangle 10"/>
          <p:cNvSpPr/>
          <p:nvPr/>
        </p:nvSpPr>
        <p:spPr>
          <a:xfrm>
            <a:off x="5572125" y="855663"/>
            <a:ext cx="3433763" cy="2352675"/>
          </a:xfrm>
          <a:prstGeom prst="roundRect">
            <a:avLst>
              <a:gd name="adj" fmla="val 3913"/>
            </a:avLst>
          </a:prstGeom>
          <a:solidFill>
            <a:schemeClr val="bg1">
              <a:alpha val="75000"/>
            </a:schemeClr>
          </a:solidFill>
          <a:ln>
            <a:solidFill>
              <a:schemeClr val="bg1">
                <a:lumMod val="75000"/>
              </a:schemeClr>
            </a:solidFill>
          </a:ln>
        </p:spPr>
        <p:txBody>
          <a:bodyPr>
            <a:normAutofit fontScale="92500" lnSpcReduction="20000"/>
          </a:bodyPr>
          <a:lstStyle/>
          <a:p>
            <a:pPr>
              <a:buFont typeface="Arial" charset="0"/>
              <a:buNone/>
              <a:defRPr/>
            </a:pPr>
            <a:r>
              <a:rPr lang="en-US" dirty="0">
                <a:latin typeface="Gill Sans Light"/>
                <a:cs typeface="Gill Sans Light"/>
              </a:rPr>
              <a:t>We attend conferences in part to help learn from each other.</a:t>
            </a:r>
          </a:p>
          <a:p>
            <a:pPr>
              <a:defRPr/>
            </a:pPr>
            <a:endParaRPr lang="en-US" dirty="0">
              <a:latin typeface="Gill Sans Light"/>
              <a:cs typeface="Gill Sans Light"/>
            </a:endParaRPr>
          </a:p>
          <a:p>
            <a:pPr>
              <a:defRPr/>
            </a:pPr>
            <a:r>
              <a:rPr lang="en-US" dirty="0">
                <a:latin typeface="Gill Sans Light"/>
                <a:cs typeface="Gill Sans Light"/>
              </a:rPr>
              <a:t>A key artifact is the slide presentation, which often summarizes the work in an accessible manner.</a:t>
            </a:r>
            <a:endParaRPr lang="en-US" sz="4000" dirty="0">
              <a:latin typeface="Gill Sans Light"/>
              <a:cs typeface="Gill Sans Light"/>
            </a:endParaRPr>
          </a:p>
        </p:txBody>
      </p:sp>
      <p:sp>
        <p:nvSpPr>
          <p:cNvPr id="16" name="Rounded Rectangle 15"/>
          <p:cNvSpPr/>
          <p:nvPr/>
        </p:nvSpPr>
        <p:spPr>
          <a:xfrm>
            <a:off x="5572125" y="3355975"/>
            <a:ext cx="3433763" cy="2185988"/>
          </a:xfrm>
          <a:prstGeom prst="roundRect">
            <a:avLst>
              <a:gd name="adj" fmla="val 3913"/>
            </a:avLst>
          </a:prstGeom>
          <a:solidFill>
            <a:schemeClr val="bg1">
              <a:alpha val="75000"/>
            </a:schemeClr>
          </a:solidFill>
          <a:ln>
            <a:solidFill>
              <a:schemeClr val="bg1">
                <a:lumMod val="75000"/>
              </a:schemeClr>
            </a:solidFill>
          </a:ln>
        </p:spPr>
        <p:txBody>
          <a:bodyPr/>
          <a:lstStyle/>
          <a:p>
            <a:pPr>
              <a:defRPr/>
            </a:pPr>
            <a:r>
              <a:rPr lang="en-US" sz="2200" dirty="0">
                <a:latin typeface="Gill Sans Light"/>
                <a:cs typeface="Gill Sans Light"/>
              </a:rPr>
              <a:t>But they:</a:t>
            </a:r>
          </a:p>
          <a:p>
            <a:pPr marL="342900" indent="-342900">
              <a:buFont typeface="Arial"/>
              <a:buChar char="•"/>
              <a:defRPr/>
            </a:pPr>
            <a:r>
              <a:rPr lang="en-US" sz="2200" dirty="0">
                <a:latin typeface="Gill Sans Light"/>
                <a:cs typeface="Gill Sans Light"/>
              </a:rPr>
              <a:t>Are not detailed enough</a:t>
            </a:r>
          </a:p>
          <a:p>
            <a:pPr marL="342900" indent="-342900">
              <a:buFont typeface="Arial"/>
              <a:buChar char="•"/>
              <a:defRPr/>
            </a:pPr>
            <a:r>
              <a:rPr lang="en-US" sz="2200" dirty="0">
                <a:latin typeface="Gill Sans Light"/>
                <a:cs typeface="Gill Sans Light"/>
              </a:rPr>
              <a:t>Miss important technical details</a:t>
            </a:r>
          </a:p>
        </p:txBody>
      </p:sp>
      <p:sp>
        <p:nvSpPr>
          <p:cNvPr id="18" name="Rounded Rectangle 17"/>
          <p:cNvSpPr/>
          <p:nvPr/>
        </p:nvSpPr>
        <p:spPr>
          <a:xfrm>
            <a:off x="5759450" y="4926013"/>
            <a:ext cx="3114675" cy="482600"/>
          </a:xfrm>
          <a:prstGeom prst="roundRect">
            <a:avLst>
              <a:gd name="adj" fmla="val 13172"/>
            </a:avLst>
          </a:prstGeom>
          <a:solidFill>
            <a:schemeClr val="bg1">
              <a:alpha val="75000"/>
            </a:schemeClr>
          </a:solidFill>
          <a:ln>
            <a:solidFill>
              <a:schemeClr val="bg1">
                <a:lumMod val="75000"/>
              </a:schemeClr>
            </a:solidFill>
          </a:ln>
        </p:spPr>
        <p:txBody>
          <a:bodyPr/>
          <a:lstStyle/>
          <a:p>
            <a:pPr>
              <a:defRPr/>
            </a:pPr>
            <a:r>
              <a:rPr lang="en-US" b="1" dirty="0">
                <a:latin typeface="Gill Sans Light"/>
                <a:cs typeface="Gill Sans Light"/>
              </a:rPr>
              <a:t>Idea: Use both together </a:t>
            </a:r>
          </a:p>
        </p:txBody>
      </p:sp>
      <p:sp>
        <p:nvSpPr>
          <p:cNvPr id="12" name="TextBox 11"/>
          <p:cNvSpPr txBox="1"/>
          <p:nvPr/>
        </p:nvSpPr>
        <p:spPr>
          <a:xfrm>
            <a:off x="4530528" y="160490"/>
            <a:ext cx="4865335" cy="461665"/>
          </a:xfrm>
          <a:prstGeom prst="rect">
            <a:avLst/>
          </a:prstGeom>
          <a:solidFill>
            <a:schemeClr val="bg1">
              <a:alpha val="74000"/>
            </a:schemeClr>
          </a:solidFill>
        </p:spPr>
        <p:txBody>
          <a:bodyPr wrap="none" rtlCol="0">
            <a:spAutoFit/>
          </a:bodyPr>
          <a:lstStyle/>
          <a:p>
            <a:r>
              <a:rPr lang="en-US" dirty="0" smtClean="0">
                <a:latin typeface="Gill Sans Light"/>
                <a:cs typeface="Gill Sans Light"/>
              </a:rPr>
              <a:t>Slides Available: </a:t>
            </a:r>
            <a:r>
              <a:rPr lang="en-US" dirty="0" smtClean="0">
                <a:latin typeface="Times"/>
                <a:cs typeface="Times"/>
                <a:hlinkClick r:id="rId4"/>
              </a:rPr>
              <a:t>http</a:t>
            </a:r>
            <a:r>
              <a:rPr lang="en-US" dirty="0">
                <a:latin typeface="Times"/>
                <a:cs typeface="Times"/>
                <a:hlinkClick r:id="rId4"/>
              </a:rPr>
              <a:t>://bit.ly/</a:t>
            </a:r>
            <a:r>
              <a:rPr lang="en-US" dirty="0" smtClean="0">
                <a:latin typeface="Times"/>
                <a:cs typeface="Times"/>
                <a:hlinkClick r:id="rId4"/>
              </a:rPr>
              <a:t>1bMSJee</a:t>
            </a:r>
            <a:r>
              <a:rPr lang="en-US" dirty="0" smtClean="0">
                <a:latin typeface="Times"/>
                <a:cs typeface="Times"/>
              </a:rPr>
              <a:t> </a:t>
            </a:r>
            <a:endParaRPr lang="en-US" dirty="0">
              <a:latin typeface="Times"/>
              <a:cs typeface="Time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Gill Sans Light" charset="0"/>
              </a:rPr>
              <a:t>EXPERIMENTS</a:t>
            </a:r>
          </a:p>
        </p:txBody>
      </p:sp>
      <p:sp>
        <p:nvSpPr>
          <p:cNvPr id="48130" name="Content Placeholder 2"/>
          <p:cNvSpPr>
            <a:spLocks noGrp="1"/>
          </p:cNvSpPr>
          <p:nvPr>
            <p:ph idx="1"/>
          </p:nvPr>
        </p:nvSpPr>
        <p:spPr/>
        <p:txBody>
          <a:bodyPr/>
          <a:lstStyle/>
          <a:p>
            <a:pPr marL="0" lvl="2" indent="0">
              <a:buFont typeface="Arial" charset="0"/>
              <a:buNone/>
              <a:defRPr/>
            </a:pPr>
            <a:r>
              <a:rPr lang="en-US" i="1" dirty="0" smtClean="0">
                <a:solidFill>
                  <a:srgbClr val="0000FF"/>
                </a:solidFill>
                <a:latin typeface="Gill Sans Light" charset="0"/>
              </a:rPr>
              <a:t>For </a:t>
            </a:r>
            <a:r>
              <a:rPr lang="en-US" i="1" dirty="0">
                <a:solidFill>
                  <a:srgbClr val="0000FF"/>
                </a:solidFill>
                <a:latin typeface="Gill Sans Light" charset="0"/>
              </a:rPr>
              <a:t>comparative evaluation</a:t>
            </a:r>
          </a:p>
          <a:p>
            <a:pPr marL="0" indent="0">
              <a:buFont typeface="Arial" charset="0"/>
              <a:buNone/>
              <a:defRPr/>
            </a:pPr>
            <a:r>
              <a:rPr lang="en-US" dirty="0" smtClean="0">
                <a:latin typeface="Gill Sans Light" charset="0"/>
              </a:rPr>
              <a:t>S1. 	Text-only Paragraph</a:t>
            </a:r>
            <a:r>
              <a:rPr lang="en-US" dirty="0">
                <a:latin typeface="Gill Sans Light" charset="0"/>
              </a:rPr>
              <a:t>-to-slide </a:t>
            </a:r>
            <a:r>
              <a:rPr lang="en-US" dirty="0" smtClean="0">
                <a:latin typeface="Gill Sans Light" charset="0"/>
              </a:rPr>
              <a:t>alignment</a:t>
            </a:r>
            <a:br>
              <a:rPr lang="en-US" dirty="0" smtClean="0">
                <a:latin typeface="Gill Sans Light" charset="0"/>
              </a:rPr>
            </a:br>
            <a:endParaRPr lang="en-US" dirty="0" smtClean="0">
              <a:latin typeface="Gill Sans Light" charset="0"/>
            </a:endParaRPr>
          </a:p>
          <a:p>
            <a:pPr marL="0" indent="0">
              <a:buFont typeface="Arial" charset="0"/>
              <a:buNone/>
              <a:defRPr/>
            </a:pPr>
            <a:r>
              <a:rPr lang="en-US" sz="2400" i="1" dirty="0" smtClean="0">
                <a:solidFill>
                  <a:srgbClr val="0000FF"/>
                </a:solidFill>
                <a:latin typeface="Gill Sans Light" charset="0"/>
              </a:rPr>
              <a:t>To further the state-of-the-art</a:t>
            </a:r>
            <a:endParaRPr lang="en-US" sz="2400" dirty="0" smtClean="0">
              <a:solidFill>
                <a:srgbClr val="0000FF"/>
              </a:solidFill>
              <a:latin typeface="Gill Sans Light" charset="0"/>
            </a:endParaRPr>
          </a:p>
          <a:p>
            <a:pPr marL="0" indent="0">
              <a:buFont typeface="Arial" charset="0"/>
              <a:buNone/>
              <a:defRPr/>
            </a:pPr>
            <a:r>
              <a:rPr lang="en-US" dirty="0" smtClean="0">
                <a:latin typeface="Gill Sans Light" charset="0"/>
              </a:rPr>
              <a:t>S2.	Text-only Section</a:t>
            </a:r>
            <a:r>
              <a:rPr lang="en-US" dirty="0">
                <a:latin typeface="Gill Sans Light" charset="0"/>
              </a:rPr>
              <a:t>-to-slide </a:t>
            </a:r>
            <a:r>
              <a:rPr lang="en-US" dirty="0" smtClean="0">
                <a:latin typeface="Gill Sans Light" charset="0"/>
              </a:rPr>
              <a:t>alignment</a:t>
            </a:r>
          </a:p>
          <a:p>
            <a:pPr marL="800100" lvl="2" indent="0">
              <a:buFont typeface="Arial" charset="0"/>
              <a:buNone/>
              <a:defRPr/>
            </a:pPr>
            <a:endParaRPr lang="en-US" dirty="0">
              <a:latin typeface="Gill Sans Light" charset="0"/>
            </a:endParaRPr>
          </a:p>
          <a:p>
            <a:pPr marL="0" indent="0">
              <a:buFont typeface="Arial" charset="0"/>
              <a:buNone/>
              <a:defRPr/>
            </a:pPr>
            <a:r>
              <a:rPr lang="en-US" dirty="0" smtClean="0">
                <a:latin typeface="Gill Sans Light" charset="0"/>
              </a:rPr>
              <a:t>S3.	S2 + Linear Ordering</a:t>
            </a:r>
          </a:p>
          <a:p>
            <a:pPr marL="800100" lvl="2" indent="0">
              <a:buFont typeface="Arial" charset="0"/>
              <a:buNone/>
              <a:defRPr/>
            </a:pPr>
            <a:endParaRPr lang="en-US" dirty="0" smtClean="0">
              <a:latin typeface="Gill Sans Light" charset="0"/>
            </a:endParaRPr>
          </a:p>
          <a:p>
            <a:pPr marL="0" indent="0">
              <a:buFont typeface="Arial" charset="0"/>
              <a:buNone/>
              <a:defRPr/>
            </a:pPr>
            <a:r>
              <a:rPr lang="en-US" dirty="0" smtClean="0">
                <a:latin typeface="Gill Sans Light" charset="0"/>
              </a:rPr>
              <a:t>S4.	S3 + Image Classification</a:t>
            </a:r>
            <a:endParaRPr lang="en-US" dirty="0">
              <a:latin typeface="Gill Sans Light" charset="0"/>
            </a:endParaRPr>
          </a:p>
        </p:txBody>
      </p:sp>
      <p:sp>
        <p:nvSpPr>
          <p:cNvPr id="6" name="Date Placeholder 5"/>
          <p:cNvSpPr>
            <a:spLocks noGrp="1"/>
          </p:cNvSpPr>
          <p:nvPr>
            <p:ph type="dt" sz="quarter" idx="10"/>
          </p:nvPr>
        </p:nvSpPr>
        <p:spPr/>
        <p:txBody>
          <a:bodyPr/>
          <a:lstStyle/>
          <a:p>
            <a:pPr>
              <a:defRPr/>
            </a:pPr>
            <a:r>
              <a:rPr lang="en-US"/>
              <a:t>24 Jul 2013</a:t>
            </a:r>
          </a:p>
        </p:txBody>
      </p:sp>
      <p:sp>
        <p:nvSpPr>
          <p:cNvPr id="7" name="Footer Placeholder 6"/>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CF9ECC3B-58C5-B74F-B7A8-1AA823A223C2}" type="slidenum">
              <a:rPr lang="en-US" smtClean="0"/>
              <a:pPr>
                <a:defRPr/>
              </a:pPr>
              <a:t>30</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atin typeface="Gill Sans Light" charset="0"/>
              </a:rPr>
              <a:t>Results</a:t>
            </a:r>
          </a:p>
        </p:txBody>
      </p:sp>
      <p:graphicFrame>
        <p:nvGraphicFramePr>
          <p:cNvPr id="11266" name="Content Placeholder 5"/>
          <p:cNvGraphicFramePr>
            <a:graphicFrameLocks noGrp="1"/>
          </p:cNvGraphicFramePr>
          <p:nvPr>
            <p:ph idx="1"/>
          </p:nvPr>
        </p:nvGraphicFramePr>
        <p:xfrm>
          <a:off x="177800" y="1473200"/>
          <a:ext cx="8483600" cy="4826000"/>
        </p:xfrm>
        <a:graphic>
          <a:graphicData uri="http://schemas.openxmlformats.org/presentationml/2006/ole">
            <mc:AlternateContent xmlns:mc="http://schemas.openxmlformats.org/markup-compatibility/2006">
              <mc:Choice xmlns:v="urn:schemas-microsoft-com:vml" Requires="v">
                <p:oleObj spid="_x0000_s11295" r:id="rId4" imgW="8484931" imgH="4821537" progId="Excel.Chart.8">
                  <p:embed/>
                </p:oleObj>
              </mc:Choice>
              <mc:Fallback>
                <p:oleObj r:id="rId4" imgW="8484931" imgH="4821537" progId="Excel.Chart.8">
                  <p:embed/>
                  <p:pic>
                    <p:nvPicPr>
                      <p:cNvPr id="0" name="Content Placeholder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473200"/>
                        <a:ext cx="8483600" cy="482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1765300" y="5872163"/>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18" name="Rectangle 17"/>
          <p:cNvSpPr/>
          <p:nvPr/>
        </p:nvSpPr>
        <p:spPr>
          <a:xfrm>
            <a:off x="2743200" y="588168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19" name="Rectangle 18"/>
          <p:cNvSpPr/>
          <p:nvPr/>
        </p:nvSpPr>
        <p:spPr>
          <a:xfrm>
            <a:off x="3810000" y="5891213"/>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20" name="Rectangle 19"/>
          <p:cNvSpPr/>
          <p:nvPr/>
        </p:nvSpPr>
        <p:spPr>
          <a:xfrm>
            <a:off x="4787900" y="5872163"/>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21" name="Rectangle 20"/>
          <p:cNvSpPr/>
          <p:nvPr/>
        </p:nvSpPr>
        <p:spPr>
          <a:xfrm>
            <a:off x="5791200" y="5878513"/>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22" name="Rectangle 21"/>
          <p:cNvSpPr/>
          <p:nvPr/>
        </p:nvSpPr>
        <p:spPr>
          <a:xfrm>
            <a:off x="6769100" y="5872163"/>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23" name="Rectangle 22"/>
          <p:cNvSpPr/>
          <p:nvPr/>
        </p:nvSpPr>
        <p:spPr>
          <a:xfrm>
            <a:off x="7848600" y="588168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3" name="Rectangle 2"/>
          <p:cNvSpPr/>
          <p:nvPr/>
        </p:nvSpPr>
        <p:spPr>
          <a:xfrm>
            <a:off x="3854450" y="5632450"/>
            <a:ext cx="533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US" sz="1100" dirty="0">
                <a:solidFill>
                  <a:schemeClr val="tx1"/>
                </a:solidFill>
                <a:latin typeface="Gill Sans Light"/>
                <a:cs typeface="Gill Sans Light"/>
              </a:rPr>
              <a:t>Baseline</a:t>
            </a:r>
          </a:p>
        </p:txBody>
      </p:sp>
      <p:sp>
        <p:nvSpPr>
          <p:cNvPr id="24" name="Rectangle 23"/>
          <p:cNvSpPr/>
          <p:nvPr/>
        </p:nvSpPr>
        <p:spPr>
          <a:xfrm>
            <a:off x="4886325" y="5632450"/>
            <a:ext cx="4699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US" sz="1100" dirty="0">
                <a:solidFill>
                  <a:schemeClr val="tx1"/>
                </a:solidFill>
                <a:latin typeface="Gill Sans Light"/>
                <a:cs typeface="Gill Sans Light"/>
              </a:rPr>
              <a:t>Section</a:t>
            </a:r>
          </a:p>
        </p:txBody>
      </p:sp>
      <p:sp>
        <p:nvSpPr>
          <p:cNvPr id="25" name="Rectangle 24"/>
          <p:cNvSpPr/>
          <p:nvPr/>
        </p:nvSpPr>
        <p:spPr>
          <a:xfrm>
            <a:off x="5848350" y="5632450"/>
            <a:ext cx="571500" cy="15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US" sz="1100" dirty="0">
                <a:solidFill>
                  <a:schemeClr val="tx1"/>
                </a:solidFill>
                <a:latin typeface="Gill Sans Light"/>
                <a:cs typeface="Gill Sans Light"/>
              </a:rPr>
              <a:t>Ordering</a:t>
            </a:r>
          </a:p>
        </p:txBody>
      </p:sp>
      <p:sp>
        <p:nvSpPr>
          <p:cNvPr id="26" name="Rectangle 25"/>
          <p:cNvSpPr/>
          <p:nvPr/>
        </p:nvSpPr>
        <p:spPr>
          <a:xfrm>
            <a:off x="7758113" y="5632450"/>
            <a:ext cx="7493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US" sz="1100" dirty="0">
                <a:solidFill>
                  <a:schemeClr val="tx1"/>
                </a:solidFill>
                <a:latin typeface="Gill Sans Light"/>
                <a:cs typeface="Gill Sans Light"/>
              </a:rPr>
              <a:t>Image Class</a:t>
            </a:r>
          </a:p>
        </p:txBody>
      </p:sp>
      <p:cxnSp>
        <p:nvCxnSpPr>
          <p:cNvPr id="8" name="Straight Arrow Connector 7"/>
          <p:cNvCxnSpPr/>
          <p:nvPr/>
        </p:nvCxnSpPr>
        <p:spPr>
          <a:xfrm>
            <a:off x="8153400" y="1981200"/>
            <a:ext cx="0" cy="1437822"/>
          </a:xfrm>
          <a:prstGeom prst="straightConnector1">
            <a:avLst/>
          </a:prstGeom>
          <a:ln w="28575">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097463" y="3419022"/>
            <a:ext cx="3284537" cy="0"/>
          </a:xfrm>
          <a:prstGeom prst="line">
            <a:avLst/>
          </a:prstGeom>
          <a:ln w="12700">
            <a:solidFill>
              <a:srgbClr val="FF6600"/>
            </a:solidFill>
            <a:prstDash val="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453313" y="2876550"/>
            <a:ext cx="609600" cy="381000"/>
          </a:xfrm>
          <a:prstGeom prst="rect">
            <a:avLst/>
          </a:prstGeom>
          <a:solidFill>
            <a:srgbClr val="FFFFFF"/>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US" dirty="0">
                <a:solidFill>
                  <a:srgbClr val="FF0000"/>
                </a:solidFill>
                <a:latin typeface="Gill Sans Light"/>
                <a:cs typeface="Gill Sans Light"/>
              </a:rPr>
              <a:t>16%</a:t>
            </a:r>
          </a:p>
        </p:txBody>
      </p:sp>
      <p:sp>
        <p:nvSpPr>
          <p:cNvPr id="5" name="Date Placeholder 4"/>
          <p:cNvSpPr>
            <a:spLocks noGrp="1"/>
          </p:cNvSpPr>
          <p:nvPr>
            <p:ph type="dt" sz="quarter" idx="10"/>
          </p:nvPr>
        </p:nvSpPr>
        <p:spPr/>
        <p:txBody>
          <a:bodyPr/>
          <a:lstStyle/>
          <a:p>
            <a:pPr>
              <a:defRPr/>
            </a:pPr>
            <a:r>
              <a:rPr lang="en-US"/>
              <a:t>24 Jul 2013</a:t>
            </a:r>
          </a:p>
        </p:txBody>
      </p:sp>
      <p:sp>
        <p:nvSpPr>
          <p:cNvPr id="13" name="Footer Placeholder 12"/>
          <p:cNvSpPr>
            <a:spLocks noGrp="1"/>
          </p:cNvSpPr>
          <p:nvPr>
            <p:ph type="ftr" sz="quarter" idx="11"/>
          </p:nvPr>
        </p:nvSpPr>
        <p:spPr/>
        <p:txBody>
          <a:bodyPr/>
          <a:lstStyle/>
          <a:p>
            <a:pPr>
              <a:defRPr/>
            </a:pPr>
            <a:r>
              <a:rPr lang="en-US"/>
              <a:t>JCDL 2013, Indiapolis, USA</a:t>
            </a:r>
          </a:p>
        </p:txBody>
      </p:sp>
      <p:sp>
        <p:nvSpPr>
          <p:cNvPr id="34" name="Rectangle 33"/>
          <p:cNvSpPr/>
          <p:nvPr/>
        </p:nvSpPr>
        <p:spPr>
          <a:xfrm>
            <a:off x="1604963" y="1760538"/>
            <a:ext cx="2967037" cy="3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36" name="Rectangle 35"/>
          <p:cNvSpPr/>
          <p:nvPr/>
        </p:nvSpPr>
        <p:spPr>
          <a:xfrm>
            <a:off x="4536622" y="1795917"/>
            <a:ext cx="990600" cy="3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sp>
        <p:nvSpPr>
          <p:cNvPr id="37" name="Rectangle 36"/>
          <p:cNvSpPr/>
          <p:nvPr/>
        </p:nvSpPr>
        <p:spPr>
          <a:xfrm>
            <a:off x="5527222" y="1760538"/>
            <a:ext cx="990600" cy="3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0000"/>
              </a:solidFill>
              <a:latin typeface="Gill Sans Light"/>
              <a:cs typeface="Gill Sans Light"/>
            </a:endParaRPr>
          </a:p>
        </p:txBody>
      </p:sp>
      <p:sp>
        <p:nvSpPr>
          <p:cNvPr id="38" name="Rectangle 37"/>
          <p:cNvSpPr/>
          <p:nvPr/>
        </p:nvSpPr>
        <p:spPr>
          <a:xfrm>
            <a:off x="6478588" y="1760538"/>
            <a:ext cx="2055812" cy="3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Gill Sans Light"/>
              <a:cs typeface="Gill Sans Light"/>
            </a:endParaRPr>
          </a:p>
        </p:txBody>
      </p:sp>
      <p:pic>
        <p:nvPicPr>
          <p:cNvPr id="39" name="Picture 2" descr="File:URSS-Russian aviation red star.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42541">
            <a:off x="8305800" y="5757863"/>
            <a:ext cx="403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8" fill="hold" grpId="0" nodeType="withEffect">
                                  <p:stCondLst>
                                    <p:cond delay="0"/>
                                  </p:stCondLst>
                                  <p:childTnLst>
                                    <p:animEffect transition="out" filter="wipe(lef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22" presetClass="exit" presetSubtype="8" fill="hold" grpId="0" nodeType="withEffect">
                                  <p:stCondLst>
                                    <p:cond delay="0"/>
                                  </p:stCondLst>
                                  <p:childTnLst>
                                    <p:animEffect transition="out" filter="wipe(left)">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22" presetClass="exit" presetSubtype="8" fill="hold" grpId="0" nodeType="withEffect">
                                  <p:stCondLst>
                                    <p:cond delay="0"/>
                                  </p:stCondLst>
                                  <p:childTnLst>
                                    <p:animEffect transition="out" filter="wipe(left)">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xit" presetSubtype="8" fill="hold" grpId="0" nodeType="clickEffect">
                                  <p:stCondLst>
                                    <p:cond delay="0"/>
                                  </p:stCondLst>
                                  <p:childTnLst>
                                    <p:animEffect transition="out" filter="wipe(left)">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xit" presetSubtype="8" fill="hold" grpId="0" nodeType="clickEffect">
                                  <p:stCondLst>
                                    <p:cond delay="0"/>
                                  </p:stCondLst>
                                  <p:childTnLst>
                                    <p:animEffect transition="out" filter="wipe(left)">
                                      <p:cBhvr>
                                        <p:cTn id="34" dur="500"/>
                                        <p:tgtEl>
                                          <p:spTgt spid="36"/>
                                        </p:tgtEl>
                                      </p:cBhvr>
                                    </p:animEffect>
                                    <p:set>
                                      <p:cBhvr>
                                        <p:cTn id="35" dur="1" fill="hold">
                                          <p:stCondLst>
                                            <p:cond delay="499"/>
                                          </p:stCondLst>
                                        </p:cTn>
                                        <p:tgtEl>
                                          <p:spTgt spid="36"/>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xit" presetSubtype="8" fill="hold" grpId="0" nodeType="clickEffect">
                                  <p:stCondLst>
                                    <p:cond delay="0"/>
                                  </p:stCondLst>
                                  <p:childTnLst>
                                    <p:animEffect transition="out" filter="wipe(left)">
                                      <p:cBhvr>
                                        <p:cTn id="39" dur="500"/>
                                        <p:tgtEl>
                                          <p:spTgt spid="37"/>
                                        </p:tgtEl>
                                      </p:cBhvr>
                                    </p:animEffect>
                                    <p:set>
                                      <p:cBhvr>
                                        <p:cTn id="40" dur="1" fill="hold">
                                          <p:stCondLst>
                                            <p:cond delay="499"/>
                                          </p:stCondLst>
                                        </p:cTn>
                                        <p:tgtEl>
                                          <p:spTgt spid="37"/>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xit" presetSubtype="8" fill="hold" grpId="0" nodeType="clickEffect">
                                  <p:stCondLst>
                                    <p:cond delay="0"/>
                                  </p:stCondLst>
                                  <p:childTnLst>
                                    <p:animEffect transition="out" filter="wipe(left)">
                                      <p:cBhvr>
                                        <p:cTn id="44" dur="500"/>
                                        <p:tgtEl>
                                          <p:spTgt spid="38"/>
                                        </p:tgtEl>
                                      </p:cBhvr>
                                    </p:animEffect>
                                    <p:set>
                                      <p:cBhvr>
                                        <p:cTn id="45" dur="1" fill="hold">
                                          <p:stCondLst>
                                            <p:cond delay="499"/>
                                          </p:stCondLst>
                                        </p:cTn>
                                        <p:tgtEl>
                                          <p:spTgt spid="38"/>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nodeType="afterGroup">
                            <p:stCondLst>
                              <p:cond delay="500"/>
                            </p:stCondLst>
                            <p:childTnLst>
                              <p:par>
                                <p:cTn id="52" presetID="16" presetClass="entr" presetSubtype="42"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outHorizontal)">
                                      <p:cBhvr>
                                        <p:cTn id="54" dur="500"/>
                                        <p:tgtEl>
                                          <p:spTgt spid="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par>
                                <p:cTn id="58" presetID="49" presetClass="entr" presetSubtype="0" decel="10000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 calcmode="lin" valueType="num">
                                      <p:cBhvr>
                                        <p:cTn id="62" dur="500" fill="hold"/>
                                        <p:tgtEl>
                                          <p:spTgt spid="39"/>
                                        </p:tgtEl>
                                        <p:attrNameLst>
                                          <p:attrName>style.rotation</p:attrName>
                                        </p:attrNameLst>
                                      </p:cBhvr>
                                      <p:tavLst>
                                        <p:tav tm="0">
                                          <p:val>
                                            <p:fltVal val="360"/>
                                          </p:val>
                                        </p:tav>
                                        <p:tav tm="100000">
                                          <p:val>
                                            <p:fltVal val="0"/>
                                          </p:val>
                                        </p:tav>
                                      </p:tavLst>
                                    </p:anim>
                                    <p:animEffect transition="in" filter="fade">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33" grpId="0" animBg="1"/>
      <p:bldP spid="34" grpId="0" animBg="1"/>
      <p:bldP spid="36" grpId="0" animBg="1"/>
      <p:bldP spid="37"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atin typeface="Gill Sans Light" charset="0"/>
              </a:rPr>
              <a:t>RESULTS BY SLIDE TYPE</a:t>
            </a:r>
          </a:p>
        </p:txBody>
      </p:sp>
      <p:sp>
        <p:nvSpPr>
          <p:cNvPr id="5" name="Slide Number Placeholder 4"/>
          <p:cNvSpPr>
            <a:spLocks noGrp="1"/>
          </p:cNvSpPr>
          <p:nvPr>
            <p:ph type="sldNum" sz="quarter" idx="12"/>
          </p:nvPr>
        </p:nvSpPr>
        <p:spPr/>
        <p:txBody>
          <a:bodyPr/>
          <a:lstStyle/>
          <a:p>
            <a:pPr>
              <a:defRPr/>
            </a:pPr>
            <a:fld id="{88DF7B35-6AC0-FF4A-A2A3-FF2AA0B34E40}" type="slidenum">
              <a:rPr lang="en-US" smtClean="0"/>
              <a:pPr>
                <a:defRPr/>
              </a:pPr>
              <a:t>32</a:t>
            </a:fld>
            <a:endParaRPr lang="en-US"/>
          </a:p>
        </p:txBody>
      </p:sp>
      <p:sp>
        <p:nvSpPr>
          <p:cNvPr id="12291" name="TextBox 7"/>
          <p:cNvSpPr txBox="1">
            <a:spLocks noChangeArrowheads="1"/>
          </p:cNvSpPr>
          <p:nvPr/>
        </p:nvSpPr>
        <p:spPr bwMode="auto">
          <a:xfrm rot="-5400000">
            <a:off x="-806450" y="2809875"/>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a:latin typeface="Gill Sans Light" charset="0"/>
                <a:cs typeface="Gill Sans Light" charset="0"/>
              </a:rPr>
              <a:t>Number of slides</a:t>
            </a:r>
          </a:p>
        </p:txBody>
      </p:sp>
      <p:graphicFrame>
        <p:nvGraphicFramePr>
          <p:cNvPr id="10" name="Content Placeholder 3"/>
          <p:cNvGraphicFramePr>
            <a:graphicFrameLocks noGrp="1"/>
          </p:cNvGraphicFramePr>
          <p:nvPr>
            <p:ph idx="1"/>
          </p:nvPr>
        </p:nvGraphicFramePr>
        <p:xfrm>
          <a:off x="355600" y="1117600"/>
          <a:ext cx="8737600" cy="561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quarter" idx="10"/>
          </p:nvPr>
        </p:nvSpPr>
        <p:spPr/>
        <p:txBody>
          <a:bodyPr/>
          <a:lstStyle/>
          <a:p>
            <a:pPr>
              <a:defRPr/>
            </a:pPr>
            <a:r>
              <a:rPr lang="en-US"/>
              <a:t>24 Jul 2013</a:t>
            </a:r>
          </a:p>
        </p:txBody>
      </p:sp>
      <p:sp>
        <p:nvSpPr>
          <p:cNvPr id="6" name="Footer Placeholder 5"/>
          <p:cNvSpPr>
            <a:spLocks noGrp="1"/>
          </p:cNvSpPr>
          <p:nvPr>
            <p:ph type="ftr" sz="quarter" idx="11"/>
          </p:nvPr>
        </p:nvSpPr>
        <p:spPr/>
        <p:txBody>
          <a:bodyPr/>
          <a:lstStyle/>
          <a:p>
            <a:pPr>
              <a:defRPr/>
            </a:pPr>
            <a:r>
              <a:rPr lang="en-US"/>
              <a:t>JCDL 2013, Indiapolis, USA</a:t>
            </a:r>
          </a:p>
        </p:txBody>
      </p:sp>
      <p:sp>
        <p:nvSpPr>
          <p:cNvPr id="8" name="Rounded Rectangle 7"/>
          <p:cNvSpPr>
            <a:spLocks noChangeArrowheads="1"/>
          </p:cNvSpPr>
          <p:nvPr/>
        </p:nvSpPr>
        <p:spPr bwMode="auto">
          <a:xfrm>
            <a:off x="5686425" y="1577975"/>
            <a:ext cx="3208338" cy="887413"/>
          </a:xfrm>
          <a:prstGeom prst="roundRect">
            <a:avLst>
              <a:gd name="adj" fmla="val 5940"/>
            </a:avLst>
          </a:prstGeom>
          <a:solidFill>
            <a:schemeClr val="bg1">
              <a:alpha val="74901"/>
            </a:schemeClr>
          </a:solidFill>
          <a:ln w="9525">
            <a:solidFill>
              <a:srgbClr val="FF0000"/>
            </a:solidFill>
            <a:round/>
            <a:headEnd/>
            <a:tailEnd/>
          </a:ln>
        </p:spPr>
        <p:txBody>
          <a:bodyPr/>
          <a:lstStyle/>
          <a:p>
            <a:pPr marL="342900" indent="-342900">
              <a:buFont typeface="Arial" charset="0"/>
              <a:buChar char="•"/>
            </a:pPr>
            <a:r>
              <a:rPr lang="en-US" sz="1800">
                <a:latin typeface="Gill Sans Light" charset="0"/>
                <a:cs typeface="Gill Sans Light" charset="0"/>
              </a:rPr>
              <a:t>Improvement in all categories</a:t>
            </a:r>
            <a:endParaRPr lang="en-US" sz="3200">
              <a:latin typeface="Gill Sans Light" charset="0"/>
              <a:cs typeface="Gill Sans Light" charset="0"/>
            </a:endParaRPr>
          </a:p>
        </p:txBody>
      </p:sp>
      <p:sp>
        <p:nvSpPr>
          <p:cNvPr id="2" name="Rectangle 1"/>
          <p:cNvSpPr>
            <a:spLocks noChangeArrowheads="1"/>
          </p:cNvSpPr>
          <p:nvPr/>
        </p:nvSpPr>
        <p:spPr bwMode="auto">
          <a:xfrm>
            <a:off x="5705475" y="1970088"/>
            <a:ext cx="305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sz="1800">
                <a:latin typeface="Gill Sans Light" charset="0"/>
                <a:cs typeface="Gill Sans Light" charset="0"/>
              </a:rPr>
              <a:t>Especially in </a:t>
            </a:r>
            <a:r>
              <a:rPr lang="en-US" sz="1800">
                <a:solidFill>
                  <a:srgbClr val="0000FF"/>
                </a:solidFill>
                <a:latin typeface="Gill Sans Light" charset="0"/>
                <a:cs typeface="Gill Sans Light" charset="0"/>
              </a:rPr>
              <a:t>Image</a:t>
            </a:r>
            <a:r>
              <a:rPr lang="en-US" sz="1800">
                <a:latin typeface="Gill Sans Light" charset="0"/>
                <a:cs typeface="Gill Sans Light" charset="0"/>
              </a:rPr>
              <a:t> and </a:t>
            </a:r>
            <a:r>
              <a:rPr lang="en-US" sz="1800" i="1">
                <a:solidFill>
                  <a:srgbClr val="0000FF"/>
                </a:solidFill>
                <a:latin typeface="Gill Sans Light" charset="0"/>
                <a:cs typeface="Gill Sans Light" charset="0"/>
              </a:rPr>
              <a:t>nil</a:t>
            </a:r>
            <a:r>
              <a:rPr lang="en-US" sz="1800">
                <a:latin typeface="Gill Sans Light" charset="0"/>
                <a:cs typeface="Gill Sans Light" charset="0"/>
              </a:rPr>
              <a:t>s</a:t>
            </a:r>
            <a:endParaRPr lang="en-US" sz="3200">
              <a:latin typeface="Gill Sans Light" charset="0"/>
              <a:cs typeface="Gill Sans Light" charset="0"/>
            </a:endParaRPr>
          </a:p>
        </p:txBody>
      </p:sp>
      <p:sp>
        <p:nvSpPr>
          <p:cNvPr id="12298" name="TextBox 11"/>
          <p:cNvSpPr txBox="1">
            <a:spLocks noChangeArrowheads="1"/>
          </p:cNvSpPr>
          <p:nvPr/>
        </p:nvSpPr>
        <p:spPr bwMode="auto">
          <a:xfrm>
            <a:off x="93663" y="6034088"/>
            <a:ext cx="2301875" cy="646112"/>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Gill Sans Light" charset="0"/>
                <a:cs typeface="Gill Sans Light" charset="0"/>
              </a:rPr>
              <a:t>Recent Work.  </a:t>
            </a:r>
            <a:br>
              <a:rPr lang="en-US" sz="1800">
                <a:latin typeface="Gill Sans Light" charset="0"/>
                <a:cs typeface="Gill Sans Light" charset="0"/>
              </a:rPr>
            </a:br>
            <a:r>
              <a:rPr lang="en-US" sz="1800">
                <a:latin typeface="Gill Sans Light" charset="0"/>
                <a:cs typeface="Gill Sans Light" charset="0"/>
              </a:rPr>
              <a:t>Not in published paper.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1313"/>
            <a:ext cx="7467600" cy="4560887"/>
          </a:xfrm>
        </p:spPr>
        <p:txBody>
          <a:bodyPr/>
          <a:lstStyle/>
          <a:p>
            <a:r>
              <a:rPr lang="en-US" sz="2800">
                <a:latin typeface="Gill Sans Light" charset="0"/>
              </a:rPr>
              <a:t>More than 40% of slides contain elements other than text</a:t>
            </a:r>
          </a:p>
          <a:p>
            <a:endParaRPr lang="en-US" sz="900">
              <a:latin typeface="Gill Sans Light" charset="0"/>
            </a:endParaRPr>
          </a:p>
          <a:p>
            <a:r>
              <a:rPr lang="en-US" sz="2800">
                <a:latin typeface="Gill Sans Light" charset="0"/>
              </a:rPr>
              <a:t>Baseline analysis shows the error rate: </a:t>
            </a:r>
          </a:p>
          <a:p>
            <a:pPr lvl="1"/>
            <a:r>
              <a:rPr lang="en-US" sz="2400">
                <a:latin typeface="Gill Sans Light" charset="0"/>
              </a:rPr>
              <a:t>13% 		  of overall incorrect alignment on text slides.</a:t>
            </a:r>
          </a:p>
          <a:p>
            <a:pPr lvl="1"/>
            <a:r>
              <a:rPr lang="en-US" sz="2400">
                <a:latin typeface="Gill Sans Light" charset="0"/>
              </a:rPr>
              <a:t>26%		  of overall incorrect alignment on others.</a:t>
            </a:r>
          </a:p>
          <a:p>
            <a:pPr lvl="1"/>
            <a:endParaRPr lang="en-US" sz="900">
              <a:latin typeface="Gill Sans Light" charset="0"/>
            </a:endParaRPr>
          </a:p>
          <a:p>
            <a:r>
              <a:rPr lang="en-US" sz="2800">
                <a:latin typeface="Gill Sans Light" charset="0"/>
              </a:rPr>
              <a:t>We use visual content to classify the slides</a:t>
            </a:r>
          </a:p>
          <a:p>
            <a:pPr lvl="1"/>
            <a:r>
              <a:rPr lang="en-US" sz="2400">
                <a:latin typeface="Gill Sans Light" charset="0"/>
              </a:rPr>
              <a:t>Heuristic and weights depending on slide class          </a:t>
            </a:r>
          </a:p>
          <a:p>
            <a:endParaRPr lang="en-US" sz="900">
              <a:latin typeface="Gill Sans Light" charset="0"/>
            </a:endParaRPr>
          </a:p>
        </p:txBody>
      </p:sp>
      <p:sp>
        <p:nvSpPr>
          <p:cNvPr id="6" name="Rectangle 5"/>
          <p:cNvSpPr/>
          <p:nvPr/>
        </p:nvSpPr>
        <p:spPr>
          <a:xfrm>
            <a:off x="838200" y="1538288"/>
            <a:ext cx="7180263" cy="1019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Rectangle 7"/>
          <p:cNvSpPr/>
          <p:nvPr/>
        </p:nvSpPr>
        <p:spPr>
          <a:xfrm>
            <a:off x="838200" y="4171950"/>
            <a:ext cx="7391400" cy="124618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Content Placeholder 2"/>
          <p:cNvSpPr txBox="1">
            <a:spLocks/>
          </p:cNvSpPr>
          <p:nvPr/>
        </p:nvSpPr>
        <p:spPr bwMode="auto">
          <a:xfrm>
            <a:off x="1782763" y="3238500"/>
            <a:ext cx="1485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328613"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eaLnBrk="1" hangingPunct="1">
              <a:spcBef>
                <a:spcPct val="20000"/>
              </a:spcBef>
              <a:buClr>
                <a:schemeClr val="accent1"/>
              </a:buClr>
              <a:buSzPct val="95000"/>
              <a:buFont typeface="Rage Italic" charset="0"/>
              <a:buNone/>
            </a:pPr>
            <a:r>
              <a:rPr lang="en-US">
                <a:latin typeface="Gill Sans Light" charset="0"/>
                <a:cs typeface="Gill Sans Light" charset="0"/>
              </a:rPr>
              <a:t>  9 %</a:t>
            </a:r>
          </a:p>
          <a:p>
            <a:pPr lvl="1" eaLnBrk="1" hangingPunct="1">
              <a:spcBef>
                <a:spcPct val="20000"/>
              </a:spcBef>
              <a:buClr>
                <a:schemeClr val="accent1"/>
              </a:buClr>
              <a:buSzPct val="95000"/>
              <a:buFont typeface="Rage Italic" charset="0"/>
              <a:buNone/>
            </a:pPr>
            <a:r>
              <a:rPr lang="en-US">
                <a:latin typeface="Gill Sans Light" charset="0"/>
                <a:cs typeface="Gill Sans Light" charset="0"/>
              </a:rPr>
              <a:t> 13%</a:t>
            </a:r>
          </a:p>
        </p:txBody>
      </p:sp>
      <p:sp>
        <p:nvSpPr>
          <p:cNvPr id="17" name="Rectangle 16"/>
          <p:cNvSpPr/>
          <p:nvPr/>
        </p:nvSpPr>
        <p:spPr>
          <a:xfrm>
            <a:off x="838200" y="2557463"/>
            <a:ext cx="1565275" cy="6000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Rectangle 11"/>
          <p:cNvSpPr/>
          <p:nvPr/>
        </p:nvSpPr>
        <p:spPr>
          <a:xfrm>
            <a:off x="1643063" y="3198813"/>
            <a:ext cx="588962" cy="91916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7111" name="Title 1"/>
          <p:cNvSpPr>
            <a:spLocks noGrp="1"/>
          </p:cNvSpPr>
          <p:nvPr>
            <p:ph type="title"/>
          </p:nvPr>
        </p:nvSpPr>
        <p:spPr/>
        <p:txBody>
          <a:bodyPr/>
          <a:lstStyle/>
          <a:p>
            <a:r>
              <a:rPr lang="en-US">
                <a:latin typeface="Gill Sans Light" charset="0"/>
              </a:rPr>
              <a:t>SUMMARY</a:t>
            </a:r>
          </a:p>
        </p:txBody>
      </p:sp>
      <p:sp>
        <p:nvSpPr>
          <p:cNvPr id="5" name="Slide Number Placeholder 4"/>
          <p:cNvSpPr>
            <a:spLocks noGrp="1"/>
          </p:cNvSpPr>
          <p:nvPr>
            <p:ph type="sldNum" sz="quarter" idx="12"/>
          </p:nvPr>
        </p:nvSpPr>
        <p:spPr/>
        <p:txBody>
          <a:bodyPr/>
          <a:lstStyle/>
          <a:p>
            <a:pPr>
              <a:defRPr/>
            </a:pPr>
            <a:fld id="{0406471C-45AF-3844-B3CC-71B4AB82B130}" type="slidenum">
              <a:rPr lang="en-US" smtClean="0"/>
              <a:pPr>
                <a:defRPr/>
              </a:pPr>
              <a:t>33</a:t>
            </a:fld>
            <a:endParaRPr lang="en-US"/>
          </a:p>
        </p:txBody>
      </p:sp>
      <p:sp>
        <p:nvSpPr>
          <p:cNvPr id="10" name="Date Placeholder 9"/>
          <p:cNvSpPr>
            <a:spLocks noGrp="1"/>
          </p:cNvSpPr>
          <p:nvPr>
            <p:ph type="dt" sz="quarter" idx="10"/>
          </p:nvPr>
        </p:nvSpPr>
        <p:spPr/>
        <p:txBody>
          <a:bodyPr/>
          <a:lstStyle/>
          <a:p>
            <a:pPr>
              <a:defRPr/>
            </a:pPr>
            <a:r>
              <a:rPr lang="en-US"/>
              <a:t>24 Jul 2013</a:t>
            </a:r>
          </a:p>
        </p:txBody>
      </p:sp>
      <p:sp>
        <p:nvSpPr>
          <p:cNvPr id="11" name="Footer Placeholder 10"/>
          <p:cNvSpPr>
            <a:spLocks noGrp="1"/>
          </p:cNvSpPr>
          <p:nvPr>
            <p:ph type="ftr" sz="quarter" idx="11"/>
          </p:nvPr>
        </p:nvSpPr>
        <p:spPr/>
        <p:txBody>
          <a:bodyPr/>
          <a:lstStyle/>
          <a:p>
            <a:pPr>
              <a:defRPr/>
            </a:pPr>
            <a:r>
              <a:rPr lang="en-US"/>
              <a:t>JCDL 2013, Indiapolis, USA</a:t>
            </a:r>
          </a:p>
        </p:txBody>
      </p:sp>
      <p:grpSp>
        <p:nvGrpSpPr>
          <p:cNvPr id="26" name="Group 25"/>
          <p:cNvGrpSpPr>
            <a:grpSpLocks/>
          </p:cNvGrpSpPr>
          <p:nvPr/>
        </p:nvGrpSpPr>
        <p:grpSpPr bwMode="auto">
          <a:xfrm>
            <a:off x="1208088" y="2886075"/>
            <a:ext cx="1150937" cy="1212850"/>
            <a:chOff x="1208314" y="2712357"/>
            <a:chExt cx="1150257" cy="1212852"/>
          </a:xfrm>
        </p:grpSpPr>
        <p:cxnSp>
          <p:nvCxnSpPr>
            <p:cNvPr id="4" name="Straight Connector 3"/>
            <p:cNvCxnSpPr/>
            <p:nvPr/>
          </p:nvCxnSpPr>
          <p:spPr>
            <a:xfrm>
              <a:off x="1643032" y="3006045"/>
              <a:ext cx="588614" cy="91916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08314" y="2712357"/>
              <a:ext cx="1150257" cy="200025"/>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208314" y="2712357"/>
              <a:ext cx="1150257" cy="200025"/>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643032" y="3025096"/>
              <a:ext cx="588614" cy="900113"/>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a:spLocks noChangeArrowheads="1"/>
          </p:cNvSpPr>
          <p:nvPr/>
        </p:nvSpPr>
        <p:spPr bwMode="auto">
          <a:xfrm>
            <a:off x="3124200" y="2363788"/>
            <a:ext cx="2554288" cy="522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a:latin typeface="Gill Sans Light" charset="0"/>
                <a:cs typeface="Gill Sans Light" charset="0"/>
              </a:rPr>
              <a:t>Final system (S4)</a:t>
            </a:r>
          </a:p>
        </p:txBody>
      </p:sp>
      <p:sp>
        <p:nvSpPr>
          <p:cNvPr id="28" name="TextBox 27"/>
          <p:cNvSpPr txBox="1">
            <a:spLocks noChangeArrowheads="1"/>
          </p:cNvSpPr>
          <p:nvPr/>
        </p:nvSpPr>
        <p:spPr bwMode="auto">
          <a:xfrm>
            <a:off x="838200" y="4171950"/>
            <a:ext cx="7391400" cy="138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a:solidFill>
                  <a:srgbClr val="FF0000"/>
                </a:solidFill>
                <a:latin typeface="Gill Sans Light" charset="0"/>
                <a:cs typeface="Gill Sans Light" charset="0"/>
              </a:rPr>
              <a:t>50% reduction in targeted errors</a:t>
            </a:r>
          </a:p>
          <a:p>
            <a:pPr algn="ctr" eaLnBrk="1" hangingPunct="1"/>
            <a:endParaRPr lang="en-US" sz="2800">
              <a:solidFill>
                <a:srgbClr val="FF0000"/>
              </a:solidFill>
              <a:latin typeface="Gill Sans Light" charset="0"/>
              <a:cs typeface="Gill Sans Light" charset="0"/>
            </a:endParaRPr>
          </a:p>
          <a:p>
            <a:pPr eaLnBrk="1" hangingPunct="1"/>
            <a:endParaRPr lang="en-US" sz="2800">
              <a:solidFill>
                <a:srgbClr val="FF0000"/>
              </a:solidFill>
              <a:latin typeface="Gill Sans Light" charset="0"/>
              <a:cs typeface="Gill Sans Light"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par>
                          <p:cTn id="35" fill="hold" nodeType="afterGroup">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7" grpId="0"/>
      <p:bldP spid="17" grpId="0" animBg="1"/>
      <p:bldP spid="17" grpId="1" animBg="1"/>
      <p:bldP spid="12" grpId="0" animBg="1"/>
      <p:bldP spid="25"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atin typeface="Gill Sans Light" charset="0"/>
              </a:rPr>
              <a:t>CONCLUSION</a:t>
            </a:r>
          </a:p>
        </p:txBody>
      </p:sp>
      <p:sp>
        <p:nvSpPr>
          <p:cNvPr id="3" name="Content Placeholder 2"/>
          <p:cNvSpPr>
            <a:spLocks noGrp="1"/>
          </p:cNvSpPr>
          <p:nvPr>
            <p:ph idx="1"/>
          </p:nvPr>
        </p:nvSpPr>
        <p:spPr>
          <a:xfrm>
            <a:off x="838200" y="1600200"/>
            <a:ext cx="7467600" cy="4800600"/>
          </a:xfrm>
        </p:spPr>
        <p:txBody>
          <a:bodyPr>
            <a:normAutofit/>
          </a:bodyPr>
          <a:lstStyle/>
          <a:p>
            <a:pPr>
              <a:defRPr/>
            </a:pPr>
            <a:r>
              <a:rPr lang="en-US" sz="2800" dirty="0" smtClean="0"/>
              <a:t>Many slides with images and drawings, where text is insufficient evidence for alignment.</a:t>
            </a:r>
          </a:p>
          <a:p>
            <a:pPr marL="0" indent="0">
              <a:buFont typeface="Arial" charset="0"/>
              <a:buNone/>
              <a:defRPr/>
            </a:pPr>
            <a:endParaRPr lang="en-US" sz="1400" dirty="0" smtClean="0"/>
          </a:p>
          <a:p>
            <a:pPr>
              <a:defRPr/>
            </a:pPr>
            <a:r>
              <a:rPr lang="en-US" sz="2800" dirty="0" smtClean="0"/>
              <a:t>Visual evidence serves to drive the alignment:</a:t>
            </a:r>
          </a:p>
          <a:p>
            <a:pPr lvl="1">
              <a:defRPr/>
            </a:pPr>
            <a:r>
              <a:rPr lang="en-US" sz="2400" dirty="0" smtClean="0"/>
              <a:t>As evidence (Image Classification)</a:t>
            </a:r>
          </a:p>
          <a:p>
            <a:pPr lvl="1">
              <a:defRPr/>
            </a:pPr>
            <a:r>
              <a:rPr lang="en-US" sz="2400" dirty="0" smtClean="0"/>
              <a:t>As a system architecture driver (Multimodal Fusion)</a:t>
            </a:r>
          </a:p>
          <a:p>
            <a:pPr lvl="1">
              <a:defRPr/>
            </a:pPr>
            <a:endParaRPr lang="en-US" sz="2400" dirty="0"/>
          </a:p>
          <a:p>
            <a:pPr marL="0" indent="0" algn="ctr">
              <a:buFont typeface="Arial" charset="0"/>
              <a:buNone/>
              <a:defRPr/>
            </a:pPr>
            <a:r>
              <a:rPr lang="en-US" b="1" dirty="0" smtClean="0">
                <a:solidFill>
                  <a:srgbClr val="FF0000"/>
                </a:solidFill>
              </a:rPr>
              <a:t>THANK  YOU</a:t>
            </a:r>
          </a:p>
        </p:txBody>
      </p:sp>
      <p:sp>
        <p:nvSpPr>
          <p:cNvPr id="5" name="Slide Number Placeholder 4"/>
          <p:cNvSpPr>
            <a:spLocks noGrp="1"/>
          </p:cNvSpPr>
          <p:nvPr>
            <p:ph type="sldNum" sz="quarter" idx="12"/>
          </p:nvPr>
        </p:nvSpPr>
        <p:spPr/>
        <p:txBody>
          <a:bodyPr/>
          <a:lstStyle/>
          <a:p>
            <a:pPr>
              <a:defRPr/>
            </a:pPr>
            <a:fld id="{3804CFDB-B278-9E44-A3B7-60A7DC5E2555}" type="slidenum">
              <a:rPr lang="en-US" smtClean="0"/>
              <a:pPr>
                <a:defRPr/>
              </a:pPr>
              <a:t>34</a:t>
            </a:fld>
            <a:endParaRPr lang="en-US"/>
          </a:p>
        </p:txBody>
      </p:sp>
      <p:sp>
        <p:nvSpPr>
          <p:cNvPr id="6" name="Date Placeholder 5"/>
          <p:cNvSpPr>
            <a:spLocks noGrp="1"/>
          </p:cNvSpPr>
          <p:nvPr>
            <p:ph type="dt" sz="quarter" idx="10"/>
          </p:nvPr>
        </p:nvSpPr>
        <p:spPr/>
        <p:txBody>
          <a:bodyPr/>
          <a:lstStyle/>
          <a:p>
            <a:pPr>
              <a:defRPr/>
            </a:pPr>
            <a:r>
              <a:rPr lang="en-US"/>
              <a:t>24 Jul 2013</a:t>
            </a:r>
          </a:p>
        </p:txBody>
      </p:sp>
      <p:sp>
        <p:nvSpPr>
          <p:cNvPr id="7" name="Footer Placeholder 6"/>
          <p:cNvSpPr>
            <a:spLocks noGrp="1"/>
          </p:cNvSpPr>
          <p:nvPr>
            <p:ph type="ftr" sz="quarter" idx="11"/>
          </p:nvPr>
        </p:nvSpPr>
        <p:spPr/>
        <p:txBody>
          <a:bodyPr/>
          <a:lstStyle/>
          <a:p>
            <a:pPr>
              <a:defRPr/>
            </a:pPr>
            <a:r>
              <a:rPr lang="en-US"/>
              <a:t>JCDL 2013, Indiapolis, USA</a:t>
            </a:r>
          </a:p>
        </p:txBody>
      </p:sp>
      <p:sp>
        <p:nvSpPr>
          <p:cNvPr id="8" name="Rounded Rectangle 7"/>
          <p:cNvSpPr>
            <a:spLocks noChangeArrowheads="1"/>
          </p:cNvSpPr>
          <p:nvPr/>
        </p:nvSpPr>
        <p:spPr bwMode="auto">
          <a:xfrm>
            <a:off x="1109663" y="4276725"/>
            <a:ext cx="6924675" cy="1404938"/>
          </a:xfrm>
          <a:prstGeom prst="roundRect">
            <a:avLst>
              <a:gd name="adj" fmla="val 594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buFont typeface="Arial" charset="0"/>
              <a:buNone/>
            </a:pPr>
            <a:endParaRPr lang="en-US" sz="3600">
              <a:latin typeface="Gill Sans Light" charset="0"/>
              <a:cs typeface="Gill Sans Light"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Back up slides</a:t>
            </a:r>
            <a:endParaRPr lang="en-US" dirty="0"/>
          </a:p>
        </p:txBody>
      </p:sp>
      <p:sp>
        <p:nvSpPr>
          <p:cNvPr id="8" name="Text Placeholder 7"/>
          <p:cNvSpPr>
            <a:spLocks noGrp="1"/>
          </p:cNvSpPr>
          <p:nvPr>
            <p:ph type="body" idx="1"/>
          </p:nvPr>
        </p:nvSpPr>
        <p:spPr/>
        <p:txBody>
          <a:bodyPr/>
          <a:lstStyle/>
          <a:p>
            <a:pPr>
              <a:defRPr/>
            </a:pPr>
            <a:endParaRPr lang="en-US" dirty="0"/>
          </a:p>
        </p:txBody>
      </p:sp>
      <p:sp>
        <p:nvSpPr>
          <p:cNvPr id="6" name="Slide Number Placeholder 5"/>
          <p:cNvSpPr>
            <a:spLocks noGrp="1"/>
          </p:cNvSpPr>
          <p:nvPr>
            <p:ph type="sldNum" sz="quarter" idx="10"/>
          </p:nvPr>
        </p:nvSpPr>
        <p:spPr/>
        <p:txBody>
          <a:bodyPr/>
          <a:lstStyle/>
          <a:p>
            <a:pPr>
              <a:defRPr/>
            </a:pPr>
            <a:fld id="{EB573270-F884-8D4E-8497-2EF5C83E6CD5}" type="slidenum">
              <a:rPr lang="en-US" smtClean="0"/>
              <a:pPr>
                <a:defRPr/>
              </a:pPr>
              <a:t>35</a:t>
            </a:fld>
            <a:endParaRPr lang="en-US"/>
          </a:p>
        </p:txBody>
      </p:sp>
      <p:sp>
        <p:nvSpPr>
          <p:cNvPr id="4" name="Date Placeholder 3"/>
          <p:cNvSpPr>
            <a:spLocks noGrp="1"/>
          </p:cNvSpPr>
          <p:nvPr>
            <p:ph type="dt" sz="quarter" idx="11"/>
          </p:nvPr>
        </p:nvSpPr>
        <p:spPr/>
        <p:txBody>
          <a:bodyPr/>
          <a:lstStyle/>
          <a:p>
            <a:pPr>
              <a:defRPr/>
            </a:pPr>
            <a:r>
              <a:rPr lang="en-US"/>
              <a:t>24 Jul 2013</a:t>
            </a:r>
          </a:p>
        </p:txBody>
      </p:sp>
      <p:sp>
        <p:nvSpPr>
          <p:cNvPr id="5" name="Footer Placeholder 4"/>
          <p:cNvSpPr>
            <a:spLocks noGrp="1"/>
          </p:cNvSpPr>
          <p:nvPr>
            <p:ph type="ftr" sz="quarter" idx="12"/>
          </p:nvPr>
        </p:nvSpPr>
        <p:spPr/>
        <p:txBody>
          <a:bodyPr/>
          <a:lstStyle/>
          <a:p>
            <a:pPr>
              <a:defRPr/>
            </a:pPr>
            <a:r>
              <a:rPr lang="en-US"/>
              <a:t>JCDL 2013, Indiapolis, USA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Gill Sans Light" charset="0"/>
              </a:rPr>
              <a:t>APPLICATIONS</a:t>
            </a:r>
          </a:p>
        </p:txBody>
      </p:sp>
      <p:sp>
        <p:nvSpPr>
          <p:cNvPr id="3" name="Content Placeholder 2"/>
          <p:cNvSpPr>
            <a:spLocks noGrp="1"/>
          </p:cNvSpPr>
          <p:nvPr>
            <p:ph idx="1"/>
          </p:nvPr>
        </p:nvSpPr>
        <p:spPr>
          <a:xfrm>
            <a:off x="838200" y="1600200"/>
            <a:ext cx="7467600" cy="4800600"/>
          </a:xfrm>
        </p:spPr>
        <p:txBody>
          <a:bodyPr>
            <a:normAutofit fontScale="92500"/>
          </a:bodyPr>
          <a:lstStyle/>
          <a:p>
            <a:pPr>
              <a:defRPr/>
            </a:pPr>
            <a:r>
              <a:rPr lang="en-US" dirty="0" smtClean="0"/>
              <a:t>Help the process of learning for beginners by reviewing a paper along with its presentation.</a:t>
            </a:r>
          </a:p>
          <a:p>
            <a:pPr>
              <a:defRPr/>
            </a:pPr>
            <a:endParaRPr lang="en-US" dirty="0"/>
          </a:p>
          <a:p>
            <a:pPr>
              <a:defRPr/>
            </a:pPr>
            <a:r>
              <a:rPr lang="en-US" dirty="0" smtClean="0"/>
              <a:t>Improve the quality of the skimming process for researchers and professionals.</a:t>
            </a:r>
          </a:p>
          <a:p>
            <a:pPr>
              <a:defRPr/>
            </a:pPr>
            <a:endParaRPr lang="en-US" dirty="0" smtClean="0"/>
          </a:p>
          <a:p>
            <a:pPr>
              <a:defRPr/>
            </a:pPr>
            <a:r>
              <a:rPr lang="en-US" dirty="0" smtClean="0"/>
              <a:t>Generate a </a:t>
            </a:r>
            <a:r>
              <a:rPr lang="en-US" dirty="0"/>
              <a:t>large dataset of aligned slides and sections for the purpose of (</a:t>
            </a:r>
            <a:r>
              <a:rPr lang="en-US" dirty="0" smtClean="0"/>
              <a:t>semi-) automatic </a:t>
            </a:r>
            <a:r>
              <a:rPr lang="en-US" dirty="0"/>
              <a:t>presentation </a:t>
            </a:r>
            <a:r>
              <a:rPr lang="en-US" dirty="0" smtClean="0"/>
              <a:t>generation.</a:t>
            </a:r>
            <a:endParaRPr lang="en-US" dirty="0"/>
          </a:p>
          <a:p>
            <a:pPr>
              <a:defRPr/>
            </a:pPr>
            <a:endParaRPr lang="en-US" dirty="0"/>
          </a:p>
        </p:txBody>
      </p:sp>
      <p:sp>
        <p:nvSpPr>
          <p:cNvPr id="5" name="Slide Number Placeholder 4"/>
          <p:cNvSpPr>
            <a:spLocks noGrp="1"/>
          </p:cNvSpPr>
          <p:nvPr>
            <p:ph type="sldNum" sz="quarter" idx="12"/>
          </p:nvPr>
        </p:nvSpPr>
        <p:spPr/>
        <p:txBody>
          <a:bodyPr/>
          <a:lstStyle/>
          <a:p>
            <a:pPr>
              <a:defRPr/>
            </a:pPr>
            <a:fld id="{4B13760F-159B-BC47-8231-1482B02260FB}" type="slidenum">
              <a:rPr lang="en-US" smtClean="0"/>
              <a:pPr>
                <a:defRPr/>
              </a:pPr>
              <a:t>36</a:t>
            </a:fld>
            <a:endParaRPr lang="en-US"/>
          </a:p>
        </p:txBody>
      </p:sp>
      <p:sp>
        <p:nvSpPr>
          <p:cNvPr id="6" name="Date Placeholder 5"/>
          <p:cNvSpPr>
            <a:spLocks noGrp="1"/>
          </p:cNvSpPr>
          <p:nvPr>
            <p:ph type="dt" sz="quarter" idx="10"/>
          </p:nvPr>
        </p:nvSpPr>
        <p:spPr/>
        <p:txBody>
          <a:bodyPr/>
          <a:lstStyle/>
          <a:p>
            <a:pPr>
              <a:defRPr/>
            </a:pPr>
            <a:r>
              <a:rPr lang="en-US"/>
              <a:t>24 Jul 2013</a:t>
            </a:r>
          </a:p>
        </p:txBody>
      </p:sp>
      <p:sp>
        <p:nvSpPr>
          <p:cNvPr id="7" name="Footer Placeholder 6"/>
          <p:cNvSpPr>
            <a:spLocks noGrp="1"/>
          </p:cNvSpPr>
          <p:nvPr>
            <p:ph type="ftr" sz="quarter" idx="11"/>
          </p:nvPr>
        </p:nvSpPr>
        <p:spPr/>
        <p:txBody>
          <a:bodyPr/>
          <a:lstStyle/>
          <a:p>
            <a:pPr>
              <a:defRPr/>
            </a:pPr>
            <a:r>
              <a:rPr lang="en-US"/>
              <a:t>JCDL 2013, Indiapolis, USA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ill Sans Light" charset="0"/>
              </a:rPr>
              <a:t>FUTURE WORK</a:t>
            </a:r>
          </a:p>
        </p:txBody>
      </p:sp>
      <p:sp>
        <p:nvSpPr>
          <p:cNvPr id="50178" name="Content Placeholder 2"/>
          <p:cNvSpPr>
            <a:spLocks noGrp="1"/>
          </p:cNvSpPr>
          <p:nvPr>
            <p:ph idx="1"/>
          </p:nvPr>
        </p:nvSpPr>
        <p:spPr/>
        <p:txBody>
          <a:bodyPr/>
          <a:lstStyle/>
          <a:p>
            <a:pPr>
              <a:buFont typeface="Wingdings" charset="0"/>
              <a:buChar char="Ø"/>
            </a:pPr>
            <a:r>
              <a:rPr lang="en-US">
                <a:latin typeface="Gill Sans Light" charset="0"/>
              </a:rPr>
              <a:t>More accurate text similarity measures.</a:t>
            </a:r>
          </a:p>
          <a:p>
            <a:pPr>
              <a:buFont typeface="Wingdings" charset="0"/>
              <a:buChar char="Ø"/>
            </a:pPr>
            <a:endParaRPr lang="en-US" sz="1400">
              <a:latin typeface="Gill Sans Light" charset="0"/>
            </a:endParaRPr>
          </a:p>
          <a:p>
            <a:pPr>
              <a:buFont typeface="Wingdings" charset="0"/>
              <a:buChar char="Ø"/>
            </a:pPr>
            <a:endParaRPr lang="en-US" sz="1400">
              <a:latin typeface="Gill Sans Light" charset="0"/>
            </a:endParaRPr>
          </a:p>
          <a:p>
            <a:pPr>
              <a:buFont typeface="Wingdings" charset="0"/>
              <a:buChar char="Ø"/>
            </a:pPr>
            <a:r>
              <a:rPr lang="en-US">
                <a:latin typeface="Gill Sans Light" charset="0"/>
              </a:rPr>
              <a:t>Differentiate between </a:t>
            </a:r>
            <a:r>
              <a:rPr lang="en-US">
                <a:solidFill>
                  <a:srgbClr val="0000FF"/>
                </a:solidFill>
                <a:latin typeface="Gill Sans Light" charset="0"/>
              </a:rPr>
              <a:t>title</a:t>
            </a:r>
            <a:r>
              <a:rPr lang="en-US">
                <a:latin typeface="Gill Sans Light" charset="0"/>
              </a:rPr>
              <a:t> and </a:t>
            </a:r>
            <a:r>
              <a:rPr lang="en-US">
                <a:solidFill>
                  <a:srgbClr val="0000FF"/>
                </a:solidFill>
                <a:latin typeface="Gill Sans Light" charset="0"/>
              </a:rPr>
              <a:t>body text</a:t>
            </a:r>
            <a:r>
              <a:rPr lang="en-US">
                <a:latin typeface="Gill Sans Light" charset="0"/>
              </a:rPr>
              <a:t>, and account for slide formatting.</a:t>
            </a:r>
            <a:endParaRPr lang="en-US" sz="1400">
              <a:latin typeface="Gill Sans Light" charset="0"/>
            </a:endParaRPr>
          </a:p>
          <a:p>
            <a:pPr>
              <a:buFont typeface="Wingdings" charset="0"/>
              <a:buChar char="Ø"/>
            </a:pPr>
            <a:endParaRPr lang="en-US" sz="1400">
              <a:latin typeface="Gill Sans Light" charset="0"/>
            </a:endParaRPr>
          </a:p>
          <a:p>
            <a:pPr>
              <a:buFont typeface="Wingdings" charset="0"/>
              <a:buChar char="Ø"/>
            </a:pPr>
            <a:endParaRPr lang="en-US" sz="1400">
              <a:latin typeface="Gill Sans Light" charset="0"/>
            </a:endParaRPr>
          </a:p>
          <a:p>
            <a:pPr>
              <a:buFont typeface="Wingdings" charset="0"/>
              <a:buChar char="Ø"/>
            </a:pPr>
            <a:r>
              <a:rPr lang="en-US">
                <a:latin typeface="Gill Sans Light" charset="0"/>
              </a:rPr>
              <a:t>Handling slides include hyperlinks, videos, animations, or other multimedia.</a:t>
            </a:r>
          </a:p>
        </p:txBody>
      </p:sp>
      <p:sp>
        <p:nvSpPr>
          <p:cNvPr id="6" name="Date Placeholder 5"/>
          <p:cNvSpPr>
            <a:spLocks noGrp="1"/>
          </p:cNvSpPr>
          <p:nvPr>
            <p:ph type="dt" sz="quarter" idx="10"/>
          </p:nvPr>
        </p:nvSpPr>
        <p:spPr/>
        <p:txBody>
          <a:bodyPr/>
          <a:lstStyle/>
          <a:p>
            <a:pPr>
              <a:defRPr/>
            </a:pPr>
            <a:r>
              <a:rPr lang="en-US"/>
              <a:t>24 Jul 2013</a:t>
            </a:r>
          </a:p>
        </p:txBody>
      </p:sp>
      <p:sp>
        <p:nvSpPr>
          <p:cNvPr id="7" name="Footer Placeholder 6"/>
          <p:cNvSpPr>
            <a:spLocks noGrp="1"/>
          </p:cNvSpPr>
          <p:nvPr>
            <p:ph type="ftr" sz="quarter" idx="11"/>
          </p:nvPr>
        </p:nvSpPr>
        <p:spPr/>
        <p:txBody>
          <a:bodyPr/>
          <a:lstStyle/>
          <a:p>
            <a:pPr>
              <a:defRPr/>
            </a:pPr>
            <a:r>
              <a:rPr lang="en-US"/>
              <a:t>JCDL 2013, Indiapolis, USA</a:t>
            </a:r>
          </a:p>
        </p:txBody>
      </p:sp>
      <p:sp>
        <p:nvSpPr>
          <p:cNvPr id="5" name="Slide Number Placeholder 4"/>
          <p:cNvSpPr>
            <a:spLocks noGrp="1"/>
          </p:cNvSpPr>
          <p:nvPr>
            <p:ph type="sldNum" sz="quarter" idx="12"/>
          </p:nvPr>
        </p:nvSpPr>
        <p:spPr/>
        <p:txBody>
          <a:bodyPr/>
          <a:lstStyle/>
          <a:p>
            <a:pPr>
              <a:defRPr/>
            </a:pPr>
            <a:fld id="{183459A0-0DE0-BB49-964E-86B0B9337DA9}" type="slidenum">
              <a:rPr lang="en-US" smtClean="0"/>
              <a:pPr>
                <a:defRPr/>
              </a:pPr>
              <a:t>37</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Gill Sans Light" charset="0"/>
              </a:rPr>
              <a:t>OLD SYSTEM ARCHITECTURE</a:t>
            </a:r>
          </a:p>
        </p:txBody>
      </p:sp>
      <p:grpSp>
        <p:nvGrpSpPr>
          <p:cNvPr id="51202" name="Group 3"/>
          <p:cNvGrpSpPr>
            <a:grpSpLocks/>
          </p:cNvGrpSpPr>
          <p:nvPr/>
        </p:nvGrpSpPr>
        <p:grpSpPr bwMode="auto">
          <a:xfrm>
            <a:off x="3175" y="2122488"/>
            <a:ext cx="9064625" cy="2678112"/>
            <a:chOff x="12109" y="1305156"/>
            <a:chExt cx="13703891" cy="3837212"/>
          </a:xfrm>
        </p:grpSpPr>
        <p:sp>
          <p:nvSpPr>
            <p:cNvPr id="51206" name="TextBox 4"/>
            <p:cNvSpPr txBox="1">
              <a:spLocks noChangeArrowheads="1"/>
            </p:cNvSpPr>
            <p:nvPr/>
          </p:nvSpPr>
          <p:spPr bwMode="auto">
            <a:xfrm>
              <a:off x="212835" y="1305156"/>
              <a:ext cx="2703319" cy="48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600">
                  <a:solidFill>
                    <a:srgbClr val="000000"/>
                  </a:solidFill>
                </a:rPr>
                <a:t>Input: Presentation</a:t>
              </a:r>
            </a:p>
          </p:txBody>
        </p:sp>
        <p:grpSp>
          <p:nvGrpSpPr>
            <p:cNvPr id="51207" name="Group 5"/>
            <p:cNvGrpSpPr>
              <a:grpSpLocks/>
            </p:cNvGrpSpPr>
            <p:nvPr/>
          </p:nvGrpSpPr>
          <p:grpSpPr bwMode="auto">
            <a:xfrm>
              <a:off x="12109" y="1535385"/>
              <a:ext cx="13703891" cy="3606983"/>
              <a:chOff x="561275" y="1469821"/>
              <a:chExt cx="13703891" cy="3606983"/>
            </a:xfrm>
          </p:grpSpPr>
          <p:sp>
            <p:nvSpPr>
              <p:cNvPr id="7" name="Rectangle 6"/>
              <p:cNvSpPr/>
              <p:nvPr/>
            </p:nvSpPr>
            <p:spPr>
              <a:xfrm>
                <a:off x="6371630" y="1485247"/>
                <a:ext cx="4315166" cy="28068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400">
                  <a:solidFill>
                    <a:prstClr val="white"/>
                  </a:solidFill>
                </a:endParaRPr>
              </a:p>
            </p:txBody>
          </p:sp>
          <p:cxnSp>
            <p:nvCxnSpPr>
              <p:cNvPr id="8" name="Elbow Connector 7"/>
              <p:cNvCxnSpPr>
                <a:stCxn id="51241" idx="3"/>
              </p:cNvCxnSpPr>
              <p:nvPr/>
            </p:nvCxnSpPr>
            <p:spPr>
              <a:xfrm flipV="1">
                <a:off x="2013264" y="3031959"/>
                <a:ext cx="686395" cy="66417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2699659" y="2740813"/>
                <a:ext cx="1543187" cy="584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rPr>
                  <a:t>Text Extraction</a:t>
                </a:r>
              </a:p>
            </p:txBody>
          </p:sp>
          <p:sp>
            <p:nvSpPr>
              <p:cNvPr id="10" name="Rectangle 9"/>
              <p:cNvSpPr/>
              <p:nvPr/>
            </p:nvSpPr>
            <p:spPr>
              <a:xfrm>
                <a:off x="4706043" y="2743087"/>
                <a:ext cx="1439989" cy="5822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rPr>
                  <a:t>Textual Similarity</a:t>
                </a:r>
              </a:p>
            </p:txBody>
          </p:sp>
          <p:cxnSp>
            <p:nvCxnSpPr>
              <p:cNvPr id="11" name="Straight Arrow Connector 10"/>
              <p:cNvCxnSpPr>
                <a:stCxn id="9" idx="3"/>
                <a:endCxn id="10" idx="1"/>
              </p:cNvCxnSpPr>
              <p:nvPr/>
            </p:nvCxnSpPr>
            <p:spPr>
              <a:xfrm>
                <a:off x="4242846" y="3034233"/>
                <a:ext cx="46319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Rounded Rectangle 11"/>
              <p:cNvSpPr/>
              <p:nvPr/>
            </p:nvSpPr>
            <p:spPr>
              <a:xfrm>
                <a:off x="6731627" y="1978829"/>
                <a:ext cx="3023976" cy="15944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400" dirty="0">
                  <a:solidFill>
                    <a:prstClr val="white"/>
                  </a:solidFill>
                </a:endParaRPr>
              </a:p>
            </p:txBody>
          </p:sp>
          <p:cxnSp>
            <p:nvCxnSpPr>
              <p:cNvPr id="13" name="Straight Arrow Connector 30"/>
              <p:cNvCxnSpPr>
                <a:endCxn id="12" idx="1"/>
              </p:cNvCxnSpPr>
              <p:nvPr/>
            </p:nvCxnSpPr>
            <p:spPr>
              <a:xfrm>
                <a:off x="1874065" y="2413274"/>
                <a:ext cx="4857561" cy="361657"/>
              </a:xfrm>
              <a:prstGeom prst="bentConnector3">
                <a:avLst>
                  <a:gd name="adj1" fmla="val 89121"/>
                </a:avLst>
              </a:prstGeom>
              <a:ln>
                <a:tailEnd type="arrow"/>
              </a:ln>
            </p:spPr>
            <p:style>
              <a:lnRef idx="1">
                <a:schemeClr val="dk1"/>
              </a:lnRef>
              <a:fillRef idx="0">
                <a:schemeClr val="dk1"/>
              </a:fillRef>
              <a:effectRef idx="0">
                <a:schemeClr val="dk1"/>
              </a:effectRef>
              <a:fontRef idx="minor">
                <a:schemeClr val="tx1"/>
              </a:fontRef>
            </p:style>
          </p:cxnSp>
          <p:sp>
            <p:nvSpPr>
              <p:cNvPr id="51215" name="TextBox 13"/>
              <p:cNvSpPr txBox="1">
                <a:spLocks noChangeArrowheads="1"/>
              </p:cNvSpPr>
              <p:nvPr/>
            </p:nvSpPr>
            <p:spPr bwMode="auto">
              <a:xfrm>
                <a:off x="561275" y="4591669"/>
                <a:ext cx="2416015" cy="48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600">
                    <a:solidFill>
                      <a:srgbClr val="000000"/>
                    </a:solidFill>
                  </a:rPr>
                  <a:t>Input: Document</a:t>
                </a:r>
              </a:p>
            </p:txBody>
          </p:sp>
          <p:sp>
            <p:nvSpPr>
              <p:cNvPr id="15" name="Oval 14"/>
              <p:cNvSpPr/>
              <p:nvPr/>
            </p:nvSpPr>
            <p:spPr>
              <a:xfrm>
                <a:off x="9954800" y="3680213"/>
                <a:ext cx="503996" cy="4731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400">
                  <a:solidFill>
                    <a:prstClr val="white"/>
                  </a:solidFill>
                </a:endParaRPr>
              </a:p>
            </p:txBody>
          </p:sp>
          <p:cxnSp>
            <p:nvCxnSpPr>
              <p:cNvPr id="16" name="Straight Connector 15"/>
              <p:cNvCxnSpPr>
                <a:stCxn id="15" idx="1"/>
                <a:endCxn id="15" idx="5"/>
              </p:cNvCxnSpPr>
              <p:nvPr/>
            </p:nvCxnSpPr>
            <p:spPr>
              <a:xfrm>
                <a:off x="10029200" y="3750726"/>
                <a:ext cx="357596" cy="33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7"/>
                <a:endCxn id="15" idx="3"/>
              </p:cNvCxnSpPr>
              <p:nvPr/>
            </p:nvCxnSpPr>
            <p:spPr>
              <a:xfrm flipH="1">
                <a:off x="10029200" y="3750726"/>
                <a:ext cx="357596" cy="33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918801" y="2679399"/>
                <a:ext cx="575995" cy="432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rPr>
                  <a:t>nil</a:t>
                </a:r>
              </a:p>
            </p:txBody>
          </p:sp>
          <p:sp>
            <p:nvSpPr>
              <p:cNvPr id="19" name="Rectangle 18"/>
              <p:cNvSpPr/>
              <p:nvPr/>
            </p:nvSpPr>
            <p:spPr>
              <a:xfrm>
                <a:off x="4706043" y="3573309"/>
                <a:ext cx="1439989" cy="5800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prstClr val="black"/>
                    </a:solidFill>
                  </a:rPr>
                  <a:t>Linear Ordering</a:t>
                </a:r>
              </a:p>
            </p:txBody>
          </p:sp>
          <p:sp>
            <p:nvSpPr>
              <p:cNvPr id="20" name="Rectangle 19"/>
              <p:cNvSpPr/>
              <p:nvPr/>
            </p:nvSpPr>
            <p:spPr>
              <a:xfrm>
                <a:off x="6892425" y="2463315"/>
                <a:ext cx="1279191" cy="3889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dirty="0">
                    <a:solidFill>
                      <a:prstClr val="black"/>
                    </a:solidFill>
                  </a:rPr>
                  <a:t>1. Text</a:t>
                </a:r>
              </a:p>
            </p:txBody>
          </p:sp>
          <p:sp>
            <p:nvSpPr>
              <p:cNvPr id="21" name="Rectangle 20"/>
              <p:cNvSpPr/>
              <p:nvPr/>
            </p:nvSpPr>
            <p:spPr>
              <a:xfrm>
                <a:off x="8286814" y="2463315"/>
                <a:ext cx="1255189" cy="3889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100" dirty="0">
                    <a:solidFill>
                      <a:prstClr val="black"/>
                    </a:solidFill>
                  </a:rPr>
                  <a:t>3. Drawing</a:t>
                </a:r>
              </a:p>
            </p:txBody>
          </p:sp>
          <p:sp>
            <p:nvSpPr>
              <p:cNvPr id="22" name="Rectangle 21"/>
              <p:cNvSpPr/>
              <p:nvPr/>
            </p:nvSpPr>
            <p:spPr>
              <a:xfrm>
                <a:off x="6892425" y="2988742"/>
                <a:ext cx="1279191" cy="4071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dirty="0">
                    <a:solidFill>
                      <a:prstClr val="black"/>
                    </a:solidFill>
                  </a:rPr>
                  <a:t>2. Index</a:t>
                </a:r>
              </a:p>
            </p:txBody>
          </p:sp>
          <p:sp>
            <p:nvSpPr>
              <p:cNvPr id="23" name="Rectangle 22"/>
              <p:cNvSpPr/>
              <p:nvPr/>
            </p:nvSpPr>
            <p:spPr>
              <a:xfrm>
                <a:off x="8279614" y="2993291"/>
                <a:ext cx="1262390" cy="4026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dirty="0">
                    <a:solidFill>
                      <a:prstClr val="black"/>
                    </a:solidFill>
                  </a:rPr>
                  <a:t>4. Results</a:t>
                </a:r>
              </a:p>
            </p:txBody>
          </p:sp>
          <p:sp>
            <p:nvSpPr>
              <p:cNvPr id="51225" name="TextBox 23"/>
              <p:cNvSpPr txBox="1">
                <a:spLocks noChangeArrowheads="1"/>
              </p:cNvSpPr>
              <p:nvPr/>
            </p:nvSpPr>
            <p:spPr bwMode="auto">
              <a:xfrm>
                <a:off x="7210882" y="1469821"/>
                <a:ext cx="2637018" cy="48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600">
                    <a:solidFill>
                      <a:srgbClr val="000000"/>
                    </a:solidFill>
                  </a:rPr>
                  <a:t>Multimodal Fusion</a:t>
                </a:r>
              </a:p>
            </p:txBody>
          </p:sp>
          <p:sp>
            <p:nvSpPr>
              <p:cNvPr id="51226" name="TextBox 24"/>
              <p:cNvSpPr txBox="1">
                <a:spLocks noChangeArrowheads="1"/>
              </p:cNvSpPr>
              <p:nvPr/>
            </p:nvSpPr>
            <p:spPr bwMode="auto">
              <a:xfrm>
                <a:off x="6999546" y="1988840"/>
                <a:ext cx="2596016" cy="36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400">
                    <a:solidFill>
                      <a:srgbClr val="000000"/>
                    </a:solidFill>
                  </a:rPr>
                  <a:t>Slide Image Classifier</a:t>
                </a:r>
              </a:p>
            </p:txBody>
          </p:sp>
          <p:cxnSp>
            <p:nvCxnSpPr>
              <p:cNvPr id="26" name="Straight Connector 25"/>
              <p:cNvCxnSpPr/>
              <p:nvPr/>
            </p:nvCxnSpPr>
            <p:spPr>
              <a:xfrm flipV="1">
                <a:off x="2349262" y="2415548"/>
                <a:ext cx="0" cy="616411"/>
              </a:xfrm>
              <a:prstGeom prst="line">
                <a:avLst/>
              </a:prstGeom>
              <a:ln/>
            </p:spPr>
            <p:style>
              <a:lnRef idx="1">
                <a:schemeClr val="dk1"/>
              </a:lnRef>
              <a:fillRef idx="0">
                <a:schemeClr val="dk1"/>
              </a:fillRef>
              <a:effectRef idx="0">
                <a:schemeClr val="dk1"/>
              </a:effectRef>
              <a:fontRef idx="minor">
                <a:schemeClr val="tx1"/>
              </a:fontRef>
            </p:style>
          </p:cxnSp>
          <p:cxnSp>
            <p:nvCxnSpPr>
              <p:cNvPr id="27" name="Elbow Connector 26"/>
              <p:cNvCxnSpPr>
                <a:stCxn id="10" idx="3"/>
              </p:cNvCxnSpPr>
              <p:nvPr/>
            </p:nvCxnSpPr>
            <p:spPr>
              <a:xfrm>
                <a:off x="6146031" y="3034233"/>
                <a:ext cx="3808769" cy="882536"/>
              </a:xfrm>
              <a:prstGeom prst="bentConnector3">
                <a:avLst>
                  <a:gd name="adj1" fmla="val 12089"/>
                </a:avLst>
              </a:prstGeom>
              <a:ln>
                <a:tailEnd type="arrow"/>
              </a:ln>
            </p:spPr>
            <p:style>
              <a:lnRef idx="1">
                <a:schemeClr val="dk1"/>
              </a:lnRef>
              <a:fillRef idx="0">
                <a:schemeClr val="dk1"/>
              </a:fillRef>
              <a:effectRef idx="0">
                <a:schemeClr val="dk1"/>
              </a:effectRef>
              <a:fontRef idx="minor">
                <a:schemeClr val="tx1"/>
              </a:fontRef>
            </p:style>
          </p:cxnSp>
          <p:cxnSp>
            <p:nvCxnSpPr>
              <p:cNvPr id="28" name="Elbow Connector 27"/>
              <p:cNvCxnSpPr>
                <a:stCxn id="19" idx="3"/>
                <a:endCxn id="15" idx="4"/>
              </p:cNvCxnSpPr>
              <p:nvPr/>
            </p:nvCxnSpPr>
            <p:spPr>
              <a:xfrm>
                <a:off x="6146031" y="3862180"/>
                <a:ext cx="4060768" cy="291146"/>
              </a:xfrm>
              <a:prstGeom prst="bentConnector4">
                <a:avLst>
                  <a:gd name="adj1" fmla="val 3210"/>
                  <a:gd name="adj2" fmla="val 213035"/>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15" idx="1"/>
              </p:cNvCxnSpPr>
              <p:nvPr/>
            </p:nvCxnSpPr>
            <p:spPr>
              <a:xfrm>
                <a:off x="9683603" y="3475501"/>
                <a:ext cx="345597" cy="2752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8" idx="2"/>
                <a:endCxn id="15" idx="0"/>
              </p:cNvCxnSpPr>
              <p:nvPr/>
            </p:nvCxnSpPr>
            <p:spPr>
              <a:xfrm>
                <a:off x="10206799" y="3111569"/>
                <a:ext cx="0" cy="5686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Elbow Connector 30"/>
              <p:cNvCxnSpPr>
                <a:stCxn id="15" idx="6"/>
                <a:endCxn id="51233" idx="1"/>
              </p:cNvCxnSpPr>
              <p:nvPr/>
            </p:nvCxnSpPr>
            <p:spPr>
              <a:xfrm flipV="1">
                <a:off x="10458796" y="2934152"/>
                <a:ext cx="818394" cy="98261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pic>
            <p:nvPicPr>
              <p:cNvPr id="51233" name="Picture 3" descr="C:\Users\Bamdad\Desktop\This is just a test.png"/>
              <p:cNvPicPr>
                <a:picLocks noChangeAspect="1" noChangeArrowheads="1"/>
              </p:cNvPicPr>
              <p:nvPr/>
            </p:nvPicPr>
            <p:blipFill>
              <a:blip r:embed="rId2">
                <a:extLst>
                  <a:ext uri="{28A0092B-C50C-407E-A947-70E740481C1C}">
                    <a14:useLocalDpi xmlns:a14="http://schemas.microsoft.com/office/drawing/2010/main" val="0"/>
                  </a:ext>
                </a:extLst>
              </a:blip>
              <a:srcRect l="6812" t="5901" r="5780" b="7022"/>
              <a:stretch>
                <a:fillRect/>
              </a:stretch>
            </p:blipFill>
            <p:spPr bwMode="auto">
              <a:xfrm>
                <a:off x="11277601" y="2133600"/>
                <a:ext cx="1250646"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34" name="Picture 2" descr="C:\Users\Bamdad\Google Drive\Courses (1)\Wing\Project\PNG\result\Slide60.PNG"/>
              <p:cNvPicPr>
                <a:picLocks noChangeAspect="1" noChangeArrowheads="1"/>
              </p:cNvPicPr>
              <p:nvPr/>
            </p:nvPicPr>
            <p:blipFill>
              <a:blip r:embed="rId3">
                <a:extLst>
                  <a:ext uri="{28A0092B-C50C-407E-A947-70E740481C1C}">
                    <a14:useLocalDpi xmlns:a14="http://schemas.microsoft.com/office/drawing/2010/main" val="0"/>
                  </a:ext>
                </a:extLst>
              </a:blip>
              <a:srcRect l="6895" t="7962" r="14288" b="14680"/>
              <a:stretch>
                <a:fillRect/>
              </a:stretch>
            </p:blipFill>
            <p:spPr bwMode="auto">
              <a:xfrm>
                <a:off x="13133091" y="2579635"/>
                <a:ext cx="963909" cy="5445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 name="Rounded Rectangle 33"/>
              <p:cNvSpPr/>
              <p:nvPr/>
            </p:nvSpPr>
            <p:spPr>
              <a:xfrm>
                <a:off x="11862786" y="2674850"/>
                <a:ext cx="760793" cy="116003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a:solidFill>
                    <a:prstClr val="black"/>
                  </a:solidFill>
                </a:endParaRPr>
              </a:p>
            </p:txBody>
          </p:sp>
          <p:sp>
            <p:nvSpPr>
              <p:cNvPr id="35" name="Rounded Rectangle 34"/>
              <p:cNvSpPr/>
              <p:nvPr/>
            </p:nvSpPr>
            <p:spPr>
              <a:xfrm>
                <a:off x="13029177" y="2438294"/>
                <a:ext cx="1235989" cy="83704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a:solidFill>
                    <a:prstClr val="black"/>
                  </a:solidFill>
                </a:endParaRPr>
              </a:p>
            </p:txBody>
          </p:sp>
          <p:cxnSp>
            <p:nvCxnSpPr>
              <p:cNvPr id="36" name="Elbow Connector 35"/>
              <p:cNvCxnSpPr>
                <a:stCxn id="35" idx="1"/>
                <a:endCxn id="34" idx="3"/>
              </p:cNvCxnSpPr>
              <p:nvPr/>
            </p:nvCxnSpPr>
            <p:spPr>
              <a:xfrm rot="10800000" flipV="1">
                <a:off x="12623579" y="2856816"/>
                <a:ext cx="405598" cy="398052"/>
              </a:xfrm>
              <a:prstGeom prst="bentConnector3">
                <a:avLst>
                  <a:gd name="adj1" fmla="val 50000"/>
                </a:avLst>
              </a:prstGeom>
              <a:ln w="38100"/>
            </p:spPr>
            <p:style>
              <a:lnRef idx="2">
                <a:schemeClr val="accent2"/>
              </a:lnRef>
              <a:fillRef idx="0">
                <a:schemeClr val="accent2"/>
              </a:fillRef>
              <a:effectRef idx="1">
                <a:schemeClr val="accent2"/>
              </a:effectRef>
              <a:fontRef idx="minor">
                <a:schemeClr val="tx1"/>
              </a:fontRef>
            </p:style>
          </p:cxnSp>
          <p:pic>
            <p:nvPicPr>
              <p:cNvPr id="51238"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1143000" y="1726355"/>
                <a:ext cx="990600" cy="55964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39"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990600" y="1954956"/>
                <a:ext cx="990600" cy="55964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40"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838200" y="2183556"/>
                <a:ext cx="990600" cy="55964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41" name="Picture 3" descr="C:\Users\Bamdad\Desktop\This is just a test.png"/>
              <p:cNvPicPr>
                <a:picLocks noChangeAspect="1" noChangeArrowheads="1"/>
              </p:cNvPicPr>
              <p:nvPr/>
            </p:nvPicPr>
            <p:blipFill>
              <a:blip r:embed="rId2">
                <a:extLst>
                  <a:ext uri="{28A0092B-C50C-407E-A947-70E740481C1C}">
                    <a14:useLocalDpi xmlns:a14="http://schemas.microsoft.com/office/drawing/2010/main" val="0"/>
                  </a:ext>
                </a:extLst>
              </a:blip>
              <a:srcRect l="6812" t="5901" r="5780" b="7022"/>
              <a:stretch>
                <a:fillRect/>
              </a:stretch>
            </p:blipFill>
            <p:spPr bwMode="auto">
              <a:xfrm>
                <a:off x="762000" y="2895600"/>
                <a:ext cx="1250646"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42" name="TextBox 40"/>
              <p:cNvSpPr txBox="1">
                <a:spLocks noChangeArrowheads="1"/>
              </p:cNvSpPr>
              <p:nvPr/>
            </p:nvSpPr>
            <p:spPr bwMode="auto">
              <a:xfrm>
                <a:off x="10809386" y="3959629"/>
                <a:ext cx="3378543" cy="48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600">
                    <a:solidFill>
                      <a:srgbClr val="000000"/>
                    </a:solidFill>
                  </a:rPr>
                  <a:t>Output: Alignment Map</a:t>
                </a:r>
              </a:p>
            </p:txBody>
          </p:sp>
        </p:grpSp>
      </p:grpSp>
      <p:sp>
        <p:nvSpPr>
          <p:cNvPr id="3" name="Slide Number Placeholder 2"/>
          <p:cNvSpPr>
            <a:spLocks noGrp="1"/>
          </p:cNvSpPr>
          <p:nvPr>
            <p:ph type="sldNum" sz="quarter" idx="12"/>
          </p:nvPr>
        </p:nvSpPr>
        <p:spPr/>
        <p:txBody>
          <a:bodyPr/>
          <a:lstStyle/>
          <a:p>
            <a:pPr>
              <a:defRPr/>
            </a:pPr>
            <a:fld id="{437CD4AC-1D34-A740-91F5-1CA711090420}" type="slidenum">
              <a:rPr lang="en-US" smtClean="0"/>
              <a:pPr>
                <a:defRPr/>
              </a:pPr>
              <a:t>38</a:t>
            </a:fld>
            <a:endParaRPr lang="en-US"/>
          </a:p>
        </p:txBody>
      </p:sp>
      <p:sp>
        <p:nvSpPr>
          <p:cNvPr id="42" name="Date Placeholder 41"/>
          <p:cNvSpPr>
            <a:spLocks noGrp="1"/>
          </p:cNvSpPr>
          <p:nvPr>
            <p:ph type="dt" sz="quarter" idx="10"/>
          </p:nvPr>
        </p:nvSpPr>
        <p:spPr/>
        <p:txBody>
          <a:bodyPr/>
          <a:lstStyle/>
          <a:p>
            <a:pPr>
              <a:defRPr/>
            </a:pPr>
            <a:r>
              <a:rPr lang="en-US"/>
              <a:t>24 Jul 2013</a:t>
            </a:r>
          </a:p>
        </p:txBody>
      </p:sp>
      <p:sp>
        <p:nvSpPr>
          <p:cNvPr id="44" name="Footer Placeholder 43"/>
          <p:cNvSpPr>
            <a:spLocks noGrp="1"/>
          </p:cNvSpPr>
          <p:nvPr>
            <p:ph type="ftr" sz="quarter" idx="11"/>
          </p:nvPr>
        </p:nvSpPr>
        <p:spPr/>
        <p:txBody>
          <a:bodyPr/>
          <a:lstStyle/>
          <a:p>
            <a:pPr>
              <a:defRPr/>
            </a:pPr>
            <a:r>
              <a:rPr lang="en-US"/>
              <a:t>JCDL 2013, Indiapolis, USA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ill Sans Light" charset="0"/>
              </a:rPr>
              <a:t>OLD WEIGHT TUNING</a:t>
            </a:r>
          </a:p>
        </p:txBody>
      </p:sp>
      <p:sp>
        <p:nvSpPr>
          <p:cNvPr id="3" name="Content Placeholder 2"/>
          <p:cNvSpPr>
            <a:spLocks noGrp="1"/>
          </p:cNvSpPr>
          <p:nvPr>
            <p:ph idx="1"/>
          </p:nvPr>
        </p:nvSpPr>
        <p:spPr>
          <a:xfrm>
            <a:off x="838200" y="1600200"/>
            <a:ext cx="7467600" cy="4876800"/>
          </a:xfrm>
        </p:spPr>
        <p:txBody>
          <a:bodyPr>
            <a:normAutofit fontScale="85000" lnSpcReduction="20000"/>
          </a:bodyPr>
          <a:lstStyle/>
          <a:p>
            <a:pPr>
              <a:buFont typeface="Wingdings" pitchFamily="2" charset="2"/>
              <a:buChar char="Ø"/>
              <a:defRPr/>
            </a:pPr>
            <a:r>
              <a:rPr lang="en-US" dirty="0" smtClean="0"/>
              <a:t>1. Text</a:t>
            </a:r>
          </a:p>
          <a:p>
            <a:pPr lvl="1">
              <a:buFont typeface="Wingdings" pitchFamily="2" charset="2"/>
              <a:buChar char="Ø"/>
              <a:defRPr/>
            </a:pPr>
            <a:r>
              <a:rPr lang="en-US" dirty="0" smtClean="0"/>
              <a:t>Text similarity alignment weight (</a:t>
            </a:r>
            <a:r>
              <a:rPr lang="en-US" i="1" dirty="0"/>
              <a:t>W</a:t>
            </a:r>
            <a:r>
              <a:rPr lang="en-US" i="1" baseline="-25000" dirty="0"/>
              <a:t>Ts</a:t>
            </a:r>
            <a:r>
              <a:rPr lang="en-US" dirty="0" smtClean="0"/>
              <a:t>) </a:t>
            </a:r>
            <a:r>
              <a:rPr lang="en-US" dirty="0" smtClean="0">
                <a:sym typeface="Wingdings" pitchFamily="2" charset="2"/>
              </a:rPr>
              <a:t> </a:t>
            </a:r>
            <a:r>
              <a:rPr lang="en-US" dirty="0" smtClean="0"/>
              <a:t>Increase </a:t>
            </a:r>
            <a:r>
              <a:rPr lang="en-US" dirty="0" smtClean="0">
                <a:sym typeface="Wingdings" pitchFamily="2" charset="2"/>
              </a:rPr>
              <a:t>2/3</a:t>
            </a:r>
          </a:p>
          <a:p>
            <a:pPr lvl="1">
              <a:buFont typeface="Wingdings" pitchFamily="2" charset="2"/>
              <a:buChar char="Ø"/>
              <a:defRPr/>
            </a:pPr>
            <a:endParaRPr lang="en-US" sz="1050" dirty="0">
              <a:sym typeface="Wingdings" pitchFamily="2" charset="2"/>
            </a:endParaRPr>
          </a:p>
          <a:p>
            <a:pPr>
              <a:buFont typeface="Wingdings" pitchFamily="2" charset="2"/>
              <a:buChar char="Ø"/>
              <a:defRPr/>
            </a:pPr>
            <a:r>
              <a:rPr lang="en-US" dirty="0" smtClean="0"/>
              <a:t>2. Outline</a:t>
            </a:r>
          </a:p>
          <a:p>
            <a:pPr lvl="1">
              <a:buFont typeface="Wingdings" pitchFamily="2" charset="2"/>
              <a:buChar char="Ø"/>
              <a:defRPr/>
            </a:pPr>
            <a:r>
              <a:rPr lang="en-US" dirty="0" smtClean="0"/>
              <a:t>Text similarity </a:t>
            </a:r>
            <a:r>
              <a:rPr lang="en-US" dirty="0"/>
              <a:t>alignment </a:t>
            </a:r>
            <a:r>
              <a:rPr lang="en-US" dirty="0" smtClean="0"/>
              <a:t>weight (</a:t>
            </a:r>
            <a:r>
              <a:rPr lang="en-US" i="1" dirty="0"/>
              <a:t>W</a:t>
            </a:r>
            <a:r>
              <a:rPr lang="en-US" i="1" baseline="-25000" dirty="0"/>
              <a:t>Ts</a:t>
            </a:r>
            <a:r>
              <a:rPr lang="en-US" dirty="0" smtClean="0"/>
              <a:t>) </a:t>
            </a:r>
            <a:r>
              <a:rPr lang="en-US" dirty="0" smtClean="0">
                <a:sym typeface="Wingdings" pitchFamily="2" charset="2"/>
              </a:rPr>
              <a:t> </a:t>
            </a:r>
            <a:r>
              <a:rPr lang="en-US" dirty="0">
                <a:sym typeface="Wingdings" pitchFamily="2" charset="2"/>
              </a:rPr>
              <a:t>Decrease </a:t>
            </a:r>
            <a:r>
              <a:rPr lang="en-US" dirty="0" smtClean="0">
                <a:sym typeface="Wingdings" pitchFamily="2" charset="2"/>
              </a:rPr>
              <a:t>1/3</a:t>
            </a:r>
            <a:endParaRPr lang="en-US" dirty="0">
              <a:sym typeface="Wingdings" pitchFamily="2" charset="2"/>
            </a:endParaRPr>
          </a:p>
          <a:p>
            <a:pPr lvl="1">
              <a:buFont typeface="Wingdings" pitchFamily="2" charset="2"/>
              <a:buChar char="Ø"/>
              <a:defRPr/>
            </a:pPr>
            <a:r>
              <a:rPr lang="en-US" dirty="0" smtClean="0"/>
              <a:t>Linear ordering alignment weight (</a:t>
            </a:r>
            <a:r>
              <a:rPr lang="en-US" i="1" dirty="0"/>
              <a:t>W</a:t>
            </a:r>
            <a:r>
              <a:rPr lang="en-US" i="1" baseline="-25000" dirty="0"/>
              <a:t>Os</a:t>
            </a:r>
            <a:r>
              <a:rPr lang="en-US" dirty="0" smtClean="0"/>
              <a:t>) </a:t>
            </a:r>
            <a:r>
              <a:rPr lang="en-US" dirty="0" smtClean="0">
                <a:sym typeface="Wingdings" pitchFamily="2" charset="2"/>
              </a:rPr>
              <a:t> Decrease 1/3</a:t>
            </a:r>
          </a:p>
          <a:p>
            <a:pPr lvl="1">
              <a:buFont typeface="Wingdings" pitchFamily="2" charset="2"/>
              <a:buChar char="Ø"/>
              <a:defRPr/>
            </a:pPr>
            <a:endParaRPr lang="en-US" sz="1050" dirty="0">
              <a:sym typeface="Wingdings" pitchFamily="2" charset="2"/>
            </a:endParaRPr>
          </a:p>
          <a:p>
            <a:pPr>
              <a:buFont typeface="Wingdings" pitchFamily="2" charset="2"/>
              <a:buChar char="Ø"/>
              <a:defRPr/>
            </a:pPr>
            <a:r>
              <a:rPr lang="en-US" dirty="0" smtClean="0">
                <a:sym typeface="Wingdings" pitchFamily="2" charset="2"/>
              </a:rPr>
              <a:t>3. Drawing</a:t>
            </a:r>
          </a:p>
          <a:p>
            <a:pPr lvl="1">
              <a:buFont typeface="Wingdings" pitchFamily="2" charset="2"/>
              <a:buChar char="Ø"/>
              <a:defRPr/>
            </a:pPr>
            <a:r>
              <a:rPr lang="en-US" dirty="0" smtClean="0">
                <a:sym typeface="Wingdings" pitchFamily="2" charset="2"/>
              </a:rPr>
              <a:t>Uniform probability for all weights</a:t>
            </a:r>
          </a:p>
          <a:p>
            <a:pPr lvl="1">
              <a:buFont typeface="Wingdings" pitchFamily="2" charset="2"/>
              <a:buChar char="Ø"/>
              <a:defRPr/>
            </a:pPr>
            <a:endParaRPr lang="en-US" sz="1050" dirty="0" smtClean="0">
              <a:sym typeface="Wingdings" pitchFamily="2" charset="2"/>
            </a:endParaRPr>
          </a:p>
          <a:p>
            <a:pPr>
              <a:buFont typeface="Wingdings" pitchFamily="2" charset="2"/>
              <a:buChar char="Ø"/>
              <a:defRPr/>
            </a:pPr>
            <a:r>
              <a:rPr lang="en-US" dirty="0" smtClean="0">
                <a:sym typeface="Wingdings" pitchFamily="2" charset="2"/>
              </a:rPr>
              <a:t>4. Result</a:t>
            </a:r>
          </a:p>
          <a:p>
            <a:pPr lvl="1">
              <a:buFont typeface="Wingdings" pitchFamily="2" charset="2"/>
              <a:buChar char="Ø"/>
              <a:defRPr/>
            </a:pPr>
            <a:r>
              <a:rPr lang="en-US" dirty="0" smtClean="0">
                <a:sym typeface="Wingdings" pitchFamily="2" charset="2"/>
              </a:rPr>
              <a:t>Exceptional rule: Align directly to “Experiment and Result” section</a:t>
            </a:r>
            <a:endParaRPr lang="en-US" dirty="0"/>
          </a:p>
        </p:txBody>
      </p:sp>
      <p:sp>
        <p:nvSpPr>
          <p:cNvPr id="4" name="Rectangle 3"/>
          <p:cNvSpPr/>
          <p:nvPr/>
        </p:nvSpPr>
        <p:spPr>
          <a:xfrm>
            <a:off x="914400" y="1600200"/>
            <a:ext cx="7162800" cy="1066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a:xfrm>
            <a:off x="914400" y="2667000"/>
            <a:ext cx="7391400" cy="1295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a:xfrm>
            <a:off x="914400" y="3922713"/>
            <a:ext cx="5715000" cy="1066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Slide Number Placeholder 7"/>
          <p:cNvSpPr>
            <a:spLocks noGrp="1"/>
          </p:cNvSpPr>
          <p:nvPr>
            <p:ph type="sldNum" sz="quarter" idx="12"/>
          </p:nvPr>
        </p:nvSpPr>
        <p:spPr/>
        <p:txBody>
          <a:bodyPr/>
          <a:lstStyle/>
          <a:p>
            <a:pPr>
              <a:defRPr/>
            </a:pPr>
            <a:fld id="{48C2DFDC-18C7-7741-B208-4C3F87F498DC}" type="slidenum">
              <a:rPr lang="en-US" smtClean="0"/>
              <a:pPr>
                <a:defRPr/>
              </a:pPr>
              <a:t>39</a:t>
            </a:fld>
            <a:endParaRPr lang="en-US" dirty="0"/>
          </a:p>
        </p:txBody>
      </p:sp>
      <p:sp>
        <p:nvSpPr>
          <p:cNvPr id="9" name="Date Placeholder 8"/>
          <p:cNvSpPr>
            <a:spLocks noGrp="1"/>
          </p:cNvSpPr>
          <p:nvPr>
            <p:ph type="dt" sz="quarter" idx="10"/>
          </p:nvPr>
        </p:nvSpPr>
        <p:spPr/>
        <p:txBody>
          <a:bodyPr/>
          <a:lstStyle/>
          <a:p>
            <a:pPr>
              <a:defRPr/>
            </a:pPr>
            <a:r>
              <a:rPr lang="en-US"/>
              <a:t>24 Jul 2013</a:t>
            </a:r>
          </a:p>
        </p:txBody>
      </p:sp>
      <p:sp>
        <p:nvSpPr>
          <p:cNvPr id="10" name="Footer Placeholder 9"/>
          <p:cNvSpPr>
            <a:spLocks noGrp="1"/>
          </p:cNvSpPr>
          <p:nvPr>
            <p:ph type="ftr" sz="quarter" idx="11"/>
          </p:nvPr>
        </p:nvSpPr>
        <p:spPr/>
        <p:txBody>
          <a:bodyPr/>
          <a:lstStyle/>
          <a:p>
            <a:pPr>
              <a:defRPr/>
            </a:pPr>
            <a:r>
              <a:rPr lang="en-US"/>
              <a:t>JCDL 2013, Indiapolis, USA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500"/>
                                        <p:tgtEl>
                                          <p:spTgt spid="3">
                                            <p:txEl>
                                              <p:pRg st="8" end="8"/>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wipe(left)">
                                      <p:cBhvr>
                                        <p:cTn id="46" dur="500"/>
                                        <p:tgtEl>
                                          <p:spTgt spid="3">
                                            <p:txEl>
                                              <p:pRg st="10" end="10"/>
                                            </p:txEl>
                                          </p:spTgt>
                                        </p:tgtEl>
                                      </p:cBhvr>
                                    </p:animEffec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wipe(left)">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93900"/>
            <a:ext cx="8229600" cy="4340225"/>
          </a:xfrm>
        </p:spPr>
        <p:txBody>
          <a:bodyPr/>
          <a:lstStyle/>
          <a:p>
            <a:pPr marL="0" indent="0">
              <a:buFont typeface="Arial" charset="0"/>
              <a:buNone/>
            </a:pPr>
            <a:r>
              <a:rPr lang="en-US">
                <a:latin typeface="Gill Sans Light" charset="0"/>
              </a:rPr>
              <a:t>Better to juxtapose both media together in a </a:t>
            </a:r>
            <a:br>
              <a:rPr lang="en-US">
                <a:latin typeface="Gill Sans Light" charset="0"/>
              </a:rPr>
            </a:br>
            <a:r>
              <a:rPr lang="en-US">
                <a:solidFill>
                  <a:srgbClr val="0000FF"/>
                </a:solidFill>
                <a:latin typeface="Gill Sans Light" charset="0"/>
              </a:rPr>
              <a:t>fine-grained manner</a:t>
            </a:r>
            <a:r>
              <a:rPr lang="en-US">
                <a:latin typeface="Gill Sans Light" charset="0"/>
              </a:rPr>
              <a:t>.</a:t>
            </a:r>
          </a:p>
          <a:p>
            <a:pPr marL="0" indent="0">
              <a:buFont typeface="Arial" charset="0"/>
              <a:buNone/>
            </a:pPr>
            <a:endParaRPr lang="en-US">
              <a:latin typeface="Gill Sans Light" charset="0"/>
            </a:endParaRPr>
          </a:p>
          <a:p>
            <a:pPr marL="0" indent="0">
              <a:buFont typeface="Arial" charset="0"/>
              <a:buNone/>
            </a:pPr>
            <a:endParaRPr lang="en-US">
              <a:latin typeface="Gill Sans Light" charset="0"/>
            </a:endParaRPr>
          </a:p>
          <a:p>
            <a:pPr marL="0" indent="0">
              <a:buFont typeface="Arial" charset="0"/>
              <a:buNone/>
            </a:pPr>
            <a:endParaRPr lang="en-US">
              <a:latin typeface="Gill Sans Light" charset="0"/>
            </a:endParaRPr>
          </a:p>
          <a:p>
            <a:pPr marL="0" indent="0">
              <a:buFont typeface="Arial" charset="0"/>
              <a:buNone/>
            </a:pPr>
            <a:endParaRPr lang="en-US">
              <a:latin typeface="Gill Sans Light" charset="0"/>
            </a:endParaRPr>
          </a:p>
          <a:p>
            <a:pPr marL="0" indent="0">
              <a:buFont typeface="Arial" charset="0"/>
              <a:buNone/>
            </a:pPr>
            <a:r>
              <a:rPr lang="en-US">
                <a:latin typeface="Gill Sans Light" charset="0"/>
              </a:rPr>
              <a:t>Output: an </a:t>
            </a:r>
            <a:r>
              <a:rPr lang="en-US">
                <a:solidFill>
                  <a:srgbClr val="0000FF"/>
                </a:solidFill>
                <a:latin typeface="Gill Sans Light" charset="0"/>
              </a:rPr>
              <a:t>alignment map</a:t>
            </a:r>
          </a:p>
        </p:txBody>
      </p:sp>
      <p:sp>
        <p:nvSpPr>
          <p:cNvPr id="1026" name="Title 1"/>
          <p:cNvSpPr>
            <a:spLocks noGrp="1"/>
          </p:cNvSpPr>
          <p:nvPr>
            <p:ph type="title"/>
          </p:nvPr>
        </p:nvSpPr>
        <p:spPr/>
        <p:txBody>
          <a:bodyPr/>
          <a:lstStyle/>
          <a:p>
            <a:r>
              <a:rPr lang="en-US" sz="4000" dirty="0">
                <a:latin typeface="Gill Sans Light" charset="0"/>
              </a:rPr>
              <a:t>ALIGNING PAPERS TO THEIR PRESENTATIONS</a:t>
            </a:r>
          </a:p>
        </p:txBody>
      </p:sp>
      <p:sp>
        <p:nvSpPr>
          <p:cNvPr id="8" name="Date Placeholder 7"/>
          <p:cNvSpPr>
            <a:spLocks noGrp="1"/>
          </p:cNvSpPr>
          <p:nvPr>
            <p:ph type="dt" sz="quarter" idx="10"/>
          </p:nvPr>
        </p:nvSpPr>
        <p:spPr/>
        <p:txBody>
          <a:bodyPr/>
          <a:lstStyle/>
          <a:p>
            <a:pPr>
              <a:defRPr/>
            </a:pPr>
            <a:r>
              <a:rPr lang="en-US"/>
              <a:t>24 Jul 2013</a:t>
            </a:r>
          </a:p>
        </p:txBody>
      </p:sp>
      <p:sp>
        <p:nvSpPr>
          <p:cNvPr id="14" name="Footer Placeholder 13"/>
          <p:cNvSpPr>
            <a:spLocks noGrp="1"/>
          </p:cNvSpPr>
          <p:nvPr>
            <p:ph type="ftr" sz="quarter" idx="11"/>
          </p:nvPr>
        </p:nvSpPr>
        <p:spPr/>
        <p:txBody>
          <a:bodyPr/>
          <a:lstStyle/>
          <a:p>
            <a:pPr>
              <a:defRPr/>
            </a:pPr>
            <a:r>
              <a:rPr lang="en-US"/>
              <a:t>JCDL 2013, Indiapolis, USA</a:t>
            </a:r>
          </a:p>
        </p:txBody>
      </p:sp>
      <p:sp>
        <p:nvSpPr>
          <p:cNvPr id="13" name="Slide Number Placeholder 12"/>
          <p:cNvSpPr>
            <a:spLocks noGrp="1"/>
          </p:cNvSpPr>
          <p:nvPr>
            <p:ph type="sldNum" sz="quarter" idx="12"/>
          </p:nvPr>
        </p:nvSpPr>
        <p:spPr/>
        <p:txBody>
          <a:bodyPr/>
          <a:lstStyle/>
          <a:p>
            <a:pPr>
              <a:defRPr/>
            </a:pPr>
            <a:fld id="{C96DEA70-275C-6C43-8274-2711240154F2}" type="slidenum">
              <a:rPr lang="en-US" smtClean="0"/>
              <a:pPr>
                <a:defRPr/>
              </a:pPr>
              <a:t>4</a:t>
            </a:fld>
            <a:endParaRPr lang="en-US"/>
          </a:p>
        </p:txBody>
      </p:sp>
      <p:pic>
        <p:nvPicPr>
          <p:cNvPr id="1030" name="Picture 3" descr="C:\Users\Bamdad\Desktop\This is just a test.png"/>
          <p:cNvPicPr>
            <a:picLocks noChangeAspect="1" noChangeArrowheads="1"/>
          </p:cNvPicPr>
          <p:nvPr/>
        </p:nvPicPr>
        <p:blipFill>
          <a:blip r:embed="rId3">
            <a:extLst>
              <a:ext uri="{28A0092B-C50C-407E-A947-70E740481C1C}">
                <a14:useLocalDpi xmlns:a14="http://schemas.microsoft.com/office/drawing/2010/main" val="0"/>
              </a:ext>
            </a:extLst>
          </a:blip>
          <a:srcRect l="6812" t="5901" r="5780" b="7022"/>
          <a:stretch>
            <a:fillRect/>
          </a:stretch>
        </p:blipFill>
        <p:spPr bwMode="auto">
          <a:xfrm>
            <a:off x="2798763" y="3406775"/>
            <a:ext cx="1219200" cy="164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1" name="Picture 2" descr="C:\Users\Bamdad\Google Drive\Courses (1)\Wing\Project\PNG\result\Slide60.PNG"/>
          <p:cNvPicPr>
            <a:picLocks noChangeAspect="1" noChangeArrowheads="1"/>
          </p:cNvPicPr>
          <p:nvPr/>
        </p:nvPicPr>
        <p:blipFill>
          <a:blip r:embed="rId4">
            <a:extLst>
              <a:ext uri="{28A0092B-C50C-407E-A947-70E740481C1C}">
                <a14:useLocalDpi xmlns:a14="http://schemas.microsoft.com/office/drawing/2010/main" val="0"/>
              </a:ext>
            </a:extLst>
          </a:blip>
          <a:srcRect l="6895" t="7962" r="14288" b="14680"/>
          <a:stretch>
            <a:fillRect/>
          </a:stretch>
        </p:blipFill>
        <p:spPr bwMode="auto">
          <a:xfrm>
            <a:off x="6375400" y="4075113"/>
            <a:ext cx="1125538" cy="762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538" y="3829050"/>
            <a:ext cx="1127125" cy="8461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417888" y="4037013"/>
            <a:ext cx="727075" cy="111125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a:solidFill>
                <a:prstClr val="black"/>
              </a:solidFill>
            </a:endParaRPr>
          </a:p>
        </p:txBody>
      </p:sp>
      <p:sp>
        <p:nvSpPr>
          <p:cNvPr id="10" name="Rounded Rectangle 9"/>
          <p:cNvSpPr/>
          <p:nvPr/>
        </p:nvSpPr>
        <p:spPr>
          <a:xfrm>
            <a:off x="6102350" y="3738563"/>
            <a:ext cx="1595438" cy="122555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a:solidFill>
                <a:prstClr val="black"/>
              </a:solidFill>
            </a:endParaRPr>
          </a:p>
        </p:txBody>
      </p:sp>
      <p:cxnSp>
        <p:nvCxnSpPr>
          <p:cNvPr id="11" name="Elbow Connector 10"/>
          <p:cNvCxnSpPr>
            <a:stCxn id="10" idx="1"/>
            <a:endCxn id="9" idx="3"/>
          </p:cNvCxnSpPr>
          <p:nvPr/>
        </p:nvCxnSpPr>
        <p:spPr>
          <a:xfrm rot="10800000" flipV="1">
            <a:off x="4144963" y="4351338"/>
            <a:ext cx="1957387" cy="241300"/>
          </a:xfrm>
          <a:prstGeom prst="bentConnector3">
            <a:avLst>
              <a:gd name="adj1" fmla="val 50000"/>
            </a:avLst>
          </a:prstGeom>
          <a:ln w="38100"/>
        </p:spPr>
        <p:style>
          <a:lnRef idx="2">
            <a:schemeClr val="accent2"/>
          </a:lnRef>
          <a:fillRef idx="0">
            <a:schemeClr val="accent2"/>
          </a:fillRef>
          <a:effectRef idx="1">
            <a:schemeClr val="accent2"/>
          </a:effectRef>
          <a:fontRef idx="minor">
            <a:schemeClr val="tx1"/>
          </a:fontRef>
        </p:style>
      </p:cxnSp>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2650" y="3595688"/>
            <a:ext cx="1181100" cy="8842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0431E-6 -1.17565E-6 L -0.1254 -0.13955 " pathEditMode="relative" rAng="0" ptsTypes="AA">
                                      <p:cBhvr>
                                        <p:cTn id="6" dur="500" fill="hold"/>
                                        <p:tgtEl>
                                          <p:spTgt spid="20"/>
                                        </p:tgtEl>
                                        <p:attrNameLst>
                                          <p:attrName>ppt_x</p:attrName>
                                          <p:attrName>ppt_y</p:attrName>
                                        </p:attrNameLst>
                                      </p:cBhvr>
                                      <p:rCtr x="-6270" y="-6989"/>
                                    </p:animMotion>
                                  </p:childTnLst>
                                </p:cTn>
                              </p:par>
                            </p:childTnLst>
                          </p:cTn>
                        </p:par>
                        <p:par>
                          <p:cTn id="7" fill="hold" nodeType="afterGroup">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Gill Sans Light" charset="0"/>
              </a:rPr>
              <a:t>PROBLEM STATEMENT</a:t>
            </a:r>
          </a:p>
        </p:txBody>
      </p:sp>
      <p:sp>
        <p:nvSpPr>
          <p:cNvPr id="31746" name="Content Placeholder 2"/>
          <p:cNvSpPr>
            <a:spLocks noGrp="1"/>
          </p:cNvSpPr>
          <p:nvPr>
            <p:ph idx="1"/>
          </p:nvPr>
        </p:nvSpPr>
        <p:spPr/>
        <p:txBody>
          <a:bodyPr/>
          <a:lstStyle/>
          <a:p>
            <a:r>
              <a:rPr lang="en-US">
                <a:latin typeface="Gill Sans Light" charset="0"/>
              </a:rPr>
              <a:t>Generate an alignment map for a pair</a:t>
            </a:r>
          </a:p>
          <a:p>
            <a:pPr lvl="1">
              <a:buFont typeface="Arial" charset="0"/>
              <a:buChar char="•"/>
            </a:pPr>
            <a:r>
              <a:rPr lang="en-US">
                <a:latin typeface="Gill Sans Light" charset="0"/>
              </a:rPr>
              <a:t>Paper, containing </a:t>
            </a:r>
            <a:r>
              <a:rPr lang="en-US" i="1">
                <a:solidFill>
                  <a:srgbClr val="0000FF"/>
                </a:solidFill>
                <a:latin typeface="Gill Sans Light" charset="0"/>
              </a:rPr>
              <a:t>m</a:t>
            </a:r>
            <a:r>
              <a:rPr lang="en-US">
                <a:latin typeface="Gill Sans Light" charset="0"/>
              </a:rPr>
              <a:t> (sub)sections and</a:t>
            </a:r>
          </a:p>
          <a:p>
            <a:pPr lvl="1">
              <a:buFont typeface="Arial" charset="0"/>
              <a:buChar char="•"/>
            </a:pPr>
            <a:r>
              <a:rPr lang="en-US">
                <a:latin typeface="Gill Sans Light" charset="0"/>
              </a:rPr>
              <a:t>Presentation, containing </a:t>
            </a:r>
            <a:r>
              <a:rPr lang="en-US" i="1">
                <a:solidFill>
                  <a:srgbClr val="0000FF"/>
                </a:solidFill>
                <a:latin typeface="Gill Sans Light" charset="0"/>
              </a:rPr>
              <a:t>n</a:t>
            </a:r>
            <a:r>
              <a:rPr lang="en-US">
                <a:latin typeface="Gill Sans Light" charset="0"/>
              </a:rPr>
              <a:t> slides</a:t>
            </a:r>
          </a:p>
          <a:p>
            <a:pPr lvl="1">
              <a:buFont typeface="Arial" charset="0"/>
              <a:buChar char="•"/>
            </a:pPr>
            <a:endParaRPr lang="en-US">
              <a:latin typeface="Gill Sans Light" charset="0"/>
            </a:endParaRPr>
          </a:p>
          <a:p>
            <a:r>
              <a:rPr lang="en-US">
                <a:latin typeface="Gill Sans Light" charset="0"/>
              </a:rPr>
              <a:t>A slide-centric alignment: Each slide is aligned to </a:t>
            </a:r>
          </a:p>
          <a:p>
            <a:pPr lvl="1"/>
            <a:r>
              <a:rPr lang="en-US">
                <a:latin typeface="Gill Sans Light" charset="0"/>
              </a:rPr>
              <a:t>either a section of the paper, or </a:t>
            </a:r>
          </a:p>
          <a:p>
            <a:pPr lvl="1"/>
            <a:r>
              <a:rPr lang="en-US">
                <a:latin typeface="Gill Sans Light" charset="0"/>
              </a:rPr>
              <a:t>unaligned (termed </a:t>
            </a:r>
            <a:r>
              <a:rPr lang="en-US" i="1">
                <a:solidFill>
                  <a:srgbClr val="0000FF"/>
                </a:solidFill>
                <a:latin typeface="Gill Sans Light" charset="0"/>
              </a:rPr>
              <a:t>nil</a:t>
            </a:r>
            <a:r>
              <a:rPr lang="en-US" i="1">
                <a:latin typeface="Gill Sans Light" charset="0"/>
              </a:rPr>
              <a:t> </a:t>
            </a:r>
            <a:r>
              <a:rPr lang="en-US">
                <a:latin typeface="Gill Sans Light" charset="0"/>
              </a:rPr>
              <a:t>alignment) </a:t>
            </a:r>
          </a:p>
          <a:p>
            <a:pPr lvl="1">
              <a:buFont typeface="Arial" charset="0"/>
              <a:buChar char="•"/>
            </a:pPr>
            <a:endParaRPr lang="en-US">
              <a:latin typeface="Gill Sans Light" charset="0"/>
            </a:endParaRPr>
          </a:p>
          <a:p>
            <a:endParaRPr lang="en-US">
              <a:latin typeface="Gill Sans Light" charset="0"/>
            </a:endParaRPr>
          </a:p>
          <a:p>
            <a:endParaRPr lang="en-US">
              <a:latin typeface="Gill Sans Light" charset="0"/>
            </a:endParaRPr>
          </a:p>
        </p:txBody>
      </p:sp>
      <p:sp>
        <p:nvSpPr>
          <p:cNvPr id="4" name="Date Placeholder 3"/>
          <p:cNvSpPr>
            <a:spLocks noGrp="1"/>
          </p:cNvSpPr>
          <p:nvPr>
            <p:ph type="dt" sz="quarter" idx="10"/>
          </p:nvPr>
        </p:nvSpPr>
        <p:spPr/>
        <p:txBody>
          <a:bodyPr/>
          <a:lstStyle/>
          <a:p>
            <a:pPr>
              <a:defRPr/>
            </a:pPr>
            <a:r>
              <a:rPr lang="en-US"/>
              <a:t>24 Jul 2013</a:t>
            </a:r>
          </a:p>
        </p:txBody>
      </p:sp>
      <p:sp>
        <p:nvSpPr>
          <p:cNvPr id="5" name="Footer Placeholder 4"/>
          <p:cNvSpPr>
            <a:spLocks noGrp="1"/>
          </p:cNvSpPr>
          <p:nvPr>
            <p:ph type="ftr" sz="quarter" idx="11"/>
          </p:nvPr>
        </p:nvSpPr>
        <p:spPr/>
        <p:txBody>
          <a:bodyPr/>
          <a:lstStyle/>
          <a:p>
            <a:pPr>
              <a:defRPr/>
            </a:pPr>
            <a:r>
              <a:rPr lang="en-US"/>
              <a:t>JCDL 2013, Indiapolis, USA</a:t>
            </a:r>
          </a:p>
        </p:txBody>
      </p:sp>
      <p:sp>
        <p:nvSpPr>
          <p:cNvPr id="8" name="Slide Number Placeholder 7"/>
          <p:cNvSpPr>
            <a:spLocks noGrp="1"/>
          </p:cNvSpPr>
          <p:nvPr>
            <p:ph type="sldNum" sz="quarter" idx="12"/>
          </p:nvPr>
        </p:nvSpPr>
        <p:spPr/>
        <p:txBody>
          <a:bodyPr/>
          <a:lstStyle/>
          <a:p>
            <a:pPr>
              <a:defRPr/>
            </a:pPr>
            <a:fld id="{08A42173-18B7-7A47-94D7-E3B1CAF18D08}" type="slidenum">
              <a:rPr lang="en-US" smtClean="0"/>
              <a:pPr>
                <a:defRPr/>
              </a:pPr>
              <a:t>5</a:t>
            </a:fld>
            <a:endParaRPr lang="en-US"/>
          </a:p>
        </p:txBody>
      </p:sp>
      <p:sp>
        <p:nvSpPr>
          <p:cNvPr id="29702" name="TextBox 1"/>
          <p:cNvSpPr txBox="1">
            <a:spLocks noChangeArrowheads="1"/>
          </p:cNvSpPr>
          <p:nvPr/>
        </p:nvSpPr>
        <p:spPr bwMode="auto">
          <a:xfrm>
            <a:off x="-660400" y="36988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xEl>
                                              <p:pRg st="4" end="4"/>
                                            </p:txEl>
                                          </p:spTgt>
                                        </p:tgtEl>
                                        <p:attrNameLst>
                                          <p:attrName>style.visibility</p:attrName>
                                        </p:attrNameLst>
                                      </p:cBhvr>
                                      <p:to>
                                        <p:strVal val="visible"/>
                                      </p:to>
                                    </p:set>
                                    <p:animEffect transition="in" filter="fade">
                                      <p:cBhvr>
                                        <p:cTn id="7" dur="500"/>
                                        <p:tgtEl>
                                          <p:spTgt spid="31746">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6">
                                            <p:txEl>
                                              <p:pRg st="5" end="5"/>
                                            </p:txEl>
                                          </p:spTgt>
                                        </p:tgtEl>
                                        <p:attrNameLst>
                                          <p:attrName>style.visibility</p:attrName>
                                        </p:attrNameLst>
                                      </p:cBhvr>
                                      <p:to>
                                        <p:strVal val="visible"/>
                                      </p:to>
                                    </p:set>
                                    <p:animEffect transition="in" filter="fade">
                                      <p:cBhvr>
                                        <p:cTn id="10" dur="500"/>
                                        <p:tgtEl>
                                          <p:spTgt spid="31746">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46">
                                            <p:txEl>
                                              <p:pRg st="6" end="6"/>
                                            </p:txEl>
                                          </p:spTgt>
                                        </p:tgtEl>
                                        <p:attrNameLst>
                                          <p:attrName>style.visibility</p:attrName>
                                        </p:attrNameLst>
                                      </p:cBhvr>
                                      <p:to>
                                        <p:strVal val="visible"/>
                                      </p:to>
                                    </p:set>
                                    <p:animEffect transition="in" filter="fade">
                                      <p:cBhvr>
                                        <p:cTn id="13" dur="500"/>
                                        <p:tgtEl>
                                          <p:spTgt spid="317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Gill Sans Light" charset="0"/>
              </a:rPr>
              <a:t>OUTLINE</a:t>
            </a:r>
          </a:p>
        </p:txBody>
      </p:sp>
      <p:sp>
        <p:nvSpPr>
          <p:cNvPr id="3" name="Content Placeholder 2"/>
          <p:cNvSpPr>
            <a:spLocks noGrp="1"/>
          </p:cNvSpPr>
          <p:nvPr>
            <p:ph idx="1"/>
          </p:nvPr>
        </p:nvSpPr>
        <p:spPr/>
        <p:txBody>
          <a:bodyPr/>
          <a:lstStyle/>
          <a:p>
            <a:pPr>
              <a:defRPr/>
            </a:pPr>
            <a:r>
              <a:rPr lang="en-US" dirty="0" smtClean="0">
                <a:solidFill>
                  <a:schemeClr val="bg1">
                    <a:lumMod val="65000"/>
                  </a:schemeClr>
                </a:solidFill>
              </a:rPr>
              <a:t>Motivation and Problem Statement</a:t>
            </a:r>
          </a:p>
          <a:p>
            <a:pPr>
              <a:defRPr/>
            </a:pPr>
            <a:endParaRPr lang="en-US" dirty="0" smtClean="0"/>
          </a:p>
          <a:p>
            <a:pPr>
              <a:defRPr/>
            </a:pPr>
            <a:r>
              <a:rPr lang="en-US" dirty="0" smtClean="0"/>
              <a:t>Baseline Analysis on an Existing Dataset</a:t>
            </a:r>
          </a:p>
          <a:p>
            <a:pPr>
              <a:defRPr/>
            </a:pPr>
            <a:r>
              <a:rPr lang="en-US" dirty="0" smtClean="0"/>
              <a:t>Methodology – Multimodal Alignment</a:t>
            </a:r>
          </a:p>
          <a:p>
            <a:pPr>
              <a:defRPr/>
            </a:pPr>
            <a:r>
              <a:rPr lang="en-US" dirty="0" smtClean="0"/>
              <a:t>Experimental Results</a:t>
            </a:r>
          </a:p>
          <a:p>
            <a:pPr marL="0" indent="0">
              <a:buFont typeface="Arial" charset="0"/>
              <a:buNone/>
              <a:defRPr/>
            </a:pPr>
            <a:endParaRPr lang="en-US" dirty="0" smtClean="0"/>
          </a:p>
          <a:p>
            <a:pPr>
              <a:defRPr/>
            </a:pPr>
            <a:endParaRPr lang="en-US" dirty="0"/>
          </a:p>
        </p:txBody>
      </p:sp>
      <p:sp>
        <p:nvSpPr>
          <p:cNvPr id="4" name="Date Placeholder 3"/>
          <p:cNvSpPr>
            <a:spLocks noGrp="1"/>
          </p:cNvSpPr>
          <p:nvPr>
            <p:ph type="dt" sz="quarter" idx="10"/>
          </p:nvPr>
        </p:nvSpPr>
        <p:spPr/>
        <p:txBody>
          <a:bodyPr/>
          <a:lstStyle/>
          <a:p>
            <a:pPr>
              <a:defRPr/>
            </a:pPr>
            <a:r>
              <a:rPr lang="en-US"/>
              <a:t>24 Jul 2013</a:t>
            </a:r>
          </a:p>
        </p:txBody>
      </p:sp>
      <p:sp>
        <p:nvSpPr>
          <p:cNvPr id="5" name="Footer Placeholder 4"/>
          <p:cNvSpPr>
            <a:spLocks noGrp="1"/>
          </p:cNvSpPr>
          <p:nvPr>
            <p:ph type="ftr" sz="quarter" idx="11"/>
          </p:nvPr>
        </p:nvSpPr>
        <p:spPr/>
        <p:txBody>
          <a:bodyPr/>
          <a:lstStyle/>
          <a:p>
            <a:pPr>
              <a:defRPr/>
            </a:pPr>
            <a:r>
              <a:rPr lang="en-US"/>
              <a:t>JCDL 2013, Indiapolis, USA</a:t>
            </a:r>
          </a:p>
        </p:txBody>
      </p:sp>
      <p:sp>
        <p:nvSpPr>
          <p:cNvPr id="6" name="Slide Number Placeholder 5"/>
          <p:cNvSpPr>
            <a:spLocks noGrp="1"/>
          </p:cNvSpPr>
          <p:nvPr>
            <p:ph type="sldNum" sz="quarter" idx="12"/>
          </p:nvPr>
        </p:nvSpPr>
        <p:spPr/>
        <p:txBody>
          <a:bodyPr/>
          <a:lstStyle/>
          <a:p>
            <a:pPr>
              <a:defRPr/>
            </a:pPr>
            <a:fld id="{9FA54569-80ED-5E47-8233-B9118779E33A}" type="slidenum">
              <a:rPr lang="en-US" smtClean="0"/>
              <a:pPr>
                <a:defRPr/>
              </a:pPr>
              <a:t>6</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Gill Sans Light" charset="0"/>
              </a:rPr>
              <a:t>RELATED WORK</a:t>
            </a:r>
          </a:p>
        </p:txBody>
      </p:sp>
      <p:sp>
        <p:nvSpPr>
          <p:cNvPr id="3" name="Content Placeholder 2"/>
          <p:cNvSpPr>
            <a:spLocks noGrp="1"/>
          </p:cNvSpPr>
          <p:nvPr>
            <p:ph idx="1"/>
          </p:nvPr>
        </p:nvSpPr>
        <p:spPr>
          <a:xfrm>
            <a:off x="381000" y="1630363"/>
            <a:ext cx="8229600" cy="1035050"/>
          </a:xfrm>
        </p:spPr>
        <p:txBody>
          <a:bodyPr>
            <a:normAutofit/>
          </a:bodyPr>
          <a:lstStyle/>
          <a:p>
            <a:pPr marL="45720" indent="0">
              <a:buFont typeface="Arial" charset="0"/>
              <a:buNone/>
              <a:defRPr/>
            </a:pPr>
            <a:r>
              <a:rPr lang="en-US" sz="2400" dirty="0" smtClean="0"/>
              <a:t>How can we improve on past work?</a:t>
            </a:r>
          </a:p>
          <a:p>
            <a:pPr marL="45720" indent="0">
              <a:buFont typeface="Arial" charset="0"/>
              <a:buNone/>
              <a:defRPr/>
            </a:pPr>
            <a:endParaRPr lang="en-US" sz="2400" dirty="0"/>
          </a:p>
          <a:p>
            <a:pPr lvl="2">
              <a:defRPr/>
            </a:pPr>
            <a:endParaRPr lang="en-US" sz="1800" dirty="0" smtClean="0"/>
          </a:p>
          <a:p>
            <a:pPr marL="329184" lvl="1" indent="0">
              <a:buFont typeface="Arial" charset="0"/>
              <a:buNone/>
              <a:defRPr/>
            </a:pPr>
            <a:endParaRPr lang="en-US" sz="2000" dirty="0"/>
          </a:p>
          <a:p>
            <a:pPr marL="0" indent="0">
              <a:buFont typeface="Arial" charset="0"/>
              <a:buNone/>
              <a:defRPr/>
            </a:pPr>
            <a:endParaRPr lang="en-US" sz="2400" dirty="0"/>
          </a:p>
          <a:p>
            <a:pPr>
              <a:defRPr/>
            </a:pPr>
            <a:endParaRPr lang="en-US" sz="2400" dirty="0" smtClean="0"/>
          </a:p>
        </p:txBody>
      </p:sp>
      <p:sp>
        <p:nvSpPr>
          <p:cNvPr id="5" name="Date Placeholder 4"/>
          <p:cNvSpPr>
            <a:spLocks noGrp="1"/>
          </p:cNvSpPr>
          <p:nvPr>
            <p:ph type="dt" sz="quarter" idx="10"/>
          </p:nvPr>
        </p:nvSpPr>
        <p:spPr/>
        <p:txBody>
          <a:bodyPr/>
          <a:lstStyle/>
          <a:p>
            <a:pPr>
              <a:defRPr/>
            </a:pPr>
            <a:r>
              <a:rPr lang="en-US"/>
              <a:t>24 Jul 2013</a:t>
            </a:r>
          </a:p>
        </p:txBody>
      </p:sp>
      <p:sp>
        <p:nvSpPr>
          <p:cNvPr id="6" name="Footer Placeholder 5"/>
          <p:cNvSpPr>
            <a:spLocks noGrp="1"/>
          </p:cNvSpPr>
          <p:nvPr>
            <p:ph type="ftr" sz="quarter" idx="11"/>
          </p:nvPr>
        </p:nvSpPr>
        <p:spPr/>
        <p:txBody>
          <a:bodyPr/>
          <a:lstStyle/>
          <a:p>
            <a:pPr>
              <a:defRPr/>
            </a:pPr>
            <a:r>
              <a:rPr lang="en-US"/>
              <a:t>JCDL 2013, Indiapolis, USA</a:t>
            </a:r>
          </a:p>
        </p:txBody>
      </p:sp>
      <p:sp>
        <p:nvSpPr>
          <p:cNvPr id="8" name="Slide Number Placeholder 7"/>
          <p:cNvSpPr>
            <a:spLocks noGrp="1"/>
          </p:cNvSpPr>
          <p:nvPr>
            <p:ph type="sldNum" sz="quarter" idx="12"/>
          </p:nvPr>
        </p:nvSpPr>
        <p:spPr/>
        <p:txBody>
          <a:bodyPr/>
          <a:lstStyle/>
          <a:p>
            <a:pPr>
              <a:defRPr/>
            </a:pPr>
            <a:fld id="{E1332101-881A-9344-BC98-E675370AA7BE}" type="slidenum">
              <a:rPr lang="en-US" smtClean="0"/>
              <a:pPr>
                <a:defRPr/>
              </a:pPr>
              <a:t>7</a:t>
            </a:fld>
            <a:endParaRPr lang="en-US"/>
          </a:p>
        </p:txBody>
      </p:sp>
      <p:graphicFrame>
        <p:nvGraphicFramePr>
          <p:cNvPr id="4" name="Table 3"/>
          <p:cNvGraphicFramePr>
            <a:graphicFrameLocks noGrp="1"/>
          </p:cNvGraphicFramePr>
          <p:nvPr/>
        </p:nvGraphicFramePr>
        <p:xfrm>
          <a:off x="381000" y="2443163"/>
          <a:ext cx="8458200" cy="3732456"/>
        </p:xfrm>
        <a:graphic>
          <a:graphicData uri="http://schemas.openxmlformats.org/drawingml/2006/table">
            <a:tbl>
              <a:tblPr firstRow="1" bandRow="1">
                <a:tableStyleId>{5C22544A-7EE6-4342-B048-85BDC9FD1C3A}</a:tableStyleId>
              </a:tblPr>
              <a:tblGrid>
                <a:gridCol w="1409700"/>
                <a:gridCol w="1409700"/>
                <a:gridCol w="1409700"/>
                <a:gridCol w="1409700"/>
                <a:gridCol w="1409700"/>
                <a:gridCol w="1409700"/>
              </a:tblGrid>
              <a:tr h="731231">
                <a:tc>
                  <a:txBody>
                    <a:bodyPr/>
                    <a:lstStyle/>
                    <a:p>
                      <a:pPr algn="ctr"/>
                      <a:endParaRPr lang="en-US" sz="1200" dirty="0">
                        <a:latin typeface="Gill Sans Light"/>
                        <a:cs typeface="Gill Sans Light"/>
                      </a:endParaRPr>
                    </a:p>
                  </a:txBody>
                  <a:tcPr marT="45698" marB="45698"/>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1400" dirty="0" err="1" smtClean="0">
                          <a:latin typeface="Gill Sans Light"/>
                          <a:cs typeface="Gill Sans Light"/>
                        </a:rPr>
                        <a:t>Hayama</a:t>
                      </a:r>
                      <a:r>
                        <a:rPr lang="en-US" sz="1400" dirty="0" smtClean="0">
                          <a:latin typeface="Gill Sans Light"/>
                          <a:cs typeface="Gill Sans Light"/>
                        </a:rPr>
                        <a:t> </a:t>
                      </a:r>
                      <a:r>
                        <a:rPr lang="en-US" sz="1400" i="1" dirty="0" smtClean="0">
                          <a:latin typeface="Gill Sans Light"/>
                          <a:cs typeface="Gill Sans Light"/>
                        </a:rPr>
                        <a:t>et al</a:t>
                      </a:r>
                      <a:r>
                        <a:rPr lang="en-US" sz="1400" dirty="0" smtClean="0">
                          <a:latin typeface="Gill Sans Light"/>
                          <a:cs typeface="Gill Sans Light"/>
                        </a:rPr>
                        <a:t> </a:t>
                      </a:r>
                    </a:p>
                    <a:p>
                      <a:pPr marL="0" marR="0" lvl="2"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ill Sans Light"/>
                          <a:cs typeface="Gill Sans Light"/>
                        </a:rPr>
                        <a:t>2005</a:t>
                      </a:r>
                    </a:p>
                  </a:txBody>
                  <a:tcPr marT="45698" marB="45698"/>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ill Sans Light"/>
                          <a:cs typeface="Gill Sans Light"/>
                        </a:rPr>
                        <a:t>Ephraim </a:t>
                      </a:r>
                    </a:p>
                    <a:p>
                      <a:pPr marL="0" marR="0" lvl="2"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ill Sans Light"/>
                          <a:cs typeface="Gill Sans Light"/>
                        </a:rPr>
                        <a:t>2006</a:t>
                      </a:r>
                    </a:p>
                  </a:txBody>
                  <a:tcPr marT="45698" marB="45698"/>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ill Sans Light"/>
                          <a:cs typeface="Gill Sans Light"/>
                        </a:rPr>
                        <a:t>Kan </a:t>
                      </a:r>
                      <a:endParaRPr lang="en-US" sz="1400" baseline="0" dirty="0" smtClean="0">
                        <a:latin typeface="Gill Sans Light"/>
                        <a:cs typeface="Gill Sans Light"/>
                      </a:endParaRPr>
                    </a:p>
                    <a:p>
                      <a:pPr marL="0" marR="0" lvl="2"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ill Sans Light"/>
                          <a:cs typeface="Gill Sans Light"/>
                        </a:rPr>
                        <a:t>2007</a:t>
                      </a:r>
                    </a:p>
                  </a:txBody>
                  <a:tcPr marT="45698" marB="45698"/>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ill Sans Light"/>
                          <a:cs typeface="Gill Sans Light"/>
                        </a:rPr>
                        <a:t>Beamer &amp; </a:t>
                      </a:r>
                      <a:r>
                        <a:rPr lang="en-US" sz="1400" dirty="0" err="1" smtClean="0">
                          <a:latin typeface="Gill Sans Light"/>
                          <a:cs typeface="Gill Sans Light"/>
                        </a:rPr>
                        <a:t>Girju</a:t>
                      </a:r>
                      <a:r>
                        <a:rPr lang="en-US" sz="1400" dirty="0" smtClean="0">
                          <a:latin typeface="Gill Sans Light"/>
                          <a:cs typeface="Gill Sans Light"/>
                        </a:rPr>
                        <a:t> </a:t>
                      </a:r>
                    </a:p>
                    <a:p>
                      <a:pPr marL="0" marR="0" lvl="2"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ill Sans Light"/>
                          <a:cs typeface="Gill Sans Light"/>
                        </a:rPr>
                        <a:t>2009</a:t>
                      </a:r>
                    </a:p>
                  </a:txBody>
                  <a:tcPr marT="45698" marB="45698"/>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ill Sans Light"/>
                          <a:cs typeface="Gill Sans Light"/>
                        </a:rPr>
                        <a:t>Our Work</a:t>
                      </a:r>
                      <a:r>
                        <a:rPr lang="en-US" sz="1400" baseline="0" dirty="0" smtClean="0">
                          <a:latin typeface="Gill Sans Light"/>
                          <a:cs typeface="Gill Sans Light"/>
                        </a:rPr>
                        <a:t> – Multimodal Alignment</a:t>
                      </a:r>
                      <a:endParaRPr lang="en-US" sz="1400" dirty="0" smtClean="0">
                        <a:latin typeface="Gill Sans Light"/>
                        <a:cs typeface="Gill Sans Light"/>
                      </a:endParaRPr>
                    </a:p>
                  </a:txBody>
                  <a:tcPr marT="45698" marB="45698"/>
                </a:tc>
              </a:tr>
              <a:tr h="676691">
                <a:tc>
                  <a:txBody>
                    <a:bodyPr/>
                    <a:lstStyle/>
                    <a:p>
                      <a:pPr algn="ctr"/>
                      <a:r>
                        <a:rPr lang="en-US" sz="1800" dirty="0" smtClean="0">
                          <a:latin typeface="Gill Sans Light"/>
                          <a:cs typeface="Gill Sans Light"/>
                        </a:rPr>
                        <a:t>Text similarity</a:t>
                      </a:r>
                      <a:endParaRPr lang="en-US" sz="1800" dirty="0">
                        <a:latin typeface="Gill Sans Light"/>
                        <a:cs typeface="Gill Sans Light"/>
                      </a:endParaRPr>
                    </a:p>
                  </a:txBody>
                  <a:tcPr marT="45698" marB="45698"/>
                </a:tc>
                <a:tc>
                  <a:txBody>
                    <a:bodyPr/>
                    <a:lstStyle/>
                    <a:p>
                      <a:pPr algn="ctr"/>
                      <a:r>
                        <a:rPr lang="en-US" sz="3200" dirty="0" smtClean="0">
                          <a:solidFill>
                            <a:srgbClr val="00B050"/>
                          </a:solidFill>
                          <a:latin typeface="Gill Sans Light"/>
                          <a:cs typeface="Gill Sans Light"/>
                          <a:sym typeface="Wingdings"/>
                        </a:rPr>
                        <a:t></a:t>
                      </a:r>
                      <a:endParaRPr lang="en-US" sz="3200" dirty="0">
                        <a:solidFill>
                          <a:srgbClr val="00B050"/>
                        </a:solidFill>
                        <a:latin typeface="Gill Sans Light"/>
                        <a:cs typeface="Gill Sans Light"/>
                      </a:endParaRPr>
                    </a:p>
                  </a:txBody>
                  <a:tcPr marT="45698" marB="4569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B050"/>
                          </a:solidFill>
                          <a:latin typeface="Gill Sans Light"/>
                          <a:cs typeface="Gill Sans Light"/>
                          <a:sym typeface="Wingdings"/>
                        </a:rPr>
                        <a:t></a:t>
                      </a:r>
                      <a:endParaRPr lang="en-US" sz="3200" dirty="0" smtClean="0">
                        <a:solidFill>
                          <a:srgbClr val="00B050"/>
                        </a:solidFill>
                        <a:latin typeface="Gill Sans Light"/>
                        <a:cs typeface="Gill Sans Light"/>
                      </a:endParaRPr>
                    </a:p>
                  </a:txBody>
                  <a:tcPr marT="45698" marB="4569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B050"/>
                          </a:solidFill>
                          <a:latin typeface="Gill Sans Light"/>
                          <a:cs typeface="Gill Sans Light"/>
                          <a:sym typeface="Wingdings"/>
                        </a:rPr>
                        <a:t></a:t>
                      </a:r>
                      <a:endParaRPr lang="en-US" sz="3200" dirty="0" smtClean="0">
                        <a:solidFill>
                          <a:srgbClr val="00B050"/>
                        </a:solidFill>
                        <a:latin typeface="Gill Sans Light"/>
                        <a:cs typeface="Gill Sans Light"/>
                      </a:endParaRPr>
                    </a:p>
                  </a:txBody>
                  <a:tcPr marT="45698" marB="4569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B050"/>
                          </a:solidFill>
                          <a:latin typeface="Gill Sans Light"/>
                          <a:cs typeface="Gill Sans Light"/>
                          <a:sym typeface="Wingdings"/>
                        </a:rPr>
                        <a:t></a:t>
                      </a:r>
                      <a:endParaRPr lang="en-US" sz="3200" dirty="0" smtClean="0">
                        <a:solidFill>
                          <a:srgbClr val="00B050"/>
                        </a:solidFill>
                        <a:latin typeface="Gill Sans Light"/>
                        <a:cs typeface="Gill Sans Light"/>
                      </a:endParaRPr>
                    </a:p>
                  </a:txBody>
                  <a:tcPr marT="45698" marB="4569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B050"/>
                          </a:solidFill>
                          <a:latin typeface="Gill Sans Light"/>
                          <a:cs typeface="Gill Sans Light"/>
                          <a:sym typeface="Wingdings"/>
                        </a:rPr>
                        <a:t></a:t>
                      </a:r>
                      <a:endParaRPr lang="en-US" sz="3200" dirty="0" smtClean="0">
                        <a:solidFill>
                          <a:srgbClr val="00B050"/>
                        </a:solidFill>
                        <a:latin typeface="Gill Sans Light"/>
                        <a:cs typeface="Gill Sans Light"/>
                      </a:endParaRPr>
                    </a:p>
                  </a:txBody>
                  <a:tcPr marT="45698" marB="45698" anchor="ctr"/>
                </a:tc>
              </a:tr>
              <a:tr h="676691">
                <a:tc>
                  <a:txBody>
                    <a:bodyPr/>
                    <a:lstStyle/>
                    <a:p>
                      <a:pPr algn="ctr"/>
                      <a:r>
                        <a:rPr lang="en-US" sz="1800" dirty="0" smtClean="0">
                          <a:latin typeface="Gill Sans Light"/>
                          <a:cs typeface="Gill Sans Light"/>
                        </a:rPr>
                        <a:t>Monotonic alignment</a:t>
                      </a:r>
                      <a:endParaRPr lang="en-US" sz="1800" dirty="0">
                        <a:latin typeface="Gill Sans Light"/>
                        <a:cs typeface="Gill Sans Light"/>
                      </a:endParaRPr>
                    </a:p>
                  </a:txBody>
                  <a:tcPr marT="45698" marB="45698"/>
                </a:tc>
                <a:tc>
                  <a:txBody>
                    <a:bodyPr/>
                    <a:lstStyle/>
                    <a:p>
                      <a:pPr algn="ctr"/>
                      <a:r>
                        <a:rPr lang="en-US" sz="3200" dirty="0" smtClean="0">
                          <a:solidFill>
                            <a:srgbClr val="FF0000"/>
                          </a:solidFill>
                          <a:latin typeface="Gill Sans Light"/>
                          <a:cs typeface="Gill Sans Light"/>
                          <a:sym typeface="Wingdings"/>
                        </a:rPr>
                        <a:t></a:t>
                      </a:r>
                      <a:endParaRPr lang="en-US" sz="3200" dirty="0">
                        <a:solidFill>
                          <a:srgbClr val="FF0000"/>
                        </a:solidFill>
                        <a:latin typeface="Gill Sans Light"/>
                        <a:cs typeface="Gill Sans Light"/>
                      </a:endParaRPr>
                    </a:p>
                  </a:txBody>
                  <a:tcPr marT="45698" marB="4569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B050"/>
                          </a:solidFill>
                          <a:latin typeface="Gill Sans Light"/>
                          <a:cs typeface="Gill Sans Light"/>
                          <a:sym typeface="Wingdings"/>
                        </a:rPr>
                        <a:t></a:t>
                      </a:r>
                      <a:endParaRPr lang="en-US" sz="3200" dirty="0" smtClean="0">
                        <a:solidFill>
                          <a:srgbClr val="00B050"/>
                        </a:solidFill>
                        <a:latin typeface="Gill Sans Light"/>
                        <a:cs typeface="Gill Sans Light"/>
                      </a:endParaRPr>
                    </a:p>
                  </a:txBody>
                  <a:tcPr marT="45698" marB="45698" anchor="ctr"/>
                </a:tc>
                <a:tc>
                  <a:txBody>
                    <a:bodyPr/>
                    <a:lstStyle/>
                    <a:p>
                      <a:pPr algn="ctr"/>
                      <a:r>
                        <a:rPr lang="en-US" sz="3200" dirty="0" smtClean="0">
                          <a:solidFill>
                            <a:srgbClr val="00B050"/>
                          </a:solidFill>
                          <a:latin typeface="Gill Sans Light"/>
                          <a:cs typeface="Gill Sans Light"/>
                          <a:sym typeface="Wingdings"/>
                        </a:rPr>
                        <a:t></a:t>
                      </a:r>
                      <a:endParaRPr lang="en-US" sz="3200" dirty="0">
                        <a:solidFill>
                          <a:srgbClr val="00B050"/>
                        </a:solidFill>
                        <a:latin typeface="Gill Sans Light"/>
                        <a:cs typeface="Gill Sans Light"/>
                      </a:endParaRPr>
                    </a:p>
                  </a:txBody>
                  <a:tcPr marT="45698" marB="45698" anchor="ctr"/>
                </a:tc>
                <a:tc>
                  <a:txBody>
                    <a:bodyPr/>
                    <a:lstStyle/>
                    <a:p>
                      <a:pPr algn="ctr"/>
                      <a:r>
                        <a:rPr lang="en-US" sz="3200" dirty="0" smtClean="0">
                          <a:solidFill>
                            <a:srgbClr val="FF0000"/>
                          </a:solidFill>
                          <a:latin typeface="Gill Sans Light"/>
                          <a:cs typeface="Gill Sans Light"/>
                          <a:sym typeface="Wingdings"/>
                        </a:rPr>
                        <a:t></a:t>
                      </a:r>
                      <a:endParaRPr lang="en-US" sz="3200" dirty="0">
                        <a:latin typeface="Gill Sans Light"/>
                        <a:cs typeface="Gill Sans Light"/>
                      </a:endParaRPr>
                    </a:p>
                  </a:txBody>
                  <a:tcPr marT="45698" marB="45698" anchor="ctr"/>
                </a:tc>
                <a:tc>
                  <a:txBody>
                    <a:bodyPr/>
                    <a:lstStyle/>
                    <a:p>
                      <a:pPr algn="ctr"/>
                      <a:r>
                        <a:rPr lang="en-US" sz="3200" dirty="0" smtClean="0">
                          <a:solidFill>
                            <a:srgbClr val="00B050"/>
                          </a:solidFill>
                          <a:latin typeface="Gill Sans Light"/>
                          <a:cs typeface="Gill Sans Light"/>
                          <a:sym typeface="Wingdings"/>
                        </a:rPr>
                        <a:t></a:t>
                      </a:r>
                      <a:endParaRPr lang="en-US" sz="3200" dirty="0">
                        <a:latin typeface="Gill Sans Light"/>
                        <a:cs typeface="Gill Sans Light"/>
                      </a:endParaRPr>
                    </a:p>
                  </a:txBody>
                  <a:tcPr marT="45698" marB="45698" anchor="ctr"/>
                </a:tc>
              </a:tr>
              <a:tr h="970908">
                <a:tc>
                  <a:txBody>
                    <a:bodyPr/>
                    <a:lstStyle/>
                    <a:p>
                      <a:pPr algn="ctr"/>
                      <a:r>
                        <a:rPr lang="en-US" sz="1800" i="1" dirty="0" smtClean="0">
                          <a:latin typeface="Gill Sans Light"/>
                          <a:cs typeface="Gill Sans Light"/>
                        </a:rPr>
                        <a:t>Nil</a:t>
                      </a:r>
                      <a:r>
                        <a:rPr lang="en-US" sz="1800" dirty="0" smtClean="0">
                          <a:latin typeface="Gill Sans Light"/>
                          <a:cs typeface="Gill Sans Light"/>
                        </a:rPr>
                        <a:t> identification</a:t>
                      </a:r>
                      <a:endParaRPr lang="en-US" sz="1800" dirty="0">
                        <a:latin typeface="Gill Sans Light"/>
                        <a:cs typeface="Gill Sans Light"/>
                      </a:endParaRPr>
                    </a:p>
                  </a:txBody>
                  <a:tcPr marT="45698" marB="45698"/>
                </a:tc>
                <a:tc>
                  <a:txBody>
                    <a:bodyPr/>
                    <a:lstStyle/>
                    <a:p>
                      <a:pPr algn="ctr"/>
                      <a:r>
                        <a:rPr lang="en-US" sz="3200" dirty="0" smtClean="0">
                          <a:solidFill>
                            <a:srgbClr val="FF0000"/>
                          </a:solidFill>
                          <a:latin typeface="Gill Sans Light"/>
                          <a:cs typeface="Gill Sans Light"/>
                          <a:sym typeface="Wingdings"/>
                        </a:rPr>
                        <a:t></a:t>
                      </a:r>
                    </a:p>
                    <a:p>
                      <a:pPr algn="ctr"/>
                      <a:r>
                        <a:rPr lang="en-US" sz="1600" dirty="0" smtClean="0">
                          <a:solidFill>
                            <a:schemeClr val="tx1"/>
                          </a:solidFill>
                          <a:latin typeface="Gill Sans Light"/>
                          <a:cs typeface="Gill Sans Light"/>
                          <a:sym typeface="Wingdings"/>
                        </a:rPr>
                        <a:t>(</a:t>
                      </a:r>
                      <a:r>
                        <a:rPr lang="en-US" sz="1600" dirty="0" smtClean="0">
                          <a:latin typeface="Gill Sans Light"/>
                          <a:cs typeface="Gill Sans Light"/>
                        </a:rPr>
                        <a:t>Suggested)</a:t>
                      </a:r>
                      <a:endParaRPr lang="en-US" sz="1600" dirty="0">
                        <a:latin typeface="Gill Sans Light"/>
                        <a:cs typeface="Gill Sans Light"/>
                      </a:endParaRPr>
                    </a:p>
                  </a:txBody>
                  <a:tcPr marT="45698" marB="45698" anchor="ctr"/>
                </a:tc>
                <a:tc>
                  <a:txBody>
                    <a:bodyPr/>
                    <a:lstStyle/>
                    <a:p>
                      <a:pPr algn="ctr"/>
                      <a:r>
                        <a:rPr lang="en-US" sz="3200" dirty="0" smtClean="0">
                          <a:solidFill>
                            <a:srgbClr val="FF0000"/>
                          </a:solidFill>
                          <a:latin typeface="Gill Sans Light"/>
                          <a:cs typeface="Gill Sans Light"/>
                          <a:sym typeface="Wingdings"/>
                        </a:rPr>
                        <a:t></a:t>
                      </a:r>
                    </a:p>
                    <a:p>
                      <a:pPr algn="ctr"/>
                      <a:r>
                        <a:rPr lang="en-US" sz="1600" dirty="0" smtClean="0">
                          <a:solidFill>
                            <a:schemeClr val="tx1"/>
                          </a:solidFill>
                          <a:latin typeface="Gill Sans Light"/>
                          <a:cs typeface="Gill Sans Light"/>
                          <a:sym typeface="Wingdings"/>
                        </a:rPr>
                        <a:t>(</a:t>
                      </a:r>
                      <a:r>
                        <a:rPr lang="en-US" sz="1600" dirty="0" smtClean="0">
                          <a:latin typeface="Gill Sans Light"/>
                          <a:cs typeface="Gill Sans Light"/>
                        </a:rPr>
                        <a:t>Suggested)</a:t>
                      </a:r>
                      <a:endParaRPr lang="en-US" sz="1600" dirty="0">
                        <a:latin typeface="Gill Sans Light"/>
                        <a:cs typeface="Gill Sans Light"/>
                      </a:endParaRPr>
                    </a:p>
                  </a:txBody>
                  <a:tcPr marT="45698" marB="4569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smtClean="0">
                          <a:solidFill>
                            <a:srgbClr val="00B050"/>
                          </a:solidFill>
                          <a:latin typeface="Gill Sans Light"/>
                          <a:cs typeface="Gill Sans Light"/>
                          <a:sym typeface="Wingdings"/>
                        </a:rPr>
                        <a:t></a:t>
                      </a:r>
                      <a:endParaRPr lang="en-US" sz="3200" dirty="0" smtClean="0">
                        <a:solidFill>
                          <a:srgbClr val="00B050"/>
                        </a:solidFill>
                        <a:latin typeface="Gill Sans Light"/>
                        <a:cs typeface="Gill Sans Light"/>
                      </a:endParaRPr>
                    </a:p>
                  </a:txBody>
                  <a:tcPr marT="45698" marB="45698" anchor="ctr"/>
                </a:tc>
                <a:tc>
                  <a:txBody>
                    <a:bodyPr/>
                    <a:lstStyle/>
                    <a:p>
                      <a:pPr algn="ctr"/>
                      <a:r>
                        <a:rPr lang="en-US" sz="3200" dirty="0" smtClean="0">
                          <a:solidFill>
                            <a:srgbClr val="FF0000"/>
                          </a:solidFill>
                          <a:latin typeface="Gill Sans Light"/>
                          <a:cs typeface="Gill Sans Light"/>
                          <a:sym typeface="Wingdings"/>
                        </a:rPr>
                        <a:t></a:t>
                      </a:r>
                    </a:p>
                    <a:p>
                      <a:pPr algn="ctr"/>
                      <a:r>
                        <a:rPr lang="en-US" sz="1600" dirty="0" smtClean="0">
                          <a:solidFill>
                            <a:schemeClr val="tx1"/>
                          </a:solidFill>
                          <a:latin typeface="Gill Sans Light"/>
                          <a:cs typeface="Gill Sans Light"/>
                          <a:sym typeface="Wingdings"/>
                        </a:rPr>
                        <a:t>(</a:t>
                      </a:r>
                      <a:r>
                        <a:rPr lang="en-US" sz="1600" dirty="0" smtClean="0">
                          <a:latin typeface="Gill Sans Light"/>
                          <a:cs typeface="Gill Sans Light"/>
                        </a:rPr>
                        <a:t>Suggested)</a:t>
                      </a:r>
                      <a:endParaRPr lang="en-US" sz="1600" dirty="0">
                        <a:latin typeface="Gill Sans Light"/>
                        <a:cs typeface="Gill Sans Light"/>
                      </a:endParaRPr>
                    </a:p>
                  </a:txBody>
                  <a:tcPr marT="45698" marB="45698" anchor="ctr"/>
                </a:tc>
                <a:tc>
                  <a:txBody>
                    <a:bodyPr/>
                    <a:lstStyle/>
                    <a:p>
                      <a:pPr algn="ctr"/>
                      <a:r>
                        <a:rPr lang="en-US" sz="3200" dirty="0" smtClean="0">
                          <a:solidFill>
                            <a:srgbClr val="00B050"/>
                          </a:solidFill>
                          <a:latin typeface="Gill Sans Light"/>
                          <a:cs typeface="Gill Sans Light"/>
                          <a:sym typeface="Wingdings"/>
                        </a:rPr>
                        <a:t></a:t>
                      </a:r>
                      <a:endParaRPr lang="en-US" sz="3200" dirty="0">
                        <a:latin typeface="Gill Sans Light"/>
                        <a:cs typeface="Gill Sans Light"/>
                      </a:endParaRPr>
                    </a:p>
                  </a:txBody>
                  <a:tcPr marT="45698" marB="45698" anchor="ctr"/>
                </a:tc>
              </a:tr>
              <a:tr h="67669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Gill Sans Light"/>
                          <a:cs typeface="Gill Sans Light"/>
                        </a:rPr>
                        <a:t>Visual content</a:t>
                      </a:r>
                    </a:p>
                  </a:txBody>
                  <a:tcPr marT="45698" marB="45698"/>
                </a:tc>
                <a:tc>
                  <a:txBody>
                    <a:bodyPr/>
                    <a:lstStyle/>
                    <a:p>
                      <a:pPr algn="ctr"/>
                      <a:r>
                        <a:rPr lang="en-US" sz="3200" dirty="0" smtClean="0">
                          <a:solidFill>
                            <a:srgbClr val="FF0000"/>
                          </a:solidFill>
                          <a:latin typeface="Gill Sans Light"/>
                          <a:cs typeface="Gill Sans Light"/>
                          <a:sym typeface="Wingdings"/>
                        </a:rPr>
                        <a:t></a:t>
                      </a:r>
                      <a:endParaRPr lang="en-US" sz="3200" dirty="0">
                        <a:latin typeface="Gill Sans Light"/>
                        <a:cs typeface="Gill Sans Light"/>
                      </a:endParaRPr>
                    </a:p>
                  </a:txBody>
                  <a:tcPr marT="45698" marB="45698" anchor="ctr"/>
                </a:tc>
                <a:tc>
                  <a:txBody>
                    <a:bodyPr/>
                    <a:lstStyle/>
                    <a:p>
                      <a:pPr algn="ctr"/>
                      <a:r>
                        <a:rPr lang="en-US" sz="3200" dirty="0" smtClean="0">
                          <a:solidFill>
                            <a:srgbClr val="FF0000"/>
                          </a:solidFill>
                          <a:latin typeface="Gill Sans Light"/>
                          <a:cs typeface="Gill Sans Light"/>
                          <a:sym typeface="Wingdings"/>
                        </a:rPr>
                        <a:t></a:t>
                      </a:r>
                      <a:endParaRPr lang="en-US" sz="3200" dirty="0">
                        <a:latin typeface="Gill Sans Light"/>
                        <a:cs typeface="Gill Sans Light"/>
                      </a:endParaRPr>
                    </a:p>
                  </a:txBody>
                  <a:tcPr marT="45698" marB="45698" anchor="ctr"/>
                </a:tc>
                <a:tc>
                  <a:txBody>
                    <a:bodyPr/>
                    <a:lstStyle/>
                    <a:p>
                      <a:pPr algn="ctr"/>
                      <a:r>
                        <a:rPr lang="en-US" sz="3200" dirty="0" smtClean="0">
                          <a:solidFill>
                            <a:srgbClr val="FF0000"/>
                          </a:solidFill>
                          <a:latin typeface="Gill Sans Light"/>
                          <a:cs typeface="Gill Sans Light"/>
                          <a:sym typeface="Wingdings"/>
                        </a:rPr>
                        <a:t></a:t>
                      </a:r>
                      <a:endParaRPr lang="en-US" sz="3200" dirty="0">
                        <a:latin typeface="Gill Sans Light"/>
                        <a:cs typeface="Gill Sans Light"/>
                      </a:endParaRPr>
                    </a:p>
                  </a:txBody>
                  <a:tcPr marT="45698" marB="45698" anchor="ctr"/>
                </a:tc>
                <a:tc>
                  <a:txBody>
                    <a:bodyPr/>
                    <a:lstStyle/>
                    <a:p>
                      <a:pPr algn="ctr"/>
                      <a:r>
                        <a:rPr lang="en-US" sz="3200" dirty="0" smtClean="0">
                          <a:solidFill>
                            <a:srgbClr val="FF0000"/>
                          </a:solidFill>
                          <a:latin typeface="Gill Sans Light"/>
                          <a:cs typeface="Gill Sans Light"/>
                          <a:sym typeface="Wingdings"/>
                        </a:rPr>
                        <a:t></a:t>
                      </a:r>
                      <a:endParaRPr lang="en-US" sz="3200" dirty="0">
                        <a:latin typeface="Gill Sans Light"/>
                        <a:cs typeface="Gill Sans Light"/>
                      </a:endParaRPr>
                    </a:p>
                  </a:txBody>
                  <a:tcPr marT="45698" marB="45698" anchor="ctr"/>
                </a:tc>
                <a:tc>
                  <a:txBody>
                    <a:bodyPr/>
                    <a:lstStyle/>
                    <a:p>
                      <a:pPr algn="ctr"/>
                      <a:r>
                        <a:rPr lang="en-US" sz="3200" dirty="0" smtClean="0">
                          <a:solidFill>
                            <a:srgbClr val="00B050"/>
                          </a:solidFill>
                          <a:latin typeface="Gill Sans Light"/>
                          <a:cs typeface="Gill Sans Light"/>
                          <a:sym typeface="Wingdings"/>
                        </a:rPr>
                        <a:t></a:t>
                      </a:r>
                      <a:endParaRPr lang="en-US" sz="3200" dirty="0">
                        <a:latin typeface="Gill Sans Light"/>
                        <a:cs typeface="Gill Sans Light"/>
                      </a:endParaRPr>
                    </a:p>
                  </a:txBody>
                  <a:tcPr marT="45698" marB="45698" anchor="ctr"/>
                </a:tc>
              </a:tr>
            </a:tbl>
          </a:graphicData>
        </a:graphic>
      </p:graphicFrame>
      <p:sp>
        <p:nvSpPr>
          <p:cNvPr id="10" name="Rectangle 9"/>
          <p:cNvSpPr/>
          <p:nvPr/>
        </p:nvSpPr>
        <p:spPr>
          <a:xfrm>
            <a:off x="7362825" y="2443163"/>
            <a:ext cx="1476375" cy="373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Rectangle 1"/>
          <p:cNvSpPr>
            <a:spLocks noChangeArrowheads="1"/>
          </p:cNvSpPr>
          <p:nvPr/>
        </p:nvSpPr>
        <p:spPr bwMode="auto">
          <a:xfrm>
            <a:off x="457200" y="1982788"/>
            <a:ext cx="6292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Gill Sans Light" charset="0"/>
                <a:cs typeface="Gill Sans Light" charset="0"/>
              </a:rPr>
              <a:t>We note that none of it considered visual content.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750"/>
                                        <p:tgtEl>
                                          <p:spTgt spid="10"/>
                                        </p:tgtEl>
                                      </p:cBhvr>
                                    </p:animEffect>
                                    <p:set>
                                      <p:cBhvr>
                                        <p:cTn id="7" dur="1" fill="hold">
                                          <p:stCondLst>
                                            <p:cond delay="74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Gill Sans Light" charset="0"/>
              </a:rPr>
              <a:t>ANALYSIS OF A BASELINE</a:t>
            </a:r>
          </a:p>
        </p:txBody>
      </p:sp>
      <p:sp>
        <p:nvSpPr>
          <p:cNvPr id="7" name="Slide Number Placeholder 6"/>
          <p:cNvSpPr>
            <a:spLocks noGrp="1"/>
          </p:cNvSpPr>
          <p:nvPr>
            <p:ph type="sldNum" sz="quarter" idx="12"/>
          </p:nvPr>
        </p:nvSpPr>
        <p:spPr/>
        <p:txBody>
          <a:bodyPr/>
          <a:lstStyle/>
          <a:p>
            <a:pPr>
              <a:defRPr/>
            </a:pPr>
            <a:fld id="{8AC8091C-8C0F-0549-8C29-4EA485B37E18}" type="slidenum">
              <a:rPr lang="en-US" smtClean="0"/>
              <a:pPr>
                <a:defRPr/>
              </a:pPr>
              <a:t>8</a:t>
            </a:fld>
            <a:endParaRPr lang="en-US"/>
          </a:p>
        </p:txBody>
      </p:sp>
      <p:sp>
        <p:nvSpPr>
          <p:cNvPr id="24" name="Content Placeholder 2"/>
          <p:cNvSpPr>
            <a:spLocks noGrp="1"/>
          </p:cNvSpPr>
          <p:nvPr>
            <p:ph idx="1"/>
          </p:nvPr>
        </p:nvSpPr>
        <p:spPr>
          <a:xfrm>
            <a:off x="838200" y="1676400"/>
            <a:ext cx="7467600" cy="3951288"/>
          </a:xfrm>
        </p:spPr>
        <p:txBody>
          <a:bodyPr>
            <a:normAutofit fontScale="92500" lnSpcReduction="10000"/>
          </a:bodyPr>
          <a:lstStyle/>
          <a:p>
            <a:pPr marL="0" indent="0">
              <a:buFont typeface="Arial" charset="0"/>
              <a:buNone/>
              <a:defRPr/>
            </a:pPr>
            <a:r>
              <a:rPr lang="en-US" dirty="0" smtClean="0"/>
              <a:t>Use the public dataset from (Ephraim, 2006).</a:t>
            </a:r>
          </a:p>
          <a:p>
            <a:pPr marL="0" indent="0">
              <a:buFont typeface="Arial" charset="0"/>
              <a:buNone/>
              <a:defRPr/>
            </a:pPr>
            <a:endParaRPr lang="en-US" sz="1400" dirty="0" smtClean="0"/>
          </a:p>
          <a:p>
            <a:pPr>
              <a:defRPr/>
            </a:pPr>
            <a:r>
              <a:rPr lang="en-US" dirty="0" smtClean="0"/>
              <a:t>20 Presentation–Paper pairs</a:t>
            </a:r>
          </a:p>
          <a:p>
            <a:pPr>
              <a:defRPr/>
            </a:pPr>
            <a:endParaRPr lang="en-US" sz="2000" dirty="0" smtClean="0"/>
          </a:p>
          <a:p>
            <a:pPr lvl="1">
              <a:defRPr/>
            </a:pPr>
            <a:r>
              <a:rPr lang="en-US" dirty="0" smtClean="0"/>
              <a:t>Papers in .PDF,  source DBLP</a:t>
            </a:r>
          </a:p>
          <a:p>
            <a:pPr lvl="2">
              <a:defRPr/>
            </a:pPr>
            <a:r>
              <a:rPr lang="en-US" dirty="0"/>
              <a:t> </a:t>
            </a:r>
            <a:r>
              <a:rPr lang="en-US" dirty="0" smtClean="0"/>
              <a:t>Sections / Subsections</a:t>
            </a:r>
          </a:p>
          <a:p>
            <a:pPr lvl="2">
              <a:defRPr/>
            </a:pPr>
            <a:endParaRPr lang="en-US" dirty="0" smtClean="0"/>
          </a:p>
          <a:p>
            <a:pPr lvl="1">
              <a:defRPr/>
            </a:pPr>
            <a:r>
              <a:rPr lang="en-US" dirty="0" smtClean="0"/>
              <a:t>Presentations in .PPT, verified </a:t>
            </a:r>
            <a:r>
              <a:rPr lang="en-US" dirty="0"/>
              <a:t>to have been constructed by same </a:t>
            </a:r>
            <a:r>
              <a:rPr lang="en-US" dirty="0" smtClean="0"/>
              <a:t>author</a:t>
            </a:r>
          </a:p>
          <a:p>
            <a:pPr lvl="2">
              <a:defRPr/>
            </a:pPr>
            <a:r>
              <a:rPr lang="en-US" dirty="0" smtClean="0"/>
              <a:t> Slides</a:t>
            </a:r>
          </a:p>
          <a:p>
            <a:pPr>
              <a:defRPr/>
            </a:pPr>
            <a:endParaRPr lang="en-US" dirty="0" smtClean="0"/>
          </a:p>
          <a:p>
            <a:pPr lvl="1">
              <a:defRPr/>
            </a:pPr>
            <a:endParaRPr lang="en-US" dirty="0"/>
          </a:p>
          <a:p>
            <a:pPr>
              <a:buFont typeface="Wingdings" pitchFamily="2" charset="2"/>
              <a:buChar char="Ø"/>
              <a:defRPr/>
            </a:pPr>
            <a:endParaRPr lang="en-US" dirty="0"/>
          </a:p>
          <a:p>
            <a:pPr>
              <a:buFont typeface="Wingdings" pitchFamily="2" charset="2"/>
              <a:buChar char="Ø"/>
              <a:defRPr/>
            </a:pPr>
            <a:endParaRPr lang="en-US" dirty="0" smtClean="0"/>
          </a:p>
        </p:txBody>
      </p:sp>
      <p:sp>
        <p:nvSpPr>
          <p:cNvPr id="3" name="Date Placeholder 2"/>
          <p:cNvSpPr>
            <a:spLocks noGrp="1"/>
          </p:cNvSpPr>
          <p:nvPr>
            <p:ph type="dt" sz="quarter" idx="10"/>
          </p:nvPr>
        </p:nvSpPr>
        <p:spPr/>
        <p:txBody>
          <a:bodyPr/>
          <a:lstStyle/>
          <a:p>
            <a:pPr>
              <a:defRPr/>
            </a:pPr>
            <a:r>
              <a:rPr lang="en-US"/>
              <a:t>24 Jul 2013</a:t>
            </a:r>
          </a:p>
        </p:txBody>
      </p:sp>
      <p:sp>
        <p:nvSpPr>
          <p:cNvPr id="4" name="Footer Placeholder 3"/>
          <p:cNvSpPr>
            <a:spLocks noGrp="1"/>
          </p:cNvSpPr>
          <p:nvPr>
            <p:ph type="ftr" sz="quarter" idx="11"/>
          </p:nvPr>
        </p:nvSpPr>
        <p:spPr/>
        <p:txBody>
          <a:bodyPr/>
          <a:lstStyle/>
          <a:p>
            <a:pPr>
              <a:defRPr/>
            </a:pPr>
            <a:r>
              <a:rPr lang="en-US"/>
              <a:t>JCDL 2013, Indiapolis, USA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Gill Sans Light" charset="0"/>
              </a:rPr>
              <a:t>ANALYSIS OF A BASELINE</a:t>
            </a:r>
          </a:p>
        </p:txBody>
      </p:sp>
      <p:sp>
        <p:nvSpPr>
          <p:cNvPr id="7" name="Slide Number Placeholder 6"/>
          <p:cNvSpPr>
            <a:spLocks noGrp="1"/>
          </p:cNvSpPr>
          <p:nvPr>
            <p:ph type="sldNum" sz="quarter" idx="12"/>
          </p:nvPr>
        </p:nvSpPr>
        <p:spPr/>
        <p:txBody>
          <a:bodyPr/>
          <a:lstStyle/>
          <a:p>
            <a:pPr>
              <a:defRPr/>
            </a:pPr>
            <a:fld id="{95EC5942-394E-1549-984F-2BA48D2A1BDA}" type="slidenum">
              <a:rPr lang="en-US" smtClean="0"/>
              <a:pPr>
                <a:defRPr/>
              </a:pPr>
              <a:t>9</a:t>
            </a:fld>
            <a:endParaRPr lang="en-US"/>
          </a:p>
        </p:txBody>
      </p:sp>
      <p:sp>
        <p:nvSpPr>
          <p:cNvPr id="24" name="Content Placeholder 2"/>
          <p:cNvSpPr>
            <a:spLocks noGrp="1"/>
          </p:cNvSpPr>
          <p:nvPr>
            <p:ph idx="1"/>
          </p:nvPr>
        </p:nvSpPr>
        <p:spPr>
          <a:xfrm>
            <a:off x="838200" y="1676400"/>
            <a:ext cx="7467600" cy="3951288"/>
          </a:xfrm>
        </p:spPr>
        <p:txBody>
          <a:bodyPr>
            <a:normAutofit fontScale="92500" lnSpcReduction="10000"/>
          </a:bodyPr>
          <a:lstStyle/>
          <a:p>
            <a:pPr marL="0" indent="0">
              <a:buFont typeface="Arial" charset="0"/>
              <a:buNone/>
              <a:defRPr/>
            </a:pPr>
            <a:r>
              <a:rPr lang="en-US" dirty="0"/>
              <a:t>Use the public dataset from (Ephraim, 2006</a:t>
            </a:r>
            <a:r>
              <a:rPr lang="en-US" dirty="0" smtClean="0"/>
              <a:t>).</a:t>
            </a:r>
            <a:endParaRPr lang="en-US" dirty="0"/>
          </a:p>
          <a:p>
            <a:pPr marL="0" indent="0">
              <a:buFont typeface="Arial" charset="0"/>
              <a:buNone/>
              <a:defRPr/>
            </a:pPr>
            <a:endParaRPr lang="en-US" sz="1400" dirty="0" smtClean="0"/>
          </a:p>
          <a:p>
            <a:pPr>
              <a:defRPr/>
            </a:pPr>
            <a:r>
              <a:rPr lang="en-US" dirty="0" smtClean="0"/>
              <a:t>20 Presentation–Paper pairs</a:t>
            </a:r>
          </a:p>
          <a:p>
            <a:pPr>
              <a:defRPr/>
            </a:pPr>
            <a:endParaRPr lang="en-US" sz="2000" dirty="0" smtClean="0"/>
          </a:p>
          <a:p>
            <a:pPr lvl="1">
              <a:defRPr/>
            </a:pPr>
            <a:r>
              <a:rPr lang="en-US" dirty="0" smtClean="0"/>
              <a:t>Papers in .PDF,  source DBLP</a:t>
            </a:r>
          </a:p>
          <a:p>
            <a:pPr lvl="2">
              <a:defRPr/>
            </a:pPr>
            <a:r>
              <a:rPr lang="en-US" dirty="0"/>
              <a:t> </a:t>
            </a:r>
            <a:r>
              <a:rPr lang="en-US" dirty="0" smtClean="0"/>
              <a:t>Sections / Subsections</a:t>
            </a:r>
          </a:p>
          <a:p>
            <a:pPr lvl="2">
              <a:defRPr/>
            </a:pPr>
            <a:endParaRPr lang="en-US" dirty="0" smtClean="0"/>
          </a:p>
          <a:p>
            <a:pPr lvl="1">
              <a:defRPr/>
            </a:pPr>
            <a:r>
              <a:rPr lang="en-US" dirty="0" smtClean="0"/>
              <a:t>Presentations in .PPT, verified </a:t>
            </a:r>
            <a:r>
              <a:rPr lang="en-US" dirty="0"/>
              <a:t>to have been constructed by same </a:t>
            </a:r>
            <a:r>
              <a:rPr lang="en-US" dirty="0" smtClean="0"/>
              <a:t>author</a:t>
            </a:r>
          </a:p>
          <a:p>
            <a:pPr lvl="2">
              <a:defRPr/>
            </a:pPr>
            <a:r>
              <a:rPr lang="en-US" dirty="0" smtClean="0"/>
              <a:t> Slides</a:t>
            </a:r>
          </a:p>
          <a:p>
            <a:pPr>
              <a:defRPr/>
            </a:pPr>
            <a:endParaRPr lang="en-US" dirty="0" smtClean="0"/>
          </a:p>
          <a:p>
            <a:pPr lvl="1">
              <a:defRPr/>
            </a:pPr>
            <a:endParaRPr lang="en-US" dirty="0"/>
          </a:p>
          <a:p>
            <a:pPr>
              <a:buFont typeface="Wingdings" pitchFamily="2" charset="2"/>
              <a:buChar char="Ø"/>
              <a:defRPr/>
            </a:pPr>
            <a:endParaRPr lang="en-US" dirty="0"/>
          </a:p>
          <a:p>
            <a:pPr>
              <a:buFont typeface="Wingdings" pitchFamily="2" charset="2"/>
              <a:buChar char="Ø"/>
              <a:defRPr/>
            </a:pPr>
            <a:endParaRPr lang="en-US" dirty="0" smtClean="0"/>
          </a:p>
        </p:txBody>
      </p:sp>
      <p:sp>
        <p:nvSpPr>
          <p:cNvPr id="3" name="Date Placeholder 2"/>
          <p:cNvSpPr>
            <a:spLocks noGrp="1"/>
          </p:cNvSpPr>
          <p:nvPr>
            <p:ph type="dt" sz="quarter" idx="10"/>
          </p:nvPr>
        </p:nvSpPr>
        <p:spPr/>
        <p:txBody>
          <a:bodyPr/>
          <a:lstStyle/>
          <a:p>
            <a:pPr>
              <a:defRPr/>
            </a:pPr>
            <a:r>
              <a:rPr lang="en-US"/>
              <a:t>24 Jul 2013</a:t>
            </a:r>
          </a:p>
        </p:txBody>
      </p:sp>
      <p:sp>
        <p:nvSpPr>
          <p:cNvPr id="4" name="Footer Placeholder 3"/>
          <p:cNvSpPr>
            <a:spLocks noGrp="1"/>
          </p:cNvSpPr>
          <p:nvPr>
            <p:ph type="ftr" sz="quarter" idx="11"/>
          </p:nvPr>
        </p:nvSpPr>
        <p:spPr/>
        <p:txBody>
          <a:bodyPr/>
          <a:lstStyle/>
          <a:p>
            <a:pPr>
              <a:defRPr/>
            </a:pPr>
            <a:r>
              <a:rPr lang="en-US"/>
              <a:t>JCDL 2013, Indiapolis, USA</a:t>
            </a:r>
          </a:p>
        </p:txBody>
      </p:sp>
      <p:sp>
        <p:nvSpPr>
          <p:cNvPr id="8" name="Rectangle 7"/>
          <p:cNvSpPr/>
          <p:nvPr/>
        </p:nvSpPr>
        <p:spPr>
          <a:xfrm>
            <a:off x="838200" y="3021013"/>
            <a:ext cx="7239000" cy="26177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aphicFrame>
        <p:nvGraphicFramePr>
          <p:cNvPr id="9" name="Table 8"/>
          <p:cNvGraphicFramePr>
            <a:graphicFrameLocks noGrp="1"/>
          </p:cNvGraphicFramePr>
          <p:nvPr/>
        </p:nvGraphicFramePr>
        <p:xfrm>
          <a:off x="1308100" y="3722688"/>
          <a:ext cx="5867400" cy="1463676"/>
        </p:xfrm>
        <a:graphic>
          <a:graphicData uri="http://schemas.openxmlformats.org/drawingml/2006/table">
            <a:tbl>
              <a:tblPr firstRow="1" bandRow="1">
                <a:tableStyleId>{69CF1AB2-1976-4502-BF36-3FF5EA218861}</a:tableStyleId>
              </a:tblPr>
              <a:tblGrid>
                <a:gridCol w="4571999"/>
                <a:gridCol w="1295401"/>
              </a:tblGrid>
              <a:tr h="365919">
                <a:tc>
                  <a:txBody>
                    <a:bodyPr/>
                    <a:lstStyle/>
                    <a:p>
                      <a:r>
                        <a:rPr lang="en-US" sz="1800" b="0" dirty="0" smtClean="0">
                          <a:latin typeface="Gill Sans Light"/>
                          <a:cs typeface="Gill Sans Light"/>
                        </a:rPr>
                        <a:t>Total number of sections</a:t>
                      </a:r>
                      <a:endParaRPr lang="en-US" sz="1800" b="0" dirty="0">
                        <a:latin typeface="Gill Sans Light"/>
                        <a:cs typeface="Gill Sans Light"/>
                      </a:endParaRPr>
                    </a:p>
                  </a:txBody>
                  <a:tcPr marT="45725" marB="45725">
                    <a:solidFill>
                      <a:schemeClr val="accent1">
                        <a:tint val="20000"/>
                      </a:schemeClr>
                    </a:solidFill>
                  </a:tcPr>
                </a:tc>
                <a:tc>
                  <a:txBody>
                    <a:bodyPr/>
                    <a:lstStyle/>
                    <a:p>
                      <a:pPr algn="ctr"/>
                      <a:r>
                        <a:rPr lang="en-US" sz="1800" b="0" dirty="0" smtClean="0">
                          <a:latin typeface="Gill Sans Light"/>
                          <a:cs typeface="Gill Sans Light"/>
                        </a:rPr>
                        <a:t>515    </a:t>
                      </a:r>
                      <a:endParaRPr lang="en-US" sz="1800" b="0" dirty="0">
                        <a:latin typeface="Gill Sans Light"/>
                        <a:cs typeface="Gill Sans Light"/>
                      </a:endParaRPr>
                    </a:p>
                  </a:txBody>
                  <a:tcPr marT="45725" marB="45725" anchor="ctr"/>
                </a:tc>
              </a:tr>
              <a:tr h="365919">
                <a:tc>
                  <a:txBody>
                    <a:bodyPr/>
                    <a:lstStyle/>
                    <a:p>
                      <a:r>
                        <a:rPr lang="en-US" sz="1800" dirty="0" smtClean="0">
                          <a:latin typeface="Gill Sans Light"/>
                          <a:cs typeface="Gill Sans Light"/>
                        </a:rPr>
                        <a:t>Average number of sections</a:t>
                      </a:r>
                      <a:r>
                        <a:rPr lang="en-US" sz="1800" baseline="0" dirty="0" smtClean="0">
                          <a:latin typeface="Gill Sans Light"/>
                          <a:cs typeface="Gill Sans Light"/>
                        </a:rPr>
                        <a:t> per paper</a:t>
                      </a:r>
                      <a:endParaRPr lang="en-US" sz="1800" dirty="0">
                        <a:latin typeface="Gill Sans Light"/>
                        <a:cs typeface="Gill Sans Light"/>
                      </a:endParaRPr>
                    </a:p>
                  </a:txBody>
                  <a:tcPr marT="45725" marB="45725">
                    <a:lnB w="28575" cap="flat" cmpd="sng" algn="ctr">
                      <a:solidFill>
                        <a:schemeClr val="tx2">
                          <a:lumMod val="75000"/>
                          <a:lumOff val="25000"/>
                        </a:schemeClr>
                      </a:solidFill>
                      <a:prstDash val="solid"/>
                      <a:round/>
                      <a:headEnd type="none" w="med" len="med"/>
                      <a:tailEnd type="none" w="med" len="med"/>
                    </a:lnB>
                  </a:tcPr>
                </a:tc>
                <a:tc>
                  <a:txBody>
                    <a:bodyPr/>
                    <a:lstStyle/>
                    <a:p>
                      <a:pPr algn="ctr"/>
                      <a:r>
                        <a:rPr lang="en-US" sz="1800" dirty="0" smtClean="0">
                          <a:latin typeface="Gill Sans Light"/>
                          <a:cs typeface="Gill Sans Light"/>
                        </a:rPr>
                        <a:t>25.75</a:t>
                      </a:r>
                      <a:endParaRPr lang="en-US" sz="1800" dirty="0">
                        <a:latin typeface="Gill Sans Light"/>
                        <a:cs typeface="Gill Sans Light"/>
                      </a:endParaRPr>
                    </a:p>
                  </a:txBody>
                  <a:tcPr marT="45725" marB="45725" anchor="ctr">
                    <a:lnB w="28575" cap="flat" cmpd="sng" algn="ctr">
                      <a:solidFill>
                        <a:schemeClr val="tx2">
                          <a:lumMod val="75000"/>
                          <a:lumOff val="25000"/>
                        </a:schemeClr>
                      </a:solidFill>
                      <a:prstDash val="solid"/>
                      <a:round/>
                      <a:headEnd type="none" w="med" len="med"/>
                      <a:tailEnd type="none" w="med" len="med"/>
                    </a:lnB>
                  </a:tcPr>
                </a:tc>
              </a:tr>
              <a:tr h="365919">
                <a:tc>
                  <a:txBody>
                    <a:bodyPr/>
                    <a:lstStyle/>
                    <a:p>
                      <a:r>
                        <a:rPr lang="en-US" sz="1800" dirty="0" smtClean="0">
                          <a:latin typeface="Gill Sans Light"/>
                          <a:cs typeface="Gill Sans Light"/>
                        </a:rPr>
                        <a:t>Total number of slides</a:t>
                      </a:r>
                      <a:endParaRPr lang="en-US" sz="1800" dirty="0">
                        <a:latin typeface="Gill Sans Light"/>
                        <a:cs typeface="Gill Sans Light"/>
                      </a:endParaRPr>
                    </a:p>
                  </a:txBody>
                  <a:tcPr marT="45725" marB="45725">
                    <a:lnT w="28575" cap="flat" cmpd="sng" algn="ctr">
                      <a:solidFill>
                        <a:schemeClr val="tx2">
                          <a:lumMod val="75000"/>
                          <a:lumOff val="25000"/>
                        </a:schemeClr>
                      </a:solidFill>
                      <a:prstDash val="solid"/>
                      <a:round/>
                      <a:headEnd type="none" w="med" len="med"/>
                      <a:tailEnd type="none" w="med" len="med"/>
                    </a:lnT>
                  </a:tcPr>
                </a:tc>
                <a:tc>
                  <a:txBody>
                    <a:bodyPr/>
                    <a:lstStyle/>
                    <a:p>
                      <a:pPr algn="ctr"/>
                      <a:r>
                        <a:rPr lang="en-US" sz="1800" dirty="0" smtClean="0">
                          <a:latin typeface="Gill Sans Light"/>
                          <a:cs typeface="Gill Sans Light"/>
                        </a:rPr>
                        <a:t>751</a:t>
                      </a:r>
                      <a:endParaRPr lang="en-US" sz="1800" dirty="0">
                        <a:latin typeface="Gill Sans Light"/>
                        <a:cs typeface="Gill Sans Light"/>
                      </a:endParaRPr>
                    </a:p>
                  </a:txBody>
                  <a:tcPr marT="45725" marB="45725" anchor="ctr">
                    <a:lnT w="28575" cap="flat" cmpd="sng" algn="ctr">
                      <a:solidFill>
                        <a:schemeClr val="tx2">
                          <a:lumMod val="75000"/>
                          <a:lumOff val="25000"/>
                        </a:schemeClr>
                      </a:solidFill>
                      <a:prstDash val="solid"/>
                      <a:round/>
                      <a:headEnd type="none" w="med" len="med"/>
                      <a:tailEnd type="none" w="med" len="med"/>
                    </a:lnT>
                  </a:tcPr>
                </a:tc>
              </a:tr>
              <a:tr h="365919">
                <a:tc>
                  <a:txBody>
                    <a:bodyPr/>
                    <a:lstStyle/>
                    <a:p>
                      <a:r>
                        <a:rPr lang="en-US" sz="1800" dirty="0" smtClean="0">
                          <a:latin typeface="Gill Sans Light"/>
                          <a:cs typeface="Gill Sans Light"/>
                        </a:rPr>
                        <a:t>Average number of slides per presentation</a:t>
                      </a:r>
                      <a:endParaRPr lang="en-US" sz="1800" dirty="0">
                        <a:latin typeface="Gill Sans Light"/>
                        <a:cs typeface="Gill Sans Light"/>
                      </a:endParaRPr>
                    </a:p>
                  </a:txBody>
                  <a:tcPr marT="45725" marB="45725"/>
                </a:tc>
                <a:tc>
                  <a:txBody>
                    <a:bodyPr/>
                    <a:lstStyle/>
                    <a:p>
                      <a:pPr algn="ctr"/>
                      <a:r>
                        <a:rPr lang="en-US" sz="1800" dirty="0" smtClean="0">
                          <a:latin typeface="Gill Sans Light"/>
                          <a:cs typeface="Gill Sans Light"/>
                        </a:rPr>
                        <a:t>37.5</a:t>
                      </a:r>
                      <a:endParaRPr lang="en-US" sz="1800" dirty="0">
                        <a:latin typeface="Gill Sans Light"/>
                        <a:cs typeface="Gill Sans Light"/>
                      </a:endParaRPr>
                    </a:p>
                  </a:txBody>
                  <a:tcPr marT="45725" marB="45725" anchor="ctr"/>
                </a:tc>
              </a:tr>
            </a:tbl>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nodeType="afterGroup">
                            <p:stCondLst>
                              <p:cond delay="75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1855</TotalTime>
  <Words>3088</Words>
  <Application>Microsoft Macintosh PowerPoint</Application>
  <PresentationFormat>On-screen Show (4:3)</PresentationFormat>
  <Paragraphs>733</Paragraphs>
  <Slides>39</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Excel.Chart.8</vt:lpstr>
      <vt:lpstr>Equation</vt:lpstr>
      <vt:lpstr>Multimodal Alignment of Scholarly Documents and Their Presentations</vt:lpstr>
      <vt:lpstr>PowerPoint Presentation</vt:lpstr>
      <vt:lpstr>PowerPoint Presentation</vt:lpstr>
      <vt:lpstr>ALIGNING PAPERS TO THEIR PRESENTATIONS</vt:lpstr>
      <vt:lpstr>PROBLEM STATEMENT</vt:lpstr>
      <vt:lpstr>OUTLINE</vt:lpstr>
      <vt:lpstr>RELATED WORK</vt:lpstr>
      <vt:lpstr>ANALYSIS OF A BASELINE</vt:lpstr>
      <vt:lpstr>ANALYSIS OF A BASELINE</vt:lpstr>
      <vt:lpstr>DEMOGRAPHICS</vt:lpstr>
      <vt:lpstr>BASELINE ERROR ANALYSIS</vt:lpstr>
      <vt:lpstr>MONOTONIC ALIGNMENT</vt:lpstr>
      <vt:lpstr>EVIDENCE FOR ALIGNMENT</vt:lpstr>
      <vt:lpstr>COMBINING EVIDENCE</vt:lpstr>
      <vt:lpstr>SYSTEM ARCHITECTURE</vt:lpstr>
      <vt:lpstr>TEXT EXTRACTION</vt:lpstr>
      <vt:lpstr>STEMMING AND TAGGING</vt:lpstr>
      <vt:lpstr>1. TEXT SIMILARITY</vt:lpstr>
      <vt:lpstr>2. LINEAR ORDERING</vt:lpstr>
      <vt:lpstr>3. SLIDE IMAGE CLASSIFIER</vt:lpstr>
      <vt:lpstr>CLASSIFIER RESULTS</vt:lpstr>
      <vt:lpstr>MULTIMODAL FUSION</vt:lpstr>
      <vt:lpstr>RE-WEIGHTING</vt:lpstr>
      <vt:lpstr>RE-WEIGHTING</vt:lpstr>
      <vt:lpstr>RE-WEIGHTING</vt:lpstr>
      <vt:lpstr>RE-WEIGHTING</vt:lpstr>
      <vt:lpstr>EXCEPTION 1:RESULTS</vt:lpstr>
      <vt:lpstr>EXCEPTION 2: NIL CLASSIFIER</vt:lpstr>
      <vt:lpstr>FINAL ALIGNMENT VECTOR</vt:lpstr>
      <vt:lpstr>EXPERIMENTS</vt:lpstr>
      <vt:lpstr>Results</vt:lpstr>
      <vt:lpstr>RESULTS BY SLIDE TYPE</vt:lpstr>
      <vt:lpstr>SUMMARY</vt:lpstr>
      <vt:lpstr>CONCLUSION</vt:lpstr>
      <vt:lpstr>Back up slides</vt:lpstr>
      <vt:lpstr>APPLICATIONS</vt:lpstr>
      <vt:lpstr>FUTURE WORK</vt:lpstr>
      <vt:lpstr>OLD SYSTEM ARCHITECTURE</vt:lpstr>
      <vt:lpstr>OLD WEIGHT TUNING</vt:lpstr>
    </vt:vector>
  </TitlesOfParts>
  <Company>NUS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Min-Yen Kan</dc:creator>
  <cp:lastModifiedBy>Min-Yen Kan</cp:lastModifiedBy>
  <cp:revision>63</cp:revision>
  <dcterms:created xsi:type="dcterms:W3CDTF">2013-07-19T03:58:28Z</dcterms:created>
  <dcterms:modified xsi:type="dcterms:W3CDTF">2013-07-24T13:31:49Z</dcterms:modified>
</cp:coreProperties>
</file>