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6"/>
  </p:notesMasterIdLst>
  <p:sldIdLst>
    <p:sldId id="284" r:id="rId13"/>
    <p:sldId id="355" r:id="rId14"/>
    <p:sldId id="356" r:id="rId15"/>
    <p:sldId id="358" r:id="rId16"/>
    <p:sldId id="357" r:id="rId17"/>
    <p:sldId id="259" r:id="rId18"/>
    <p:sldId id="359" r:id="rId19"/>
    <p:sldId id="361" r:id="rId20"/>
    <p:sldId id="339" r:id="rId21"/>
    <p:sldId id="340" r:id="rId22"/>
    <p:sldId id="363" r:id="rId23"/>
    <p:sldId id="364" r:id="rId24"/>
    <p:sldId id="342" r:id="rId2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457200" rtl="0" eaLnBrk="1" latinLnBrk="0" hangingPunct="1"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457200" rtl="0" eaLnBrk="1" latinLnBrk="0" hangingPunct="1"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457200" rtl="0" eaLnBrk="1" latinLnBrk="0" hangingPunct="1"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457200" rtl="0" eaLnBrk="1" latinLnBrk="0" hangingPunct="1">
      <a:defRPr sz="36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70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- My name is...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- On behalf of...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- Present our work on automatically segmenting event photo streams.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- This work is supported by the NExT Research Center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- and funded by Media Development Authority of Singapore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7238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4784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234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006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96401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99033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799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624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97178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8907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13614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271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075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024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892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1759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353703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828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137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817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8074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66866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96165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926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7572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1777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785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65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58047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306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3196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156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365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70587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6870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71307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3903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9232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923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4597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71009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7961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120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335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2718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31999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161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60718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5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141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825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897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46591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151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79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060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8334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363228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9743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37050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665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645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430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260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63423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1751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097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232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977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1447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2926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0556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648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364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696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771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58561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602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7852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7023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3850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54085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98708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76858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195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839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752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175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3760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331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437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742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68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723484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82198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20576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226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288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379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660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79024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97292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62000"/>
            <a:ext cx="5657850" cy="821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762000"/>
            <a:ext cx="5657850" cy="821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2780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89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3272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79935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27211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40649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744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588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58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481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984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068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66174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29281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0264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351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4068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4722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34296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500232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027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560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396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52680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271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858154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130800"/>
            <a:ext cx="5156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130800"/>
            <a:ext cx="5156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048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647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532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414944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27469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07631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916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857500"/>
            <a:ext cx="2616200" cy="354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857500"/>
            <a:ext cx="7696200" cy="354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22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619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286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461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636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811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383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955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8527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099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54000"/>
            <a:ext cx="12293600" cy="92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2D41A4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619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286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461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636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81138" indent="-261938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383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955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8527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09938" indent="-261938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342900" indent="1143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685800" indent="2286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028700" indent="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371600" indent="4572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2860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00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342900" indent="1143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685800" indent="2286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028700" indent="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371600" indent="4572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2860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00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342900" indent="1143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685800" indent="2286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028700" indent="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371600" indent="4572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2860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00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11468100" cy="82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17500" indent="-317500" algn="l" rtl="0" eaLnBrk="0" fontAlgn="base" hangingPunct="0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584200" indent="-317500" algn="l" rtl="0" eaLnBrk="0" fontAlgn="base" hangingPunct="0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901700" indent="-317500" algn="l" rtl="0" eaLnBrk="0" fontAlgn="base" hangingPunct="0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219200" indent="-317500" algn="l" rtl="0" eaLnBrk="0" fontAlgn="base" hangingPunct="0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536700" indent="-317500" algn="l" rtl="0" eaLnBrk="0" fontAlgn="base" hangingPunct="0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1993900" indent="-317500" algn="l" rtl="0" fontAlgn="base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451100" indent="-317500" algn="l" rtl="0" fontAlgn="base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2908300" indent="-317500" algn="l" rtl="0" fontAlgn="base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365500" indent="-317500" algn="l" rtl="0" fontAlgn="base">
        <a:lnSpc>
          <a:spcPct val="120000"/>
        </a:lnSpc>
        <a:spcBef>
          <a:spcPts val="46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342900" indent="1143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685800" indent="2286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028700" indent="3429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371600" indent="457200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2860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00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857500"/>
            <a:ext cx="1046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1308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292100" indent="1651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635000" indent="2794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977900" indent="3937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320800" indent="5080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7780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235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692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149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hyperlink" Target="http://bit.ly/1aIC3S6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hyperlink" Target="http://bit.ly/113ZQs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hyperlink" Target="http://bit.ly/113ZQs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hyperlink" Target="http://bit.ly/113ZQs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it.ly/113ZQs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it.ly/1aIC3S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it.ly/1aIC3S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it.ly/1aIC3S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ing.comp.nus.edu.sg/~jeprab/publications/jcdl2012-gozali.pdf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ing.comp.nus.edu.sg/~jeprab/chaptrs_dataset/" TargetMode="External"/><Relationship Id="rId3" Type="http://schemas.openxmlformats.org/officeDocument/2006/relationships/hyperlink" Target="http://bit.ly/113ZQs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1587500"/>
            <a:ext cx="12293600" cy="28194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6200" smtClean="0">
                <a:solidFill>
                  <a:srgbClr val="2D41A4"/>
                </a:solidFill>
              </a:rPr>
              <a:t>Constructing an Anonymous Dataset From the Personal Digital Photo Libraries of Mac App Store Users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7569200"/>
            <a:ext cx="12293600" cy="1206500"/>
          </a:xfrm>
        </p:spPr>
        <p:txBody>
          <a:bodyPr anchor="t"/>
          <a:lstStyle/>
          <a:p>
            <a:pPr marL="0" indent="0" algn="r" eaLnBrk="1" hangingPunct="1">
              <a:spcBef>
                <a:spcPct val="0"/>
              </a:spcBef>
              <a:buFont typeface="Gill Sans Light" charset="0"/>
              <a:buNone/>
              <a:defRPr/>
            </a:pPr>
            <a:r>
              <a:rPr lang="en-US" sz="2600" smtClean="0"/>
              <a:t>JCDL 2013</a:t>
            </a:r>
          </a:p>
          <a:p>
            <a:pPr marL="0" indent="0" algn="r" eaLnBrk="1" hangingPunct="1">
              <a:spcBef>
                <a:spcPct val="0"/>
              </a:spcBef>
              <a:buFont typeface="Gill Sans Light" charset="0"/>
              <a:buNone/>
              <a:defRPr/>
            </a:pPr>
            <a:r>
              <a:rPr lang="en-US" sz="2600" smtClean="0"/>
              <a:t>Jesse P. Gozali, Min-Yen Kan, Hari Sundaram</a:t>
            </a:r>
          </a:p>
          <a:p>
            <a:pPr marL="0" indent="0" algn="r" eaLnBrk="1" hangingPunct="1">
              <a:spcBef>
                <a:spcPct val="0"/>
              </a:spcBef>
              <a:buFont typeface="Gill Sans Light" charset="0"/>
              <a:buNone/>
              <a:defRPr/>
            </a:pPr>
            <a:r>
              <a:rPr lang="en-US" sz="2600" smtClean="0"/>
              <a:t>National University of Singapore, Arizona State University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288" y="5041900"/>
            <a:ext cx="19429413" cy="9540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33D9EC77-D4BC-8E42-9A3F-40E30F3A8139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1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964" y="196280"/>
            <a:ext cx="6872269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Gill Sans Light"/>
                <a:cs typeface="Gill Sans Light"/>
              </a:rPr>
              <a:t>Slides Available</a:t>
            </a:r>
            <a:r>
              <a:rPr lang="en-US" dirty="0">
                <a:latin typeface="Gill Sans Light"/>
                <a:cs typeface="Gill Sans Light"/>
              </a:rPr>
              <a:t>: </a:t>
            </a:r>
            <a:r>
              <a:rPr lang="en-US" dirty="0">
                <a:latin typeface="Times"/>
                <a:cs typeface="Times"/>
                <a:hlinkClick r:id="rId5"/>
              </a:rPr>
              <a:t>http://bit.ly/</a:t>
            </a:r>
            <a:r>
              <a:rPr lang="en-US" dirty="0" smtClean="0">
                <a:latin typeface="Times"/>
                <a:cs typeface="Times"/>
                <a:hlinkClick r:id="rId5"/>
              </a:rPr>
              <a:t>1aIC3S6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4928" y="6604992"/>
            <a:ext cx="648072" cy="807248"/>
          </a:xfrm>
          <a:prstGeom prst="rect">
            <a:avLst/>
          </a:prstGeom>
        </p:spPr>
      </p:pic>
      <p:pic>
        <p:nvPicPr>
          <p:cNvPr id="11" name="Picture 10" descr="KanMinYen_Gravata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3" t="31001" r="20284" b="12594"/>
          <a:stretch/>
        </p:blipFill>
        <p:spPr>
          <a:xfrm>
            <a:off x="9382720" y="6604992"/>
            <a:ext cx="707145" cy="81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6000"/>
                    </a14:imgEffect>
                    <a14:imgEffect>
                      <a14:brightnessContrast brigh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6496" y="6604992"/>
            <a:ext cx="665691" cy="7920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COLOR DISTRIBUTION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5651500"/>
            <a:ext cx="12293600" cy="3378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Gill Sans Light" charset="0"/>
              <a:buNone/>
              <a:defRPr/>
            </a:pPr>
            <a:r>
              <a:rPr lang="en-US" sz="2200" dirty="0" smtClean="0"/>
              <a:t>The dataset has an 8-bin color distribution for each photo. </a:t>
            </a:r>
          </a:p>
          <a:p>
            <a:pPr marL="0" indent="0" eaLnBrk="1" hangingPunct="1">
              <a:spcBef>
                <a:spcPts val="2275"/>
              </a:spcBef>
              <a:buFont typeface="Gill Sans Light" charset="0"/>
              <a:buNone/>
              <a:defRPr/>
            </a:pPr>
            <a:r>
              <a:rPr lang="en-US" sz="2200" dirty="0" smtClean="0"/>
              <a:t>We clustered these distributions with k-means for up to k=9 and found k=6 to have an optimal BIC score.</a:t>
            </a:r>
          </a:p>
          <a:p>
            <a:pPr marL="685800" lvl="1" eaLnBrk="1" hangingPunct="1">
              <a:spcBef>
                <a:spcPts val="2275"/>
              </a:spcBef>
              <a:defRPr/>
            </a:pPr>
            <a:r>
              <a:rPr lang="en-US" sz="2200" dirty="0" smtClean="0"/>
              <a:t>Clusters 1, 4, 5, and 6 show different ratios of white to black while the ratios of the remaining 6 colors remain fairly constant. </a:t>
            </a:r>
          </a:p>
          <a:p>
            <a:pPr marL="685800" lvl="1" eaLnBrk="1" hangingPunct="1">
              <a:spcBef>
                <a:spcPts val="1438"/>
              </a:spcBef>
              <a:defRPr/>
            </a:pPr>
            <a:r>
              <a:rPr lang="en-US" sz="2200" dirty="0" smtClean="0"/>
              <a:t>Cluster 2 shows the representative color distribution for blue/cyan -colored photos.</a:t>
            </a:r>
          </a:p>
          <a:p>
            <a:pPr marL="685800" lvl="1" eaLnBrk="1" hangingPunct="1">
              <a:spcBef>
                <a:spcPts val="1438"/>
              </a:spcBef>
              <a:defRPr/>
            </a:pPr>
            <a:r>
              <a:rPr lang="en-US" sz="2200" dirty="0" smtClean="0"/>
              <a:t>Cluster 3 shows the representative color distribution for the red/yellow -colored photos.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8200"/>
            <a:ext cx="73660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098B6690-E5FF-DC40-8611-CA442FA994D9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10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8928100" y="192901"/>
            <a:ext cx="3997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u="sng" dirty="0">
                <a:solidFill>
                  <a:srgbClr val="0000E9"/>
                </a:solidFill>
                <a:latin typeface="Times"/>
                <a:ea typeface="ＭＳ Ｐゴシック" charset="0"/>
                <a:cs typeface="Times"/>
                <a:hlinkClick r:id="rId3"/>
              </a:rPr>
              <a:t>http://bit.ly/113ZQsY</a:t>
            </a:r>
            <a:endParaRPr lang="en-US" u="sng" dirty="0">
              <a:solidFill>
                <a:srgbClr val="0000E9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4582" name="Oval 6"/>
          <p:cNvSpPr>
            <a:spLocks/>
          </p:cNvSpPr>
          <p:nvPr/>
        </p:nvSpPr>
        <p:spPr bwMode="auto">
          <a:xfrm>
            <a:off x="4686300" y="4826000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3" name="Oval 7"/>
          <p:cNvSpPr>
            <a:spLocks/>
          </p:cNvSpPr>
          <p:nvPr/>
        </p:nvSpPr>
        <p:spPr bwMode="auto">
          <a:xfrm>
            <a:off x="5613400" y="4826000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5" autoUpdateAnimBg="0"/>
      <p:bldP spid="24582" grpId="0" animBg="1"/>
      <p:bldP spid="24582" grpId="1" animBg="1"/>
      <p:bldP spid="245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PHOTO TAKING BURSTS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5613400"/>
            <a:ext cx="12293600" cy="34163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300" dirty="0" smtClean="0"/>
              <a:t>A photo taking burst is a sequence of photos (&gt; 1 photo) taken in succession with an average time gap of </a:t>
            </a:r>
            <a:r>
              <a:rPr lang="en-US" sz="2300" i="1" dirty="0" smtClean="0"/>
              <a:t>t</a:t>
            </a:r>
            <a:r>
              <a:rPr lang="en-US" sz="2300" dirty="0" smtClean="0"/>
              <a:t> seconds.</a:t>
            </a:r>
          </a:p>
          <a:p>
            <a:pPr eaLnBrk="1" hangingPunct="1">
              <a:spcBef>
                <a:spcPts val="2388"/>
              </a:spcBef>
              <a:defRPr/>
            </a:pPr>
            <a:r>
              <a:rPr lang="en-US" sz="2300" dirty="0" smtClean="0"/>
              <a:t>To be reasonably referred to as a burst, </a:t>
            </a:r>
            <a:r>
              <a:rPr lang="en-US" sz="2300" i="1" dirty="0" smtClean="0"/>
              <a:t>t</a:t>
            </a:r>
            <a:r>
              <a:rPr lang="en-US" sz="2300" dirty="0" smtClean="0"/>
              <a:t> should be a small value. However, just to be thorough, we identified bursts for </a:t>
            </a:r>
            <a:r>
              <a:rPr lang="en-US" sz="2300" i="1" dirty="0" smtClean="0"/>
              <a:t>t</a:t>
            </a:r>
            <a:r>
              <a:rPr lang="en-US" sz="2300" dirty="0" smtClean="0"/>
              <a:t> from 1.1 seconds to 96,000 seconds (26 hours).</a:t>
            </a:r>
          </a:p>
          <a:p>
            <a:pPr eaLnBrk="1" hangingPunct="1">
              <a:spcBef>
                <a:spcPts val="2388"/>
              </a:spcBef>
              <a:defRPr/>
            </a:pPr>
            <a:r>
              <a:rPr lang="en-US" sz="2300" dirty="0" smtClean="0"/>
              <a:t>Most bursts had an average time gap of 9.3 seconds with ~3 photos on average.</a:t>
            </a:r>
          </a:p>
          <a:p>
            <a:pPr eaLnBrk="1" hangingPunct="1">
              <a:spcBef>
                <a:spcPts val="2388"/>
              </a:spcBef>
              <a:defRPr/>
            </a:pPr>
            <a:r>
              <a:rPr lang="en-US" sz="2300" dirty="0" smtClean="0"/>
              <a:t>The largest average number of photos per burst is 4 photos with an average time gap of 1.1 seconds.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981200"/>
            <a:ext cx="86026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C7D114D7-408D-7D40-AEC8-310427444556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11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8928100" y="192901"/>
            <a:ext cx="3997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u="sng" dirty="0">
                <a:solidFill>
                  <a:srgbClr val="0000E9"/>
                </a:solidFill>
                <a:latin typeface="Times"/>
                <a:ea typeface="ＭＳ Ｐゴシック" charset="0"/>
                <a:cs typeface="Times"/>
                <a:hlinkClick r:id="rId3"/>
              </a:rPr>
              <a:t>http://bit.ly/113ZQsY</a:t>
            </a:r>
            <a:endParaRPr lang="en-US" u="sng" dirty="0">
              <a:solidFill>
                <a:srgbClr val="0000E9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rot="10800000" flipH="1">
            <a:off x="5181600" y="4568825"/>
            <a:ext cx="306388" cy="3079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rot="10800000" flipH="1">
            <a:off x="3505200" y="4572000"/>
            <a:ext cx="306388" cy="3063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5" autoUpdateAnimBg="0"/>
      <p:bldP spid="25606" grpId="0" animBg="1"/>
      <p:bldP spid="25607" grpId="0" animBg="1"/>
      <p:bldP spid="2560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LOG LIGHT (BRIGHTNESS)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5943600"/>
            <a:ext cx="12293600" cy="30861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400" smtClean="0"/>
              <a:t>The histogram of log light values (a measure of scene brightness) has two peaks and fits a 2-mixture Gaussian distribution</a:t>
            </a:r>
          </a:p>
          <a:p>
            <a:pPr eaLnBrk="1" hangingPunct="1">
              <a:spcBef>
                <a:spcPts val="3488"/>
              </a:spcBef>
              <a:defRPr/>
            </a:pPr>
            <a:r>
              <a:rPr lang="en-US" sz="3400" smtClean="0"/>
              <a:t>While we do not have access to the absolute timestamps of the photos, these may be peaks corresponding to day (left) and night time (right mixture) photos.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235200"/>
            <a:ext cx="888206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E08A9DBF-A517-6E41-B434-4E122B8C6847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12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8928100" y="192901"/>
            <a:ext cx="3997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u="sng" dirty="0">
                <a:solidFill>
                  <a:srgbClr val="0000E9"/>
                </a:solidFill>
                <a:latin typeface="Times"/>
                <a:ea typeface="ＭＳ Ｐゴシック" charset="0"/>
                <a:cs typeface="Times"/>
                <a:hlinkClick r:id="rId3"/>
              </a:rPr>
              <a:t>http://bit.ly/113ZQsY</a:t>
            </a:r>
            <a:endParaRPr lang="en-US" u="sng" dirty="0">
              <a:solidFill>
                <a:srgbClr val="0000E9"/>
              </a:solidFill>
              <a:latin typeface="Times"/>
              <a:ea typeface="ＭＳ Ｐゴシック" charset="0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400" dirty="0" smtClean="0"/>
              <a:t>First study on chapter-based photo organization</a:t>
            </a:r>
          </a:p>
          <a:p>
            <a:pPr eaLnBrk="1" hangingPunct="1">
              <a:spcBef>
                <a:spcPts val="3488"/>
              </a:spcBef>
              <a:defRPr/>
            </a:pPr>
            <a:r>
              <a:rPr lang="en-US" sz="3400" dirty="0" smtClean="0"/>
              <a:t>Unsupervised method for event photo stream segmentation, embedded into ...</a:t>
            </a:r>
          </a:p>
          <a:p>
            <a:pPr eaLnBrk="1" hangingPunct="1">
              <a:spcBef>
                <a:spcPts val="3488"/>
              </a:spcBef>
              <a:defRPr/>
            </a:pPr>
            <a:r>
              <a:rPr lang="en-US" sz="3400" dirty="0" smtClean="0"/>
              <a:t>Released a freely-available chapter-based photo browser</a:t>
            </a:r>
          </a:p>
          <a:p>
            <a:pPr eaLnBrk="1" hangingPunct="1">
              <a:spcBef>
                <a:spcPts val="3488"/>
              </a:spcBef>
              <a:defRPr/>
            </a:pPr>
            <a:r>
              <a:rPr lang="en-US" sz="3400" dirty="0" smtClean="0"/>
              <a:t>Released publicly available dataset for photo organization research</a:t>
            </a:r>
          </a:p>
          <a:p>
            <a:pPr eaLnBrk="1" hangingPunct="1">
              <a:spcBef>
                <a:spcPts val="3488"/>
              </a:spcBef>
              <a:defRPr/>
            </a:pPr>
            <a:r>
              <a:rPr lang="en-US" sz="3400" dirty="0" smtClean="0"/>
              <a:t>Outlined data collection method to reach personal digital photo libraries using the Mac App Store (MAS) as a distribution platform and released the dataset to the research community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94ADBAE3-10F8-8447-98AC-3B670F31BA01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13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8928100" y="192901"/>
            <a:ext cx="3997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u="sng" dirty="0">
                <a:solidFill>
                  <a:srgbClr val="0000E9"/>
                </a:solidFill>
                <a:latin typeface="Times"/>
                <a:ea typeface="ＭＳ Ｐゴシック" charset="0"/>
                <a:cs typeface="Times"/>
                <a:hlinkClick r:id="rId2"/>
              </a:rPr>
              <a:t>http://bit.ly/113ZQsY</a:t>
            </a:r>
            <a:endParaRPr lang="en-US" u="sng" dirty="0">
              <a:solidFill>
                <a:srgbClr val="0000E9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94338" y="196850"/>
            <a:ext cx="3360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dirty="0"/>
              <a:t>Dataset Available: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09712" y="954584"/>
            <a:ext cx="12293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COLLECTING PERSONAL DATA FOR RESEARCH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Research on personal digital photo libraries need access to real data.</a:t>
            </a:r>
          </a:p>
          <a:p>
            <a:pPr eaLnBrk="1" hangingPunct="1">
              <a:defRPr/>
            </a:pPr>
            <a:r>
              <a:rPr lang="en-US" dirty="0" smtClean="0"/>
              <a:t>The personal nature, especially since photos are involved, makes accessing large datasets difficult, yet alone creating a publicly available one.</a:t>
            </a:r>
          </a:p>
          <a:p>
            <a:pPr eaLnBrk="1" hangingPunct="1">
              <a:defRPr/>
            </a:pPr>
            <a:r>
              <a:rPr lang="en-US" dirty="0" smtClean="0"/>
              <a:t>Past research that requires such data have resorted to photos from the researchers themselves or soliciting volunteers with monetary remuneration.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38292239-3F2D-AF47-8235-6DEFE61278F5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2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9964" y="196280"/>
            <a:ext cx="6872269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Gill Sans Light"/>
                <a:cs typeface="Gill Sans Light"/>
              </a:rPr>
              <a:t>Slides Available</a:t>
            </a:r>
            <a:r>
              <a:rPr lang="en-US" dirty="0">
                <a:latin typeface="Gill Sans Light"/>
                <a:cs typeface="Gill Sans Light"/>
              </a:rPr>
              <a:t>: </a:t>
            </a:r>
            <a:r>
              <a:rPr lang="en-US" dirty="0">
                <a:latin typeface="Times"/>
                <a:cs typeface="Times"/>
                <a:hlinkClick r:id="rId2"/>
              </a:rPr>
              <a:t>http://bit.ly/</a:t>
            </a:r>
            <a:r>
              <a:rPr lang="en-US" dirty="0" smtClean="0">
                <a:latin typeface="Times"/>
                <a:cs typeface="Times"/>
                <a:hlinkClick r:id="rId2"/>
              </a:rPr>
              <a:t>1aIC3S6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CROWDSOURCING?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Gill Sans Light" charset="0"/>
              <a:buNone/>
              <a:defRPr/>
            </a:pPr>
            <a:r>
              <a:rPr lang="en-US" sz="3200" smtClean="0"/>
              <a:t>How can we reach out to a large number of potential volunteers?</a:t>
            </a:r>
          </a:p>
          <a:p>
            <a:pPr marL="0" indent="0" eaLnBrk="1" hangingPunct="1">
              <a:spcBef>
                <a:spcPts val="3263"/>
              </a:spcBef>
              <a:buFont typeface="Gill Sans Light" charset="0"/>
              <a:buNone/>
              <a:defRPr/>
            </a:pPr>
            <a:r>
              <a:rPr lang="en-US" sz="3200" smtClean="0"/>
              <a:t>Crowd-sourcing platforms (e.g. Amazon Mechanical Turk) are useful for gathering human judgements, as long as precautions are taken (qualification task, verification questions, fake data filtering)</a:t>
            </a:r>
          </a:p>
          <a:p>
            <a:pPr marL="0" indent="0" eaLnBrk="1" hangingPunct="1">
              <a:spcBef>
                <a:spcPts val="3263"/>
              </a:spcBef>
              <a:buFont typeface="Gill Sans Light" charset="0"/>
              <a:buNone/>
              <a:defRPr/>
            </a:pPr>
            <a:r>
              <a:rPr lang="en-US" sz="3200" smtClean="0">
                <a:solidFill>
                  <a:srgbClr val="FF0000"/>
                </a:solidFill>
              </a:rPr>
              <a:t>However</a:t>
            </a:r>
            <a:r>
              <a:rPr lang="en-US" sz="3200" smtClean="0"/>
              <a:t>:</a:t>
            </a:r>
          </a:p>
          <a:p>
            <a:pPr marL="685800" lvl="1" eaLnBrk="1" hangingPunct="1">
              <a:spcBef>
                <a:spcPts val="3263"/>
              </a:spcBef>
              <a:defRPr/>
            </a:pPr>
            <a:r>
              <a:rPr lang="en-US" sz="3200" smtClean="0"/>
              <a:t>Annotations on the data must be done by photo owners, not third-party evaluators due to the semantic gap between the photos and the event they represent.</a:t>
            </a:r>
          </a:p>
          <a:p>
            <a:pPr marL="685800" lvl="1" eaLnBrk="1" hangingPunct="1">
              <a:spcBef>
                <a:spcPts val="2063"/>
              </a:spcBef>
              <a:defRPr/>
            </a:pPr>
            <a:r>
              <a:rPr lang="en-US" sz="3200" smtClean="0"/>
              <a:t>Motivation is monetary; MTurk participants may not be target users.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2E65D4A9-0D4A-F54A-841B-73F1DCCF4A56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3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9964" y="196280"/>
            <a:ext cx="6872269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Gill Sans Light"/>
                <a:cs typeface="Gill Sans Light"/>
              </a:rPr>
              <a:t>Slides Available</a:t>
            </a:r>
            <a:r>
              <a:rPr lang="en-US" dirty="0">
                <a:latin typeface="Gill Sans Light"/>
                <a:cs typeface="Gill Sans Light"/>
              </a:rPr>
              <a:t>: </a:t>
            </a:r>
            <a:r>
              <a:rPr lang="en-US" dirty="0">
                <a:latin typeface="Times"/>
                <a:cs typeface="Times"/>
                <a:hlinkClick r:id="rId2"/>
              </a:rPr>
              <a:t>http://bit.ly/</a:t>
            </a:r>
            <a:r>
              <a:rPr lang="en-US" dirty="0" smtClean="0">
                <a:latin typeface="Times"/>
                <a:cs typeface="Times"/>
                <a:hlinkClick r:id="rId2"/>
              </a:rPr>
              <a:t>1aIC3S6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  <p:bldP spid="17410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 STORES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Gill Sans Light" charset="0"/>
              <a:buNone/>
              <a:defRPr/>
            </a:pPr>
            <a:r>
              <a:rPr lang="en-US" sz="3700" smtClean="0"/>
              <a:t>A solution:  Application Stores </a:t>
            </a:r>
          </a:p>
          <a:p>
            <a:pPr marL="685800" lvl="1" eaLnBrk="1" hangingPunct="1">
              <a:spcBef>
                <a:spcPts val="3713"/>
              </a:spcBef>
              <a:defRPr/>
            </a:pPr>
            <a:r>
              <a:rPr lang="en-US" sz="3700" smtClean="0"/>
              <a:t>Widely used for </a:t>
            </a:r>
            <a:r>
              <a:rPr lang="en-US" sz="3700" smtClean="0">
                <a:solidFill>
                  <a:srgbClr val="0000FF"/>
                </a:solidFill>
              </a:rPr>
              <a:t>mobile applications</a:t>
            </a:r>
            <a:r>
              <a:rPr lang="en-US" sz="3700" smtClean="0"/>
              <a:t> (e.g.  Android Marketplace, Apple</a:t>
            </a:r>
            <a:r>
              <a:rPr lang="ja-JP" altLang="en-US" sz="3700" smtClean="0">
                <a:latin typeface="Arial"/>
              </a:rPr>
              <a:t>’</a:t>
            </a:r>
            <a:r>
              <a:rPr lang="en-US" sz="3700" smtClean="0"/>
              <a:t>s App Store), but also for </a:t>
            </a:r>
            <a:br>
              <a:rPr lang="en-US" sz="3700" smtClean="0"/>
            </a:br>
            <a:r>
              <a:rPr lang="en-US" sz="3700" smtClean="0">
                <a:solidFill>
                  <a:srgbClr val="0000FF"/>
                </a:solidFill>
              </a:rPr>
              <a:t>desktop applications</a:t>
            </a:r>
            <a:r>
              <a:rPr lang="en-US" sz="3700" smtClean="0"/>
              <a:t> (Valve</a:t>
            </a:r>
            <a:r>
              <a:rPr lang="ja-JP" altLang="en-US" sz="3700" smtClean="0">
                <a:latin typeface="Arial"/>
              </a:rPr>
              <a:t>’</a:t>
            </a:r>
            <a:r>
              <a:rPr lang="en-US" sz="3700" smtClean="0"/>
              <a:t>s Steam, Apple</a:t>
            </a:r>
            <a:r>
              <a:rPr lang="ja-JP" altLang="en-US" sz="3700" smtClean="0">
                <a:latin typeface="Arial"/>
              </a:rPr>
              <a:t>’</a:t>
            </a:r>
            <a:r>
              <a:rPr lang="en-US" sz="3700" smtClean="0"/>
              <a:t>s Mac App Store, Microsoft</a:t>
            </a:r>
            <a:r>
              <a:rPr lang="ja-JP" altLang="en-US" sz="3700" smtClean="0">
                <a:latin typeface="Arial"/>
              </a:rPr>
              <a:t>’</a:t>
            </a:r>
            <a:r>
              <a:rPr lang="en-US" sz="3700" smtClean="0"/>
              <a:t>s Windows Store).</a:t>
            </a:r>
          </a:p>
          <a:p>
            <a:pPr marL="685800" lvl="1" eaLnBrk="1" hangingPunct="1">
              <a:spcBef>
                <a:spcPts val="3713"/>
              </a:spcBef>
              <a:defRPr/>
            </a:pPr>
            <a:r>
              <a:rPr lang="en-US" sz="3700" smtClean="0"/>
              <a:t>Large user base with high download rates. </a:t>
            </a:r>
          </a:p>
          <a:p>
            <a:pPr marL="685800" lvl="1" eaLnBrk="1" hangingPunct="1">
              <a:spcBef>
                <a:spcPts val="3713"/>
              </a:spcBef>
              <a:defRPr/>
            </a:pPr>
            <a:r>
              <a:rPr lang="en-US" sz="3700" smtClean="0"/>
              <a:t>Helps application developers to manage the purchase, distribution, updating, and publicity of their applications.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94069C75-17CB-EB47-94E1-E779FCF7AB09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4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9964" y="196280"/>
            <a:ext cx="6872269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Gill Sans Light"/>
                <a:cs typeface="Gill Sans Light"/>
              </a:rPr>
              <a:t>Slides Available</a:t>
            </a:r>
            <a:r>
              <a:rPr lang="en-US" dirty="0">
                <a:latin typeface="Gill Sans Light"/>
                <a:cs typeface="Gill Sans Light"/>
              </a:rPr>
              <a:t>: </a:t>
            </a:r>
            <a:r>
              <a:rPr lang="en-US" dirty="0">
                <a:latin typeface="Times"/>
                <a:cs typeface="Times"/>
                <a:hlinkClick r:id="rId2"/>
              </a:rPr>
              <a:t>http://bit.ly/</a:t>
            </a:r>
            <a:r>
              <a:rPr lang="en-US" dirty="0" smtClean="0">
                <a:latin typeface="Times"/>
                <a:cs typeface="Times"/>
                <a:hlinkClick r:id="rId2"/>
              </a:rPr>
              <a:t>1aIC3S6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DATASET CONSTRUCTION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6426200"/>
            <a:ext cx="12293600" cy="26035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Gill Sans Light" charset="0"/>
              <a:buNone/>
              <a:defRPr/>
            </a:pPr>
            <a:r>
              <a:rPr lang="en-US" sz="2900" smtClean="0"/>
              <a:t>We did a study to use Mac App Store (MAS) to alleviate issues with cost and reaching potential participants for constructing a dataset.</a:t>
            </a:r>
          </a:p>
          <a:p>
            <a:pPr marL="0" indent="0" eaLnBrk="1" hangingPunct="1">
              <a:spcBef>
                <a:spcPts val="2925"/>
              </a:spcBef>
              <a:buFont typeface="Gill Sans Light" charset="0"/>
              <a:buNone/>
              <a:defRPr/>
            </a:pPr>
            <a:r>
              <a:rPr lang="en-US" sz="2900" smtClean="0"/>
              <a:t>We published a photo browser application Chaptrs ver. 2 on MAS and invited users to participate in the study (opt-in), expanding on our work presented in </a:t>
            </a:r>
            <a:r>
              <a:rPr lang="en-US" sz="2900" u="sng" smtClean="0">
                <a:solidFill>
                  <a:srgbClr val="0000FF"/>
                </a:solidFill>
                <a:hlinkClick r:id="rId2"/>
              </a:rPr>
              <a:t>JCDL 2012</a:t>
            </a:r>
            <a:r>
              <a:rPr lang="en-US" sz="2900" smtClean="0"/>
              <a:t>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209800"/>
            <a:ext cx="6375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62F493F3-E501-C74C-B81B-246CC296FCCD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12293600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US" sz="5900" smtClean="0"/>
              <a:t>CHAPTRS Photo Browser (ver. 2)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498600"/>
            <a:ext cx="12923837" cy="76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0176E8AC-4133-A74D-8613-2B119C63FE87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6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 IN USING MAS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Application needs to have a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useful purpose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for the user. Its main purpose cannot be for collecting data; for us, the main purpose is a chapter-based photo browser.</a:t>
            </a:r>
          </a:p>
          <a:p>
            <a:pPr eaLnBrk="1" hangingPunct="1">
              <a:defRPr/>
            </a:pPr>
            <a:r>
              <a:rPr lang="en-US" smtClean="0"/>
              <a:t>A necessary overhead just like qualification tasks and verification questions in MTurk.</a:t>
            </a:r>
          </a:p>
          <a:p>
            <a:pPr eaLnBrk="1" hangingPunct="1">
              <a:defRPr/>
            </a:pPr>
            <a:r>
              <a:rPr lang="en-US" smtClean="0"/>
              <a:t>Application needs to undergo a review process; usually 1-2 weeks, but will be longer if complications arise (resubmission, appeals to review board).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210B1FC2-88F4-464A-BB76-4B992A58BF02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7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PROS IN USING MAS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100" smtClean="0"/>
              <a:t>Cost doesn</a:t>
            </a:r>
            <a:r>
              <a:rPr lang="ja-JP" altLang="en-US" sz="3100" smtClean="0">
                <a:latin typeface="Arial"/>
              </a:rPr>
              <a:t>’</a:t>
            </a:r>
            <a:r>
              <a:rPr lang="en-US" sz="3100" smtClean="0"/>
              <a:t>t scale with number of participants or amount of data collected. Cost only attributed to the 99 USD / year fee.</a:t>
            </a:r>
          </a:p>
          <a:p>
            <a:pPr eaLnBrk="1" hangingPunct="1">
              <a:spcBef>
                <a:spcPts val="3150"/>
              </a:spcBef>
              <a:defRPr/>
            </a:pPr>
            <a:r>
              <a:rPr lang="en-US" sz="3100" smtClean="0"/>
              <a:t>Cost is lower than reported by previous work with MTurk</a:t>
            </a:r>
          </a:p>
          <a:p>
            <a:pPr marL="685800" lvl="1" eaLnBrk="1" hangingPunct="1">
              <a:spcBef>
                <a:spcPts val="3150"/>
              </a:spcBef>
              <a:defRPr/>
            </a:pPr>
            <a:r>
              <a:rPr lang="en-US" sz="3100" smtClean="0"/>
              <a:t>If we consider the 20,778 photo sets (473,772 photos) we collected in 60 days, cost is 0.0002 USD per photo</a:t>
            </a:r>
          </a:p>
          <a:p>
            <a:pPr marL="685800" lvl="1" eaLnBrk="1" hangingPunct="1">
              <a:spcBef>
                <a:spcPts val="3150"/>
              </a:spcBef>
              <a:defRPr/>
            </a:pPr>
            <a:r>
              <a:rPr lang="en-US" sz="3100" smtClean="0"/>
              <a:t>If we consider the 60 photo sets (8,107 photos) with chapter boundary annotations, cost is 0.012 USD per annotation</a:t>
            </a:r>
          </a:p>
          <a:p>
            <a:pPr eaLnBrk="1" hangingPunct="1">
              <a:spcBef>
                <a:spcPts val="3150"/>
              </a:spcBef>
              <a:defRPr/>
            </a:pPr>
            <a:r>
              <a:rPr lang="en-US" sz="3100" smtClean="0"/>
              <a:t>Visibility is high: total number of downloads in 60 days of study is 2,549 (42 per day)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45129693-8110-954E-8A8C-0D5277248CBC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8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CHAPTRS DATASET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3060700"/>
            <a:ext cx="12293600" cy="584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100" smtClean="0"/>
              <a:t>The dataset we constructed has </a:t>
            </a:r>
            <a:r>
              <a:rPr lang="en-US" sz="3100" smtClean="0">
                <a:solidFill>
                  <a:srgbClr val="0000FF"/>
                </a:solidFill>
              </a:rPr>
              <a:t>anonymous</a:t>
            </a:r>
            <a:r>
              <a:rPr lang="en-US" sz="3100" smtClean="0"/>
              <a:t> photo features, corresponding to those used in our event photo stream segmentation algorithm: time gap, aperture diameter, log light (scene brightness), 8-bin color histogram.</a:t>
            </a:r>
          </a:p>
          <a:p>
            <a:pPr eaLnBrk="1" hangingPunct="1">
              <a:spcBef>
                <a:spcPts val="3188"/>
              </a:spcBef>
              <a:defRPr/>
            </a:pPr>
            <a:r>
              <a:rPr lang="en-US" sz="3100" smtClean="0"/>
              <a:t>20,778 photo sets (473,772 photos), including 60 photo sets (8,107 photos) with author-annotated chapter boundary annotations.</a:t>
            </a:r>
          </a:p>
          <a:p>
            <a:pPr eaLnBrk="1" hangingPunct="1">
              <a:spcBef>
                <a:spcPts val="3188"/>
              </a:spcBef>
              <a:defRPr/>
            </a:pPr>
            <a:r>
              <a:rPr lang="en-US" sz="3100" smtClean="0"/>
              <a:t>The dataset can be expanded to include other anonymous photo features.</a:t>
            </a:r>
          </a:p>
          <a:p>
            <a:pPr eaLnBrk="1" hangingPunct="1">
              <a:spcBef>
                <a:spcPts val="3188"/>
              </a:spcBef>
              <a:defRPr/>
            </a:pPr>
            <a:r>
              <a:rPr lang="en-US" sz="3100" smtClean="0"/>
              <a:t>Released as a publicly available dataset to further research in personal digital photo libraries. 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504825" y="8794750"/>
            <a:ext cx="11976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rgbClr val="0000FF"/>
                </a:solidFill>
                <a:ea typeface="ＭＳ Ｐゴシック" charset="0"/>
                <a:cs typeface="ＭＳ Ｐゴシック" charset="0"/>
                <a:hlinkClick r:id="rId2"/>
              </a:rPr>
              <a:t>http://wing.comp.nus.edu.sg/~jeprab/chaptrs_dataset/</a:t>
            </a:r>
            <a:endParaRPr lang="en-US" u="sng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fld id="{E2F46A65-43B2-0342-ABFC-0943BA802445}" type="slidenum"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9</a:t>
            </a:fld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7404100" y="8320901"/>
            <a:ext cx="3997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u="sng" dirty="0">
                <a:solidFill>
                  <a:srgbClr val="0000E9"/>
                </a:solidFill>
                <a:latin typeface="Times"/>
                <a:ea typeface="ＭＳ Ｐゴシック" charset="0"/>
                <a:cs typeface="Times"/>
                <a:hlinkClick r:id="rId3"/>
              </a:rPr>
              <a:t>http://bit.ly/113ZQsY</a:t>
            </a:r>
            <a:endParaRPr lang="en-US" u="sng" dirty="0">
              <a:solidFill>
                <a:srgbClr val="0000E9"/>
              </a:solidFill>
              <a:latin typeface="Times"/>
              <a:ea typeface="ＭＳ Ｐゴシック" charset="0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046E-6 -2.01724E-7 L 0.11843 -0.831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2" y="-41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7" grpId="1"/>
    </p:bldLst>
  </p:timing>
</p:sld>
</file>

<file path=ppt/theme/theme1.xml><?xml version="1.0" encoding="utf-8"?>
<a:theme xmlns:a="http://schemas.openxmlformats.org/drawingml/2006/main" name="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Horizont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Pages>0</Pages>
  <Words>1052</Words>
  <Characters>0</Characters>
  <Application>Microsoft Macintosh PowerPoint</Application>
  <PresentationFormat>Custom</PresentationFormat>
  <Lines>0</Lines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Title, Bullets &amp; Photo</vt:lpstr>
      <vt:lpstr>Title &amp; Bullets</vt:lpstr>
      <vt:lpstr>1_Title &amp; Bullets</vt:lpstr>
      <vt:lpstr>Photo - Horizontal</vt:lpstr>
      <vt:lpstr>Title - Top</vt:lpstr>
      <vt:lpstr>Blank</vt:lpstr>
      <vt:lpstr>Bullets</vt:lpstr>
      <vt:lpstr>1_Blank</vt:lpstr>
      <vt:lpstr>Title &amp; Subtitle</vt:lpstr>
      <vt:lpstr>Photo - Horizontal - Dark</vt:lpstr>
      <vt:lpstr>1_Title, Bullets &amp; Photo</vt:lpstr>
      <vt:lpstr>1_Bullets</vt:lpstr>
      <vt:lpstr>Constructing an Anonymous Dataset From the Personal Digital Photo Libraries of Mac App Store Users</vt:lpstr>
      <vt:lpstr>COLLECTING PERSONAL DATA FOR RESEARCH</vt:lpstr>
      <vt:lpstr>CROWDSOURCING?</vt:lpstr>
      <vt:lpstr>APP STORES</vt:lpstr>
      <vt:lpstr>DATASET CONSTRUCTION</vt:lpstr>
      <vt:lpstr>CHAPTRS Photo Browser (ver. 2)</vt:lpstr>
      <vt:lpstr>CONS IN USING MAS</vt:lpstr>
      <vt:lpstr>PROS IN USING MAS</vt:lpstr>
      <vt:lpstr>CHAPTRS DATASET</vt:lpstr>
      <vt:lpstr>COLOR DISTRIBUTION</vt:lpstr>
      <vt:lpstr>PHOTO TAKING BURSTS</vt:lpstr>
      <vt:lpstr>LOG LIGHT (BRIGHTNESS)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an Anonymous Dataset From the Personal Digital Photo Libraries of Mac App Store Users</dc:title>
  <dc:subject/>
  <dc:creator/>
  <cp:keywords/>
  <dc:description/>
  <cp:lastModifiedBy>Min-Yen Kan</cp:lastModifiedBy>
  <cp:revision>8</cp:revision>
  <dcterms:modified xsi:type="dcterms:W3CDTF">2013-07-24T14:49:35Z</dcterms:modified>
</cp:coreProperties>
</file>