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797675" cy="9926638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3" d="100"/>
          <a:sy n="53" d="100"/>
        </p:scale>
        <p:origin x="-324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2DFED-1742-4DCD-9744-867697494A4F}" type="datetimeFigureOut">
              <a:rPr lang="en-US" smtClean="0"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6275-DF2E-4D67-A4B7-BBCB7E5E2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2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617252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-30458" y="-815383"/>
            <a:ext cx="13332416" cy="3935075"/>
          </a:xfrm>
          <a:prstGeom prst="rect">
            <a:avLst/>
          </a:prstGeom>
        </p:spPr>
        <p:txBody>
          <a:bodyPr/>
          <a:lstStyle/>
          <a:p>
            <a:pPr lvl="0" algn="l">
              <a:defRPr sz="1800"/>
            </a:pPr>
            <a:endParaRPr sz="4800" dirty="0"/>
          </a:p>
          <a:p>
            <a:pPr lvl="0" algn="l">
              <a:defRPr sz="1800"/>
            </a:pPr>
            <a:r>
              <a:rPr sz="4300" b="1" dirty="0">
                <a:latin typeface="Helvetica"/>
                <a:ea typeface="Helvetica"/>
                <a:cs typeface="Helvetica"/>
                <a:sym typeface="Helvetica"/>
              </a:rPr>
              <a:t>Relational Database Schema Designer: CASE tool </a:t>
            </a:r>
            <a:endParaRPr sz="1200" b="1" dirty="0"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3375" y="3119692"/>
            <a:ext cx="13004869" cy="4545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34" name="nus_b_w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02992" y="6448739"/>
            <a:ext cx="3851603" cy="2338727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Shape 35"/>
          <p:cNvSpPr/>
          <p:nvPr/>
        </p:nvSpPr>
        <p:spPr>
          <a:xfrm>
            <a:off x="27452" y="2730500"/>
            <a:ext cx="6901775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 algn="l">
              <a:defRPr sz="1800"/>
            </a:pPr>
            <a:endParaRPr sz="2900">
              <a:solidFill>
                <a:srgbClr val="53585F"/>
              </a:solidFill>
            </a:endParaRPr>
          </a:p>
          <a:p>
            <a:pPr lvl="0" algn="l">
              <a:defRPr sz="1800"/>
            </a:pPr>
            <a:r>
              <a:rPr sz="2900" b="1">
                <a:solidFill>
                  <a:srgbClr val="861001"/>
                </a:solidFill>
                <a:latin typeface="Helvetica"/>
                <a:ea typeface="Helvetica"/>
                <a:cs typeface="Helvetica"/>
                <a:sym typeface="Helvetica"/>
              </a:rPr>
              <a:t>Teaching Aid for Bernstein’s Algorithm</a:t>
            </a:r>
          </a:p>
        </p:txBody>
      </p:sp>
      <p:sp>
        <p:nvSpPr>
          <p:cNvPr id="36" name="Shape 36"/>
          <p:cNvSpPr/>
          <p:nvPr/>
        </p:nvSpPr>
        <p:spPr>
          <a:xfrm>
            <a:off x="127000" y="4165599"/>
            <a:ext cx="6200245" cy="231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sz="2400">
                <a:solidFill>
                  <a:srgbClr val="53585F"/>
                </a:solidFill>
              </a:rPr>
              <a:t>02 April 2015</a:t>
            </a:r>
          </a:p>
          <a:p>
            <a:pPr lvl="0" algn="l">
              <a:defRPr sz="1800"/>
            </a:pPr>
            <a:r>
              <a:rPr sz="2400">
                <a:solidFill>
                  <a:srgbClr val="53585F"/>
                </a:solidFill>
              </a:rPr>
              <a:t>CS4221 project presentation - by Group 03</a:t>
            </a:r>
          </a:p>
          <a:p>
            <a:pPr lvl="0" algn="l">
              <a:defRPr sz="1800"/>
            </a:pPr>
            <a:r>
              <a:rPr sz="2400">
                <a:solidFill>
                  <a:srgbClr val="53585F"/>
                </a:solidFill>
              </a:rPr>
              <a:t>Liu Wei Ran</a:t>
            </a:r>
          </a:p>
          <a:p>
            <a:pPr lvl="0" algn="l">
              <a:defRPr sz="1800"/>
            </a:pPr>
            <a:r>
              <a:rPr sz="2400">
                <a:solidFill>
                  <a:srgbClr val="53585F"/>
                </a:solidFill>
              </a:rPr>
              <a:t>Lu Nan</a:t>
            </a:r>
          </a:p>
          <a:p>
            <a:pPr lvl="0" algn="l">
              <a:defRPr sz="1800"/>
            </a:pPr>
            <a:r>
              <a:rPr sz="2400">
                <a:solidFill>
                  <a:srgbClr val="53585F"/>
                </a:solidFill>
              </a:rPr>
              <a:t>Wu Long</a:t>
            </a:r>
          </a:p>
          <a:p>
            <a:pPr lvl="0" algn="l">
              <a:defRPr sz="1800"/>
            </a:pPr>
            <a:r>
              <a:rPr sz="2400">
                <a:solidFill>
                  <a:srgbClr val="53585F"/>
                </a:solidFill>
              </a:rPr>
              <a:t>Zhao Yue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1" name="Shape 71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Implementation</a:t>
            </a:r>
          </a:p>
        </p:txBody>
      </p:sp>
      <p:sp>
        <p:nvSpPr>
          <p:cNvPr id="72" name="Shape 72"/>
          <p:cNvSpPr>
            <a:spLocks noGrp="1"/>
          </p:cNvSpPr>
          <p:nvPr>
            <p:ph type="body" idx="1"/>
          </p:nvPr>
        </p:nvSpPr>
        <p:spPr>
          <a:xfrm>
            <a:off x="782149" y="1572884"/>
            <a:ext cx="11440501" cy="6976132"/>
          </a:xfrm>
          <a:prstGeom prst="rect">
            <a:avLst/>
          </a:prstGeom>
        </p:spPr>
        <p:txBody>
          <a:bodyPr/>
          <a:lstStyle/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4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[eliminate_transitive_fds] : Step five, find and remove transitive dependencies for the input.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INPUT : &lt;__merged_fds_list&gt;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RETURN :  &lt;__final_fds_list&gt;, the finalized group of functional dependency list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Implementation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782149" y="1572884"/>
            <a:ext cx="11440501" cy="6976132"/>
          </a:xfrm>
          <a:prstGeom prst="rect">
            <a:avLst/>
          </a:prstGeom>
        </p:spPr>
        <p:txBody>
          <a:bodyPr/>
          <a:lstStyle/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5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[contruct_relations] : Step six, construct relational schema for each groups.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INPUT : &lt;__final_fds_list&gt;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RETURN : &lt;__relations&gt;, all the relational schemas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79" name="Shape 79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New Features</a:t>
            </a:r>
          </a:p>
        </p:txBody>
      </p:sp>
      <p:sp>
        <p:nvSpPr>
          <p:cNvPr id="80" name="Shape 80"/>
          <p:cNvSpPr>
            <a:spLocks noGrp="1"/>
          </p:cNvSpPr>
          <p:nvPr>
            <p:ph type="body" idx="1"/>
          </p:nvPr>
        </p:nvSpPr>
        <p:spPr>
          <a:xfrm>
            <a:off x="3518047" y="2621083"/>
            <a:ext cx="5988224" cy="4384630"/>
          </a:xfrm>
          <a:prstGeom prst="rect">
            <a:avLst/>
          </a:prstGeom>
        </p:spPr>
        <p:txBody>
          <a:bodyPr/>
          <a:lstStyle/>
          <a:p>
            <a:pPr marL="424542" marR="457200" lvl="0" indent="-195942" algn="just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Losslessness Checker</a:t>
            </a:r>
          </a:p>
          <a:p>
            <a:pPr marL="424542" marR="457200" lvl="0" indent="-195942" algn="just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Superfluous Attribute Checker</a:t>
            </a:r>
          </a:p>
          <a:p>
            <a:pPr marL="424542" marR="457200" lvl="0" indent="-195942" algn="just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Candidate Key Finder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3" name="Shape 83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Losslessness Checker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3093778" y="1764841"/>
            <a:ext cx="6575843" cy="6976132"/>
          </a:xfrm>
          <a:prstGeom prst="rect">
            <a:avLst/>
          </a:prstGeom>
        </p:spPr>
        <p:txBody>
          <a:bodyPr/>
          <a:lstStyle/>
          <a:p>
            <a:pPr marL="457200" marR="457200" lvl="0" indent="-228600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AB -&gt; CD, A -&gt; CD</a:t>
            </a:r>
          </a:p>
          <a:p>
            <a:pPr marL="457200" marR="457200" lvl="0" indent="-228600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600">
              <a:latin typeface="Arial"/>
              <a:ea typeface="Arial"/>
              <a:cs typeface="Arial"/>
              <a:sym typeface="Arial"/>
            </a:endParaRPr>
          </a:p>
          <a:p>
            <a:pPr marL="457200" marR="457200" lvl="0" indent="-228600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Schema             A    C    B    D</a:t>
            </a:r>
          </a:p>
          <a:p>
            <a:pPr marL="457200" marR="457200" lvl="0" indent="-228600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600">
                <a:latin typeface="Arial"/>
                <a:ea typeface="Arial"/>
                <a:cs typeface="Arial"/>
                <a:sym typeface="Arial"/>
              </a:rPr>
              <a:t>['A', 'C', 'D']         1    1    0    1</a:t>
            </a:r>
          </a:p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2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87" name="Shape 87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Candidate Key Finder</a:t>
            </a:r>
          </a:p>
        </p:txBody>
      </p:sp>
      <p:sp>
        <p:nvSpPr>
          <p:cNvPr id="88" name="Shape 88"/>
          <p:cNvSpPr>
            <a:spLocks noGrp="1"/>
          </p:cNvSpPr>
          <p:nvPr>
            <p:ph type="body" idx="1"/>
          </p:nvPr>
        </p:nvSpPr>
        <p:spPr>
          <a:xfrm>
            <a:off x="3192275" y="1658198"/>
            <a:ext cx="7199286" cy="6976132"/>
          </a:xfrm>
          <a:prstGeom prst="rect">
            <a:avLst/>
          </a:prstGeom>
        </p:spPr>
        <p:txBody>
          <a:bodyPr/>
          <a:lstStyle/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r>
              <a:rPr sz="2592">
                <a:latin typeface="Arial"/>
                <a:ea typeface="Arial"/>
                <a:cs typeface="Arial"/>
                <a:sym typeface="Arial"/>
              </a:rPr>
              <a:t>AD -&gt; B, B -&gt; C, C -&gt; D, AB -&gt; E, AC -&gt; F</a:t>
            </a:r>
          </a:p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endParaRPr sz="2592">
              <a:latin typeface="Arial"/>
              <a:ea typeface="Arial"/>
              <a:cs typeface="Arial"/>
              <a:sym typeface="Arial"/>
            </a:endParaRPr>
          </a:p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r>
              <a:rPr sz="2592">
                <a:latin typeface="Arial"/>
                <a:ea typeface="Arial"/>
                <a:cs typeface="Arial"/>
                <a:sym typeface="Arial"/>
              </a:rPr>
              <a:t>Left             Middle           Right</a:t>
            </a:r>
          </a:p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r>
              <a:rPr sz="2592">
                <a:latin typeface="Arial"/>
                <a:ea typeface="Arial"/>
                <a:cs typeface="Arial"/>
                <a:sym typeface="Arial"/>
              </a:rPr>
              <a:t>[‘A’]        [‘B’, ‘C’, ‘D’]        [‘E’, ‘F’]</a:t>
            </a:r>
          </a:p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endParaRPr sz="2592">
              <a:latin typeface="Arial"/>
              <a:ea typeface="Arial"/>
              <a:cs typeface="Arial"/>
              <a:sym typeface="Arial"/>
            </a:endParaRPr>
          </a:p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endParaRPr sz="2592">
              <a:latin typeface="Arial"/>
              <a:ea typeface="Arial"/>
              <a:cs typeface="Arial"/>
              <a:sym typeface="Arial"/>
            </a:endParaRPr>
          </a:p>
          <a:p>
            <a:pPr marL="438911" marR="438911" lvl="0" indent="-219455" defTabSz="438911">
              <a:lnSpc>
                <a:spcPct val="240000"/>
              </a:lnSpc>
              <a:tabLst>
                <a:tab pos="330200" algn="l"/>
                <a:tab pos="673100" algn="l"/>
                <a:tab pos="1016000" algn="l"/>
                <a:tab pos="1358900" algn="l"/>
                <a:tab pos="1701800" algn="l"/>
                <a:tab pos="2044700" algn="l"/>
                <a:tab pos="2387600" algn="l"/>
                <a:tab pos="2730500" algn="l"/>
                <a:tab pos="3060700" algn="l"/>
                <a:tab pos="3403600" algn="l"/>
                <a:tab pos="3746500" algn="l"/>
                <a:tab pos="4089400" algn="l"/>
              </a:tabLst>
              <a:defRPr sz="1800"/>
            </a:pPr>
            <a:r>
              <a:rPr sz="2592">
                <a:latin typeface="Arial"/>
                <a:ea typeface="Arial"/>
                <a:cs typeface="Arial"/>
                <a:sym typeface="Arial"/>
              </a:rPr>
              <a:t>‘A’, ‘</a:t>
            </a:r>
            <a:r>
              <a:rPr sz="2592" b="1">
                <a:latin typeface="Arial"/>
                <a:ea typeface="Arial"/>
                <a:cs typeface="Arial"/>
                <a:sym typeface="Arial"/>
              </a:rPr>
              <a:t>AB</a:t>
            </a:r>
            <a:r>
              <a:rPr sz="2592">
                <a:latin typeface="Arial"/>
                <a:ea typeface="Arial"/>
                <a:cs typeface="Arial"/>
                <a:sym typeface="Arial"/>
              </a:rPr>
              <a:t>’, ‘</a:t>
            </a:r>
            <a:r>
              <a:rPr sz="2592" b="1">
                <a:latin typeface="Arial"/>
                <a:ea typeface="Arial"/>
                <a:cs typeface="Arial"/>
                <a:sym typeface="Arial"/>
              </a:rPr>
              <a:t>AC’</a:t>
            </a:r>
            <a:r>
              <a:rPr sz="2592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sz="2592" b="1">
                <a:latin typeface="Arial"/>
                <a:ea typeface="Arial"/>
                <a:cs typeface="Arial"/>
                <a:sym typeface="Arial"/>
              </a:rPr>
              <a:t>‘AD</a:t>
            </a:r>
            <a:r>
              <a:rPr sz="2592">
                <a:latin typeface="Arial"/>
                <a:ea typeface="Arial"/>
                <a:cs typeface="Arial"/>
                <a:sym typeface="Arial"/>
              </a:rPr>
              <a:t>’, ‘ABC’, ‘ABD’, ‘ACD’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1" name="Shape 91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Superfluous Attribute Checker</a:t>
            </a:r>
          </a:p>
        </p:txBody>
      </p:sp>
      <p:sp>
        <p:nvSpPr>
          <p:cNvPr id="92" name="Shape 92"/>
          <p:cNvSpPr>
            <a:spLocks noGrp="1"/>
          </p:cNvSpPr>
          <p:nvPr>
            <p:ph type="body" idx="1"/>
          </p:nvPr>
        </p:nvSpPr>
        <p:spPr>
          <a:xfrm>
            <a:off x="791909" y="1572884"/>
            <a:ext cx="11440501" cy="6976132"/>
          </a:xfrm>
          <a:prstGeom prst="rect">
            <a:avLst/>
          </a:prstGeom>
        </p:spPr>
        <p:txBody>
          <a:bodyPr/>
          <a:lstStyle/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[superfluous_attribute_detection_algorithm] : Check whether a given attribute is a superfluous in a relational schema.</a:t>
            </a:r>
          </a:p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INPUT : </a:t>
            </a:r>
          </a:p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&lt;relations&gt; : The input relational schemas</a:t>
            </a:r>
          </a:p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 &lt;G&gt; : The original functional dependency list</a:t>
            </a:r>
          </a:p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 &lt;test_relation&gt; : A relation that is in the input relational schemas &lt;relations&gt;</a:t>
            </a:r>
          </a:p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&lt;test_attribute&gt; : The attribute that need to be tested for &lt;test_relation&gt;</a:t>
            </a:r>
          </a:p>
          <a:p>
            <a:pPr marL="452627" marR="452627" lvl="0" indent="-226313" algn="just" defTabSz="452627">
              <a:lnSpc>
                <a:spcPct val="240000"/>
              </a:lnSpc>
              <a:tabLst>
                <a:tab pos="342900" algn="l"/>
                <a:tab pos="698500" algn="l"/>
                <a:tab pos="1054100" algn="l"/>
                <a:tab pos="1397000" algn="l"/>
                <a:tab pos="1752600" algn="l"/>
                <a:tab pos="2108200" algn="l"/>
                <a:tab pos="2463800" algn="l"/>
                <a:tab pos="2806700" algn="l"/>
                <a:tab pos="3162300" algn="l"/>
                <a:tab pos="3517900" algn="l"/>
                <a:tab pos="3860800" algn="l"/>
                <a:tab pos="4216400" algn="l"/>
              </a:tabLst>
              <a:defRPr sz="1800"/>
            </a:pPr>
            <a:r>
              <a:rPr sz="2178">
                <a:latin typeface="Arial"/>
                <a:ea typeface="Arial"/>
                <a:cs typeface="Arial"/>
                <a:sym typeface="Arial"/>
              </a:rPr>
              <a:t>RETURN : True if the &lt;test_attribute&gt; is superfluous in &lt;test_relation&gt;, False if it is not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5" name="Shape 95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Future work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889000" y="1938628"/>
            <a:ext cx="11440501" cy="6607833"/>
          </a:xfrm>
          <a:prstGeom prst="rect">
            <a:avLst/>
          </a:prstGeom>
        </p:spPr>
        <p:txBody>
          <a:bodyPr/>
          <a:lstStyle/>
          <a:p>
            <a:pPr marL="457200" lvl="0" indent="-457200" algn="l">
              <a:lnSpc>
                <a:spcPct val="200000"/>
              </a:lnSpc>
              <a:buFont typeface="Arial"/>
              <a:buChar char="•"/>
              <a:defRPr sz="1800"/>
            </a:pPr>
            <a:r>
              <a:rPr sz="2800" dirty="0" smtClean="0">
                <a:latin typeface="Helvetica"/>
                <a:ea typeface="Helvetica"/>
                <a:cs typeface="Helvetica"/>
                <a:sym typeface="Helvetica"/>
              </a:rPr>
              <a:t>UI 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improvement</a:t>
            </a:r>
          </a:p>
          <a:p>
            <a:pPr marL="457200" lvl="0" indent="-457200" algn="l">
              <a:lnSpc>
                <a:spcPct val="200000"/>
              </a:lnSpc>
              <a:buFont typeface="Arial"/>
              <a:buChar char="•"/>
              <a:defRPr sz="1800"/>
            </a:pPr>
            <a:r>
              <a:rPr sz="2800" dirty="0" smtClean="0">
                <a:latin typeface="Helvetica"/>
                <a:ea typeface="Helvetica"/>
                <a:cs typeface="Helvetica"/>
                <a:sym typeface="Helvetica"/>
              </a:rPr>
              <a:t>Solve </a:t>
            </a:r>
            <a:r>
              <a:rPr sz="2800" dirty="0">
                <a:latin typeface="Helvetica"/>
                <a:ea typeface="Helvetica"/>
                <a:cs typeface="Helvetica"/>
                <a:sym typeface="Helvetica"/>
              </a:rPr>
              <a:t>shortcoming 4 by using superfluous attribute checker to check every attributes in all possible covers found, to get the best relations results.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Demo</a:t>
            </a:r>
          </a:p>
        </p:txBody>
      </p:sp>
      <p:pic>
        <p:nvPicPr>
          <p:cNvPr id="100" name="Screen Shot 2015-03-26 at 1.13.45 am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457" y="1391280"/>
            <a:ext cx="11749285" cy="75552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nu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481" y="1395078"/>
            <a:ext cx="5829839" cy="3539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3" name="Shape 103"/>
          <p:cNvSpPr/>
          <p:nvPr/>
        </p:nvSpPr>
        <p:spPr>
          <a:xfrm>
            <a:off x="5846516" y="4189078"/>
            <a:ext cx="129960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245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2452"/>
                </a:solidFill>
              </a:rPr>
              <a:t>Q&amp;A</a:t>
            </a:r>
          </a:p>
        </p:txBody>
      </p:sp>
      <p:sp>
        <p:nvSpPr>
          <p:cNvPr id="104" name="Shape 104"/>
          <p:cNvSpPr/>
          <p:nvPr/>
        </p:nvSpPr>
        <p:spPr>
          <a:xfrm>
            <a:off x="4849484" y="4895850"/>
            <a:ext cx="3305832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Presentation by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Zhao Yue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Wu Long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Liu Wei Ran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Lu Nan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nus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7481" y="1395078"/>
            <a:ext cx="5829839" cy="3539928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5011516" y="4189078"/>
            <a:ext cx="2969606" cy="73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rgbClr val="002452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200" b="1">
                <a:solidFill>
                  <a:srgbClr val="002452"/>
                </a:solidFill>
              </a:rPr>
              <a:t>Thank You!</a:t>
            </a:r>
          </a:p>
        </p:txBody>
      </p:sp>
      <p:sp>
        <p:nvSpPr>
          <p:cNvPr id="108" name="Shape 108"/>
          <p:cNvSpPr/>
          <p:nvPr/>
        </p:nvSpPr>
        <p:spPr>
          <a:xfrm>
            <a:off x="5346903" y="4817728"/>
            <a:ext cx="2310994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Presentation by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Zhao Yue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Wu Long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Liu Wei Ran</a:t>
            </a:r>
          </a:p>
          <a:p>
            <a:pPr lvl="0">
              <a:defRPr sz="1800"/>
            </a:pPr>
            <a:r>
              <a:rPr sz="2400">
                <a:solidFill>
                  <a:srgbClr val="0365C0"/>
                </a:solidFill>
              </a:rPr>
              <a:t>Lu Nan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Agenda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/>
          </p:nvPr>
        </p:nvSpPr>
        <p:spPr>
          <a:xfrm>
            <a:off x="889000" y="1938628"/>
            <a:ext cx="11440501" cy="6607833"/>
          </a:xfrm>
          <a:prstGeom prst="rect">
            <a:avLst/>
          </a:prstGeom>
        </p:spPr>
        <p:txBody>
          <a:bodyPr/>
          <a:lstStyle/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Objective</a:t>
            </a:r>
          </a:p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Bernstein’s Algorithm and its shortcomings</a:t>
            </a:r>
          </a:p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Implementation</a:t>
            </a:r>
          </a:p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New Features</a:t>
            </a:r>
          </a:p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Future work</a:t>
            </a:r>
          </a:p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2800">
                <a:latin typeface="Helvetica"/>
                <a:ea typeface="Helvetica"/>
                <a:cs typeface="Helvetica"/>
                <a:sym typeface="Helvetica"/>
              </a:rPr>
              <a:t>Demo</a:t>
            </a: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Objective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/>
          </p:nvPr>
        </p:nvSpPr>
        <p:spPr>
          <a:xfrm>
            <a:off x="1462317" y="2566386"/>
            <a:ext cx="9838765" cy="3767680"/>
          </a:xfrm>
          <a:prstGeom prst="rect">
            <a:avLst/>
          </a:prstGeom>
        </p:spPr>
        <p:txBody>
          <a:bodyPr/>
          <a:lstStyle/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Implementation of enhanced Bernstein’s Algorithm</a:t>
            </a:r>
          </a:p>
          <a:p>
            <a:pPr marL="345722" lvl="0" indent="-345722" algn="l">
              <a:lnSpc>
                <a:spcPct val="250000"/>
              </a:lnSpc>
              <a:buSzPct val="75000"/>
              <a:buChar char="•"/>
              <a:defRPr sz="1800"/>
            </a:pPr>
            <a:r>
              <a:rPr sz="3200">
                <a:latin typeface="Helvetica"/>
                <a:ea typeface="Helvetica"/>
                <a:cs typeface="Helvetica"/>
                <a:sym typeface="Helvetica"/>
              </a:rPr>
              <a:t>Teaching aid with interactive user interface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Bernstein’s Algorithm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1208720" y="2646418"/>
            <a:ext cx="11199101" cy="4460764"/>
          </a:xfrm>
          <a:prstGeom prst="rect">
            <a:avLst/>
          </a:prstGeom>
        </p:spPr>
        <p:txBody>
          <a:bodyPr/>
          <a:lstStyle/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Bernstein’s Algorithm was invented by Bernstein Philip in 1976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The algorithm consists of 6 steps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800">
                <a:latin typeface="Arial"/>
                <a:ea typeface="Arial"/>
                <a:cs typeface="Arial"/>
                <a:sym typeface="Arial"/>
              </a:rPr>
              <a:t>Produce 3NF with the fewest number of relations 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1" name="Shape 51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Bernstein’s Algorithm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/>
          </p:nvPr>
        </p:nvSpPr>
        <p:spPr>
          <a:xfrm>
            <a:off x="782149" y="1572884"/>
            <a:ext cx="11719901" cy="7192067"/>
          </a:xfrm>
          <a:prstGeom prst="rect">
            <a:avLst/>
          </a:prstGeom>
        </p:spPr>
        <p:txBody>
          <a:bodyPr/>
          <a:lstStyle/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Given a relational schema R and a set of functional dependencies F</a:t>
            </a:r>
          </a:p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1: Eliminate extraneous attributes from the left side of each FD in </a:t>
            </a:r>
            <a:r>
              <a:rPr sz="2200" i="1">
                <a:latin typeface="Arial"/>
                <a:ea typeface="Arial"/>
                <a:cs typeface="Arial"/>
                <a:sym typeface="Arial"/>
              </a:rPr>
              <a:t>F 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to produce </a:t>
            </a:r>
            <a:r>
              <a:rPr sz="2200" i="1">
                <a:latin typeface="Arial"/>
                <a:ea typeface="Arial"/>
                <a:cs typeface="Arial"/>
                <a:sym typeface="Arial"/>
              </a:rPr>
              <a:t>G.</a:t>
            </a:r>
          </a:p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2: Find a non-redundant covering of </a:t>
            </a:r>
            <a:r>
              <a:rPr sz="2200" i="1">
                <a:latin typeface="Arial"/>
                <a:ea typeface="Arial"/>
                <a:cs typeface="Arial"/>
                <a:sym typeface="Arial"/>
              </a:rPr>
              <a:t>G.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3: Partition </a:t>
            </a:r>
            <a:r>
              <a:rPr sz="2200" i="1">
                <a:latin typeface="Arial"/>
                <a:ea typeface="Arial"/>
                <a:cs typeface="Arial"/>
                <a:sym typeface="Arial"/>
              </a:rPr>
              <a:t>G </a:t>
            </a:r>
            <a:r>
              <a:rPr sz="2200">
                <a:latin typeface="Arial"/>
                <a:ea typeface="Arial"/>
                <a:cs typeface="Arial"/>
                <a:sym typeface="Arial"/>
              </a:rPr>
              <a:t>into groups such that all FDs have identical left side in each group.</a:t>
            </a:r>
          </a:p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4: Merge equivalent keys if left sides have the bijection relation to create </a:t>
            </a:r>
            <a:r>
              <a:rPr sz="2200" i="1">
                <a:latin typeface="Arial"/>
                <a:ea typeface="Arial"/>
                <a:cs typeface="Arial"/>
                <a:sym typeface="Arial"/>
              </a:rPr>
              <a:t>J.</a:t>
            </a: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5: Eliminate transitive dependencies.</a:t>
            </a:r>
          </a:p>
          <a:p>
            <a:pPr marL="457200" marR="457200" lvl="0" indent="-228600" algn="just" defTabSz="457200">
              <a:lnSpc>
                <a:spcPct val="3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6: Construct relation consisting of all the attributes appearing in each group.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5" name="Shape 55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Shortcomings</a:t>
            </a:r>
          </a:p>
        </p:txBody>
      </p:sp>
      <p:sp>
        <p:nvSpPr>
          <p:cNvPr id="56" name="Shape 56"/>
          <p:cNvSpPr>
            <a:spLocks noGrp="1"/>
          </p:cNvSpPr>
          <p:nvPr>
            <p:ph type="body" idx="1"/>
          </p:nvPr>
        </p:nvSpPr>
        <p:spPr>
          <a:xfrm>
            <a:off x="1384049" y="1801484"/>
            <a:ext cx="10809177" cy="6777927"/>
          </a:xfrm>
          <a:prstGeom prst="rect">
            <a:avLst/>
          </a:prstGeom>
        </p:spPr>
        <p:txBody>
          <a:bodyPr/>
          <a:lstStyle/>
          <a:p>
            <a:pPr marL="651933" marR="457200" lvl="0" indent="-423333" algn="just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>
                <a:latin typeface="Arial"/>
                <a:ea typeface="Arial"/>
                <a:cs typeface="Arial"/>
                <a:sym typeface="Arial"/>
              </a:rPr>
              <a:t>It does not guarantee losslessness. </a:t>
            </a:r>
          </a:p>
          <a:p>
            <a:pPr marL="651933" marR="457200" lvl="0" indent="-423333" algn="just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>
                <a:latin typeface="Arial"/>
                <a:ea typeface="Arial"/>
                <a:cs typeface="Arial"/>
                <a:sym typeface="Arial"/>
              </a:rPr>
              <a:t>It does not find all the keys.</a:t>
            </a:r>
          </a:p>
          <a:p>
            <a:pPr marL="651933" marR="457200" lvl="0" indent="-423333" algn="l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>
                <a:latin typeface="Arial"/>
                <a:ea typeface="Arial"/>
                <a:cs typeface="Arial"/>
                <a:sym typeface="Arial"/>
              </a:rPr>
              <a:t>It does not remove all the superfluous attributes.</a:t>
            </a:r>
          </a:p>
          <a:p>
            <a:pPr marL="651933" marR="457200" lvl="0" indent="-423333" algn="l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>
                <a:latin typeface="Arial"/>
                <a:ea typeface="Arial"/>
                <a:cs typeface="Arial"/>
                <a:sym typeface="Arial"/>
              </a:rPr>
              <a:t>Relations produced depends on the non-redundant covering found.</a:t>
            </a:r>
          </a:p>
          <a:p>
            <a:pPr marL="651933" marR="457200" lvl="0" indent="-423333" algn="l" defTabSz="457200">
              <a:lnSpc>
                <a:spcPct val="300000"/>
              </a:lnSpc>
              <a:buSzPct val="100000"/>
              <a:buAutoNum type="arabicPeriod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500">
                <a:latin typeface="Arial"/>
                <a:ea typeface="Arial"/>
                <a:cs typeface="Arial"/>
                <a:sym typeface="Arial"/>
              </a:rPr>
              <a:t>BCNF schema may contain superfluous attributes.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Implementation</a:t>
            </a:r>
          </a:p>
        </p:txBody>
      </p:sp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782149" y="1572884"/>
            <a:ext cx="11440501" cy="6976132"/>
          </a:xfrm>
          <a:prstGeom prst="rect">
            <a:avLst/>
          </a:prstGeom>
        </p:spPr>
        <p:txBody>
          <a:bodyPr/>
          <a:lstStyle/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1</a:t>
            </a:r>
          </a:p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[find_minimal_cover] : Step one and two, eliminate extraneous attributes and find covering.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INPUT : &lt;__G&gt;, the set of functional dependencies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RETURN : &lt;__H&gt;, the minimum cover of the input functional dependencies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3" name="Shape 63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Implementation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xfrm>
            <a:off x="782149" y="1572884"/>
            <a:ext cx="11440501" cy="6976132"/>
          </a:xfrm>
          <a:prstGeom prst="rect">
            <a:avLst/>
          </a:prstGeom>
        </p:spPr>
        <p:txBody>
          <a:bodyPr/>
          <a:lstStyle/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2</a:t>
            </a:r>
          </a:p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[partition] : Step three, partition the minimum cover &lt;__H&gt; into groups that has identical left sides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INPUT : &lt;__H&gt;, the minimum cover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RETURN : &lt;__partitioned_fds_list&gt;, all the groups of partitioned functional dependency list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3375" y="1049593"/>
            <a:ext cx="13017569" cy="4543"/>
          </a:xfrm>
          <a:prstGeom prst="line">
            <a:avLst/>
          </a:prstGeom>
          <a:ln w="101600">
            <a:solidFill/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67" name="Shape 67"/>
          <p:cNvSpPr/>
          <p:nvPr/>
        </p:nvSpPr>
        <p:spPr>
          <a:xfrm>
            <a:off x="177749" y="241300"/>
            <a:ext cx="1240790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>
              <a:defRPr sz="1800" b="0"/>
            </a:pPr>
            <a:r>
              <a:rPr sz="3600" b="1"/>
              <a:t>Implementation</a:t>
            </a:r>
          </a:p>
        </p:txBody>
      </p:sp>
      <p:sp>
        <p:nvSpPr>
          <p:cNvPr id="68" name="Shape 68"/>
          <p:cNvSpPr>
            <a:spLocks noGrp="1"/>
          </p:cNvSpPr>
          <p:nvPr>
            <p:ph type="body" idx="1"/>
          </p:nvPr>
        </p:nvSpPr>
        <p:spPr>
          <a:xfrm>
            <a:off x="782149" y="1572884"/>
            <a:ext cx="11440501" cy="6976132"/>
          </a:xfrm>
          <a:prstGeom prst="rect">
            <a:avLst/>
          </a:prstGeom>
        </p:spPr>
        <p:txBody>
          <a:bodyPr/>
          <a:lstStyle/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Step 3</a:t>
            </a:r>
          </a:p>
          <a:p>
            <a:pPr marL="457200" marR="457200" lvl="0" indent="-228600" algn="just" defTabSz="457200">
              <a:lnSpc>
                <a:spcPct val="24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endParaRPr sz="2200">
              <a:latin typeface="Arial"/>
              <a:ea typeface="Arial"/>
              <a:cs typeface="Arial"/>
              <a:sym typeface="Arial"/>
            </a:endParaRP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[merge_keys] : Step four, merge equivalent keys.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INPUT : &lt;__partitioned_fds_list&gt; and &lt;__H&gt;</a:t>
            </a:r>
          </a:p>
          <a:p>
            <a:pPr marL="500238" marR="457200" lvl="0" indent="-271638" algn="just" defTabSz="457200">
              <a:lnSpc>
                <a:spcPct val="240000"/>
              </a:lnSpc>
              <a:buSzPct val="75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/>
            </a:pPr>
            <a:r>
              <a:rPr sz="2200">
                <a:latin typeface="Arial"/>
                <a:ea typeface="Arial"/>
                <a:cs typeface="Arial"/>
                <a:sym typeface="Arial"/>
              </a:rPr>
              <a:t>RETURN : &lt;__merged_fds_list&gt;, all merged groups of functional dependency list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657</Words>
  <Application>Microsoft Office PowerPoint</Application>
  <PresentationFormat>Custom</PresentationFormat>
  <Paragraphs>107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White</vt:lpstr>
      <vt:lpstr> Relational Database Schema Designer: CASE tool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Relational Database Schema Designer: CASE tool</dc:title>
  <dc:creator>Ling Tok Wang</dc:creator>
  <cp:lastModifiedBy>Ling Tok Wang</cp:lastModifiedBy>
  <cp:revision>2</cp:revision>
  <cp:lastPrinted>2015-03-27T04:08:22Z</cp:lastPrinted>
  <dcterms:modified xsi:type="dcterms:W3CDTF">2015-03-27T04:08:55Z</dcterms:modified>
</cp:coreProperties>
</file>