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jpg"/><Relationship Id="rId3" Type="http://schemas.openxmlformats.org/officeDocument/2006/relationships/image" Target="../media/image04.jpg"/><Relationship Id="rId5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CASE tool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For analysing and normalizing relational schemas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Group P08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Normalization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Methods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-"/>
            </a:pPr>
            <a:r>
              <a:rPr lang="en"/>
              <a:t>Binary Decomposition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-"/>
            </a:pPr>
            <a:r>
              <a:rPr lang="en"/>
              <a:t>Bernstein’s Algorithm 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Properties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-"/>
            </a:pPr>
            <a:r>
              <a:rPr lang="en"/>
              <a:t>Losslessness	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-"/>
            </a:pPr>
            <a:r>
              <a:rPr lang="en"/>
              <a:t>Dependency Preserving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Binary Decomposition 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2519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1 : Remove redundant dependencies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400" y="2153725"/>
            <a:ext cx="2865825" cy="184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Binary Decomposition 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2519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2 : Find minimal cover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0" y="1946700"/>
            <a:ext cx="3899248" cy="29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000" y="1946700"/>
            <a:ext cx="3289849" cy="29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Binary Decomposition 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2519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2 : Identify Dependencies that violate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50" y="2395250"/>
            <a:ext cx="28289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7537" y="2490500"/>
            <a:ext cx="28289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950" y="2547650"/>
            <a:ext cx="28289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Binary Decomposition 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2519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3 : Binary Decomposition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75" y="2032950"/>
            <a:ext cx="8016824" cy="25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Bernstein Algorithm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1645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675525" y="11645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1 : Find minimal cover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400"/>
              <a:t>same algorithm as in binary decomposition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just">
              <a:spcBef>
                <a:spcPts val="0"/>
              </a:spcBef>
              <a:buNone/>
            </a:pPr>
            <a:r>
              <a:rPr lang="en"/>
              <a:t>Step 2 : partitioning</a:t>
            </a:r>
          </a:p>
          <a:p>
            <a:pPr indent="-3175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400"/>
              <a:t>group FD with same LHS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 algn="just">
              <a:spcBef>
                <a:spcPts val="0"/>
              </a:spcBef>
              <a:buNone/>
            </a:pPr>
            <a:r>
              <a:rPr lang="en" sz="1400"/>
              <a:t>F = (</a:t>
            </a:r>
            <a:r>
              <a:rPr b="1" lang="en" sz="1400">
                <a:solidFill>
                  <a:srgbClr val="CC0000"/>
                </a:solidFill>
              </a:rPr>
              <a:t>X</a:t>
            </a:r>
            <a:r>
              <a:rPr lang="en" sz="1400"/>
              <a:t> → A), (</a:t>
            </a:r>
            <a:r>
              <a:rPr b="1" lang="en" sz="1400">
                <a:solidFill>
                  <a:srgbClr val="3C78D8"/>
                </a:solidFill>
              </a:rPr>
              <a:t>Y</a:t>
            </a:r>
            <a:r>
              <a:rPr lang="en" sz="1400"/>
              <a:t> → X), (</a:t>
            </a:r>
            <a:r>
              <a:rPr b="1" lang="en" sz="1400">
                <a:solidFill>
                  <a:srgbClr val="6AA84F"/>
                </a:solidFill>
              </a:rPr>
              <a:t>X,Y</a:t>
            </a:r>
            <a:r>
              <a:rPr lang="en" sz="1400"/>
              <a:t> → D), (</a:t>
            </a:r>
            <a:r>
              <a:rPr b="1" lang="en" sz="1400">
                <a:solidFill>
                  <a:srgbClr val="CC0000"/>
                </a:solidFill>
              </a:rPr>
              <a:t>X</a:t>
            </a:r>
            <a:r>
              <a:rPr lang="en" sz="1400"/>
              <a:t> → B)                     H = 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868325" y="3423300"/>
            <a:ext cx="1964700" cy="13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baseline="-25000" lang="en"/>
              <a:t>1</a:t>
            </a:r>
            <a:r>
              <a:rPr lang="en"/>
              <a:t>= 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A), 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B)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= (</a:t>
            </a:r>
            <a:r>
              <a:rPr b="1" lang="en">
                <a:solidFill>
                  <a:srgbClr val="3C78D8"/>
                </a:solidFill>
              </a:rPr>
              <a:t>Y</a:t>
            </a:r>
            <a:r>
              <a:rPr lang="en">
                <a:solidFill>
                  <a:schemeClr val="dk1"/>
                </a:solidFill>
              </a:rPr>
              <a:t> → X)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= (</a:t>
            </a:r>
            <a:r>
              <a:rPr b="1" lang="en">
                <a:solidFill>
                  <a:srgbClr val="6AA84F"/>
                </a:solidFill>
              </a:rPr>
              <a:t>X,Y</a:t>
            </a:r>
            <a:r>
              <a:rPr lang="en">
                <a:solidFill>
                  <a:schemeClr val="dk1"/>
                </a:solidFill>
              </a:rPr>
              <a:t> → 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cxnSp>
        <p:nvCxnSpPr>
          <p:cNvPr id="164" name="Shape 164"/>
          <p:cNvCxnSpPr/>
          <p:nvPr/>
        </p:nvCxnSpPr>
        <p:spPr>
          <a:xfrm>
            <a:off x="4532225" y="3379650"/>
            <a:ext cx="0" cy="13971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5" name="Shape 165"/>
          <p:cNvSpPr/>
          <p:nvPr/>
        </p:nvSpPr>
        <p:spPr>
          <a:xfrm>
            <a:off x="5711125" y="3466850"/>
            <a:ext cx="61200" cy="11615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Bernstein Algorithm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Step 3</a:t>
            </a:r>
            <a:r>
              <a:rPr lang="en"/>
              <a:t> : merging row of H with equivalent LHS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Create a new list of set of FDs J 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	</a:t>
            </a:r>
            <a:r>
              <a:rPr lang="en" sz="1400"/>
              <a:t>H =							J = </a:t>
            </a:r>
            <a:r>
              <a:rPr lang="en" sz="1200"/>
              <a:t>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let’s call h = length(H) = length(J)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397300" y="2408100"/>
            <a:ext cx="1964700" cy="13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baseline="-25000" lang="en"/>
              <a:t>1</a:t>
            </a:r>
            <a:r>
              <a:rPr lang="en"/>
              <a:t>= 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A), 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B)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= (</a:t>
            </a:r>
            <a:r>
              <a:rPr b="1" lang="en">
                <a:solidFill>
                  <a:srgbClr val="3C78D8"/>
                </a:solidFill>
              </a:rPr>
              <a:t>Y</a:t>
            </a:r>
            <a:r>
              <a:rPr lang="en">
                <a:solidFill>
                  <a:schemeClr val="dk1"/>
                </a:solidFill>
              </a:rPr>
              <a:t> → X)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= (</a:t>
            </a:r>
            <a:r>
              <a:rPr b="1" lang="en">
                <a:solidFill>
                  <a:srgbClr val="6AA84F"/>
                </a:solidFill>
              </a:rPr>
              <a:t>X,Y</a:t>
            </a:r>
            <a:r>
              <a:rPr lang="en">
                <a:solidFill>
                  <a:schemeClr val="dk1"/>
                </a:solidFill>
              </a:rPr>
              <a:t> → 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73" name="Shape 173"/>
          <p:cNvSpPr/>
          <p:nvPr/>
        </p:nvSpPr>
        <p:spPr>
          <a:xfrm>
            <a:off x="1336100" y="2482200"/>
            <a:ext cx="61200" cy="11615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74" name="Shape 174"/>
          <p:cNvCxnSpPr/>
          <p:nvPr/>
        </p:nvCxnSpPr>
        <p:spPr>
          <a:xfrm>
            <a:off x="3763775" y="2408100"/>
            <a:ext cx="0" cy="13971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5" name="Shape 175"/>
          <p:cNvSpPr/>
          <p:nvPr/>
        </p:nvSpPr>
        <p:spPr>
          <a:xfrm>
            <a:off x="4541400" y="2482200"/>
            <a:ext cx="61200" cy="11615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667225" y="2408100"/>
            <a:ext cx="1964700" cy="13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</a:t>
            </a:r>
            <a:r>
              <a:rPr baseline="-25000" lang="en"/>
              <a:t>1</a:t>
            </a:r>
            <a:r>
              <a:rPr lang="en"/>
              <a:t>= </a:t>
            </a:r>
            <a:r>
              <a:rPr lang="en">
                <a:solidFill>
                  <a:schemeClr val="dk1"/>
                </a:solidFill>
              </a:rPr>
              <a:t>{ 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J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= { 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J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= { 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Bernstein Algorithm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Step 3</a:t>
            </a:r>
            <a:r>
              <a:rPr lang="en"/>
              <a:t> : merging row of H with equivalent LHS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For each (i,j) ∈ [1,h]², i≠j 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	For each functional dependency F in H</a:t>
            </a:r>
            <a:r>
              <a:rPr baseline="-25000" lang="en" sz="1200"/>
              <a:t>i</a:t>
            </a:r>
            <a:r>
              <a:rPr lang="en" sz="1200"/>
              <a:t> and F’ in H</a:t>
            </a:r>
            <a:r>
              <a:rPr baseline="-25000" lang="en" sz="1200"/>
              <a:t>j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	X = LHS(F)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	Y = LHS(F’)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200"/>
              <a:t>If X is equivalent to Y then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83" name="Shape 183"/>
          <p:cNvSpPr txBox="1"/>
          <p:nvPr/>
        </p:nvSpPr>
        <p:spPr>
          <a:xfrm>
            <a:off x="2960325" y="2569550"/>
            <a:ext cx="2305499" cy="77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/>
              <a:t>J</a:t>
            </a:r>
            <a:r>
              <a:rPr baseline="-25000" lang="en" sz="1200"/>
              <a:t>i</a:t>
            </a:r>
            <a:r>
              <a:rPr lang="en" sz="1200"/>
              <a:t> = J</a:t>
            </a:r>
            <a:r>
              <a:rPr baseline="-25000" lang="en" sz="1200"/>
              <a:t>i</a:t>
            </a:r>
            <a:r>
              <a:rPr lang="en" sz="1200"/>
              <a:t>+{X</a:t>
            </a:r>
            <a:r>
              <a:rPr lang="en" sz="1200">
                <a:solidFill>
                  <a:schemeClr val="dk1"/>
                </a:solidFill>
              </a:rPr>
              <a:t>→Y, Y→X}</a:t>
            </a:r>
          </a:p>
          <a:p>
            <a:pPr lv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H</a:t>
            </a:r>
            <a:r>
              <a:rPr baseline="-25000" lang="en" sz="1200">
                <a:solidFill>
                  <a:schemeClr val="dk1"/>
                </a:solidFill>
              </a:rPr>
              <a:t>i</a:t>
            </a:r>
            <a:r>
              <a:rPr lang="en" sz="1200">
                <a:solidFill>
                  <a:schemeClr val="dk1"/>
                </a:solidFill>
              </a:rPr>
              <a:t> = H</a:t>
            </a:r>
            <a:r>
              <a:rPr baseline="-25000" lang="en" sz="1200">
                <a:solidFill>
                  <a:schemeClr val="dk1"/>
                </a:solidFill>
              </a:rPr>
              <a:t>i</a:t>
            </a:r>
            <a:r>
              <a:rPr lang="en" sz="1200">
                <a:solidFill>
                  <a:schemeClr val="dk1"/>
                </a:solidFill>
              </a:rPr>
              <a:t>+H</a:t>
            </a:r>
            <a:r>
              <a:rPr baseline="-25000" lang="en" sz="1200">
                <a:solidFill>
                  <a:schemeClr val="dk1"/>
                </a:solidFill>
              </a:rPr>
              <a:t>j</a:t>
            </a:r>
            <a:r>
              <a:rPr lang="en" sz="1200">
                <a:solidFill>
                  <a:schemeClr val="dk1"/>
                </a:solidFill>
              </a:rPr>
              <a:t>-J</a:t>
            </a:r>
            <a:r>
              <a:rPr baseline="-25000" lang="en" sz="1200">
                <a:solidFill>
                  <a:schemeClr val="dk1"/>
                </a:solidFill>
              </a:rPr>
              <a:t>i</a:t>
            </a:r>
          </a:p>
          <a:p>
            <a:pPr lv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Remove H</a:t>
            </a:r>
            <a:r>
              <a:rPr baseline="-25000" lang="en" sz="1200">
                <a:solidFill>
                  <a:schemeClr val="dk1"/>
                </a:solidFill>
              </a:rPr>
              <a:t>j</a:t>
            </a:r>
            <a:r>
              <a:rPr lang="en" sz="1200">
                <a:solidFill>
                  <a:schemeClr val="dk1"/>
                </a:solidFill>
              </a:rPr>
              <a:t> and J</a:t>
            </a:r>
            <a:r>
              <a:rPr baseline="-25000" lang="en" sz="1200">
                <a:solidFill>
                  <a:schemeClr val="dk1"/>
                </a:solidFill>
              </a:rPr>
              <a:t>j</a:t>
            </a:r>
            <a:r>
              <a:rPr lang="en" sz="1200">
                <a:solidFill>
                  <a:schemeClr val="dk1"/>
                </a:solidFill>
              </a:rPr>
              <a:t> from H and J</a:t>
            </a:r>
          </a:p>
        </p:txBody>
      </p:sp>
      <p:sp>
        <p:nvSpPr>
          <p:cNvPr id="184" name="Shape 184"/>
          <p:cNvSpPr/>
          <p:nvPr/>
        </p:nvSpPr>
        <p:spPr>
          <a:xfrm>
            <a:off x="2873025" y="2630700"/>
            <a:ext cx="87300" cy="777299"/>
          </a:xfrm>
          <a:prstGeom prst="leftBrace">
            <a:avLst>
              <a:gd fmla="val 8333" name="adj1"/>
              <a:gd fmla="val 51243" name="adj2"/>
            </a:avLst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5" name="Shape 185"/>
          <p:cNvCxnSpPr/>
          <p:nvPr/>
        </p:nvCxnSpPr>
        <p:spPr>
          <a:xfrm>
            <a:off x="1877500" y="3196150"/>
            <a:ext cx="0" cy="759599"/>
          </a:xfrm>
          <a:prstGeom prst="straightConnector1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6" name="Shape 186"/>
          <p:cNvCxnSpPr/>
          <p:nvPr/>
        </p:nvCxnSpPr>
        <p:spPr>
          <a:xfrm>
            <a:off x="1877500" y="3955750"/>
            <a:ext cx="305699" cy="0"/>
          </a:xfrm>
          <a:prstGeom prst="straightConnector1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7" name="Shape 187"/>
          <p:cNvSpPr txBox="1"/>
          <p:nvPr/>
        </p:nvSpPr>
        <p:spPr>
          <a:xfrm>
            <a:off x="2183200" y="3776800"/>
            <a:ext cx="1794899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/>
              <a:t>i.e X ⊂ Y</a:t>
            </a:r>
            <a:r>
              <a:rPr baseline="30000" lang="en" sz="1200"/>
              <a:t>+</a:t>
            </a:r>
            <a:r>
              <a:rPr lang="en" sz="1200"/>
              <a:t> and Y </a:t>
            </a:r>
            <a:r>
              <a:rPr lang="en" sz="1200">
                <a:solidFill>
                  <a:schemeClr val="dk1"/>
                </a:solidFill>
              </a:rPr>
              <a:t>⊂ X</a:t>
            </a:r>
            <a:r>
              <a:rPr baseline="30000" lang="en" sz="1200">
                <a:solidFill>
                  <a:schemeClr val="dk1"/>
                </a:solidFill>
              </a:rPr>
              <a:t>+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Bernstein Algorithm</a:t>
            </a:r>
          </a:p>
        </p:txBody>
      </p:sp>
      <p:cxnSp>
        <p:nvCxnSpPr>
          <p:cNvPr id="193" name="Shape 193"/>
          <p:cNvCxnSpPr/>
          <p:nvPr/>
        </p:nvCxnSpPr>
        <p:spPr>
          <a:xfrm>
            <a:off x="3763775" y="2408100"/>
            <a:ext cx="0" cy="13971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Step 3</a:t>
            </a:r>
            <a:r>
              <a:rPr lang="en"/>
              <a:t> : example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	</a:t>
            </a:r>
            <a:r>
              <a:rPr lang="en" sz="1400"/>
              <a:t>H =							J = </a:t>
            </a:r>
            <a:r>
              <a:rPr lang="en" sz="1200"/>
              <a:t>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l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386485" y="2408100"/>
            <a:ext cx="1984200" cy="13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baseline="-25000" lang="en"/>
              <a:t>1</a:t>
            </a:r>
            <a:r>
              <a:rPr lang="en"/>
              <a:t>= 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A), 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B)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= (</a:t>
            </a:r>
            <a:r>
              <a:rPr b="1" lang="en">
                <a:solidFill>
                  <a:srgbClr val="6AA84F"/>
                </a:solidFill>
              </a:rPr>
              <a:t>X,Y</a:t>
            </a:r>
            <a:r>
              <a:rPr lang="en">
                <a:solidFill>
                  <a:schemeClr val="dk1"/>
                </a:solidFill>
              </a:rPr>
              <a:t> → 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96" name="Shape 196"/>
          <p:cNvSpPr/>
          <p:nvPr/>
        </p:nvSpPr>
        <p:spPr>
          <a:xfrm>
            <a:off x="4541400" y="2482200"/>
            <a:ext cx="61200" cy="11615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336100" y="2482200"/>
            <a:ext cx="50399" cy="11615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4667225" y="2408100"/>
            <a:ext cx="1964700" cy="13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</a:t>
            </a:r>
            <a:r>
              <a:rPr baseline="-25000" lang="en"/>
              <a:t>1</a:t>
            </a:r>
            <a:r>
              <a:rPr lang="en"/>
              <a:t>= 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Y), (</a:t>
            </a:r>
            <a:r>
              <a:rPr b="1" lang="en">
                <a:solidFill>
                  <a:srgbClr val="3C78D8"/>
                </a:solidFill>
              </a:rPr>
              <a:t>Y</a:t>
            </a:r>
            <a:r>
              <a:rPr lang="en">
                <a:solidFill>
                  <a:schemeClr val="dk1"/>
                </a:solidFill>
              </a:rPr>
              <a:t> → X)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J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= { 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Bernstein Algorithm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Step 4</a:t>
            </a:r>
            <a:r>
              <a:rPr lang="en"/>
              <a:t> : removing transitive dependencies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Step 4 consists in finding a minimal cover of H+J, except that we do not allow to modify FD from J. Thus, we already described how to compute this step.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/>
              <a:t>Step 5</a:t>
            </a:r>
            <a:r>
              <a:rPr lang="en"/>
              <a:t> : construct relations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Each (H</a:t>
            </a:r>
            <a:r>
              <a:rPr baseline="-25000" lang="en" sz="1200"/>
              <a:t>i</a:t>
            </a:r>
            <a:r>
              <a:rPr lang="en" sz="1200"/>
              <a:t>,J</a:t>
            </a:r>
            <a:r>
              <a:rPr baseline="-25000" lang="en" sz="1200"/>
              <a:t>i</a:t>
            </a:r>
            <a:r>
              <a:rPr lang="en" sz="1200"/>
              <a:t>) give one relation of the decomposition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l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95749" y="3080500"/>
            <a:ext cx="7206300" cy="13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baseline="-25000" lang="en"/>
              <a:t>1</a:t>
            </a:r>
            <a:r>
              <a:rPr lang="en"/>
              <a:t>= 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A), 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B), J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= (</a:t>
            </a:r>
            <a:r>
              <a:rPr b="1" lang="en">
                <a:solidFill>
                  <a:srgbClr val="CC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→ Y), (</a:t>
            </a:r>
            <a:r>
              <a:rPr b="1" lang="en">
                <a:solidFill>
                  <a:srgbClr val="3C78D8"/>
                </a:solidFill>
              </a:rPr>
              <a:t>Y</a:t>
            </a:r>
            <a:r>
              <a:rPr lang="en">
                <a:solidFill>
                  <a:schemeClr val="dk1"/>
                </a:solidFill>
              </a:rPr>
              <a:t> → X)   → R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b="1" lang="en" u="sng">
                <a:solidFill>
                  <a:srgbClr val="990000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,A,B,</a:t>
            </a:r>
            <a:r>
              <a:rPr b="1" lang="en" u="sng">
                <a:solidFill>
                  <a:srgbClr val="3C78D8"/>
                </a:solidFill>
              </a:rPr>
              <a:t>Y</a:t>
            </a:r>
            <a:r>
              <a:rPr lang="en">
                <a:solidFill>
                  <a:schemeClr val="dk1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= (</a:t>
            </a:r>
            <a:r>
              <a:rPr b="1" lang="en">
                <a:solidFill>
                  <a:srgbClr val="6AA84F"/>
                </a:solidFill>
              </a:rPr>
              <a:t>X,Y</a:t>
            </a:r>
            <a:r>
              <a:rPr lang="en">
                <a:solidFill>
                  <a:schemeClr val="dk1"/>
                </a:solidFill>
              </a:rPr>
              <a:t> → D), J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 = { }   → R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b="1" lang="en" u="sng">
                <a:solidFill>
                  <a:srgbClr val="6AA84F"/>
                </a:solidFill>
              </a:rPr>
              <a:t>X,Y</a:t>
            </a:r>
            <a:r>
              <a:rPr lang="en">
                <a:solidFill>
                  <a:schemeClr val="dk1"/>
                </a:solidFill>
              </a:rPr>
              <a:t>,D)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06" name="Shape 206"/>
          <p:cNvSpPr/>
          <p:nvPr/>
        </p:nvSpPr>
        <p:spPr>
          <a:xfrm>
            <a:off x="434550" y="3080500"/>
            <a:ext cx="61200" cy="11615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Workflow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700" y="257175"/>
            <a:ext cx="505777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Check for Losslessness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525" y="1291075"/>
            <a:ext cx="38481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00" y="2842750"/>
            <a:ext cx="39338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0500" y="2842750"/>
            <a:ext cx="393382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idx="1" type="body"/>
          </p:nvPr>
        </p:nvSpPr>
        <p:spPr>
          <a:xfrm>
            <a:off x="1772762" y="4242925"/>
            <a:ext cx="992100" cy="50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{a -&gt; b}</a:t>
            </a:r>
          </a:p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6031350" y="4242925"/>
            <a:ext cx="992100" cy="50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{c -&gt; d}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Check for Dependency Preserving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12256" l="17344" r="18271" t="3040"/>
          <a:stretch/>
        </p:blipFill>
        <p:spPr>
          <a:xfrm>
            <a:off x="2187737" y="1231875"/>
            <a:ext cx="4768525" cy="352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Developments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Persistence</a:t>
            </a:r>
          </a:p>
          <a:p>
            <a:pPr indent="-4191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Multiple Tables</a:t>
            </a:r>
          </a:p>
          <a:p>
            <a:pPr indent="-4191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Input relations via reading from file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2366525" y="2189400"/>
            <a:ext cx="4095600" cy="76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/>
              <a:t>THE END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GUI Overview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787" y="1364600"/>
            <a:ext cx="181927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587" y="1364600"/>
            <a:ext cx="21050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0687" y="1364600"/>
            <a:ext cx="1914525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GUI Overview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426175"/>
            <a:ext cx="5943600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GUI Overview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30687" l="36860" r="0" t="15859"/>
          <a:stretch/>
        </p:blipFill>
        <p:spPr>
          <a:xfrm>
            <a:off x="2071687" y="1499325"/>
            <a:ext cx="5000625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GUI Overview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709775"/>
            <a:ext cx="59436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Reading in relational schema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725" y="1063375"/>
            <a:ext cx="1996550" cy="36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1668825" y="2209150"/>
            <a:ext cx="1996499" cy="1140899"/>
          </a:xfrm>
          <a:prstGeom prst="flowChartMagneticTape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Check the correct attributes on each side of the FD / MVD</a:t>
            </a:r>
          </a:p>
        </p:txBody>
      </p:sp>
      <p:sp>
        <p:nvSpPr>
          <p:cNvPr id="81" name="Shape 81"/>
          <p:cNvSpPr/>
          <p:nvPr/>
        </p:nvSpPr>
        <p:spPr>
          <a:xfrm flipH="1">
            <a:off x="4845425" y="3482400"/>
            <a:ext cx="1996499" cy="1140899"/>
          </a:xfrm>
          <a:prstGeom prst="flowChartMagneticTape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FD / MVD added appears here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Reading in relational schema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6250" y="1215525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FD / MVDs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17725" y="1789525"/>
            <a:ext cx="2386200" cy="108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{A, B} → {C, D}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967925" y="2611150"/>
            <a:ext cx="4288199" cy="1857000"/>
            <a:chOff x="967925" y="2611150"/>
            <a:chExt cx="4288199" cy="1857000"/>
          </a:xfrm>
        </p:grpSpPr>
        <p:sp>
          <p:nvSpPr>
            <p:cNvPr id="90" name="Shape 90"/>
            <p:cNvSpPr/>
            <p:nvPr/>
          </p:nvSpPr>
          <p:spPr>
            <a:xfrm>
              <a:off x="967925" y="2611150"/>
              <a:ext cx="4288199" cy="1857000"/>
            </a:xfrm>
            <a:prstGeom prst="ellipse">
              <a:avLst/>
            </a:prstGeom>
            <a:solidFill>
              <a:srgbClr val="1C4587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271800" y="2926275"/>
              <a:ext cx="1215600" cy="1215600"/>
            </a:xfrm>
            <a:prstGeom prst="flowChartConnector">
              <a:avLst/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/>
                <a:t>LHS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b="1"/>
            </a:p>
            <a:p>
              <a:pPr lvl="0" rtl="0" algn="ctr">
                <a:spcBef>
                  <a:spcPts val="0"/>
                </a:spcBef>
                <a:buNone/>
              </a:pPr>
              <a:r>
                <a:rPr b="1" lang="en"/>
                <a:t>A, B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3720200" y="2926275"/>
              <a:ext cx="1215600" cy="1215600"/>
            </a:xfrm>
            <a:prstGeom prst="flowChartConnector">
              <a:avLst/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/>
                <a:t>RHS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b="1"/>
            </a:p>
            <a:p>
              <a:pPr lvl="0" rtl="0" algn="ctr">
                <a:spcBef>
                  <a:spcPts val="0"/>
                </a:spcBef>
                <a:buNone/>
              </a:pPr>
              <a:r>
                <a:rPr b="1" lang="en"/>
                <a:t>C, D</a:t>
              </a: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6987040" y="1215532"/>
            <a:ext cx="1979861" cy="857376"/>
            <a:chOff x="967925" y="2611150"/>
            <a:chExt cx="4288199" cy="1857000"/>
          </a:xfrm>
        </p:grpSpPr>
        <p:sp>
          <p:nvSpPr>
            <p:cNvPr id="94" name="Shape 94"/>
            <p:cNvSpPr/>
            <p:nvPr/>
          </p:nvSpPr>
          <p:spPr>
            <a:xfrm>
              <a:off x="967925" y="2611150"/>
              <a:ext cx="4288199" cy="1857000"/>
            </a:xfrm>
            <a:prstGeom prst="ellipse">
              <a:avLst/>
            </a:prstGeom>
            <a:solidFill>
              <a:srgbClr val="1C4587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271800" y="2926275"/>
              <a:ext cx="1215600" cy="1215600"/>
            </a:xfrm>
            <a:prstGeom prst="flowChartConnector">
              <a:avLst/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b="1"/>
            </a:p>
          </p:txBody>
        </p:sp>
        <p:sp>
          <p:nvSpPr>
            <p:cNvPr id="96" name="Shape 96"/>
            <p:cNvSpPr/>
            <p:nvPr/>
          </p:nvSpPr>
          <p:spPr>
            <a:xfrm>
              <a:off x="3720200" y="2926275"/>
              <a:ext cx="1215600" cy="1215600"/>
            </a:xfrm>
            <a:prstGeom prst="flowChartConnector">
              <a:avLst/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97" name="Shape 97"/>
          <p:cNvGrpSpPr/>
          <p:nvPr/>
        </p:nvGrpSpPr>
        <p:grpSpPr>
          <a:xfrm>
            <a:off x="6987040" y="2347107"/>
            <a:ext cx="1979861" cy="857376"/>
            <a:chOff x="967925" y="2611150"/>
            <a:chExt cx="4288199" cy="1857000"/>
          </a:xfrm>
        </p:grpSpPr>
        <p:sp>
          <p:nvSpPr>
            <p:cNvPr id="98" name="Shape 98"/>
            <p:cNvSpPr/>
            <p:nvPr/>
          </p:nvSpPr>
          <p:spPr>
            <a:xfrm>
              <a:off x="967925" y="2611150"/>
              <a:ext cx="4288199" cy="1857000"/>
            </a:xfrm>
            <a:prstGeom prst="ellipse">
              <a:avLst/>
            </a:prstGeom>
            <a:solidFill>
              <a:srgbClr val="1C4587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271800" y="2926275"/>
              <a:ext cx="1215600" cy="1215600"/>
            </a:xfrm>
            <a:prstGeom prst="flowChartConnector">
              <a:avLst/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b="1"/>
            </a:p>
          </p:txBody>
        </p:sp>
        <p:sp>
          <p:nvSpPr>
            <p:cNvPr id="100" name="Shape 100"/>
            <p:cNvSpPr/>
            <p:nvPr/>
          </p:nvSpPr>
          <p:spPr>
            <a:xfrm>
              <a:off x="3720200" y="2926275"/>
              <a:ext cx="1215600" cy="1215600"/>
            </a:xfrm>
            <a:prstGeom prst="flowChartConnector">
              <a:avLst/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101" name="Shape 101"/>
          <p:cNvGrpSpPr/>
          <p:nvPr/>
        </p:nvGrpSpPr>
        <p:grpSpPr>
          <a:xfrm>
            <a:off x="7043315" y="3478682"/>
            <a:ext cx="1979861" cy="857376"/>
            <a:chOff x="967925" y="2611150"/>
            <a:chExt cx="4288199" cy="1857000"/>
          </a:xfrm>
        </p:grpSpPr>
        <p:sp>
          <p:nvSpPr>
            <p:cNvPr id="102" name="Shape 102"/>
            <p:cNvSpPr/>
            <p:nvPr/>
          </p:nvSpPr>
          <p:spPr>
            <a:xfrm>
              <a:off x="967925" y="2611150"/>
              <a:ext cx="4288199" cy="1857000"/>
            </a:xfrm>
            <a:prstGeom prst="ellipse">
              <a:avLst/>
            </a:prstGeom>
            <a:solidFill>
              <a:srgbClr val="1C4587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271800" y="2926275"/>
              <a:ext cx="1215600" cy="1215600"/>
            </a:xfrm>
            <a:prstGeom prst="flowChartConnector">
              <a:avLst/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b="1"/>
            </a:p>
          </p:txBody>
        </p:sp>
        <p:sp>
          <p:nvSpPr>
            <p:cNvPr id="104" name="Shape 104"/>
            <p:cNvSpPr/>
            <p:nvPr/>
          </p:nvSpPr>
          <p:spPr>
            <a:xfrm>
              <a:off x="3720200" y="2926275"/>
              <a:ext cx="1215600" cy="1215600"/>
            </a:xfrm>
            <a:prstGeom prst="flowChartConnector">
              <a:avLst/>
            </a:prstGeom>
            <a:solidFill>
              <a:schemeClr val="lt2"/>
            </a:solidFill>
            <a:ln cap="flat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105" name="Shape 105"/>
          <p:cNvSpPr txBox="1"/>
          <p:nvPr/>
        </p:nvSpPr>
        <p:spPr>
          <a:xfrm>
            <a:off x="7732125" y="4243100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...</a:t>
            </a:r>
          </a:p>
        </p:txBody>
      </p:sp>
      <p:sp>
        <p:nvSpPr>
          <p:cNvPr id="106" name="Shape 106"/>
          <p:cNvSpPr/>
          <p:nvPr/>
        </p:nvSpPr>
        <p:spPr>
          <a:xfrm rot="-3092423">
            <a:off x="5224600" y="1997813"/>
            <a:ext cx="1542053" cy="664038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Analysing relational schema</a:t>
            </a:r>
          </a:p>
        </p:txBody>
      </p:sp>
      <p:sp>
        <p:nvSpPr>
          <p:cNvPr id="112" name="Shape 112"/>
          <p:cNvSpPr/>
          <p:nvPr/>
        </p:nvSpPr>
        <p:spPr>
          <a:xfrm>
            <a:off x="619812" y="2587250"/>
            <a:ext cx="1439099" cy="77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4NF</a:t>
            </a:r>
          </a:p>
        </p:txBody>
      </p:sp>
      <p:sp>
        <p:nvSpPr>
          <p:cNvPr id="113" name="Shape 113"/>
          <p:cNvSpPr/>
          <p:nvPr/>
        </p:nvSpPr>
        <p:spPr>
          <a:xfrm>
            <a:off x="2168593" y="2842911"/>
            <a:ext cx="496800" cy="26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14" name="Shape 114"/>
          <p:cNvSpPr/>
          <p:nvPr/>
        </p:nvSpPr>
        <p:spPr>
          <a:xfrm>
            <a:off x="2774906" y="2587250"/>
            <a:ext cx="1439099" cy="77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BCNF</a:t>
            </a:r>
          </a:p>
        </p:txBody>
      </p:sp>
      <p:sp>
        <p:nvSpPr>
          <p:cNvPr id="115" name="Shape 115"/>
          <p:cNvSpPr/>
          <p:nvPr/>
        </p:nvSpPr>
        <p:spPr>
          <a:xfrm>
            <a:off x="4323688" y="2842911"/>
            <a:ext cx="496800" cy="26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16" name="Shape 116"/>
          <p:cNvSpPr/>
          <p:nvPr/>
        </p:nvSpPr>
        <p:spPr>
          <a:xfrm>
            <a:off x="4930001" y="2587250"/>
            <a:ext cx="1439099" cy="77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3NF</a:t>
            </a:r>
          </a:p>
        </p:txBody>
      </p:sp>
      <p:sp>
        <p:nvSpPr>
          <p:cNvPr id="117" name="Shape 117"/>
          <p:cNvSpPr/>
          <p:nvPr/>
        </p:nvSpPr>
        <p:spPr>
          <a:xfrm>
            <a:off x="6478782" y="2842911"/>
            <a:ext cx="496800" cy="26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18" name="Shape 118"/>
          <p:cNvSpPr/>
          <p:nvPr/>
        </p:nvSpPr>
        <p:spPr>
          <a:xfrm>
            <a:off x="7085095" y="2587250"/>
            <a:ext cx="1439099" cy="77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2NF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