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30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43661846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
        <p:cNvGrpSpPr/>
        <p:nvPr/>
      </p:nvGrpSpPr>
      <p:grpSpPr>
        <a:xfrm>
          <a:off x="0" y="0"/>
          <a:ext cx="0" cy="0"/>
          <a:chOff x="0" y="0"/>
          <a:chExt cx="0" cy="0"/>
        </a:xfrm>
      </p:grpSpPr>
      <p:sp>
        <p:nvSpPr>
          <p:cNvPr id="33" name="Shape 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4" name="Shape 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89" name="Shape 18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1" name="Shape 2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3" name="Shape 2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45" name="Shape 2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4" name="Shape 2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83" name="Shape 2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Shape 2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5" name="Shape 29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Shape 3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28" name="Shape 3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0" name="Shape 3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6" name="Shape 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Shape 3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71" name="Shape 3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Shape 4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05" name="Shape 40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Shape 4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6" name="Shape 42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32" name="Shape 4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To create the new relation, the first step is to combine all attributes in every relation by intersection from step 6’s result and in the process identifying which relation is a subset of the other relations (R ⊆ R’). The second step is to find the missing attribute. We cross check the user’s attribute inputs against our new combined attribute set. Finally, using the relations (where, R ⊄ any R’) found in the second step, we obtain a key of the relation (if multiple keys exist, only use the first key) and by combining the keys with the missing attribute we form our new relation.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Shape 4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38" name="Shape 4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p:cNvGrpSpPr/>
        <p:nvPr/>
      </p:nvGrpSpPr>
      <p:grpSpPr>
        <a:xfrm>
          <a:off x="0" y="0"/>
          <a:ext cx="0" cy="0"/>
          <a:chOff x="0" y="0"/>
          <a:chExt cx="0" cy="0"/>
        </a:xfrm>
      </p:grpSpPr>
      <p:sp>
        <p:nvSpPr>
          <p:cNvPr id="443" name="Shape 4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44" name="Shape 4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To find all the keys, we compare all the keys among all the relations that have been computed after step 6. For two arbitrary keys (X, Y), first we compute the closure of one key (X+). If the intersection of the closure and the other key exists (if X+ ∩ Y ≠ ∅), we form a new key (Z) by replacing the intersection of Y with X and eliminate duplicate attributes (Z = (Y - (X+ ∩ Y)) ∪ X). If the relation (Rx) which has the key Y contains all the attributes in Z and all the keys of the relation are not a subset of Z ((Z ∈ Rx) &amp;&amp; (for all keys (Rx) ⊄Z), we conclude that the new key (Z) should be added to remove the shortcoming of Bernstein’s algorithm.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8"/>
        <p:cNvGrpSpPr/>
        <p:nvPr/>
      </p:nvGrpSpPr>
      <p:grpSpPr>
        <a:xfrm>
          <a:off x="0" y="0"/>
          <a:ext cx="0" cy="0"/>
          <a:chOff x="0" y="0"/>
          <a:chExt cx="0" cy="0"/>
        </a:xfrm>
      </p:grpSpPr>
      <p:sp>
        <p:nvSpPr>
          <p:cNvPr id="449" name="Shape 4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50" name="Shape 4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
                <a:solidFill>
                  <a:schemeClr val="dk1"/>
                </a:solidFill>
              </a:rPr>
              <a:t>given a relation R = {A, B, C, D} and respective functional dependencies F = {A, B → C, C → B}. After applying Bernstein’s algorithm, the result will be: R1 (A, B, C, D) where the key for R1 is A, B and R2 (C, B) where the key for R2 is C.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Shape 4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56" name="Shape 4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91666"/>
              <a:buFont typeface="Arial"/>
              <a:buNone/>
            </a:pPr>
            <a:r>
              <a:rPr lang="en" sz="1200">
                <a:solidFill>
                  <a:schemeClr val="dk1"/>
                </a:solidFill>
              </a:rPr>
              <a:t>To find the superfluous attributes, first we find all the functional dependencies that do not share the same closure with any functional dependencies in the J set. Second, for any two functional dependencies in these functional dependencies (X → Y and X’ → Y), if the closure of one functional dependency is a subset of the closure of the other functional dependency (if X’+ </a:t>
            </a:r>
            <a:r>
              <a:rPr lang="en" sz="1200">
                <a:solidFill>
                  <a:srgbClr val="333333"/>
                </a:solidFill>
              </a:rPr>
              <a:t>⊆ </a:t>
            </a:r>
            <a:r>
              <a:rPr lang="en" sz="1200">
                <a:solidFill>
                  <a:schemeClr val="dk1"/>
                </a:solidFill>
              </a:rPr>
              <a:t>X+), then all the attributes on the left hand side of the first functional dependency (X’) are redundant attributes. Finally, we remove these redundant attributes from all the relations that have been affected by any J set that has been computed in step 4. </a:t>
            </a:r>
          </a:p>
          <a:p>
            <a:pPr>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Shape 4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For instance, given a relation R = {A, B, C, D, E, F} and respective functional dependencies F = {A, D → B, B → C, C → D, A, B → E, A, C → F}. After applying Bernstein’s algorithm, the result will be : R1 (A, B, C, D, E, F) R2 (B, C) R3 (C,D) where the key for R1 is A, B, A, C, A, D and key for R2 is B and key for R3 is C. For the above example, C is a superfluous attribute. </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6"/>
        <p:cNvGrpSpPr/>
        <p:nvPr/>
      </p:nvGrpSpPr>
      <p:grpSpPr>
        <a:xfrm>
          <a:off x="0" y="0"/>
          <a:ext cx="0" cy="0"/>
          <a:chOff x="0" y="0"/>
          <a:chExt cx="0" cy="0"/>
        </a:xfrm>
      </p:grpSpPr>
      <p:sp>
        <p:nvSpPr>
          <p:cNvPr id="467" name="Shape 4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68" name="Shape 4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200000"/>
              </a:lnSpc>
              <a:spcBef>
                <a:spcPts val="0"/>
              </a:spcBef>
              <a:buClr>
                <a:schemeClr val="dk1"/>
              </a:buClr>
              <a:buSzPct val="91666"/>
              <a:buFont typeface="Arial"/>
              <a:buNone/>
            </a:pPr>
            <a:r>
              <a:rPr lang="en" sz="1200">
                <a:solidFill>
                  <a:schemeClr val="dk1"/>
                </a:solidFill>
              </a:rPr>
              <a:t>To remove superfluous attributes, we compare all the functional dependencies that have computed after step 5. For two arbitrary functional dependencies (X → Y and X’ → Y’), if the right hand side of one functional dependency shares a certain common attributes of the right hand side of the other functional dependency (if Y ∩ Y’ ≠ ∅), then for all the attributes in this intersection, if the attribute is not a part of any key among all the relations (Y ∩ Y’ ⊄keys(R)), we remove this attribute from Y. We recursively perform the above step until no more attribute can be removed.   </a:t>
            </a:r>
          </a:p>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292100" rtl="0">
              <a:spcBef>
                <a:spcPts val="600"/>
              </a:spcBef>
              <a:buClr>
                <a:schemeClr val="dk1"/>
              </a:buClr>
              <a:buSzPct val="100000"/>
              <a:buFont typeface="Arial"/>
              <a:buAutoNum type="arabicPeriod"/>
            </a:pPr>
            <a:r>
              <a:rPr lang="en" sz="1000">
                <a:solidFill>
                  <a:schemeClr val="dk1"/>
                </a:solidFill>
              </a:rPr>
              <a:t>User graphic interface (GUI) is provided for user, which will allow easy adding, editing and deletion of function dependencies for user.</a:t>
            </a:r>
          </a:p>
          <a:p>
            <a:pPr marL="457200" lvl="0" indent="-292100" rtl="0">
              <a:spcBef>
                <a:spcPts val="600"/>
              </a:spcBef>
              <a:buClr>
                <a:schemeClr val="dk1"/>
              </a:buClr>
              <a:buSzPct val="100000"/>
              <a:buFont typeface="Arial"/>
              <a:buAutoNum type="arabicPeriod"/>
            </a:pPr>
            <a:r>
              <a:rPr lang="en" sz="1000">
                <a:solidFill>
                  <a:schemeClr val="dk1"/>
                </a:solidFill>
              </a:rPr>
              <a:t>The software also checks if the user-provided functional dependencies are valid before proceeding.</a:t>
            </a:r>
          </a:p>
          <a:p>
            <a:pPr marL="457200" lvl="0" indent="-292100" rtl="0">
              <a:spcBef>
                <a:spcPts val="600"/>
              </a:spcBef>
              <a:buClr>
                <a:schemeClr val="dk1"/>
              </a:buClr>
              <a:buSzPct val="100000"/>
              <a:buFont typeface="Arial"/>
              <a:buAutoNum type="arabicPeriod"/>
            </a:pPr>
            <a:r>
              <a:rPr lang="en" sz="1000">
                <a:solidFill>
                  <a:schemeClr val="dk1"/>
                </a:solidFill>
              </a:rPr>
              <a:t>Base on the user-provided functional dependencies, the software will derive the 3NF database base on Bernstein’s algorithm and result will be displayed on our software user interface.</a:t>
            </a:r>
          </a:p>
          <a:p>
            <a:pPr marL="457200" lvl="0" indent="-292100" rtl="0">
              <a:spcBef>
                <a:spcPts val="600"/>
              </a:spcBef>
              <a:buClr>
                <a:schemeClr val="dk1"/>
              </a:buClr>
              <a:buSzPct val="100000"/>
              <a:buFont typeface="Arial"/>
              <a:buAutoNum type="arabicPeriod"/>
            </a:pPr>
            <a:r>
              <a:rPr lang="en" sz="1000">
                <a:solidFill>
                  <a:schemeClr val="dk1"/>
                </a:solidFill>
              </a:rPr>
              <a:t>Our software provides the results of intermediate steps of the Bernstein’s algorithm till the final result.</a:t>
            </a:r>
          </a:p>
          <a:p>
            <a:pPr marL="457200" lvl="0" indent="-292100" rtl="0">
              <a:spcBef>
                <a:spcPts val="600"/>
              </a:spcBef>
              <a:buClr>
                <a:schemeClr val="dk1"/>
              </a:buClr>
              <a:buSzPct val="100000"/>
              <a:buFont typeface="Arial"/>
              <a:buAutoNum type="arabicPeriod"/>
            </a:pPr>
            <a:r>
              <a:rPr lang="en" sz="1000">
                <a:solidFill>
                  <a:schemeClr val="dk1"/>
                </a:solidFill>
              </a:rPr>
              <a:t>Our software provides the closure for each of the functional dependencies based on the user-provided functional dependencies.</a:t>
            </a:r>
          </a:p>
          <a:p>
            <a:pPr marL="457200" lvl="0" indent="-292100" rtl="0">
              <a:spcBef>
                <a:spcPts val="600"/>
              </a:spcBef>
              <a:buClr>
                <a:schemeClr val="dk1"/>
              </a:buClr>
              <a:buSzPct val="100000"/>
              <a:buFont typeface="Arial"/>
              <a:buAutoNum type="arabicPeriod"/>
            </a:pPr>
            <a:r>
              <a:rPr lang="en" sz="1000">
                <a:solidFill>
                  <a:schemeClr val="dk1"/>
                </a:solidFill>
              </a:rPr>
              <a:t>As Bernstein’s algorithm is not perfect, our software provides the solution for 2 Bernstein’s shortcomings. </a:t>
            </a:r>
          </a:p>
          <a:p>
            <a:pPr>
              <a:spcBef>
                <a:spcPts val="0"/>
              </a:spcBef>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Shape 4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74" name="Shape 4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
        <p:cNvGrpSpPr/>
        <p:nvPr/>
      </p:nvGrpSpPr>
      <p:grpSpPr>
        <a:xfrm>
          <a:off x="0" y="0"/>
          <a:ext cx="0" cy="0"/>
          <a:chOff x="0" y="0"/>
          <a:chExt cx="0" cy="0"/>
        </a:xfrm>
      </p:grpSpPr>
      <p:sp>
        <p:nvSpPr>
          <p:cNvPr id="478" name="Shape 4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79" name="Shape 4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1" name="Shape 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292100" rtl="0">
              <a:spcBef>
                <a:spcPts val="600"/>
              </a:spcBef>
              <a:buClr>
                <a:schemeClr val="dk1"/>
              </a:buClr>
              <a:buSzPct val="100000"/>
              <a:buFont typeface="Arial"/>
              <a:buAutoNum type="arabicPeriod"/>
            </a:pPr>
            <a:r>
              <a:rPr lang="en" sz="1000">
                <a:solidFill>
                  <a:schemeClr val="dk1"/>
                </a:solidFill>
              </a:rPr>
              <a:t>User graphic interface (GUI) is provided for user, which will allow easy adding, editing and deletion of function dependencies for user.</a:t>
            </a:r>
          </a:p>
          <a:p>
            <a:pPr marL="457200" lvl="0" indent="-292100" rtl="0">
              <a:spcBef>
                <a:spcPts val="600"/>
              </a:spcBef>
              <a:buClr>
                <a:schemeClr val="dk1"/>
              </a:buClr>
              <a:buSzPct val="100000"/>
              <a:buFont typeface="Arial"/>
              <a:buAutoNum type="arabicPeriod"/>
            </a:pPr>
            <a:r>
              <a:rPr lang="en" sz="1000">
                <a:solidFill>
                  <a:schemeClr val="dk1"/>
                </a:solidFill>
              </a:rPr>
              <a:t>The software also checks if the user-provided functional dependencies are valid before proceeding.</a:t>
            </a:r>
          </a:p>
          <a:p>
            <a:pPr marL="457200" lvl="0" indent="-292100" rtl="0">
              <a:spcBef>
                <a:spcPts val="600"/>
              </a:spcBef>
              <a:buClr>
                <a:schemeClr val="dk1"/>
              </a:buClr>
              <a:buSzPct val="100000"/>
              <a:buFont typeface="Arial"/>
              <a:buAutoNum type="arabicPeriod"/>
            </a:pPr>
            <a:r>
              <a:rPr lang="en" sz="1000">
                <a:solidFill>
                  <a:schemeClr val="dk1"/>
                </a:solidFill>
              </a:rPr>
              <a:t>Base on the user-provided functional dependencies, the software will derive the 3NF database base on Bernstein’s algorithm and result will be displayed on our software user interface.</a:t>
            </a:r>
          </a:p>
          <a:p>
            <a:pPr marL="457200" lvl="0" indent="-292100" rtl="0">
              <a:spcBef>
                <a:spcPts val="600"/>
              </a:spcBef>
              <a:buClr>
                <a:schemeClr val="dk1"/>
              </a:buClr>
              <a:buSzPct val="100000"/>
              <a:buFont typeface="Arial"/>
              <a:buAutoNum type="arabicPeriod"/>
            </a:pPr>
            <a:r>
              <a:rPr lang="en" sz="1000">
                <a:solidFill>
                  <a:schemeClr val="dk1"/>
                </a:solidFill>
              </a:rPr>
              <a:t>Our software provides the results of intermediate steps of the Bernstein’s algorithm till the final result.</a:t>
            </a:r>
          </a:p>
          <a:p>
            <a:pPr marL="457200" lvl="0" indent="-292100" rtl="0">
              <a:spcBef>
                <a:spcPts val="600"/>
              </a:spcBef>
              <a:buClr>
                <a:schemeClr val="dk1"/>
              </a:buClr>
              <a:buSzPct val="100000"/>
              <a:buFont typeface="Arial"/>
              <a:buAutoNum type="arabicPeriod"/>
            </a:pPr>
            <a:r>
              <a:rPr lang="en" sz="1000">
                <a:solidFill>
                  <a:schemeClr val="dk1"/>
                </a:solidFill>
              </a:rPr>
              <a:t>Our software provides the closure for each of the functional dependencies based on the user-provided functional dependencies.</a:t>
            </a:r>
          </a:p>
          <a:p>
            <a:pPr marL="457200" lvl="0" indent="-292100" rtl="0">
              <a:spcBef>
                <a:spcPts val="600"/>
              </a:spcBef>
              <a:buClr>
                <a:schemeClr val="dk1"/>
              </a:buClr>
              <a:buSzPct val="100000"/>
              <a:buFont typeface="Arial"/>
              <a:buAutoNum type="arabicPeriod"/>
            </a:pPr>
            <a:r>
              <a:rPr lang="en" sz="1000">
                <a:solidFill>
                  <a:schemeClr val="dk1"/>
                </a:solidFill>
              </a:rPr>
              <a:t>As Bernstein’s algorithm is not perfect, our software provides the solution for 2 Bernstein’s shortcomings. </a:t>
            </a:r>
          </a:p>
          <a:p>
            <a:pPr lvl="0" rt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6" name="Shape 7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2" name="Shape 1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4" name="Shape 15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6" name="Shape 17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685800" y="1583342"/>
            <a:ext cx="7772400" cy="1159856"/>
          </a:xfrm>
          <a:prstGeom prst="rect">
            <a:avLst/>
          </a:prstGeom>
        </p:spPr>
        <p:txBody>
          <a:bodyPr lIns="91425" tIns="91425" rIns="91425" bIns="91425" anchor="b"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a:endParaRPr/>
          </a:p>
        </p:txBody>
      </p:sp>
      <p:sp>
        <p:nvSpPr>
          <p:cNvPr id="10" name="Shape 10"/>
          <p:cNvSpPr txBox="1">
            <a:spLocks noGrp="1"/>
          </p:cNvSpPr>
          <p:nvPr>
            <p:ph type="subTitle" idx="1"/>
          </p:nvPr>
        </p:nvSpPr>
        <p:spPr>
          <a:xfrm>
            <a:off x="685800" y="2840053"/>
            <a:ext cx="7772400" cy="784737"/>
          </a:xfrm>
          <a:prstGeom prst="rect">
            <a:avLst/>
          </a:prstGeom>
        </p:spPr>
        <p:txBody>
          <a:bodyPr lIns="91425" tIns="91425" rIns="91425" bIns="91425" anchor="t" anchorCtr="0"/>
          <a:lstStyle>
            <a:lvl1pPr algn="ctr">
              <a:spcBef>
                <a:spcPts val="0"/>
              </a:spcBef>
              <a:buClr>
                <a:schemeClr val="dk2"/>
              </a:buClr>
              <a:buNone/>
              <a:defRPr>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a:endParaRPr/>
          </a:p>
        </p:txBody>
      </p:sp>
      <p:sp>
        <p:nvSpPr>
          <p:cNvPr id="11" name="Shape 11"/>
          <p:cNvSpPr txBox="1">
            <a:spLocks noGrp="1"/>
          </p:cNvSpPr>
          <p:nvPr>
            <p:ph type="sldNum" idx="12"/>
          </p:nvPr>
        </p:nvSpPr>
        <p:spPr>
          <a:xfrm>
            <a:off x="8556791" y="4749850"/>
            <a:ext cx="548699" cy="393524"/>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457200" y="205978"/>
            <a:ext cx="8229600" cy="85725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4" name="Shape 14"/>
          <p:cNvSpPr txBox="1">
            <a:spLocks noGrp="1"/>
          </p:cNvSpPr>
          <p:nvPr>
            <p:ph type="body" idx="1"/>
          </p:nvPr>
        </p:nvSpPr>
        <p:spPr>
          <a:xfrm>
            <a:off x="457200" y="1200150"/>
            <a:ext cx="8229600" cy="372568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5" name="Shape 15"/>
          <p:cNvSpPr txBox="1">
            <a:spLocks noGrp="1"/>
          </p:cNvSpPr>
          <p:nvPr>
            <p:ph type="sldNum" idx="12"/>
          </p:nvPr>
        </p:nvSpPr>
        <p:spPr>
          <a:xfrm>
            <a:off x="8556791" y="4749850"/>
            <a:ext cx="548699" cy="393524"/>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57200" y="205978"/>
            <a:ext cx="8229600" cy="85725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8" name="Shape 18"/>
          <p:cNvSpPr txBox="1">
            <a:spLocks noGrp="1"/>
          </p:cNvSpPr>
          <p:nvPr>
            <p:ph type="body" idx="1"/>
          </p:nvPr>
        </p:nvSpPr>
        <p:spPr>
          <a:xfrm>
            <a:off x="457200" y="1200150"/>
            <a:ext cx="3994525" cy="372568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body" idx="2"/>
          </p:nvPr>
        </p:nvSpPr>
        <p:spPr>
          <a:xfrm>
            <a:off x="4692273" y="1200150"/>
            <a:ext cx="3994525" cy="372568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0" name="Shape 20"/>
          <p:cNvSpPr txBox="1">
            <a:spLocks noGrp="1"/>
          </p:cNvSpPr>
          <p:nvPr>
            <p:ph type="sldNum" idx="12"/>
          </p:nvPr>
        </p:nvSpPr>
        <p:spPr>
          <a:xfrm>
            <a:off x="8556791" y="4749850"/>
            <a:ext cx="548699" cy="393524"/>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457200" y="205978"/>
            <a:ext cx="8229600" cy="85725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sldNum" idx="12"/>
          </p:nvPr>
        </p:nvSpPr>
        <p:spPr>
          <a:xfrm>
            <a:off x="8556791" y="4749850"/>
            <a:ext cx="548699" cy="393524"/>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24"/>
        <p:cNvGrpSpPr/>
        <p:nvPr/>
      </p:nvGrpSpPr>
      <p:grpSpPr>
        <a:xfrm>
          <a:off x="0" y="0"/>
          <a:ext cx="0" cy="0"/>
          <a:chOff x="0" y="0"/>
          <a:chExt cx="0" cy="0"/>
        </a:xfrm>
      </p:grpSpPr>
      <p:sp>
        <p:nvSpPr>
          <p:cNvPr id="25" name="Shape 25"/>
          <p:cNvSpPr txBox="1">
            <a:spLocks noGrp="1"/>
          </p:cNvSpPr>
          <p:nvPr>
            <p:ph type="body" idx="1"/>
          </p:nvPr>
        </p:nvSpPr>
        <p:spPr>
          <a:xfrm>
            <a:off x="457200" y="4406309"/>
            <a:ext cx="8229600" cy="519520"/>
          </a:xfrm>
          <a:prstGeom prst="rect">
            <a:avLst/>
          </a:prstGeom>
        </p:spPr>
        <p:txBody>
          <a:bodyPr lIns="91425" tIns="91425" rIns="91425" bIns="91425" anchor="t" anchorCtr="0"/>
          <a:lstStyle>
            <a:lvl1pPr algn="ctr">
              <a:spcBef>
                <a:spcPts val="360"/>
              </a:spcBef>
              <a:buSzPct val="100000"/>
              <a:buNone/>
              <a:defRPr sz="1800"/>
            </a:lvl1pPr>
          </a:lstStyle>
          <a:p>
            <a:endParaRPr/>
          </a:p>
        </p:txBody>
      </p:sp>
      <p:sp>
        <p:nvSpPr>
          <p:cNvPr id="26" name="Shape 26"/>
          <p:cNvSpPr txBox="1">
            <a:spLocks noGrp="1"/>
          </p:cNvSpPr>
          <p:nvPr>
            <p:ph type="sldNum" idx="12"/>
          </p:nvPr>
        </p:nvSpPr>
        <p:spPr>
          <a:xfrm>
            <a:off x="8556791" y="4749850"/>
            <a:ext cx="548699" cy="393524"/>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7"/>
        <p:cNvGrpSpPr/>
        <p:nvPr/>
      </p:nvGrpSpPr>
      <p:grpSpPr>
        <a:xfrm>
          <a:off x="0" y="0"/>
          <a:ext cx="0" cy="0"/>
          <a:chOff x="0" y="0"/>
          <a:chExt cx="0" cy="0"/>
        </a:xfrm>
      </p:grpSpPr>
      <p:sp>
        <p:nvSpPr>
          <p:cNvPr id="28" name="Shape 28"/>
          <p:cNvSpPr txBox="1">
            <a:spLocks noGrp="1"/>
          </p:cNvSpPr>
          <p:nvPr>
            <p:ph type="sldNum" idx="12"/>
          </p:nvPr>
        </p:nvSpPr>
        <p:spPr>
          <a:xfrm>
            <a:off x="8556791" y="4749850"/>
            <a:ext cx="548699" cy="393524"/>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250"/>
          </a:xfrm>
          <a:prstGeom prst="rect">
            <a:avLst/>
          </a:prstGeom>
          <a:noFill/>
          <a:ln>
            <a:noFill/>
          </a:ln>
        </p:spPr>
        <p:txBody>
          <a:bodyPr lIns="91425" tIns="91425" rIns="91425" bIns="91425" anchor="b" anchorCtr="0"/>
          <a:lstStyle>
            <a:lvl1pPr>
              <a:spcBef>
                <a:spcPts val="0"/>
              </a:spcBef>
              <a:buClr>
                <a:schemeClr val="dk1"/>
              </a:buClr>
              <a:buSzPct val="100000"/>
              <a:buNone/>
              <a:defRPr sz="3600" b="1">
                <a:solidFill>
                  <a:schemeClr val="dk1"/>
                </a:solidFill>
              </a:defRPr>
            </a:lvl1pPr>
            <a:lvl2pPr>
              <a:spcBef>
                <a:spcPts val="0"/>
              </a:spcBef>
              <a:buClr>
                <a:schemeClr val="dk1"/>
              </a:buClr>
              <a:buSzPct val="100000"/>
              <a:buNone/>
              <a:defRPr sz="3600" b="1">
                <a:solidFill>
                  <a:schemeClr val="dk1"/>
                </a:solidFill>
              </a:defRPr>
            </a:lvl2pPr>
            <a:lvl3pPr>
              <a:spcBef>
                <a:spcPts val="0"/>
              </a:spcBef>
              <a:buClr>
                <a:schemeClr val="dk1"/>
              </a:buClr>
              <a:buSzPct val="100000"/>
              <a:buNone/>
              <a:defRPr sz="3600" b="1">
                <a:solidFill>
                  <a:schemeClr val="dk1"/>
                </a:solidFill>
              </a:defRPr>
            </a:lvl3pPr>
            <a:lvl4pPr>
              <a:spcBef>
                <a:spcPts val="0"/>
              </a:spcBef>
              <a:buClr>
                <a:schemeClr val="dk1"/>
              </a:buClr>
              <a:buSzPct val="100000"/>
              <a:buNone/>
              <a:defRPr sz="3600" b="1">
                <a:solidFill>
                  <a:schemeClr val="dk1"/>
                </a:solidFill>
              </a:defRPr>
            </a:lvl4pPr>
            <a:lvl5pPr>
              <a:spcBef>
                <a:spcPts val="0"/>
              </a:spcBef>
              <a:buClr>
                <a:schemeClr val="dk1"/>
              </a:buClr>
              <a:buSzPct val="100000"/>
              <a:buNone/>
              <a:defRPr sz="3600" b="1">
                <a:solidFill>
                  <a:schemeClr val="dk1"/>
                </a:solidFill>
              </a:defRPr>
            </a:lvl5pPr>
            <a:lvl6pPr>
              <a:spcBef>
                <a:spcPts val="0"/>
              </a:spcBef>
              <a:buClr>
                <a:schemeClr val="dk1"/>
              </a:buClr>
              <a:buSzPct val="100000"/>
              <a:buNone/>
              <a:defRPr sz="3600" b="1">
                <a:solidFill>
                  <a:schemeClr val="dk1"/>
                </a:solidFill>
              </a:defRPr>
            </a:lvl6pPr>
            <a:lvl7pPr>
              <a:spcBef>
                <a:spcPts val="0"/>
              </a:spcBef>
              <a:buClr>
                <a:schemeClr val="dk1"/>
              </a:buClr>
              <a:buSzPct val="100000"/>
              <a:buNone/>
              <a:defRPr sz="3600" b="1">
                <a:solidFill>
                  <a:schemeClr val="dk1"/>
                </a:solidFill>
              </a:defRPr>
            </a:lvl7pPr>
            <a:lvl8pPr>
              <a:spcBef>
                <a:spcPts val="0"/>
              </a:spcBef>
              <a:buClr>
                <a:schemeClr val="dk1"/>
              </a:buClr>
              <a:buSzPct val="100000"/>
              <a:buNone/>
              <a:defRPr sz="3600" b="1">
                <a:solidFill>
                  <a:schemeClr val="dk1"/>
                </a:solidFill>
              </a:defRPr>
            </a:lvl8pPr>
            <a:lvl9pPr>
              <a:spcBef>
                <a:spcPts val="0"/>
              </a:spcBef>
              <a:buClr>
                <a:schemeClr val="dk1"/>
              </a:buClr>
              <a:buSzPct val="100000"/>
              <a:buNone/>
              <a:defRPr sz="3600" b="1">
                <a:solidFill>
                  <a:schemeClr val="dk1"/>
                </a:solidFill>
              </a:defRPr>
            </a:lvl9pPr>
          </a:lstStyle>
          <a:p>
            <a:endParaRPr/>
          </a:p>
        </p:txBody>
      </p:sp>
      <p:sp>
        <p:nvSpPr>
          <p:cNvPr id="6" name="Shape 6"/>
          <p:cNvSpPr txBox="1">
            <a:spLocks noGrp="1"/>
          </p:cNvSpPr>
          <p:nvPr>
            <p:ph type="body" idx="1"/>
          </p:nvPr>
        </p:nvSpPr>
        <p:spPr>
          <a:xfrm>
            <a:off x="457200" y="1200150"/>
            <a:ext cx="8229600" cy="3725680"/>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sp>
        <p:nvSpPr>
          <p:cNvPr id="7" name="Shape 7"/>
          <p:cNvSpPr txBox="1">
            <a:spLocks noGrp="1"/>
          </p:cNvSpPr>
          <p:nvPr>
            <p:ph type="sldNum" idx="12"/>
          </p:nvPr>
        </p:nvSpPr>
        <p:spPr>
          <a:xfrm>
            <a:off x="8556791" y="4749850"/>
            <a:ext cx="548699" cy="393524"/>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Shape 30"/>
          <p:cNvSpPr txBox="1">
            <a:spLocks noGrp="1"/>
          </p:cNvSpPr>
          <p:nvPr>
            <p:ph type="ctrTitle"/>
          </p:nvPr>
        </p:nvSpPr>
        <p:spPr>
          <a:xfrm>
            <a:off x="685800" y="1583342"/>
            <a:ext cx="7772400" cy="1159856"/>
          </a:xfrm>
          <a:prstGeom prst="rect">
            <a:avLst/>
          </a:prstGeom>
        </p:spPr>
        <p:txBody>
          <a:bodyPr lIns="91425" tIns="91425" rIns="91425" bIns="91425" anchor="b" anchorCtr="0">
            <a:noAutofit/>
          </a:bodyPr>
          <a:lstStyle/>
          <a:p>
            <a:pPr>
              <a:spcBef>
                <a:spcPts val="0"/>
              </a:spcBef>
              <a:buNone/>
            </a:pPr>
            <a:r>
              <a:rPr lang="en" sz="3000"/>
              <a:t>Relational Database Schema Designer Using Bernstein’s Algorithm</a:t>
            </a:r>
          </a:p>
        </p:txBody>
      </p:sp>
      <p:sp>
        <p:nvSpPr>
          <p:cNvPr id="31" name="Shape 31"/>
          <p:cNvSpPr txBox="1">
            <a:spLocks noGrp="1"/>
          </p:cNvSpPr>
          <p:nvPr>
            <p:ph type="subTitle" idx="1"/>
          </p:nvPr>
        </p:nvSpPr>
        <p:spPr>
          <a:xfrm>
            <a:off x="685800" y="2840053"/>
            <a:ext cx="7772400" cy="784737"/>
          </a:xfrm>
          <a:prstGeom prst="rect">
            <a:avLst/>
          </a:prstGeom>
        </p:spPr>
        <p:txBody>
          <a:bodyPr lIns="91425" tIns="91425" rIns="91425" bIns="91425" anchor="t" anchorCtr="0">
            <a:noAutofit/>
          </a:bodyPr>
          <a:lstStyle/>
          <a:p>
            <a:pPr rtl="0">
              <a:spcBef>
                <a:spcPts val="0"/>
              </a:spcBef>
              <a:buNone/>
            </a:pPr>
            <a:r>
              <a:rPr lang="en"/>
              <a:t>Project Team: P10</a:t>
            </a:r>
          </a:p>
          <a:p>
            <a:pPr>
              <a:spcBef>
                <a:spcPts val="0"/>
              </a:spcBef>
              <a:buNone/>
            </a:pPr>
            <a:r>
              <a:rPr lang="en"/>
              <a:t>adinda | daryl | xiaojie | woan ni</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Shape 178"/>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179" name="Shape 179"/>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AE → B</a:t>
            </a:r>
          </a:p>
        </p:txBody>
      </p:sp>
      <p:sp>
        <p:nvSpPr>
          <p:cNvPr id="180" name="Shape 180"/>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
        <p:nvSpPr>
          <p:cNvPr id="181" name="Shape 181"/>
          <p:cNvSpPr txBox="1"/>
          <p:nvPr/>
        </p:nvSpPr>
        <p:spPr>
          <a:xfrm>
            <a:off x="417550" y="1222500"/>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E</a:t>
            </a:r>
          </a:p>
        </p:txBody>
      </p:sp>
      <p:sp>
        <p:nvSpPr>
          <p:cNvPr id="182" name="Shape 182"/>
          <p:cNvSpPr txBox="1"/>
          <p:nvPr/>
        </p:nvSpPr>
        <p:spPr>
          <a:xfrm>
            <a:off x="457200" y="2798375"/>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LHS2 = AE</a:t>
            </a:r>
          </a:p>
          <a:p>
            <a:pPr lvl="0" rtl="0">
              <a:spcBef>
                <a:spcPts val="0"/>
              </a:spcBef>
              <a:buNone/>
            </a:pPr>
            <a:r>
              <a:rPr lang="en"/>
              <a:t>RHS2 = B</a:t>
            </a:r>
          </a:p>
        </p:txBody>
      </p:sp>
      <p:sp>
        <p:nvSpPr>
          <p:cNvPr id="183" name="Shape 183"/>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1</a:t>
            </a:r>
          </a:p>
        </p:txBody>
      </p:sp>
      <p:sp>
        <p:nvSpPr>
          <p:cNvPr id="184" name="Shape 184"/>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1</a:t>
            </a:r>
          </a:p>
          <a:p>
            <a:pPr lvl="0" algn="ctr" rtl="0">
              <a:spcBef>
                <a:spcPts val="0"/>
              </a:spcBef>
              <a:buNone/>
            </a:pPr>
            <a:endParaRPr u="sng"/>
          </a:p>
          <a:p>
            <a:pPr lvl="0" algn="ctr" rtl="0">
              <a:spcBef>
                <a:spcPts val="0"/>
              </a:spcBef>
              <a:buNone/>
            </a:pPr>
            <a:r>
              <a:rPr lang="en"/>
              <a:t>Remove extraneous attributes</a:t>
            </a:r>
          </a:p>
        </p:txBody>
      </p:sp>
      <p:sp>
        <p:nvSpPr>
          <p:cNvPr id="185" name="Shape 185"/>
          <p:cNvSpPr/>
          <p:nvPr/>
        </p:nvSpPr>
        <p:spPr>
          <a:xfrm>
            <a:off x="578885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
        <p:nvSpPr>
          <p:cNvPr id="186" name="Shape 186"/>
          <p:cNvSpPr/>
          <p:nvPr/>
        </p:nvSpPr>
        <p:spPr>
          <a:xfrm>
            <a:off x="578885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B</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192" name="Shape 192"/>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AB → BE</a:t>
            </a:r>
          </a:p>
        </p:txBody>
      </p:sp>
      <p:sp>
        <p:nvSpPr>
          <p:cNvPr id="193" name="Shape 193"/>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
        <p:nvSpPr>
          <p:cNvPr id="194" name="Shape 194"/>
          <p:cNvSpPr txBox="1"/>
          <p:nvPr/>
        </p:nvSpPr>
        <p:spPr>
          <a:xfrm>
            <a:off x="417550" y="1222500"/>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E</a:t>
            </a:r>
          </a:p>
        </p:txBody>
      </p:sp>
      <p:sp>
        <p:nvSpPr>
          <p:cNvPr id="195" name="Shape 195"/>
          <p:cNvSpPr txBox="1"/>
          <p:nvPr/>
        </p:nvSpPr>
        <p:spPr>
          <a:xfrm>
            <a:off x="457200" y="2798375"/>
            <a:ext cx="1307999" cy="637799"/>
          </a:xfrm>
          <a:prstGeom prst="rect">
            <a:avLst/>
          </a:prstGeom>
          <a:noFill/>
          <a:ln>
            <a:noFill/>
          </a:ln>
        </p:spPr>
        <p:txBody>
          <a:bodyPr lIns="91425" tIns="91425" rIns="91425" bIns="91425" anchor="t" anchorCtr="0">
            <a:noAutofit/>
          </a:bodyPr>
          <a:lstStyle/>
          <a:p>
            <a:pPr lvl="0" rtl="0">
              <a:spcBef>
                <a:spcPts val="0"/>
              </a:spcBef>
              <a:buNone/>
            </a:pPr>
            <a:r>
              <a:rPr lang="en"/>
              <a:t>LHS2 = AB</a:t>
            </a:r>
          </a:p>
          <a:p>
            <a:pPr lvl="0" rtl="0">
              <a:spcBef>
                <a:spcPts val="0"/>
              </a:spcBef>
              <a:buNone/>
            </a:pPr>
            <a:r>
              <a:rPr lang="en"/>
              <a:t>RHS2 = BE</a:t>
            </a:r>
          </a:p>
        </p:txBody>
      </p:sp>
      <p:sp>
        <p:nvSpPr>
          <p:cNvPr id="196" name="Shape 196"/>
          <p:cNvSpPr/>
          <p:nvPr/>
        </p:nvSpPr>
        <p:spPr>
          <a:xfrm>
            <a:off x="5162750" y="602250"/>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200"/>
              <a:t>LHS1 is a subset of LHS2 and RHS1 is a subset of RHS2 </a:t>
            </a:r>
          </a:p>
        </p:txBody>
      </p:sp>
      <p:sp>
        <p:nvSpPr>
          <p:cNvPr id="197" name="Shape 197"/>
          <p:cNvSpPr/>
          <p:nvPr/>
        </p:nvSpPr>
        <p:spPr>
          <a:xfrm>
            <a:off x="5162750" y="2299487"/>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1200"/>
              <a:t>LHS2 - LHS1 </a:t>
            </a:r>
          </a:p>
          <a:p>
            <a:pPr algn="ctr" rtl="0">
              <a:spcBef>
                <a:spcPts val="0"/>
              </a:spcBef>
              <a:buNone/>
            </a:pPr>
            <a:r>
              <a:rPr lang="en" sz="1200"/>
              <a:t>= </a:t>
            </a:r>
          </a:p>
          <a:p>
            <a:pPr lvl="0" algn="ctr" rtl="0">
              <a:spcBef>
                <a:spcPts val="0"/>
              </a:spcBef>
              <a:buNone/>
            </a:pPr>
            <a:r>
              <a:rPr lang="en" sz="1200"/>
              <a:t>RHS2 - RHS1</a:t>
            </a:r>
          </a:p>
        </p:txBody>
      </p:sp>
      <p:sp>
        <p:nvSpPr>
          <p:cNvPr id="198" name="Shape 198"/>
          <p:cNvSpPr/>
          <p:nvPr/>
        </p:nvSpPr>
        <p:spPr>
          <a:xfrm>
            <a:off x="5219600" y="39967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Remove FD2</a:t>
            </a:r>
          </a:p>
        </p:txBody>
      </p:sp>
      <p:cxnSp>
        <p:nvCxnSpPr>
          <p:cNvPr id="199" name="Shape 199"/>
          <p:cNvCxnSpPr>
            <a:stCxn id="196" idx="2"/>
            <a:endCxn id="197" idx="0"/>
          </p:cNvCxnSpPr>
          <p:nvPr/>
        </p:nvCxnSpPr>
        <p:spPr>
          <a:xfrm>
            <a:off x="6462799" y="1889849"/>
            <a:ext cx="0" cy="409500"/>
          </a:xfrm>
          <a:prstGeom prst="straightConnector1">
            <a:avLst/>
          </a:prstGeom>
          <a:noFill/>
          <a:ln w="19050" cap="flat">
            <a:solidFill>
              <a:schemeClr val="dk2"/>
            </a:solidFill>
            <a:prstDash val="solid"/>
            <a:round/>
            <a:headEnd type="none" w="lg" len="lg"/>
            <a:tailEnd type="triangle" w="lg" len="lg"/>
          </a:ln>
        </p:spPr>
      </p:cxnSp>
      <p:cxnSp>
        <p:nvCxnSpPr>
          <p:cNvPr id="200" name="Shape 200"/>
          <p:cNvCxnSpPr>
            <a:stCxn id="197" idx="2"/>
            <a:endCxn id="198" idx="0"/>
          </p:cNvCxnSpPr>
          <p:nvPr/>
        </p:nvCxnSpPr>
        <p:spPr>
          <a:xfrm>
            <a:off x="6462799" y="3587087"/>
            <a:ext cx="0" cy="409500"/>
          </a:xfrm>
          <a:prstGeom prst="straightConnector1">
            <a:avLst/>
          </a:prstGeom>
          <a:noFill/>
          <a:ln w="19050" cap="flat">
            <a:solidFill>
              <a:schemeClr val="dk2"/>
            </a:solidFill>
            <a:prstDash val="solid"/>
            <a:round/>
            <a:headEnd type="none" w="lg" len="lg"/>
            <a:tailEnd type="triangle" w="lg" len="lg"/>
          </a:ln>
        </p:spPr>
      </p:cxnSp>
      <p:sp>
        <p:nvSpPr>
          <p:cNvPr id="201" name="Shape 201"/>
          <p:cNvSpPr txBox="1"/>
          <p:nvPr/>
        </p:nvSpPr>
        <p:spPr>
          <a:xfrm>
            <a:off x="5884750" y="1917225"/>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202" name="Shape 202"/>
          <p:cNvSpPr txBox="1"/>
          <p:nvPr/>
        </p:nvSpPr>
        <p:spPr>
          <a:xfrm>
            <a:off x="5884750" y="3549150"/>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203" name="Shape 203"/>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1</a:t>
            </a:r>
          </a:p>
        </p:txBody>
      </p:sp>
      <p:cxnSp>
        <p:nvCxnSpPr>
          <p:cNvPr id="204" name="Shape 204"/>
          <p:cNvCxnSpPr>
            <a:stCxn id="196" idx="3"/>
          </p:cNvCxnSpPr>
          <p:nvPr/>
        </p:nvCxnSpPr>
        <p:spPr>
          <a:xfrm rot="10800000">
            <a:off x="6462649" y="586649"/>
            <a:ext cx="1300200" cy="659400"/>
          </a:xfrm>
          <a:prstGeom prst="bentConnector3">
            <a:avLst>
              <a:gd name="adj1" fmla="val -32116"/>
            </a:avLst>
          </a:prstGeom>
          <a:noFill/>
          <a:ln w="19050" cap="flat">
            <a:solidFill>
              <a:schemeClr val="dk2"/>
            </a:solidFill>
            <a:prstDash val="solid"/>
            <a:round/>
            <a:headEnd type="none" w="lg" len="lg"/>
            <a:tailEnd type="stealth" w="lg" len="lg"/>
          </a:ln>
        </p:spPr>
      </p:cxnSp>
      <p:sp>
        <p:nvSpPr>
          <p:cNvPr id="205" name="Shape 205"/>
          <p:cNvSpPr txBox="1"/>
          <p:nvPr/>
        </p:nvSpPr>
        <p:spPr>
          <a:xfrm>
            <a:off x="7615075" y="1261512"/>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cxnSp>
        <p:nvCxnSpPr>
          <p:cNvPr id="206" name="Shape 206"/>
          <p:cNvCxnSpPr>
            <a:stCxn id="197" idx="3"/>
          </p:cNvCxnSpPr>
          <p:nvPr/>
        </p:nvCxnSpPr>
        <p:spPr>
          <a:xfrm rot="10800000" flipH="1">
            <a:off x="7762849" y="1222487"/>
            <a:ext cx="417600" cy="1720800"/>
          </a:xfrm>
          <a:prstGeom prst="bentConnector2">
            <a:avLst/>
          </a:prstGeom>
          <a:noFill/>
          <a:ln w="19050" cap="flat">
            <a:solidFill>
              <a:schemeClr val="dk2"/>
            </a:solidFill>
            <a:prstDash val="solid"/>
            <a:round/>
            <a:headEnd type="none" w="lg" len="lg"/>
            <a:tailEnd type="none" w="lg" len="lg"/>
          </a:ln>
        </p:spPr>
      </p:cxnSp>
      <p:sp>
        <p:nvSpPr>
          <p:cNvPr id="207" name="Shape 207"/>
          <p:cNvSpPr txBox="1"/>
          <p:nvPr/>
        </p:nvSpPr>
        <p:spPr>
          <a:xfrm>
            <a:off x="7706000" y="2943275"/>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sp>
        <p:nvSpPr>
          <p:cNvPr id="208" name="Shape 208"/>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1</a:t>
            </a:r>
          </a:p>
          <a:p>
            <a:pPr lvl="0" algn="ctr" rtl="0">
              <a:spcBef>
                <a:spcPts val="0"/>
              </a:spcBef>
              <a:buNone/>
            </a:pPr>
            <a:endParaRPr u="sng"/>
          </a:p>
          <a:p>
            <a:pPr lvl="0" algn="ctr" rtl="0">
              <a:spcBef>
                <a:spcPts val="0"/>
              </a:spcBef>
              <a:buNone/>
            </a:pPr>
            <a:r>
              <a:rPr lang="en"/>
              <a:t>Remove extraneous attributes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214" name="Shape 214"/>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AB → BE</a:t>
            </a:r>
          </a:p>
        </p:txBody>
      </p:sp>
      <p:sp>
        <p:nvSpPr>
          <p:cNvPr id="215" name="Shape 215"/>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
        <p:nvSpPr>
          <p:cNvPr id="216" name="Shape 216"/>
          <p:cNvSpPr txBox="1"/>
          <p:nvPr/>
        </p:nvSpPr>
        <p:spPr>
          <a:xfrm>
            <a:off x="417550" y="1222500"/>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E</a:t>
            </a:r>
          </a:p>
        </p:txBody>
      </p:sp>
      <p:sp>
        <p:nvSpPr>
          <p:cNvPr id="217" name="Shape 217"/>
          <p:cNvSpPr txBox="1"/>
          <p:nvPr/>
        </p:nvSpPr>
        <p:spPr>
          <a:xfrm>
            <a:off x="457200" y="2798375"/>
            <a:ext cx="1307999" cy="637799"/>
          </a:xfrm>
          <a:prstGeom prst="rect">
            <a:avLst/>
          </a:prstGeom>
          <a:noFill/>
          <a:ln>
            <a:noFill/>
          </a:ln>
        </p:spPr>
        <p:txBody>
          <a:bodyPr lIns="91425" tIns="91425" rIns="91425" bIns="91425" anchor="t" anchorCtr="0">
            <a:noAutofit/>
          </a:bodyPr>
          <a:lstStyle/>
          <a:p>
            <a:pPr lvl="0" rtl="0">
              <a:spcBef>
                <a:spcPts val="0"/>
              </a:spcBef>
              <a:buNone/>
            </a:pPr>
            <a:r>
              <a:rPr lang="en"/>
              <a:t>LHS2 = AB</a:t>
            </a:r>
          </a:p>
          <a:p>
            <a:pPr lvl="0" rtl="0">
              <a:spcBef>
                <a:spcPts val="0"/>
              </a:spcBef>
              <a:buNone/>
            </a:pPr>
            <a:r>
              <a:rPr lang="en"/>
              <a:t>RHS2 = BE</a:t>
            </a:r>
          </a:p>
        </p:txBody>
      </p:sp>
      <p:sp>
        <p:nvSpPr>
          <p:cNvPr id="218" name="Shape 218"/>
          <p:cNvSpPr/>
          <p:nvPr/>
        </p:nvSpPr>
        <p:spPr>
          <a:xfrm>
            <a:off x="5162750" y="602250"/>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solidFill>
                  <a:srgbClr val="980000"/>
                </a:solidFill>
              </a:rPr>
              <a:t>A</a:t>
            </a:r>
            <a:r>
              <a:rPr lang="en"/>
              <a:t> is a subset of </a:t>
            </a:r>
            <a:r>
              <a:rPr lang="en">
                <a:solidFill>
                  <a:srgbClr val="980000"/>
                </a:solidFill>
              </a:rPr>
              <a:t>AB</a:t>
            </a:r>
            <a:r>
              <a:rPr lang="en"/>
              <a:t> and </a:t>
            </a:r>
            <a:r>
              <a:rPr lang="en">
                <a:solidFill>
                  <a:srgbClr val="980000"/>
                </a:solidFill>
              </a:rPr>
              <a:t>E</a:t>
            </a:r>
            <a:r>
              <a:rPr lang="en"/>
              <a:t> is a subset of </a:t>
            </a:r>
            <a:r>
              <a:rPr lang="en">
                <a:solidFill>
                  <a:srgbClr val="980000"/>
                </a:solidFill>
              </a:rPr>
              <a:t>BE</a:t>
            </a:r>
          </a:p>
        </p:txBody>
      </p:sp>
      <p:sp>
        <p:nvSpPr>
          <p:cNvPr id="219" name="Shape 219"/>
          <p:cNvSpPr/>
          <p:nvPr/>
        </p:nvSpPr>
        <p:spPr>
          <a:xfrm>
            <a:off x="5162750" y="2299487"/>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solidFill>
                  <a:srgbClr val="980000"/>
                </a:solidFill>
              </a:rPr>
              <a:t>AB - A</a:t>
            </a:r>
          </a:p>
          <a:p>
            <a:pPr lvl="0" algn="ctr" rtl="0">
              <a:spcBef>
                <a:spcPts val="0"/>
              </a:spcBef>
              <a:buNone/>
            </a:pPr>
            <a:r>
              <a:rPr lang="en" sz="1200"/>
              <a:t>= </a:t>
            </a:r>
          </a:p>
          <a:p>
            <a:pPr lvl="0" algn="ctr" rtl="0">
              <a:spcBef>
                <a:spcPts val="0"/>
              </a:spcBef>
              <a:buNone/>
            </a:pPr>
            <a:r>
              <a:rPr lang="en">
                <a:solidFill>
                  <a:srgbClr val="980000"/>
                </a:solidFill>
              </a:rPr>
              <a:t>BE - E</a:t>
            </a:r>
          </a:p>
        </p:txBody>
      </p:sp>
      <p:sp>
        <p:nvSpPr>
          <p:cNvPr id="220" name="Shape 220"/>
          <p:cNvSpPr/>
          <p:nvPr/>
        </p:nvSpPr>
        <p:spPr>
          <a:xfrm>
            <a:off x="5219600" y="39967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Remove </a:t>
            </a:r>
            <a:r>
              <a:rPr lang="en" sz="1200">
                <a:solidFill>
                  <a:srgbClr val="980000"/>
                </a:solidFill>
              </a:rPr>
              <a:t>AB → BE</a:t>
            </a:r>
          </a:p>
        </p:txBody>
      </p:sp>
      <p:cxnSp>
        <p:nvCxnSpPr>
          <p:cNvPr id="221" name="Shape 221"/>
          <p:cNvCxnSpPr>
            <a:stCxn id="218" idx="2"/>
            <a:endCxn id="219" idx="0"/>
          </p:cNvCxnSpPr>
          <p:nvPr/>
        </p:nvCxnSpPr>
        <p:spPr>
          <a:xfrm>
            <a:off x="6462799" y="1889849"/>
            <a:ext cx="0" cy="409500"/>
          </a:xfrm>
          <a:prstGeom prst="straightConnector1">
            <a:avLst/>
          </a:prstGeom>
          <a:noFill/>
          <a:ln w="19050" cap="flat">
            <a:solidFill>
              <a:schemeClr val="dk2"/>
            </a:solidFill>
            <a:prstDash val="solid"/>
            <a:round/>
            <a:headEnd type="none" w="lg" len="lg"/>
            <a:tailEnd type="triangle" w="lg" len="lg"/>
          </a:ln>
        </p:spPr>
      </p:cxnSp>
      <p:cxnSp>
        <p:nvCxnSpPr>
          <p:cNvPr id="222" name="Shape 222"/>
          <p:cNvCxnSpPr>
            <a:stCxn id="219" idx="2"/>
            <a:endCxn id="220" idx="0"/>
          </p:cNvCxnSpPr>
          <p:nvPr/>
        </p:nvCxnSpPr>
        <p:spPr>
          <a:xfrm>
            <a:off x="6462799" y="3587087"/>
            <a:ext cx="0" cy="409500"/>
          </a:xfrm>
          <a:prstGeom prst="straightConnector1">
            <a:avLst/>
          </a:prstGeom>
          <a:noFill/>
          <a:ln w="19050" cap="flat">
            <a:solidFill>
              <a:schemeClr val="dk2"/>
            </a:solidFill>
            <a:prstDash val="solid"/>
            <a:round/>
            <a:headEnd type="none" w="lg" len="lg"/>
            <a:tailEnd type="triangle" w="lg" len="lg"/>
          </a:ln>
        </p:spPr>
      </p:cxnSp>
      <p:sp>
        <p:nvSpPr>
          <p:cNvPr id="223" name="Shape 223"/>
          <p:cNvSpPr txBox="1"/>
          <p:nvPr/>
        </p:nvSpPr>
        <p:spPr>
          <a:xfrm>
            <a:off x="5884750" y="1917225"/>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224" name="Shape 224"/>
          <p:cNvSpPr txBox="1"/>
          <p:nvPr/>
        </p:nvSpPr>
        <p:spPr>
          <a:xfrm>
            <a:off x="5884750" y="3549150"/>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225" name="Shape 225"/>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1</a:t>
            </a:r>
          </a:p>
        </p:txBody>
      </p:sp>
      <p:cxnSp>
        <p:nvCxnSpPr>
          <p:cNvPr id="226" name="Shape 226"/>
          <p:cNvCxnSpPr>
            <a:stCxn id="218" idx="3"/>
          </p:cNvCxnSpPr>
          <p:nvPr/>
        </p:nvCxnSpPr>
        <p:spPr>
          <a:xfrm rot="10800000">
            <a:off x="6462649" y="586649"/>
            <a:ext cx="1300200" cy="659400"/>
          </a:xfrm>
          <a:prstGeom prst="bentConnector3">
            <a:avLst>
              <a:gd name="adj1" fmla="val -32116"/>
            </a:avLst>
          </a:prstGeom>
          <a:noFill/>
          <a:ln w="19050" cap="flat">
            <a:solidFill>
              <a:schemeClr val="dk2"/>
            </a:solidFill>
            <a:prstDash val="solid"/>
            <a:round/>
            <a:headEnd type="none" w="lg" len="lg"/>
            <a:tailEnd type="stealth" w="lg" len="lg"/>
          </a:ln>
        </p:spPr>
      </p:cxnSp>
      <p:sp>
        <p:nvSpPr>
          <p:cNvPr id="227" name="Shape 227"/>
          <p:cNvSpPr txBox="1"/>
          <p:nvPr/>
        </p:nvSpPr>
        <p:spPr>
          <a:xfrm>
            <a:off x="7615075" y="1261512"/>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cxnSp>
        <p:nvCxnSpPr>
          <p:cNvPr id="228" name="Shape 228"/>
          <p:cNvCxnSpPr>
            <a:stCxn id="219" idx="3"/>
          </p:cNvCxnSpPr>
          <p:nvPr/>
        </p:nvCxnSpPr>
        <p:spPr>
          <a:xfrm rot="10800000" flipH="1">
            <a:off x="7762849" y="1222487"/>
            <a:ext cx="417600" cy="1720800"/>
          </a:xfrm>
          <a:prstGeom prst="bentConnector2">
            <a:avLst/>
          </a:prstGeom>
          <a:noFill/>
          <a:ln w="19050" cap="flat">
            <a:solidFill>
              <a:schemeClr val="dk2"/>
            </a:solidFill>
            <a:prstDash val="solid"/>
            <a:round/>
            <a:headEnd type="none" w="lg" len="lg"/>
            <a:tailEnd type="none" w="lg" len="lg"/>
          </a:ln>
        </p:spPr>
      </p:cxnSp>
      <p:sp>
        <p:nvSpPr>
          <p:cNvPr id="229" name="Shape 229"/>
          <p:cNvSpPr txBox="1"/>
          <p:nvPr/>
        </p:nvSpPr>
        <p:spPr>
          <a:xfrm>
            <a:off x="7706000" y="2943275"/>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sp>
        <p:nvSpPr>
          <p:cNvPr id="230" name="Shape 230"/>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1</a:t>
            </a:r>
          </a:p>
          <a:p>
            <a:pPr lvl="0" algn="ctr" rtl="0">
              <a:spcBef>
                <a:spcPts val="0"/>
              </a:spcBef>
              <a:buNone/>
            </a:pPr>
            <a:endParaRPr u="sng"/>
          </a:p>
          <a:p>
            <a:pPr lvl="0" algn="ctr" rtl="0">
              <a:spcBef>
                <a:spcPts val="0"/>
              </a:spcBef>
              <a:buNone/>
            </a:pPr>
            <a:r>
              <a:rPr lang="en"/>
              <a:t>Remove extraneous attributes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236" name="Shape 236"/>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AB → BE</a:t>
            </a:r>
          </a:p>
        </p:txBody>
      </p:sp>
      <p:sp>
        <p:nvSpPr>
          <p:cNvPr id="237" name="Shape 237"/>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
        <p:nvSpPr>
          <p:cNvPr id="238" name="Shape 238"/>
          <p:cNvSpPr txBox="1"/>
          <p:nvPr/>
        </p:nvSpPr>
        <p:spPr>
          <a:xfrm>
            <a:off x="417550" y="1222500"/>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E</a:t>
            </a:r>
          </a:p>
        </p:txBody>
      </p:sp>
      <p:sp>
        <p:nvSpPr>
          <p:cNvPr id="239" name="Shape 239"/>
          <p:cNvSpPr txBox="1"/>
          <p:nvPr/>
        </p:nvSpPr>
        <p:spPr>
          <a:xfrm>
            <a:off x="457200" y="2798375"/>
            <a:ext cx="1307999" cy="637799"/>
          </a:xfrm>
          <a:prstGeom prst="rect">
            <a:avLst/>
          </a:prstGeom>
          <a:noFill/>
          <a:ln>
            <a:noFill/>
          </a:ln>
        </p:spPr>
        <p:txBody>
          <a:bodyPr lIns="91425" tIns="91425" rIns="91425" bIns="91425" anchor="t" anchorCtr="0">
            <a:noAutofit/>
          </a:bodyPr>
          <a:lstStyle/>
          <a:p>
            <a:pPr lvl="0" rtl="0">
              <a:spcBef>
                <a:spcPts val="0"/>
              </a:spcBef>
              <a:buNone/>
            </a:pPr>
            <a:r>
              <a:rPr lang="en"/>
              <a:t>LHS2 = AB</a:t>
            </a:r>
          </a:p>
          <a:p>
            <a:pPr lvl="0" rtl="0">
              <a:spcBef>
                <a:spcPts val="0"/>
              </a:spcBef>
              <a:buNone/>
            </a:pPr>
            <a:r>
              <a:rPr lang="en"/>
              <a:t>RHS2 = BE</a:t>
            </a:r>
          </a:p>
        </p:txBody>
      </p:sp>
      <p:sp>
        <p:nvSpPr>
          <p:cNvPr id="240" name="Shape 240"/>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1</a:t>
            </a:r>
          </a:p>
        </p:txBody>
      </p:sp>
      <p:sp>
        <p:nvSpPr>
          <p:cNvPr id="241" name="Shape 241"/>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1</a:t>
            </a:r>
          </a:p>
          <a:p>
            <a:pPr lvl="0" algn="ctr" rtl="0">
              <a:spcBef>
                <a:spcPts val="0"/>
              </a:spcBef>
              <a:buNone/>
            </a:pPr>
            <a:endParaRPr u="sng"/>
          </a:p>
          <a:p>
            <a:pPr lvl="0" algn="ctr" rtl="0">
              <a:spcBef>
                <a:spcPts val="0"/>
              </a:spcBef>
              <a:buNone/>
            </a:pPr>
            <a:r>
              <a:rPr lang="en"/>
              <a:t>Remove extraneous attributes</a:t>
            </a:r>
          </a:p>
        </p:txBody>
      </p:sp>
      <p:sp>
        <p:nvSpPr>
          <p:cNvPr id="242" name="Shape 242"/>
          <p:cNvSpPr/>
          <p:nvPr/>
        </p:nvSpPr>
        <p:spPr>
          <a:xfrm>
            <a:off x="5715150" y="25068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248" name="Shape 248"/>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E → C</a:t>
            </a:r>
          </a:p>
        </p:txBody>
      </p:sp>
      <p:sp>
        <p:nvSpPr>
          <p:cNvPr id="249" name="Shape 249"/>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BE</a:t>
            </a:r>
          </a:p>
        </p:txBody>
      </p:sp>
      <p:sp>
        <p:nvSpPr>
          <p:cNvPr id="250" name="Shape 250"/>
          <p:cNvSpPr txBox="1"/>
          <p:nvPr/>
        </p:nvSpPr>
        <p:spPr>
          <a:xfrm>
            <a:off x="417550" y="1222500"/>
            <a:ext cx="1395000"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BE</a:t>
            </a:r>
          </a:p>
        </p:txBody>
      </p:sp>
      <p:sp>
        <p:nvSpPr>
          <p:cNvPr id="251" name="Shape 251"/>
          <p:cNvSpPr txBox="1"/>
          <p:nvPr/>
        </p:nvSpPr>
        <p:spPr>
          <a:xfrm>
            <a:off x="457200" y="2798375"/>
            <a:ext cx="1307999" cy="637799"/>
          </a:xfrm>
          <a:prstGeom prst="rect">
            <a:avLst/>
          </a:prstGeom>
          <a:noFill/>
          <a:ln>
            <a:noFill/>
          </a:ln>
        </p:spPr>
        <p:txBody>
          <a:bodyPr lIns="91425" tIns="91425" rIns="91425" bIns="91425" anchor="t" anchorCtr="0">
            <a:noAutofit/>
          </a:bodyPr>
          <a:lstStyle/>
          <a:p>
            <a:pPr lvl="0" rtl="0">
              <a:spcBef>
                <a:spcPts val="0"/>
              </a:spcBef>
              <a:buNone/>
            </a:pPr>
            <a:r>
              <a:rPr lang="en"/>
              <a:t>LHS2 = E</a:t>
            </a:r>
          </a:p>
          <a:p>
            <a:pPr lvl="0" rtl="0">
              <a:spcBef>
                <a:spcPts val="0"/>
              </a:spcBef>
              <a:buNone/>
            </a:pPr>
            <a:r>
              <a:rPr lang="en"/>
              <a:t>RHS2 = C</a:t>
            </a:r>
          </a:p>
        </p:txBody>
      </p:sp>
      <p:sp>
        <p:nvSpPr>
          <p:cNvPr id="252" name="Shape 252"/>
          <p:cNvSpPr/>
          <p:nvPr/>
        </p:nvSpPr>
        <p:spPr>
          <a:xfrm>
            <a:off x="5162750" y="602250"/>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RHS1 is a subset of LHS2</a:t>
            </a:r>
          </a:p>
        </p:txBody>
      </p:sp>
      <p:sp>
        <p:nvSpPr>
          <p:cNvPr id="253" name="Shape 253"/>
          <p:cNvSpPr/>
          <p:nvPr/>
        </p:nvSpPr>
        <p:spPr>
          <a:xfrm>
            <a:off x="5219600" y="39967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Remove FD2</a:t>
            </a:r>
          </a:p>
        </p:txBody>
      </p:sp>
      <p:cxnSp>
        <p:nvCxnSpPr>
          <p:cNvPr id="254" name="Shape 254"/>
          <p:cNvCxnSpPr>
            <a:stCxn id="252" idx="2"/>
            <a:endCxn id="255" idx="0"/>
          </p:cNvCxnSpPr>
          <p:nvPr/>
        </p:nvCxnSpPr>
        <p:spPr>
          <a:xfrm>
            <a:off x="6462799" y="1889849"/>
            <a:ext cx="0" cy="663900"/>
          </a:xfrm>
          <a:prstGeom prst="straightConnector1">
            <a:avLst/>
          </a:prstGeom>
          <a:noFill/>
          <a:ln w="19050" cap="flat">
            <a:solidFill>
              <a:schemeClr val="dk2"/>
            </a:solidFill>
            <a:prstDash val="solid"/>
            <a:round/>
            <a:headEnd type="none" w="lg" len="lg"/>
            <a:tailEnd type="triangle" w="lg" len="lg"/>
          </a:ln>
        </p:spPr>
      </p:cxnSp>
      <p:cxnSp>
        <p:nvCxnSpPr>
          <p:cNvPr id="256" name="Shape 256"/>
          <p:cNvCxnSpPr>
            <a:stCxn id="255" idx="2"/>
            <a:endCxn id="253" idx="0"/>
          </p:cNvCxnSpPr>
          <p:nvPr/>
        </p:nvCxnSpPr>
        <p:spPr>
          <a:xfrm>
            <a:off x="6462800" y="3113925"/>
            <a:ext cx="0" cy="882900"/>
          </a:xfrm>
          <a:prstGeom prst="straightConnector1">
            <a:avLst/>
          </a:prstGeom>
          <a:noFill/>
          <a:ln w="19050" cap="flat">
            <a:solidFill>
              <a:schemeClr val="dk2"/>
            </a:solidFill>
            <a:prstDash val="solid"/>
            <a:round/>
            <a:headEnd type="none" w="lg" len="lg"/>
            <a:tailEnd type="triangle" w="lg" len="lg"/>
          </a:ln>
        </p:spPr>
      </p:cxnSp>
      <p:sp>
        <p:nvSpPr>
          <p:cNvPr id="257" name="Shape 257"/>
          <p:cNvSpPr txBox="1"/>
          <p:nvPr/>
        </p:nvSpPr>
        <p:spPr>
          <a:xfrm>
            <a:off x="5884750" y="1917225"/>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258" name="Shape 258"/>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2</a:t>
            </a:r>
          </a:p>
        </p:txBody>
      </p:sp>
      <p:cxnSp>
        <p:nvCxnSpPr>
          <p:cNvPr id="259" name="Shape 259"/>
          <p:cNvCxnSpPr>
            <a:stCxn id="252" idx="3"/>
          </p:cNvCxnSpPr>
          <p:nvPr/>
        </p:nvCxnSpPr>
        <p:spPr>
          <a:xfrm rot="10800000">
            <a:off x="6462649" y="586649"/>
            <a:ext cx="1300200" cy="659400"/>
          </a:xfrm>
          <a:prstGeom prst="bentConnector3">
            <a:avLst>
              <a:gd name="adj1" fmla="val -32116"/>
            </a:avLst>
          </a:prstGeom>
          <a:noFill/>
          <a:ln w="19050" cap="flat">
            <a:solidFill>
              <a:schemeClr val="dk2"/>
            </a:solidFill>
            <a:prstDash val="solid"/>
            <a:round/>
            <a:headEnd type="none" w="lg" len="lg"/>
            <a:tailEnd type="stealth" w="lg" len="lg"/>
          </a:ln>
        </p:spPr>
      </p:cxnSp>
      <p:sp>
        <p:nvSpPr>
          <p:cNvPr id="260" name="Shape 260"/>
          <p:cNvSpPr txBox="1"/>
          <p:nvPr/>
        </p:nvSpPr>
        <p:spPr>
          <a:xfrm>
            <a:off x="7615075" y="1261512"/>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sp>
        <p:nvSpPr>
          <p:cNvPr id="261" name="Shape 261"/>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2</a:t>
            </a:r>
          </a:p>
          <a:p>
            <a:pPr lvl="0" algn="ctr" rtl="0">
              <a:spcBef>
                <a:spcPts val="0"/>
              </a:spcBef>
              <a:buNone/>
            </a:pPr>
            <a:endParaRPr u="sng"/>
          </a:p>
          <a:p>
            <a:pPr lvl="0" algn="ctr" rtl="0">
              <a:spcBef>
                <a:spcPts val="0"/>
              </a:spcBef>
              <a:buNone/>
            </a:pPr>
            <a:r>
              <a:rPr lang="en"/>
              <a:t>Find minimal cover</a:t>
            </a:r>
          </a:p>
        </p:txBody>
      </p:sp>
      <p:sp>
        <p:nvSpPr>
          <p:cNvPr id="255" name="Shape 255"/>
          <p:cNvSpPr/>
          <p:nvPr/>
        </p:nvSpPr>
        <p:spPr>
          <a:xfrm>
            <a:off x="5219600" y="25538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a:t>Append RHS2 to </a:t>
            </a:r>
          </a:p>
          <a:p>
            <a:pPr lvl="0" algn="ctr" rtl="0">
              <a:spcBef>
                <a:spcPts val="0"/>
              </a:spcBef>
              <a:buNone/>
            </a:pPr>
            <a:r>
              <a:rPr lang="en"/>
              <a:t>closure of LHS1</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Shape 266"/>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267" name="Shape 267"/>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E → C</a:t>
            </a:r>
          </a:p>
        </p:txBody>
      </p:sp>
      <p:sp>
        <p:nvSpPr>
          <p:cNvPr id="268" name="Shape 268"/>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BE</a:t>
            </a:r>
          </a:p>
        </p:txBody>
      </p:sp>
      <p:sp>
        <p:nvSpPr>
          <p:cNvPr id="269" name="Shape 269"/>
          <p:cNvSpPr txBox="1"/>
          <p:nvPr/>
        </p:nvSpPr>
        <p:spPr>
          <a:xfrm>
            <a:off x="417550" y="1222500"/>
            <a:ext cx="1395000"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BE</a:t>
            </a:r>
          </a:p>
        </p:txBody>
      </p:sp>
      <p:sp>
        <p:nvSpPr>
          <p:cNvPr id="270" name="Shape 270"/>
          <p:cNvSpPr txBox="1"/>
          <p:nvPr/>
        </p:nvSpPr>
        <p:spPr>
          <a:xfrm>
            <a:off x="457200" y="2798375"/>
            <a:ext cx="1307999" cy="637799"/>
          </a:xfrm>
          <a:prstGeom prst="rect">
            <a:avLst/>
          </a:prstGeom>
          <a:noFill/>
          <a:ln>
            <a:noFill/>
          </a:ln>
        </p:spPr>
        <p:txBody>
          <a:bodyPr lIns="91425" tIns="91425" rIns="91425" bIns="91425" anchor="t" anchorCtr="0">
            <a:noAutofit/>
          </a:bodyPr>
          <a:lstStyle/>
          <a:p>
            <a:pPr lvl="0" rtl="0">
              <a:spcBef>
                <a:spcPts val="0"/>
              </a:spcBef>
              <a:buNone/>
            </a:pPr>
            <a:r>
              <a:rPr lang="en"/>
              <a:t>LHS2 = E</a:t>
            </a:r>
          </a:p>
          <a:p>
            <a:pPr lvl="0" rtl="0">
              <a:spcBef>
                <a:spcPts val="0"/>
              </a:spcBef>
              <a:buNone/>
            </a:pPr>
            <a:r>
              <a:rPr lang="en"/>
              <a:t>RHS2 = C</a:t>
            </a:r>
          </a:p>
        </p:txBody>
      </p:sp>
      <p:sp>
        <p:nvSpPr>
          <p:cNvPr id="271" name="Shape 271"/>
          <p:cNvSpPr/>
          <p:nvPr/>
        </p:nvSpPr>
        <p:spPr>
          <a:xfrm>
            <a:off x="5162750" y="602250"/>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solidFill>
                  <a:srgbClr val="980000"/>
                </a:solidFill>
              </a:rPr>
              <a:t>E</a:t>
            </a:r>
            <a:r>
              <a:rPr lang="en"/>
              <a:t> is a subset of </a:t>
            </a:r>
            <a:r>
              <a:rPr lang="en">
                <a:solidFill>
                  <a:srgbClr val="980000"/>
                </a:solidFill>
              </a:rPr>
              <a:t>BE</a:t>
            </a:r>
          </a:p>
        </p:txBody>
      </p:sp>
      <p:sp>
        <p:nvSpPr>
          <p:cNvPr id="272" name="Shape 272"/>
          <p:cNvSpPr/>
          <p:nvPr/>
        </p:nvSpPr>
        <p:spPr>
          <a:xfrm>
            <a:off x="5219600" y="39967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Remove </a:t>
            </a:r>
            <a:r>
              <a:rPr lang="en">
                <a:solidFill>
                  <a:srgbClr val="980000"/>
                </a:solidFill>
              </a:rPr>
              <a:t>E → C</a:t>
            </a:r>
          </a:p>
        </p:txBody>
      </p:sp>
      <p:cxnSp>
        <p:nvCxnSpPr>
          <p:cNvPr id="273" name="Shape 273"/>
          <p:cNvCxnSpPr>
            <a:stCxn id="271" idx="2"/>
            <a:endCxn id="274" idx="0"/>
          </p:cNvCxnSpPr>
          <p:nvPr/>
        </p:nvCxnSpPr>
        <p:spPr>
          <a:xfrm>
            <a:off x="6462799" y="1889849"/>
            <a:ext cx="0" cy="663900"/>
          </a:xfrm>
          <a:prstGeom prst="straightConnector1">
            <a:avLst/>
          </a:prstGeom>
          <a:noFill/>
          <a:ln w="19050" cap="flat">
            <a:solidFill>
              <a:schemeClr val="dk2"/>
            </a:solidFill>
            <a:prstDash val="solid"/>
            <a:round/>
            <a:headEnd type="none" w="lg" len="lg"/>
            <a:tailEnd type="triangle" w="lg" len="lg"/>
          </a:ln>
        </p:spPr>
      </p:cxnSp>
      <p:cxnSp>
        <p:nvCxnSpPr>
          <p:cNvPr id="275" name="Shape 275"/>
          <p:cNvCxnSpPr>
            <a:stCxn id="274" idx="2"/>
            <a:endCxn id="272" idx="0"/>
          </p:cNvCxnSpPr>
          <p:nvPr/>
        </p:nvCxnSpPr>
        <p:spPr>
          <a:xfrm>
            <a:off x="6462800" y="3113925"/>
            <a:ext cx="0" cy="882900"/>
          </a:xfrm>
          <a:prstGeom prst="straightConnector1">
            <a:avLst/>
          </a:prstGeom>
          <a:noFill/>
          <a:ln w="19050" cap="flat">
            <a:solidFill>
              <a:schemeClr val="dk2"/>
            </a:solidFill>
            <a:prstDash val="solid"/>
            <a:round/>
            <a:headEnd type="none" w="lg" len="lg"/>
            <a:tailEnd type="triangle" w="lg" len="lg"/>
          </a:ln>
        </p:spPr>
      </p:cxnSp>
      <p:sp>
        <p:nvSpPr>
          <p:cNvPr id="276" name="Shape 276"/>
          <p:cNvSpPr txBox="1"/>
          <p:nvPr/>
        </p:nvSpPr>
        <p:spPr>
          <a:xfrm>
            <a:off x="5884750" y="1917225"/>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277" name="Shape 277"/>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2</a:t>
            </a:r>
          </a:p>
        </p:txBody>
      </p:sp>
      <p:cxnSp>
        <p:nvCxnSpPr>
          <p:cNvPr id="278" name="Shape 278"/>
          <p:cNvCxnSpPr>
            <a:stCxn id="271" idx="3"/>
          </p:cNvCxnSpPr>
          <p:nvPr/>
        </p:nvCxnSpPr>
        <p:spPr>
          <a:xfrm rot="10800000">
            <a:off x="6462649" y="586649"/>
            <a:ext cx="1300200" cy="659400"/>
          </a:xfrm>
          <a:prstGeom prst="bentConnector3">
            <a:avLst>
              <a:gd name="adj1" fmla="val -32116"/>
            </a:avLst>
          </a:prstGeom>
          <a:noFill/>
          <a:ln w="19050" cap="flat">
            <a:solidFill>
              <a:schemeClr val="dk2"/>
            </a:solidFill>
            <a:prstDash val="solid"/>
            <a:round/>
            <a:headEnd type="none" w="lg" len="lg"/>
            <a:tailEnd type="stealth" w="lg" len="lg"/>
          </a:ln>
        </p:spPr>
      </p:cxnSp>
      <p:sp>
        <p:nvSpPr>
          <p:cNvPr id="279" name="Shape 279"/>
          <p:cNvSpPr txBox="1"/>
          <p:nvPr/>
        </p:nvSpPr>
        <p:spPr>
          <a:xfrm>
            <a:off x="7615075" y="1261512"/>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sp>
        <p:nvSpPr>
          <p:cNvPr id="280" name="Shape 280"/>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2</a:t>
            </a:r>
          </a:p>
          <a:p>
            <a:pPr lvl="0" algn="ctr" rtl="0">
              <a:spcBef>
                <a:spcPts val="0"/>
              </a:spcBef>
              <a:buNone/>
            </a:pPr>
            <a:endParaRPr u="sng"/>
          </a:p>
          <a:p>
            <a:pPr lvl="0" algn="ctr" rtl="0">
              <a:spcBef>
                <a:spcPts val="0"/>
              </a:spcBef>
              <a:buNone/>
            </a:pPr>
            <a:r>
              <a:rPr lang="en"/>
              <a:t>Find minimal cover</a:t>
            </a:r>
          </a:p>
        </p:txBody>
      </p:sp>
      <p:sp>
        <p:nvSpPr>
          <p:cNvPr id="274" name="Shape 274"/>
          <p:cNvSpPr/>
          <p:nvPr/>
        </p:nvSpPr>
        <p:spPr>
          <a:xfrm>
            <a:off x="5219600" y="25538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Append </a:t>
            </a:r>
            <a:r>
              <a:rPr lang="en">
                <a:solidFill>
                  <a:srgbClr val="980000"/>
                </a:solidFill>
              </a:rPr>
              <a:t>C</a:t>
            </a:r>
            <a:r>
              <a:rPr lang="en"/>
              <a:t> to closure of </a:t>
            </a:r>
            <a:r>
              <a:rPr lang="en">
                <a:solidFill>
                  <a:srgbClr val="980000"/>
                </a:solidFill>
              </a:rPr>
              <a:t>A</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Shape 285"/>
          <p:cNvSpPr/>
          <p:nvPr/>
        </p:nvSpPr>
        <p:spPr>
          <a:xfrm>
            <a:off x="2184000" y="2293350"/>
            <a:ext cx="37077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286" name="Shape 286"/>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E → C</a:t>
            </a:r>
          </a:p>
        </p:txBody>
      </p:sp>
      <p:sp>
        <p:nvSpPr>
          <p:cNvPr id="287" name="Shape 287"/>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BE</a:t>
            </a:r>
          </a:p>
        </p:txBody>
      </p:sp>
      <p:sp>
        <p:nvSpPr>
          <p:cNvPr id="288" name="Shape 288"/>
          <p:cNvSpPr txBox="1"/>
          <p:nvPr/>
        </p:nvSpPr>
        <p:spPr>
          <a:xfrm>
            <a:off x="417550" y="1222500"/>
            <a:ext cx="1395000"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BE</a:t>
            </a:r>
          </a:p>
        </p:txBody>
      </p:sp>
      <p:sp>
        <p:nvSpPr>
          <p:cNvPr id="289" name="Shape 289"/>
          <p:cNvSpPr txBox="1"/>
          <p:nvPr/>
        </p:nvSpPr>
        <p:spPr>
          <a:xfrm>
            <a:off x="457200" y="2798375"/>
            <a:ext cx="1307999" cy="637799"/>
          </a:xfrm>
          <a:prstGeom prst="rect">
            <a:avLst/>
          </a:prstGeom>
          <a:noFill/>
          <a:ln>
            <a:noFill/>
          </a:ln>
        </p:spPr>
        <p:txBody>
          <a:bodyPr lIns="91425" tIns="91425" rIns="91425" bIns="91425" anchor="t" anchorCtr="0">
            <a:noAutofit/>
          </a:bodyPr>
          <a:lstStyle/>
          <a:p>
            <a:pPr lvl="0" rtl="0">
              <a:spcBef>
                <a:spcPts val="0"/>
              </a:spcBef>
              <a:buNone/>
            </a:pPr>
            <a:r>
              <a:rPr lang="en"/>
              <a:t>LHS2 = E</a:t>
            </a:r>
          </a:p>
          <a:p>
            <a:pPr lvl="0" rtl="0">
              <a:spcBef>
                <a:spcPts val="0"/>
              </a:spcBef>
              <a:buNone/>
            </a:pPr>
            <a:r>
              <a:rPr lang="en"/>
              <a:t>RHS2 = C</a:t>
            </a:r>
          </a:p>
        </p:txBody>
      </p:sp>
      <p:sp>
        <p:nvSpPr>
          <p:cNvPr id="290" name="Shape 290"/>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2</a:t>
            </a:r>
          </a:p>
        </p:txBody>
      </p:sp>
      <p:sp>
        <p:nvSpPr>
          <p:cNvPr id="291" name="Shape 291"/>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2</a:t>
            </a:r>
          </a:p>
          <a:p>
            <a:pPr lvl="0" algn="ctr" rtl="0">
              <a:spcBef>
                <a:spcPts val="0"/>
              </a:spcBef>
              <a:buNone/>
            </a:pPr>
            <a:endParaRPr u="sng"/>
          </a:p>
          <a:p>
            <a:pPr lvl="0" algn="ctr" rtl="0">
              <a:spcBef>
                <a:spcPts val="0"/>
              </a:spcBef>
              <a:buNone/>
            </a:pPr>
            <a:r>
              <a:rPr lang="en"/>
              <a:t>Find minimal cover</a:t>
            </a:r>
          </a:p>
        </p:txBody>
      </p:sp>
      <p:sp>
        <p:nvSpPr>
          <p:cNvPr id="292" name="Shape 292"/>
          <p:cNvSpPr/>
          <p:nvPr/>
        </p:nvSpPr>
        <p:spPr>
          <a:xfrm>
            <a:off x="5929675" y="25068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ABCE</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Shape 297"/>
          <p:cNvSpPr/>
          <p:nvPr/>
        </p:nvSpPr>
        <p:spPr>
          <a:xfrm>
            <a:off x="2336399" y="2293350"/>
            <a:ext cx="3630599"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298" name="Shape 298"/>
          <p:cNvSpPr/>
          <p:nvPr/>
        </p:nvSpPr>
        <p:spPr>
          <a:xfrm>
            <a:off x="457200" y="28425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C</a:t>
            </a:r>
          </a:p>
        </p:txBody>
      </p:sp>
      <p:sp>
        <p:nvSpPr>
          <p:cNvPr id="299" name="Shape 299"/>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B</a:t>
            </a:r>
          </a:p>
        </p:txBody>
      </p:sp>
      <p:sp>
        <p:nvSpPr>
          <p:cNvPr id="300" name="Shape 300"/>
          <p:cNvSpPr/>
          <p:nvPr/>
        </p:nvSpPr>
        <p:spPr>
          <a:xfrm>
            <a:off x="5665709" y="1687462"/>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LHS1 = LHS2</a:t>
            </a:r>
          </a:p>
        </p:txBody>
      </p:sp>
      <p:cxnSp>
        <p:nvCxnSpPr>
          <p:cNvPr id="301" name="Shape 301"/>
          <p:cNvCxnSpPr>
            <a:stCxn id="300" idx="2"/>
            <a:endCxn id="302" idx="0"/>
          </p:cNvCxnSpPr>
          <p:nvPr/>
        </p:nvCxnSpPr>
        <p:spPr>
          <a:xfrm>
            <a:off x="6965759" y="2975062"/>
            <a:ext cx="0" cy="663900"/>
          </a:xfrm>
          <a:prstGeom prst="straightConnector1">
            <a:avLst/>
          </a:prstGeom>
          <a:noFill/>
          <a:ln w="19050" cap="flat">
            <a:solidFill>
              <a:schemeClr val="dk2"/>
            </a:solidFill>
            <a:prstDash val="solid"/>
            <a:round/>
            <a:headEnd type="none" w="lg" len="lg"/>
            <a:tailEnd type="triangle" w="lg" len="lg"/>
          </a:ln>
        </p:spPr>
      </p:cxnSp>
      <p:sp>
        <p:nvSpPr>
          <p:cNvPr id="303" name="Shape 303"/>
          <p:cNvSpPr txBox="1"/>
          <p:nvPr/>
        </p:nvSpPr>
        <p:spPr>
          <a:xfrm>
            <a:off x="6387709" y="3002437"/>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304" name="Shape 304"/>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3</a:t>
            </a:r>
          </a:p>
        </p:txBody>
      </p:sp>
      <p:cxnSp>
        <p:nvCxnSpPr>
          <p:cNvPr id="305" name="Shape 305"/>
          <p:cNvCxnSpPr>
            <a:stCxn id="300" idx="3"/>
          </p:cNvCxnSpPr>
          <p:nvPr/>
        </p:nvCxnSpPr>
        <p:spPr>
          <a:xfrm rot="10800000">
            <a:off x="6965609" y="1671862"/>
            <a:ext cx="1300200" cy="659400"/>
          </a:xfrm>
          <a:prstGeom prst="bentConnector3">
            <a:avLst>
              <a:gd name="adj1" fmla="val -32116"/>
            </a:avLst>
          </a:prstGeom>
          <a:noFill/>
          <a:ln w="19050" cap="flat">
            <a:solidFill>
              <a:schemeClr val="dk2"/>
            </a:solidFill>
            <a:prstDash val="solid"/>
            <a:round/>
            <a:headEnd type="none" w="lg" len="lg"/>
            <a:tailEnd type="stealth" w="lg" len="lg"/>
          </a:ln>
        </p:spPr>
      </p:cxnSp>
      <p:sp>
        <p:nvSpPr>
          <p:cNvPr id="306" name="Shape 306"/>
          <p:cNvSpPr txBox="1"/>
          <p:nvPr/>
        </p:nvSpPr>
        <p:spPr>
          <a:xfrm>
            <a:off x="8118034" y="2346725"/>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sp>
        <p:nvSpPr>
          <p:cNvPr id="307" name="Shape 307"/>
          <p:cNvSpPr/>
          <p:nvPr/>
        </p:nvSpPr>
        <p:spPr>
          <a:xfrm>
            <a:off x="3213847"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3</a:t>
            </a:r>
          </a:p>
          <a:p>
            <a:pPr lvl="0" algn="ctr" rtl="0">
              <a:spcBef>
                <a:spcPts val="0"/>
              </a:spcBef>
              <a:buNone/>
            </a:pPr>
            <a:endParaRPr u="sng"/>
          </a:p>
          <a:p>
            <a:pPr lvl="0" algn="ctr" rtl="0">
              <a:spcBef>
                <a:spcPts val="0"/>
              </a:spcBef>
              <a:buNone/>
            </a:pPr>
            <a:r>
              <a:rPr lang="en"/>
              <a:t>Partition into relations</a:t>
            </a:r>
          </a:p>
        </p:txBody>
      </p:sp>
      <p:sp>
        <p:nvSpPr>
          <p:cNvPr id="302" name="Shape 302"/>
          <p:cNvSpPr/>
          <p:nvPr/>
        </p:nvSpPr>
        <p:spPr>
          <a:xfrm>
            <a:off x="5722559" y="3639037"/>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Put FD1 and FD2 in one relation, H</a:t>
            </a:r>
          </a:p>
        </p:txBody>
      </p:sp>
      <p:sp>
        <p:nvSpPr>
          <p:cNvPr id="308" name="Shape 308"/>
          <p:cNvSpPr/>
          <p:nvPr/>
        </p:nvSpPr>
        <p:spPr>
          <a:xfrm>
            <a:off x="457200" y="39009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B → C</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Shape 313"/>
          <p:cNvSpPr/>
          <p:nvPr/>
        </p:nvSpPr>
        <p:spPr>
          <a:xfrm>
            <a:off x="6056025" y="1048575"/>
            <a:ext cx="2353500" cy="2168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a:p>
        </p:txBody>
      </p:sp>
      <p:sp>
        <p:nvSpPr>
          <p:cNvPr id="314" name="Shape 314"/>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3</a:t>
            </a:r>
          </a:p>
        </p:txBody>
      </p:sp>
      <p:sp>
        <p:nvSpPr>
          <p:cNvPr id="315" name="Shape 315"/>
          <p:cNvSpPr/>
          <p:nvPr/>
        </p:nvSpPr>
        <p:spPr>
          <a:xfrm>
            <a:off x="6366100" y="11722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B</a:t>
            </a:r>
          </a:p>
        </p:txBody>
      </p:sp>
      <p:sp>
        <p:nvSpPr>
          <p:cNvPr id="316" name="Shape 316"/>
          <p:cNvSpPr/>
          <p:nvPr/>
        </p:nvSpPr>
        <p:spPr>
          <a:xfrm>
            <a:off x="6371450" y="22024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C</a:t>
            </a:r>
          </a:p>
        </p:txBody>
      </p:sp>
      <p:sp>
        <p:nvSpPr>
          <p:cNvPr id="317" name="Shape 317"/>
          <p:cNvSpPr txBox="1"/>
          <p:nvPr/>
        </p:nvSpPr>
        <p:spPr>
          <a:xfrm>
            <a:off x="6056025" y="727275"/>
            <a:ext cx="615299" cy="321300"/>
          </a:xfrm>
          <a:prstGeom prst="rect">
            <a:avLst/>
          </a:prstGeom>
          <a:noFill/>
          <a:ln>
            <a:noFill/>
          </a:ln>
        </p:spPr>
        <p:txBody>
          <a:bodyPr lIns="91425" tIns="91425" rIns="91425" bIns="91425" anchor="t" anchorCtr="0">
            <a:noAutofit/>
          </a:bodyPr>
          <a:lstStyle/>
          <a:p>
            <a:pPr lvl="0" rtl="0">
              <a:spcBef>
                <a:spcPts val="0"/>
              </a:spcBef>
              <a:buNone/>
            </a:pPr>
            <a:r>
              <a:rPr lang="en"/>
              <a:t>H1</a:t>
            </a:r>
          </a:p>
        </p:txBody>
      </p:sp>
      <p:sp>
        <p:nvSpPr>
          <p:cNvPr id="318" name="Shape 318"/>
          <p:cNvSpPr/>
          <p:nvPr/>
        </p:nvSpPr>
        <p:spPr>
          <a:xfrm>
            <a:off x="2336399" y="2293350"/>
            <a:ext cx="3630599"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319" name="Shape 319"/>
          <p:cNvSpPr/>
          <p:nvPr/>
        </p:nvSpPr>
        <p:spPr>
          <a:xfrm>
            <a:off x="457200" y="28425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C</a:t>
            </a:r>
          </a:p>
        </p:txBody>
      </p:sp>
      <p:sp>
        <p:nvSpPr>
          <p:cNvPr id="320" name="Shape 320"/>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B</a:t>
            </a:r>
          </a:p>
        </p:txBody>
      </p:sp>
      <p:sp>
        <p:nvSpPr>
          <p:cNvPr id="321" name="Shape 321"/>
          <p:cNvSpPr/>
          <p:nvPr/>
        </p:nvSpPr>
        <p:spPr>
          <a:xfrm>
            <a:off x="3213847"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3</a:t>
            </a:r>
          </a:p>
          <a:p>
            <a:pPr lvl="0" algn="ctr" rtl="0">
              <a:spcBef>
                <a:spcPts val="0"/>
              </a:spcBef>
              <a:buNone/>
            </a:pPr>
            <a:endParaRPr u="sng"/>
          </a:p>
          <a:p>
            <a:pPr lvl="0" algn="ctr" rtl="0">
              <a:spcBef>
                <a:spcPts val="0"/>
              </a:spcBef>
              <a:buNone/>
            </a:pPr>
            <a:r>
              <a:rPr lang="en"/>
              <a:t>Partition into relations</a:t>
            </a:r>
          </a:p>
        </p:txBody>
      </p:sp>
      <p:sp>
        <p:nvSpPr>
          <p:cNvPr id="322" name="Shape 322"/>
          <p:cNvSpPr/>
          <p:nvPr/>
        </p:nvSpPr>
        <p:spPr>
          <a:xfrm>
            <a:off x="457200" y="39009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B → C</a:t>
            </a:r>
          </a:p>
        </p:txBody>
      </p:sp>
      <p:sp>
        <p:nvSpPr>
          <p:cNvPr id="323" name="Shape 323"/>
          <p:cNvSpPr/>
          <p:nvPr/>
        </p:nvSpPr>
        <p:spPr>
          <a:xfrm>
            <a:off x="6056025" y="3654850"/>
            <a:ext cx="2353500" cy="11000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a:p>
        </p:txBody>
      </p:sp>
      <p:sp>
        <p:nvSpPr>
          <p:cNvPr id="324" name="Shape 324"/>
          <p:cNvSpPr/>
          <p:nvPr/>
        </p:nvSpPr>
        <p:spPr>
          <a:xfrm>
            <a:off x="6371450" y="37917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B → C</a:t>
            </a:r>
          </a:p>
        </p:txBody>
      </p:sp>
      <p:sp>
        <p:nvSpPr>
          <p:cNvPr id="325" name="Shape 325"/>
          <p:cNvSpPr txBox="1"/>
          <p:nvPr/>
        </p:nvSpPr>
        <p:spPr>
          <a:xfrm>
            <a:off x="6056025" y="3267525"/>
            <a:ext cx="615299" cy="321300"/>
          </a:xfrm>
          <a:prstGeom prst="rect">
            <a:avLst/>
          </a:prstGeom>
          <a:noFill/>
          <a:ln>
            <a:noFill/>
          </a:ln>
        </p:spPr>
        <p:txBody>
          <a:bodyPr lIns="91425" tIns="91425" rIns="91425" bIns="91425" anchor="t" anchorCtr="0">
            <a:noAutofit/>
          </a:bodyPr>
          <a:lstStyle/>
          <a:p>
            <a:pPr lvl="0" rtl="0">
              <a:spcBef>
                <a:spcPts val="0"/>
              </a:spcBef>
              <a:buNone/>
            </a:pPr>
            <a:r>
              <a:rPr lang="en"/>
              <a:t>H2</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Shape 330"/>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4</a:t>
            </a:r>
          </a:p>
        </p:txBody>
      </p:sp>
      <p:sp>
        <p:nvSpPr>
          <p:cNvPr id="331" name="Shape 331"/>
          <p:cNvSpPr/>
          <p:nvPr/>
        </p:nvSpPr>
        <p:spPr>
          <a:xfrm>
            <a:off x="1452600" y="2293350"/>
            <a:ext cx="3317999"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332" name="Shape 332"/>
          <p:cNvSpPr/>
          <p:nvPr/>
        </p:nvSpPr>
        <p:spPr>
          <a:xfrm>
            <a:off x="201537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4</a:t>
            </a:r>
          </a:p>
          <a:p>
            <a:pPr lvl="0" algn="ctr" rtl="0">
              <a:spcBef>
                <a:spcPts val="0"/>
              </a:spcBef>
              <a:buNone/>
            </a:pPr>
            <a:endParaRPr u="sng"/>
          </a:p>
          <a:p>
            <a:pPr lvl="0" algn="ctr" rtl="0">
              <a:spcBef>
                <a:spcPts val="0"/>
              </a:spcBef>
              <a:buNone/>
            </a:pPr>
            <a:r>
              <a:rPr lang="en"/>
              <a:t>Merge equivalent keys</a:t>
            </a:r>
          </a:p>
        </p:txBody>
      </p:sp>
      <p:sp>
        <p:nvSpPr>
          <p:cNvPr id="333" name="Shape 333"/>
          <p:cNvSpPr/>
          <p:nvPr/>
        </p:nvSpPr>
        <p:spPr>
          <a:xfrm>
            <a:off x="4934512" y="205975"/>
            <a:ext cx="1842299" cy="6798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a:t>Group FDs with the same closure</a:t>
            </a:r>
          </a:p>
        </p:txBody>
      </p:sp>
      <p:sp>
        <p:nvSpPr>
          <p:cNvPr id="334" name="Shape 334"/>
          <p:cNvSpPr/>
          <p:nvPr/>
        </p:nvSpPr>
        <p:spPr>
          <a:xfrm>
            <a:off x="4770500" y="1119318"/>
            <a:ext cx="2170199" cy="11291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Group has more than 1 elements</a:t>
            </a:r>
          </a:p>
        </p:txBody>
      </p:sp>
      <p:sp>
        <p:nvSpPr>
          <p:cNvPr id="335" name="Shape 335"/>
          <p:cNvSpPr/>
          <p:nvPr/>
        </p:nvSpPr>
        <p:spPr>
          <a:xfrm>
            <a:off x="4934512" y="2482079"/>
            <a:ext cx="1842299" cy="6798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Find equivalent FDs and put them in J</a:t>
            </a:r>
          </a:p>
        </p:txBody>
      </p:sp>
      <p:sp>
        <p:nvSpPr>
          <p:cNvPr id="336" name="Shape 336"/>
          <p:cNvSpPr/>
          <p:nvPr/>
        </p:nvSpPr>
        <p:spPr>
          <a:xfrm>
            <a:off x="6940702" y="2482079"/>
            <a:ext cx="1338600" cy="6798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Do nothing to corresponding H</a:t>
            </a:r>
          </a:p>
        </p:txBody>
      </p:sp>
      <p:cxnSp>
        <p:nvCxnSpPr>
          <p:cNvPr id="337" name="Shape 337"/>
          <p:cNvCxnSpPr>
            <a:stCxn id="333" idx="2"/>
            <a:endCxn id="334" idx="0"/>
          </p:cNvCxnSpPr>
          <p:nvPr/>
        </p:nvCxnSpPr>
        <p:spPr>
          <a:xfrm>
            <a:off x="5855662" y="885775"/>
            <a:ext cx="0" cy="233400"/>
          </a:xfrm>
          <a:prstGeom prst="straightConnector1">
            <a:avLst/>
          </a:prstGeom>
          <a:noFill/>
          <a:ln w="19050" cap="flat">
            <a:solidFill>
              <a:schemeClr val="dk2"/>
            </a:solidFill>
            <a:prstDash val="solid"/>
            <a:round/>
            <a:headEnd type="none" w="lg" len="lg"/>
            <a:tailEnd type="stealth" w="lg" len="lg"/>
          </a:ln>
        </p:spPr>
      </p:cxnSp>
      <p:cxnSp>
        <p:nvCxnSpPr>
          <p:cNvPr id="338" name="Shape 338"/>
          <p:cNvCxnSpPr>
            <a:stCxn id="334" idx="2"/>
            <a:endCxn id="335" idx="0"/>
          </p:cNvCxnSpPr>
          <p:nvPr/>
        </p:nvCxnSpPr>
        <p:spPr>
          <a:xfrm>
            <a:off x="5855599" y="2248518"/>
            <a:ext cx="0" cy="233700"/>
          </a:xfrm>
          <a:prstGeom prst="straightConnector1">
            <a:avLst/>
          </a:prstGeom>
          <a:noFill/>
          <a:ln w="19050" cap="flat">
            <a:solidFill>
              <a:schemeClr val="dk2"/>
            </a:solidFill>
            <a:prstDash val="solid"/>
            <a:round/>
            <a:headEnd type="none" w="lg" len="lg"/>
            <a:tailEnd type="triangle" w="lg" len="lg"/>
          </a:ln>
        </p:spPr>
      </p:cxnSp>
      <p:cxnSp>
        <p:nvCxnSpPr>
          <p:cNvPr id="339" name="Shape 339"/>
          <p:cNvCxnSpPr>
            <a:stCxn id="334" idx="3"/>
            <a:endCxn id="336" idx="0"/>
          </p:cNvCxnSpPr>
          <p:nvPr/>
        </p:nvCxnSpPr>
        <p:spPr>
          <a:xfrm>
            <a:off x="6940699" y="1683918"/>
            <a:ext cx="669300" cy="798300"/>
          </a:xfrm>
          <a:prstGeom prst="bentConnector2">
            <a:avLst/>
          </a:prstGeom>
          <a:noFill/>
          <a:ln w="19050" cap="flat">
            <a:solidFill>
              <a:schemeClr val="dk2"/>
            </a:solidFill>
            <a:prstDash val="solid"/>
            <a:round/>
            <a:headEnd type="none" w="lg" len="lg"/>
            <a:tailEnd type="stealth" w="lg" len="lg"/>
          </a:ln>
        </p:spPr>
      </p:cxnSp>
      <p:sp>
        <p:nvSpPr>
          <p:cNvPr id="340" name="Shape 340"/>
          <p:cNvSpPr/>
          <p:nvPr/>
        </p:nvSpPr>
        <p:spPr>
          <a:xfrm>
            <a:off x="4934512" y="3412201"/>
            <a:ext cx="1842299" cy="6798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Find union of FDs in group</a:t>
            </a:r>
          </a:p>
        </p:txBody>
      </p:sp>
      <p:cxnSp>
        <p:nvCxnSpPr>
          <p:cNvPr id="341" name="Shape 341"/>
          <p:cNvCxnSpPr>
            <a:stCxn id="335" idx="2"/>
            <a:endCxn id="340" idx="0"/>
          </p:cNvCxnSpPr>
          <p:nvPr/>
        </p:nvCxnSpPr>
        <p:spPr>
          <a:xfrm>
            <a:off x="5855662" y="3161879"/>
            <a:ext cx="0" cy="250200"/>
          </a:xfrm>
          <a:prstGeom prst="straightConnector1">
            <a:avLst/>
          </a:prstGeom>
          <a:noFill/>
          <a:ln w="19050" cap="flat">
            <a:solidFill>
              <a:schemeClr val="dk2"/>
            </a:solidFill>
            <a:prstDash val="solid"/>
            <a:round/>
            <a:headEnd type="none" w="lg" len="lg"/>
            <a:tailEnd type="triangle" w="lg" len="lg"/>
          </a:ln>
        </p:spPr>
      </p:cxnSp>
      <p:sp>
        <p:nvSpPr>
          <p:cNvPr id="342" name="Shape 342"/>
          <p:cNvSpPr/>
          <p:nvPr/>
        </p:nvSpPr>
        <p:spPr>
          <a:xfrm>
            <a:off x="4934512" y="4342329"/>
            <a:ext cx="1842299" cy="6798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Subtract J from union as H</a:t>
            </a:r>
          </a:p>
        </p:txBody>
      </p:sp>
      <p:cxnSp>
        <p:nvCxnSpPr>
          <p:cNvPr id="343" name="Shape 343"/>
          <p:cNvCxnSpPr>
            <a:stCxn id="340" idx="2"/>
            <a:endCxn id="342" idx="0"/>
          </p:cNvCxnSpPr>
          <p:nvPr/>
        </p:nvCxnSpPr>
        <p:spPr>
          <a:xfrm>
            <a:off x="5855662" y="4092001"/>
            <a:ext cx="0" cy="250200"/>
          </a:xfrm>
          <a:prstGeom prst="straightConnector1">
            <a:avLst/>
          </a:prstGeom>
          <a:noFill/>
          <a:ln w="19050" cap="flat">
            <a:solidFill>
              <a:schemeClr val="dk2"/>
            </a:solidFill>
            <a:prstDash val="solid"/>
            <a:round/>
            <a:headEnd type="none" w="lg" len="lg"/>
            <a:tailEnd type="triangle" w="lg" len="lg"/>
          </a:ln>
        </p:spPr>
      </p:cxnSp>
      <p:sp>
        <p:nvSpPr>
          <p:cNvPr id="344" name="Shape 344"/>
          <p:cNvSpPr/>
          <p:nvPr/>
        </p:nvSpPr>
        <p:spPr>
          <a:xfrm>
            <a:off x="457200" y="2293350"/>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FD2</a:t>
            </a:r>
          </a:p>
        </p:txBody>
      </p:sp>
      <p:sp>
        <p:nvSpPr>
          <p:cNvPr id="345" name="Shape 345"/>
          <p:cNvSpPr/>
          <p:nvPr/>
        </p:nvSpPr>
        <p:spPr>
          <a:xfrm>
            <a:off x="457200" y="1329900"/>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FD1</a:t>
            </a:r>
          </a:p>
        </p:txBody>
      </p:sp>
      <p:sp>
        <p:nvSpPr>
          <p:cNvPr id="346" name="Shape 346"/>
          <p:cNvSpPr/>
          <p:nvPr/>
        </p:nvSpPr>
        <p:spPr>
          <a:xfrm>
            <a:off x="457200" y="3728850"/>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FDN</a:t>
            </a:r>
          </a:p>
        </p:txBody>
      </p:sp>
      <p:sp>
        <p:nvSpPr>
          <p:cNvPr id="347" name="Shape 347"/>
          <p:cNvSpPr txBox="1"/>
          <p:nvPr/>
        </p:nvSpPr>
        <p:spPr>
          <a:xfrm>
            <a:off x="749075" y="3150750"/>
            <a:ext cx="199800" cy="578099"/>
          </a:xfrm>
          <a:prstGeom prst="rect">
            <a:avLst/>
          </a:prstGeom>
          <a:noFill/>
          <a:ln>
            <a:noFill/>
          </a:ln>
        </p:spPr>
        <p:txBody>
          <a:bodyPr lIns="91425" tIns="91425" rIns="91425" bIns="91425" anchor="t" anchorCtr="0">
            <a:noAutofit/>
          </a:bodyPr>
          <a:lstStyle/>
          <a:p>
            <a:pPr lvl="0" rtl="0">
              <a:spcBef>
                <a:spcPts val="0"/>
              </a:spcBef>
              <a:buNone/>
            </a:pPr>
            <a:r>
              <a:rPr lang="en"/>
              <a:t>:</a:t>
            </a:r>
          </a:p>
          <a:p>
            <a:pPr lvl="0" rtl="0">
              <a:spcBef>
                <a:spcPts val="0"/>
              </a:spcBef>
              <a:buNone/>
            </a:pPr>
            <a:r>
              <a:rPr lang="en"/>
              <a: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Shape 36"/>
          <p:cNvSpPr/>
          <p:nvPr/>
        </p:nvSpPr>
        <p:spPr>
          <a:xfrm>
            <a:off x="3103700" y="1931400"/>
            <a:ext cx="2838900" cy="12806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a:spcBef>
                <a:spcPts val="0"/>
              </a:spcBef>
              <a:buNone/>
            </a:pPr>
            <a:endParaRPr/>
          </a:p>
        </p:txBody>
      </p:sp>
      <p:pic>
        <p:nvPicPr>
          <p:cNvPr id="37" name="Shape 37"/>
          <p:cNvPicPr preferRelativeResize="0"/>
          <p:nvPr/>
        </p:nvPicPr>
        <p:blipFill>
          <a:blip r:embed="rId3">
            <a:alphaModFix/>
          </a:blip>
          <a:stretch>
            <a:fillRect/>
          </a:stretch>
        </p:blipFill>
        <p:spPr>
          <a:xfrm>
            <a:off x="553150" y="1712200"/>
            <a:ext cx="2438400" cy="2438400"/>
          </a:xfrm>
          <a:prstGeom prst="rect">
            <a:avLst/>
          </a:prstGeom>
          <a:noFill/>
          <a:ln>
            <a:noFill/>
          </a:ln>
        </p:spPr>
      </p:pic>
      <p:pic>
        <p:nvPicPr>
          <p:cNvPr id="38" name="Shape 38"/>
          <p:cNvPicPr preferRelativeResize="0"/>
          <p:nvPr/>
        </p:nvPicPr>
        <p:blipFill>
          <a:blip r:embed="rId4">
            <a:alphaModFix/>
          </a:blip>
          <a:stretch>
            <a:fillRect/>
          </a:stretch>
        </p:blipFill>
        <p:spPr>
          <a:xfrm>
            <a:off x="6135100" y="1712200"/>
            <a:ext cx="2438400" cy="2438400"/>
          </a:xfrm>
          <a:prstGeom prst="rect">
            <a:avLst/>
          </a:prstGeom>
          <a:noFill/>
          <a:ln>
            <a:noFill/>
          </a:ln>
        </p:spPr>
      </p:pic>
      <p:sp>
        <p:nvSpPr>
          <p:cNvPr id="39" name="Shape 39"/>
          <p:cNvSpPr txBox="1"/>
          <p:nvPr/>
        </p:nvSpPr>
        <p:spPr>
          <a:xfrm>
            <a:off x="6888925" y="1159700"/>
            <a:ext cx="1897499" cy="988800"/>
          </a:xfrm>
          <a:prstGeom prst="rect">
            <a:avLst/>
          </a:prstGeom>
          <a:noFill/>
          <a:ln>
            <a:noFill/>
          </a:ln>
        </p:spPr>
        <p:txBody>
          <a:bodyPr lIns="91425" tIns="91425" rIns="91425" bIns="91425" anchor="t" anchorCtr="0">
            <a:noAutofit/>
          </a:bodyPr>
          <a:lstStyle/>
          <a:p>
            <a:pPr>
              <a:spcBef>
                <a:spcPts val="0"/>
              </a:spcBef>
              <a:buNone/>
            </a:pPr>
            <a:r>
              <a:rPr lang="en" sz="3000">
                <a:latin typeface="Verdana"/>
                <a:ea typeface="Verdana"/>
                <a:cs typeface="Verdana"/>
                <a:sym typeface="Verdana"/>
              </a:rPr>
              <a:t>3NF</a:t>
            </a:r>
          </a:p>
        </p:txBody>
      </p:sp>
      <p:sp>
        <p:nvSpPr>
          <p:cNvPr id="40" name="Shape 40"/>
          <p:cNvSpPr txBox="1"/>
          <p:nvPr/>
        </p:nvSpPr>
        <p:spPr>
          <a:xfrm>
            <a:off x="788150" y="1159700"/>
            <a:ext cx="2524200" cy="988800"/>
          </a:xfrm>
          <a:prstGeom prst="rect">
            <a:avLst/>
          </a:prstGeom>
          <a:noFill/>
          <a:ln>
            <a:noFill/>
          </a:ln>
        </p:spPr>
        <p:txBody>
          <a:bodyPr lIns="91425" tIns="91425" rIns="91425" bIns="91425" anchor="t" anchorCtr="0">
            <a:noAutofit/>
          </a:bodyPr>
          <a:lstStyle/>
          <a:p>
            <a:pPr lvl="0" rtl="0">
              <a:spcBef>
                <a:spcPts val="0"/>
              </a:spcBef>
              <a:buNone/>
            </a:pPr>
            <a:r>
              <a:rPr lang="en" sz="3000">
                <a:latin typeface="Verdana"/>
                <a:ea typeface="Verdana"/>
                <a:cs typeface="Verdana"/>
                <a:sym typeface="Verdana"/>
              </a:rPr>
              <a:t>Non- 3NF</a:t>
            </a:r>
          </a:p>
        </p:txBody>
      </p:sp>
      <p:pic>
        <p:nvPicPr>
          <p:cNvPr id="41" name="Shape 41"/>
          <p:cNvPicPr preferRelativeResize="0"/>
          <p:nvPr/>
        </p:nvPicPr>
        <p:blipFill>
          <a:blip r:embed="rId5">
            <a:alphaModFix/>
          </a:blip>
          <a:stretch>
            <a:fillRect/>
          </a:stretch>
        </p:blipFill>
        <p:spPr>
          <a:xfrm>
            <a:off x="3303949" y="1899317"/>
            <a:ext cx="2212600" cy="1497706"/>
          </a:xfrm>
          <a:prstGeom prst="rect">
            <a:avLst/>
          </a:prstGeom>
          <a:noFill/>
          <a:ln>
            <a:noFill/>
          </a:ln>
        </p:spPr>
      </p:pic>
      <p:sp>
        <p:nvSpPr>
          <p:cNvPr id="42" name="Shape 42"/>
          <p:cNvSpPr txBox="1"/>
          <p:nvPr/>
        </p:nvSpPr>
        <p:spPr>
          <a:xfrm>
            <a:off x="4318295" y="2824223"/>
            <a:ext cx="2838900" cy="988800"/>
          </a:xfrm>
          <a:prstGeom prst="rect">
            <a:avLst/>
          </a:prstGeom>
          <a:noFill/>
          <a:ln>
            <a:noFill/>
          </a:ln>
        </p:spPr>
        <p:txBody>
          <a:bodyPr lIns="91425" tIns="91425" rIns="91425" bIns="91425" anchor="t" anchorCtr="0">
            <a:noAutofit/>
          </a:bodyPr>
          <a:lstStyle/>
          <a:p>
            <a:pPr>
              <a:spcBef>
                <a:spcPts val="0"/>
              </a:spcBef>
              <a:buNone/>
            </a:pPr>
            <a:r>
              <a:rPr lang="en" sz="2400">
                <a:latin typeface="Verdana"/>
                <a:ea typeface="Verdana"/>
                <a:cs typeface="Verdana"/>
                <a:sym typeface="Verdana"/>
              </a:rPr>
              <a:t>Bernstein’s Algorithm</a:t>
            </a:r>
          </a:p>
        </p:txBody>
      </p:sp>
      <p:sp>
        <p:nvSpPr>
          <p:cNvPr id="43" name="Shape 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Introduction</a:t>
            </a: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p:nvPr/>
        </p:nvSpPr>
        <p:spPr>
          <a:xfrm>
            <a:off x="4902275" y="2746500"/>
            <a:ext cx="1834200" cy="17078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a:p>
        </p:txBody>
      </p:sp>
      <p:sp>
        <p:nvSpPr>
          <p:cNvPr id="353" name="Shape 353"/>
          <p:cNvSpPr/>
          <p:nvPr/>
        </p:nvSpPr>
        <p:spPr>
          <a:xfrm>
            <a:off x="4849775" y="1063375"/>
            <a:ext cx="1886699" cy="15188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J</a:t>
            </a:r>
          </a:p>
        </p:txBody>
      </p:sp>
      <p:sp>
        <p:nvSpPr>
          <p:cNvPr id="354" name="Shape 354"/>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4</a:t>
            </a:r>
          </a:p>
        </p:txBody>
      </p:sp>
      <p:sp>
        <p:nvSpPr>
          <p:cNvPr id="355" name="Shape 355"/>
          <p:cNvSpPr/>
          <p:nvPr/>
        </p:nvSpPr>
        <p:spPr>
          <a:xfrm>
            <a:off x="1452600" y="2293350"/>
            <a:ext cx="3317999"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356" name="Shape 356"/>
          <p:cNvSpPr/>
          <p:nvPr/>
        </p:nvSpPr>
        <p:spPr>
          <a:xfrm>
            <a:off x="457200" y="2293350"/>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FD2</a:t>
            </a:r>
          </a:p>
        </p:txBody>
      </p:sp>
      <p:sp>
        <p:nvSpPr>
          <p:cNvPr id="357" name="Shape 357"/>
          <p:cNvSpPr/>
          <p:nvPr/>
        </p:nvSpPr>
        <p:spPr>
          <a:xfrm>
            <a:off x="457200" y="1329900"/>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FD1</a:t>
            </a:r>
          </a:p>
        </p:txBody>
      </p:sp>
      <p:sp>
        <p:nvSpPr>
          <p:cNvPr id="358" name="Shape 358"/>
          <p:cNvSpPr/>
          <p:nvPr/>
        </p:nvSpPr>
        <p:spPr>
          <a:xfrm>
            <a:off x="201537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4</a:t>
            </a:r>
          </a:p>
          <a:p>
            <a:pPr lvl="0" algn="ctr" rtl="0">
              <a:spcBef>
                <a:spcPts val="0"/>
              </a:spcBef>
              <a:buNone/>
            </a:pPr>
            <a:endParaRPr u="sng"/>
          </a:p>
          <a:p>
            <a:pPr lvl="0" algn="ctr" rtl="0">
              <a:spcBef>
                <a:spcPts val="0"/>
              </a:spcBef>
              <a:buNone/>
            </a:pPr>
            <a:r>
              <a:rPr lang="en"/>
              <a:t>Merge equivalent keys</a:t>
            </a:r>
          </a:p>
        </p:txBody>
      </p:sp>
      <p:sp>
        <p:nvSpPr>
          <p:cNvPr id="359" name="Shape 359"/>
          <p:cNvSpPr/>
          <p:nvPr/>
        </p:nvSpPr>
        <p:spPr>
          <a:xfrm>
            <a:off x="457200" y="3728850"/>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FDN</a:t>
            </a:r>
          </a:p>
        </p:txBody>
      </p:sp>
      <p:sp>
        <p:nvSpPr>
          <p:cNvPr id="360" name="Shape 360"/>
          <p:cNvSpPr/>
          <p:nvPr/>
        </p:nvSpPr>
        <p:spPr>
          <a:xfrm>
            <a:off x="5048950" y="12678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J</a:t>
            </a:r>
          </a:p>
        </p:txBody>
      </p:sp>
      <p:sp>
        <p:nvSpPr>
          <p:cNvPr id="361" name="Shape 361"/>
          <p:cNvSpPr/>
          <p:nvPr/>
        </p:nvSpPr>
        <p:spPr>
          <a:xfrm>
            <a:off x="5201350" y="14202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J</a:t>
            </a:r>
          </a:p>
        </p:txBody>
      </p:sp>
      <p:sp>
        <p:nvSpPr>
          <p:cNvPr id="362" name="Shape 362"/>
          <p:cNvSpPr/>
          <p:nvPr/>
        </p:nvSpPr>
        <p:spPr>
          <a:xfrm>
            <a:off x="5353750" y="15726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J</a:t>
            </a:r>
          </a:p>
        </p:txBody>
      </p:sp>
      <p:sp>
        <p:nvSpPr>
          <p:cNvPr id="363" name="Shape 363"/>
          <p:cNvSpPr/>
          <p:nvPr/>
        </p:nvSpPr>
        <p:spPr>
          <a:xfrm>
            <a:off x="5059100" y="286887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64" name="Shape 364"/>
          <p:cNvSpPr/>
          <p:nvPr/>
        </p:nvSpPr>
        <p:spPr>
          <a:xfrm>
            <a:off x="5211500" y="302127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65" name="Shape 365"/>
          <p:cNvSpPr/>
          <p:nvPr/>
        </p:nvSpPr>
        <p:spPr>
          <a:xfrm>
            <a:off x="5363900" y="317367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66" name="Shape 366"/>
          <p:cNvSpPr/>
          <p:nvPr/>
        </p:nvSpPr>
        <p:spPr>
          <a:xfrm>
            <a:off x="5516300" y="332607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67" name="Shape 367"/>
          <p:cNvSpPr/>
          <p:nvPr/>
        </p:nvSpPr>
        <p:spPr>
          <a:xfrm>
            <a:off x="5668700" y="347847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68" name="Shape 368"/>
          <p:cNvSpPr txBox="1"/>
          <p:nvPr/>
        </p:nvSpPr>
        <p:spPr>
          <a:xfrm>
            <a:off x="749075" y="3150750"/>
            <a:ext cx="199800" cy="578099"/>
          </a:xfrm>
          <a:prstGeom prst="rect">
            <a:avLst/>
          </a:prstGeom>
          <a:noFill/>
          <a:ln>
            <a:noFill/>
          </a:ln>
        </p:spPr>
        <p:txBody>
          <a:bodyPr lIns="91425" tIns="91425" rIns="91425" bIns="91425" anchor="t" anchorCtr="0">
            <a:noAutofit/>
          </a:bodyPr>
          <a:lstStyle/>
          <a:p>
            <a:pPr rtl="0">
              <a:spcBef>
                <a:spcPts val="0"/>
              </a:spcBef>
              <a:buNone/>
            </a:pPr>
            <a:r>
              <a:rPr lang="en"/>
              <a:t>:</a:t>
            </a:r>
          </a:p>
          <a:p>
            <a:pPr>
              <a:spcBef>
                <a:spcPts val="0"/>
              </a:spcBef>
              <a:buNone/>
            </a:pPr>
            <a:r>
              <a:rPr lang="en"/>
              <a:t>:</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Shape 373"/>
          <p:cNvSpPr/>
          <p:nvPr/>
        </p:nvSpPr>
        <p:spPr>
          <a:xfrm>
            <a:off x="509700" y="3088525"/>
            <a:ext cx="1834200" cy="16397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a:p>
        </p:txBody>
      </p:sp>
      <p:sp>
        <p:nvSpPr>
          <p:cNvPr id="374" name="Shape 374"/>
          <p:cNvSpPr/>
          <p:nvPr/>
        </p:nvSpPr>
        <p:spPr>
          <a:xfrm>
            <a:off x="2445050" y="2136700"/>
            <a:ext cx="2566799"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375" name="Shape 375"/>
          <p:cNvSpPr txBox="1">
            <a:spLocks noGrp="1"/>
          </p:cNvSpPr>
          <p:nvPr>
            <p:ph type="title"/>
          </p:nvPr>
        </p:nvSpPr>
        <p:spPr>
          <a:xfrm>
            <a:off x="457200" y="205975"/>
            <a:ext cx="2688900" cy="857400"/>
          </a:xfrm>
          <a:prstGeom prst="rect">
            <a:avLst/>
          </a:prstGeom>
        </p:spPr>
        <p:txBody>
          <a:bodyPr lIns="91425" tIns="91425" rIns="91425" bIns="91425" anchor="b" anchorCtr="0">
            <a:noAutofit/>
          </a:bodyPr>
          <a:lstStyle/>
          <a:p>
            <a:pPr lvl="0" rtl="0">
              <a:spcBef>
                <a:spcPts val="0"/>
              </a:spcBef>
              <a:buNone/>
            </a:pPr>
            <a:r>
              <a:rPr lang="en"/>
              <a:t>STEP 5</a:t>
            </a:r>
          </a:p>
        </p:txBody>
      </p:sp>
      <p:sp>
        <p:nvSpPr>
          <p:cNvPr id="376" name="Shape 376"/>
          <p:cNvSpPr/>
          <p:nvPr/>
        </p:nvSpPr>
        <p:spPr>
          <a:xfrm>
            <a:off x="509700" y="1318000"/>
            <a:ext cx="1834200" cy="16397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a:p>
        </p:txBody>
      </p:sp>
      <p:sp>
        <p:nvSpPr>
          <p:cNvPr id="377" name="Shape 377"/>
          <p:cNvSpPr/>
          <p:nvPr/>
        </p:nvSpPr>
        <p:spPr>
          <a:xfrm>
            <a:off x="747600" y="15355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78" name="Shape 378"/>
          <p:cNvSpPr/>
          <p:nvPr/>
        </p:nvSpPr>
        <p:spPr>
          <a:xfrm>
            <a:off x="900000" y="16879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79" name="Shape 379"/>
          <p:cNvSpPr/>
          <p:nvPr/>
        </p:nvSpPr>
        <p:spPr>
          <a:xfrm>
            <a:off x="1052400" y="18403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80" name="Shape 380"/>
          <p:cNvSpPr/>
          <p:nvPr/>
        </p:nvSpPr>
        <p:spPr>
          <a:xfrm>
            <a:off x="1204800" y="19927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a:t>
            </a:r>
          </a:p>
        </p:txBody>
      </p:sp>
      <p:sp>
        <p:nvSpPr>
          <p:cNvPr id="381" name="Shape 381"/>
          <p:cNvSpPr/>
          <p:nvPr/>
        </p:nvSpPr>
        <p:spPr>
          <a:xfrm>
            <a:off x="2648300" y="1346825"/>
            <a:ext cx="1535399" cy="33909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5</a:t>
            </a:r>
          </a:p>
          <a:p>
            <a:pPr lvl="0" algn="ctr" rtl="0">
              <a:spcBef>
                <a:spcPts val="0"/>
              </a:spcBef>
              <a:buNone/>
            </a:pPr>
            <a:endParaRPr u="sng"/>
          </a:p>
          <a:p>
            <a:pPr lvl="0" algn="ctr" rtl="0">
              <a:spcBef>
                <a:spcPts val="0"/>
              </a:spcBef>
              <a:buNone/>
            </a:pPr>
            <a:r>
              <a:rPr lang="en"/>
              <a:t>Remove transitive dependencies</a:t>
            </a:r>
          </a:p>
        </p:txBody>
      </p:sp>
      <p:sp>
        <p:nvSpPr>
          <p:cNvPr id="382" name="Shape 382"/>
          <p:cNvSpPr/>
          <p:nvPr/>
        </p:nvSpPr>
        <p:spPr>
          <a:xfrm>
            <a:off x="747600" y="33273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83" name="Shape 383"/>
          <p:cNvSpPr/>
          <p:nvPr/>
        </p:nvSpPr>
        <p:spPr>
          <a:xfrm>
            <a:off x="900000" y="34797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384" name="Shape 384"/>
          <p:cNvSpPr/>
          <p:nvPr/>
        </p:nvSpPr>
        <p:spPr>
          <a:xfrm>
            <a:off x="1052400" y="36321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a:t>
            </a:r>
          </a:p>
        </p:txBody>
      </p:sp>
      <p:sp>
        <p:nvSpPr>
          <p:cNvPr id="385" name="Shape 385"/>
          <p:cNvSpPr txBox="1"/>
          <p:nvPr/>
        </p:nvSpPr>
        <p:spPr>
          <a:xfrm>
            <a:off x="1817275" y="1404825"/>
            <a:ext cx="459299" cy="349499"/>
          </a:xfrm>
          <a:prstGeom prst="rect">
            <a:avLst/>
          </a:prstGeom>
          <a:noFill/>
          <a:ln>
            <a:noFill/>
          </a:ln>
        </p:spPr>
        <p:txBody>
          <a:bodyPr lIns="91425" tIns="91425" rIns="91425" bIns="91425" anchor="t" anchorCtr="0">
            <a:noAutofit/>
          </a:bodyPr>
          <a:lstStyle/>
          <a:p>
            <a:pPr>
              <a:spcBef>
                <a:spcPts val="0"/>
              </a:spcBef>
              <a:buNone/>
            </a:pPr>
            <a:r>
              <a:rPr lang="en"/>
              <a:t>H1</a:t>
            </a:r>
          </a:p>
        </p:txBody>
      </p:sp>
      <p:sp>
        <p:nvSpPr>
          <p:cNvPr id="386" name="Shape 386"/>
          <p:cNvSpPr txBox="1"/>
          <p:nvPr/>
        </p:nvSpPr>
        <p:spPr>
          <a:xfrm>
            <a:off x="1817275" y="3172475"/>
            <a:ext cx="459299" cy="349499"/>
          </a:xfrm>
          <a:prstGeom prst="rect">
            <a:avLst/>
          </a:prstGeom>
          <a:noFill/>
          <a:ln>
            <a:noFill/>
          </a:ln>
        </p:spPr>
        <p:txBody>
          <a:bodyPr lIns="91425" tIns="91425" rIns="91425" bIns="91425" anchor="t" anchorCtr="0">
            <a:noAutofit/>
          </a:bodyPr>
          <a:lstStyle/>
          <a:p>
            <a:pPr lvl="0" rtl="0">
              <a:spcBef>
                <a:spcPts val="0"/>
              </a:spcBef>
              <a:buNone/>
            </a:pPr>
            <a:r>
              <a:rPr lang="en"/>
              <a:t>H2</a:t>
            </a:r>
          </a:p>
        </p:txBody>
      </p:sp>
      <p:sp>
        <p:nvSpPr>
          <p:cNvPr id="387" name="Shape 387"/>
          <p:cNvSpPr/>
          <p:nvPr/>
        </p:nvSpPr>
        <p:spPr>
          <a:xfrm>
            <a:off x="4790175" y="606775"/>
            <a:ext cx="2566799" cy="384299"/>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a:t>Get closure of FD of H(x), C1</a:t>
            </a:r>
          </a:p>
        </p:txBody>
      </p:sp>
      <p:cxnSp>
        <p:nvCxnSpPr>
          <p:cNvPr id="388" name="Shape 388"/>
          <p:cNvCxnSpPr>
            <a:stCxn id="387" idx="2"/>
            <a:endCxn id="389" idx="0"/>
          </p:cNvCxnSpPr>
          <p:nvPr/>
        </p:nvCxnSpPr>
        <p:spPr>
          <a:xfrm>
            <a:off x="6073575" y="991074"/>
            <a:ext cx="0" cy="236700"/>
          </a:xfrm>
          <a:prstGeom prst="straightConnector1">
            <a:avLst/>
          </a:prstGeom>
          <a:noFill/>
          <a:ln w="19050" cap="flat">
            <a:solidFill>
              <a:schemeClr val="dk2"/>
            </a:solidFill>
            <a:prstDash val="solid"/>
            <a:round/>
            <a:headEnd type="none" w="lg" len="lg"/>
            <a:tailEnd type="triangle" w="lg" len="lg"/>
          </a:ln>
        </p:spPr>
      </p:cxnSp>
      <p:sp>
        <p:nvSpPr>
          <p:cNvPr id="390" name="Shape 390"/>
          <p:cNvSpPr/>
          <p:nvPr/>
        </p:nvSpPr>
        <p:spPr>
          <a:xfrm>
            <a:off x="4786350" y="1227775"/>
            <a:ext cx="2566800" cy="767575"/>
          </a:xfrm>
          <a:prstGeom prst="flowChartDecision">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a:t>C1 = </a:t>
            </a:r>
          </a:p>
          <a:p>
            <a:pPr algn="ctr">
              <a:spcBef>
                <a:spcPts val="0"/>
              </a:spcBef>
              <a:buNone/>
            </a:pPr>
            <a:r>
              <a:rPr lang="en"/>
              <a:t>LHS of FD of H(y) </a:t>
            </a:r>
          </a:p>
        </p:txBody>
      </p:sp>
      <p:sp>
        <p:nvSpPr>
          <p:cNvPr id="391" name="Shape 391"/>
          <p:cNvSpPr txBox="1"/>
          <p:nvPr/>
        </p:nvSpPr>
        <p:spPr>
          <a:xfrm>
            <a:off x="4555425" y="164250"/>
            <a:ext cx="3191099" cy="449400"/>
          </a:xfrm>
          <a:prstGeom prst="rect">
            <a:avLst/>
          </a:prstGeom>
          <a:noFill/>
          <a:ln>
            <a:noFill/>
          </a:ln>
        </p:spPr>
        <p:txBody>
          <a:bodyPr lIns="91425" tIns="91425" rIns="91425" bIns="91425" anchor="t" anchorCtr="0">
            <a:noAutofit/>
          </a:bodyPr>
          <a:lstStyle/>
          <a:p>
            <a:pPr>
              <a:spcBef>
                <a:spcPts val="0"/>
              </a:spcBef>
              <a:buNone/>
            </a:pPr>
            <a:r>
              <a:rPr lang="en"/>
              <a:t>compare H(x) with H(y) where x != y</a:t>
            </a:r>
          </a:p>
        </p:txBody>
      </p:sp>
      <p:sp>
        <p:nvSpPr>
          <p:cNvPr id="392" name="Shape 392"/>
          <p:cNvSpPr/>
          <p:nvPr/>
        </p:nvSpPr>
        <p:spPr>
          <a:xfrm>
            <a:off x="7686600" y="1954175"/>
            <a:ext cx="1362599" cy="6297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compare H(x) with H(y+1)</a:t>
            </a:r>
          </a:p>
        </p:txBody>
      </p:sp>
      <p:sp>
        <p:nvSpPr>
          <p:cNvPr id="393" name="Shape 393"/>
          <p:cNvSpPr/>
          <p:nvPr/>
        </p:nvSpPr>
        <p:spPr>
          <a:xfrm>
            <a:off x="4786350" y="2221887"/>
            <a:ext cx="2566799" cy="384299"/>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Get closure of FD of H(y), C2</a:t>
            </a:r>
          </a:p>
        </p:txBody>
      </p:sp>
      <p:cxnSp>
        <p:nvCxnSpPr>
          <p:cNvPr id="394" name="Shape 394"/>
          <p:cNvCxnSpPr>
            <a:stCxn id="390" idx="2"/>
            <a:endCxn id="393" idx="0"/>
          </p:cNvCxnSpPr>
          <p:nvPr/>
        </p:nvCxnSpPr>
        <p:spPr>
          <a:xfrm>
            <a:off x="6069750" y="1995350"/>
            <a:ext cx="0" cy="226500"/>
          </a:xfrm>
          <a:prstGeom prst="straightConnector1">
            <a:avLst/>
          </a:prstGeom>
          <a:noFill/>
          <a:ln w="19050" cap="flat">
            <a:solidFill>
              <a:schemeClr val="dk2"/>
            </a:solidFill>
            <a:prstDash val="solid"/>
            <a:round/>
            <a:headEnd type="none" w="lg" len="lg"/>
            <a:tailEnd type="triangle" w="lg" len="lg"/>
          </a:ln>
        </p:spPr>
      </p:cxnSp>
      <p:sp>
        <p:nvSpPr>
          <p:cNvPr id="395" name="Shape 395"/>
          <p:cNvSpPr/>
          <p:nvPr/>
        </p:nvSpPr>
        <p:spPr>
          <a:xfrm>
            <a:off x="4786350" y="2832737"/>
            <a:ext cx="2566800" cy="767575"/>
          </a:xfrm>
          <a:prstGeom prst="flowChartDecision">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C2 = </a:t>
            </a:r>
          </a:p>
          <a:p>
            <a:pPr lvl="0" algn="ctr" rtl="0">
              <a:spcBef>
                <a:spcPts val="0"/>
              </a:spcBef>
              <a:buNone/>
            </a:pPr>
            <a:r>
              <a:rPr lang="en"/>
              <a:t>RHS of FD of H(x)</a:t>
            </a:r>
          </a:p>
        </p:txBody>
      </p:sp>
      <p:sp>
        <p:nvSpPr>
          <p:cNvPr id="396" name="Shape 396"/>
          <p:cNvSpPr/>
          <p:nvPr/>
        </p:nvSpPr>
        <p:spPr>
          <a:xfrm>
            <a:off x="4786350" y="3875525"/>
            <a:ext cx="2566799" cy="384299"/>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Remove FD of H(x)</a:t>
            </a:r>
          </a:p>
        </p:txBody>
      </p:sp>
      <p:cxnSp>
        <p:nvCxnSpPr>
          <p:cNvPr id="397" name="Shape 397"/>
          <p:cNvCxnSpPr>
            <a:stCxn id="393" idx="2"/>
            <a:endCxn id="395" idx="0"/>
          </p:cNvCxnSpPr>
          <p:nvPr/>
        </p:nvCxnSpPr>
        <p:spPr>
          <a:xfrm>
            <a:off x="6069750" y="2606187"/>
            <a:ext cx="0" cy="226500"/>
          </a:xfrm>
          <a:prstGeom prst="straightConnector1">
            <a:avLst/>
          </a:prstGeom>
          <a:noFill/>
          <a:ln w="19050" cap="flat">
            <a:solidFill>
              <a:schemeClr val="dk2"/>
            </a:solidFill>
            <a:prstDash val="solid"/>
            <a:round/>
            <a:headEnd type="none" w="lg" len="lg"/>
            <a:tailEnd type="triangle" w="lg" len="lg"/>
          </a:ln>
        </p:spPr>
      </p:cxnSp>
      <p:cxnSp>
        <p:nvCxnSpPr>
          <p:cNvPr id="398" name="Shape 398"/>
          <p:cNvCxnSpPr>
            <a:stCxn id="395" idx="2"/>
            <a:endCxn id="396" idx="0"/>
          </p:cNvCxnSpPr>
          <p:nvPr/>
        </p:nvCxnSpPr>
        <p:spPr>
          <a:xfrm>
            <a:off x="6069750" y="3600312"/>
            <a:ext cx="0" cy="275100"/>
          </a:xfrm>
          <a:prstGeom prst="straightConnector1">
            <a:avLst/>
          </a:prstGeom>
          <a:noFill/>
          <a:ln w="19050" cap="flat">
            <a:solidFill>
              <a:schemeClr val="dk2"/>
            </a:solidFill>
            <a:prstDash val="solid"/>
            <a:round/>
            <a:headEnd type="none" w="lg" len="lg"/>
            <a:tailEnd type="triangle" w="lg" len="lg"/>
          </a:ln>
        </p:spPr>
      </p:cxnSp>
      <p:sp>
        <p:nvSpPr>
          <p:cNvPr id="399" name="Shape 399"/>
          <p:cNvSpPr/>
          <p:nvPr/>
        </p:nvSpPr>
        <p:spPr>
          <a:xfrm>
            <a:off x="5728450" y="4594950"/>
            <a:ext cx="2566799" cy="384299"/>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Add Js to Hs</a:t>
            </a:r>
          </a:p>
        </p:txBody>
      </p:sp>
      <p:cxnSp>
        <p:nvCxnSpPr>
          <p:cNvPr id="400" name="Shape 400"/>
          <p:cNvCxnSpPr>
            <a:stCxn id="392" idx="2"/>
            <a:endCxn id="399" idx="0"/>
          </p:cNvCxnSpPr>
          <p:nvPr/>
        </p:nvCxnSpPr>
        <p:spPr>
          <a:xfrm rot="5400000">
            <a:off x="6684300" y="2911475"/>
            <a:ext cx="2011199" cy="1356000"/>
          </a:xfrm>
          <a:prstGeom prst="bentConnector3">
            <a:avLst>
              <a:gd name="adj1" fmla="val 89527"/>
            </a:avLst>
          </a:prstGeom>
          <a:noFill/>
          <a:ln w="19050" cap="flat">
            <a:solidFill>
              <a:schemeClr val="dk2"/>
            </a:solidFill>
            <a:prstDash val="solid"/>
            <a:round/>
            <a:headEnd type="none" w="lg" len="lg"/>
            <a:tailEnd type="triangle" w="lg" len="lg"/>
          </a:ln>
        </p:spPr>
      </p:cxnSp>
      <p:cxnSp>
        <p:nvCxnSpPr>
          <p:cNvPr id="401" name="Shape 401"/>
          <p:cNvCxnSpPr>
            <a:stCxn id="390" idx="3"/>
            <a:endCxn id="392" idx="0"/>
          </p:cNvCxnSpPr>
          <p:nvPr/>
        </p:nvCxnSpPr>
        <p:spPr>
          <a:xfrm>
            <a:off x="7353150" y="1611562"/>
            <a:ext cx="1014600" cy="342600"/>
          </a:xfrm>
          <a:prstGeom prst="bentConnector2">
            <a:avLst/>
          </a:prstGeom>
          <a:noFill/>
          <a:ln w="19050" cap="flat">
            <a:solidFill>
              <a:schemeClr val="dk2"/>
            </a:solidFill>
            <a:prstDash val="solid"/>
            <a:round/>
            <a:headEnd type="none" w="lg" len="lg"/>
            <a:tailEnd type="triangle" w="lg" len="lg"/>
          </a:ln>
        </p:spPr>
      </p:cxnSp>
      <p:cxnSp>
        <p:nvCxnSpPr>
          <p:cNvPr id="402" name="Shape 402"/>
          <p:cNvCxnSpPr>
            <a:stCxn id="396" idx="3"/>
            <a:endCxn id="392" idx="1"/>
          </p:cNvCxnSpPr>
          <p:nvPr/>
        </p:nvCxnSpPr>
        <p:spPr>
          <a:xfrm rot="10800000" flipH="1">
            <a:off x="7353149" y="2269174"/>
            <a:ext cx="333600" cy="1798500"/>
          </a:xfrm>
          <a:prstGeom prst="bentConnector3">
            <a:avLst>
              <a:gd name="adj1" fmla="val 50023"/>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Shape 407"/>
          <p:cNvSpPr/>
          <p:nvPr/>
        </p:nvSpPr>
        <p:spPr>
          <a:xfrm>
            <a:off x="1953600" y="2400125"/>
            <a:ext cx="5686799"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408" name="Shape 408"/>
          <p:cNvSpPr txBox="1">
            <a:spLocks noGrp="1"/>
          </p:cNvSpPr>
          <p:nvPr>
            <p:ph type="title"/>
          </p:nvPr>
        </p:nvSpPr>
        <p:spPr>
          <a:xfrm>
            <a:off x="457200" y="205975"/>
            <a:ext cx="2309400" cy="857400"/>
          </a:xfrm>
          <a:prstGeom prst="rect">
            <a:avLst/>
          </a:prstGeom>
        </p:spPr>
        <p:txBody>
          <a:bodyPr lIns="91425" tIns="91425" rIns="91425" bIns="91425" anchor="b" anchorCtr="0">
            <a:noAutofit/>
          </a:bodyPr>
          <a:lstStyle/>
          <a:p>
            <a:pPr lvl="0" rtl="0">
              <a:spcBef>
                <a:spcPts val="0"/>
              </a:spcBef>
              <a:buNone/>
            </a:pPr>
            <a:r>
              <a:rPr lang="en"/>
              <a:t>STEP 6</a:t>
            </a:r>
          </a:p>
        </p:txBody>
      </p:sp>
      <p:sp>
        <p:nvSpPr>
          <p:cNvPr id="409" name="Shape 409"/>
          <p:cNvSpPr/>
          <p:nvPr/>
        </p:nvSpPr>
        <p:spPr>
          <a:xfrm>
            <a:off x="509700" y="3088525"/>
            <a:ext cx="1834200" cy="16397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a:p>
        </p:txBody>
      </p:sp>
      <p:sp>
        <p:nvSpPr>
          <p:cNvPr id="410" name="Shape 410"/>
          <p:cNvSpPr/>
          <p:nvPr/>
        </p:nvSpPr>
        <p:spPr>
          <a:xfrm>
            <a:off x="509700" y="1318000"/>
            <a:ext cx="1834200" cy="16397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endParaRPr/>
          </a:p>
        </p:txBody>
      </p:sp>
      <p:sp>
        <p:nvSpPr>
          <p:cNvPr id="411" name="Shape 411"/>
          <p:cNvSpPr/>
          <p:nvPr/>
        </p:nvSpPr>
        <p:spPr>
          <a:xfrm>
            <a:off x="747600" y="15355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412" name="Shape 412"/>
          <p:cNvSpPr/>
          <p:nvPr/>
        </p:nvSpPr>
        <p:spPr>
          <a:xfrm>
            <a:off x="900000" y="16879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413" name="Shape 413"/>
          <p:cNvSpPr/>
          <p:nvPr/>
        </p:nvSpPr>
        <p:spPr>
          <a:xfrm>
            <a:off x="1052400" y="18403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414" name="Shape 414"/>
          <p:cNvSpPr/>
          <p:nvPr/>
        </p:nvSpPr>
        <p:spPr>
          <a:xfrm>
            <a:off x="1204800" y="19927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a:t>
            </a:r>
          </a:p>
        </p:txBody>
      </p:sp>
      <p:sp>
        <p:nvSpPr>
          <p:cNvPr id="415" name="Shape 415"/>
          <p:cNvSpPr/>
          <p:nvPr/>
        </p:nvSpPr>
        <p:spPr>
          <a:xfrm>
            <a:off x="747600" y="33273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416" name="Shape 416"/>
          <p:cNvSpPr/>
          <p:nvPr/>
        </p:nvSpPr>
        <p:spPr>
          <a:xfrm>
            <a:off x="900000" y="34797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H</a:t>
            </a:r>
          </a:p>
        </p:txBody>
      </p:sp>
      <p:sp>
        <p:nvSpPr>
          <p:cNvPr id="417" name="Shape 417"/>
          <p:cNvSpPr/>
          <p:nvPr/>
        </p:nvSpPr>
        <p:spPr>
          <a:xfrm>
            <a:off x="1052400" y="3632125"/>
            <a:ext cx="901199"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FD</a:t>
            </a:r>
          </a:p>
        </p:txBody>
      </p:sp>
      <p:sp>
        <p:nvSpPr>
          <p:cNvPr id="418" name="Shape 418"/>
          <p:cNvSpPr/>
          <p:nvPr/>
        </p:nvSpPr>
        <p:spPr>
          <a:xfrm>
            <a:off x="2980725" y="1346825"/>
            <a:ext cx="1535399" cy="33909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6</a:t>
            </a:r>
          </a:p>
          <a:p>
            <a:pPr lvl="0" algn="ctr" rtl="0">
              <a:spcBef>
                <a:spcPts val="0"/>
              </a:spcBef>
              <a:buNone/>
            </a:pPr>
            <a:endParaRPr u="sng"/>
          </a:p>
          <a:p>
            <a:pPr algn="ctr" rtl="0">
              <a:spcBef>
                <a:spcPts val="0"/>
              </a:spcBef>
              <a:buNone/>
            </a:pPr>
            <a:r>
              <a:rPr lang="en"/>
              <a:t>Generate</a:t>
            </a:r>
          </a:p>
          <a:p>
            <a:pPr lvl="0" algn="ctr" rtl="0">
              <a:spcBef>
                <a:spcPts val="0"/>
              </a:spcBef>
              <a:buNone/>
            </a:pPr>
            <a:r>
              <a:rPr lang="en"/>
              <a:t>relations</a:t>
            </a:r>
          </a:p>
        </p:txBody>
      </p:sp>
      <p:sp>
        <p:nvSpPr>
          <p:cNvPr id="419" name="Shape 419"/>
          <p:cNvSpPr/>
          <p:nvPr/>
        </p:nvSpPr>
        <p:spPr>
          <a:xfrm>
            <a:off x="4974787" y="2117250"/>
            <a:ext cx="1677599" cy="646499"/>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Combine LHS and RHS as attributes</a:t>
            </a:r>
          </a:p>
        </p:txBody>
      </p:sp>
      <p:sp>
        <p:nvSpPr>
          <p:cNvPr id="420" name="Shape 420"/>
          <p:cNvSpPr/>
          <p:nvPr/>
        </p:nvSpPr>
        <p:spPr>
          <a:xfrm>
            <a:off x="4974787" y="3191912"/>
            <a:ext cx="1677599" cy="646499"/>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Set LHS of FD as key</a:t>
            </a:r>
          </a:p>
        </p:txBody>
      </p:sp>
      <p:cxnSp>
        <p:nvCxnSpPr>
          <p:cNvPr id="421" name="Shape 421"/>
          <p:cNvCxnSpPr>
            <a:stCxn id="419" idx="2"/>
            <a:endCxn id="420" idx="0"/>
          </p:cNvCxnSpPr>
          <p:nvPr/>
        </p:nvCxnSpPr>
        <p:spPr>
          <a:xfrm>
            <a:off x="5813587" y="2763749"/>
            <a:ext cx="0" cy="428100"/>
          </a:xfrm>
          <a:prstGeom prst="straightConnector1">
            <a:avLst/>
          </a:prstGeom>
          <a:noFill/>
          <a:ln w="19050" cap="flat">
            <a:solidFill>
              <a:schemeClr val="dk2"/>
            </a:solidFill>
            <a:prstDash val="solid"/>
            <a:round/>
            <a:headEnd type="none" w="lg" len="lg"/>
            <a:tailEnd type="triangle" w="lg" len="lg"/>
          </a:ln>
        </p:spPr>
      </p:cxnSp>
      <p:sp>
        <p:nvSpPr>
          <p:cNvPr id="422" name="Shape 422"/>
          <p:cNvSpPr/>
          <p:nvPr/>
        </p:nvSpPr>
        <p:spPr>
          <a:xfrm>
            <a:off x="7111050" y="1337112"/>
            <a:ext cx="1617900" cy="16397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Relation</a:t>
            </a:r>
          </a:p>
        </p:txBody>
      </p:sp>
      <p:sp>
        <p:nvSpPr>
          <p:cNvPr id="423" name="Shape 423"/>
          <p:cNvSpPr/>
          <p:nvPr/>
        </p:nvSpPr>
        <p:spPr>
          <a:xfrm>
            <a:off x="7111050" y="3107637"/>
            <a:ext cx="1617900" cy="16397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Relation</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Shape 42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Bernstein’s Shortcoming 1</a:t>
            </a:r>
          </a:p>
        </p:txBody>
      </p:sp>
      <p:sp>
        <p:nvSpPr>
          <p:cNvPr id="429" name="Shape 42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b="1" dirty="0"/>
              <a:t>Problem</a:t>
            </a:r>
          </a:p>
          <a:p>
            <a:pPr indent="457200" rtl="0">
              <a:spcBef>
                <a:spcPts val="0"/>
              </a:spcBef>
              <a:buNone/>
            </a:pPr>
            <a:r>
              <a:rPr lang="en" sz="2400" dirty="0"/>
              <a:t>Cannot guarantee losslessness</a:t>
            </a:r>
          </a:p>
          <a:p>
            <a:pPr indent="457200" rtl="0">
              <a:spcBef>
                <a:spcPts val="0"/>
              </a:spcBef>
              <a:buNone/>
            </a:pPr>
            <a:endParaRPr sz="2400" dirty="0"/>
          </a:p>
          <a:p>
            <a:pPr marL="0" indent="0" rtl="0">
              <a:spcBef>
                <a:spcPts val="0"/>
              </a:spcBef>
              <a:buNone/>
            </a:pPr>
            <a:r>
              <a:rPr lang="en" sz="2400" b="1" dirty="0" smtClean="0"/>
              <a:t>Solution</a:t>
            </a:r>
          </a:p>
          <a:p>
            <a:pPr marL="457200" indent="-457200">
              <a:buFont typeface="+mj-lt"/>
              <a:buAutoNum type="arabicPeriod"/>
            </a:pPr>
            <a:r>
              <a:rPr lang="en-SG" sz="2400" dirty="0"/>
              <a:t>Combine all attributes from step 6</a:t>
            </a:r>
          </a:p>
          <a:p>
            <a:pPr marL="457200" indent="-457200">
              <a:buFont typeface="+mj-lt"/>
              <a:buAutoNum type="arabicPeriod"/>
            </a:pPr>
            <a:r>
              <a:rPr lang="en-SG" sz="2400" dirty="0"/>
              <a:t>Find relations that are subset of others </a:t>
            </a:r>
          </a:p>
          <a:p>
            <a:pPr marL="457200" indent="-457200">
              <a:buFont typeface="+mj-lt"/>
              <a:buAutoNum type="arabicPeriod"/>
            </a:pPr>
            <a:r>
              <a:rPr lang="en-SG" sz="2400" dirty="0"/>
              <a:t>Find missing attributes</a:t>
            </a:r>
          </a:p>
          <a:p>
            <a:pPr marL="457200" indent="-457200">
              <a:buFont typeface="+mj-lt"/>
              <a:buAutoNum type="arabicPeriod"/>
            </a:pPr>
            <a:r>
              <a:rPr lang="en-SG" sz="2400" dirty="0"/>
              <a:t>Obtain keys to form new relation</a:t>
            </a:r>
          </a:p>
          <a:p>
            <a:pPr marL="0" indent="0" rtl="0">
              <a:spcBef>
                <a:spcPts val="0"/>
              </a:spcBef>
              <a:buNone/>
            </a:pPr>
            <a:endParaRPr lang="en" sz="2400" b="1" dirty="0" smtClean="0"/>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33"/>
        <p:cNvGrpSpPr/>
        <p:nvPr/>
      </p:nvGrpSpPr>
      <p:grpSpPr>
        <a:xfrm>
          <a:off x="0" y="0"/>
          <a:ext cx="0" cy="0"/>
          <a:chOff x="0" y="0"/>
          <a:chExt cx="0" cy="0"/>
        </a:xfrm>
      </p:grpSpPr>
      <p:sp>
        <p:nvSpPr>
          <p:cNvPr id="434" name="Shape 43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Bernstein’s Shortcoming 1</a:t>
            </a:r>
          </a:p>
        </p:txBody>
      </p:sp>
      <p:sp>
        <p:nvSpPr>
          <p:cNvPr id="435" name="Shape 43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dirty="0"/>
              <a:t>R = {A, B, C, D}</a:t>
            </a:r>
          </a:p>
          <a:p>
            <a:pPr rtl="0">
              <a:spcBef>
                <a:spcPts val="0"/>
              </a:spcBef>
              <a:buNone/>
            </a:pPr>
            <a:r>
              <a:rPr lang="en" dirty="0"/>
              <a:t>F = {A, B → C, A → C, D}</a:t>
            </a:r>
          </a:p>
          <a:p>
            <a:pPr rtl="0">
              <a:spcBef>
                <a:spcPts val="0"/>
              </a:spcBef>
              <a:buNone/>
            </a:pPr>
            <a:endParaRPr dirty="0"/>
          </a:p>
          <a:p>
            <a:pPr rtl="0">
              <a:spcBef>
                <a:spcPts val="0"/>
              </a:spcBef>
              <a:buNone/>
            </a:pPr>
            <a:r>
              <a:rPr lang="en" dirty="0"/>
              <a:t>R1 = {</a:t>
            </a:r>
            <a:r>
              <a:rPr lang="en" u="sng" dirty="0"/>
              <a:t>A</a:t>
            </a:r>
            <a:r>
              <a:rPr lang="en" dirty="0"/>
              <a:t>, C, D} 	[after Bernstein’s]</a:t>
            </a:r>
          </a:p>
          <a:p>
            <a:pPr>
              <a:spcBef>
                <a:spcPts val="0"/>
              </a:spcBef>
              <a:buNone/>
            </a:pPr>
            <a:r>
              <a:rPr lang="en" dirty="0"/>
              <a:t>R2 = {</a:t>
            </a:r>
            <a:r>
              <a:rPr lang="en" u="sng" dirty="0"/>
              <a:t>A</a:t>
            </a:r>
            <a:r>
              <a:rPr lang="en" dirty="0"/>
              <a:t>, </a:t>
            </a:r>
            <a:r>
              <a:rPr lang="en" u="sng" dirty="0"/>
              <a:t>B</a:t>
            </a:r>
            <a:r>
              <a:rPr lang="en" dirty="0"/>
              <a:t>} 	</a:t>
            </a:r>
            <a:r>
              <a:rPr lang="en" dirty="0" smtClean="0"/>
              <a:t>[</a:t>
            </a:r>
            <a:r>
              <a:rPr lang="en" dirty="0"/>
              <a:t>new relation added]</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39"/>
        <p:cNvGrpSpPr/>
        <p:nvPr/>
      </p:nvGrpSpPr>
      <p:grpSpPr>
        <a:xfrm>
          <a:off x="0" y="0"/>
          <a:ext cx="0" cy="0"/>
          <a:chOff x="0" y="0"/>
          <a:chExt cx="0" cy="0"/>
        </a:xfrm>
      </p:grpSpPr>
      <p:sp>
        <p:nvSpPr>
          <p:cNvPr id="440" name="Shape 44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Bernstein’s Shortcoming 2</a:t>
            </a:r>
          </a:p>
        </p:txBody>
      </p:sp>
      <p:sp>
        <p:nvSpPr>
          <p:cNvPr id="441" name="Shape 44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1800" b="1" dirty="0"/>
              <a:t>Problem</a:t>
            </a:r>
          </a:p>
          <a:p>
            <a:pPr indent="457200" rtl="0">
              <a:spcBef>
                <a:spcPts val="0"/>
              </a:spcBef>
              <a:buNone/>
            </a:pPr>
            <a:r>
              <a:rPr lang="en" sz="1800" dirty="0"/>
              <a:t>Does not include all keys</a:t>
            </a:r>
          </a:p>
          <a:p>
            <a:pPr rtl="0">
              <a:spcBef>
                <a:spcPts val="0"/>
              </a:spcBef>
              <a:buNone/>
            </a:pPr>
            <a:endParaRPr sz="1800" dirty="0"/>
          </a:p>
          <a:p>
            <a:pPr rtl="0">
              <a:spcBef>
                <a:spcPts val="0"/>
              </a:spcBef>
              <a:buNone/>
            </a:pPr>
            <a:r>
              <a:rPr lang="en" sz="1800" b="1" dirty="0"/>
              <a:t>Solution</a:t>
            </a:r>
          </a:p>
          <a:p>
            <a:pPr indent="457200" rtl="0">
              <a:spcBef>
                <a:spcPts val="0"/>
              </a:spcBef>
              <a:buNone/>
            </a:pPr>
            <a:r>
              <a:rPr lang="en" sz="1800" dirty="0"/>
              <a:t>For two arbitrary keys (X,Y) of all keys that can be formed among relations</a:t>
            </a:r>
          </a:p>
          <a:p>
            <a:pPr marL="457200" lvl="0" indent="-342900" rtl="0">
              <a:spcBef>
                <a:spcPts val="0"/>
              </a:spcBef>
              <a:buClr>
                <a:schemeClr val="dk1"/>
              </a:buClr>
              <a:buSzPct val="100000"/>
              <a:buFont typeface="Arial"/>
              <a:buAutoNum type="arabicPeriod"/>
            </a:pPr>
            <a:r>
              <a:rPr lang="en" sz="1800" dirty="0"/>
              <a:t>If the closure X+ shares some attributes with Y,</a:t>
            </a:r>
          </a:p>
          <a:p>
            <a:pPr marL="457200" lvl="0" indent="-342900" rtl="0">
              <a:spcBef>
                <a:spcPts val="0"/>
              </a:spcBef>
              <a:buClr>
                <a:schemeClr val="dk1"/>
              </a:buClr>
              <a:buSzPct val="100000"/>
              <a:buFont typeface="Arial"/>
              <a:buAutoNum type="arabicPeriod"/>
            </a:pPr>
            <a:r>
              <a:rPr lang="en" sz="1800" dirty="0"/>
              <a:t>A new key Z formed, where Z =  (Y - (X+ ∩ Y)) ∪ X</a:t>
            </a:r>
          </a:p>
          <a:p>
            <a:pPr marL="457200" lvl="0" indent="-342900" rtl="0">
              <a:spcBef>
                <a:spcPts val="0"/>
              </a:spcBef>
              <a:buClr>
                <a:schemeClr val="dk1"/>
              </a:buClr>
              <a:buSzPct val="100000"/>
              <a:buFont typeface="Arial"/>
              <a:buAutoNum type="arabicPeriod"/>
            </a:pPr>
            <a:r>
              <a:rPr lang="en" sz="1800" dirty="0"/>
              <a:t>If Z ⊆ R (where Y is a key in R) and (all the keys in R)⊄Z</a:t>
            </a:r>
          </a:p>
          <a:p>
            <a:pPr marL="457200" lvl="0" indent="-342900" rtl="0">
              <a:spcBef>
                <a:spcPts val="0"/>
              </a:spcBef>
              <a:buClr>
                <a:schemeClr val="dk1"/>
              </a:buClr>
              <a:buSzPct val="100000"/>
              <a:buFont typeface="Arial"/>
              <a:buAutoNum type="arabicPeriod"/>
            </a:pPr>
            <a:r>
              <a:rPr lang="en" sz="1800" dirty="0"/>
              <a:t>Z is the missing key.</a:t>
            </a:r>
          </a:p>
          <a:p>
            <a:pPr marL="457200" lvl="0" indent="-342900" rtl="0">
              <a:spcBef>
                <a:spcPts val="0"/>
              </a:spcBef>
              <a:buClr>
                <a:schemeClr val="dk1"/>
              </a:buClr>
              <a:buSzPct val="100000"/>
              <a:buFont typeface="Arial"/>
              <a:buAutoNum type="arabicPeriod"/>
            </a:pPr>
            <a:r>
              <a:rPr lang="en" sz="1800" dirty="0"/>
              <a:t>Repeat above steps until no more new key found.</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45"/>
        <p:cNvGrpSpPr/>
        <p:nvPr/>
      </p:nvGrpSpPr>
      <p:grpSpPr>
        <a:xfrm>
          <a:off x="0" y="0"/>
          <a:ext cx="0" cy="0"/>
          <a:chOff x="0" y="0"/>
          <a:chExt cx="0" cy="0"/>
        </a:xfrm>
      </p:grpSpPr>
      <p:sp>
        <p:nvSpPr>
          <p:cNvPr id="446" name="Shape 44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Bernstein’s Shortcoming 2</a:t>
            </a:r>
          </a:p>
        </p:txBody>
      </p:sp>
      <p:sp>
        <p:nvSpPr>
          <p:cNvPr id="447" name="Shape 44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dirty="0"/>
              <a:t>R = {A, B, C, D}</a:t>
            </a:r>
          </a:p>
          <a:p>
            <a:pPr rtl="0">
              <a:spcBef>
                <a:spcPts val="0"/>
              </a:spcBef>
              <a:buNone/>
            </a:pPr>
            <a:r>
              <a:rPr lang="en" dirty="0"/>
              <a:t>F = {A, B → C, C → B}</a:t>
            </a:r>
          </a:p>
          <a:p>
            <a:pPr rtl="0">
              <a:spcBef>
                <a:spcPts val="0"/>
              </a:spcBef>
              <a:buNone/>
            </a:pPr>
            <a:endParaRPr dirty="0"/>
          </a:p>
          <a:p>
            <a:pPr rtl="0">
              <a:spcBef>
                <a:spcPts val="0"/>
              </a:spcBef>
              <a:buNone/>
            </a:pPr>
            <a:r>
              <a:rPr lang="en" dirty="0"/>
              <a:t>R1 = {</a:t>
            </a:r>
            <a:r>
              <a:rPr lang="en" u="sng" dirty="0"/>
              <a:t>A, B</a:t>
            </a:r>
            <a:r>
              <a:rPr lang="en" dirty="0"/>
              <a:t>, C, D} </a:t>
            </a:r>
            <a:r>
              <a:rPr lang="en" dirty="0" smtClean="0"/>
              <a:t>	[</a:t>
            </a:r>
            <a:r>
              <a:rPr lang="en" dirty="0"/>
              <a:t>after Bernstein’s]</a:t>
            </a:r>
          </a:p>
          <a:p>
            <a:pPr>
              <a:spcBef>
                <a:spcPts val="0"/>
              </a:spcBef>
              <a:buNone/>
            </a:pPr>
            <a:r>
              <a:rPr lang="en" dirty="0"/>
              <a:t>R2 = {</a:t>
            </a:r>
            <a:r>
              <a:rPr lang="en" u="sng" dirty="0"/>
              <a:t>C</a:t>
            </a:r>
            <a:r>
              <a:rPr lang="en" dirty="0"/>
              <a:t>, B}		</a:t>
            </a:r>
            <a:r>
              <a:rPr lang="en" dirty="0" smtClean="0"/>
              <a:t>[</a:t>
            </a:r>
            <a:r>
              <a:rPr lang="en" dirty="0"/>
              <a:t>after Bernstein’s]</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51"/>
        <p:cNvGrpSpPr/>
        <p:nvPr/>
      </p:nvGrpSpPr>
      <p:grpSpPr>
        <a:xfrm>
          <a:off x="0" y="0"/>
          <a:ext cx="0" cy="0"/>
          <a:chOff x="0" y="0"/>
          <a:chExt cx="0" cy="0"/>
        </a:xfrm>
      </p:grpSpPr>
      <p:sp>
        <p:nvSpPr>
          <p:cNvPr id="452" name="Shape 45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Bernstein’s Shortcoming 3</a:t>
            </a:r>
          </a:p>
        </p:txBody>
      </p:sp>
      <p:sp>
        <p:nvSpPr>
          <p:cNvPr id="453" name="Shape 45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r>
              <a:rPr lang="en" sz="1800" b="1" dirty="0" smtClean="0"/>
              <a:t>Problem</a:t>
            </a:r>
          </a:p>
          <a:p>
            <a:pPr lvl="0" indent="457200"/>
            <a:r>
              <a:rPr lang="en" sz="1800" dirty="0" smtClean="0"/>
              <a:t>Superfluous attributes</a:t>
            </a:r>
            <a:endParaRPr lang="en" sz="1800" dirty="0"/>
          </a:p>
          <a:p>
            <a:pPr rtl="0">
              <a:spcBef>
                <a:spcPts val="0"/>
              </a:spcBef>
              <a:buNone/>
            </a:pPr>
            <a:endParaRPr sz="1800" dirty="0"/>
          </a:p>
          <a:p>
            <a:pPr rtl="0">
              <a:spcBef>
                <a:spcPts val="0"/>
              </a:spcBef>
              <a:buNone/>
            </a:pPr>
            <a:r>
              <a:rPr lang="en" sz="1800" b="1" dirty="0"/>
              <a:t>Solution</a:t>
            </a:r>
          </a:p>
          <a:p>
            <a:pPr marL="476250" lvl="0" indent="-342900" rtl="0">
              <a:spcBef>
                <a:spcPts val="0"/>
              </a:spcBef>
              <a:buClr>
                <a:schemeClr val="dk1"/>
              </a:buClr>
              <a:buSzPct val="100000"/>
              <a:buFont typeface="+mj-lt"/>
              <a:buAutoNum type="arabicPeriod"/>
            </a:pPr>
            <a:r>
              <a:rPr lang="en" sz="1800" dirty="0"/>
              <a:t>Get all functional dependencies that cannot be retrieved from J set. For two arbitrary functional dependencies from above set  (X → Y and X’ → </a:t>
            </a:r>
            <a:r>
              <a:rPr lang="en" sz="1800" dirty="0" smtClean="0"/>
              <a:t>Y)</a:t>
            </a:r>
          </a:p>
          <a:p>
            <a:pPr marL="476250" lvl="0" indent="-342900" rtl="0">
              <a:spcBef>
                <a:spcPts val="0"/>
              </a:spcBef>
              <a:buClr>
                <a:schemeClr val="dk1"/>
              </a:buClr>
              <a:buSzPct val="100000"/>
              <a:buFont typeface="+mj-lt"/>
              <a:buAutoNum type="arabicPeriod"/>
            </a:pPr>
            <a:r>
              <a:rPr lang="en" sz="1800" dirty="0" smtClean="0"/>
              <a:t>If </a:t>
            </a:r>
            <a:r>
              <a:rPr lang="en" sz="1800" dirty="0"/>
              <a:t>X’+ </a:t>
            </a:r>
            <a:r>
              <a:rPr lang="en" sz="1800" dirty="0">
                <a:solidFill>
                  <a:srgbClr val="333333"/>
                </a:solidFill>
              </a:rPr>
              <a:t>⊆ </a:t>
            </a:r>
            <a:r>
              <a:rPr lang="en" sz="1800" dirty="0" smtClean="0"/>
              <a:t>X+</a:t>
            </a:r>
          </a:p>
          <a:p>
            <a:pPr marL="476250" lvl="0" indent="-342900" rtl="0">
              <a:spcBef>
                <a:spcPts val="0"/>
              </a:spcBef>
              <a:buClr>
                <a:schemeClr val="dk1"/>
              </a:buClr>
              <a:buSzPct val="100000"/>
              <a:buFont typeface="+mj-lt"/>
              <a:buAutoNum type="arabicPeriod"/>
            </a:pPr>
            <a:r>
              <a:rPr lang="en" sz="1800" dirty="0" smtClean="0"/>
              <a:t>All </a:t>
            </a:r>
            <a:r>
              <a:rPr lang="en" sz="1800" dirty="0"/>
              <a:t>attributes in X’ are all redundant </a:t>
            </a:r>
            <a:r>
              <a:rPr lang="en" sz="1800" dirty="0" smtClean="0"/>
              <a:t>attributes</a:t>
            </a:r>
          </a:p>
          <a:p>
            <a:pPr marL="476250" lvl="0" indent="-342900" rtl="0">
              <a:spcBef>
                <a:spcPts val="0"/>
              </a:spcBef>
              <a:buClr>
                <a:schemeClr val="dk1"/>
              </a:buClr>
              <a:buSzPct val="100000"/>
              <a:buFont typeface="+mj-lt"/>
              <a:buAutoNum type="arabicPeriod"/>
            </a:pPr>
            <a:r>
              <a:rPr lang="en" sz="1800" dirty="0" smtClean="0"/>
              <a:t>Remove </a:t>
            </a:r>
            <a:r>
              <a:rPr lang="en" sz="1800" dirty="0"/>
              <a:t>all these attributes from all the relations that have been affected by any J set</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Shape 45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Bernstein’s Shortcoming 3</a:t>
            </a:r>
          </a:p>
        </p:txBody>
      </p:sp>
      <p:sp>
        <p:nvSpPr>
          <p:cNvPr id="459" name="Shape 45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dirty="0"/>
              <a:t>R = </a:t>
            </a:r>
            <a:r>
              <a:rPr lang="en" sz="2400" dirty="0" smtClean="0"/>
              <a:t>{A</a:t>
            </a:r>
            <a:r>
              <a:rPr lang="en" sz="2400" dirty="0"/>
              <a:t>, B, C, D, E, </a:t>
            </a:r>
            <a:r>
              <a:rPr lang="en" sz="2400" dirty="0" smtClean="0"/>
              <a:t>F} </a:t>
            </a:r>
            <a:endParaRPr lang="en" sz="2400" dirty="0"/>
          </a:p>
          <a:p>
            <a:pPr rtl="0">
              <a:spcBef>
                <a:spcPts val="0"/>
              </a:spcBef>
              <a:buNone/>
            </a:pPr>
            <a:r>
              <a:rPr lang="en" sz="2400" dirty="0"/>
              <a:t>F = </a:t>
            </a:r>
            <a:r>
              <a:rPr lang="en" sz="2400" dirty="0" smtClean="0"/>
              <a:t>{A</a:t>
            </a:r>
            <a:r>
              <a:rPr lang="en" sz="2400" dirty="0"/>
              <a:t>, D → B, B → C, C → D, </a:t>
            </a:r>
            <a:r>
              <a:rPr lang="en" sz="2400" dirty="0" smtClean="0"/>
              <a:t>A</a:t>
            </a:r>
            <a:r>
              <a:rPr lang="en" sz="2400" dirty="0"/>
              <a:t>, B → E, </a:t>
            </a:r>
            <a:r>
              <a:rPr lang="en" sz="2400" dirty="0" smtClean="0"/>
              <a:t>A</a:t>
            </a:r>
            <a:r>
              <a:rPr lang="en" sz="2400" dirty="0"/>
              <a:t>, C → </a:t>
            </a:r>
            <a:r>
              <a:rPr lang="en" sz="2400" dirty="0" smtClean="0"/>
              <a:t>F} </a:t>
            </a:r>
            <a:endParaRPr lang="en" sz="2400" dirty="0"/>
          </a:p>
          <a:p>
            <a:pPr marL="457200" indent="457200" rtl="0">
              <a:spcBef>
                <a:spcPts val="0"/>
              </a:spcBef>
              <a:buNone/>
            </a:pPr>
            <a:endParaRPr sz="2400" dirty="0"/>
          </a:p>
          <a:p>
            <a:pPr marL="0" indent="0" rtl="0">
              <a:spcBef>
                <a:spcPts val="0"/>
              </a:spcBef>
              <a:buNone/>
            </a:pPr>
            <a:r>
              <a:rPr lang="en" sz="2400" dirty="0"/>
              <a:t>R1 = {</a:t>
            </a:r>
            <a:r>
              <a:rPr lang="en" sz="2400" u="sng" dirty="0"/>
              <a:t>A, B, C, D</a:t>
            </a:r>
            <a:r>
              <a:rPr lang="en" sz="2400" dirty="0"/>
              <a:t>, E, F}</a:t>
            </a:r>
          </a:p>
          <a:p>
            <a:pPr marL="0" indent="0" rtl="0">
              <a:spcBef>
                <a:spcPts val="0"/>
              </a:spcBef>
              <a:buNone/>
            </a:pPr>
            <a:r>
              <a:rPr lang="en" sz="2400" dirty="0"/>
              <a:t>R2 = {</a:t>
            </a:r>
            <a:r>
              <a:rPr lang="en" sz="2400" u="sng" dirty="0"/>
              <a:t>B</a:t>
            </a:r>
            <a:r>
              <a:rPr lang="en" sz="2400" dirty="0"/>
              <a:t>, C}</a:t>
            </a:r>
          </a:p>
          <a:p>
            <a:pPr marL="0" lvl="0" indent="0" rtl="0">
              <a:spcBef>
                <a:spcPts val="0"/>
              </a:spcBef>
              <a:buNone/>
            </a:pPr>
            <a:r>
              <a:rPr lang="en" sz="2400" dirty="0"/>
              <a:t>R3 = {</a:t>
            </a:r>
            <a:r>
              <a:rPr lang="en" sz="2400" u="sng" dirty="0"/>
              <a:t>C</a:t>
            </a:r>
            <a:r>
              <a:rPr lang="en" sz="2400" dirty="0"/>
              <a:t>, D} </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Shape 46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Bernstein’s Shortcoming 5</a:t>
            </a:r>
          </a:p>
        </p:txBody>
      </p:sp>
      <p:sp>
        <p:nvSpPr>
          <p:cNvPr id="465" name="Shape 46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r>
              <a:rPr lang="en" sz="1800" b="1" dirty="0" smtClean="0"/>
              <a:t>Problem</a:t>
            </a:r>
          </a:p>
          <a:p>
            <a:pPr lvl="0" indent="457200"/>
            <a:r>
              <a:rPr lang="en" sz="1800" dirty="0" smtClean="0"/>
              <a:t>Superfluous </a:t>
            </a:r>
            <a:r>
              <a:rPr lang="en" sz="1800" dirty="0"/>
              <a:t>redundant </a:t>
            </a:r>
            <a:r>
              <a:rPr lang="en" sz="1800" dirty="0" smtClean="0"/>
              <a:t>attributes</a:t>
            </a:r>
            <a:endParaRPr lang="en" sz="1800" dirty="0"/>
          </a:p>
          <a:p>
            <a:pPr rtl="0">
              <a:spcBef>
                <a:spcPts val="0"/>
              </a:spcBef>
              <a:buNone/>
            </a:pPr>
            <a:endParaRPr sz="1800" dirty="0"/>
          </a:p>
          <a:p>
            <a:pPr rtl="0">
              <a:spcBef>
                <a:spcPts val="0"/>
              </a:spcBef>
              <a:buNone/>
            </a:pPr>
            <a:r>
              <a:rPr lang="en" sz="1800" b="1" dirty="0" smtClean="0"/>
              <a:t>Solution</a:t>
            </a:r>
          </a:p>
          <a:p>
            <a:r>
              <a:rPr lang="en-SG" sz="1800" dirty="0"/>
              <a:t>For all functional dependencies that have been computed after step 5</a:t>
            </a:r>
          </a:p>
          <a:p>
            <a:pPr marL="342900" indent="-342900">
              <a:buFont typeface="+mj-lt"/>
              <a:buAutoNum type="arabicPeriod"/>
            </a:pPr>
            <a:r>
              <a:rPr lang="en-SG" sz="1800" dirty="0"/>
              <a:t>Take two arbitrary functional dependencies (X → Y and X’ → Y’) </a:t>
            </a:r>
          </a:p>
          <a:p>
            <a:pPr marL="342900" indent="-342900">
              <a:buFont typeface="+mj-lt"/>
              <a:buAutoNum type="arabicPeriod"/>
            </a:pPr>
            <a:r>
              <a:rPr lang="en-SG" sz="1800" dirty="0"/>
              <a:t>If Y ∩ Y’ ≠ ∅</a:t>
            </a:r>
          </a:p>
          <a:p>
            <a:pPr marL="342900" indent="-342900">
              <a:buFont typeface="+mj-lt"/>
              <a:buAutoNum type="arabicPeriod"/>
            </a:pPr>
            <a:r>
              <a:rPr lang="en-SG" sz="1800" dirty="0"/>
              <a:t>If Y ∩ Y’ ⊄keys(R)</a:t>
            </a:r>
          </a:p>
          <a:p>
            <a:pPr marL="342900" indent="-342900">
              <a:buFont typeface="+mj-lt"/>
              <a:buAutoNum type="arabicPeriod"/>
            </a:pPr>
            <a:r>
              <a:rPr lang="en-SG" sz="1800" dirty="0"/>
              <a:t>Remove all the attributes in Y ∩ Y’ from Y</a:t>
            </a:r>
          </a:p>
          <a:p>
            <a:pPr marL="342900" indent="-342900">
              <a:buFont typeface="+mj-lt"/>
              <a:buAutoNum type="arabicPeriod"/>
            </a:pPr>
            <a:r>
              <a:rPr lang="en-SG" sz="1800" dirty="0"/>
              <a:t>Repeat above steps until no more attribute can be removed</a:t>
            </a:r>
          </a:p>
          <a:p>
            <a:pPr rtl="0">
              <a:spcBef>
                <a:spcPts val="0"/>
              </a:spcBef>
              <a:buNone/>
            </a:pPr>
            <a:endParaRPr lang="en" sz="1800" b="1" dirty="0"/>
          </a:p>
          <a:p>
            <a:pPr>
              <a:spcBef>
                <a:spcPts val="0"/>
              </a:spcBef>
              <a:buNone/>
            </a:pPr>
            <a:r>
              <a:rPr lang="en" dirty="0"/>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Key Features</a:t>
            </a:r>
          </a:p>
        </p:txBody>
      </p:sp>
      <p:pic>
        <p:nvPicPr>
          <p:cNvPr id="49" name="Shape 49"/>
          <p:cNvPicPr preferRelativeResize="0"/>
          <p:nvPr/>
        </p:nvPicPr>
        <p:blipFill>
          <a:blip r:embed="rId3">
            <a:alphaModFix/>
          </a:blip>
          <a:stretch>
            <a:fillRect/>
          </a:stretch>
        </p:blipFill>
        <p:spPr>
          <a:xfrm>
            <a:off x="621668" y="1755000"/>
            <a:ext cx="1994924" cy="1633499"/>
          </a:xfrm>
          <a:prstGeom prst="rect">
            <a:avLst/>
          </a:prstGeom>
          <a:noFill/>
          <a:ln>
            <a:noFill/>
          </a:ln>
        </p:spPr>
      </p:pic>
      <p:pic>
        <p:nvPicPr>
          <p:cNvPr id="50" name="Shape 50"/>
          <p:cNvPicPr preferRelativeResize="0"/>
          <p:nvPr/>
        </p:nvPicPr>
        <p:blipFill>
          <a:blip r:embed="rId4">
            <a:alphaModFix/>
          </a:blip>
          <a:stretch>
            <a:fillRect/>
          </a:stretch>
        </p:blipFill>
        <p:spPr>
          <a:xfrm>
            <a:off x="880975" y="2288050"/>
            <a:ext cx="360075" cy="360075"/>
          </a:xfrm>
          <a:prstGeom prst="rect">
            <a:avLst/>
          </a:prstGeom>
          <a:noFill/>
          <a:ln>
            <a:noFill/>
          </a:ln>
        </p:spPr>
      </p:pic>
      <p:sp>
        <p:nvSpPr>
          <p:cNvPr id="51" name="Shape 51"/>
          <p:cNvSpPr txBox="1"/>
          <p:nvPr/>
        </p:nvSpPr>
        <p:spPr>
          <a:xfrm>
            <a:off x="621637" y="3747075"/>
            <a:ext cx="1995000" cy="604499"/>
          </a:xfrm>
          <a:prstGeom prst="rect">
            <a:avLst/>
          </a:prstGeom>
          <a:noFill/>
          <a:ln>
            <a:noFill/>
          </a:ln>
        </p:spPr>
        <p:txBody>
          <a:bodyPr lIns="91425" tIns="91425" rIns="91425" bIns="91425" anchor="t" anchorCtr="0">
            <a:noAutofit/>
          </a:bodyPr>
          <a:lstStyle/>
          <a:p>
            <a:pPr lvl="0" algn="ctr" rtl="0">
              <a:spcBef>
                <a:spcPts val="0"/>
              </a:spcBef>
              <a:buNone/>
            </a:pPr>
            <a:r>
              <a:rPr lang="en" sz="2400">
                <a:latin typeface="Verdana"/>
                <a:ea typeface="Verdana"/>
                <a:cs typeface="Verdana"/>
                <a:sym typeface="Verdana"/>
              </a:rPr>
              <a:t>GUI</a:t>
            </a:r>
          </a:p>
        </p:txBody>
      </p:sp>
      <p:pic>
        <p:nvPicPr>
          <p:cNvPr id="52" name="Shape 52"/>
          <p:cNvPicPr preferRelativeResize="0"/>
          <p:nvPr/>
        </p:nvPicPr>
        <p:blipFill>
          <a:blip r:embed="rId5">
            <a:alphaModFix/>
          </a:blip>
          <a:stretch>
            <a:fillRect/>
          </a:stretch>
        </p:blipFill>
        <p:spPr>
          <a:xfrm>
            <a:off x="3775800" y="1755000"/>
            <a:ext cx="1588875" cy="1633499"/>
          </a:xfrm>
          <a:prstGeom prst="rect">
            <a:avLst/>
          </a:prstGeom>
          <a:noFill/>
          <a:ln>
            <a:noFill/>
          </a:ln>
        </p:spPr>
      </p:pic>
      <p:sp>
        <p:nvSpPr>
          <p:cNvPr id="53" name="Shape 53"/>
          <p:cNvSpPr txBox="1"/>
          <p:nvPr/>
        </p:nvSpPr>
        <p:spPr>
          <a:xfrm>
            <a:off x="3408789" y="3554925"/>
            <a:ext cx="2322899" cy="988800"/>
          </a:xfrm>
          <a:prstGeom prst="rect">
            <a:avLst/>
          </a:prstGeom>
          <a:noFill/>
          <a:ln>
            <a:noFill/>
          </a:ln>
        </p:spPr>
        <p:txBody>
          <a:bodyPr lIns="91425" tIns="91425" rIns="91425" bIns="91425" anchor="t" anchorCtr="0">
            <a:noAutofit/>
          </a:bodyPr>
          <a:lstStyle/>
          <a:p>
            <a:pPr algn="ctr" rtl="0">
              <a:spcBef>
                <a:spcPts val="0"/>
              </a:spcBef>
              <a:buNone/>
            </a:pPr>
            <a:r>
              <a:rPr lang="en" sz="2400">
                <a:latin typeface="Verdana"/>
                <a:ea typeface="Verdana"/>
                <a:cs typeface="Verdana"/>
                <a:sym typeface="Verdana"/>
              </a:rPr>
              <a:t>FD</a:t>
            </a:r>
          </a:p>
          <a:p>
            <a:pPr lvl="0" algn="ctr" rtl="0">
              <a:spcBef>
                <a:spcPts val="0"/>
              </a:spcBef>
              <a:buNone/>
            </a:pPr>
            <a:r>
              <a:rPr lang="en" sz="2400">
                <a:latin typeface="Verdana"/>
                <a:ea typeface="Verdana"/>
                <a:cs typeface="Verdana"/>
                <a:sym typeface="Verdana"/>
              </a:rPr>
              <a:t>VALIDATION</a:t>
            </a:r>
          </a:p>
        </p:txBody>
      </p:sp>
      <p:pic>
        <p:nvPicPr>
          <p:cNvPr id="54" name="Shape 54"/>
          <p:cNvPicPr preferRelativeResize="0"/>
          <p:nvPr/>
        </p:nvPicPr>
        <p:blipFill>
          <a:blip r:embed="rId6">
            <a:alphaModFix/>
          </a:blip>
          <a:stretch>
            <a:fillRect/>
          </a:stretch>
        </p:blipFill>
        <p:spPr>
          <a:xfrm>
            <a:off x="6523850" y="1755000"/>
            <a:ext cx="1633500" cy="1633500"/>
          </a:xfrm>
          <a:prstGeom prst="rect">
            <a:avLst/>
          </a:prstGeom>
          <a:noFill/>
          <a:ln>
            <a:noFill/>
          </a:ln>
        </p:spPr>
      </p:pic>
      <p:sp>
        <p:nvSpPr>
          <p:cNvPr id="55" name="Shape 55"/>
          <p:cNvSpPr txBox="1"/>
          <p:nvPr/>
        </p:nvSpPr>
        <p:spPr>
          <a:xfrm>
            <a:off x="6179150" y="3554925"/>
            <a:ext cx="2322899" cy="796500"/>
          </a:xfrm>
          <a:prstGeom prst="rect">
            <a:avLst/>
          </a:prstGeom>
          <a:noFill/>
          <a:ln>
            <a:noFill/>
          </a:ln>
        </p:spPr>
        <p:txBody>
          <a:bodyPr lIns="91425" tIns="91425" rIns="91425" bIns="91425" anchor="t" anchorCtr="0">
            <a:noAutofit/>
          </a:bodyPr>
          <a:lstStyle/>
          <a:p>
            <a:pPr algn="ctr" rtl="0">
              <a:spcBef>
                <a:spcPts val="0"/>
              </a:spcBef>
              <a:buNone/>
            </a:pPr>
            <a:r>
              <a:rPr lang="en" sz="2400">
                <a:latin typeface="Verdana"/>
                <a:ea typeface="Verdana"/>
                <a:cs typeface="Verdana"/>
                <a:sym typeface="Verdana"/>
              </a:rPr>
              <a:t>3NF</a:t>
            </a:r>
          </a:p>
          <a:p>
            <a:pPr lvl="0" algn="ctr" rtl="0">
              <a:spcBef>
                <a:spcPts val="0"/>
              </a:spcBef>
              <a:buNone/>
            </a:pPr>
            <a:r>
              <a:rPr lang="en" sz="2400">
                <a:latin typeface="Verdana"/>
                <a:ea typeface="Verdana"/>
                <a:cs typeface="Verdana"/>
                <a:sym typeface="Verdana"/>
              </a:rPr>
              <a:t>COMPLIANCE</a:t>
            </a:r>
          </a:p>
        </p:txBody>
      </p:sp>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69"/>
        <p:cNvGrpSpPr/>
        <p:nvPr/>
      </p:nvGrpSpPr>
      <p:grpSpPr>
        <a:xfrm>
          <a:off x="0" y="0"/>
          <a:ext cx="0" cy="0"/>
          <a:chOff x="0" y="0"/>
          <a:chExt cx="0" cy="0"/>
        </a:xfrm>
      </p:grpSpPr>
      <p:sp>
        <p:nvSpPr>
          <p:cNvPr id="470" name="Shape 47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Bernstein’s Shortcoming 5</a:t>
            </a:r>
          </a:p>
        </p:txBody>
      </p:sp>
      <p:sp>
        <p:nvSpPr>
          <p:cNvPr id="471" name="Shape 47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a:t>R = {Model#, Serial#, Price, Color, Name, Year} </a:t>
            </a:r>
          </a:p>
          <a:p>
            <a:pPr rtl="0">
              <a:spcBef>
                <a:spcPts val="0"/>
              </a:spcBef>
              <a:buNone/>
            </a:pPr>
            <a:r>
              <a:rPr lang="en" sz="2400"/>
              <a:t>F = {{Model#, Serial#} → {Price, Color}, {Model# → Name}, {Serial# → Year}, {Name, Year → Price}}</a:t>
            </a:r>
          </a:p>
          <a:p>
            <a:pPr rtl="0">
              <a:spcBef>
                <a:spcPts val="0"/>
              </a:spcBef>
              <a:buNone/>
            </a:pPr>
            <a:endParaRPr sz="2400"/>
          </a:p>
          <a:p>
            <a:pPr rtl="0">
              <a:spcBef>
                <a:spcPts val="0"/>
              </a:spcBef>
              <a:buNone/>
            </a:pPr>
            <a:r>
              <a:rPr lang="en" sz="2400"/>
              <a:t>R1 (</a:t>
            </a:r>
            <a:r>
              <a:rPr lang="en" sz="2400" u="sng"/>
              <a:t>Model#, Serial#</a:t>
            </a:r>
            <a:r>
              <a:rPr lang="en" sz="2400"/>
              <a:t>, Price, Color) </a:t>
            </a:r>
          </a:p>
          <a:p>
            <a:pPr rtl="0">
              <a:spcBef>
                <a:spcPts val="0"/>
              </a:spcBef>
              <a:buNone/>
            </a:pPr>
            <a:r>
              <a:rPr lang="en" sz="2400"/>
              <a:t>R2 (</a:t>
            </a:r>
            <a:r>
              <a:rPr lang="en" sz="2400" u="sng"/>
              <a:t>Model#</a:t>
            </a:r>
            <a:r>
              <a:rPr lang="en" sz="2400"/>
              <a:t>, Name) </a:t>
            </a:r>
          </a:p>
          <a:p>
            <a:pPr rtl="0">
              <a:spcBef>
                <a:spcPts val="0"/>
              </a:spcBef>
              <a:buNone/>
            </a:pPr>
            <a:r>
              <a:rPr lang="en" sz="2400"/>
              <a:t>R3 (</a:t>
            </a:r>
            <a:r>
              <a:rPr lang="en" sz="2400" u="sng"/>
              <a:t>Serial#</a:t>
            </a:r>
            <a:r>
              <a:rPr lang="en" sz="2400"/>
              <a:t>, Year) </a:t>
            </a:r>
          </a:p>
          <a:p>
            <a:pPr>
              <a:spcBef>
                <a:spcPts val="0"/>
              </a:spcBef>
              <a:buNone/>
            </a:pPr>
            <a:r>
              <a:rPr lang="en" sz="2400"/>
              <a:t>R4(</a:t>
            </a:r>
            <a:r>
              <a:rPr lang="en" sz="2400" u="sng"/>
              <a:t>Name, Year</a:t>
            </a:r>
            <a:r>
              <a:rPr lang="en" sz="2400"/>
              <a:t>, Price) </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sp>
        <p:nvSpPr>
          <p:cNvPr id="476" name="Shape 476"/>
          <p:cNvSpPr txBox="1">
            <a:spLocks noGrp="1"/>
          </p:cNvSpPr>
          <p:nvPr>
            <p:ph type="title"/>
          </p:nvPr>
        </p:nvSpPr>
        <p:spPr>
          <a:xfrm>
            <a:off x="457200" y="2143053"/>
            <a:ext cx="8229600" cy="857400"/>
          </a:xfrm>
          <a:prstGeom prst="rect">
            <a:avLst/>
          </a:prstGeom>
        </p:spPr>
        <p:txBody>
          <a:bodyPr lIns="91425" tIns="91425" rIns="91425" bIns="91425" anchor="b" anchorCtr="0">
            <a:noAutofit/>
          </a:bodyPr>
          <a:lstStyle/>
          <a:p>
            <a:pPr lvl="0" rtl="0">
              <a:spcBef>
                <a:spcPts val="0"/>
              </a:spcBef>
              <a:buNone/>
            </a:pPr>
            <a:r>
              <a:rPr lang="en"/>
              <a:t>Questions and Answers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Key Features</a:t>
            </a:r>
          </a:p>
        </p:txBody>
      </p:sp>
      <p:pic>
        <p:nvPicPr>
          <p:cNvPr id="61" name="Shape 61"/>
          <p:cNvPicPr preferRelativeResize="0"/>
          <p:nvPr/>
        </p:nvPicPr>
        <p:blipFill>
          <a:blip r:embed="rId3">
            <a:alphaModFix/>
          </a:blip>
          <a:stretch>
            <a:fillRect/>
          </a:stretch>
        </p:blipFill>
        <p:spPr>
          <a:xfrm>
            <a:off x="880975" y="2288050"/>
            <a:ext cx="360075" cy="360075"/>
          </a:xfrm>
          <a:prstGeom prst="rect">
            <a:avLst/>
          </a:prstGeom>
          <a:noFill/>
          <a:ln>
            <a:noFill/>
          </a:ln>
        </p:spPr>
      </p:pic>
      <p:sp>
        <p:nvSpPr>
          <p:cNvPr id="62" name="Shape 62"/>
          <p:cNvSpPr txBox="1"/>
          <p:nvPr/>
        </p:nvSpPr>
        <p:spPr>
          <a:xfrm>
            <a:off x="457199" y="3747075"/>
            <a:ext cx="2504099" cy="604499"/>
          </a:xfrm>
          <a:prstGeom prst="rect">
            <a:avLst/>
          </a:prstGeom>
          <a:noFill/>
          <a:ln>
            <a:noFill/>
          </a:ln>
        </p:spPr>
        <p:txBody>
          <a:bodyPr lIns="91425" tIns="91425" rIns="91425" bIns="91425" anchor="t" anchorCtr="0">
            <a:noAutofit/>
          </a:bodyPr>
          <a:lstStyle/>
          <a:p>
            <a:pPr lvl="0" algn="ctr" rtl="0">
              <a:spcBef>
                <a:spcPts val="0"/>
              </a:spcBef>
              <a:buNone/>
            </a:pPr>
            <a:r>
              <a:rPr lang="en" sz="2400">
                <a:latin typeface="Verdana"/>
                <a:ea typeface="Verdana"/>
                <a:cs typeface="Verdana"/>
                <a:sym typeface="Verdana"/>
              </a:rPr>
              <a:t>STEP-BY-STEP</a:t>
            </a:r>
          </a:p>
        </p:txBody>
      </p:sp>
      <p:sp>
        <p:nvSpPr>
          <p:cNvPr id="63" name="Shape 63"/>
          <p:cNvSpPr txBox="1"/>
          <p:nvPr/>
        </p:nvSpPr>
        <p:spPr>
          <a:xfrm>
            <a:off x="3408800" y="3747225"/>
            <a:ext cx="2322899" cy="796500"/>
          </a:xfrm>
          <a:prstGeom prst="rect">
            <a:avLst/>
          </a:prstGeom>
          <a:noFill/>
          <a:ln>
            <a:noFill/>
          </a:ln>
        </p:spPr>
        <p:txBody>
          <a:bodyPr lIns="91425" tIns="91425" rIns="91425" bIns="91425" anchor="t" anchorCtr="0">
            <a:noAutofit/>
          </a:bodyPr>
          <a:lstStyle/>
          <a:p>
            <a:pPr lvl="0" algn="ctr" rtl="0">
              <a:spcBef>
                <a:spcPts val="0"/>
              </a:spcBef>
              <a:buNone/>
            </a:pPr>
            <a:r>
              <a:rPr lang="en" sz="2400">
                <a:latin typeface="Verdana"/>
                <a:ea typeface="Verdana"/>
                <a:cs typeface="Verdana"/>
                <a:sym typeface="Verdana"/>
              </a:rPr>
              <a:t>CLOSURE</a:t>
            </a:r>
          </a:p>
        </p:txBody>
      </p:sp>
      <p:sp>
        <p:nvSpPr>
          <p:cNvPr id="64" name="Shape 64"/>
          <p:cNvSpPr txBox="1"/>
          <p:nvPr/>
        </p:nvSpPr>
        <p:spPr>
          <a:xfrm>
            <a:off x="5641450" y="3555075"/>
            <a:ext cx="3330300" cy="796500"/>
          </a:xfrm>
          <a:prstGeom prst="rect">
            <a:avLst/>
          </a:prstGeom>
          <a:noFill/>
          <a:ln>
            <a:noFill/>
          </a:ln>
        </p:spPr>
        <p:txBody>
          <a:bodyPr lIns="91425" tIns="91425" rIns="91425" bIns="91425" anchor="t" anchorCtr="0">
            <a:noAutofit/>
          </a:bodyPr>
          <a:lstStyle/>
          <a:p>
            <a:pPr algn="ctr" rtl="0">
              <a:spcBef>
                <a:spcPts val="0"/>
              </a:spcBef>
              <a:buNone/>
            </a:pPr>
            <a:r>
              <a:rPr lang="en" sz="2400">
                <a:latin typeface="Verdana"/>
                <a:ea typeface="Verdana"/>
                <a:cs typeface="Verdana"/>
                <a:sym typeface="Verdana"/>
              </a:rPr>
              <a:t>MANAGE</a:t>
            </a:r>
          </a:p>
          <a:p>
            <a:pPr lvl="0" algn="ctr" rtl="0">
              <a:spcBef>
                <a:spcPts val="0"/>
              </a:spcBef>
              <a:buNone/>
            </a:pPr>
            <a:r>
              <a:rPr lang="en" sz="2400">
                <a:latin typeface="Verdana"/>
                <a:ea typeface="Verdana"/>
                <a:cs typeface="Verdana"/>
                <a:sym typeface="Verdana"/>
              </a:rPr>
              <a:t>SHORTCOMINGS</a:t>
            </a:r>
          </a:p>
        </p:txBody>
      </p:sp>
      <p:pic>
        <p:nvPicPr>
          <p:cNvPr id="65" name="Shape 65"/>
          <p:cNvPicPr preferRelativeResize="0"/>
          <p:nvPr/>
        </p:nvPicPr>
        <p:blipFill>
          <a:blip r:embed="rId4">
            <a:alphaModFix/>
          </a:blip>
          <a:stretch>
            <a:fillRect/>
          </a:stretch>
        </p:blipFill>
        <p:spPr>
          <a:xfrm>
            <a:off x="348000" y="1755000"/>
            <a:ext cx="2722500" cy="1633500"/>
          </a:xfrm>
          <a:prstGeom prst="rect">
            <a:avLst/>
          </a:prstGeom>
          <a:noFill/>
          <a:ln>
            <a:noFill/>
          </a:ln>
        </p:spPr>
      </p:pic>
      <p:pic>
        <p:nvPicPr>
          <p:cNvPr id="66" name="Shape 66"/>
          <p:cNvPicPr preferRelativeResize="0"/>
          <p:nvPr/>
        </p:nvPicPr>
        <p:blipFill>
          <a:blip r:embed="rId5">
            <a:alphaModFix/>
          </a:blip>
          <a:stretch>
            <a:fillRect/>
          </a:stretch>
        </p:blipFill>
        <p:spPr>
          <a:xfrm>
            <a:off x="3619625" y="1755000"/>
            <a:ext cx="1351700" cy="1633499"/>
          </a:xfrm>
          <a:prstGeom prst="rect">
            <a:avLst/>
          </a:prstGeom>
          <a:noFill/>
          <a:ln>
            <a:noFill/>
          </a:ln>
        </p:spPr>
      </p:pic>
      <p:sp>
        <p:nvSpPr>
          <p:cNvPr id="67" name="Shape 67"/>
          <p:cNvSpPr/>
          <p:nvPr/>
        </p:nvSpPr>
        <p:spPr>
          <a:xfrm>
            <a:off x="4538825" y="1755000"/>
            <a:ext cx="857400" cy="857400"/>
          </a:xfrm>
          <a:prstGeom prst="mathPlus">
            <a:avLst>
              <a:gd name="adj1" fmla="val 23520"/>
            </a:avLst>
          </a:prstGeom>
          <a:solidFill>
            <a:schemeClr val="accent1"/>
          </a:solid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pic>
        <p:nvPicPr>
          <p:cNvPr id="68" name="Shape 68"/>
          <p:cNvPicPr preferRelativeResize="0"/>
          <p:nvPr/>
        </p:nvPicPr>
        <p:blipFill>
          <a:blip r:embed="rId6">
            <a:alphaModFix/>
          </a:blip>
          <a:stretch>
            <a:fillRect/>
          </a:stretch>
        </p:blipFill>
        <p:spPr>
          <a:xfrm>
            <a:off x="5945350" y="1600475"/>
            <a:ext cx="2722499" cy="173521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457200" y="2143053"/>
            <a:ext cx="8229600" cy="857400"/>
          </a:xfrm>
          <a:prstGeom prst="rect">
            <a:avLst/>
          </a:prstGeom>
        </p:spPr>
        <p:txBody>
          <a:bodyPr lIns="91425" tIns="91425" rIns="91425" bIns="91425" anchor="b" anchorCtr="0">
            <a:noAutofit/>
          </a:bodyPr>
          <a:lstStyle/>
          <a:p>
            <a:pPr>
              <a:spcBef>
                <a:spcPts val="0"/>
              </a:spcBef>
              <a:buNone/>
            </a:pPr>
            <a:r>
              <a:rPr lang="en"/>
              <a:t>Software Demonstration</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p:nvPr/>
        </p:nvSpPr>
        <p:spPr>
          <a:xfrm>
            <a:off x="640925" y="1498425"/>
            <a:ext cx="2536800" cy="19293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9" name="Shape 79"/>
          <p:cNvSpPr/>
          <p:nvPr/>
        </p:nvSpPr>
        <p:spPr>
          <a:xfrm>
            <a:off x="6066475" y="1498437"/>
            <a:ext cx="2536800" cy="19293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0" name="Shape 80"/>
          <p:cNvSpPr/>
          <p:nvPr/>
        </p:nvSpPr>
        <p:spPr>
          <a:xfrm>
            <a:off x="640925" y="3862800"/>
            <a:ext cx="7962299" cy="12806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81" name="Shape 8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Code Implementation</a:t>
            </a:r>
          </a:p>
        </p:txBody>
      </p:sp>
      <p:sp>
        <p:nvSpPr>
          <p:cNvPr id="82" name="Shape 82"/>
          <p:cNvSpPr/>
          <p:nvPr/>
        </p:nvSpPr>
        <p:spPr>
          <a:xfrm>
            <a:off x="3813000" y="2023962"/>
            <a:ext cx="1517999" cy="5895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STEP 1</a:t>
            </a:r>
          </a:p>
        </p:txBody>
      </p:sp>
      <p:sp>
        <p:nvSpPr>
          <p:cNvPr id="83" name="Shape 83"/>
          <p:cNvSpPr/>
          <p:nvPr/>
        </p:nvSpPr>
        <p:spPr>
          <a:xfrm>
            <a:off x="3813000" y="3229050"/>
            <a:ext cx="1517999" cy="7337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STEP 6</a:t>
            </a:r>
          </a:p>
        </p:txBody>
      </p:sp>
      <p:sp>
        <p:nvSpPr>
          <p:cNvPr id="84" name="Shape 84"/>
          <p:cNvSpPr/>
          <p:nvPr/>
        </p:nvSpPr>
        <p:spPr>
          <a:xfrm>
            <a:off x="3813000" y="1325100"/>
            <a:ext cx="1517999" cy="5895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PRE-STEP</a:t>
            </a:r>
          </a:p>
        </p:txBody>
      </p:sp>
      <p:sp>
        <p:nvSpPr>
          <p:cNvPr id="85" name="Shape 85"/>
          <p:cNvSpPr txBox="1"/>
          <p:nvPr/>
        </p:nvSpPr>
        <p:spPr>
          <a:xfrm>
            <a:off x="4380900" y="2614337"/>
            <a:ext cx="382199" cy="733799"/>
          </a:xfrm>
          <a:prstGeom prst="rect">
            <a:avLst/>
          </a:prstGeom>
          <a:noFill/>
          <a:ln>
            <a:noFill/>
          </a:ln>
        </p:spPr>
        <p:txBody>
          <a:bodyPr lIns="91425" tIns="91425" rIns="91425" bIns="91425" anchor="t" anchorCtr="0">
            <a:noAutofit/>
          </a:bodyPr>
          <a:lstStyle/>
          <a:p>
            <a:pPr algn="ctr" rtl="0">
              <a:spcBef>
                <a:spcPts val="0"/>
              </a:spcBef>
              <a:buNone/>
            </a:pPr>
            <a:r>
              <a:rPr lang="en"/>
              <a:t>:</a:t>
            </a:r>
          </a:p>
          <a:p>
            <a:pPr algn="ctr" rtl="0">
              <a:spcBef>
                <a:spcPts val="0"/>
              </a:spcBef>
              <a:buNone/>
            </a:pPr>
            <a:r>
              <a:rPr lang="en"/>
              <a:t>:</a:t>
            </a:r>
          </a:p>
          <a:p>
            <a:pPr algn="ctr">
              <a:spcBef>
                <a:spcPts val="0"/>
              </a:spcBef>
              <a:buNone/>
            </a:pPr>
            <a:endParaRPr/>
          </a:p>
        </p:txBody>
      </p:sp>
      <p:sp>
        <p:nvSpPr>
          <p:cNvPr id="86" name="Shape 86"/>
          <p:cNvSpPr/>
          <p:nvPr/>
        </p:nvSpPr>
        <p:spPr>
          <a:xfrm>
            <a:off x="741125" y="17295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a:t>FUNCTION</a:t>
            </a:r>
          </a:p>
          <a:p>
            <a:pPr lvl="0" algn="ctr" rtl="0">
              <a:spcBef>
                <a:spcPts val="0"/>
              </a:spcBef>
              <a:buNone/>
            </a:pPr>
            <a:r>
              <a:rPr lang="en"/>
              <a:t>DEPENDENCY</a:t>
            </a:r>
          </a:p>
        </p:txBody>
      </p:sp>
      <p:sp>
        <p:nvSpPr>
          <p:cNvPr id="87" name="Shape 87"/>
          <p:cNvSpPr/>
          <p:nvPr/>
        </p:nvSpPr>
        <p:spPr>
          <a:xfrm>
            <a:off x="893525" y="18819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88" name="Shape 88"/>
          <p:cNvSpPr/>
          <p:nvPr/>
        </p:nvSpPr>
        <p:spPr>
          <a:xfrm>
            <a:off x="1045925" y="20343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89" name="Shape 89"/>
          <p:cNvSpPr/>
          <p:nvPr/>
        </p:nvSpPr>
        <p:spPr>
          <a:xfrm>
            <a:off x="1198325" y="21867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FUNCTIONAL</a:t>
            </a:r>
          </a:p>
          <a:p>
            <a:pPr lvl="0" algn="ctr" rtl="0">
              <a:spcBef>
                <a:spcPts val="0"/>
              </a:spcBef>
              <a:buNone/>
            </a:pPr>
            <a:r>
              <a:rPr lang="en"/>
              <a:t>DEPENDENCY</a:t>
            </a:r>
          </a:p>
        </p:txBody>
      </p:sp>
      <p:sp>
        <p:nvSpPr>
          <p:cNvPr id="90" name="Shape 90"/>
          <p:cNvSpPr/>
          <p:nvPr/>
        </p:nvSpPr>
        <p:spPr>
          <a:xfrm>
            <a:off x="1350725" y="23391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dirty="0"/>
              <a:t>FUNCTIONAL</a:t>
            </a:r>
          </a:p>
          <a:p>
            <a:pPr lvl="0" algn="ctr" rtl="0">
              <a:spcBef>
                <a:spcPts val="0"/>
              </a:spcBef>
              <a:buNone/>
            </a:pPr>
            <a:r>
              <a:rPr lang="en" dirty="0"/>
              <a:t>DEPENDENCY</a:t>
            </a:r>
          </a:p>
        </p:txBody>
      </p:sp>
      <p:sp>
        <p:nvSpPr>
          <p:cNvPr id="91" name="Shape 91"/>
          <p:cNvSpPr/>
          <p:nvPr/>
        </p:nvSpPr>
        <p:spPr>
          <a:xfrm>
            <a:off x="6242875" y="18057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92" name="Shape 92"/>
          <p:cNvSpPr/>
          <p:nvPr/>
        </p:nvSpPr>
        <p:spPr>
          <a:xfrm>
            <a:off x="6395275" y="19581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93" name="Shape 93"/>
          <p:cNvSpPr/>
          <p:nvPr/>
        </p:nvSpPr>
        <p:spPr>
          <a:xfrm>
            <a:off x="6547675" y="21105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FUNCTIONAL</a:t>
            </a:r>
          </a:p>
          <a:p>
            <a:pPr lvl="0" algn="ctr" rtl="0">
              <a:spcBef>
                <a:spcPts val="0"/>
              </a:spcBef>
              <a:buNone/>
            </a:pPr>
            <a:r>
              <a:rPr lang="en"/>
              <a:t>DEPENDENCY</a:t>
            </a:r>
          </a:p>
        </p:txBody>
      </p:sp>
      <p:sp>
        <p:nvSpPr>
          <p:cNvPr id="94" name="Shape 94"/>
          <p:cNvSpPr/>
          <p:nvPr/>
        </p:nvSpPr>
        <p:spPr>
          <a:xfrm>
            <a:off x="6700075" y="2262975"/>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3NF RELATION </a:t>
            </a:r>
          </a:p>
        </p:txBody>
      </p:sp>
      <p:sp>
        <p:nvSpPr>
          <p:cNvPr id="95" name="Shape 95"/>
          <p:cNvSpPr txBox="1"/>
          <p:nvPr/>
        </p:nvSpPr>
        <p:spPr>
          <a:xfrm>
            <a:off x="1073675" y="4226850"/>
            <a:ext cx="1366500" cy="552600"/>
          </a:xfrm>
          <a:prstGeom prst="rect">
            <a:avLst/>
          </a:prstGeom>
          <a:noFill/>
          <a:ln>
            <a:noFill/>
          </a:ln>
        </p:spPr>
        <p:txBody>
          <a:bodyPr lIns="91425" tIns="91425" rIns="91425" bIns="91425" anchor="ctr" anchorCtr="0">
            <a:noAutofit/>
          </a:bodyPr>
          <a:lstStyle/>
          <a:p>
            <a:pPr lvl="0" algn="ctr" rtl="0">
              <a:spcBef>
                <a:spcPts val="0"/>
              </a:spcBef>
              <a:buNone/>
            </a:pPr>
            <a:r>
              <a:rPr lang="en">
                <a:solidFill>
                  <a:schemeClr val="dk1"/>
                </a:solidFill>
              </a:rPr>
              <a:t>INPUT</a:t>
            </a:r>
          </a:p>
        </p:txBody>
      </p:sp>
      <p:sp>
        <p:nvSpPr>
          <p:cNvPr id="96" name="Shape 96"/>
          <p:cNvSpPr txBox="1"/>
          <p:nvPr/>
        </p:nvSpPr>
        <p:spPr>
          <a:xfrm>
            <a:off x="6727825" y="4226850"/>
            <a:ext cx="1366500" cy="552600"/>
          </a:xfrm>
          <a:prstGeom prst="rect">
            <a:avLst/>
          </a:prstGeom>
          <a:noFill/>
          <a:ln>
            <a:noFill/>
          </a:ln>
        </p:spPr>
        <p:txBody>
          <a:bodyPr lIns="91425" tIns="91425" rIns="91425" bIns="91425" anchor="ctr" anchorCtr="0">
            <a:noAutofit/>
          </a:bodyPr>
          <a:lstStyle/>
          <a:p>
            <a:pPr lvl="0" algn="ctr" rtl="0">
              <a:spcBef>
                <a:spcPts val="0"/>
              </a:spcBef>
              <a:buNone/>
            </a:pPr>
            <a:r>
              <a:rPr lang="en">
                <a:solidFill>
                  <a:schemeClr val="dk1"/>
                </a:solidFill>
              </a:rPr>
              <a:t>OUTPUT</a:t>
            </a:r>
          </a:p>
        </p:txBody>
      </p:sp>
      <p:sp>
        <p:nvSpPr>
          <p:cNvPr id="97" name="Shape 97"/>
          <p:cNvSpPr txBox="1"/>
          <p:nvPr/>
        </p:nvSpPr>
        <p:spPr>
          <a:xfrm>
            <a:off x="3708600" y="4203425"/>
            <a:ext cx="1726800" cy="552600"/>
          </a:xfrm>
          <a:prstGeom prst="rect">
            <a:avLst/>
          </a:prstGeom>
          <a:noFill/>
          <a:ln>
            <a:noFill/>
          </a:ln>
        </p:spPr>
        <p:txBody>
          <a:bodyPr lIns="91425" tIns="91425" rIns="91425" bIns="91425" anchor="ctr" anchorCtr="0">
            <a:noAutofit/>
          </a:bodyPr>
          <a:lstStyle/>
          <a:p>
            <a:pPr lvl="0" algn="ctr" rtl="0">
              <a:spcBef>
                <a:spcPts val="0"/>
              </a:spcBef>
              <a:buNone/>
            </a:pPr>
            <a:r>
              <a:rPr lang="en">
                <a:solidFill>
                  <a:schemeClr val="dk1"/>
                </a:solidFill>
              </a:rPr>
              <a:t>BERNSTEIN’S</a:t>
            </a:r>
          </a:p>
        </p:txBody>
      </p:sp>
      <p:cxnSp>
        <p:nvCxnSpPr>
          <p:cNvPr id="98" name="Shape 98"/>
          <p:cNvCxnSpPr>
            <a:stCxn id="84" idx="1"/>
          </p:cNvCxnSpPr>
          <p:nvPr/>
        </p:nvCxnSpPr>
        <p:spPr>
          <a:xfrm flipH="1">
            <a:off x="3202800" y="1619850"/>
            <a:ext cx="610200" cy="163500"/>
          </a:xfrm>
          <a:prstGeom prst="straightConnector1">
            <a:avLst/>
          </a:prstGeom>
          <a:noFill/>
          <a:ln w="19050" cap="flat">
            <a:solidFill>
              <a:schemeClr val="dk2"/>
            </a:solidFill>
            <a:prstDash val="solid"/>
            <a:round/>
            <a:headEnd type="none" w="lg" len="lg"/>
            <a:tailEnd type="triangle" w="lg" len="lg"/>
          </a:ln>
        </p:spPr>
      </p:cxnSp>
      <p:cxnSp>
        <p:nvCxnSpPr>
          <p:cNvPr id="99" name="Shape 99"/>
          <p:cNvCxnSpPr>
            <a:stCxn id="82" idx="1"/>
            <a:endCxn id="78" idx="3"/>
          </p:cNvCxnSpPr>
          <p:nvPr/>
        </p:nvCxnSpPr>
        <p:spPr>
          <a:xfrm flipH="1">
            <a:off x="3177600" y="2318712"/>
            <a:ext cx="635400" cy="144300"/>
          </a:xfrm>
          <a:prstGeom prst="straightConnector1">
            <a:avLst/>
          </a:prstGeom>
          <a:noFill/>
          <a:ln w="19050" cap="flat">
            <a:solidFill>
              <a:schemeClr val="dk2"/>
            </a:solidFill>
            <a:prstDash val="solid"/>
            <a:round/>
            <a:headEnd type="none" w="lg" len="lg"/>
            <a:tailEnd type="triangle" w="lg" len="lg"/>
          </a:ln>
        </p:spPr>
      </p:cxnSp>
      <p:cxnSp>
        <p:nvCxnSpPr>
          <p:cNvPr id="100" name="Shape 100"/>
          <p:cNvCxnSpPr>
            <a:stCxn id="83" idx="1"/>
          </p:cNvCxnSpPr>
          <p:nvPr/>
        </p:nvCxnSpPr>
        <p:spPr>
          <a:xfrm rot="10800000">
            <a:off x="3163500" y="3220949"/>
            <a:ext cx="649500" cy="375000"/>
          </a:xfrm>
          <a:prstGeom prst="straightConnector1">
            <a:avLst/>
          </a:prstGeom>
          <a:noFill/>
          <a:ln w="19050" cap="flat">
            <a:solidFill>
              <a:schemeClr val="dk2"/>
            </a:solidFill>
            <a:prstDash val="solid"/>
            <a:round/>
            <a:headEnd type="none" w="lg" len="lg"/>
            <a:tailEnd type="triangle" w="lg" len="lg"/>
          </a:ln>
        </p:spPr>
      </p:cxnSp>
      <p:cxnSp>
        <p:nvCxnSpPr>
          <p:cNvPr id="101" name="Shape 101"/>
          <p:cNvCxnSpPr>
            <a:stCxn id="84" idx="3"/>
          </p:cNvCxnSpPr>
          <p:nvPr/>
        </p:nvCxnSpPr>
        <p:spPr>
          <a:xfrm>
            <a:off x="5330999" y="1619850"/>
            <a:ext cx="692700" cy="399900"/>
          </a:xfrm>
          <a:prstGeom prst="straightConnector1">
            <a:avLst/>
          </a:prstGeom>
          <a:noFill/>
          <a:ln w="19050" cap="flat">
            <a:solidFill>
              <a:schemeClr val="dk2"/>
            </a:solidFill>
            <a:prstDash val="solid"/>
            <a:round/>
            <a:headEnd type="none" w="lg" len="lg"/>
            <a:tailEnd type="triangle" w="lg" len="lg"/>
          </a:ln>
        </p:spPr>
      </p:cxnSp>
      <p:cxnSp>
        <p:nvCxnSpPr>
          <p:cNvPr id="102" name="Shape 102"/>
          <p:cNvCxnSpPr>
            <a:stCxn id="82" idx="3"/>
          </p:cNvCxnSpPr>
          <p:nvPr/>
        </p:nvCxnSpPr>
        <p:spPr>
          <a:xfrm>
            <a:off x="5330999" y="2318712"/>
            <a:ext cx="721500" cy="0"/>
          </a:xfrm>
          <a:prstGeom prst="straightConnector1">
            <a:avLst/>
          </a:prstGeom>
          <a:noFill/>
          <a:ln w="19050" cap="flat">
            <a:solidFill>
              <a:schemeClr val="dk2"/>
            </a:solidFill>
            <a:prstDash val="solid"/>
            <a:round/>
            <a:headEnd type="none" w="lg" len="lg"/>
            <a:tailEnd type="triangle" w="lg" len="lg"/>
          </a:ln>
        </p:spPr>
      </p:cxnSp>
      <p:cxnSp>
        <p:nvCxnSpPr>
          <p:cNvPr id="103" name="Shape 103"/>
          <p:cNvCxnSpPr>
            <a:stCxn id="83" idx="3"/>
          </p:cNvCxnSpPr>
          <p:nvPr/>
        </p:nvCxnSpPr>
        <p:spPr>
          <a:xfrm rot="10800000" flipH="1">
            <a:off x="5330999" y="3186749"/>
            <a:ext cx="708900" cy="4092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p:nvPr/>
        </p:nvSpPr>
        <p:spPr>
          <a:xfrm>
            <a:off x="3019450" y="2068800"/>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109" name="Shape 10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Pre-step</a:t>
            </a:r>
          </a:p>
        </p:txBody>
      </p:sp>
      <p:sp>
        <p:nvSpPr>
          <p:cNvPr id="110" name="Shape 110"/>
          <p:cNvSpPr/>
          <p:nvPr/>
        </p:nvSpPr>
        <p:spPr>
          <a:xfrm>
            <a:off x="3724575" y="872425"/>
            <a:ext cx="1517999" cy="37964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u="sng"/>
              <a:t>PRE-STEP</a:t>
            </a:r>
          </a:p>
          <a:p>
            <a:pPr algn="ctr" rtl="0">
              <a:spcBef>
                <a:spcPts val="0"/>
              </a:spcBef>
              <a:buNone/>
            </a:pPr>
            <a:endParaRPr/>
          </a:p>
          <a:p>
            <a:pPr algn="ctr" rtl="0">
              <a:spcBef>
                <a:spcPts val="0"/>
              </a:spcBef>
              <a:buNone/>
            </a:pPr>
            <a:r>
              <a:rPr lang="en"/>
              <a:t>Merge </a:t>
            </a:r>
          </a:p>
          <a:p>
            <a:pPr algn="ctr" rtl="0">
              <a:spcBef>
                <a:spcPts val="0"/>
              </a:spcBef>
              <a:buNone/>
            </a:pPr>
            <a:r>
              <a:rPr lang="en"/>
              <a:t>same LHS</a:t>
            </a:r>
          </a:p>
          <a:p>
            <a:pPr algn="ctr" rtl="0">
              <a:spcBef>
                <a:spcPts val="0"/>
              </a:spcBef>
              <a:buNone/>
            </a:pPr>
            <a:endParaRPr/>
          </a:p>
          <a:p>
            <a:pPr lvl="0" algn="ctr" rtl="0">
              <a:spcBef>
                <a:spcPts val="0"/>
              </a:spcBef>
              <a:buNone/>
            </a:pPr>
            <a:r>
              <a:rPr lang="en"/>
              <a:t>Derive closures</a:t>
            </a:r>
          </a:p>
        </p:txBody>
      </p:sp>
      <p:sp>
        <p:nvSpPr>
          <p:cNvPr id="111" name="Shape 111"/>
          <p:cNvSpPr/>
          <p:nvPr/>
        </p:nvSpPr>
        <p:spPr>
          <a:xfrm>
            <a:off x="527025" y="1746300"/>
            <a:ext cx="2536800" cy="19293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12" name="Shape 112"/>
          <p:cNvSpPr/>
          <p:nvPr/>
        </p:nvSpPr>
        <p:spPr>
          <a:xfrm>
            <a:off x="627225" y="19774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113" name="Shape 113"/>
          <p:cNvSpPr/>
          <p:nvPr/>
        </p:nvSpPr>
        <p:spPr>
          <a:xfrm>
            <a:off x="779625" y="21298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114" name="Shape 114"/>
          <p:cNvSpPr/>
          <p:nvPr/>
        </p:nvSpPr>
        <p:spPr>
          <a:xfrm>
            <a:off x="932025" y="2282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115" name="Shape 115"/>
          <p:cNvSpPr/>
          <p:nvPr/>
        </p:nvSpPr>
        <p:spPr>
          <a:xfrm>
            <a:off x="1084425" y="24346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FUNCTIONAL</a:t>
            </a:r>
          </a:p>
          <a:p>
            <a:pPr lvl="0" algn="ctr" rtl="0">
              <a:spcBef>
                <a:spcPts val="0"/>
              </a:spcBef>
              <a:buNone/>
            </a:pPr>
            <a:r>
              <a:rPr lang="en"/>
              <a:t>DEPENDENCY</a:t>
            </a:r>
          </a:p>
        </p:txBody>
      </p:sp>
      <p:sp>
        <p:nvSpPr>
          <p:cNvPr id="116" name="Shape 116"/>
          <p:cNvSpPr/>
          <p:nvPr/>
        </p:nvSpPr>
        <p:spPr>
          <a:xfrm>
            <a:off x="1236825" y="25870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Functional Dependency</a:t>
            </a:r>
          </a:p>
        </p:txBody>
      </p:sp>
      <p:sp>
        <p:nvSpPr>
          <p:cNvPr id="117" name="Shape 117"/>
          <p:cNvSpPr/>
          <p:nvPr/>
        </p:nvSpPr>
        <p:spPr>
          <a:xfrm>
            <a:off x="6155925" y="872424"/>
            <a:ext cx="2536800" cy="15752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18" name="Shape 118"/>
          <p:cNvSpPr/>
          <p:nvPr/>
        </p:nvSpPr>
        <p:spPr>
          <a:xfrm>
            <a:off x="6408525" y="1019262"/>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119" name="Shape 119"/>
          <p:cNvSpPr/>
          <p:nvPr/>
        </p:nvSpPr>
        <p:spPr>
          <a:xfrm>
            <a:off x="6560925" y="1171662"/>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120" name="Shape 120"/>
          <p:cNvSpPr/>
          <p:nvPr/>
        </p:nvSpPr>
        <p:spPr>
          <a:xfrm>
            <a:off x="6713325" y="1324062"/>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FUNCTIONAL</a:t>
            </a:r>
          </a:p>
          <a:p>
            <a:pPr lvl="0" algn="ctr" rtl="0">
              <a:spcBef>
                <a:spcPts val="0"/>
              </a:spcBef>
              <a:buNone/>
            </a:pPr>
            <a:r>
              <a:rPr lang="en"/>
              <a:t>DEPENDENCY</a:t>
            </a:r>
          </a:p>
        </p:txBody>
      </p:sp>
      <p:sp>
        <p:nvSpPr>
          <p:cNvPr id="121" name="Shape 121"/>
          <p:cNvSpPr/>
          <p:nvPr/>
        </p:nvSpPr>
        <p:spPr>
          <a:xfrm>
            <a:off x="6865725" y="1476462"/>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Functional Dependency</a:t>
            </a:r>
          </a:p>
        </p:txBody>
      </p:sp>
      <p:sp>
        <p:nvSpPr>
          <p:cNvPr id="122" name="Shape 122"/>
          <p:cNvSpPr/>
          <p:nvPr/>
        </p:nvSpPr>
        <p:spPr>
          <a:xfrm>
            <a:off x="6308325" y="3093699"/>
            <a:ext cx="2536800" cy="15752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23" name="Shape 123"/>
          <p:cNvSpPr/>
          <p:nvPr/>
        </p:nvSpPr>
        <p:spPr>
          <a:xfrm>
            <a:off x="6560925" y="3240437"/>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124" name="Shape 124"/>
          <p:cNvSpPr/>
          <p:nvPr/>
        </p:nvSpPr>
        <p:spPr>
          <a:xfrm>
            <a:off x="6713325" y="3392837"/>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t>
            </a:r>
          </a:p>
          <a:p>
            <a:pPr lvl="0" algn="ctr" rtl="0">
              <a:spcBef>
                <a:spcPts val="0"/>
              </a:spcBef>
              <a:buNone/>
            </a:pPr>
            <a:r>
              <a:rPr lang="en"/>
              <a:t>DEPENDENCY</a:t>
            </a:r>
          </a:p>
        </p:txBody>
      </p:sp>
      <p:sp>
        <p:nvSpPr>
          <p:cNvPr id="125" name="Shape 125"/>
          <p:cNvSpPr/>
          <p:nvPr/>
        </p:nvSpPr>
        <p:spPr>
          <a:xfrm>
            <a:off x="6865725" y="3545237"/>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FUNCTIONAL</a:t>
            </a:r>
          </a:p>
          <a:p>
            <a:pPr lvl="0" algn="ctr" rtl="0">
              <a:spcBef>
                <a:spcPts val="0"/>
              </a:spcBef>
              <a:buNone/>
            </a:pPr>
            <a:r>
              <a:rPr lang="en"/>
              <a:t>DEPENDENCY</a:t>
            </a:r>
          </a:p>
        </p:txBody>
      </p:sp>
      <p:sp>
        <p:nvSpPr>
          <p:cNvPr id="126" name="Shape 126"/>
          <p:cNvSpPr/>
          <p:nvPr/>
        </p:nvSpPr>
        <p:spPr>
          <a:xfrm>
            <a:off x="7018125" y="3697637"/>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Closure</a:t>
            </a:r>
          </a:p>
        </p:txBody>
      </p:sp>
      <p:sp>
        <p:nvSpPr>
          <p:cNvPr id="127" name="Shape 127"/>
          <p:cNvSpPr txBox="1"/>
          <p:nvPr/>
        </p:nvSpPr>
        <p:spPr>
          <a:xfrm>
            <a:off x="6155925" y="319825"/>
            <a:ext cx="2185800" cy="5526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Merged dependencies</a:t>
            </a:r>
          </a:p>
        </p:txBody>
      </p:sp>
      <p:sp>
        <p:nvSpPr>
          <p:cNvPr id="128" name="Shape 128"/>
          <p:cNvSpPr txBox="1"/>
          <p:nvPr/>
        </p:nvSpPr>
        <p:spPr>
          <a:xfrm>
            <a:off x="6308325" y="2626425"/>
            <a:ext cx="1214100" cy="5526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Closures</a:t>
            </a:r>
          </a:p>
        </p:txBody>
      </p:sp>
      <p:sp>
        <p:nvSpPr>
          <p:cNvPr id="129" name="Shape 129"/>
          <p:cNvSpPr txBox="1"/>
          <p:nvPr/>
        </p:nvSpPr>
        <p:spPr>
          <a:xfrm>
            <a:off x="527025" y="1171675"/>
            <a:ext cx="2208899" cy="5526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Validated dependencies</a:t>
            </a: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135" name="Shape 135"/>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AE → B</a:t>
            </a:r>
          </a:p>
        </p:txBody>
      </p:sp>
      <p:sp>
        <p:nvSpPr>
          <p:cNvPr id="136" name="Shape 136"/>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
        <p:nvSpPr>
          <p:cNvPr id="137" name="Shape 137"/>
          <p:cNvSpPr txBox="1"/>
          <p:nvPr/>
        </p:nvSpPr>
        <p:spPr>
          <a:xfrm>
            <a:off x="417550" y="1222500"/>
            <a:ext cx="1100699" cy="637799"/>
          </a:xfrm>
          <a:prstGeom prst="rect">
            <a:avLst/>
          </a:prstGeom>
          <a:noFill/>
          <a:ln>
            <a:noFill/>
          </a:ln>
        </p:spPr>
        <p:txBody>
          <a:bodyPr lIns="91425" tIns="91425" rIns="91425" bIns="91425" anchor="t" anchorCtr="0">
            <a:noAutofit/>
          </a:bodyPr>
          <a:lstStyle/>
          <a:p>
            <a:pPr rtl="0">
              <a:spcBef>
                <a:spcPts val="0"/>
              </a:spcBef>
              <a:buNone/>
            </a:pPr>
            <a:r>
              <a:rPr lang="en"/>
              <a:t>LHS1 = A</a:t>
            </a:r>
          </a:p>
          <a:p>
            <a:pPr>
              <a:spcBef>
                <a:spcPts val="0"/>
              </a:spcBef>
              <a:buNone/>
            </a:pPr>
            <a:r>
              <a:rPr lang="en"/>
              <a:t>RHS1 = E</a:t>
            </a:r>
          </a:p>
        </p:txBody>
      </p:sp>
      <p:sp>
        <p:nvSpPr>
          <p:cNvPr id="138" name="Shape 138"/>
          <p:cNvSpPr txBox="1"/>
          <p:nvPr/>
        </p:nvSpPr>
        <p:spPr>
          <a:xfrm>
            <a:off x="457200" y="2798375"/>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LHS2 = AE</a:t>
            </a:r>
          </a:p>
          <a:p>
            <a:pPr lvl="0" rtl="0">
              <a:spcBef>
                <a:spcPts val="0"/>
              </a:spcBef>
              <a:buNone/>
            </a:pPr>
            <a:r>
              <a:rPr lang="en"/>
              <a:t>RHS2 = B</a:t>
            </a:r>
          </a:p>
        </p:txBody>
      </p:sp>
      <p:sp>
        <p:nvSpPr>
          <p:cNvPr id="139" name="Shape 139"/>
          <p:cNvSpPr/>
          <p:nvPr/>
        </p:nvSpPr>
        <p:spPr>
          <a:xfrm>
            <a:off x="5162750" y="602250"/>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a:t>LHS1 is subset of LHS2</a:t>
            </a:r>
          </a:p>
        </p:txBody>
      </p:sp>
      <p:sp>
        <p:nvSpPr>
          <p:cNvPr id="140" name="Shape 140"/>
          <p:cNvSpPr/>
          <p:nvPr/>
        </p:nvSpPr>
        <p:spPr>
          <a:xfrm>
            <a:off x="5162750" y="2299487"/>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subset of RHS1, x, is subset of LHS2</a:t>
            </a:r>
          </a:p>
        </p:txBody>
      </p:sp>
      <p:sp>
        <p:nvSpPr>
          <p:cNvPr id="141" name="Shape 141"/>
          <p:cNvSpPr/>
          <p:nvPr/>
        </p:nvSpPr>
        <p:spPr>
          <a:xfrm>
            <a:off x="5219600" y="39967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a:t>LHS2 = LHS2 - x </a:t>
            </a:r>
          </a:p>
        </p:txBody>
      </p:sp>
      <p:cxnSp>
        <p:nvCxnSpPr>
          <p:cNvPr id="142" name="Shape 142"/>
          <p:cNvCxnSpPr>
            <a:stCxn id="139" idx="2"/>
            <a:endCxn id="140" idx="0"/>
          </p:cNvCxnSpPr>
          <p:nvPr/>
        </p:nvCxnSpPr>
        <p:spPr>
          <a:xfrm>
            <a:off x="6462799" y="1889849"/>
            <a:ext cx="0" cy="409500"/>
          </a:xfrm>
          <a:prstGeom prst="straightConnector1">
            <a:avLst/>
          </a:prstGeom>
          <a:noFill/>
          <a:ln w="19050" cap="flat">
            <a:solidFill>
              <a:schemeClr val="dk2"/>
            </a:solidFill>
            <a:prstDash val="solid"/>
            <a:round/>
            <a:headEnd type="none" w="lg" len="lg"/>
            <a:tailEnd type="triangle" w="lg" len="lg"/>
          </a:ln>
        </p:spPr>
      </p:cxnSp>
      <p:cxnSp>
        <p:nvCxnSpPr>
          <p:cNvPr id="143" name="Shape 143"/>
          <p:cNvCxnSpPr>
            <a:stCxn id="140" idx="2"/>
            <a:endCxn id="141" idx="0"/>
          </p:cNvCxnSpPr>
          <p:nvPr/>
        </p:nvCxnSpPr>
        <p:spPr>
          <a:xfrm>
            <a:off x="6462799" y="3587087"/>
            <a:ext cx="0" cy="409500"/>
          </a:xfrm>
          <a:prstGeom prst="straightConnector1">
            <a:avLst/>
          </a:prstGeom>
          <a:noFill/>
          <a:ln w="19050" cap="flat">
            <a:solidFill>
              <a:schemeClr val="dk2"/>
            </a:solidFill>
            <a:prstDash val="solid"/>
            <a:round/>
            <a:headEnd type="none" w="lg" len="lg"/>
            <a:tailEnd type="triangle" w="lg" len="lg"/>
          </a:ln>
        </p:spPr>
      </p:cxnSp>
      <p:sp>
        <p:nvSpPr>
          <p:cNvPr id="144" name="Shape 144"/>
          <p:cNvSpPr txBox="1"/>
          <p:nvPr/>
        </p:nvSpPr>
        <p:spPr>
          <a:xfrm>
            <a:off x="5902875" y="1931750"/>
            <a:ext cx="5466300" cy="637799"/>
          </a:xfrm>
          <a:prstGeom prst="rect">
            <a:avLst/>
          </a:prstGeom>
          <a:noFill/>
          <a:ln>
            <a:noFill/>
          </a:ln>
        </p:spPr>
        <p:txBody>
          <a:bodyPr lIns="91425" tIns="91425" rIns="91425" bIns="91425" anchor="t" anchorCtr="0">
            <a:noAutofit/>
          </a:bodyPr>
          <a:lstStyle/>
          <a:p>
            <a:pPr>
              <a:spcBef>
                <a:spcPts val="0"/>
              </a:spcBef>
              <a:buNone/>
            </a:pPr>
            <a:r>
              <a:rPr lang="en"/>
              <a:t>yes</a:t>
            </a:r>
          </a:p>
        </p:txBody>
      </p:sp>
      <p:sp>
        <p:nvSpPr>
          <p:cNvPr id="145" name="Shape 145"/>
          <p:cNvSpPr txBox="1"/>
          <p:nvPr/>
        </p:nvSpPr>
        <p:spPr>
          <a:xfrm>
            <a:off x="5884750" y="3549150"/>
            <a:ext cx="5466300" cy="6377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146" name="Shape 146"/>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1</a:t>
            </a:r>
          </a:p>
        </p:txBody>
      </p:sp>
      <p:cxnSp>
        <p:nvCxnSpPr>
          <p:cNvPr id="147" name="Shape 147"/>
          <p:cNvCxnSpPr>
            <a:stCxn id="139" idx="3"/>
          </p:cNvCxnSpPr>
          <p:nvPr/>
        </p:nvCxnSpPr>
        <p:spPr>
          <a:xfrm rot="10800000">
            <a:off x="6462649" y="586649"/>
            <a:ext cx="1300200" cy="659400"/>
          </a:xfrm>
          <a:prstGeom prst="bentConnector3">
            <a:avLst>
              <a:gd name="adj1" fmla="val -32116"/>
            </a:avLst>
          </a:prstGeom>
          <a:noFill/>
          <a:ln w="19050" cap="flat">
            <a:solidFill>
              <a:schemeClr val="dk2"/>
            </a:solidFill>
            <a:prstDash val="solid"/>
            <a:round/>
            <a:headEnd type="none" w="lg" len="lg"/>
            <a:tailEnd type="stealth" w="lg" len="lg"/>
          </a:ln>
        </p:spPr>
      </p:cxnSp>
      <p:sp>
        <p:nvSpPr>
          <p:cNvPr id="148" name="Shape 148"/>
          <p:cNvSpPr txBox="1"/>
          <p:nvPr/>
        </p:nvSpPr>
        <p:spPr>
          <a:xfrm>
            <a:off x="7615075" y="1261512"/>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cxnSp>
        <p:nvCxnSpPr>
          <p:cNvPr id="149" name="Shape 149"/>
          <p:cNvCxnSpPr>
            <a:stCxn id="140" idx="3"/>
          </p:cNvCxnSpPr>
          <p:nvPr/>
        </p:nvCxnSpPr>
        <p:spPr>
          <a:xfrm rot="10800000" flipH="1">
            <a:off x="7762849" y="1222487"/>
            <a:ext cx="417600" cy="1720800"/>
          </a:xfrm>
          <a:prstGeom prst="bentConnector2">
            <a:avLst/>
          </a:prstGeom>
          <a:noFill/>
          <a:ln w="19050" cap="flat">
            <a:solidFill>
              <a:schemeClr val="dk2"/>
            </a:solidFill>
            <a:prstDash val="solid"/>
            <a:round/>
            <a:headEnd type="none" w="lg" len="lg"/>
            <a:tailEnd type="none" w="lg" len="lg"/>
          </a:ln>
        </p:spPr>
      </p:cxnSp>
      <p:sp>
        <p:nvSpPr>
          <p:cNvPr id="150" name="Shape 150"/>
          <p:cNvSpPr txBox="1"/>
          <p:nvPr/>
        </p:nvSpPr>
        <p:spPr>
          <a:xfrm>
            <a:off x="7706000" y="2943275"/>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sp>
        <p:nvSpPr>
          <p:cNvPr id="151" name="Shape 151"/>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1</a:t>
            </a:r>
          </a:p>
          <a:p>
            <a:pPr lvl="0" algn="ctr" rtl="0">
              <a:spcBef>
                <a:spcPts val="0"/>
              </a:spcBef>
              <a:buNone/>
            </a:pPr>
            <a:endParaRPr u="sng"/>
          </a:p>
          <a:p>
            <a:pPr lvl="0" algn="ctr" rtl="0">
              <a:spcBef>
                <a:spcPts val="0"/>
              </a:spcBef>
              <a:buNone/>
            </a:pPr>
            <a:r>
              <a:rPr lang="en"/>
              <a:t>Remove extraneous attributes</a:t>
            </a: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p:nvPr/>
        </p:nvSpPr>
        <p:spPr>
          <a:xfrm>
            <a:off x="2184000" y="2293337"/>
            <a:ext cx="3288900" cy="1284299"/>
          </a:xfrm>
          <a:prstGeom prst="rightArrow">
            <a:avLst>
              <a:gd name="adj1" fmla="val 50000"/>
              <a:gd name="adj2" fmla="val 50000"/>
            </a:avLst>
          </a:prstGeom>
          <a:solidFill>
            <a:schemeClr val="lt2"/>
          </a:solidFill>
          <a:ln>
            <a:noFill/>
          </a:ln>
        </p:spPr>
        <p:txBody>
          <a:bodyPr lIns="91425" tIns="91425" rIns="91425" bIns="91425" anchor="ctr" anchorCtr="0">
            <a:noAutofit/>
          </a:bodyPr>
          <a:lstStyle/>
          <a:p>
            <a:pPr lvl="0" rtl="0">
              <a:spcBef>
                <a:spcPts val="0"/>
              </a:spcBef>
              <a:buNone/>
            </a:pPr>
            <a:endParaRPr/>
          </a:p>
        </p:txBody>
      </p:sp>
      <p:sp>
        <p:nvSpPr>
          <p:cNvPr id="157" name="Shape 157"/>
          <p:cNvSpPr/>
          <p:nvPr/>
        </p:nvSpPr>
        <p:spPr>
          <a:xfrm>
            <a:off x="457200" y="336025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AE → B</a:t>
            </a:r>
          </a:p>
        </p:txBody>
      </p:sp>
      <p:sp>
        <p:nvSpPr>
          <p:cNvPr id="158" name="Shape 158"/>
          <p:cNvSpPr/>
          <p:nvPr/>
        </p:nvSpPr>
        <p:spPr>
          <a:xfrm>
            <a:off x="457200" y="1784100"/>
            <a:ext cx="1726800" cy="857400"/>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A → E</a:t>
            </a:r>
          </a:p>
        </p:txBody>
      </p:sp>
      <p:sp>
        <p:nvSpPr>
          <p:cNvPr id="159" name="Shape 159"/>
          <p:cNvSpPr txBox="1"/>
          <p:nvPr/>
        </p:nvSpPr>
        <p:spPr>
          <a:xfrm>
            <a:off x="417550" y="1222500"/>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LHS1 = A</a:t>
            </a:r>
          </a:p>
          <a:p>
            <a:pPr lvl="0" rtl="0">
              <a:spcBef>
                <a:spcPts val="0"/>
              </a:spcBef>
              <a:buNone/>
            </a:pPr>
            <a:r>
              <a:rPr lang="en"/>
              <a:t>RHS1 = E</a:t>
            </a:r>
          </a:p>
        </p:txBody>
      </p:sp>
      <p:sp>
        <p:nvSpPr>
          <p:cNvPr id="160" name="Shape 160"/>
          <p:cNvSpPr txBox="1"/>
          <p:nvPr/>
        </p:nvSpPr>
        <p:spPr>
          <a:xfrm>
            <a:off x="457200" y="2798375"/>
            <a:ext cx="1100699" cy="637799"/>
          </a:xfrm>
          <a:prstGeom prst="rect">
            <a:avLst/>
          </a:prstGeom>
          <a:noFill/>
          <a:ln>
            <a:noFill/>
          </a:ln>
        </p:spPr>
        <p:txBody>
          <a:bodyPr lIns="91425" tIns="91425" rIns="91425" bIns="91425" anchor="t" anchorCtr="0">
            <a:noAutofit/>
          </a:bodyPr>
          <a:lstStyle/>
          <a:p>
            <a:pPr lvl="0" rtl="0">
              <a:spcBef>
                <a:spcPts val="0"/>
              </a:spcBef>
              <a:buNone/>
            </a:pPr>
            <a:r>
              <a:rPr lang="en"/>
              <a:t>LHS2 = AE</a:t>
            </a:r>
          </a:p>
          <a:p>
            <a:pPr lvl="0" rtl="0">
              <a:spcBef>
                <a:spcPts val="0"/>
              </a:spcBef>
              <a:buNone/>
            </a:pPr>
            <a:r>
              <a:rPr lang="en"/>
              <a:t>RHS2 = B</a:t>
            </a:r>
          </a:p>
        </p:txBody>
      </p:sp>
      <p:sp>
        <p:nvSpPr>
          <p:cNvPr id="161" name="Shape 161"/>
          <p:cNvSpPr/>
          <p:nvPr/>
        </p:nvSpPr>
        <p:spPr>
          <a:xfrm>
            <a:off x="5162750" y="602250"/>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solidFill>
                  <a:srgbClr val="980000"/>
                </a:solidFill>
              </a:rPr>
              <a:t>A</a:t>
            </a:r>
            <a:r>
              <a:rPr lang="en"/>
              <a:t> is subset of </a:t>
            </a:r>
            <a:r>
              <a:rPr lang="en">
                <a:solidFill>
                  <a:srgbClr val="980000"/>
                </a:solidFill>
              </a:rPr>
              <a:t>AE</a:t>
            </a:r>
          </a:p>
        </p:txBody>
      </p:sp>
      <p:sp>
        <p:nvSpPr>
          <p:cNvPr id="162" name="Shape 162"/>
          <p:cNvSpPr/>
          <p:nvPr/>
        </p:nvSpPr>
        <p:spPr>
          <a:xfrm>
            <a:off x="5162750" y="2299487"/>
            <a:ext cx="2600099" cy="1287599"/>
          </a:xfrm>
          <a:prstGeom prst="diamond">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dirty="0"/>
              <a:t>A subset of </a:t>
            </a:r>
            <a:endParaRPr lang="en" dirty="0" smtClean="0"/>
          </a:p>
          <a:p>
            <a:pPr lvl="0" algn="ctr" rtl="0">
              <a:spcBef>
                <a:spcPts val="0"/>
              </a:spcBef>
              <a:buNone/>
            </a:pPr>
            <a:r>
              <a:rPr lang="en" dirty="0" smtClean="0">
                <a:solidFill>
                  <a:srgbClr val="980000"/>
                </a:solidFill>
              </a:rPr>
              <a:t>E</a:t>
            </a:r>
            <a:r>
              <a:rPr lang="en" dirty="0"/>
              <a:t>, </a:t>
            </a:r>
            <a:r>
              <a:rPr lang="en" dirty="0">
                <a:solidFill>
                  <a:srgbClr val="980000"/>
                </a:solidFill>
              </a:rPr>
              <a:t>E</a:t>
            </a:r>
            <a:r>
              <a:rPr lang="en" dirty="0"/>
              <a:t>, is </a:t>
            </a:r>
            <a:r>
              <a:rPr lang="en" dirty="0" smtClean="0"/>
              <a:t>subset </a:t>
            </a:r>
            <a:r>
              <a:rPr lang="en" dirty="0"/>
              <a:t>of </a:t>
            </a:r>
            <a:r>
              <a:rPr lang="en" dirty="0" smtClean="0">
                <a:solidFill>
                  <a:srgbClr val="980000"/>
                </a:solidFill>
              </a:rPr>
              <a:t>AE</a:t>
            </a:r>
            <a:endParaRPr lang="en" dirty="0">
              <a:solidFill>
                <a:srgbClr val="980000"/>
              </a:solidFill>
            </a:endParaRPr>
          </a:p>
        </p:txBody>
      </p:sp>
      <p:sp>
        <p:nvSpPr>
          <p:cNvPr id="163" name="Shape 163"/>
          <p:cNvSpPr/>
          <p:nvPr/>
        </p:nvSpPr>
        <p:spPr>
          <a:xfrm>
            <a:off x="5219600" y="3996725"/>
            <a:ext cx="2486400" cy="5601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LHS2</a:t>
            </a:r>
            <a:r>
              <a:rPr lang="en">
                <a:solidFill>
                  <a:srgbClr val="980000"/>
                </a:solidFill>
              </a:rPr>
              <a:t> </a:t>
            </a:r>
            <a:r>
              <a:rPr lang="en"/>
              <a:t>=</a:t>
            </a:r>
            <a:r>
              <a:rPr lang="en">
                <a:solidFill>
                  <a:srgbClr val="980000"/>
                </a:solidFill>
              </a:rPr>
              <a:t> AE - E </a:t>
            </a:r>
            <a:r>
              <a:rPr lang="en"/>
              <a:t>=</a:t>
            </a:r>
            <a:r>
              <a:rPr lang="en">
                <a:solidFill>
                  <a:srgbClr val="980000"/>
                </a:solidFill>
              </a:rPr>
              <a:t> A</a:t>
            </a:r>
          </a:p>
        </p:txBody>
      </p:sp>
      <p:cxnSp>
        <p:nvCxnSpPr>
          <p:cNvPr id="164" name="Shape 164"/>
          <p:cNvCxnSpPr>
            <a:stCxn id="161" idx="2"/>
            <a:endCxn id="162" idx="0"/>
          </p:cNvCxnSpPr>
          <p:nvPr/>
        </p:nvCxnSpPr>
        <p:spPr>
          <a:xfrm>
            <a:off x="6462799" y="1889849"/>
            <a:ext cx="0" cy="409500"/>
          </a:xfrm>
          <a:prstGeom prst="straightConnector1">
            <a:avLst/>
          </a:prstGeom>
          <a:noFill/>
          <a:ln w="19050" cap="flat">
            <a:solidFill>
              <a:schemeClr val="dk2"/>
            </a:solidFill>
            <a:prstDash val="solid"/>
            <a:round/>
            <a:headEnd type="none" w="lg" len="lg"/>
            <a:tailEnd type="triangle" w="lg" len="lg"/>
          </a:ln>
        </p:spPr>
      </p:cxnSp>
      <p:cxnSp>
        <p:nvCxnSpPr>
          <p:cNvPr id="165" name="Shape 165"/>
          <p:cNvCxnSpPr>
            <a:stCxn id="162" idx="2"/>
            <a:endCxn id="163" idx="0"/>
          </p:cNvCxnSpPr>
          <p:nvPr/>
        </p:nvCxnSpPr>
        <p:spPr>
          <a:xfrm>
            <a:off x="6462799" y="3587087"/>
            <a:ext cx="0" cy="409500"/>
          </a:xfrm>
          <a:prstGeom prst="straightConnector1">
            <a:avLst/>
          </a:prstGeom>
          <a:noFill/>
          <a:ln w="19050" cap="flat">
            <a:solidFill>
              <a:schemeClr val="dk2"/>
            </a:solidFill>
            <a:prstDash val="solid"/>
            <a:round/>
            <a:headEnd type="none" w="lg" len="lg"/>
            <a:tailEnd type="triangle" w="lg" len="lg"/>
          </a:ln>
        </p:spPr>
      </p:cxnSp>
      <p:sp>
        <p:nvSpPr>
          <p:cNvPr id="166" name="Shape 166"/>
          <p:cNvSpPr txBox="1"/>
          <p:nvPr/>
        </p:nvSpPr>
        <p:spPr>
          <a:xfrm>
            <a:off x="5884750" y="1917225"/>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167" name="Shape 167"/>
          <p:cNvSpPr txBox="1"/>
          <p:nvPr/>
        </p:nvSpPr>
        <p:spPr>
          <a:xfrm>
            <a:off x="5884750" y="3549150"/>
            <a:ext cx="502500" cy="354899"/>
          </a:xfrm>
          <a:prstGeom prst="rect">
            <a:avLst/>
          </a:prstGeom>
          <a:noFill/>
          <a:ln>
            <a:noFill/>
          </a:ln>
        </p:spPr>
        <p:txBody>
          <a:bodyPr lIns="91425" tIns="91425" rIns="91425" bIns="91425" anchor="t" anchorCtr="0">
            <a:noAutofit/>
          </a:bodyPr>
          <a:lstStyle/>
          <a:p>
            <a:pPr lvl="0" rtl="0">
              <a:spcBef>
                <a:spcPts val="0"/>
              </a:spcBef>
              <a:buNone/>
            </a:pPr>
            <a:r>
              <a:rPr lang="en"/>
              <a:t>yes</a:t>
            </a:r>
          </a:p>
        </p:txBody>
      </p:sp>
      <p:sp>
        <p:nvSpPr>
          <p:cNvPr id="168" name="Shape 168"/>
          <p:cNvSpPr txBox="1">
            <a:spLocks noGrp="1"/>
          </p:cNvSpPr>
          <p:nvPr>
            <p:ph type="title"/>
          </p:nvPr>
        </p:nvSpPr>
        <p:spPr>
          <a:xfrm>
            <a:off x="457200" y="205975"/>
            <a:ext cx="1886699" cy="857400"/>
          </a:xfrm>
          <a:prstGeom prst="rect">
            <a:avLst/>
          </a:prstGeom>
        </p:spPr>
        <p:txBody>
          <a:bodyPr lIns="91425" tIns="91425" rIns="91425" bIns="91425" anchor="b" anchorCtr="0">
            <a:noAutofit/>
          </a:bodyPr>
          <a:lstStyle/>
          <a:p>
            <a:pPr lvl="0" rtl="0">
              <a:spcBef>
                <a:spcPts val="0"/>
              </a:spcBef>
              <a:buNone/>
            </a:pPr>
            <a:r>
              <a:rPr lang="en"/>
              <a:t>STEP 1</a:t>
            </a:r>
          </a:p>
        </p:txBody>
      </p:sp>
      <p:cxnSp>
        <p:nvCxnSpPr>
          <p:cNvPr id="169" name="Shape 169"/>
          <p:cNvCxnSpPr>
            <a:stCxn id="161" idx="3"/>
          </p:cNvCxnSpPr>
          <p:nvPr/>
        </p:nvCxnSpPr>
        <p:spPr>
          <a:xfrm rot="10800000">
            <a:off x="6462649" y="586649"/>
            <a:ext cx="1300200" cy="659400"/>
          </a:xfrm>
          <a:prstGeom prst="bentConnector3">
            <a:avLst>
              <a:gd name="adj1" fmla="val -32116"/>
            </a:avLst>
          </a:prstGeom>
          <a:noFill/>
          <a:ln w="19050" cap="flat">
            <a:solidFill>
              <a:schemeClr val="dk2"/>
            </a:solidFill>
            <a:prstDash val="solid"/>
            <a:round/>
            <a:headEnd type="none" w="lg" len="lg"/>
            <a:tailEnd type="stealth" w="lg" len="lg"/>
          </a:ln>
        </p:spPr>
      </p:cxnSp>
      <p:sp>
        <p:nvSpPr>
          <p:cNvPr id="170" name="Shape 170"/>
          <p:cNvSpPr txBox="1"/>
          <p:nvPr/>
        </p:nvSpPr>
        <p:spPr>
          <a:xfrm>
            <a:off x="7615075" y="1261512"/>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cxnSp>
        <p:nvCxnSpPr>
          <p:cNvPr id="171" name="Shape 171"/>
          <p:cNvCxnSpPr>
            <a:stCxn id="162" idx="3"/>
          </p:cNvCxnSpPr>
          <p:nvPr/>
        </p:nvCxnSpPr>
        <p:spPr>
          <a:xfrm rot="10800000" flipH="1">
            <a:off x="7762849" y="1222487"/>
            <a:ext cx="417600" cy="1720800"/>
          </a:xfrm>
          <a:prstGeom prst="bentConnector2">
            <a:avLst/>
          </a:prstGeom>
          <a:noFill/>
          <a:ln w="19050" cap="flat">
            <a:solidFill>
              <a:schemeClr val="dk2"/>
            </a:solidFill>
            <a:prstDash val="solid"/>
            <a:round/>
            <a:headEnd type="none" w="lg" len="lg"/>
            <a:tailEnd type="none" w="lg" len="lg"/>
          </a:ln>
        </p:spPr>
      </p:cxnSp>
      <p:sp>
        <p:nvSpPr>
          <p:cNvPr id="172" name="Shape 172"/>
          <p:cNvSpPr txBox="1"/>
          <p:nvPr/>
        </p:nvSpPr>
        <p:spPr>
          <a:xfrm>
            <a:off x="7706000" y="2943275"/>
            <a:ext cx="502500" cy="409500"/>
          </a:xfrm>
          <a:prstGeom prst="rect">
            <a:avLst/>
          </a:prstGeom>
          <a:noFill/>
          <a:ln>
            <a:noFill/>
          </a:ln>
        </p:spPr>
        <p:txBody>
          <a:bodyPr lIns="91425" tIns="91425" rIns="91425" bIns="91425" anchor="ctr" anchorCtr="0">
            <a:noAutofit/>
          </a:bodyPr>
          <a:lstStyle/>
          <a:p>
            <a:pPr lvl="0" rtl="0">
              <a:spcBef>
                <a:spcPts val="0"/>
              </a:spcBef>
              <a:buNone/>
            </a:pPr>
            <a:r>
              <a:rPr lang="en">
                <a:solidFill>
                  <a:schemeClr val="dk1"/>
                </a:solidFill>
              </a:rPr>
              <a:t>no</a:t>
            </a:r>
          </a:p>
        </p:txBody>
      </p:sp>
      <p:sp>
        <p:nvSpPr>
          <p:cNvPr id="173" name="Shape 173"/>
          <p:cNvSpPr/>
          <p:nvPr/>
        </p:nvSpPr>
        <p:spPr>
          <a:xfrm>
            <a:off x="2809962" y="1329900"/>
            <a:ext cx="1726800" cy="3211199"/>
          </a:xfrm>
          <a:prstGeom prst="roundRect">
            <a:avLst>
              <a:gd name="adj" fmla="val 16667"/>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u="sng"/>
              <a:t>STEP 1</a:t>
            </a:r>
          </a:p>
          <a:p>
            <a:pPr lvl="0" algn="ctr" rtl="0">
              <a:spcBef>
                <a:spcPts val="0"/>
              </a:spcBef>
              <a:buNone/>
            </a:pPr>
            <a:endParaRPr u="sng"/>
          </a:p>
          <a:p>
            <a:pPr lvl="0" algn="ctr" rtl="0">
              <a:spcBef>
                <a:spcPts val="0"/>
              </a:spcBef>
              <a:buNone/>
            </a:pPr>
            <a:r>
              <a:rPr lang="en"/>
              <a:t>Remove extraneous attributes</a:t>
            </a:r>
          </a:p>
        </p:txBody>
      </p:sp>
    </p:spTree>
  </p:cSld>
  <p:clrMapOvr>
    <a:masterClrMapping/>
  </p:clrMapOvr>
  <p:transition spd="slow">
    <p:cut/>
  </p:transition>
</p:sld>
</file>

<file path=ppt/theme/theme1.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2179</Words>
  <Application>Microsoft Office PowerPoint</Application>
  <PresentationFormat>On-screen Show (16:9)</PresentationFormat>
  <Paragraphs>399</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simple-light</vt:lpstr>
      <vt:lpstr>Relational Database Schema Designer Using Bernstein’s Algorithm</vt:lpstr>
      <vt:lpstr>Introduction</vt:lpstr>
      <vt:lpstr>Key Features</vt:lpstr>
      <vt:lpstr>Key Features</vt:lpstr>
      <vt:lpstr>Software Demonstration</vt:lpstr>
      <vt:lpstr>Code Implementation</vt:lpstr>
      <vt:lpstr>Pre-step</vt:lpstr>
      <vt:lpstr>STEP 1</vt:lpstr>
      <vt:lpstr>STEP 1</vt:lpstr>
      <vt:lpstr>STEP 1</vt:lpstr>
      <vt:lpstr>STEP 1</vt:lpstr>
      <vt:lpstr>STEP 1</vt:lpstr>
      <vt:lpstr>STEP 1</vt:lpstr>
      <vt:lpstr>STEP 2</vt:lpstr>
      <vt:lpstr>STEP 2</vt:lpstr>
      <vt:lpstr>STEP 2</vt:lpstr>
      <vt:lpstr>STEP 3</vt:lpstr>
      <vt:lpstr>STEP 3</vt:lpstr>
      <vt:lpstr>STEP 4</vt:lpstr>
      <vt:lpstr>STEP 4</vt:lpstr>
      <vt:lpstr>STEP 5</vt:lpstr>
      <vt:lpstr>STEP 6</vt:lpstr>
      <vt:lpstr>Bernstein’s Shortcoming 1</vt:lpstr>
      <vt:lpstr>Bernstein’s Shortcoming 1</vt:lpstr>
      <vt:lpstr>Bernstein’s Shortcoming 2</vt:lpstr>
      <vt:lpstr>Bernstein’s Shortcoming 2</vt:lpstr>
      <vt:lpstr>Bernstein’s Shortcoming 3</vt:lpstr>
      <vt:lpstr>Bernstein’s Shortcoming 3</vt:lpstr>
      <vt:lpstr>Bernstein’s Shortcoming 5</vt:lpstr>
      <vt:lpstr>Bernstein’s Shortcoming 5</vt:lpstr>
      <vt:lpstr>Questions and Answers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Relational Database Schema Designer Using Bernstein’s Algorithm</dc:title>
  <dc:creator>Daryl</dc:creator>
  <cp:lastModifiedBy>Daryl</cp:lastModifiedBy>
  <cp:revision>5</cp:revision>
  <dcterms:modified xsi:type="dcterms:W3CDTF">2015-03-27T05:12:11Z</dcterms:modified>
</cp:coreProperties>
</file>