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797675" cy="9926638"/>
  <p:defaultTextStyle>
    <a:lvl1pPr>
      <a:defRPr sz="1400">
        <a:latin typeface="+mj-lt"/>
        <a:ea typeface="+mj-ea"/>
        <a:cs typeface="+mj-cs"/>
        <a:sym typeface="Avenir Roman"/>
      </a:defRPr>
    </a:lvl1pPr>
    <a:lvl2pPr>
      <a:defRPr sz="1400">
        <a:latin typeface="+mj-lt"/>
        <a:ea typeface="+mj-ea"/>
        <a:cs typeface="+mj-cs"/>
        <a:sym typeface="Avenir Roman"/>
      </a:defRPr>
    </a:lvl2pPr>
    <a:lvl3pPr>
      <a:defRPr sz="1400">
        <a:latin typeface="+mj-lt"/>
        <a:ea typeface="+mj-ea"/>
        <a:cs typeface="+mj-cs"/>
        <a:sym typeface="Avenir Roman"/>
      </a:defRPr>
    </a:lvl3pPr>
    <a:lvl4pPr>
      <a:defRPr sz="1400">
        <a:latin typeface="+mj-lt"/>
        <a:ea typeface="+mj-ea"/>
        <a:cs typeface="+mj-cs"/>
        <a:sym typeface="Avenir Roman"/>
      </a:defRPr>
    </a:lvl4pPr>
    <a:lvl5pPr>
      <a:defRPr sz="1400">
        <a:latin typeface="+mj-lt"/>
        <a:ea typeface="+mj-ea"/>
        <a:cs typeface="+mj-cs"/>
        <a:sym typeface="Avenir Roman"/>
      </a:defRPr>
    </a:lvl5pPr>
    <a:lvl6pPr>
      <a:defRPr sz="1400">
        <a:latin typeface="+mj-lt"/>
        <a:ea typeface="+mj-ea"/>
        <a:cs typeface="+mj-cs"/>
        <a:sym typeface="Avenir Roman"/>
      </a:defRPr>
    </a:lvl6pPr>
    <a:lvl7pPr>
      <a:defRPr sz="1400">
        <a:latin typeface="+mj-lt"/>
        <a:ea typeface="+mj-ea"/>
        <a:cs typeface="+mj-cs"/>
        <a:sym typeface="Avenir Roman"/>
      </a:defRPr>
    </a:lvl7pPr>
    <a:lvl8pPr>
      <a:defRPr sz="1400">
        <a:latin typeface="+mj-lt"/>
        <a:ea typeface="+mj-ea"/>
        <a:cs typeface="+mj-cs"/>
        <a:sym typeface="Avenir Roman"/>
      </a:defRPr>
    </a:lvl8pPr>
    <a:lvl9pPr>
      <a:defRPr sz="1400">
        <a:latin typeface="+mj-lt"/>
        <a:ea typeface="+mj-ea"/>
        <a:cs typeface="+mj-cs"/>
        <a:sym typeface="Avenir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7E5CA"/>
          </a:solidFill>
        </a:fill>
      </a:tcStyle>
    </a:wholeTbl>
    <a:band2H>
      <a:tcTxStyle/>
      <a:tcStyle>
        <a:tcBdr/>
        <a:fill>
          <a:solidFill>
            <a:srgbClr val="ECF2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0B606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0B606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0B606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BD4E4"/>
          </a:solidFill>
        </a:fill>
      </a:tcStyle>
    </a:wholeTbl>
    <a:band2H>
      <a:tcTxStyle/>
      <a:tcStyle>
        <a:tcBdr/>
        <a:fill>
          <a:solidFill>
            <a:srgbClr val="E7EBF2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1D6FB2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1D6FB2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1D6FB2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ECFD1"/>
          </a:solidFill>
        </a:fill>
      </a:tcStyle>
    </a:wholeTbl>
    <a:band2H>
      <a:tcTxStyle/>
      <a:tcStyle>
        <a:tcBdr/>
        <a:fill>
          <a:solidFill>
            <a:srgbClr val="F7E8E9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505E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505E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505E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B606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B60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4689C-9E89-42A4-8EA8-504E598DD9BC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3B17E-5DA7-4555-A8C2-E11084CA2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10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9811055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-1"/>
            <a:ext cx="9144000" cy="3518400"/>
          </a:xfrm>
          <a:prstGeom prst="rect">
            <a:avLst/>
          </a:prstGeom>
          <a:solidFill>
            <a:srgbClr val="2388D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0" y="3496604"/>
            <a:ext cx="9144002" cy="2"/>
          </a:xfrm>
          <a:prstGeom prst="line">
            <a:avLst/>
          </a:prstGeom>
          <a:ln w="57150">
            <a:solidFill>
              <a:srgbClr val="000000">
                <a:alpha val="14901"/>
              </a:srgbClr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3516581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685800" y="3627025"/>
            <a:ext cx="7772400" cy="1516476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3994500" cy="39433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4406308"/>
            <a:ext cx="8229600" cy="737194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6" name="Shape 26"/>
          <p:cNvSpPr/>
          <p:nvPr/>
        </p:nvSpPr>
        <p:spPr>
          <a:xfrm>
            <a:off x="4273" y="-2"/>
            <a:ext cx="9144001" cy="4406403"/>
          </a:xfrm>
          <a:prstGeom prst="rect">
            <a:avLst/>
          </a:prstGeom>
          <a:solidFill>
            <a:srgbClr val="2388D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" name="Shape 27"/>
          <p:cNvSpPr/>
          <p:nvPr/>
        </p:nvSpPr>
        <p:spPr>
          <a:xfrm>
            <a:off x="0" y="4384371"/>
            <a:ext cx="9144002" cy="2"/>
          </a:xfrm>
          <a:prstGeom prst="line">
            <a:avLst/>
          </a:prstGeom>
          <a:ln w="57150">
            <a:solidFill>
              <a:srgbClr val="000000">
                <a:alpha val="14901"/>
              </a:srgbClr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238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-2"/>
            <a:ext cx="9144000" cy="1149904"/>
          </a:xfrm>
          <a:prstGeom prst="rect">
            <a:avLst/>
          </a:prstGeom>
          <a:solidFill>
            <a:srgbClr val="2388D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" name="Shape 3"/>
          <p:cNvSpPr/>
          <p:nvPr/>
        </p:nvSpPr>
        <p:spPr>
          <a:xfrm>
            <a:off x="0" y="1127873"/>
            <a:ext cx="9144002" cy="2"/>
          </a:xfrm>
          <a:prstGeom prst="line">
            <a:avLst/>
          </a:prstGeom>
          <a:ln w="57150">
            <a:solidFill>
              <a:srgbClr val="000000">
                <a:alpha val="14901"/>
              </a:srgbClr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379"/>
          </a:xfrm>
          <a:prstGeom prst="rect">
            <a:avLst/>
          </a:prstGeom>
          <a:ln w="12700">
            <a:miter lim="400000"/>
          </a:ln>
        </p:spPr>
        <p:txBody>
          <a:bodyPr lIns="91423" tIns="91423" rIns="91423" bIns="91423" anchor="b"/>
          <a:lstStyle/>
          <a:p>
            <a:pPr lvl="0"/>
            <a:endParaRPr/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</p:spPr>
        <p:txBody>
          <a:bodyPr lIns="91423" tIns="91423" rIns="91423" bIns="91423"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8556790" y="4762675"/>
            <a:ext cx="548701" cy="367947"/>
          </a:xfrm>
          <a:prstGeom prst="rect">
            <a:avLst/>
          </a:prstGeom>
          <a:ln w="12700">
            <a:miter lim="400000"/>
          </a:ln>
        </p:spPr>
        <p:txBody>
          <a:bodyPr lIns="91423" tIns="91423" rIns="91423" bIns="91423" anchor="ctr">
            <a:spAutoFit/>
          </a:bodyPr>
          <a:lstStyle>
            <a:lvl1pPr algn="r">
              <a:defRPr sz="1300">
                <a:solidFill>
                  <a:srgbClr val="2388D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>
        <a:defRPr sz="1400">
          <a:latin typeface="Arial"/>
          <a:ea typeface="Arial"/>
          <a:cs typeface="Arial"/>
          <a:sym typeface="Arial"/>
        </a:defRPr>
      </a:lvl1pPr>
      <a:lvl2pPr>
        <a:defRPr sz="1400">
          <a:latin typeface="Arial"/>
          <a:ea typeface="Arial"/>
          <a:cs typeface="Arial"/>
          <a:sym typeface="Arial"/>
        </a:defRPr>
      </a:lvl2pPr>
      <a:lvl3pPr>
        <a:defRPr sz="1400">
          <a:latin typeface="Arial"/>
          <a:ea typeface="Arial"/>
          <a:cs typeface="Arial"/>
          <a:sym typeface="Arial"/>
        </a:defRPr>
      </a:lvl3pPr>
      <a:lvl4pPr>
        <a:defRPr sz="1400">
          <a:latin typeface="Arial"/>
          <a:ea typeface="Arial"/>
          <a:cs typeface="Arial"/>
          <a:sym typeface="Arial"/>
        </a:defRPr>
      </a:lvl4pPr>
      <a:lvl5pPr>
        <a:defRPr sz="1400">
          <a:latin typeface="Arial"/>
          <a:ea typeface="Arial"/>
          <a:cs typeface="Arial"/>
          <a:sym typeface="Arial"/>
        </a:defRPr>
      </a:lvl5pPr>
      <a:lvl6pPr>
        <a:defRPr sz="1400">
          <a:latin typeface="Arial"/>
          <a:ea typeface="Arial"/>
          <a:cs typeface="Arial"/>
          <a:sym typeface="Arial"/>
        </a:defRPr>
      </a:lvl6pPr>
      <a:lvl7pPr>
        <a:defRPr sz="1400">
          <a:latin typeface="Arial"/>
          <a:ea typeface="Arial"/>
          <a:cs typeface="Arial"/>
          <a:sym typeface="Arial"/>
        </a:defRPr>
      </a:lvl7pPr>
      <a:lvl8pPr>
        <a:defRPr sz="1400">
          <a:latin typeface="Arial"/>
          <a:ea typeface="Arial"/>
          <a:cs typeface="Arial"/>
          <a:sym typeface="Arial"/>
        </a:defRPr>
      </a:lvl8pPr>
      <a:lvl9pPr>
        <a:defRPr sz="1400">
          <a:latin typeface="Arial"/>
          <a:ea typeface="Arial"/>
          <a:cs typeface="Arial"/>
          <a:sym typeface="Arial"/>
        </a:defRPr>
      </a:lvl9pPr>
    </p:titleStyle>
    <p:bodyStyle>
      <a:lvl1pPr>
        <a:defRPr sz="1400">
          <a:latin typeface="Arial"/>
          <a:ea typeface="Arial"/>
          <a:cs typeface="Arial"/>
          <a:sym typeface="Arial"/>
        </a:defRPr>
      </a:lvl1pPr>
      <a:lvl2pPr>
        <a:defRPr sz="1400">
          <a:latin typeface="Arial"/>
          <a:ea typeface="Arial"/>
          <a:cs typeface="Arial"/>
          <a:sym typeface="Arial"/>
        </a:defRPr>
      </a:lvl2pPr>
      <a:lvl3pPr>
        <a:defRPr sz="1400">
          <a:latin typeface="Arial"/>
          <a:ea typeface="Arial"/>
          <a:cs typeface="Arial"/>
          <a:sym typeface="Arial"/>
        </a:defRPr>
      </a:lvl3pPr>
      <a:lvl4pPr>
        <a:defRPr sz="1400">
          <a:latin typeface="Arial"/>
          <a:ea typeface="Arial"/>
          <a:cs typeface="Arial"/>
          <a:sym typeface="Arial"/>
        </a:defRPr>
      </a:lvl4pPr>
      <a:lvl5pPr>
        <a:defRPr sz="1400">
          <a:latin typeface="Arial"/>
          <a:ea typeface="Arial"/>
          <a:cs typeface="Arial"/>
          <a:sym typeface="Arial"/>
        </a:defRPr>
      </a:lvl5pPr>
      <a:lvl6pPr>
        <a:defRPr sz="1400">
          <a:latin typeface="Arial"/>
          <a:ea typeface="Arial"/>
          <a:cs typeface="Arial"/>
          <a:sym typeface="Arial"/>
        </a:defRPr>
      </a:lvl6pPr>
      <a:lvl7pPr>
        <a:defRPr sz="1400">
          <a:latin typeface="Arial"/>
          <a:ea typeface="Arial"/>
          <a:cs typeface="Arial"/>
          <a:sym typeface="Arial"/>
        </a:defRPr>
      </a:lvl7pPr>
      <a:lvl8pPr>
        <a:defRPr sz="1400">
          <a:latin typeface="Arial"/>
          <a:ea typeface="Arial"/>
          <a:cs typeface="Arial"/>
          <a:sym typeface="Arial"/>
        </a:defRPr>
      </a:lvl8pPr>
      <a:lvl9pPr>
        <a:defRPr sz="1400">
          <a:latin typeface="Arial"/>
          <a:ea typeface="Arial"/>
          <a:cs typeface="Arial"/>
          <a:sym typeface="Arial"/>
        </a:defRPr>
      </a:lvl9pPr>
    </p:bodyStyle>
    <p:otherStyle>
      <a:lvl1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3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685800" y="1867780"/>
            <a:ext cx="7772400" cy="16488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Schema Builder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685800" y="3627025"/>
            <a:ext cx="7772400" cy="77430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200">
                <a:solidFill>
                  <a:srgbClr val="2388D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2388DB"/>
                </a:solidFill>
              </a:rPr>
              <a:t>CS4221 - Group P12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How does it work?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Uses Armstrong’s Axioms to get all FDs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Goes through all FDs for violations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Finds foreign keys before adding to DB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Limitations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Uses NP Complete algorithms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No 4NF support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Constrained to MySQL limitations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685800" y="1867780"/>
            <a:ext cx="7772400" cy="16488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Thank You!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Why normalization?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2400"/>
              <a:t>To reduce data redundancy so that when accessing the data, it will be faster, more efficient and more accurate with the expected data produced.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Normal Forms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150000"/>
              </a:lnSpc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Type of Normal Forms:</a:t>
            </a:r>
          </a:p>
          <a:p>
            <a:pPr marL="596900" lvl="0" indent="-558800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Second Normal Form</a:t>
            </a:r>
          </a:p>
          <a:p>
            <a:pPr marL="596900" lvl="0" indent="-558800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Third Normal Form</a:t>
            </a:r>
          </a:p>
          <a:p>
            <a:pPr marL="596900" lvl="0" indent="-558800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Elementary Key Normal Form</a:t>
            </a:r>
          </a:p>
          <a:p>
            <a:pPr marL="596900" lvl="0" indent="-558800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Boyce-Codd Normal Form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200000"/>
              </a:lnSpc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for every functional dependency X → {A}+: 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→ {A} is trivial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is not a proper subset of a candidate key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A is a prime attribute	</a:t>
            </a:r>
          </a:p>
        </p:txBody>
      </p:sp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Second Normal Form (2NF)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200000"/>
              </a:lnSpc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for every functional dependency X → {A}+: 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→ {A} is trivial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A is a prime attribute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is a superkey</a:t>
            </a:r>
          </a:p>
        </p:txBody>
      </p:sp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Third Normal Form (3NF)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200000"/>
              </a:lnSpc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for every functional dependency X → {A}+: 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→ {A} is trivial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A is an elementary prime attribute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is a superkey</a:t>
            </a:r>
          </a:p>
        </p:txBody>
      </p:sp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117099" y="205975"/>
            <a:ext cx="8569802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Elementary Key Normal Form (EKNF)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200000"/>
              </a:lnSpc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 for every functional dependency X → {A}+: 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→ {A} is trivial or</a:t>
            </a:r>
          </a:p>
          <a:p>
            <a:pPr marL="596900" lvl="0" indent="-558800"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X is a superkey</a:t>
            </a:r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Boyce-Codd Normal Form (BCNF)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Our Application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Case tool to normalize Universal Relations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Can normalize to 2NF, 3NF, ENKF, BCNF</a:t>
            </a:r>
          </a:p>
          <a:p>
            <a:pPr lvl="0">
              <a:defRPr sz="1800"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96900" lvl="0" indent="-558800">
              <a:buClr>
                <a:srgbClr val="000000"/>
              </a:buClr>
              <a:buSzPct val="100000"/>
              <a:buFont typeface="Arial"/>
              <a:buChar char="●"/>
              <a:defRPr sz="1800"/>
            </a:pPr>
            <a:r>
              <a:rPr sz="2400">
                <a:latin typeface="Times New Roman"/>
                <a:ea typeface="Times New Roman"/>
                <a:cs typeface="Times New Roman"/>
                <a:sym typeface="Times New Roman"/>
              </a:rPr>
              <a:t>Creates the schema in a DB if accepted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85800" y="1867780"/>
            <a:ext cx="7772400" cy="16488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Demo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80B606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80B606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80B606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80B606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On-screen Show (16:9)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</vt:lpstr>
      <vt:lpstr>Schema Builder</vt:lpstr>
      <vt:lpstr>Why normalization?</vt:lpstr>
      <vt:lpstr>Normal Forms</vt:lpstr>
      <vt:lpstr>Second Normal Form (2NF)</vt:lpstr>
      <vt:lpstr>Third Normal Form (3NF)</vt:lpstr>
      <vt:lpstr>Elementary Key Normal Form (EKNF)</vt:lpstr>
      <vt:lpstr>Boyce-Codd Normal Form (BCNF)</vt:lpstr>
      <vt:lpstr>Our Application</vt:lpstr>
      <vt:lpstr>Demo</vt:lpstr>
      <vt:lpstr>How does it work?</vt:lpstr>
      <vt:lpstr>Limitations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 Builder</dc:title>
  <dc:creator>Ling Tok Wang</dc:creator>
  <cp:lastModifiedBy>Ling Tok Wang</cp:lastModifiedBy>
  <cp:revision>1</cp:revision>
  <cp:lastPrinted>2015-03-27T02:31:12Z</cp:lastPrinted>
  <dcterms:modified xsi:type="dcterms:W3CDTF">2015-03-27T02:31:45Z</dcterms:modified>
</cp:coreProperties>
</file>