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5" r:id="rId10"/>
    <p:sldId id="266" r:id="rId11"/>
    <p:sldId id="267" r:id="rId12"/>
    <p:sldId id="268" r:id="rId13"/>
    <p:sldId id="263" r:id="rId14"/>
    <p:sldId id="264" r:id="rId1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CC0000"/>
    <a:srgbClr val="990033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浅色样式 3 - 强调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浅色样式 3 - 强调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浅色样式 3 - 强调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主题样式 2 - 强调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38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4144EE-A613-4F08-8F18-A44A9985B164}" type="doc">
      <dgm:prSet loTypeId="urn:microsoft.com/office/officeart/2008/layout/VerticalCurvedList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A0DBCC93-D8E7-45C6-989C-C3A460F80054}">
      <dgm:prSet phldrT="[Text]"/>
      <dgm:spPr/>
      <dgm:t>
        <a:bodyPr/>
        <a:lstStyle/>
        <a:p>
          <a:r>
            <a:rPr lang="en-SG" dirty="0" smtClean="0"/>
            <a:t>User-friendly UI</a:t>
          </a:r>
          <a:endParaRPr lang="en-SG" dirty="0"/>
        </a:p>
      </dgm:t>
    </dgm:pt>
    <dgm:pt modelId="{F8E28D84-C759-4CA5-9FB9-3DFB29A173B9}" type="parTrans" cxnId="{35229229-4D87-4885-8EDD-20D3E9A8570A}">
      <dgm:prSet/>
      <dgm:spPr/>
      <dgm:t>
        <a:bodyPr/>
        <a:lstStyle/>
        <a:p>
          <a:endParaRPr lang="en-SG"/>
        </a:p>
      </dgm:t>
    </dgm:pt>
    <dgm:pt modelId="{727ED8AD-17D7-43DC-B5D7-1E88F0D4C42D}" type="sibTrans" cxnId="{35229229-4D87-4885-8EDD-20D3E9A8570A}">
      <dgm:prSet/>
      <dgm:spPr/>
      <dgm:t>
        <a:bodyPr/>
        <a:lstStyle/>
        <a:p>
          <a:endParaRPr lang="en-SG"/>
        </a:p>
      </dgm:t>
    </dgm:pt>
    <dgm:pt modelId="{3C58E9C3-C0B0-4432-9EC6-A703CE150EEA}">
      <dgm:prSet phldrT="[Text]"/>
      <dgm:spPr/>
      <dgm:t>
        <a:bodyPr/>
        <a:lstStyle/>
        <a:p>
          <a:r>
            <a:rPr lang="en-SG" dirty="0" smtClean="0"/>
            <a:t>Performance: runs data very fast! Can reach below 10 sec in present of a poor server</a:t>
          </a:r>
          <a:endParaRPr lang="en-SG" dirty="0"/>
        </a:p>
      </dgm:t>
    </dgm:pt>
    <dgm:pt modelId="{096F7B13-62C7-4BDE-A05A-C76BD363A339}" type="parTrans" cxnId="{A01C2DC0-97BA-43DD-901B-598F20584B5E}">
      <dgm:prSet/>
      <dgm:spPr/>
      <dgm:t>
        <a:bodyPr/>
        <a:lstStyle/>
        <a:p>
          <a:endParaRPr lang="en-SG"/>
        </a:p>
      </dgm:t>
    </dgm:pt>
    <dgm:pt modelId="{894C5E75-84A4-4AC0-BB1E-E975CF425AF5}" type="sibTrans" cxnId="{A01C2DC0-97BA-43DD-901B-598F20584B5E}">
      <dgm:prSet/>
      <dgm:spPr/>
      <dgm:t>
        <a:bodyPr/>
        <a:lstStyle/>
        <a:p>
          <a:endParaRPr lang="en-SG"/>
        </a:p>
      </dgm:t>
    </dgm:pt>
    <dgm:pt modelId="{46D79B86-9AB2-4EDA-8F9D-B7D31D1FC50E}">
      <dgm:prSet phldrT="[Text]"/>
      <dgm:spPr/>
      <dgm:t>
        <a:bodyPr/>
        <a:lstStyle/>
        <a:p>
          <a:r>
            <a:rPr lang="en-SG" dirty="0" smtClean="0"/>
            <a:t>Output CSV format that is popular for many testing programs</a:t>
          </a:r>
          <a:endParaRPr lang="en-SG" dirty="0"/>
        </a:p>
      </dgm:t>
    </dgm:pt>
    <dgm:pt modelId="{FEF99C85-D0F0-4696-8728-C14E58BD5822}" type="parTrans" cxnId="{9AF235C0-00AE-4746-9915-A46A30789FF4}">
      <dgm:prSet/>
      <dgm:spPr/>
      <dgm:t>
        <a:bodyPr/>
        <a:lstStyle/>
        <a:p>
          <a:endParaRPr lang="en-SG"/>
        </a:p>
      </dgm:t>
    </dgm:pt>
    <dgm:pt modelId="{67B55351-5464-4053-96FE-B7791E528FF1}" type="sibTrans" cxnId="{9AF235C0-00AE-4746-9915-A46A30789FF4}">
      <dgm:prSet/>
      <dgm:spPr/>
      <dgm:t>
        <a:bodyPr/>
        <a:lstStyle/>
        <a:p>
          <a:endParaRPr lang="en-SG"/>
        </a:p>
      </dgm:t>
    </dgm:pt>
    <dgm:pt modelId="{9FDEBD52-D0D1-422A-95C9-165ED2E69082}">
      <dgm:prSet phldrT="[Text]"/>
      <dgm:spPr/>
      <dgm:t>
        <a:bodyPr/>
        <a:lstStyle/>
        <a:p>
          <a:r>
            <a:rPr lang="en-SG" dirty="0" smtClean="0"/>
            <a:t>Support enforcing database constraints</a:t>
          </a:r>
          <a:endParaRPr lang="en-SG" dirty="0"/>
        </a:p>
      </dgm:t>
    </dgm:pt>
    <dgm:pt modelId="{5BAD8B79-950D-4258-8C7A-D77A5DA86C1D}" type="parTrans" cxnId="{B969C97B-DF19-4644-B7AA-2B37B6FF6FCE}">
      <dgm:prSet/>
      <dgm:spPr/>
      <dgm:t>
        <a:bodyPr/>
        <a:lstStyle/>
        <a:p>
          <a:endParaRPr lang="en-SG"/>
        </a:p>
      </dgm:t>
    </dgm:pt>
    <dgm:pt modelId="{C62D47A5-AE3C-4166-9470-419DE64AE952}" type="sibTrans" cxnId="{B969C97B-DF19-4644-B7AA-2B37B6FF6FCE}">
      <dgm:prSet/>
      <dgm:spPr/>
      <dgm:t>
        <a:bodyPr/>
        <a:lstStyle/>
        <a:p>
          <a:endParaRPr lang="en-SG"/>
        </a:p>
      </dgm:t>
    </dgm:pt>
    <dgm:pt modelId="{089A442B-262D-4840-901A-6D8943AF8037}">
      <dgm:prSet phldrT="[Text]"/>
      <dgm:spPr/>
      <dgm:t>
        <a:bodyPr/>
        <a:lstStyle/>
        <a:p>
          <a:r>
            <a:rPr lang="en-SG" dirty="0" smtClean="0"/>
            <a:t>Realistic data and result</a:t>
          </a:r>
          <a:endParaRPr lang="en-SG" dirty="0"/>
        </a:p>
      </dgm:t>
    </dgm:pt>
    <dgm:pt modelId="{ABE47470-F522-43B7-BBA8-2FF50D5AAED4}" type="parTrans" cxnId="{76F37381-A0F7-4C42-956E-BAD6E962CE75}">
      <dgm:prSet/>
      <dgm:spPr/>
      <dgm:t>
        <a:bodyPr/>
        <a:lstStyle/>
        <a:p>
          <a:endParaRPr lang="en-SG"/>
        </a:p>
      </dgm:t>
    </dgm:pt>
    <dgm:pt modelId="{C82B47BA-0138-497E-A08E-00AB2ACDB4D2}" type="sibTrans" cxnId="{76F37381-A0F7-4C42-956E-BAD6E962CE75}">
      <dgm:prSet/>
      <dgm:spPr/>
      <dgm:t>
        <a:bodyPr/>
        <a:lstStyle/>
        <a:p>
          <a:endParaRPr lang="en-SG"/>
        </a:p>
      </dgm:t>
    </dgm:pt>
    <dgm:pt modelId="{E2F0DD29-A3F9-4F86-A70D-C250C1CC164D}" type="pres">
      <dgm:prSet presAssocID="{554144EE-A613-4F08-8F18-A44A9985B16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zh-CN" altLang="en-US"/>
        </a:p>
      </dgm:t>
    </dgm:pt>
    <dgm:pt modelId="{F0D6B78C-8B0E-4344-B501-2A5DD1E7D7F8}" type="pres">
      <dgm:prSet presAssocID="{554144EE-A613-4F08-8F18-A44A9985B164}" presName="Name1" presStyleCnt="0"/>
      <dgm:spPr/>
    </dgm:pt>
    <dgm:pt modelId="{3F142E0E-3D31-4C8A-9660-39409AA108E8}" type="pres">
      <dgm:prSet presAssocID="{554144EE-A613-4F08-8F18-A44A9985B164}" presName="cycle" presStyleCnt="0"/>
      <dgm:spPr/>
    </dgm:pt>
    <dgm:pt modelId="{15D23890-9B4E-4778-B4C1-99E841551FF9}" type="pres">
      <dgm:prSet presAssocID="{554144EE-A613-4F08-8F18-A44A9985B164}" presName="srcNode" presStyleLbl="node1" presStyleIdx="0" presStyleCnt="5"/>
      <dgm:spPr/>
    </dgm:pt>
    <dgm:pt modelId="{69719AE7-E8F7-43F8-84EA-00DBC76870F0}" type="pres">
      <dgm:prSet presAssocID="{554144EE-A613-4F08-8F18-A44A9985B164}" presName="conn" presStyleLbl="parChTrans1D2" presStyleIdx="0" presStyleCnt="1"/>
      <dgm:spPr/>
      <dgm:t>
        <a:bodyPr/>
        <a:lstStyle/>
        <a:p>
          <a:endParaRPr lang="zh-CN" altLang="en-US"/>
        </a:p>
      </dgm:t>
    </dgm:pt>
    <dgm:pt modelId="{9A41563D-D89B-4A13-AE8F-DEE54E7B21C4}" type="pres">
      <dgm:prSet presAssocID="{554144EE-A613-4F08-8F18-A44A9985B164}" presName="extraNode" presStyleLbl="node1" presStyleIdx="0" presStyleCnt="5"/>
      <dgm:spPr/>
    </dgm:pt>
    <dgm:pt modelId="{19C632E8-D03F-48EA-A14E-5BC88C898E17}" type="pres">
      <dgm:prSet presAssocID="{554144EE-A613-4F08-8F18-A44A9985B164}" presName="dstNode" presStyleLbl="node1" presStyleIdx="0" presStyleCnt="5"/>
      <dgm:spPr/>
    </dgm:pt>
    <dgm:pt modelId="{EC3B8618-87F0-444F-A609-E14732CFFCBA}" type="pres">
      <dgm:prSet presAssocID="{A0DBCC93-D8E7-45C6-989C-C3A460F80054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SG"/>
        </a:p>
      </dgm:t>
    </dgm:pt>
    <dgm:pt modelId="{B2B77682-7DB9-41F8-B88F-0C39E1497EA6}" type="pres">
      <dgm:prSet presAssocID="{A0DBCC93-D8E7-45C6-989C-C3A460F80054}" presName="accent_1" presStyleCnt="0"/>
      <dgm:spPr/>
    </dgm:pt>
    <dgm:pt modelId="{C0E5BEB2-8C0D-4FE8-8AE0-0787AD528C8E}" type="pres">
      <dgm:prSet presAssocID="{A0DBCC93-D8E7-45C6-989C-C3A460F80054}" presName="accentRepeatNode" presStyleLbl="solidFgAcc1" presStyleIdx="0" presStyleCnt="5"/>
      <dgm:spPr/>
    </dgm:pt>
    <dgm:pt modelId="{A52C079C-8017-4385-AA7C-899D44B5283C}" type="pres">
      <dgm:prSet presAssocID="{3C58E9C3-C0B0-4432-9EC6-A703CE150EEA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SG"/>
        </a:p>
      </dgm:t>
    </dgm:pt>
    <dgm:pt modelId="{76212224-386D-4A80-81C0-89E15417C012}" type="pres">
      <dgm:prSet presAssocID="{3C58E9C3-C0B0-4432-9EC6-A703CE150EEA}" presName="accent_2" presStyleCnt="0"/>
      <dgm:spPr/>
    </dgm:pt>
    <dgm:pt modelId="{9AF940D1-6CC4-4CBC-B559-158D74AAF977}" type="pres">
      <dgm:prSet presAssocID="{3C58E9C3-C0B0-4432-9EC6-A703CE150EEA}" presName="accentRepeatNode" presStyleLbl="solidFgAcc1" presStyleIdx="1" presStyleCnt="5"/>
      <dgm:spPr/>
    </dgm:pt>
    <dgm:pt modelId="{F6CA4A67-CFF7-4C31-83FD-46174EA7359C}" type="pres">
      <dgm:prSet presAssocID="{46D79B86-9AB2-4EDA-8F9D-B7D31D1FC50E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SG"/>
        </a:p>
      </dgm:t>
    </dgm:pt>
    <dgm:pt modelId="{4BC43E82-42FE-454E-84E0-34A758229B9D}" type="pres">
      <dgm:prSet presAssocID="{46D79B86-9AB2-4EDA-8F9D-B7D31D1FC50E}" presName="accent_3" presStyleCnt="0"/>
      <dgm:spPr/>
    </dgm:pt>
    <dgm:pt modelId="{B30BB635-022D-4F4C-9D02-2F7348480A9D}" type="pres">
      <dgm:prSet presAssocID="{46D79B86-9AB2-4EDA-8F9D-B7D31D1FC50E}" presName="accentRepeatNode" presStyleLbl="solidFgAcc1" presStyleIdx="2" presStyleCnt="5"/>
      <dgm:spPr/>
    </dgm:pt>
    <dgm:pt modelId="{0AEBFD7D-74A4-451E-AA94-40E86A8E4BD4}" type="pres">
      <dgm:prSet presAssocID="{9FDEBD52-D0D1-422A-95C9-165ED2E69082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SG"/>
        </a:p>
      </dgm:t>
    </dgm:pt>
    <dgm:pt modelId="{9C5982BD-3CD4-4704-A2F2-C8A020391C45}" type="pres">
      <dgm:prSet presAssocID="{9FDEBD52-D0D1-422A-95C9-165ED2E69082}" presName="accent_4" presStyleCnt="0"/>
      <dgm:spPr/>
    </dgm:pt>
    <dgm:pt modelId="{B2ECAA03-10B7-4981-84FD-290ACD3677ED}" type="pres">
      <dgm:prSet presAssocID="{9FDEBD52-D0D1-422A-95C9-165ED2E69082}" presName="accentRepeatNode" presStyleLbl="solidFgAcc1" presStyleIdx="3" presStyleCnt="5"/>
      <dgm:spPr/>
    </dgm:pt>
    <dgm:pt modelId="{4EF62899-DBAC-4476-BB7E-93B1F6CE85B7}" type="pres">
      <dgm:prSet presAssocID="{089A442B-262D-4840-901A-6D8943AF8037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SG"/>
        </a:p>
      </dgm:t>
    </dgm:pt>
    <dgm:pt modelId="{B52CBD34-FA9D-4F58-95D3-0A6053B70C23}" type="pres">
      <dgm:prSet presAssocID="{089A442B-262D-4840-901A-6D8943AF8037}" presName="accent_5" presStyleCnt="0"/>
      <dgm:spPr/>
    </dgm:pt>
    <dgm:pt modelId="{CA55DB24-30D4-428D-9585-A552E8B5742D}" type="pres">
      <dgm:prSet presAssocID="{089A442B-262D-4840-901A-6D8943AF8037}" presName="accentRepeatNode" presStyleLbl="solidFgAcc1" presStyleIdx="4" presStyleCnt="5"/>
      <dgm:spPr/>
    </dgm:pt>
  </dgm:ptLst>
  <dgm:cxnLst>
    <dgm:cxn modelId="{B05FEEAF-2C2C-45D2-9461-DABB95079938}" type="presOf" srcId="{554144EE-A613-4F08-8F18-A44A9985B164}" destId="{E2F0DD29-A3F9-4F86-A70D-C250C1CC164D}" srcOrd="0" destOrd="0" presId="urn:microsoft.com/office/officeart/2008/layout/VerticalCurvedList"/>
    <dgm:cxn modelId="{A01C2DC0-97BA-43DD-901B-598F20584B5E}" srcId="{554144EE-A613-4F08-8F18-A44A9985B164}" destId="{3C58E9C3-C0B0-4432-9EC6-A703CE150EEA}" srcOrd="1" destOrd="0" parTransId="{096F7B13-62C7-4BDE-A05A-C76BD363A339}" sibTransId="{894C5E75-84A4-4AC0-BB1E-E975CF425AF5}"/>
    <dgm:cxn modelId="{76F37381-A0F7-4C42-956E-BAD6E962CE75}" srcId="{554144EE-A613-4F08-8F18-A44A9985B164}" destId="{089A442B-262D-4840-901A-6D8943AF8037}" srcOrd="4" destOrd="0" parTransId="{ABE47470-F522-43B7-BBA8-2FF50D5AAED4}" sibTransId="{C82B47BA-0138-497E-A08E-00AB2ACDB4D2}"/>
    <dgm:cxn modelId="{C252E6EF-7B7E-441B-8EF3-E2204C093DF1}" type="presOf" srcId="{A0DBCC93-D8E7-45C6-989C-C3A460F80054}" destId="{EC3B8618-87F0-444F-A609-E14732CFFCBA}" srcOrd="0" destOrd="0" presId="urn:microsoft.com/office/officeart/2008/layout/VerticalCurvedList"/>
    <dgm:cxn modelId="{7CF9C290-19E5-43E3-BB67-9DF9A5F905B5}" type="presOf" srcId="{089A442B-262D-4840-901A-6D8943AF8037}" destId="{4EF62899-DBAC-4476-BB7E-93B1F6CE85B7}" srcOrd="0" destOrd="0" presId="urn:microsoft.com/office/officeart/2008/layout/VerticalCurvedList"/>
    <dgm:cxn modelId="{FD1D17A7-1E23-41C7-911A-98ECB5EC3A0C}" type="presOf" srcId="{727ED8AD-17D7-43DC-B5D7-1E88F0D4C42D}" destId="{69719AE7-E8F7-43F8-84EA-00DBC76870F0}" srcOrd="0" destOrd="0" presId="urn:microsoft.com/office/officeart/2008/layout/VerticalCurvedList"/>
    <dgm:cxn modelId="{35229229-4D87-4885-8EDD-20D3E9A8570A}" srcId="{554144EE-A613-4F08-8F18-A44A9985B164}" destId="{A0DBCC93-D8E7-45C6-989C-C3A460F80054}" srcOrd="0" destOrd="0" parTransId="{F8E28D84-C759-4CA5-9FB9-3DFB29A173B9}" sibTransId="{727ED8AD-17D7-43DC-B5D7-1E88F0D4C42D}"/>
    <dgm:cxn modelId="{A893713E-4569-4927-9774-3E358EB8CD5A}" type="presOf" srcId="{3C58E9C3-C0B0-4432-9EC6-A703CE150EEA}" destId="{A52C079C-8017-4385-AA7C-899D44B5283C}" srcOrd="0" destOrd="0" presId="urn:microsoft.com/office/officeart/2008/layout/VerticalCurvedList"/>
    <dgm:cxn modelId="{5A07A0B3-7078-430C-BD7E-96A1868DB7F4}" type="presOf" srcId="{9FDEBD52-D0D1-422A-95C9-165ED2E69082}" destId="{0AEBFD7D-74A4-451E-AA94-40E86A8E4BD4}" srcOrd="0" destOrd="0" presId="urn:microsoft.com/office/officeart/2008/layout/VerticalCurvedList"/>
    <dgm:cxn modelId="{EEBFBD2D-8773-41A3-99FD-F7782C0CD14D}" type="presOf" srcId="{46D79B86-9AB2-4EDA-8F9D-B7D31D1FC50E}" destId="{F6CA4A67-CFF7-4C31-83FD-46174EA7359C}" srcOrd="0" destOrd="0" presId="urn:microsoft.com/office/officeart/2008/layout/VerticalCurvedList"/>
    <dgm:cxn modelId="{9AF235C0-00AE-4746-9915-A46A30789FF4}" srcId="{554144EE-A613-4F08-8F18-A44A9985B164}" destId="{46D79B86-9AB2-4EDA-8F9D-B7D31D1FC50E}" srcOrd="2" destOrd="0" parTransId="{FEF99C85-D0F0-4696-8728-C14E58BD5822}" sibTransId="{67B55351-5464-4053-96FE-B7791E528FF1}"/>
    <dgm:cxn modelId="{B969C97B-DF19-4644-B7AA-2B37B6FF6FCE}" srcId="{554144EE-A613-4F08-8F18-A44A9985B164}" destId="{9FDEBD52-D0D1-422A-95C9-165ED2E69082}" srcOrd="3" destOrd="0" parTransId="{5BAD8B79-950D-4258-8C7A-D77A5DA86C1D}" sibTransId="{C62D47A5-AE3C-4166-9470-419DE64AE952}"/>
    <dgm:cxn modelId="{50E1BE47-3D63-43E7-8A6A-924C0DDB210E}" type="presParOf" srcId="{E2F0DD29-A3F9-4F86-A70D-C250C1CC164D}" destId="{F0D6B78C-8B0E-4344-B501-2A5DD1E7D7F8}" srcOrd="0" destOrd="0" presId="urn:microsoft.com/office/officeart/2008/layout/VerticalCurvedList"/>
    <dgm:cxn modelId="{244AB8C1-361D-4358-838E-D83D709C245A}" type="presParOf" srcId="{F0D6B78C-8B0E-4344-B501-2A5DD1E7D7F8}" destId="{3F142E0E-3D31-4C8A-9660-39409AA108E8}" srcOrd="0" destOrd="0" presId="urn:microsoft.com/office/officeart/2008/layout/VerticalCurvedList"/>
    <dgm:cxn modelId="{03259E9A-407C-415E-8B38-6ECC325A9392}" type="presParOf" srcId="{3F142E0E-3D31-4C8A-9660-39409AA108E8}" destId="{15D23890-9B4E-4778-B4C1-99E841551FF9}" srcOrd="0" destOrd="0" presId="urn:microsoft.com/office/officeart/2008/layout/VerticalCurvedList"/>
    <dgm:cxn modelId="{1C8C48F5-2B91-4ACF-95F3-CCE455B84976}" type="presParOf" srcId="{3F142E0E-3D31-4C8A-9660-39409AA108E8}" destId="{69719AE7-E8F7-43F8-84EA-00DBC76870F0}" srcOrd="1" destOrd="0" presId="urn:microsoft.com/office/officeart/2008/layout/VerticalCurvedList"/>
    <dgm:cxn modelId="{651F717C-E11B-4ABD-84F5-6208284DC5DE}" type="presParOf" srcId="{3F142E0E-3D31-4C8A-9660-39409AA108E8}" destId="{9A41563D-D89B-4A13-AE8F-DEE54E7B21C4}" srcOrd="2" destOrd="0" presId="urn:microsoft.com/office/officeart/2008/layout/VerticalCurvedList"/>
    <dgm:cxn modelId="{D2BC5903-1095-4962-9C57-E2D08CB96447}" type="presParOf" srcId="{3F142E0E-3D31-4C8A-9660-39409AA108E8}" destId="{19C632E8-D03F-48EA-A14E-5BC88C898E17}" srcOrd="3" destOrd="0" presId="urn:microsoft.com/office/officeart/2008/layout/VerticalCurvedList"/>
    <dgm:cxn modelId="{51662BEF-451D-44FB-867A-19DC1057F83B}" type="presParOf" srcId="{F0D6B78C-8B0E-4344-B501-2A5DD1E7D7F8}" destId="{EC3B8618-87F0-444F-A609-E14732CFFCBA}" srcOrd="1" destOrd="0" presId="urn:microsoft.com/office/officeart/2008/layout/VerticalCurvedList"/>
    <dgm:cxn modelId="{0CBDC62D-4508-4750-B099-50897FA80788}" type="presParOf" srcId="{F0D6B78C-8B0E-4344-B501-2A5DD1E7D7F8}" destId="{B2B77682-7DB9-41F8-B88F-0C39E1497EA6}" srcOrd="2" destOrd="0" presId="urn:microsoft.com/office/officeart/2008/layout/VerticalCurvedList"/>
    <dgm:cxn modelId="{5596AF24-63B4-4D40-B06A-224C9DAA0DB0}" type="presParOf" srcId="{B2B77682-7DB9-41F8-B88F-0C39E1497EA6}" destId="{C0E5BEB2-8C0D-4FE8-8AE0-0787AD528C8E}" srcOrd="0" destOrd="0" presId="urn:microsoft.com/office/officeart/2008/layout/VerticalCurvedList"/>
    <dgm:cxn modelId="{8A0D9ADC-D1C3-489B-881B-EC603C19ADED}" type="presParOf" srcId="{F0D6B78C-8B0E-4344-B501-2A5DD1E7D7F8}" destId="{A52C079C-8017-4385-AA7C-899D44B5283C}" srcOrd="3" destOrd="0" presId="urn:microsoft.com/office/officeart/2008/layout/VerticalCurvedList"/>
    <dgm:cxn modelId="{6B3252A5-8092-4CAD-B602-3C371571CE16}" type="presParOf" srcId="{F0D6B78C-8B0E-4344-B501-2A5DD1E7D7F8}" destId="{76212224-386D-4A80-81C0-89E15417C012}" srcOrd="4" destOrd="0" presId="urn:microsoft.com/office/officeart/2008/layout/VerticalCurvedList"/>
    <dgm:cxn modelId="{12F8F6DE-563F-45CE-8169-D0482B978F67}" type="presParOf" srcId="{76212224-386D-4A80-81C0-89E15417C012}" destId="{9AF940D1-6CC4-4CBC-B559-158D74AAF977}" srcOrd="0" destOrd="0" presId="urn:microsoft.com/office/officeart/2008/layout/VerticalCurvedList"/>
    <dgm:cxn modelId="{DC8A1C52-BE64-48A0-BD72-33B8260161D5}" type="presParOf" srcId="{F0D6B78C-8B0E-4344-B501-2A5DD1E7D7F8}" destId="{F6CA4A67-CFF7-4C31-83FD-46174EA7359C}" srcOrd="5" destOrd="0" presId="urn:microsoft.com/office/officeart/2008/layout/VerticalCurvedList"/>
    <dgm:cxn modelId="{D9D06ABF-D092-418D-BDC9-D46770923FA9}" type="presParOf" srcId="{F0D6B78C-8B0E-4344-B501-2A5DD1E7D7F8}" destId="{4BC43E82-42FE-454E-84E0-34A758229B9D}" srcOrd="6" destOrd="0" presId="urn:microsoft.com/office/officeart/2008/layout/VerticalCurvedList"/>
    <dgm:cxn modelId="{B8865AF9-843A-48BC-AD4C-841CE7C96C64}" type="presParOf" srcId="{4BC43E82-42FE-454E-84E0-34A758229B9D}" destId="{B30BB635-022D-4F4C-9D02-2F7348480A9D}" srcOrd="0" destOrd="0" presId="urn:microsoft.com/office/officeart/2008/layout/VerticalCurvedList"/>
    <dgm:cxn modelId="{116B9E9E-2D30-4537-BC03-16B531CE4EEC}" type="presParOf" srcId="{F0D6B78C-8B0E-4344-B501-2A5DD1E7D7F8}" destId="{0AEBFD7D-74A4-451E-AA94-40E86A8E4BD4}" srcOrd="7" destOrd="0" presId="urn:microsoft.com/office/officeart/2008/layout/VerticalCurvedList"/>
    <dgm:cxn modelId="{47D73EF4-992E-4D13-9C64-C07C26E0B153}" type="presParOf" srcId="{F0D6B78C-8B0E-4344-B501-2A5DD1E7D7F8}" destId="{9C5982BD-3CD4-4704-A2F2-C8A020391C45}" srcOrd="8" destOrd="0" presId="urn:microsoft.com/office/officeart/2008/layout/VerticalCurvedList"/>
    <dgm:cxn modelId="{69C8223A-0527-4E64-B592-163AA56D790A}" type="presParOf" srcId="{9C5982BD-3CD4-4704-A2F2-C8A020391C45}" destId="{B2ECAA03-10B7-4981-84FD-290ACD3677ED}" srcOrd="0" destOrd="0" presId="urn:microsoft.com/office/officeart/2008/layout/VerticalCurvedList"/>
    <dgm:cxn modelId="{DF32406E-19C0-41CB-BF52-5891A209E5C0}" type="presParOf" srcId="{F0D6B78C-8B0E-4344-B501-2A5DD1E7D7F8}" destId="{4EF62899-DBAC-4476-BB7E-93B1F6CE85B7}" srcOrd="9" destOrd="0" presId="urn:microsoft.com/office/officeart/2008/layout/VerticalCurvedList"/>
    <dgm:cxn modelId="{4D1C2FD2-7487-49D2-A82A-1C02B429D997}" type="presParOf" srcId="{F0D6B78C-8B0E-4344-B501-2A5DD1E7D7F8}" destId="{B52CBD34-FA9D-4F58-95D3-0A6053B70C23}" srcOrd="10" destOrd="0" presId="urn:microsoft.com/office/officeart/2008/layout/VerticalCurvedList"/>
    <dgm:cxn modelId="{EFBDA245-8A81-4F28-89A2-33F7B1B5A7F2}" type="presParOf" srcId="{B52CBD34-FA9D-4F58-95D3-0A6053B70C23}" destId="{CA55DB24-30D4-428D-9585-A552E8B5742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719AE7-E8F7-43F8-84EA-00DBC76870F0}">
      <dsp:nvSpPr>
        <dsp:cNvPr id="0" name=""/>
        <dsp:cNvSpPr/>
      </dsp:nvSpPr>
      <dsp:spPr>
        <a:xfrm>
          <a:off x="-5524373" y="-845798"/>
          <a:ext cx="6577633" cy="6577633"/>
        </a:xfrm>
        <a:prstGeom prst="blockArc">
          <a:avLst>
            <a:gd name="adj1" fmla="val 18900000"/>
            <a:gd name="adj2" fmla="val 2700000"/>
            <a:gd name="adj3" fmla="val 328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3B8618-87F0-444F-A609-E14732CFFCBA}">
      <dsp:nvSpPr>
        <dsp:cNvPr id="0" name=""/>
        <dsp:cNvSpPr/>
      </dsp:nvSpPr>
      <dsp:spPr>
        <a:xfrm>
          <a:off x="460499" y="305279"/>
          <a:ext cx="8532203" cy="61095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84942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SG" sz="1900" kern="1200" dirty="0" smtClean="0"/>
            <a:t>User-friendly UI</a:t>
          </a:r>
          <a:endParaRPr lang="en-SG" sz="1900" kern="1200" dirty="0"/>
        </a:p>
      </dsp:txBody>
      <dsp:txXfrm>
        <a:off x="460499" y="305279"/>
        <a:ext cx="8532203" cy="610950"/>
      </dsp:txXfrm>
    </dsp:sp>
    <dsp:sp modelId="{C0E5BEB2-8C0D-4FE8-8AE0-0787AD528C8E}">
      <dsp:nvSpPr>
        <dsp:cNvPr id="0" name=""/>
        <dsp:cNvSpPr/>
      </dsp:nvSpPr>
      <dsp:spPr>
        <a:xfrm>
          <a:off x="78655" y="228910"/>
          <a:ext cx="763687" cy="7636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52C079C-8017-4385-AA7C-899D44B5283C}">
      <dsp:nvSpPr>
        <dsp:cNvPr id="0" name=""/>
        <dsp:cNvSpPr/>
      </dsp:nvSpPr>
      <dsp:spPr>
        <a:xfrm>
          <a:off x="898288" y="1221411"/>
          <a:ext cx="8094414" cy="610950"/>
        </a:xfrm>
        <a:prstGeom prst="rect">
          <a:avLst/>
        </a:prstGeom>
        <a:gradFill rotWithShape="0">
          <a:gsLst>
            <a:gs pos="0">
              <a:schemeClr val="accent4">
                <a:hueOff val="305269"/>
                <a:satOff val="-11631"/>
                <a:lumOff val="5784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305269"/>
                <a:satOff val="-11631"/>
                <a:lumOff val="5784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305269"/>
                <a:satOff val="-11631"/>
                <a:lumOff val="5784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84942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SG" sz="1900" kern="1200" dirty="0" smtClean="0"/>
            <a:t>Performance: runs data very fast! Can reach below 10 sec in present of a poor server</a:t>
          </a:r>
          <a:endParaRPr lang="en-SG" sz="1900" kern="1200" dirty="0"/>
        </a:p>
      </dsp:txBody>
      <dsp:txXfrm>
        <a:off x="898288" y="1221411"/>
        <a:ext cx="8094414" cy="610950"/>
      </dsp:txXfrm>
    </dsp:sp>
    <dsp:sp modelId="{9AF940D1-6CC4-4CBC-B559-158D74AAF977}">
      <dsp:nvSpPr>
        <dsp:cNvPr id="0" name=""/>
        <dsp:cNvSpPr/>
      </dsp:nvSpPr>
      <dsp:spPr>
        <a:xfrm>
          <a:off x="516444" y="1145042"/>
          <a:ext cx="763687" cy="7636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305269"/>
              <a:satOff val="-11631"/>
              <a:lumOff val="578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6CA4A67-CFF7-4C31-83FD-46174EA7359C}">
      <dsp:nvSpPr>
        <dsp:cNvPr id="0" name=""/>
        <dsp:cNvSpPr/>
      </dsp:nvSpPr>
      <dsp:spPr>
        <a:xfrm>
          <a:off x="1032654" y="2137543"/>
          <a:ext cx="7960048" cy="610950"/>
        </a:xfrm>
        <a:prstGeom prst="rect">
          <a:avLst/>
        </a:prstGeom>
        <a:gradFill rotWithShape="0">
          <a:gsLst>
            <a:gs pos="0">
              <a:schemeClr val="accent4">
                <a:hueOff val="610539"/>
                <a:satOff val="-23261"/>
                <a:lumOff val="1156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610539"/>
                <a:satOff val="-23261"/>
                <a:lumOff val="1156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610539"/>
                <a:satOff val="-23261"/>
                <a:lumOff val="1156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84942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SG" sz="1900" kern="1200" dirty="0" smtClean="0"/>
            <a:t>Output CSV format that is popular for many testing programs</a:t>
          </a:r>
          <a:endParaRPr lang="en-SG" sz="1900" kern="1200" dirty="0"/>
        </a:p>
      </dsp:txBody>
      <dsp:txXfrm>
        <a:off x="1032654" y="2137543"/>
        <a:ext cx="7960048" cy="610950"/>
      </dsp:txXfrm>
    </dsp:sp>
    <dsp:sp modelId="{B30BB635-022D-4F4C-9D02-2F7348480A9D}">
      <dsp:nvSpPr>
        <dsp:cNvPr id="0" name=""/>
        <dsp:cNvSpPr/>
      </dsp:nvSpPr>
      <dsp:spPr>
        <a:xfrm>
          <a:off x="650810" y="2061174"/>
          <a:ext cx="763687" cy="7636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610539"/>
              <a:satOff val="-23261"/>
              <a:lumOff val="1156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AEBFD7D-74A4-451E-AA94-40E86A8E4BD4}">
      <dsp:nvSpPr>
        <dsp:cNvPr id="0" name=""/>
        <dsp:cNvSpPr/>
      </dsp:nvSpPr>
      <dsp:spPr>
        <a:xfrm>
          <a:off x="898288" y="3053675"/>
          <a:ext cx="8094414" cy="610950"/>
        </a:xfrm>
        <a:prstGeom prst="rect">
          <a:avLst/>
        </a:prstGeom>
        <a:gradFill rotWithShape="0">
          <a:gsLst>
            <a:gs pos="0">
              <a:schemeClr val="accent4">
                <a:hueOff val="915808"/>
                <a:satOff val="-34892"/>
                <a:lumOff val="17351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915808"/>
                <a:satOff val="-34892"/>
                <a:lumOff val="17351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915808"/>
                <a:satOff val="-34892"/>
                <a:lumOff val="17351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84942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SG" sz="1900" kern="1200" dirty="0" smtClean="0"/>
            <a:t>Support enforcing database constraints</a:t>
          </a:r>
          <a:endParaRPr lang="en-SG" sz="1900" kern="1200" dirty="0"/>
        </a:p>
      </dsp:txBody>
      <dsp:txXfrm>
        <a:off x="898288" y="3053675"/>
        <a:ext cx="8094414" cy="610950"/>
      </dsp:txXfrm>
    </dsp:sp>
    <dsp:sp modelId="{B2ECAA03-10B7-4981-84FD-290ACD3677ED}">
      <dsp:nvSpPr>
        <dsp:cNvPr id="0" name=""/>
        <dsp:cNvSpPr/>
      </dsp:nvSpPr>
      <dsp:spPr>
        <a:xfrm>
          <a:off x="516444" y="2977306"/>
          <a:ext cx="763687" cy="7636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915808"/>
              <a:satOff val="-34892"/>
              <a:lumOff val="1735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EF62899-DBAC-4476-BB7E-93B1F6CE85B7}">
      <dsp:nvSpPr>
        <dsp:cNvPr id="0" name=""/>
        <dsp:cNvSpPr/>
      </dsp:nvSpPr>
      <dsp:spPr>
        <a:xfrm>
          <a:off x="460499" y="3969807"/>
          <a:ext cx="8532203" cy="610950"/>
        </a:xfrm>
        <a:prstGeom prst="rect">
          <a:avLst/>
        </a:prstGeom>
        <a:gradFill rotWithShape="0">
          <a:gsLst>
            <a:gs pos="0">
              <a:schemeClr val="accent4">
                <a:hueOff val="1221077"/>
                <a:satOff val="-46523"/>
                <a:lumOff val="23135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1221077"/>
                <a:satOff val="-46523"/>
                <a:lumOff val="23135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1221077"/>
                <a:satOff val="-46523"/>
                <a:lumOff val="23135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84942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SG" sz="1900" kern="1200" dirty="0" smtClean="0"/>
            <a:t>Realistic data and result</a:t>
          </a:r>
          <a:endParaRPr lang="en-SG" sz="1900" kern="1200" dirty="0"/>
        </a:p>
      </dsp:txBody>
      <dsp:txXfrm>
        <a:off x="460499" y="3969807"/>
        <a:ext cx="8532203" cy="610950"/>
      </dsp:txXfrm>
    </dsp:sp>
    <dsp:sp modelId="{CA55DB24-30D4-428D-9585-A552E8B5742D}">
      <dsp:nvSpPr>
        <dsp:cNvPr id="0" name=""/>
        <dsp:cNvSpPr/>
      </dsp:nvSpPr>
      <dsp:spPr>
        <a:xfrm>
          <a:off x="78655" y="3893438"/>
          <a:ext cx="763687" cy="7636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1221077"/>
              <a:satOff val="-46523"/>
              <a:lumOff val="2313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6EF450-F594-426A-A439-9C91435022D4}" type="datetimeFigureOut">
              <a:rPr lang="en-US" smtClean="0"/>
              <a:t>3/27/2015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10222A-6B43-4858-9BEF-E0D3864A8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2323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3DD328-8EB6-463F-95B0-4652A0D2B35F}" type="datetimeFigureOut">
              <a:rPr lang="zh-CN" altLang="en-US" smtClean="0"/>
              <a:t>2015/3/27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CF7BD3-B9C8-49AD-81BC-C34A272155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3153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5D20E-4446-4CE1-A483-852676E61DDC}" type="datetimeFigureOut">
              <a:rPr lang="en-SG" smtClean="0"/>
              <a:t>27/3/2015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7BEAB838-A35C-4D8D-899C-A8143439174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21054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5D20E-4446-4CE1-A483-852676E61DDC}" type="datetimeFigureOut">
              <a:rPr lang="en-SG" smtClean="0"/>
              <a:t>27/3/2015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7BEAB838-A35C-4D8D-899C-A8143439174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78527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5D20E-4446-4CE1-A483-852676E61DDC}" type="datetimeFigureOut">
              <a:rPr lang="en-SG" smtClean="0"/>
              <a:t>27/3/2015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7BEAB838-A35C-4D8D-899C-A8143439174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803982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5D20E-4446-4CE1-A483-852676E61DDC}" type="datetimeFigureOut">
              <a:rPr lang="en-SG" smtClean="0"/>
              <a:t>27/3/2015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BEAB838-A35C-4D8D-899C-A81434391747}" type="slidenum">
              <a:rPr lang="en-SG" smtClean="0"/>
              <a:t>‹#›</a:t>
            </a:fld>
            <a:endParaRPr lang="en-SG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69133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5D20E-4446-4CE1-A483-852676E61DDC}" type="datetimeFigureOut">
              <a:rPr lang="en-SG" smtClean="0"/>
              <a:t>27/3/2015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BEAB838-A35C-4D8D-899C-A8143439174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0375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5D20E-4446-4CE1-A483-852676E61DDC}" type="datetimeFigureOut">
              <a:rPr lang="en-SG" smtClean="0"/>
              <a:t>27/3/2015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AB838-A35C-4D8D-899C-A8143439174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25272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5D20E-4446-4CE1-A483-852676E61DDC}" type="datetimeFigureOut">
              <a:rPr lang="en-SG" smtClean="0"/>
              <a:t>27/3/2015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AB838-A35C-4D8D-899C-A8143439174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080363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5D20E-4446-4CE1-A483-852676E61DDC}" type="datetimeFigureOut">
              <a:rPr lang="en-SG" smtClean="0"/>
              <a:t>27/3/2015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AB838-A35C-4D8D-899C-A8143439174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45767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85D20E-4446-4CE1-A483-852676E61DDC}" type="datetimeFigureOut">
              <a:rPr lang="en-SG" smtClean="0"/>
              <a:t>27/3/2015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7BEAB838-A35C-4D8D-899C-A8143439174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59489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5D20E-4446-4CE1-A483-852676E61DDC}" type="datetimeFigureOut">
              <a:rPr lang="en-SG" smtClean="0"/>
              <a:t>27/3/2015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AB838-A35C-4D8D-899C-A8143439174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17930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5D20E-4446-4CE1-A483-852676E61DDC}" type="datetimeFigureOut">
              <a:rPr lang="en-SG" smtClean="0"/>
              <a:t>27/3/2015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7BEAB838-A35C-4D8D-899C-A8143439174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3631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5D20E-4446-4CE1-A483-852676E61DDC}" type="datetimeFigureOut">
              <a:rPr lang="en-SG" smtClean="0"/>
              <a:t>27/3/2015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AB838-A35C-4D8D-899C-A8143439174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80345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5D20E-4446-4CE1-A483-852676E61DDC}" type="datetimeFigureOut">
              <a:rPr lang="en-SG" smtClean="0"/>
              <a:t>27/3/2015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AB838-A35C-4D8D-899C-A8143439174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66686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5D20E-4446-4CE1-A483-852676E61DDC}" type="datetimeFigureOut">
              <a:rPr lang="en-SG" smtClean="0"/>
              <a:t>27/3/2015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AB838-A35C-4D8D-899C-A8143439174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28236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5D20E-4446-4CE1-A483-852676E61DDC}" type="datetimeFigureOut">
              <a:rPr lang="en-SG" smtClean="0"/>
              <a:t>27/3/2015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AB838-A35C-4D8D-899C-A8143439174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15777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5D20E-4446-4CE1-A483-852676E61DDC}" type="datetimeFigureOut">
              <a:rPr lang="en-SG" smtClean="0"/>
              <a:t>27/3/2015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AB838-A35C-4D8D-899C-A8143439174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4781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5D20E-4446-4CE1-A483-852676E61DDC}" type="datetimeFigureOut">
              <a:rPr lang="en-SG" smtClean="0"/>
              <a:t>27/3/2015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AB838-A35C-4D8D-899C-A8143439174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26365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5D20E-4446-4CE1-A483-852676E61DDC}" type="datetimeFigureOut">
              <a:rPr lang="en-SG" smtClean="0"/>
              <a:t>27/3/2015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AB838-A35C-4D8D-899C-A8143439174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051128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  <p:sldLayoutId id="2147484009" r:id="rId13"/>
    <p:sldLayoutId id="2147484010" r:id="rId14"/>
    <p:sldLayoutId id="2147484011" r:id="rId15"/>
    <p:sldLayoutId id="2147484012" r:id="rId16"/>
    <p:sldLayoutId id="214748401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SG" dirty="0" smtClean="0"/>
              <a:t>DATA SET GENERATOR</a:t>
            </a:r>
            <a:endParaRPr lang="en-S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SG" dirty="0" smtClean="0"/>
              <a:t>TEAM:</a:t>
            </a:r>
          </a:p>
          <a:p>
            <a:r>
              <a:rPr lang="en-SG" dirty="0" smtClean="0"/>
              <a:t>Li </a:t>
            </a:r>
            <a:r>
              <a:rPr lang="en-SG" dirty="0" err="1" smtClean="0"/>
              <a:t>Xiangqun</a:t>
            </a:r>
            <a:r>
              <a:rPr lang="en-SG" dirty="0" smtClean="0"/>
              <a:t>, Wu </a:t>
            </a:r>
            <a:r>
              <a:rPr lang="en-SG" dirty="0" err="1" smtClean="0"/>
              <a:t>Xudong</a:t>
            </a:r>
            <a:r>
              <a:rPr lang="en-SG" dirty="0" smtClean="0"/>
              <a:t>, Wu Dan, Yu </a:t>
            </a:r>
            <a:r>
              <a:rPr lang="en-SG" dirty="0" err="1" smtClean="0"/>
              <a:t>Fangzhou</a:t>
            </a:r>
            <a:endParaRPr lang="en-SG" dirty="0"/>
          </a:p>
        </p:txBody>
      </p:sp>
      <p:sp>
        <p:nvSpPr>
          <p:cNvPr id="4" name="TextBox 3"/>
          <p:cNvSpPr txBox="1"/>
          <p:nvPr/>
        </p:nvSpPr>
        <p:spPr>
          <a:xfrm>
            <a:off x="9728200" y="762000"/>
            <a:ext cx="1308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P15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09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4434" y="357051"/>
            <a:ext cx="3849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 smtClean="0"/>
              <a:t>Backend</a:t>
            </a:r>
            <a:endParaRPr lang="en-SG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990600" y="1473200"/>
            <a:ext cx="91186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Problems</a:t>
            </a:r>
            <a:r>
              <a:rPr lang="zh-CN" altLang="en-US" sz="2000" dirty="0" smtClean="0"/>
              <a:t>：</a:t>
            </a:r>
            <a:endParaRPr lang="en-US" altLang="zh-CN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Inserting data to database is too slow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Processing time is too long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Amount of data is limited to 10 thousand.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1357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4434" y="357051"/>
            <a:ext cx="3849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 smtClean="0"/>
              <a:t>Backend</a:t>
            </a:r>
            <a:endParaRPr lang="en-SG" sz="3600" dirty="0"/>
          </a:p>
        </p:txBody>
      </p:sp>
      <p:pic>
        <p:nvPicPr>
          <p:cNvPr id="5" name="图片 4" descr="Macintosh :Users:yufangzhou:Downloads:Project Report (1)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781816"/>
            <a:ext cx="8724900" cy="53903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1127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4434" y="357051"/>
            <a:ext cx="3849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 smtClean="0"/>
              <a:t>Backend</a:t>
            </a:r>
            <a:endParaRPr lang="en-SG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990600" y="1473200"/>
            <a:ext cx="91186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Improvements</a:t>
            </a:r>
            <a:r>
              <a:rPr lang="zh-CN" altLang="en-US" sz="2000" dirty="0" smtClean="0"/>
              <a:t>：</a:t>
            </a:r>
            <a:endParaRPr lang="en-US" altLang="zh-CN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Processing speed is faster</a:t>
            </a:r>
          </a:p>
          <a:p>
            <a:endParaRPr lang="en-US" altLang="zh-CN" sz="2000" dirty="0" smtClean="0"/>
          </a:p>
          <a:p>
            <a:endParaRPr lang="en-US" altLang="zh-CN" sz="2000" dirty="0"/>
          </a:p>
          <a:p>
            <a:r>
              <a:rPr lang="en-US" altLang="zh-CN" dirty="0" smtClean="0"/>
              <a:t>Drawbacks: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Cannot generate too much data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12763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4434" y="357051"/>
            <a:ext cx="3849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 smtClean="0"/>
              <a:t>Features</a:t>
            </a:r>
            <a:endParaRPr lang="en-SG" sz="3600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439271325"/>
              </p:ext>
            </p:extLst>
          </p:nvPr>
        </p:nvGraphicFramePr>
        <p:xfrm>
          <a:off x="644434" y="1468581"/>
          <a:ext cx="9060873" cy="48860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07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4434" y="357051"/>
            <a:ext cx="3849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 smtClean="0"/>
              <a:t>Conclusion</a:t>
            </a:r>
            <a:endParaRPr lang="en-SG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1473200"/>
            <a:ext cx="9118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We can generate regional data in several data types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We can ensure uniqueness of data if required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We can generate normal distribution for numeric data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Data generator consume much computing power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Stronger computing power is required for larger data set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More improvement can be made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zh-CN" dirty="0" smtClean="0"/>
              <a:t>Multiple tables with foreign key constraint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zh-CN" dirty="0" smtClean="0"/>
              <a:t>More format for output files</a:t>
            </a:r>
          </a:p>
        </p:txBody>
      </p:sp>
    </p:spTree>
    <p:extLst>
      <p:ext uri="{BB962C8B-B14F-4D97-AF65-F5344CB8AC3E}">
        <p14:creationId xmlns:p14="http://schemas.microsoft.com/office/powerpoint/2010/main" val="391400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4434" y="357051"/>
            <a:ext cx="3849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 smtClean="0"/>
              <a:t>Motivation?</a:t>
            </a:r>
            <a:endParaRPr lang="en-SG" sz="3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34" y="1183850"/>
            <a:ext cx="3039374" cy="332980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127781" y="2448642"/>
            <a:ext cx="21684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000" dirty="0" smtClean="0"/>
              <a:t>Testing data!</a:t>
            </a:r>
            <a:endParaRPr lang="en-SG" sz="20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2039" y="3042462"/>
            <a:ext cx="1580952" cy="38095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3137" y="1587573"/>
            <a:ext cx="2942857" cy="542857"/>
          </a:xfrm>
          <a:prstGeom prst="rect">
            <a:avLst/>
          </a:prstGeom>
        </p:spPr>
      </p:pic>
      <p:sp>
        <p:nvSpPr>
          <p:cNvPr id="13" name="Cross 12"/>
          <p:cNvSpPr/>
          <p:nvPr/>
        </p:nvSpPr>
        <p:spPr>
          <a:xfrm>
            <a:off x="7881257" y="2386149"/>
            <a:ext cx="400594" cy="400594"/>
          </a:xfrm>
          <a:prstGeom prst="plus">
            <a:avLst>
              <a:gd name="adj" fmla="val 34783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Right Arrow 13"/>
          <p:cNvSpPr/>
          <p:nvPr/>
        </p:nvSpPr>
        <p:spPr>
          <a:xfrm>
            <a:off x="5738949" y="4513653"/>
            <a:ext cx="679268" cy="38386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5" name="TextBox 14"/>
          <p:cNvSpPr txBox="1"/>
          <p:nvPr/>
        </p:nvSpPr>
        <p:spPr>
          <a:xfrm>
            <a:off x="6688183" y="4043864"/>
            <a:ext cx="4206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000" dirty="0" smtClean="0"/>
              <a:t>Not </a:t>
            </a:r>
            <a:r>
              <a:rPr lang="en-SG" sz="2000" dirty="0"/>
              <a:t>support the constrains of database </a:t>
            </a:r>
            <a:r>
              <a:rPr lang="en-SG" sz="2000" dirty="0" smtClean="0"/>
              <a:t>systems!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000" dirty="0" smtClean="0"/>
              <a:t>Datasets </a:t>
            </a:r>
            <a:r>
              <a:rPr lang="en-SG" sz="2000" dirty="0"/>
              <a:t>are not realistic enough</a:t>
            </a:r>
          </a:p>
        </p:txBody>
      </p:sp>
    </p:spTree>
    <p:extLst>
      <p:ext uri="{BB962C8B-B14F-4D97-AF65-F5344CB8AC3E}">
        <p14:creationId xmlns:p14="http://schemas.microsoft.com/office/powerpoint/2010/main" val="406110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49828" y="2988205"/>
            <a:ext cx="53993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000" dirty="0" smtClean="0"/>
              <a:t>Sample input:  </a:t>
            </a:r>
            <a:r>
              <a:rPr lang="en-SG" dirty="0">
                <a:solidFill>
                  <a:srgbClr val="FFFF00"/>
                </a:solidFill>
              </a:rPr>
              <a:t>Chinese, 21&lt; age &lt; 41 </a:t>
            </a:r>
            <a:endParaRPr lang="en-SG" sz="2000" dirty="0" smtClean="0">
              <a:solidFill>
                <a:srgbClr val="FFFF00"/>
              </a:solidFill>
            </a:endParaRPr>
          </a:p>
          <a:p>
            <a:endParaRPr lang="en-SG" sz="2000" dirty="0" smtClean="0"/>
          </a:p>
          <a:p>
            <a:r>
              <a:rPr lang="en-SG" sz="2000" dirty="0" smtClean="0"/>
              <a:t>Data range in South </a:t>
            </a:r>
            <a:r>
              <a:rPr lang="en-SG" sz="2000" dirty="0"/>
              <a:t>East Asia and East Asia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2316481"/>
            <a:ext cx="4815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000" dirty="0" smtClean="0"/>
              <a:t>Realistic data sets</a:t>
            </a:r>
            <a:endParaRPr lang="en-SG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4374212"/>
            <a:ext cx="4815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000" dirty="0" smtClean="0"/>
              <a:t>Enforce the data integrity constraints</a:t>
            </a:r>
            <a:endParaRPr lang="en-SG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644434" y="357051"/>
            <a:ext cx="3849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 smtClean="0"/>
              <a:t>Goals</a:t>
            </a:r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2329019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4434" y="357051"/>
            <a:ext cx="3849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 smtClean="0"/>
              <a:t>Database Design</a:t>
            </a:r>
            <a:endParaRPr lang="en-SG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644434" y="1604274"/>
            <a:ext cx="88914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SG" dirty="0" smtClean="0"/>
              <a:t>Assumptions: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SG" dirty="0" smtClean="0"/>
              <a:t>the </a:t>
            </a:r>
            <a:r>
              <a:rPr lang="en-S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phone number </a:t>
            </a:r>
            <a:r>
              <a:rPr lang="en-SG" dirty="0" smtClean="0"/>
              <a:t>for each country is using different </a:t>
            </a:r>
            <a:r>
              <a:rPr lang="en-SG" dirty="0" smtClean="0">
                <a:solidFill>
                  <a:srgbClr val="FFFF00"/>
                </a:solidFill>
              </a:rPr>
              <a:t>country code</a:t>
            </a:r>
            <a:r>
              <a:rPr lang="en-SG" dirty="0" smtClean="0"/>
              <a:t>,</a:t>
            </a:r>
          </a:p>
          <a:p>
            <a:pPr>
              <a:lnSpc>
                <a:spcPct val="200000"/>
              </a:lnSpc>
            </a:pPr>
            <a:r>
              <a:rPr lang="en-SG" dirty="0" smtClean="0"/>
              <a:t>	 i.e. country -&gt; country code </a:t>
            </a:r>
            <a:r>
              <a:rPr lang="en-SG" dirty="0" smtClean="0">
                <a:solidFill>
                  <a:schemeClr val="tx1">
                    <a:lumMod val="65000"/>
                  </a:schemeClr>
                </a:solidFill>
              </a:rPr>
              <a:t>and</a:t>
            </a:r>
            <a:r>
              <a:rPr lang="en-SG" dirty="0" smtClean="0"/>
              <a:t> country-&gt;country code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SG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country</a:t>
            </a:r>
            <a:r>
              <a:rPr lang="en-SG" dirty="0"/>
              <a:t> may use different </a:t>
            </a:r>
            <a:r>
              <a:rPr lang="en-SG" dirty="0">
                <a:solidFill>
                  <a:srgbClr val="FFFF00"/>
                </a:solidFill>
              </a:rPr>
              <a:t>language</a:t>
            </a:r>
            <a:r>
              <a:rPr lang="en-SG" dirty="0"/>
              <a:t>s, and it is possible that one country uses more than one </a:t>
            </a:r>
            <a:r>
              <a:rPr lang="en-SG" dirty="0" smtClean="0"/>
              <a:t>language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S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language</a:t>
            </a:r>
            <a:r>
              <a:rPr lang="en-SG" dirty="0" smtClean="0"/>
              <a:t> and </a:t>
            </a:r>
            <a:r>
              <a:rPr lang="en-S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gender</a:t>
            </a:r>
            <a:r>
              <a:rPr lang="en-SG" dirty="0" smtClean="0"/>
              <a:t> </a:t>
            </a:r>
            <a:r>
              <a:rPr lang="en-SG" dirty="0"/>
              <a:t>will </a:t>
            </a:r>
            <a:r>
              <a:rPr lang="en-SG" dirty="0" smtClean="0"/>
              <a:t>affect </a:t>
            </a:r>
            <a:r>
              <a:rPr lang="en-SG" dirty="0" smtClean="0">
                <a:solidFill>
                  <a:srgbClr val="FFFF00"/>
                </a:solidFill>
              </a:rPr>
              <a:t>first name </a:t>
            </a:r>
            <a:r>
              <a:rPr lang="en-SG" dirty="0" smtClean="0"/>
              <a:t>and </a:t>
            </a:r>
            <a:r>
              <a:rPr lang="en-SG" dirty="0" smtClean="0">
                <a:solidFill>
                  <a:srgbClr val="FFFF00"/>
                </a:solidFill>
              </a:rPr>
              <a:t>last name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SG" dirty="0"/>
              <a:t>different </a:t>
            </a:r>
            <a:r>
              <a:rPr lang="en-SG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country</a:t>
            </a:r>
            <a:r>
              <a:rPr lang="en-SG" dirty="0"/>
              <a:t> may have different </a:t>
            </a:r>
            <a:r>
              <a:rPr lang="en-SG" dirty="0">
                <a:solidFill>
                  <a:srgbClr val="FFFF00"/>
                </a:solidFill>
              </a:rPr>
              <a:t>email domain</a:t>
            </a:r>
            <a:endParaRPr lang="en-SG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30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4434" y="357051"/>
            <a:ext cx="3849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 smtClean="0"/>
              <a:t>Database Design</a:t>
            </a:r>
            <a:endParaRPr lang="en-SG" sz="3600" dirty="0"/>
          </a:p>
        </p:txBody>
      </p:sp>
      <p:pic>
        <p:nvPicPr>
          <p:cNvPr id="2050" name="Picture 2" descr="屏幕快照 2015-03-25 下午7.38.4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34" y="1763930"/>
            <a:ext cx="6448641" cy="4083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7516289" y="2733855"/>
            <a:ext cx="30224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dirty="0" smtClean="0"/>
              <a:t>3NF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dirty="0" smtClean="0"/>
              <a:t>Small relations</a:t>
            </a:r>
          </a:p>
        </p:txBody>
      </p:sp>
    </p:spTree>
    <p:extLst>
      <p:ext uri="{BB962C8B-B14F-4D97-AF65-F5344CB8AC3E}">
        <p14:creationId xmlns:p14="http://schemas.microsoft.com/office/powerpoint/2010/main" val="317176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424113" y="3031268"/>
            <a:ext cx="18473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accent6">
                  <a:lumMod val="40000"/>
                  <a:lumOff val="60000"/>
                </a:schemeClr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accent6">
                  <a:lumMod val="40000"/>
                  <a:lumOff val="6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4434" y="357051"/>
            <a:ext cx="3849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 smtClean="0"/>
              <a:t>Frontend</a:t>
            </a:r>
            <a:endParaRPr lang="en-SG" sz="3600" dirty="0"/>
          </a:p>
        </p:txBody>
      </p:sp>
      <p:pic>
        <p:nvPicPr>
          <p:cNvPr id="3077" name="Picture 5" descr="https://lh4.googleusercontent.com/Cd6VaNqVKu5qqUJRUcIJt1igkCvgnsS8IO_XNnsXVX4v-Nf3JLFb6oUVrYMu1eceSFBRmUT7E-KSG7aNjZ3bG0M3qz7XZJoDtgWR-StX1drF4JypSB00u2BAqcuJrZ62NNkxqo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34" y="1003382"/>
            <a:ext cx="8231712" cy="4645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44434" y="5850336"/>
            <a:ext cx="7481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 smtClean="0"/>
              <a:t>Framework: 	twitter </a:t>
            </a:r>
            <a:r>
              <a:rPr lang="en-SG" dirty="0"/>
              <a:t>bootstrap front-end </a:t>
            </a:r>
            <a:r>
              <a:rPr lang="en-SG" dirty="0" smtClean="0"/>
              <a:t>framework</a:t>
            </a:r>
          </a:p>
          <a:p>
            <a:r>
              <a:rPr lang="en-SG" dirty="0" smtClean="0"/>
              <a:t>Language:	HTML </a:t>
            </a:r>
            <a:r>
              <a:rPr lang="en-SG" dirty="0"/>
              <a:t>and </a:t>
            </a:r>
            <a:r>
              <a:rPr lang="en-SG" dirty="0" err="1"/>
              <a:t>Javascript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01205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4434" y="357051"/>
            <a:ext cx="3849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/>
              <a:t>Data Types</a:t>
            </a:r>
            <a:endParaRPr lang="en-SG" sz="3600" dirty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725291"/>
              </p:ext>
            </p:extLst>
          </p:nvPr>
        </p:nvGraphicFramePr>
        <p:xfrm>
          <a:off x="1295400" y="1773766"/>
          <a:ext cx="8458200" cy="897636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1559481"/>
                <a:gridCol w="6898719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Regional</a:t>
                      </a:r>
                      <a:endParaRPr lang="zh-CN" sz="1800" dirty="0">
                        <a:solidFill>
                          <a:srgbClr val="000000"/>
                        </a:solidFill>
                        <a:effectLst/>
                        <a:latin typeface="Arial"/>
                        <a:ea typeface="宋体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Name, Email, Phone, Country</a:t>
                      </a:r>
                      <a:endParaRPr lang="zh-CN" sz="1800" dirty="0">
                        <a:solidFill>
                          <a:srgbClr val="000000"/>
                        </a:solidFill>
                        <a:effectLst/>
                        <a:latin typeface="Arial"/>
                        <a:ea typeface="宋体"/>
                      </a:endParaRPr>
                    </a:p>
                  </a:txBody>
                  <a:tcPr marL="66675" marR="66675" marT="66675" marB="66675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Non-regional</a:t>
                      </a:r>
                      <a:endParaRPr lang="zh-CN" sz="1800" dirty="0">
                        <a:solidFill>
                          <a:srgbClr val="000000"/>
                        </a:solidFill>
                        <a:effectLst/>
                        <a:latin typeface="Arial"/>
                        <a:ea typeface="宋体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Name, Email, Phone, Country, Gender, String, Integer, Float, Date</a:t>
                      </a:r>
                      <a:endParaRPr lang="zh-CN" sz="1800" dirty="0">
                        <a:solidFill>
                          <a:srgbClr val="000000"/>
                        </a:solidFill>
                        <a:effectLst/>
                        <a:latin typeface="Arial"/>
                        <a:ea typeface="宋体"/>
                      </a:endParaRPr>
                    </a:p>
                  </a:txBody>
                  <a:tcPr marL="66675" marR="66675" marT="66675" marB="66675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270000" y="1371600"/>
            <a:ext cx="3847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With Region-Consistency Constraint</a:t>
            </a:r>
            <a:endParaRPr lang="zh-CN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44541"/>
              </p:ext>
            </p:extLst>
          </p:nvPr>
        </p:nvGraphicFramePr>
        <p:xfrm>
          <a:off x="1270000" y="3577166"/>
          <a:ext cx="8483601" cy="1977390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1612900"/>
                <a:gridCol w="3225800"/>
                <a:gridCol w="3644901"/>
              </a:tblGrid>
              <a:tr h="3708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Unique</a:t>
                      </a:r>
                      <a:endParaRPr lang="zh-CN" sz="1800" dirty="0">
                        <a:solidFill>
                          <a:srgbClr val="000000"/>
                        </a:solidFill>
                        <a:effectLst/>
                        <a:latin typeface="Arial"/>
                        <a:ea typeface="宋体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Non-unique</a:t>
                      </a:r>
                      <a:endParaRPr lang="zh-CN" sz="1800">
                        <a:solidFill>
                          <a:srgbClr val="000000"/>
                        </a:solidFill>
                        <a:effectLst/>
                        <a:latin typeface="Arial"/>
                        <a:ea typeface="宋体"/>
                      </a:endParaRPr>
                    </a:p>
                  </a:txBody>
                  <a:tcPr marL="66675" marR="66675" marT="66675" marB="66675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Regional</a:t>
                      </a:r>
                      <a:endParaRPr lang="zh-CN" sz="1800" dirty="0">
                        <a:solidFill>
                          <a:srgbClr val="000000"/>
                        </a:solidFill>
                        <a:effectLst/>
                        <a:latin typeface="Arial"/>
                        <a:ea typeface="宋体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Name, Email, Phone</a:t>
                      </a:r>
                      <a:endParaRPr lang="zh-CN" sz="1800" dirty="0">
                        <a:solidFill>
                          <a:srgbClr val="000000"/>
                        </a:solidFill>
                        <a:effectLst/>
                        <a:latin typeface="Arial"/>
                        <a:ea typeface="宋体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Name, Email, Phone, Country</a:t>
                      </a:r>
                      <a:endParaRPr lang="zh-CN" sz="1800">
                        <a:solidFill>
                          <a:srgbClr val="000000"/>
                        </a:solidFill>
                        <a:effectLst/>
                        <a:latin typeface="Arial"/>
                        <a:ea typeface="宋体"/>
                      </a:endParaRPr>
                    </a:p>
                  </a:txBody>
                  <a:tcPr marL="66675" marR="66675" marT="66675" marB="66675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Non-regional</a:t>
                      </a:r>
                      <a:endParaRPr lang="zh-CN" sz="1800" dirty="0">
                        <a:solidFill>
                          <a:srgbClr val="000000"/>
                        </a:solidFill>
                        <a:effectLst/>
                        <a:latin typeface="Arial"/>
                        <a:ea typeface="宋体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Name, Email, Phone, Country, Gender, String, Integer, Float, Date</a:t>
                      </a:r>
                      <a:endParaRPr lang="zh-CN" sz="1800" dirty="0">
                        <a:solidFill>
                          <a:srgbClr val="000000"/>
                        </a:solidFill>
                        <a:effectLst/>
                        <a:latin typeface="Arial"/>
                        <a:ea typeface="宋体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Name, Email, Phone, Country, Gender, String, Integer, Float, Date</a:t>
                      </a:r>
                      <a:endParaRPr lang="zh-CN" sz="1800" dirty="0">
                        <a:solidFill>
                          <a:srgbClr val="000000"/>
                        </a:solidFill>
                        <a:effectLst/>
                        <a:latin typeface="Arial"/>
                        <a:ea typeface="宋体"/>
                      </a:endParaRPr>
                    </a:p>
                  </a:txBody>
                  <a:tcPr marL="66675" marR="66675" marT="66675" marB="66675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95400" y="3098800"/>
            <a:ext cx="3030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With Uniqueness Constraint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7901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143000" y="1041482"/>
            <a:ext cx="87376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800" dirty="0" smtClean="0"/>
              <a:t>Region-consistency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Regional Data Generator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Non-Regional Data Generator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altLang="zh-CN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800" dirty="0" smtClean="0"/>
              <a:t>Randomness and Uniqueness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Randomly </a:t>
            </a:r>
            <a:r>
              <a:rPr lang="en-US" altLang="zh-CN" sz="2000" dirty="0"/>
              <a:t>generate data and </a:t>
            </a:r>
            <a:r>
              <a:rPr lang="en-US" altLang="zh-CN" sz="2000" dirty="0" smtClean="0"/>
              <a:t>use </a:t>
            </a:r>
            <a:r>
              <a:rPr lang="en-US" altLang="zh-CN" sz="2000" dirty="0"/>
              <a:t>a </a:t>
            </a:r>
            <a:r>
              <a:rPr lang="en-US" altLang="zh-CN" sz="2000" dirty="0" smtClean="0"/>
              <a:t>hash-table to check uniqueness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Generate permutation of unique data and use shuffle algorithm to ensure randomness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altLang="zh-CN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800" dirty="0" smtClean="0"/>
              <a:t>Distribution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Uniform: use random function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2000" dirty="0"/>
              <a:t>Normal Distribution: Box Muller </a:t>
            </a:r>
            <a:r>
              <a:rPr lang="en-US" altLang="zh-CN" sz="2000" dirty="0" smtClean="0"/>
              <a:t>Transform (</a:t>
            </a:r>
            <a:r>
              <a:rPr lang="en-US" altLang="zh-CN" dirty="0" smtClean="0"/>
              <a:t>U1 and U2 </a:t>
            </a:r>
            <a:r>
              <a:rPr lang="en-US" altLang="zh-CN" dirty="0"/>
              <a:t>uniformly distributed in the interval (0, 1)</a:t>
            </a:r>
            <a:r>
              <a:rPr lang="en-US" altLang="zh-CN" sz="2000" dirty="0" smtClean="0"/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altLang="zh-CN" sz="20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zh-CN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644434" y="357051"/>
            <a:ext cx="3849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/>
              <a:t>Constraints</a:t>
            </a:r>
            <a:endParaRPr lang="en-SG" sz="3600" dirty="0"/>
          </a:p>
        </p:txBody>
      </p:sp>
      <p:grpSp>
        <p:nvGrpSpPr>
          <p:cNvPr id="12" name="组合 11"/>
          <p:cNvGrpSpPr/>
          <p:nvPr/>
        </p:nvGrpSpPr>
        <p:grpSpPr>
          <a:xfrm>
            <a:off x="2400300" y="5422900"/>
            <a:ext cx="4216400" cy="660400"/>
            <a:chOff x="2400300" y="5295900"/>
            <a:chExt cx="4216400" cy="660400"/>
          </a:xfrm>
        </p:grpSpPr>
        <p:sp>
          <p:nvSpPr>
            <p:cNvPr id="11" name="圆角矩形 10"/>
            <p:cNvSpPr/>
            <p:nvPr/>
          </p:nvSpPr>
          <p:spPr>
            <a:xfrm>
              <a:off x="2400300" y="5295900"/>
              <a:ext cx="4216400" cy="6604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10" name="image02.png" descr="Z_0 = R \cos(\Theta) =\sqrt{-2 \ln U_1} \cos(2 \pi U_2)\,"/>
            <p:cNvPicPr/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487612" y="5389562"/>
              <a:ext cx="4041775" cy="523876"/>
            </a:xfrm>
            <a:prstGeom prst="rect">
              <a:avLst/>
            </a:prstGeom>
            <a:ln/>
          </p:spPr>
        </p:pic>
      </p:grpSp>
    </p:spTree>
    <p:extLst>
      <p:ext uri="{BB962C8B-B14F-4D97-AF65-F5344CB8AC3E}">
        <p14:creationId xmlns:p14="http://schemas.microsoft.com/office/powerpoint/2010/main" val="158200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4434" y="357051"/>
            <a:ext cx="3849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 smtClean="0"/>
              <a:t>Backend</a:t>
            </a:r>
            <a:endParaRPr lang="en-SG" sz="3600" dirty="0"/>
          </a:p>
        </p:txBody>
      </p:sp>
      <p:pic>
        <p:nvPicPr>
          <p:cNvPr id="4" name="图片 3" descr="Macintosh :Users:yufangzhou:Downloads:Project Report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8130" y="889000"/>
            <a:ext cx="8256270" cy="5448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914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218</TotalTime>
  <Words>366</Words>
  <Application>Microsoft Office PowerPoint</Application>
  <PresentationFormat>Custom</PresentationFormat>
  <Paragraphs>90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Berlin</vt:lpstr>
      <vt:lpstr>DATA SET GENERATOR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SET GENERATOR</dc:title>
  <dc:creator>Dan Wu</dc:creator>
  <cp:lastModifiedBy>Ling Tok Wang</cp:lastModifiedBy>
  <cp:revision>47</cp:revision>
  <cp:lastPrinted>2015-03-27T03:37:26Z</cp:lastPrinted>
  <dcterms:created xsi:type="dcterms:W3CDTF">2015-03-25T16:19:06Z</dcterms:created>
  <dcterms:modified xsi:type="dcterms:W3CDTF">2015-03-27T03:38:02Z</dcterms:modified>
</cp:coreProperties>
</file>