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0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1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50"/>
  </p:notesMasterIdLst>
  <p:handoutMasterIdLst>
    <p:handoutMasterId r:id="rId51"/>
  </p:handoutMasterIdLst>
  <p:sldIdLst>
    <p:sldId id="1826" r:id="rId2"/>
    <p:sldId id="1725" r:id="rId3"/>
    <p:sldId id="1751" r:id="rId4"/>
    <p:sldId id="1491" r:id="rId5"/>
    <p:sldId id="1728" r:id="rId6"/>
    <p:sldId id="1774" r:id="rId7"/>
    <p:sldId id="1731" r:id="rId8"/>
    <p:sldId id="1827" r:id="rId9"/>
    <p:sldId id="1730" r:id="rId10"/>
    <p:sldId id="1775" r:id="rId11"/>
    <p:sldId id="1789" r:id="rId12"/>
    <p:sldId id="1790" r:id="rId13"/>
    <p:sldId id="1791" r:id="rId14"/>
    <p:sldId id="1776" r:id="rId15"/>
    <p:sldId id="1777" r:id="rId16"/>
    <p:sldId id="1778" r:id="rId17"/>
    <p:sldId id="1779" r:id="rId18"/>
    <p:sldId id="1780" r:id="rId19"/>
    <p:sldId id="1808" r:id="rId20"/>
    <p:sldId id="1799" r:id="rId21"/>
    <p:sldId id="1809" r:id="rId22"/>
    <p:sldId id="1810" r:id="rId23"/>
    <p:sldId id="1811" r:id="rId24"/>
    <p:sldId id="1812" r:id="rId25"/>
    <p:sldId id="1813" r:id="rId26"/>
    <p:sldId id="1814" r:id="rId27"/>
    <p:sldId id="1815" r:id="rId28"/>
    <p:sldId id="1816" r:id="rId29"/>
    <p:sldId id="1817" r:id="rId30"/>
    <p:sldId id="1818" r:id="rId31"/>
    <p:sldId id="1783" r:id="rId32"/>
    <p:sldId id="1781" r:id="rId33"/>
    <p:sldId id="1784" r:id="rId34"/>
    <p:sldId id="1822" r:id="rId35"/>
    <p:sldId id="1782" r:id="rId36"/>
    <p:sldId id="1785" r:id="rId37"/>
    <p:sldId id="1821" r:id="rId38"/>
    <p:sldId id="1786" r:id="rId39"/>
    <p:sldId id="1788" r:id="rId40"/>
    <p:sldId id="1792" r:id="rId41"/>
    <p:sldId id="1793" r:id="rId42"/>
    <p:sldId id="1823" r:id="rId43"/>
    <p:sldId id="1824" r:id="rId44"/>
    <p:sldId id="1794" r:id="rId45"/>
    <p:sldId id="1819" r:id="rId46"/>
    <p:sldId id="1795" r:id="rId47"/>
    <p:sldId id="1798" r:id="rId48"/>
    <p:sldId id="1787" r:id="rId49"/>
  </p:sldIdLst>
  <p:sldSz cx="9144000" cy="6858000" type="screen4x3"/>
  <p:notesSz cx="7315200" cy="9601200"/>
  <p:custDataLst>
    <p:tags r:id="rId5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2">
          <p15:clr>
            <a:srgbClr val="A4A3A4"/>
          </p15:clr>
        </p15:guide>
        <p15:guide id="2" pos="1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568D2"/>
    <a:srgbClr val="FF0000"/>
    <a:srgbClr val="666699"/>
    <a:srgbClr val="800080"/>
    <a:srgbClr val="D6AAF6"/>
    <a:srgbClr val="7F7F7F"/>
    <a:srgbClr val="C59EE2"/>
    <a:srgbClr val="FF818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3" autoAdjust="0"/>
    <p:restoredTop sz="79425" autoAdjust="0"/>
  </p:normalViewPr>
  <p:slideViewPr>
    <p:cSldViewPr snapToGrid="0">
      <p:cViewPr>
        <p:scale>
          <a:sx n="75" d="100"/>
          <a:sy n="75" d="100"/>
        </p:scale>
        <p:origin x="2448" y="348"/>
      </p:cViewPr>
      <p:guideLst>
        <p:guide orient="horz" pos="1112"/>
        <p:guide pos="1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64"/>
    </p:cViewPr>
  </p:sorterViewPr>
  <p:notesViewPr>
    <p:cSldViewPr snapToGrid="0">
      <p:cViewPr varScale="1">
        <p:scale>
          <a:sx n="39" d="100"/>
          <a:sy n="39" d="100"/>
        </p:scale>
        <p:origin x="-2238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A97F7A8-942D-7142-97F5-4D5ABB2425C5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734AC31-E424-2B4D-8B8A-F539009195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56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71ADF2BD-717B-E349-A19D-223F463DD6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34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F90376-307B-624B-942E-ED9D8A0473DF}" type="slidenum">
              <a:rPr lang="en-US"/>
              <a:pPr/>
              <a:t>2</a:t>
            </a:fld>
            <a:endParaRPr lang="en-US"/>
          </a:p>
        </p:txBody>
      </p:sp>
      <p:sp>
        <p:nvSpPr>
          <p:cNvPr id="150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aseline="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SG" dirty="0"/>
              <a:t>http://static.adrian-haarbach.de/idp-graph-algorithms/maxflow-push-relabel/index_en.html?graph=6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This can be explained via picture too</a:t>
            </a:r>
            <a:endParaRPr lang="en-US" sz="1200" strike="sngStrike" dirty="0"/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057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visualgo.net/en/maxflow?create={"vl":{"0":{"x":100,"y":160},"1":{"x":250,"y":80},"2":{"x":200,"y":240},"3":{"x":300,"y":240},"4":{"x":400,"y":160}},"el":{"0":{"u":0,"v":1,"w":"7"},"1":{"u":1,"v":4,"w":"4"},"2":{"u":0,"v":2,"w":"5"},"3":{"v":1,"u":2,"w":"8"},"4":{"u":1,"v":3,"w":"4"},"5":{"u":3,"v":4,"w":"3"},"6":{"u":2,"v":3,"w":2}}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SG" dirty="0"/>
              <a:t>Answer: </a:t>
            </a:r>
            <a:r>
              <a:rPr lang="en-SG" dirty="0" err="1"/>
              <a:t>Relabel</a:t>
            </a:r>
            <a:r>
              <a:rPr lang="en-SG" dirty="0"/>
              <a:t> that vertex, the second operation of Push-</a:t>
            </a:r>
            <a:r>
              <a:rPr lang="en-SG" dirty="0" err="1"/>
              <a:t>Relabel</a:t>
            </a:r>
            <a:r>
              <a:rPr lang="en-SG" dirty="0"/>
              <a:t> algorithm</a:t>
            </a:r>
          </a:p>
          <a:p>
            <a:r>
              <a:rPr lang="en-SG" dirty="0"/>
              <a:t>We</a:t>
            </a:r>
            <a:r>
              <a:rPr lang="en-SG" baseline="0" dirty="0"/>
              <a:t> increase height until that excess can be pushed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PS: this slide and animation 1-12 is not 100% same</a:t>
            </a:r>
            <a:r>
              <a:rPr lang="en-US" baseline="0" dirty="0"/>
              <a:t> as I use queue implementation of unbalanced vertices already? Make it flow a bit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2BD-717B-E349-A19D-223F463DD66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5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682A3C5B-0A1A-C442-AD88-AC31EE4E43D7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5154DC19-B860-5D4F-8976-960EC8286323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15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474" y="2113716"/>
            <a:ext cx="8948526" cy="4495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012C0AC7-6C84-D646-AB8D-A82291C13800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04800"/>
            <a:ext cx="2286000" cy="5867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6705600" cy="5867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683183BB-FCC7-7044-A932-2F45750D6337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7527"/>
            <a:ext cx="9144000" cy="5860473"/>
          </a:xfrm>
          <a:prstGeom prst="rect">
            <a:avLst/>
          </a:prstGeom>
        </p:spPr>
        <p:txBody>
          <a:bodyPr/>
          <a:lstStyle>
            <a:lvl1pPr marL="457200" indent="-277813">
              <a:buFont typeface="Arial" pitchFamily="34" charset="0"/>
              <a:buChar char="•"/>
              <a:defRPr/>
            </a:lvl1pPr>
            <a:lvl2pPr marL="914400" indent="-396875">
              <a:spcBef>
                <a:spcPts val="1200"/>
              </a:spcBef>
              <a:buClr>
                <a:schemeClr val="tx1"/>
              </a:buClr>
              <a:defRPr baseline="0">
                <a:solidFill>
                  <a:schemeClr val="accent6"/>
                </a:solidFill>
              </a:defRPr>
            </a:lvl2pPr>
            <a:lvl3pPr marL="1258888" indent="-344488">
              <a:spcBef>
                <a:spcPts val="1200"/>
              </a:spcBef>
              <a:defRPr sz="2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4429"/>
            <a:ext cx="9144000" cy="914400"/>
          </a:xfrm>
          <a:prstGeom prst="rect">
            <a:avLst/>
          </a:prstGeom>
        </p:spPr>
        <p:txBody>
          <a:bodyPr/>
          <a:lstStyle>
            <a:lvl1pPr marL="179388" indent="0">
              <a:buNone/>
              <a:defRPr sz="44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809616"/>
            <a:ext cx="4585254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41196"/>
            <a:ext cx="9144000" cy="4916804"/>
          </a:xfrm>
          <a:prstGeom prst="rect">
            <a:avLst/>
          </a:prstGeom>
        </p:spPr>
        <p:txBody>
          <a:bodyPr/>
          <a:lstStyle>
            <a:lvl1pPr marL="457200" indent="-277813">
              <a:defRPr/>
            </a:lvl1pPr>
            <a:lvl2pPr marL="914400" indent="-396875">
              <a:spcBef>
                <a:spcPts val="1200"/>
              </a:spcBef>
              <a:buClr>
                <a:schemeClr val="tx1"/>
              </a:buClr>
              <a:defRPr baseline="0">
                <a:solidFill>
                  <a:schemeClr val="accent6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1013671"/>
            <a:ext cx="9144000" cy="914400"/>
          </a:xfrm>
          <a:prstGeom prst="rect">
            <a:avLst/>
          </a:prstGeom>
        </p:spPr>
        <p:txBody>
          <a:bodyPr/>
          <a:lstStyle>
            <a:lvl1pPr marL="179388" indent="0">
              <a:buNone/>
              <a:defRPr sz="44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1818858"/>
            <a:ext cx="4585254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9144000" cy="874713"/>
          </a:xfrm>
          <a:prstGeom prst="rect">
            <a:avLst/>
          </a:prstGeom>
          <a:solidFill>
            <a:schemeClr val="tx1"/>
          </a:solidFill>
        </p:spPr>
        <p:txBody>
          <a:bodyPr anchor="ctr" anchorCtr="0"/>
          <a:lstStyle>
            <a:lvl1pPr marL="182880" indent="0">
              <a:spcBef>
                <a:spcPts val="1200"/>
              </a:spcBef>
              <a:buNone/>
              <a:defRPr sz="340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6AA18F3-01DD-644E-881F-84D13CB5C92C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15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962400" cy="4495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962400" cy="4495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80FD5DE4-9920-9B4F-B358-9578F6849F3C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1ED82D83-9391-1A43-8462-8E47EE3D830D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15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535475C-61AB-4B4A-BDD8-137062B43A23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DDBDAEA-FEA9-C341-A1C1-9282C8539D53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30956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70F2D6D5-D91C-1D4D-B76A-BD3BA2F90FE9}" type="slidenum">
              <a:rPr lang="x-none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8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  <p:sldLayoutId id="2147483689" r:id="rId14"/>
    <p:sldLayoutId id="2147483690" r:id="rId15"/>
  </p:sldLayoutIdLst>
  <p:transition spd="med"/>
  <p:txStyles>
    <p:titleStyle>
      <a:lvl1pPr marL="179388" indent="0" algn="l" rtl="0" eaLnBrk="1" fontAlgn="base" hangingPunct="1">
        <a:spcBef>
          <a:spcPct val="0"/>
        </a:spcBef>
        <a:spcAft>
          <a:spcPct val="0"/>
        </a:spcAft>
        <a:defRPr sz="3200" baseline="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None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visualgo.net/en/maxflow?create=%7b%22vl%22:%7b%220%22:%7b%22x%22:100,%22y%22:160%7d,%221%22:%7b%22x%22:250,%22y%22:80%7d,%222%22:%7b%22x%22:200,%22y%22:240%7d,%223%22:%7b%22x%22:300,%22y%22:240%7d,%224%22:%7b%22x%22:400,%22y%22:160%7d%7d,%22el%22:%7b%220%22:%7b%22u%22:0,%22v%22:1,%22w%22:%227%22%7d,%221%22:%7b%22u%22:1,%22v%22:4,%22w%22:%224%22%7d,%222%22:%7b%22u%22:0,%22v%22:2,%22w%22:%225%22%7d,%223%22:%7b%22v%22:1,%22u%22:2,%22w%22:%228%22%7d,%224%22:%7b%22u%22:1,%22v%22:3,%22w%22:%224%22%7d,%225%22:%7b%22u%22:3,%22v%22:4,%22w%22:%223%22%7d,%226%22:%7b%22u%22:2,%22v%22:3,%22w%22:2%7d%7d%7d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ush%E2%80%93relabel_maximum_flow_algorithm#Active_node_selection_rule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aehyunp/stanfordacm/blob/master/code/PushRelabel.c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aximum_flow_problem#Algorithm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B5A2B-E40E-4EEC-A203-7A41FBA39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600" dirty="0" err="1"/>
              <a:t>Likely</a:t>
            </a:r>
            <a:r>
              <a:rPr lang="fr-FR" sz="1600" dirty="0"/>
              <a:t> </a:t>
            </a:r>
            <a:r>
              <a:rPr lang="fr-FR" sz="1600" dirty="0" err="1"/>
              <a:t>this</a:t>
            </a:r>
            <a:r>
              <a:rPr lang="fr-FR" sz="1600" dirty="0"/>
              <a:t> </a:t>
            </a:r>
            <a:r>
              <a:rPr lang="fr-FR" sz="1600" dirty="0" err="1"/>
              <a:t>is</a:t>
            </a:r>
            <a:r>
              <a:rPr lang="fr-FR" sz="1600" dirty="0"/>
              <a:t> not </a:t>
            </a:r>
            <a:r>
              <a:rPr lang="fr-FR" sz="1600" dirty="0" err="1"/>
              <a:t>centrally</a:t>
            </a:r>
            <a:r>
              <a:rPr lang="fr-FR" sz="1600" dirty="0"/>
              <a:t> </a:t>
            </a:r>
            <a:r>
              <a:rPr lang="fr-FR" sz="1600" dirty="0" err="1"/>
              <a:t>recorded</a:t>
            </a:r>
            <a:r>
              <a:rPr lang="fr-FR" sz="1600" dirty="0"/>
              <a:t>,</a:t>
            </a:r>
          </a:p>
          <a:p>
            <a:r>
              <a:rPr lang="fr-FR" sz="1600" dirty="0"/>
              <a:t>So I </a:t>
            </a:r>
            <a:r>
              <a:rPr lang="fr-FR" sz="1600" dirty="0" err="1"/>
              <a:t>will</a:t>
            </a:r>
            <a:r>
              <a:rPr lang="fr-FR" sz="1600" dirty="0"/>
              <a:t> </a:t>
            </a:r>
            <a:r>
              <a:rPr lang="fr-FR" sz="1600" dirty="0" err="1"/>
              <a:t>manually</a:t>
            </a:r>
            <a:r>
              <a:rPr lang="fr-FR" sz="1600" dirty="0"/>
              <a:t> record via Zoom</a:t>
            </a:r>
            <a:endParaRPr lang="en-SG" sz="1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6DA868-8FA7-45B8-9FB4-6FAFB0C9B2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/>
              <a:t>Cloud Recording Link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5183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025948"/>
            <a:ext cx="67056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This algorithm is </a:t>
            </a:r>
            <a:r>
              <a:rPr lang="en-SG" sz="2400" b="1" u="sng" dirty="0"/>
              <a:t>not yet</a:t>
            </a:r>
            <a:r>
              <a:rPr lang="en-SG" sz="2400" dirty="0"/>
              <a:t> implemented in </a:t>
            </a:r>
            <a:r>
              <a:rPr lang="en-SG" sz="2400" dirty="0" err="1"/>
              <a:t>VisuAlgo</a:t>
            </a:r>
            <a:endParaRPr lang="en-SG" sz="2400" dirty="0"/>
          </a:p>
          <a:p>
            <a:pPr marL="177800" indent="1588">
              <a:buNone/>
            </a:pPr>
            <a:r>
              <a:rPr lang="en-SG" sz="2400" dirty="0"/>
              <a:t>And this one below is not the full version, so we go manual…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Push-</a:t>
            </a:r>
            <a:r>
              <a:rPr lang="en-SG" dirty="0" err="1"/>
              <a:t>Relabel</a:t>
            </a:r>
            <a:r>
              <a:rPr lang="en-SG" dirty="0"/>
              <a:t> Preview (1/3)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2858" y="4514310"/>
            <a:ext cx="56292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669571" y="4414101"/>
            <a:ext cx="147110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5</a:t>
            </a:r>
            <a:endParaRPr lang="en-US" sz="2000" b="1" strike="sngStrike" dirty="0"/>
          </a:p>
        </p:txBody>
      </p:sp>
      <p:sp>
        <p:nvSpPr>
          <p:cNvPr id="8" name="TextBox 7"/>
          <p:cNvSpPr txBox="1"/>
          <p:nvPr/>
        </p:nvSpPr>
        <p:spPr>
          <a:xfrm>
            <a:off x="2235374" y="6337119"/>
            <a:ext cx="147110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4</a:t>
            </a:r>
            <a:endParaRPr lang="en-US" sz="2000" b="1" strike="sngStrike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2294626" y="2725947"/>
            <a:ext cx="1000665" cy="327804"/>
          </a:xfrm>
          <a:prstGeom prst="straightConnector1">
            <a:avLst/>
          </a:prstGeom>
          <a:solidFill>
            <a:schemeClr val="tx2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2311879" y="3191775"/>
            <a:ext cx="759125" cy="672859"/>
          </a:xfrm>
          <a:prstGeom prst="straightConnector1">
            <a:avLst/>
          </a:prstGeom>
          <a:solidFill>
            <a:schemeClr val="tx2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544235" y="3337255"/>
            <a:ext cx="3289215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 sum of capacities of all edges that goes out from source </a:t>
            </a:r>
            <a:r>
              <a:rPr lang="en-US" sz="2000" b="1" dirty="0"/>
              <a:t>s</a:t>
            </a:r>
            <a:r>
              <a:rPr lang="en-US" sz="2000" dirty="0"/>
              <a:t> </a:t>
            </a:r>
            <a:r>
              <a:rPr lang="en-US" sz="2000" i="1" dirty="0"/>
              <a:t>can be</a:t>
            </a:r>
            <a:r>
              <a:rPr lang="en-US" sz="2000" dirty="0"/>
              <a:t> the upper bound of max flow value</a:t>
            </a:r>
            <a:endParaRPr lang="en-US" sz="2000" strike="sngStrik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Push-</a:t>
            </a:r>
            <a:r>
              <a:rPr lang="en-SG" dirty="0" err="1"/>
              <a:t>Relabel</a:t>
            </a:r>
            <a:r>
              <a:rPr lang="en-SG" dirty="0"/>
              <a:t> Preview (2/3)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1163" y="1174630"/>
            <a:ext cx="57816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2216" y="4192708"/>
            <a:ext cx="59340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 bwMode="auto">
          <a:xfrm flipH="1">
            <a:off x="3071004" y="1811547"/>
            <a:ext cx="396816" cy="1138687"/>
          </a:xfrm>
          <a:prstGeom prst="straightConnector1">
            <a:avLst/>
          </a:prstGeom>
          <a:solidFill>
            <a:schemeClr val="tx2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83971" y="1136064"/>
            <a:ext cx="205770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5-2 = 3</a:t>
            </a:r>
            <a:endParaRPr lang="en-US" sz="2000" b="1" strike="sngStrike" dirty="0"/>
          </a:p>
        </p:txBody>
      </p:sp>
      <p:sp>
        <p:nvSpPr>
          <p:cNvPr id="10" name="TextBox 9"/>
          <p:cNvSpPr txBox="1"/>
          <p:nvPr/>
        </p:nvSpPr>
        <p:spPr>
          <a:xfrm>
            <a:off x="1545260" y="3145345"/>
            <a:ext cx="216409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4+2 = 6</a:t>
            </a:r>
            <a:endParaRPr lang="en-US" sz="2000" b="1" strike="sngStrike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932981" y="6072996"/>
            <a:ext cx="1759789" cy="0"/>
          </a:xfrm>
          <a:prstGeom prst="straightConnector1">
            <a:avLst/>
          </a:prstGeom>
          <a:solidFill>
            <a:schemeClr val="tx2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391313" y="4117928"/>
            <a:ext cx="145673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3</a:t>
            </a:r>
            <a:endParaRPr lang="en-US" sz="2000" b="1" strike="sngStrike" dirty="0"/>
          </a:p>
        </p:txBody>
      </p:sp>
      <p:sp>
        <p:nvSpPr>
          <p:cNvPr id="15" name="TextBox 14"/>
          <p:cNvSpPr txBox="1"/>
          <p:nvPr/>
        </p:nvSpPr>
        <p:spPr>
          <a:xfrm>
            <a:off x="1438867" y="6457890"/>
            <a:ext cx="216409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6-5 = 1</a:t>
            </a:r>
            <a:endParaRPr lang="en-US" sz="2000" b="1" strike="sngStrike" dirty="0"/>
          </a:p>
        </p:txBody>
      </p:sp>
      <p:sp>
        <p:nvSpPr>
          <p:cNvPr id="16" name="TextBox 15"/>
          <p:cNvSpPr txBox="1"/>
          <p:nvPr/>
        </p:nvSpPr>
        <p:spPr>
          <a:xfrm>
            <a:off x="4334466" y="6150212"/>
            <a:ext cx="158325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5</a:t>
            </a:r>
            <a:endParaRPr lang="en-US" sz="2000" b="1" strike="sngStrik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Push-</a:t>
            </a:r>
            <a:r>
              <a:rPr lang="en-SG" dirty="0" err="1"/>
              <a:t>Relabel</a:t>
            </a:r>
            <a:r>
              <a:rPr lang="en-SG" dirty="0"/>
              <a:t> Preview (3/3)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6813" y="1847850"/>
            <a:ext cx="681037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 bwMode="auto">
          <a:xfrm flipV="1">
            <a:off x="2536166" y="2467155"/>
            <a:ext cx="362309" cy="1155939"/>
          </a:xfrm>
          <a:prstGeom prst="straightConnector1">
            <a:avLst/>
          </a:prstGeom>
          <a:solidFill>
            <a:schemeClr val="tx2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098015" y="1875060"/>
            <a:ext cx="228486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3+1 = 4</a:t>
            </a:r>
            <a:endParaRPr lang="en-US" sz="2000" b="1" strike="sngStrike" dirty="0"/>
          </a:p>
        </p:txBody>
      </p:sp>
      <p:sp>
        <p:nvSpPr>
          <p:cNvPr id="9" name="TextBox 8"/>
          <p:cNvSpPr txBox="1"/>
          <p:nvPr/>
        </p:nvSpPr>
        <p:spPr>
          <a:xfrm>
            <a:off x="1145569" y="4215022"/>
            <a:ext cx="216409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1-1 = 0</a:t>
            </a:r>
            <a:endParaRPr lang="en-US" sz="2000" b="1" strike="sngStrike" dirty="0"/>
          </a:p>
        </p:txBody>
      </p:sp>
      <p:sp>
        <p:nvSpPr>
          <p:cNvPr id="10" name="TextBox 9"/>
          <p:cNvSpPr txBox="1"/>
          <p:nvPr/>
        </p:nvSpPr>
        <p:spPr>
          <a:xfrm>
            <a:off x="4041168" y="3907344"/>
            <a:ext cx="158325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excess = 5</a:t>
            </a:r>
            <a:endParaRPr lang="en-US" sz="2000" b="1" strike="sngStrik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038" indent="6350">
              <a:buNone/>
            </a:pPr>
            <a:r>
              <a:rPr lang="en-SG" sz="2800" b="1" dirty="0"/>
              <a:t>Pre-flow</a:t>
            </a:r>
            <a:r>
              <a:rPr lang="en-SG" sz="2800" dirty="0"/>
              <a:t>: Assignment flow </a:t>
            </a:r>
            <a:r>
              <a:rPr lang="en-SG" sz="2800" b="1" dirty="0"/>
              <a:t>f(u, v) ≥ 0</a:t>
            </a:r>
            <a:r>
              <a:rPr lang="en-SG" sz="2800" dirty="0"/>
              <a:t> to every edge </a:t>
            </a:r>
            <a:r>
              <a:rPr lang="en-SG" sz="2800" b="1" dirty="0"/>
              <a:t>(u, v) </a:t>
            </a:r>
            <a:r>
              <a:rPr lang="en-SG" sz="2800" b="1" dirty="0">
                <a:sym typeface="Symbol"/>
              </a:rPr>
              <a:t> E</a:t>
            </a:r>
            <a:r>
              <a:rPr lang="en-SG" sz="2800" dirty="0">
                <a:sym typeface="Symbol"/>
              </a:rPr>
              <a:t> </a:t>
            </a:r>
            <a:r>
              <a:rPr lang="en-SG" sz="2800" dirty="0"/>
              <a:t>such that: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b="1" dirty="0">
                <a:sym typeface="Symbol"/>
              </a:rPr>
              <a:t>(u, v)  E, f(u, v) ≤ c(u, v)</a:t>
            </a:r>
            <a:r>
              <a:rPr lang="en-SG" sz="2800" dirty="0">
                <a:sym typeface="Symbol"/>
              </a:rPr>
              <a:t/>
            </a:r>
            <a:br>
              <a:rPr lang="en-SG" sz="2800" dirty="0">
                <a:sym typeface="Symbol"/>
              </a:rPr>
            </a:br>
            <a:r>
              <a:rPr lang="en-SG" sz="2800" dirty="0">
                <a:solidFill>
                  <a:srgbClr val="00B050"/>
                </a:solidFill>
                <a:sym typeface="Symbol"/>
              </a:rPr>
              <a:t>// that is, we always satisfy the capacity constraints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b="1" dirty="0">
                <a:sym typeface="Symbol"/>
              </a:rPr>
              <a:t>u  V-{t}, </a:t>
            </a:r>
            <a:r>
              <a:rPr lang="en-SG" sz="2800" b="1" baseline="-25000" dirty="0">
                <a:sym typeface="Symbol"/>
              </a:rPr>
              <a:t>z</a:t>
            </a:r>
            <a:r>
              <a:rPr lang="en-SG" sz="2800" b="1" dirty="0">
                <a:sym typeface="Symbol"/>
              </a:rPr>
              <a:t> f(z, u) ≥ </a:t>
            </a:r>
            <a:r>
              <a:rPr lang="en-SG" sz="2800" b="1" baseline="-25000" dirty="0">
                <a:sym typeface="Symbol"/>
              </a:rPr>
              <a:t>w</a:t>
            </a:r>
            <a:r>
              <a:rPr lang="en-SG" sz="2800" b="1" dirty="0">
                <a:sym typeface="Symbol"/>
              </a:rPr>
              <a:t> f(u, w)</a:t>
            </a:r>
            <a:r>
              <a:rPr lang="en-SG" sz="2800" dirty="0">
                <a:sym typeface="Symbol"/>
              </a:rPr>
              <a:t/>
            </a:r>
            <a:br>
              <a:rPr lang="en-SG" sz="2800" dirty="0">
                <a:sym typeface="Symbol"/>
              </a:rPr>
            </a:br>
            <a:r>
              <a:rPr lang="en-SG" sz="2800" dirty="0">
                <a:solidFill>
                  <a:srgbClr val="00B050"/>
                </a:solidFill>
                <a:sym typeface="Symbol"/>
              </a:rPr>
              <a:t>// that is, flow-in is ≥ flow-out</a:t>
            </a:r>
          </a:p>
          <a:p>
            <a:pPr marL="693737" indent="-514350">
              <a:buNone/>
            </a:pPr>
            <a:endParaRPr lang="en-SG" sz="1100" dirty="0">
              <a:sym typeface="Symbol"/>
            </a:endParaRPr>
          </a:p>
          <a:p>
            <a:pPr marL="693737" indent="-514350">
              <a:buNone/>
            </a:pPr>
            <a:r>
              <a:rPr lang="en-SG" sz="2800" b="1" dirty="0">
                <a:sym typeface="Symbol"/>
              </a:rPr>
              <a:t>excess(u)</a:t>
            </a:r>
            <a:r>
              <a:rPr lang="en-SG" sz="2800" dirty="0">
                <a:sym typeface="Symbol"/>
              </a:rPr>
              <a:t> = </a:t>
            </a:r>
            <a:r>
              <a:rPr lang="en-SG" sz="2800" b="1" dirty="0">
                <a:sym typeface="Symbol"/>
              </a:rPr>
              <a:t></a:t>
            </a:r>
            <a:r>
              <a:rPr lang="en-SG" sz="2800" b="1" baseline="-25000" dirty="0">
                <a:sym typeface="Symbol"/>
              </a:rPr>
              <a:t>z</a:t>
            </a:r>
            <a:r>
              <a:rPr lang="en-SG" sz="2800" b="1" dirty="0">
                <a:sym typeface="Symbol"/>
              </a:rPr>
              <a:t> f(z, u) - </a:t>
            </a:r>
            <a:r>
              <a:rPr lang="en-SG" sz="2800" b="1" baseline="-25000" dirty="0">
                <a:sym typeface="Symbol"/>
              </a:rPr>
              <a:t>w</a:t>
            </a:r>
            <a:r>
              <a:rPr lang="en-SG" sz="2800" b="1" dirty="0">
                <a:sym typeface="Symbol"/>
              </a:rPr>
              <a:t> f(u, w)</a:t>
            </a:r>
          </a:p>
          <a:p>
            <a:pPr marL="693737" indent="-514350">
              <a:buNone/>
            </a:pPr>
            <a:r>
              <a:rPr lang="en-SG" sz="2800" dirty="0">
                <a:sym typeface="Symbol"/>
              </a:rPr>
              <a:t>Abbreviated as </a:t>
            </a:r>
            <a:r>
              <a:rPr lang="en-SG" sz="2800" b="1" dirty="0">
                <a:sym typeface="Symbol"/>
              </a:rPr>
              <a:t>x(u)</a:t>
            </a:r>
            <a:endParaRPr lang="en-SG" sz="2800" dirty="0">
              <a:sym typeface="Symbol"/>
            </a:endParaRPr>
          </a:p>
          <a:p>
            <a:pPr marL="693737" indent="-514350">
              <a:buNone/>
            </a:pPr>
            <a:endParaRPr lang="en-SG" sz="1100" dirty="0">
              <a:sym typeface="Symbol"/>
            </a:endParaRPr>
          </a:p>
          <a:p>
            <a:pPr marL="173038" indent="4763">
              <a:buNone/>
            </a:pPr>
            <a:r>
              <a:rPr lang="en-SG" sz="2800" dirty="0">
                <a:sym typeface="Symbol"/>
              </a:rPr>
              <a:t>If </a:t>
            </a:r>
            <a:r>
              <a:rPr lang="en-SG" sz="2800" b="1" dirty="0">
                <a:sym typeface="Symbol"/>
              </a:rPr>
              <a:t>u  V-{s, t}, x(u) = 0</a:t>
            </a:r>
            <a:r>
              <a:rPr lang="en-SG" sz="2800" dirty="0">
                <a:sym typeface="Symbol"/>
              </a:rPr>
              <a:t>, we say the pre-flow is feasible and that is our goal: Push flow (that arrives from source vertex </a:t>
            </a:r>
            <a:r>
              <a:rPr lang="en-SG" sz="2800" b="1" dirty="0">
                <a:sym typeface="Symbol"/>
              </a:rPr>
              <a:t>s</a:t>
            </a:r>
            <a:r>
              <a:rPr lang="en-SG" sz="2800" dirty="0">
                <a:sym typeface="Symbol"/>
              </a:rPr>
              <a:t>) around until all </a:t>
            </a:r>
            <a:r>
              <a:rPr lang="en-SG" sz="2800" b="1" dirty="0">
                <a:sym typeface="Symbol"/>
              </a:rPr>
              <a:t>x(u) = 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Definitions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94100" y="4530588"/>
            <a:ext cx="27432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>
                <a:sym typeface="Symbol"/>
              </a:rPr>
              <a:t>e(u) </a:t>
            </a:r>
            <a:r>
              <a:rPr lang="en-SG" sz="2000" dirty="0">
                <a:sym typeface="Symbol"/>
              </a:rPr>
              <a:t>in other books but</a:t>
            </a:r>
            <a:br>
              <a:rPr lang="en-SG" sz="2000" dirty="0">
                <a:sym typeface="Symbol"/>
              </a:rPr>
            </a:br>
            <a:r>
              <a:rPr lang="en-SG" sz="2000" dirty="0">
                <a:sym typeface="Symbol"/>
              </a:rPr>
              <a:t>e and E are too similar</a:t>
            </a:r>
            <a:endParaRPr lang="en-US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800" dirty="0"/>
              <a:t>Pushing flow in circle/cycle is problematic…</a:t>
            </a:r>
          </a:p>
          <a:p>
            <a:pPr>
              <a:buNone/>
            </a:pPr>
            <a:endParaRPr lang="en-SG" sz="1100" dirty="0"/>
          </a:p>
          <a:p>
            <a:pPr marL="173038" indent="6350">
              <a:buNone/>
            </a:pPr>
            <a:r>
              <a:rPr lang="en-SG" sz="2800" dirty="0"/>
              <a:t>Try this (A pushes 7 to B, B pushes 7 to C and C pushes 7 back to A):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Minor Issue: Cycle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936387" y="3953821"/>
            <a:ext cx="540000" cy="540000"/>
            <a:chOff x="2343953" y="3361386"/>
            <a:chExt cx="540000" cy="540000"/>
          </a:xfrm>
        </p:grpSpPr>
        <p:sp>
          <p:nvSpPr>
            <p:cNvPr id="6" name="Oval 5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08352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A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08494" y="2921363"/>
            <a:ext cx="540000" cy="540000"/>
            <a:chOff x="2343953" y="3361386"/>
            <a:chExt cx="540000" cy="540000"/>
          </a:xfrm>
        </p:grpSpPr>
        <p:sp>
          <p:nvSpPr>
            <p:cNvPr id="10" name="Oval 9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B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91829" y="5239560"/>
            <a:ext cx="540000" cy="540000"/>
            <a:chOff x="2343953" y="3361386"/>
            <a:chExt cx="540000" cy="540000"/>
          </a:xfrm>
        </p:grpSpPr>
        <p:sp>
          <p:nvSpPr>
            <p:cNvPr id="13" name="Oval 12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C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91840" y="4144856"/>
            <a:ext cx="540000" cy="540000"/>
            <a:chOff x="2343953" y="3361386"/>
            <a:chExt cx="540000" cy="540000"/>
          </a:xfrm>
        </p:grpSpPr>
        <p:sp>
          <p:nvSpPr>
            <p:cNvPr id="16" name="Oval 15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t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386629" y="4207105"/>
            <a:ext cx="540000" cy="540000"/>
            <a:chOff x="2343953" y="3361386"/>
            <a:chExt cx="540000" cy="540000"/>
          </a:xfrm>
        </p:grpSpPr>
        <p:sp>
          <p:nvSpPr>
            <p:cNvPr id="19" name="Oval 18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s</a:t>
              </a:r>
            </a:p>
          </p:txBody>
        </p:sp>
      </p:grpSp>
      <p:cxnSp>
        <p:nvCxnSpPr>
          <p:cNvPr id="22" name="Straight Arrow Connector 21"/>
          <p:cNvCxnSpPr>
            <a:stCxn id="19" idx="6"/>
            <a:endCxn id="6" idx="2"/>
          </p:cNvCxnSpPr>
          <p:nvPr/>
        </p:nvCxnSpPr>
        <p:spPr bwMode="auto">
          <a:xfrm flipV="1">
            <a:off x="1926629" y="4223821"/>
            <a:ext cx="1009758" cy="253284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7"/>
            <a:endCxn id="10" idx="3"/>
          </p:cNvCxnSpPr>
          <p:nvPr/>
        </p:nvCxnSpPr>
        <p:spPr bwMode="auto">
          <a:xfrm flipV="1">
            <a:off x="3397306" y="3382282"/>
            <a:ext cx="1290269" cy="65062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0" idx="4"/>
            <a:endCxn id="13" idx="0"/>
          </p:cNvCxnSpPr>
          <p:nvPr/>
        </p:nvCxnSpPr>
        <p:spPr bwMode="auto">
          <a:xfrm>
            <a:off x="4878494" y="3461363"/>
            <a:ext cx="283335" cy="1778197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0" idx="5"/>
            <a:endCxn id="16" idx="1"/>
          </p:cNvCxnSpPr>
          <p:nvPr/>
        </p:nvCxnSpPr>
        <p:spPr bwMode="auto">
          <a:xfrm>
            <a:off x="5069413" y="3382282"/>
            <a:ext cx="1601508" cy="841655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13" idx="7"/>
            <a:endCxn id="16" idx="3"/>
          </p:cNvCxnSpPr>
          <p:nvPr/>
        </p:nvCxnSpPr>
        <p:spPr bwMode="auto">
          <a:xfrm flipV="1">
            <a:off x="5352748" y="4605775"/>
            <a:ext cx="1318173" cy="7128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3" idx="1"/>
            <a:endCxn id="6" idx="5"/>
          </p:cNvCxnSpPr>
          <p:nvPr/>
        </p:nvCxnSpPr>
        <p:spPr bwMode="auto">
          <a:xfrm flipH="1" flipV="1">
            <a:off x="3397306" y="4414740"/>
            <a:ext cx="1573604" cy="90390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251121" y="392189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7/7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98047" y="3206258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050392" y="46227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364647" y="4591876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?/8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617817" y="3516954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x(A) = 7</a:t>
            </a:r>
            <a:endParaRPr lang="en-US" sz="2000" b="1" strike="sngStrike" dirty="0"/>
          </a:p>
        </p:txBody>
      </p:sp>
      <p:sp>
        <p:nvSpPr>
          <p:cNvPr id="58" name="TextBox 57"/>
          <p:cNvSpPr txBox="1"/>
          <p:nvPr/>
        </p:nvSpPr>
        <p:spPr>
          <a:xfrm>
            <a:off x="5955267" y="35940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12417" y="47751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indent="-1588">
              <a:buNone/>
            </a:pPr>
            <a:r>
              <a:rPr lang="en-SG" sz="2800" dirty="0"/>
              <a:t>Cycle is an issue not just in this case Push-</a:t>
            </a:r>
            <a:r>
              <a:rPr lang="en-SG" sz="2800" dirty="0" err="1"/>
              <a:t>Relabel</a:t>
            </a:r>
            <a:r>
              <a:rPr lang="en-SG" sz="2800" dirty="0"/>
              <a:t> algorithm but also in other various SSSP algorithms,</a:t>
            </a:r>
            <a:br>
              <a:rPr lang="en-SG" sz="2800" dirty="0"/>
            </a:br>
            <a:r>
              <a:rPr lang="en-SG" sz="2800" dirty="0"/>
              <a:t>so can we make it acyclic?</a:t>
            </a:r>
          </a:p>
          <a:p>
            <a:r>
              <a:rPr lang="en-SG" sz="2400" dirty="0"/>
              <a:t>Yes, assign a height </a:t>
            </a:r>
            <a:r>
              <a:rPr lang="en-SG" sz="2400" b="1" dirty="0"/>
              <a:t>h(u) </a:t>
            </a:r>
            <a:r>
              <a:rPr lang="en-SG" sz="2400" dirty="0"/>
              <a:t>for every vertex </a:t>
            </a:r>
            <a:r>
              <a:rPr lang="en-SG" sz="2400" b="1" dirty="0"/>
              <a:t>u</a:t>
            </a:r>
            <a:r>
              <a:rPr lang="en-SG" sz="2400" dirty="0"/>
              <a:t> </a:t>
            </a:r>
            <a:r>
              <a:rPr lang="en-SG" sz="2400" dirty="0">
                <a:sym typeface="Symbol"/>
              </a:rPr>
              <a:t> </a:t>
            </a:r>
            <a:r>
              <a:rPr lang="en-SG" sz="2400" b="1" dirty="0">
                <a:sym typeface="Symbol"/>
              </a:rPr>
              <a:t>V</a:t>
            </a:r>
            <a:r>
              <a:rPr lang="en-SG" sz="2400" dirty="0">
                <a:sym typeface="Symbol"/>
              </a:rPr>
              <a:t> and then</a:t>
            </a:r>
            <a:br>
              <a:rPr lang="en-SG" sz="2400" dirty="0">
                <a:sym typeface="Symbol"/>
              </a:rPr>
            </a:br>
            <a:r>
              <a:rPr lang="en-SG" sz="2400" dirty="0">
                <a:sym typeface="Symbol"/>
              </a:rPr>
              <a:t>use an additional rule so that we can only push a flow</a:t>
            </a:r>
            <a:br>
              <a:rPr lang="en-SG" sz="2400" dirty="0">
                <a:sym typeface="Symbol"/>
              </a:rPr>
            </a:br>
            <a:r>
              <a:rPr lang="en-SG" sz="2400" dirty="0">
                <a:sym typeface="Symbol"/>
              </a:rPr>
              <a:t>from higher vertices to lower vertices</a:t>
            </a:r>
            <a:endParaRPr lang="en-SG" sz="2400" dirty="0"/>
          </a:p>
          <a:p>
            <a:pPr>
              <a:buNone/>
            </a:pPr>
            <a:endParaRPr lang="en-SG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Another Idea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83575" y="3787197"/>
            <a:ext cx="22843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This graph is now acyclic, a DAG…, verify!</a:t>
            </a:r>
            <a:endParaRPr lang="en-US" sz="2000" strike="sngStrike" dirty="0"/>
          </a:p>
        </p:txBody>
      </p:sp>
      <p:sp>
        <p:nvSpPr>
          <p:cNvPr id="47" name="TextBox 46"/>
          <p:cNvSpPr txBox="1"/>
          <p:nvPr/>
        </p:nvSpPr>
        <p:spPr>
          <a:xfrm>
            <a:off x="34506" y="5815365"/>
            <a:ext cx="462916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But what if </a:t>
            </a:r>
            <a:r>
              <a:rPr lang="en-US" sz="2000" b="1" dirty="0"/>
              <a:t>C</a:t>
            </a:r>
            <a:r>
              <a:rPr lang="en-US" sz="2000" dirty="0"/>
              <a:t> is unbalanced (</a:t>
            </a:r>
            <a:r>
              <a:rPr lang="en-US" sz="2000" b="1" dirty="0"/>
              <a:t>x(C) &gt; 0</a:t>
            </a:r>
            <a:r>
              <a:rPr lang="en-US" sz="2000" dirty="0"/>
              <a:t>) but its valid outgoing edge (</a:t>
            </a:r>
            <a:r>
              <a:rPr lang="en-US" sz="2000" b="1" dirty="0"/>
              <a:t>C, t</a:t>
            </a:r>
            <a:r>
              <a:rPr lang="en-US" sz="2000" dirty="0"/>
              <a:t>) is already saturated, i.e., </a:t>
            </a:r>
            <a:r>
              <a:rPr lang="en-US" sz="2000" b="1" dirty="0"/>
              <a:t>f(C, t) = c(C, t</a:t>
            </a:r>
            <a:r>
              <a:rPr lang="en-US" sz="2000" dirty="0"/>
              <a:t>)?</a:t>
            </a:r>
            <a:endParaRPr lang="en-US" sz="2000" strike="sngStrike" dirty="0"/>
          </a:p>
        </p:txBody>
      </p:sp>
      <p:sp>
        <p:nvSpPr>
          <p:cNvPr id="32" name="TextBox 31"/>
          <p:cNvSpPr txBox="1"/>
          <p:nvPr/>
        </p:nvSpPr>
        <p:spPr>
          <a:xfrm>
            <a:off x="4915433" y="4285386"/>
            <a:ext cx="1105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h(B)=2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936387" y="420168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08352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A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53946" y="4366970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B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891829" y="5294235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591840" y="568061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t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386629" y="3672598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s</a:t>
              </a:r>
            </a:p>
          </p:txBody>
        </p:sp>
      </p:grpSp>
      <p:cxnSp>
        <p:nvCxnSpPr>
          <p:cNvPr id="19" name="Straight Arrow Connector 18"/>
          <p:cNvCxnSpPr>
            <a:stCxn id="17" idx="6"/>
            <a:endCxn id="5" idx="2"/>
          </p:cNvCxnSpPr>
          <p:nvPr/>
        </p:nvCxnSpPr>
        <p:spPr bwMode="auto">
          <a:xfrm>
            <a:off x="1926629" y="3942598"/>
            <a:ext cx="1009758" cy="52908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8" idx="2"/>
          </p:cNvCxnSpPr>
          <p:nvPr/>
        </p:nvCxnSpPr>
        <p:spPr bwMode="auto">
          <a:xfrm>
            <a:off x="3476387" y="4471681"/>
            <a:ext cx="977559" cy="165289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5"/>
            <a:endCxn id="11" idx="0"/>
          </p:cNvCxnSpPr>
          <p:nvPr/>
        </p:nvCxnSpPr>
        <p:spPr bwMode="auto">
          <a:xfrm>
            <a:off x="4914865" y="4827889"/>
            <a:ext cx="246964" cy="46634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1"/>
          </p:cNvCxnSpPr>
          <p:nvPr/>
        </p:nvCxnSpPr>
        <p:spPr bwMode="auto">
          <a:xfrm>
            <a:off x="4993946" y="4636970"/>
            <a:ext cx="1676975" cy="1122727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14" idx="2"/>
          </p:cNvCxnSpPr>
          <p:nvPr/>
        </p:nvCxnSpPr>
        <p:spPr bwMode="auto">
          <a:xfrm>
            <a:off x="5431829" y="5564235"/>
            <a:ext cx="1160011" cy="38638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1" idx="1"/>
            <a:endCxn id="5" idx="5"/>
          </p:cNvCxnSpPr>
          <p:nvPr/>
        </p:nvCxnSpPr>
        <p:spPr bwMode="auto">
          <a:xfrm flipH="1" flipV="1">
            <a:off x="3397306" y="4662600"/>
            <a:ext cx="1573604" cy="710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346371" y="4036533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7/7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10614" y="4217797"/>
            <a:ext cx="1030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h(s)=5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60015" y="6234402"/>
            <a:ext cx="1030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h(t)=0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78806" y="4676045"/>
            <a:ext cx="1105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h(A)=3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634247" y="5858754"/>
            <a:ext cx="1105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h(C)=1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13986" y="5070151"/>
            <a:ext cx="169264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Cannot push flow here</a:t>
            </a:r>
            <a:endParaRPr lang="en-US" sz="2000" strike="sngStrike" dirty="0"/>
          </a:p>
        </p:txBody>
      </p:sp>
      <p:sp>
        <p:nvSpPr>
          <p:cNvPr id="48" name="TextBox 47"/>
          <p:cNvSpPr txBox="1"/>
          <p:nvPr/>
        </p:nvSpPr>
        <p:spPr>
          <a:xfrm>
            <a:off x="6088617" y="51085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659992" y="57372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878817" y="410712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?/8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926567" y="48132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/>
              <a:t>?/8</a:t>
            </a:r>
            <a:endParaRPr lang="en-SG" dirty="0"/>
          </a:p>
        </p:txBody>
      </p:sp>
      <p:sp>
        <p:nvSpPr>
          <p:cNvPr id="52" name="TextBox 51"/>
          <p:cNvSpPr txBox="1"/>
          <p:nvPr/>
        </p:nvSpPr>
        <p:spPr>
          <a:xfrm>
            <a:off x="3688317" y="45275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/>
              <a:t>?/8</a:t>
            </a:r>
            <a:endParaRPr lang="en-SG" dirty="0"/>
          </a:p>
        </p:txBody>
      </p:sp>
      <p:sp>
        <p:nvSpPr>
          <p:cNvPr id="40" name="TextBox 39"/>
          <p:cNvSpPr txBox="1"/>
          <p:nvPr/>
        </p:nvSpPr>
        <p:spPr>
          <a:xfrm>
            <a:off x="2845539" y="3781904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x(A) = 7</a:t>
            </a:r>
            <a:endParaRPr lang="en-US" sz="2000" b="1" strike="sngStrik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800" dirty="0"/>
              <a:t>Input: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dirty="0"/>
              <a:t>Flow graph </a:t>
            </a:r>
            <a:r>
              <a:rPr lang="en-SG" sz="2800" b="1" dirty="0"/>
              <a:t>G = (V, E)</a:t>
            </a:r>
            <a:r>
              <a:rPr lang="en-SG" sz="2800" dirty="0"/>
              <a:t> with </a:t>
            </a:r>
            <a:r>
              <a:rPr lang="en-SG" sz="2800" b="1" dirty="0"/>
              <a:t>n</a:t>
            </a:r>
            <a:r>
              <a:rPr lang="en-SG" sz="2800" dirty="0"/>
              <a:t> vertices and </a:t>
            </a:r>
            <a:r>
              <a:rPr lang="en-SG" sz="2800" b="1" dirty="0"/>
              <a:t>m</a:t>
            </a:r>
            <a:r>
              <a:rPr lang="en-SG" sz="2800" dirty="0"/>
              <a:t> edges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dirty="0"/>
              <a:t>Source </a:t>
            </a:r>
            <a:r>
              <a:rPr lang="en-SG" sz="2800" b="1" dirty="0"/>
              <a:t>s</a:t>
            </a:r>
            <a:r>
              <a:rPr lang="en-SG" sz="2800" dirty="0"/>
              <a:t> and sink </a:t>
            </a:r>
            <a:r>
              <a:rPr lang="en-SG" sz="2800" b="1" dirty="0"/>
              <a:t>t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dirty="0"/>
              <a:t>Capacities </a:t>
            </a:r>
            <a:r>
              <a:rPr lang="en-SG" sz="2800" b="1" dirty="0"/>
              <a:t>c</a:t>
            </a:r>
          </a:p>
          <a:p>
            <a:pPr>
              <a:buNone/>
            </a:pPr>
            <a:endParaRPr lang="en-SG" sz="1100" dirty="0"/>
          </a:p>
          <a:p>
            <a:pPr>
              <a:buNone/>
            </a:pPr>
            <a:r>
              <a:rPr lang="en-SG" sz="2800" dirty="0"/>
              <a:t>The algorithm (line 1-3 are initializations)</a:t>
            </a:r>
          </a:p>
          <a:p>
            <a:pPr marL="693737" indent="-514350">
              <a:buAutoNum type="arabicPeriod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u  V, h(u) = 0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heights start at 0</a:t>
            </a:r>
          </a:p>
          <a:p>
            <a:pPr marL="693737" indent="-514350">
              <a:buAutoNum type="arabicPeriod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h(s) = n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source is high, at height n = |V|</a:t>
            </a:r>
          </a:p>
          <a:p>
            <a:pPr marL="693737" indent="-514350">
              <a:buAutoNum type="arabicPeriod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u  V : (s, u)  E, then f(s, u) = c(s, u)</a:t>
            </a:r>
            <a:b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source vertex s pushes as much flow</a:t>
            </a:r>
            <a:b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as possible in order to kick start</a:t>
            </a:r>
            <a:b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the algorithm</a:t>
            </a:r>
            <a:endParaRPr lang="en-SG" sz="2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Basic Push-</a:t>
            </a:r>
            <a:r>
              <a:rPr lang="en-SG" dirty="0" err="1"/>
              <a:t>Relabel</a:t>
            </a:r>
            <a:r>
              <a:rPr lang="en-SG" dirty="0"/>
              <a:t> Algorithm (1/3)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>
                <a:latin typeface="Courier New" pitchFamily="49" charset="0"/>
                <a:cs typeface="Courier New" pitchFamily="49" charset="0"/>
              </a:rPr>
              <a:t>4. while f is not feasible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 u </a:t>
            </a:r>
            <a:r>
              <a:rPr lang="en-SG" sz="2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s.t.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 x(u) &gt; 0</a:t>
            </a:r>
          </a:p>
          <a:p>
            <a:pPr marL="693737" indent="-514350">
              <a:buAutoNum type="arabicPeriod" startAt="5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r(u, v) = c(u, v) - f(u, v) + f(v, u)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R</a:t>
            </a:r>
          </a:p>
          <a:p>
            <a:pPr marL="693737" indent="-514350">
              <a:buAutoNum type="arabicPeriod" startAt="5"/>
            </a:pPr>
            <a:r>
              <a:rPr lang="en-SG" sz="2400" dirty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 u  V-{s, t} and v  V where</a:t>
            </a:r>
            <a:b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x(u) &gt; 0 and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vertex u has excess flow</a:t>
            </a: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/>
            </a:r>
            <a:b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r(u, v) &gt; 0 and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(u, v) has capacity left</a:t>
            </a: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/>
            </a:r>
            <a:b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h(u) &gt; h(v)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vertex u is higher than v</a:t>
            </a:r>
          </a:p>
          <a:p>
            <a:pPr marL="693737" indent="-514350">
              <a:buAutoNum type="arabicPeriod" startAt="5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then b = min(x(u), r(u, v))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bottleneck</a:t>
            </a:r>
          </a:p>
          <a:p>
            <a:pPr marL="693737" indent="-514350">
              <a:buAutoNum type="arabicPeriod" startAt="5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     f(u, v) += b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push b flow, u to v</a:t>
            </a:r>
          </a:p>
          <a:p>
            <a:pPr marL="693737" indent="-514350">
              <a:buAutoNum type="arabicPeriod" startAt="5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else choose v : x(v) &gt; 0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w: r(v, w) &gt; 0</a:t>
            </a:r>
          </a:p>
          <a:p>
            <a:pPr marL="693737" indent="-514350">
              <a:buAutoNum type="arabicPeriod" startAt="5"/>
            </a:pPr>
            <a:r>
              <a:rPr lang="en-SG" sz="2400" dirty="0">
                <a:latin typeface="Courier New" pitchFamily="49" charset="0"/>
                <a:cs typeface="Courier New" pitchFamily="49" charset="0"/>
                <a:sym typeface="Symbol"/>
              </a:rPr>
              <a:t>       h(v)++ </a:t>
            </a: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// raise height by 1, a.k.a.</a:t>
            </a:r>
            <a:b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       // the relabel operation if we cannot</a:t>
            </a:r>
            <a:b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</a:br>
            <a:r>
              <a:rPr lang="en-SG" sz="2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Symbol"/>
              </a:rPr>
              <a:t>       // push any flow (name is historical)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Basic Push-</a:t>
            </a:r>
            <a:r>
              <a:rPr lang="en-SG" dirty="0" err="1"/>
              <a:t>Relabel</a:t>
            </a:r>
            <a:r>
              <a:rPr lang="en-SG" dirty="0"/>
              <a:t> Algorithm (2/3)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0" y="1255745"/>
          <a:ext cx="9144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1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SG" sz="2400" dirty="0"/>
                        <a:t>As its name implies, this algorithm has two operations: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b="1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b="1" dirty="0" err="1"/>
                        <a:t>Relabel</a:t>
                      </a:r>
                      <a:endParaRPr lang="en-SG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Basic Push-</a:t>
            </a:r>
            <a:r>
              <a:rPr lang="en-SG" dirty="0" err="1"/>
              <a:t>Relabel</a:t>
            </a:r>
            <a:r>
              <a:rPr lang="en-SG" dirty="0"/>
              <a:t> Algorithm (3/3)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9122"/>
              </p:ext>
            </p:extLst>
          </p:nvPr>
        </p:nvGraphicFramePr>
        <p:xfrm>
          <a:off x="0" y="2432170"/>
          <a:ext cx="5745192" cy="3123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5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3241">
                <a:tc>
                  <a:txBody>
                    <a:bodyPr/>
                    <a:lstStyle/>
                    <a:p>
                      <a:r>
                        <a:rPr lang="en-SG" sz="1800" b="1" dirty="0"/>
                        <a:t>Line</a:t>
                      </a:r>
                      <a:r>
                        <a:rPr lang="en-SG" sz="1800" b="1" baseline="0" dirty="0"/>
                        <a:t> 7-8</a:t>
                      </a:r>
                    </a:p>
                    <a:p>
                      <a:endParaRPr lang="en-SG" sz="1000" b="0" baseline="0" dirty="0"/>
                    </a:p>
                    <a:p>
                      <a:r>
                        <a:rPr lang="en-SG" sz="1800" b="0" baseline="0" dirty="0"/>
                        <a:t>There are two possible scenarios in line 7</a:t>
                      </a:r>
                    </a:p>
                    <a:p>
                      <a:endParaRPr lang="en-SG" sz="1000" b="0" baseline="0" dirty="0"/>
                    </a:p>
                    <a:p>
                      <a:r>
                        <a:rPr lang="en-SG" sz="1800" b="1" baseline="0" dirty="0"/>
                        <a:t>b = r(u, v)</a:t>
                      </a:r>
                      <a:r>
                        <a:rPr lang="en-SG" sz="1800" b="0" baseline="0" dirty="0"/>
                        <a:t>, so edge </a:t>
                      </a:r>
                      <a:r>
                        <a:rPr lang="en-SG" sz="1800" b="1" baseline="0" dirty="0"/>
                        <a:t>(u, v)</a:t>
                      </a:r>
                      <a:r>
                        <a:rPr lang="en-SG" sz="1800" b="0" baseline="0" dirty="0"/>
                        <a:t> in </a:t>
                      </a:r>
                      <a:r>
                        <a:rPr lang="en-SG" sz="1800" b="1" baseline="0" dirty="0"/>
                        <a:t>R</a:t>
                      </a:r>
                      <a:r>
                        <a:rPr lang="en-SG" sz="1800" b="0" baseline="0" dirty="0"/>
                        <a:t> is at capacity after this </a:t>
                      </a:r>
                      <a:r>
                        <a:rPr lang="en-SG" sz="1800" b="0" u="sng" baseline="0" dirty="0"/>
                        <a:t>saturating</a:t>
                      </a:r>
                      <a:r>
                        <a:rPr lang="en-SG" sz="1800" b="0" baseline="0" dirty="0"/>
                        <a:t> push; vertex </a:t>
                      </a:r>
                      <a:r>
                        <a:rPr lang="en-SG" sz="1800" b="1" baseline="0" dirty="0"/>
                        <a:t>u</a:t>
                      </a:r>
                      <a:r>
                        <a:rPr lang="en-SG" sz="1800" b="0" baseline="0" dirty="0"/>
                        <a:t> becomes balanced only if </a:t>
                      </a:r>
                      <a:r>
                        <a:rPr lang="en-SG" sz="1800" b="1" baseline="0" dirty="0"/>
                        <a:t>r(u, v)</a:t>
                      </a:r>
                      <a:r>
                        <a:rPr lang="en-SG" sz="1800" b="0" baseline="0" dirty="0"/>
                        <a:t> is also </a:t>
                      </a:r>
                      <a:r>
                        <a:rPr lang="en-SG" sz="1800" b="1" baseline="0" dirty="0"/>
                        <a:t>x(u)</a:t>
                      </a:r>
                    </a:p>
                    <a:p>
                      <a:endParaRPr lang="en-SG" sz="1000" b="0" baseline="0" dirty="0"/>
                    </a:p>
                    <a:p>
                      <a:r>
                        <a:rPr lang="en-SG" sz="1800" b="1" baseline="0" dirty="0"/>
                        <a:t>b != r(u, v)</a:t>
                      </a:r>
                      <a:r>
                        <a:rPr lang="en-SG" sz="1800" b="0" baseline="0" dirty="0"/>
                        <a:t> but </a:t>
                      </a:r>
                      <a:r>
                        <a:rPr lang="en-SG" sz="1800" b="1" baseline="0" dirty="0"/>
                        <a:t>b = x(u)</a:t>
                      </a:r>
                      <a:r>
                        <a:rPr lang="en-SG" sz="1800" b="0" baseline="0" dirty="0"/>
                        <a:t>, i.e., all excess flow is pushed by this </a:t>
                      </a:r>
                      <a:r>
                        <a:rPr lang="en-SG" sz="1800" b="0" u="sng" baseline="0" dirty="0"/>
                        <a:t>non-saturating</a:t>
                      </a:r>
                      <a:r>
                        <a:rPr lang="en-SG" sz="1800" b="0" baseline="0" dirty="0"/>
                        <a:t> push and vertex </a:t>
                      </a:r>
                      <a:r>
                        <a:rPr lang="en-SG" sz="1800" b="1" baseline="0" dirty="0"/>
                        <a:t>u</a:t>
                      </a:r>
                      <a:r>
                        <a:rPr lang="en-SG" sz="1800" b="0" baseline="0" dirty="0"/>
                        <a:t> becomes balanced</a:t>
                      </a:r>
                      <a:endParaRPr lang="en-SG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352311"/>
              </p:ext>
            </p:extLst>
          </p:nvPr>
        </p:nvGraphicFramePr>
        <p:xfrm>
          <a:off x="5865962" y="2449422"/>
          <a:ext cx="3278038" cy="3105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8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5989">
                <a:tc>
                  <a:txBody>
                    <a:bodyPr/>
                    <a:lstStyle/>
                    <a:p>
                      <a:r>
                        <a:rPr lang="en-SG" sz="1800" dirty="0"/>
                        <a:t>Line 9-10</a:t>
                      </a:r>
                    </a:p>
                    <a:p>
                      <a:endParaRPr lang="en-SG" sz="1000" dirty="0"/>
                    </a:p>
                    <a:p>
                      <a:r>
                        <a:rPr lang="en-SG" sz="1800" b="0" dirty="0"/>
                        <a:t>Simple, take a vertex with excess flow but which cannot execute line 7-8 and just raise its height by +1</a:t>
                      </a:r>
                    </a:p>
                    <a:p>
                      <a:endParaRPr lang="en-SG" sz="1100" b="0" dirty="0"/>
                    </a:p>
                    <a:p>
                      <a:r>
                        <a:rPr lang="en-SG" sz="1800" b="0" dirty="0"/>
                        <a:t>The choice of name of this operation is historical</a:t>
                      </a:r>
                      <a:endParaRPr lang="en-SG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b="1" dirty="0"/>
              <a:t>s=0</a:t>
            </a:r>
            <a:r>
              <a:rPr lang="en-SG" sz="2400" dirty="0"/>
              <a:t>, </a:t>
            </a:r>
            <a:r>
              <a:rPr lang="en-SG" sz="2400" b="1" dirty="0"/>
              <a:t>t=4</a:t>
            </a:r>
            <a:r>
              <a:rPr lang="en-SG" sz="2400" dirty="0"/>
              <a:t>, Initial flow graph with </a:t>
            </a:r>
            <a:r>
              <a:rPr lang="en-SG" sz="2400" b="1" dirty="0"/>
              <a:t>n=5</a:t>
            </a:r>
            <a:r>
              <a:rPr lang="en-SG" sz="2400" dirty="0"/>
              <a:t> vertices and </a:t>
            </a:r>
            <a:r>
              <a:rPr lang="en-SG" sz="2400" b="1" dirty="0"/>
              <a:t>m=7</a:t>
            </a:r>
            <a:r>
              <a:rPr lang="en-SG" sz="2400" dirty="0"/>
              <a:t> edges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(1/12)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r>
              <a:rPr lang="en-SG" dirty="0"/>
              <a:t>/5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r>
              <a:rPr lang="en-SG" dirty="0"/>
              <a:t>/6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r>
              <a:rPr lang="en-SG" dirty="0"/>
              <a:t>/3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r>
              <a:rPr lang="en-SG" dirty="0"/>
              <a:t>/5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0</a:t>
            </a:r>
          </a:p>
          <a:p>
            <a:pPr algn="ctr"/>
            <a:r>
              <a:rPr lang="en-US" sz="2000" dirty="0"/>
              <a:t>x(3) = 0</a:t>
            </a:r>
            <a:endParaRPr lang="en-US" sz="2000" b="1" strike="sngStrike" dirty="0"/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0 x(2) = 0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r>
              <a:rPr lang="en-SG" dirty="0"/>
              <a:t>/2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r>
              <a:rPr lang="en-SG" dirty="0"/>
              <a:t>/2</a:t>
            </a:r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r>
              <a:rPr lang="en-SG" dirty="0"/>
              <a:t>/4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0</a:t>
            </a:r>
          </a:p>
          <a:p>
            <a:pPr algn="ctr"/>
            <a:r>
              <a:rPr lang="en-US" sz="2000" dirty="0"/>
              <a:t>x(1) = 0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818145"/>
            <a:ext cx="9144000" cy="2563228"/>
          </a:xfrm>
          <a:noFill/>
          <a:ln/>
        </p:spPr>
        <p:txBody>
          <a:bodyPr lIns="92075" tIns="46038" rIns="92075" bIns="46038" anchor="ctr"/>
          <a:lstStyle/>
          <a:p>
            <a:r>
              <a:rPr lang="fr-CH" sz="4000" dirty="0"/>
              <a:t>CS4234</a:t>
            </a:r>
            <a:br>
              <a:rPr lang="fr-CH" sz="4000" dirty="0"/>
            </a:br>
            <a:r>
              <a:rPr lang="fr-CH" sz="4000" dirty="0" err="1"/>
              <a:t>Optimiz</a:t>
            </a:r>
            <a:r>
              <a:rPr lang="fr-CH" sz="4000" dirty="0"/>
              <a:t>(s)</a:t>
            </a:r>
            <a:r>
              <a:rPr lang="fr-CH" sz="4000" dirty="0" err="1"/>
              <a:t>ation</a:t>
            </a:r>
            <a:r>
              <a:rPr lang="fr-CH" sz="4000" dirty="0"/>
              <a:t> Algorithms</a:t>
            </a:r>
            <a:br>
              <a:rPr lang="fr-CH" sz="4000" dirty="0"/>
            </a:br>
            <a:endParaRPr lang="en-GB" sz="40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4343397"/>
            <a:ext cx="6400800" cy="1752600"/>
          </a:xfrm>
        </p:spPr>
        <p:txBody>
          <a:bodyPr/>
          <a:lstStyle/>
          <a:p>
            <a:r>
              <a:rPr lang="en-US" dirty="0" smtClean="0"/>
              <a:t>L12 </a:t>
            </a:r>
            <a:r>
              <a:rPr lang="en-US" dirty="0"/>
              <a:t>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Push-Relabel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Max-Flow Algorithm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1" y="5514798"/>
            <a:ext cx="6400800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if we don’t fixate our thoughts towards finding even better augmenting paths iteratively…</a:t>
            </a:r>
            <a:endParaRPr lang="en-US" strike="sngStrike" dirty="0"/>
          </a:p>
        </p:txBody>
      </p:sp>
      <p:sp>
        <p:nvSpPr>
          <p:cNvPr id="6" name="TextBox 5"/>
          <p:cNvSpPr txBox="1"/>
          <p:nvPr/>
        </p:nvSpPr>
        <p:spPr>
          <a:xfrm>
            <a:off x="6866626" y="0"/>
            <a:ext cx="227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SG" sz="1800" dirty="0"/>
              <a:t>v0.5: Seth Gilbert</a:t>
            </a:r>
          </a:p>
          <a:p>
            <a:pPr algn="r"/>
            <a:r>
              <a:rPr lang="en-SG" sz="1800" dirty="0"/>
              <a:t>v1.7: Steven Halim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14469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>
          <a:xfrm>
            <a:off x="0" y="854652"/>
            <a:ext cx="9144000" cy="5860473"/>
          </a:xfrm>
        </p:spPr>
        <p:txBody>
          <a:bodyPr/>
          <a:lstStyle/>
          <a:p>
            <a:pPr>
              <a:buNone/>
            </a:pPr>
            <a:r>
              <a:rPr lang="en-SG" sz="2400" b="1" dirty="0"/>
              <a:t>s=0</a:t>
            </a:r>
            <a:r>
              <a:rPr lang="en-SG" sz="2400" dirty="0"/>
              <a:t>, </a:t>
            </a:r>
            <a:r>
              <a:rPr lang="en-SG" sz="2400" b="1" dirty="0"/>
              <a:t>t=4</a:t>
            </a:r>
            <a:r>
              <a:rPr lang="en-SG" sz="2400" dirty="0"/>
              <a:t>, Residual graph post initialization, Vertex 0 pushes</a:t>
            </a:r>
          </a:p>
          <a:p>
            <a:pPr>
              <a:buNone/>
            </a:pPr>
            <a:r>
              <a:rPr lang="en-SG" sz="2400" dirty="0"/>
              <a:t>5+4 units to vertex 1 and 2, both are saturating pushes</a:t>
            </a:r>
          </a:p>
          <a:p>
            <a:pPr>
              <a:buNone/>
            </a:pPr>
            <a:r>
              <a:rPr lang="en-SG" sz="2400" dirty="0"/>
              <a:t>Set Unbalanced = {1, 2}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(2/12)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6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0</a:t>
            </a:r>
          </a:p>
          <a:p>
            <a:pPr algn="ctr"/>
            <a:r>
              <a:rPr lang="en-US" sz="2000" dirty="0"/>
              <a:t>x(3) = 0</a:t>
            </a:r>
            <a:endParaRPr lang="en-US" sz="2000" b="1" strike="sngStrike" dirty="0"/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0 x(2) =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0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5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{1, 2}, vertex 1 cannot push anything, relabel 1</a:t>
            </a:r>
          </a:p>
          <a:p>
            <a:pPr>
              <a:buNone/>
            </a:pPr>
            <a:r>
              <a:rPr lang="en-SG" sz="2400" dirty="0"/>
              <a:t>Set Unbalanced = {2, 1}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(3/12)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6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0</a:t>
            </a:r>
          </a:p>
          <a:p>
            <a:pPr algn="ctr"/>
            <a:r>
              <a:rPr lang="en-US" sz="2000" dirty="0"/>
              <a:t>x(3) = 0</a:t>
            </a:r>
            <a:endParaRPr lang="en-US" sz="2000" b="1" strike="sngStrike" dirty="0"/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0 x(2) =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5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{2, 1}, vertex 2 cannot push anything, relabel 2</a:t>
            </a:r>
          </a:p>
          <a:p>
            <a:pPr>
              <a:buNone/>
            </a:pPr>
            <a:r>
              <a:rPr lang="en-SG" sz="2400" dirty="0"/>
              <a:t>Set Unbalanced = {1, 2}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(4/12)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6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0</a:t>
            </a:r>
          </a:p>
          <a:p>
            <a:pPr algn="ctr"/>
            <a:r>
              <a:rPr lang="en-US" sz="2000" dirty="0"/>
              <a:t>x(3) = 0</a:t>
            </a:r>
            <a:endParaRPr lang="en-US" sz="2000" b="1" strike="sngStrike" dirty="0"/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 x(2) =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5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{1, 2}, vertex 1 pushes 5 units to vertex 4</a:t>
            </a:r>
          </a:p>
          <a:p>
            <a:pPr>
              <a:buNone/>
            </a:pPr>
            <a:r>
              <a:rPr lang="en-SG" sz="2400" dirty="0"/>
              <a:t>A non-saturating push</a:t>
            </a:r>
          </a:p>
          <a:p>
            <a:pPr>
              <a:buNone/>
            </a:pPr>
            <a:r>
              <a:rPr lang="en-SG" sz="2400" dirty="0"/>
              <a:t>Set Unbalanced = {2}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(5/12)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0</a:t>
            </a:r>
          </a:p>
          <a:p>
            <a:pPr algn="ctr"/>
            <a:r>
              <a:rPr lang="en-US" sz="2000" dirty="0"/>
              <a:t>x(3) = 0</a:t>
            </a:r>
            <a:endParaRPr lang="en-US" sz="2000" b="1" strike="sngStrike" dirty="0"/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0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52" name="TextBox 51"/>
          <p:cNvSpPr txBox="1"/>
          <p:nvPr/>
        </p:nvSpPr>
        <p:spPr>
          <a:xfrm>
            <a:off x="5712697" y="1586174"/>
            <a:ext cx="3282206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Every non-saturating push will make the excess of the origin vertex back to 0</a:t>
            </a:r>
            <a:endParaRPr lang="en-US" sz="2000" strike="sngStrik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{2}, vertex 2 pushes 4 units to vertex 3</a:t>
            </a:r>
          </a:p>
          <a:p>
            <a:pPr>
              <a:buNone/>
            </a:pPr>
            <a:r>
              <a:rPr lang="en-SG" sz="2400" dirty="0"/>
              <a:t>A non-saturating push</a:t>
            </a:r>
          </a:p>
          <a:p>
            <a:pPr>
              <a:buNone/>
            </a:pPr>
            <a:r>
              <a:rPr lang="en-SG" sz="2400" dirty="0"/>
              <a:t>Set Unbalanced = {3}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(6/12)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0</a:t>
            </a:r>
          </a:p>
          <a:p>
            <a:pPr algn="ctr"/>
            <a:r>
              <a:rPr lang="en-US" sz="2000" dirty="0"/>
              <a:t>x(3) =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</a:t>
            </a:r>
            <a:r>
              <a:rPr lang="en-US" sz="2000" b="1" dirty="0">
                <a:solidFill>
                  <a:srgbClr val="FF0000"/>
                </a:solidFill>
              </a:rPr>
              <a:t>0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0</a:t>
            </a:r>
            <a:endParaRPr lang="en-US" sz="2000" strike="sngStrike" dirty="0"/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{3}, vertex 3 cannot push anything, relabel 3</a:t>
            </a:r>
          </a:p>
          <a:p>
            <a:pPr>
              <a:buNone/>
            </a:pPr>
            <a:r>
              <a:rPr lang="en-SG" sz="2400" dirty="0"/>
              <a:t>Set Unbalanced = {3}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(7/12)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en-US" sz="2000" dirty="0"/>
              <a:t>x(3) = </a:t>
            </a:r>
            <a:r>
              <a:rPr lang="en-US" sz="2000" b="1" dirty="0">
                <a:solidFill>
                  <a:srgbClr val="FF0000"/>
                </a:solidFill>
              </a:rPr>
              <a:t>4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0</a:t>
            </a:r>
            <a:endParaRPr lang="en-US" sz="2000" strike="sngStrike" dirty="0"/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0</a:t>
            </a:r>
            <a:endParaRPr lang="en-US" sz="2000" strike="sngStrike" dirty="0"/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{3}, vertex 3 pushes 2 units to vertex 4</a:t>
            </a:r>
          </a:p>
          <a:p>
            <a:pPr>
              <a:buNone/>
            </a:pPr>
            <a:r>
              <a:rPr lang="en-SG" sz="2400" dirty="0"/>
              <a:t>A saturating push</a:t>
            </a:r>
          </a:p>
          <a:p>
            <a:pPr>
              <a:buNone/>
            </a:pPr>
            <a:r>
              <a:rPr lang="en-SG" sz="2400" dirty="0"/>
              <a:t>Set Unbalanced = {3}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(8/12)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en-US" sz="2000" dirty="0"/>
              <a:t>x(3) =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0</a:t>
            </a:r>
            <a:endParaRPr lang="en-US" sz="2000" strike="sngStrike" dirty="0"/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0</a:t>
            </a:r>
            <a:endParaRPr lang="en-US" sz="2000" strike="sngStrike" dirty="0"/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52" name="TextBox 51"/>
          <p:cNvSpPr txBox="1"/>
          <p:nvPr/>
        </p:nvSpPr>
        <p:spPr>
          <a:xfrm>
            <a:off x="5988328" y="5166407"/>
            <a:ext cx="2888972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 saturating push rarely make the excess of the origin vertex balanced</a:t>
            </a:r>
            <a:endParaRPr lang="en-US" sz="2000" strike="sngStrik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{3}, vertex 3 cannot push anything, relabel 3</a:t>
            </a:r>
          </a:p>
          <a:p>
            <a:pPr>
              <a:buNone/>
            </a:pPr>
            <a:r>
              <a:rPr lang="en-SG" sz="2400" dirty="0"/>
              <a:t>Set Unbalanced = {3}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(9/12)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en-US" sz="2000" dirty="0"/>
              <a:t>x(3) =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0</a:t>
            </a:r>
            <a:endParaRPr lang="en-US" sz="2000" strike="sngStrike" dirty="0"/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0</a:t>
            </a:r>
            <a:endParaRPr lang="en-US" sz="2000" strike="sngStrike" dirty="0"/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{3}, vertex 3 pushes 2 unit to vertex 1</a:t>
            </a:r>
          </a:p>
          <a:p>
            <a:pPr>
              <a:buNone/>
            </a:pPr>
            <a:r>
              <a:rPr lang="en-SG" sz="2400" dirty="0"/>
              <a:t>A non-saturating push</a:t>
            </a:r>
          </a:p>
          <a:p>
            <a:pPr>
              <a:buNone/>
            </a:pPr>
            <a:r>
              <a:rPr lang="en-SG" sz="2400" dirty="0"/>
              <a:t>Set Unbalanced = {1}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(10/12)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2</a:t>
            </a:r>
          </a:p>
          <a:p>
            <a:pPr algn="ctr"/>
            <a:r>
              <a:rPr lang="en-US" sz="2000" dirty="0"/>
              <a:t>x(3) = </a:t>
            </a:r>
            <a:r>
              <a:rPr lang="en-US" sz="2000" b="1" dirty="0">
                <a:solidFill>
                  <a:srgbClr val="FF0000"/>
                </a:solidFill>
              </a:rPr>
              <a:t>0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0</a:t>
            </a:r>
            <a:endParaRPr lang="en-US" sz="2000" strike="sngStrike" dirty="0"/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400" dirty="0"/>
              <a:t>Unbalanced = {1}, vertex 1 pushes 1 unit to vertex 4</a:t>
            </a:r>
          </a:p>
          <a:p>
            <a:pPr>
              <a:buNone/>
            </a:pPr>
            <a:r>
              <a:rPr lang="en-SG" sz="2400" dirty="0"/>
              <a:t>A saturating push</a:t>
            </a:r>
          </a:p>
          <a:p>
            <a:pPr>
              <a:buNone/>
            </a:pPr>
            <a:r>
              <a:rPr lang="en-SG" sz="2400" dirty="0"/>
              <a:t>Set Unbalanced = {1}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(11/12)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2</a:t>
            </a:r>
          </a:p>
          <a:p>
            <a:pPr algn="ctr"/>
            <a:r>
              <a:rPr lang="en-US" sz="2000" dirty="0"/>
              <a:t>x(3) = 0</a:t>
            </a:r>
            <a:endParaRPr lang="en-US" sz="2000" strike="sngStrike" dirty="0"/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0</a:t>
            </a:r>
            <a:endParaRPr lang="en-US" sz="2000" strike="sngStrike" dirty="0"/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6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u="sng" dirty="0">
                <a:solidFill>
                  <a:srgbClr val="C00000"/>
                </a:solidFill>
              </a:rPr>
              <a:t>Recap about Ford-Fulkerson and its variations…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Introducing 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Analysis of Push-Relabel Algorithm: O(</a:t>
            </a:r>
            <a:r>
              <a:rPr lang="en-US" b="1" dirty="0"/>
              <a:t>n</a:t>
            </a:r>
            <a:r>
              <a:rPr lang="en-US" b="1" baseline="30000" dirty="0"/>
              <a:t>2</a:t>
            </a:r>
            <a:r>
              <a:rPr lang="en-US" b="1" dirty="0"/>
              <a:t> m</a:t>
            </a:r>
            <a:r>
              <a:rPr lang="en-US" dirty="0"/>
              <a:t>)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Implementation note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ontent Placeholder 61"/>
          <p:cNvSpPr>
            <a:spLocks noGrp="1"/>
          </p:cNvSpPr>
          <p:nvPr>
            <p:ph idx="1"/>
          </p:nvPr>
        </p:nvSpPr>
        <p:spPr>
          <a:xfrm>
            <a:off x="0" y="930852"/>
            <a:ext cx="9144000" cy="5860473"/>
          </a:xfrm>
        </p:spPr>
        <p:txBody>
          <a:bodyPr/>
          <a:lstStyle/>
          <a:p>
            <a:pPr marL="180975" indent="-1588">
              <a:buNone/>
            </a:pPr>
            <a:r>
              <a:rPr lang="en-SG" sz="2400" dirty="0"/>
              <a:t>Unbalanced = {1}, vertex 1 cannot push anything and will pushes the last 1 unit excess around cycle 1</a:t>
            </a:r>
            <a:r>
              <a:rPr lang="en-SG" sz="2400" dirty="0">
                <a:sym typeface="Wingdings" pitchFamily="2" charset="2"/>
              </a:rPr>
              <a:t>23,</a:t>
            </a: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sz="2400" dirty="0">
              <a:sym typeface="Wingdings" pitchFamily="2" charset="2"/>
            </a:endParaRPr>
          </a:p>
          <a:p>
            <a:pPr marL="180975" indent="-1588">
              <a:buNone/>
            </a:pPr>
            <a:endParaRPr lang="en-SG" dirty="0">
              <a:sym typeface="Wingdings" pitchFamily="2" charset="2"/>
            </a:endParaRPr>
          </a:p>
          <a:p>
            <a:pPr marL="180975" indent="-1588">
              <a:buNone/>
            </a:pPr>
            <a:r>
              <a:rPr lang="en-SG" sz="2400" dirty="0">
                <a:sym typeface="Wingdings" pitchFamily="2" charset="2"/>
              </a:rPr>
              <a:t>relabeling the 3 vertices until either {1 or 2} is higher than the source (h(0)=5) to return the unused 1 unit back to source 0</a:t>
            </a:r>
            <a:endParaRPr lang="en-SG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Full Execution (12/12)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3393587" y="235997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4" name="Group 6"/>
          <p:cNvGrpSpPr/>
          <p:nvPr/>
        </p:nvGrpSpPr>
        <p:grpSpPr>
          <a:xfrm>
            <a:off x="4951394" y="4467622"/>
            <a:ext cx="540000" cy="540000"/>
            <a:chOff x="2343953" y="3361386"/>
            <a:chExt cx="540000" cy="540000"/>
          </a:xfrm>
        </p:grpSpPr>
        <p:sp>
          <p:nvSpPr>
            <p:cNvPr id="8" name="Oval 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7" name="Group 9"/>
          <p:cNvGrpSpPr/>
          <p:nvPr/>
        </p:nvGrpSpPr>
        <p:grpSpPr>
          <a:xfrm>
            <a:off x="2854853" y="4465842"/>
            <a:ext cx="540000" cy="540000"/>
            <a:chOff x="2343953" y="3361386"/>
            <a:chExt cx="540000" cy="540000"/>
          </a:xfrm>
        </p:grpSpPr>
        <p:sp>
          <p:nvSpPr>
            <p:cNvPr id="11" name="Oval 10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10" name="Group 12"/>
          <p:cNvGrpSpPr/>
          <p:nvPr/>
        </p:nvGrpSpPr>
        <p:grpSpPr>
          <a:xfrm>
            <a:off x="6896640" y="3636856"/>
            <a:ext cx="540000" cy="540000"/>
            <a:chOff x="2343953" y="3361386"/>
            <a:chExt cx="540000" cy="540000"/>
          </a:xfrm>
        </p:grpSpPr>
        <p:sp>
          <p:nvSpPr>
            <p:cNvPr id="14" name="Oval 13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13" name="Group 15"/>
          <p:cNvGrpSpPr/>
          <p:nvPr/>
        </p:nvGrpSpPr>
        <p:grpSpPr>
          <a:xfrm>
            <a:off x="1672575" y="3312606"/>
            <a:ext cx="540000" cy="540000"/>
            <a:chOff x="2343953" y="3361386"/>
            <a:chExt cx="540000" cy="540000"/>
          </a:xfrm>
        </p:grpSpPr>
        <p:sp>
          <p:nvSpPr>
            <p:cNvPr id="17" name="Oval 16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19" name="Straight Arrow Connector 18"/>
          <p:cNvCxnSpPr>
            <a:stCxn id="17" idx="7"/>
            <a:endCxn id="5" idx="2"/>
          </p:cNvCxnSpPr>
          <p:nvPr/>
        </p:nvCxnSpPr>
        <p:spPr bwMode="auto">
          <a:xfrm flipV="1">
            <a:off x="2133494" y="26299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5" idx="6"/>
            <a:endCxn id="14" idx="1"/>
          </p:cNvCxnSpPr>
          <p:nvPr/>
        </p:nvCxnSpPr>
        <p:spPr bwMode="auto">
          <a:xfrm>
            <a:off x="3933587" y="26299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1"/>
            <a:endCxn id="5" idx="5"/>
          </p:cNvCxnSpPr>
          <p:nvPr/>
        </p:nvCxnSpPr>
        <p:spPr bwMode="auto">
          <a:xfrm flipH="1" flipV="1">
            <a:off x="3854506" y="28208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8" idx="6"/>
            <a:endCxn id="14" idx="2"/>
          </p:cNvCxnSpPr>
          <p:nvPr/>
        </p:nvCxnSpPr>
        <p:spPr bwMode="auto">
          <a:xfrm flipV="1">
            <a:off x="5491394" y="39068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6"/>
            <a:endCxn id="8" idx="2"/>
          </p:cNvCxnSpPr>
          <p:nvPr/>
        </p:nvCxnSpPr>
        <p:spPr bwMode="auto">
          <a:xfrm>
            <a:off x="3394853" y="47358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4"/>
            <a:endCxn id="11" idx="0"/>
          </p:cNvCxnSpPr>
          <p:nvPr/>
        </p:nvCxnSpPr>
        <p:spPr bwMode="auto">
          <a:xfrm flipH="1">
            <a:off x="3124853" y="28999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535103" y="24996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5888675" y="30101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27" name="TextBox 26"/>
          <p:cNvSpPr txBox="1"/>
          <p:nvPr/>
        </p:nvSpPr>
        <p:spPr>
          <a:xfrm>
            <a:off x="4071968" y="29385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28" name="TextBox 27"/>
          <p:cNvSpPr txBox="1"/>
          <p:nvPr/>
        </p:nvSpPr>
        <p:spPr>
          <a:xfrm>
            <a:off x="4105633" y="46608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30" name="TextBox 29"/>
          <p:cNvSpPr txBox="1"/>
          <p:nvPr/>
        </p:nvSpPr>
        <p:spPr>
          <a:xfrm>
            <a:off x="4806603" y="505280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2</a:t>
            </a:r>
          </a:p>
          <a:p>
            <a:pPr algn="ctr"/>
            <a:r>
              <a:rPr lang="en-US" sz="2000" dirty="0"/>
              <a:t>x(3) = 0</a:t>
            </a:r>
            <a:endParaRPr lang="en-US" sz="2000" strike="sngStrike" dirty="0"/>
          </a:p>
        </p:txBody>
      </p:sp>
      <p:sp>
        <p:nvSpPr>
          <p:cNvPr id="31" name="TextBox 30"/>
          <p:cNvSpPr txBox="1"/>
          <p:nvPr/>
        </p:nvSpPr>
        <p:spPr>
          <a:xfrm>
            <a:off x="2629666" y="5066223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0</a:t>
            </a:r>
            <a:endParaRPr lang="en-US" sz="2000" strike="sngStrike" dirty="0"/>
          </a:p>
        </p:txBody>
      </p:sp>
      <p:sp>
        <p:nvSpPr>
          <p:cNvPr id="32" name="TextBox 31"/>
          <p:cNvSpPr txBox="1"/>
          <p:nvPr/>
        </p:nvSpPr>
        <p:spPr>
          <a:xfrm>
            <a:off x="2759482" y="36685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33" name="TextBox 32"/>
          <p:cNvSpPr txBox="1"/>
          <p:nvPr/>
        </p:nvSpPr>
        <p:spPr>
          <a:xfrm>
            <a:off x="6061023" y="42310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cxnSp>
        <p:nvCxnSpPr>
          <p:cNvPr id="40" name="Straight Arrow Connector 39"/>
          <p:cNvCxnSpPr>
            <a:stCxn id="17" idx="5"/>
          </p:cNvCxnSpPr>
          <p:nvPr/>
        </p:nvCxnSpPr>
        <p:spPr bwMode="auto">
          <a:xfrm>
            <a:off x="2133494" y="37735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149289" y="41417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6698903" y="42400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60" name="TextBox 59"/>
          <p:cNvSpPr txBox="1"/>
          <p:nvPr/>
        </p:nvSpPr>
        <p:spPr>
          <a:xfrm>
            <a:off x="504478" y="33573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63" name="TextBox 62"/>
          <p:cNvSpPr txBox="1"/>
          <p:nvPr/>
        </p:nvSpPr>
        <p:spPr>
          <a:xfrm>
            <a:off x="3948665" y="1754108"/>
            <a:ext cx="11260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1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2190751" y="28003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8" name="TextBox 67"/>
          <p:cNvSpPr txBox="1"/>
          <p:nvPr/>
        </p:nvSpPr>
        <p:spPr>
          <a:xfrm>
            <a:off x="2325553" y="31283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69" name="Freeform 68"/>
          <p:cNvSpPr/>
          <p:nvPr/>
        </p:nvSpPr>
        <p:spPr bwMode="auto">
          <a:xfrm rot="3812500">
            <a:off x="1653525" y="41252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0" name="TextBox 69"/>
          <p:cNvSpPr txBox="1"/>
          <p:nvPr/>
        </p:nvSpPr>
        <p:spPr>
          <a:xfrm>
            <a:off x="1458778" y="39760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1" name="Freeform 70"/>
          <p:cNvSpPr/>
          <p:nvPr/>
        </p:nvSpPr>
        <p:spPr bwMode="auto">
          <a:xfrm rot="335175" flipV="1">
            <a:off x="3873837" y="26232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5068753" y="2290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6</a:t>
            </a:r>
            <a:endParaRPr lang="en-SG" dirty="0"/>
          </a:p>
        </p:txBody>
      </p:sp>
      <p:sp>
        <p:nvSpPr>
          <p:cNvPr id="73" name="Freeform 72"/>
          <p:cNvSpPr/>
          <p:nvPr/>
        </p:nvSpPr>
        <p:spPr bwMode="auto">
          <a:xfrm rot="4572931" flipV="1">
            <a:off x="2818367" y="32788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4" name="TextBox 73"/>
          <p:cNvSpPr txBox="1"/>
          <p:nvPr/>
        </p:nvSpPr>
        <p:spPr>
          <a:xfrm>
            <a:off x="3697153" y="3471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75" name="Freeform 74"/>
          <p:cNvSpPr/>
          <p:nvPr/>
        </p:nvSpPr>
        <p:spPr bwMode="auto">
          <a:xfrm rot="6908801" flipV="1">
            <a:off x="5552628" y="39340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6" name="TextBox 75"/>
          <p:cNvSpPr txBox="1"/>
          <p:nvPr/>
        </p:nvSpPr>
        <p:spPr>
          <a:xfrm>
            <a:off x="5897428" y="47666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77" name="Freeform 76"/>
          <p:cNvSpPr/>
          <p:nvPr/>
        </p:nvSpPr>
        <p:spPr bwMode="auto">
          <a:xfrm rot="8955747" flipV="1">
            <a:off x="3472287" y="45052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8" name="TextBox 77"/>
          <p:cNvSpPr txBox="1"/>
          <p:nvPr/>
        </p:nvSpPr>
        <p:spPr>
          <a:xfrm>
            <a:off x="3478078" y="47571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79" name="Freeform 78"/>
          <p:cNvSpPr/>
          <p:nvPr/>
        </p:nvSpPr>
        <p:spPr bwMode="auto">
          <a:xfrm rot="11823981" flipH="1">
            <a:off x="3683754" y="29113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925878" y="38522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52" name="TextBox 51"/>
          <p:cNvSpPr txBox="1"/>
          <p:nvPr/>
        </p:nvSpPr>
        <p:spPr>
          <a:xfrm>
            <a:off x="149651" y="1914911"/>
            <a:ext cx="2497874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Some implementations do this part in a more clever way</a:t>
            </a:r>
            <a:endParaRPr lang="en-US" sz="2000" strike="sngStrike" dirty="0"/>
          </a:p>
        </p:txBody>
      </p:sp>
      <p:sp>
        <p:nvSpPr>
          <p:cNvPr id="16" name="Freeform 15"/>
          <p:cNvSpPr/>
          <p:nvPr/>
        </p:nvSpPr>
        <p:spPr bwMode="auto">
          <a:xfrm>
            <a:off x="2102722" y="2359970"/>
            <a:ext cx="2703880" cy="1017029"/>
          </a:xfrm>
          <a:custGeom>
            <a:avLst/>
            <a:gdLst>
              <a:gd name="connsiteX0" fmla="*/ 2604628 w 2604628"/>
              <a:gd name="connsiteY0" fmla="*/ 0 h 1231900"/>
              <a:gd name="connsiteX1" fmla="*/ 2541128 w 2604628"/>
              <a:gd name="connsiteY1" fmla="*/ 114300 h 1231900"/>
              <a:gd name="connsiteX2" fmla="*/ 2452228 w 2604628"/>
              <a:gd name="connsiteY2" fmla="*/ 165100 h 1231900"/>
              <a:gd name="connsiteX3" fmla="*/ 2401428 w 2604628"/>
              <a:gd name="connsiteY3" fmla="*/ 177800 h 1231900"/>
              <a:gd name="connsiteX4" fmla="*/ 1817228 w 2604628"/>
              <a:gd name="connsiteY4" fmla="*/ 177800 h 1231900"/>
              <a:gd name="connsiteX5" fmla="*/ 1741028 w 2604628"/>
              <a:gd name="connsiteY5" fmla="*/ 203200 h 1231900"/>
              <a:gd name="connsiteX6" fmla="*/ 1702928 w 2604628"/>
              <a:gd name="connsiteY6" fmla="*/ 215900 h 1231900"/>
              <a:gd name="connsiteX7" fmla="*/ 1588628 w 2604628"/>
              <a:gd name="connsiteY7" fmla="*/ 317500 h 1231900"/>
              <a:gd name="connsiteX8" fmla="*/ 1550528 w 2604628"/>
              <a:gd name="connsiteY8" fmla="*/ 355600 h 1231900"/>
              <a:gd name="connsiteX9" fmla="*/ 1487028 w 2604628"/>
              <a:gd name="connsiteY9" fmla="*/ 431800 h 1231900"/>
              <a:gd name="connsiteX10" fmla="*/ 1461628 w 2604628"/>
              <a:gd name="connsiteY10" fmla="*/ 469900 h 1231900"/>
              <a:gd name="connsiteX11" fmla="*/ 1385428 w 2604628"/>
              <a:gd name="connsiteY11" fmla="*/ 520700 h 1231900"/>
              <a:gd name="connsiteX12" fmla="*/ 1309228 w 2604628"/>
              <a:gd name="connsiteY12" fmla="*/ 546100 h 1231900"/>
              <a:gd name="connsiteX13" fmla="*/ 1169528 w 2604628"/>
              <a:gd name="connsiteY13" fmla="*/ 533400 h 1231900"/>
              <a:gd name="connsiteX14" fmla="*/ 1017128 w 2604628"/>
              <a:gd name="connsiteY14" fmla="*/ 508000 h 1231900"/>
              <a:gd name="connsiteX15" fmla="*/ 877428 w 2604628"/>
              <a:gd name="connsiteY15" fmla="*/ 520700 h 1231900"/>
              <a:gd name="connsiteX16" fmla="*/ 788528 w 2604628"/>
              <a:gd name="connsiteY16" fmla="*/ 622300 h 1231900"/>
              <a:gd name="connsiteX17" fmla="*/ 763128 w 2604628"/>
              <a:gd name="connsiteY17" fmla="*/ 660400 h 1231900"/>
              <a:gd name="connsiteX18" fmla="*/ 737728 w 2604628"/>
              <a:gd name="connsiteY18" fmla="*/ 736600 h 1231900"/>
              <a:gd name="connsiteX19" fmla="*/ 712328 w 2604628"/>
              <a:gd name="connsiteY19" fmla="*/ 774700 h 1231900"/>
              <a:gd name="connsiteX20" fmla="*/ 699628 w 2604628"/>
              <a:gd name="connsiteY20" fmla="*/ 812800 h 1231900"/>
              <a:gd name="connsiteX21" fmla="*/ 585328 w 2604628"/>
              <a:gd name="connsiteY21" fmla="*/ 876300 h 1231900"/>
              <a:gd name="connsiteX22" fmla="*/ 534528 w 2604628"/>
              <a:gd name="connsiteY22" fmla="*/ 889000 h 1231900"/>
              <a:gd name="connsiteX23" fmla="*/ 356728 w 2604628"/>
              <a:gd name="connsiteY23" fmla="*/ 901700 h 1231900"/>
              <a:gd name="connsiteX24" fmla="*/ 242428 w 2604628"/>
              <a:gd name="connsiteY24" fmla="*/ 927100 h 1231900"/>
              <a:gd name="connsiteX25" fmla="*/ 166228 w 2604628"/>
              <a:gd name="connsiteY25" fmla="*/ 990600 h 1231900"/>
              <a:gd name="connsiteX26" fmla="*/ 115428 w 2604628"/>
              <a:gd name="connsiteY26" fmla="*/ 1066800 h 1231900"/>
              <a:gd name="connsiteX27" fmla="*/ 64628 w 2604628"/>
              <a:gd name="connsiteY27" fmla="*/ 1143000 h 1231900"/>
              <a:gd name="connsiteX28" fmla="*/ 39228 w 2604628"/>
              <a:gd name="connsiteY28" fmla="*/ 1181100 h 1231900"/>
              <a:gd name="connsiteX29" fmla="*/ 1128 w 2604628"/>
              <a:gd name="connsiteY29" fmla="*/ 1219200 h 1231900"/>
              <a:gd name="connsiteX30" fmla="*/ 1128 w 2604628"/>
              <a:gd name="connsiteY30" fmla="*/ 1231900 h 123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604628" h="1231900">
                <a:moveTo>
                  <a:pt x="2604628" y="0"/>
                </a:moveTo>
                <a:cubicBezTo>
                  <a:pt x="2583461" y="38100"/>
                  <a:pt x="2567279" y="79432"/>
                  <a:pt x="2541128" y="114300"/>
                </a:cubicBezTo>
                <a:cubicBezTo>
                  <a:pt x="2518049" y="145071"/>
                  <a:pt x="2486103" y="155422"/>
                  <a:pt x="2452228" y="165100"/>
                </a:cubicBezTo>
                <a:cubicBezTo>
                  <a:pt x="2435445" y="169895"/>
                  <a:pt x="2418361" y="173567"/>
                  <a:pt x="2401428" y="177800"/>
                </a:cubicBezTo>
                <a:cubicBezTo>
                  <a:pt x="2153591" y="162310"/>
                  <a:pt x="2112172" y="153221"/>
                  <a:pt x="1817228" y="177800"/>
                </a:cubicBezTo>
                <a:cubicBezTo>
                  <a:pt x="1790547" y="180023"/>
                  <a:pt x="1766428" y="194733"/>
                  <a:pt x="1741028" y="203200"/>
                </a:cubicBezTo>
                <a:cubicBezTo>
                  <a:pt x="1728328" y="207433"/>
                  <a:pt x="1714067" y="208474"/>
                  <a:pt x="1702928" y="215900"/>
                </a:cubicBezTo>
                <a:cubicBezTo>
                  <a:pt x="1634940" y="261225"/>
                  <a:pt x="1675621" y="230507"/>
                  <a:pt x="1588628" y="317500"/>
                </a:cubicBezTo>
                <a:cubicBezTo>
                  <a:pt x="1575928" y="330200"/>
                  <a:pt x="1560491" y="340656"/>
                  <a:pt x="1550528" y="355600"/>
                </a:cubicBezTo>
                <a:cubicBezTo>
                  <a:pt x="1487465" y="450195"/>
                  <a:pt x="1568516" y="334014"/>
                  <a:pt x="1487028" y="431800"/>
                </a:cubicBezTo>
                <a:cubicBezTo>
                  <a:pt x="1477257" y="443526"/>
                  <a:pt x="1473115" y="459849"/>
                  <a:pt x="1461628" y="469900"/>
                </a:cubicBezTo>
                <a:cubicBezTo>
                  <a:pt x="1438654" y="490002"/>
                  <a:pt x="1414388" y="511047"/>
                  <a:pt x="1385428" y="520700"/>
                </a:cubicBezTo>
                <a:lnTo>
                  <a:pt x="1309228" y="546100"/>
                </a:lnTo>
                <a:cubicBezTo>
                  <a:pt x="1262661" y="541867"/>
                  <a:pt x="1216001" y="538564"/>
                  <a:pt x="1169528" y="533400"/>
                </a:cubicBezTo>
                <a:cubicBezTo>
                  <a:pt x="1098641" y="525524"/>
                  <a:pt x="1081582" y="520891"/>
                  <a:pt x="1017128" y="508000"/>
                </a:cubicBezTo>
                <a:cubicBezTo>
                  <a:pt x="970561" y="512233"/>
                  <a:pt x="923149" y="510903"/>
                  <a:pt x="877428" y="520700"/>
                </a:cubicBezTo>
                <a:cubicBezTo>
                  <a:pt x="836271" y="529519"/>
                  <a:pt x="803109" y="600428"/>
                  <a:pt x="788528" y="622300"/>
                </a:cubicBezTo>
                <a:cubicBezTo>
                  <a:pt x="780061" y="635000"/>
                  <a:pt x="767955" y="645920"/>
                  <a:pt x="763128" y="660400"/>
                </a:cubicBezTo>
                <a:cubicBezTo>
                  <a:pt x="754661" y="685800"/>
                  <a:pt x="752580" y="714323"/>
                  <a:pt x="737728" y="736600"/>
                </a:cubicBezTo>
                <a:cubicBezTo>
                  <a:pt x="729261" y="749300"/>
                  <a:pt x="719154" y="761048"/>
                  <a:pt x="712328" y="774700"/>
                </a:cubicBezTo>
                <a:cubicBezTo>
                  <a:pt x="706341" y="786674"/>
                  <a:pt x="709094" y="803334"/>
                  <a:pt x="699628" y="812800"/>
                </a:cubicBezTo>
                <a:cubicBezTo>
                  <a:pt x="663242" y="849186"/>
                  <a:pt x="630044" y="863524"/>
                  <a:pt x="585328" y="876300"/>
                </a:cubicBezTo>
                <a:cubicBezTo>
                  <a:pt x="568545" y="881095"/>
                  <a:pt x="551876" y="887072"/>
                  <a:pt x="534528" y="889000"/>
                </a:cubicBezTo>
                <a:cubicBezTo>
                  <a:pt x="475474" y="895562"/>
                  <a:pt x="415995" y="897467"/>
                  <a:pt x="356728" y="901700"/>
                </a:cubicBezTo>
                <a:cubicBezTo>
                  <a:pt x="327462" y="906578"/>
                  <a:pt x="273692" y="911468"/>
                  <a:pt x="242428" y="927100"/>
                </a:cubicBezTo>
                <a:cubicBezTo>
                  <a:pt x="215745" y="940441"/>
                  <a:pt x="184102" y="967619"/>
                  <a:pt x="166228" y="990600"/>
                </a:cubicBezTo>
                <a:cubicBezTo>
                  <a:pt x="147486" y="1014697"/>
                  <a:pt x="132361" y="1041400"/>
                  <a:pt x="115428" y="1066800"/>
                </a:cubicBezTo>
                <a:lnTo>
                  <a:pt x="64628" y="1143000"/>
                </a:lnTo>
                <a:cubicBezTo>
                  <a:pt x="56161" y="1155700"/>
                  <a:pt x="50021" y="1170307"/>
                  <a:pt x="39228" y="1181100"/>
                </a:cubicBezTo>
                <a:cubicBezTo>
                  <a:pt x="26528" y="1193800"/>
                  <a:pt x="11904" y="1204832"/>
                  <a:pt x="1128" y="1219200"/>
                </a:cubicBezTo>
                <a:cubicBezTo>
                  <a:pt x="-1412" y="1222587"/>
                  <a:pt x="1128" y="1227667"/>
                  <a:pt x="1128" y="1231900"/>
                </a:cubicBezTo>
              </a:path>
            </a:pathLst>
          </a:custGeom>
          <a:noFill/>
          <a:ln w="349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Recap about Ford-Fulkerson and its variations…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Introducing 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u="sng" dirty="0">
                <a:solidFill>
                  <a:srgbClr val="C00000"/>
                </a:solidFill>
              </a:rPr>
              <a:t>Analysis of Push-Relabel Algorithm: O(</a:t>
            </a:r>
            <a:r>
              <a:rPr lang="en-US" b="1" u="sng" dirty="0">
                <a:solidFill>
                  <a:srgbClr val="C00000"/>
                </a:solidFill>
              </a:rPr>
              <a:t>n</a:t>
            </a:r>
            <a:r>
              <a:rPr lang="en-US" b="1" u="sng" baseline="30000" dirty="0">
                <a:solidFill>
                  <a:srgbClr val="C00000"/>
                </a:solidFill>
              </a:rPr>
              <a:t>2</a:t>
            </a:r>
            <a:r>
              <a:rPr lang="en-US" b="1" u="sng" dirty="0">
                <a:solidFill>
                  <a:srgbClr val="C00000"/>
                </a:solidFill>
              </a:rPr>
              <a:t> m</a:t>
            </a:r>
            <a:r>
              <a:rPr lang="en-US" u="sng" dirty="0">
                <a:solidFill>
                  <a:srgbClr val="C00000"/>
                </a:solidFill>
              </a:rPr>
              <a:t>)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endParaRPr lang="en-US" u="sng" dirty="0">
              <a:solidFill>
                <a:srgbClr val="C00000"/>
              </a:solidFill>
            </a:endParaRP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Implementation note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3737" indent="-514350">
              <a:buFont typeface="+mj-lt"/>
              <a:buAutoNum type="arabicPeriod"/>
            </a:pPr>
            <a:r>
              <a:rPr lang="en-SG" sz="2800" dirty="0"/>
              <a:t>Max height &lt; </a:t>
            </a:r>
            <a:r>
              <a:rPr lang="en-SG" sz="2800" b="1" dirty="0"/>
              <a:t>2n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dirty="0"/>
              <a:t># of </a:t>
            </a:r>
            <a:r>
              <a:rPr lang="en-SG" sz="2800" dirty="0" err="1"/>
              <a:t>relabel</a:t>
            </a:r>
            <a:r>
              <a:rPr lang="en-SG" sz="2800" dirty="0"/>
              <a:t> operations ≤ </a:t>
            </a:r>
            <a:r>
              <a:rPr lang="en-SG" sz="2800" b="1" dirty="0"/>
              <a:t>(2n)*n</a:t>
            </a:r>
            <a:r>
              <a:rPr lang="en-SG" sz="2800" dirty="0"/>
              <a:t> ≤ </a:t>
            </a:r>
            <a:r>
              <a:rPr lang="en-SG" sz="2800" b="1" dirty="0"/>
              <a:t>2n</a:t>
            </a:r>
            <a:r>
              <a:rPr lang="en-SG" sz="2800" b="1" baseline="30000" dirty="0"/>
              <a:t>2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dirty="0"/>
              <a:t># of saturating pushes ≤ </a:t>
            </a:r>
            <a:r>
              <a:rPr lang="en-SG" sz="2800" b="1" dirty="0"/>
              <a:t>2mn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dirty="0"/>
              <a:t># of non-saturating pushes ≤ </a:t>
            </a:r>
            <a:r>
              <a:rPr lang="en-SG" sz="2400" b="1" dirty="0"/>
              <a:t>2n</a:t>
            </a:r>
            <a:r>
              <a:rPr lang="en-SG" sz="2400" b="1" baseline="30000" dirty="0"/>
              <a:t>2</a:t>
            </a:r>
            <a:r>
              <a:rPr lang="en-SG" sz="2400" b="1" dirty="0"/>
              <a:t>+[2mn]*(2n)</a:t>
            </a:r>
            <a:br>
              <a:rPr lang="en-SG" sz="2400" b="1" dirty="0"/>
            </a:br>
            <a:r>
              <a:rPr lang="en-SG" sz="2400" b="1" dirty="0"/>
              <a:t>≤ 4n</a:t>
            </a:r>
            <a:r>
              <a:rPr lang="en-SG" sz="2400" b="1" baseline="30000" dirty="0"/>
              <a:t>2</a:t>
            </a:r>
            <a:r>
              <a:rPr lang="en-SG" sz="2400" b="1" dirty="0"/>
              <a:t>m</a:t>
            </a:r>
            <a:br>
              <a:rPr lang="en-SG" sz="2400" b="1" dirty="0"/>
            </a:br>
            <a:endParaRPr lang="en-SG" sz="6000" dirty="0"/>
          </a:p>
          <a:p>
            <a:pPr marL="693737" indent="-514350">
              <a:buFont typeface="+mj-lt"/>
              <a:buAutoNum type="arabicPeriod"/>
            </a:pPr>
            <a:r>
              <a:rPr lang="en-SG" sz="2800" dirty="0"/>
              <a:t>Algorithm terminates after O(</a:t>
            </a:r>
            <a:r>
              <a:rPr lang="en-SG" sz="2800" b="1" dirty="0"/>
              <a:t>n</a:t>
            </a:r>
            <a:r>
              <a:rPr lang="en-SG" sz="2800" b="1" baseline="30000" dirty="0"/>
              <a:t>2</a:t>
            </a:r>
            <a:r>
              <a:rPr lang="en-SG" sz="2800" b="1" dirty="0"/>
              <a:t>m</a:t>
            </a:r>
            <a:r>
              <a:rPr lang="en-SG" sz="2800" dirty="0"/>
              <a:t>) operations and upon termination, </a:t>
            </a:r>
            <a:r>
              <a:rPr lang="en-SG" sz="2800" b="1" dirty="0">
                <a:sym typeface="Symbol"/>
              </a:rPr>
              <a:t>u  V-{</a:t>
            </a:r>
            <a:r>
              <a:rPr lang="en-SG" sz="2800" b="1" dirty="0" err="1">
                <a:sym typeface="Symbol"/>
              </a:rPr>
              <a:t>s,t</a:t>
            </a:r>
            <a:r>
              <a:rPr lang="en-SG" sz="2800" b="1" dirty="0">
                <a:sym typeface="Symbol"/>
              </a:rPr>
              <a:t>}</a:t>
            </a:r>
            <a:r>
              <a:rPr lang="en-SG" sz="2800" dirty="0">
                <a:sym typeface="Symbol"/>
              </a:rPr>
              <a:t> has </a:t>
            </a:r>
            <a:r>
              <a:rPr lang="en-SG" sz="2800" b="1" dirty="0">
                <a:sym typeface="Symbol"/>
              </a:rPr>
              <a:t>x(u) = 0</a:t>
            </a:r>
            <a:r>
              <a:rPr lang="en-SG" sz="2800" dirty="0"/>
              <a:t>,</a:t>
            </a:r>
            <a:br>
              <a:rPr lang="en-SG" sz="2800" dirty="0"/>
            </a:br>
            <a:r>
              <a:rPr lang="en-SG" sz="2800" dirty="0"/>
              <a:t>i.e., the flow is feasible</a:t>
            </a:r>
          </a:p>
          <a:p>
            <a:pPr marL="693737" indent="-514350">
              <a:buFont typeface="+mj-lt"/>
              <a:buAutoNum type="arabicPeriod"/>
            </a:pPr>
            <a:r>
              <a:rPr lang="en-SG" sz="2800" dirty="0">
                <a:solidFill>
                  <a:srgbClr val="008000"/>
                </a:solidFill>
              </a:rPr>
              <a:t>As there is no </a:t>
            </a:r>
            <a:r>
              <a:rPr lang="en-SG" sz="2800" b="1" dirty="0" err="1">
                <a:solidFill>
                  <a:srgbClr val="008000"/>
                </a:solidFill>
              </a:rPr>
              <a:t>s</a:t>
            </a:r>
            <a:r>
              <a:rPr lang="en-SG" sz="2800" dirty="0" err="1">
                <a:solidFill>
                  <a:srgbClr val="008000"/>
                </a:solidFill>
                <a:sym typeface="Wingdings" pitchFamily="2" charset="2"/>
              </a:rPr>
              <a:t></a:t>
            </a:r>
            <a:r>
              <a:rPr lang="en-SG" sz="2800" b="1" dirty="0" err="1">
                <a:solidFill>
                  <a:srgbClr val="008000"/>
                </a:solidFill>
                <a:sym typeface="Wingdings" pitchFamily="2" charset="2"/>
              </a:rPr>
              <a:t>t</a:t>
            </a:r>
            <a:r>
              <a:rPr lang="en-SG" sz="2800" dirty="0">
                <a:solidFill>
                  <a:srgbClr val="008000"/>
                </a:solidFill>
                <a:sym typeface="Wingdings" pitchFamily="2" charset="2"/>
              </a:rPr>
              <a:t> path left in </a:t>
            </a:r>
            <a:r>
              <a:rPr lang="en-SG" sz="2800" b="1" dirty="0">
                <a:solidFill>
                  <a:srgbClr val="008000"/>
                </a:solidFill>
                <a:sym typeface="Wingdings" pitchFamily="2" charset="2"/>
              </a:rPr>
              <a:t>R</a:t>
            </a:r>
            <a:r>
              <a:rPr lang="en-SG" sz="2800" dirty="0">
                <a:solidFill>
                  <a:srgbClr val="008000"/>
                </a:solidFill>
                <a:sym typeface="Wingdings" pitchFamily="2" charset="2"/>
              </a:rPr>
              <a:t>, this feasible flow is maximum (proven by Max-Flow/Min-Cut theorem)</a:t>
            </a:r>
            <a:endParaRPr lang="en-SG" sz="2800" dirty="0">
              <a:solidFill>
                <a:srgbClr val="008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Analysis Plan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1999" y="1140341"/>
            <a:ext cx="228438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Max height</a:t>
            </a:r>
            <a:endParaRPr lang="en-US" sz="2000" strike="sngStrike" dirty="0"/>
          </a:p>
        </p:txBody>
      </p:sp>
      <p:sp>
        <p:nvSpPr>
          <p:cNvPr id="12" name="TextBox 11"/>
          <p:cNvSpPr txBox="1"/>
          <p:nvPr/>
        </p:nvSpPr>
        <p:spPr>
          <a:xfrm>
            <a:off x="5038969" y="3045102"/>
            <a:ext cx="1200327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# of </a:t>
            </a:r>
            <a:r>
              <a:rPr lang="en-US" sz="2000" dirty="0" err="1"/>
              <a:t>relabels</a:t>
            </a:r>
            <a:endParaRPr lang="en-US" sz="2000" strike="sngStrike" dirty="0"/>
          </a:p>
        </p:txBody>
      </p:sp>
      <p:sp>
        <p:nvSpPr>
          <p:cNvPr id="13" name="TextBox 12"/>
          <p:cNvSpPr txBox="1"/>
          <p:nvPr/>
        </p:nvSpPr>
        <p:spPr>
          <a:xfrm>
            <a:off x="6301059" y="3061156"/>
            <a:ext cx="1890441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# of saturating pushes</a:t>
            </a:r>
            <a:endParaRPr lang="en-US" sz="2000" strike="sngStrike" dirty="0"/>
          </a:p>
        </p:txBody>
      </p:sp>
      <p:sp>
        <p:nvSpPr>
          <p:cNvPr id="10" name="TextBox 9"/>
          <p:cNvSpPr txBox="1"/>
          <p:nvPr/>
        </p:nvSpPr>
        <p:spPr>
          <a:xfrm>
            <a:off x="390769" y="3362602"/>
            <a:ext cx="2949331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This is the largest,</a:t>
            </a:r>
            <a:br>
              <a:rPr lang="en-US" sz="2000" dirty="0"/>
            </a:br>
            <a:r>
              <a:rPr lang="en-US" sz="2000" dirty="0"/>
              <a:t>so it bounds the runtime of Push-</a:t>
            </a:r>
            <a:r>
              <a:rPr lang="en-US" sz="2000" dirty="0" err="1"/>
              <a:t>Relabel</a:t>
            </a:r>
            <a:endParaRPr lang="en-US" sz="2000" strike="sngStrike" dirty="0"/>
          </a:p>
        </p:txBody>
      </p:sp>
      <p:sp>
        <p:nvSpPr>
          <p:cNvPr id="14" name="Oval 13"/>
          <p:cNvSpPr/>
          <p:nvPr/>
        </p:nvSpPr>
        <p:spPr bwMode="auto">
          <a:xfrm>
            <a:off x="431800" y="2984500"/>
            <a:ext cx="1879600" cy="431800"/>
          </a:xfrm>
          <a:prstGeom prst="ellipse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Oval 14"/>
          <p:cNvSpPr/>
          <p:nvPr/>
        </p:nvSpPr>
        <p:spPr bwMode="auto">
          <a:xfrm>
            <a:off x="6070600" y="1549400"/>
            <a:ext cx="1397000" cy="431800"/>
          </a:xfrm>
          <a:prstGeom prst="ellipse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Oval 15"/>
          <p:cNvSpPr/>
          <p:nvPr/>
        </p:nvSpPr>
        <p:spPr bwMode="auto">
          <a:xfrm>
            <a:off x="4432300" y="2082800"/>
            <a:ext cx="1841500" cy="431800"/>
          </a:xfrm>
          <a:prstGeom prst="ellipse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0" grpId="0" animBg="1"/>
      <p:bldP spid="14" grpId="0" animBg="1"/>
      <p:bldP spid="15" grpId="0" animBg="1"/>
      <p:bldP spid="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038" indent="6350">
              <a:buNone/>
            </a:pPr>
            <a:r>
              <a:rPr lang="en-SG" sz="2800" dirty="0"/>
              <a:t>Lemma: If vertex </a:t>
            </a:r>
            <a:r>
              <a:rPr lang="en-SG" sz="2800" b="1" dirty="0" err="1"/>
              <a:t>i</a:t>
            </a:r>
            <a:r>
              <a:rPr lang="en-SG" sz="2800" dirty="0"/>
              <a:t> has excess flow, then there is a path from </a:t>
            </a:r>
            <a:r>
              <a:rPr lang="en-SG" sz="2800" b="1" dirty="0" err="1"/>
              <a:t>i</a:t>
            </a:r>
            <a:r>
              <a:rPr lang="en-SG" sz="2800" dirty="0">
                <a:sym typeface="Wingdings" pitchFamily="2" charset="2"/>
              </a:rPr>
              <a:t> to source </a:t>
            </a:r>
            <a:r>
              <a:rPr lang="en-SG" sz="2800" b="1" dirty="0">
                <a:sym typeface="Wingdings" pitchFamily="2" charset="2"/>
              </a:rPr>
              <a:t>s</a:t>
            </a:r>
            <a:r>
              <a:rPr lang="en-SG" sz="2800" dirty="0">
                <a:sym typeface="Wingdings" pitchFamily="2" charset="2"/>
              </a:rPr>
              <a:t> in residual network </a:t>
            </a:r>
            <a:r>
              <a:rPr lang="en-SG" sz="2800" b="1" dirty="0">
                <a:sym typeface="Wingdings" pitchFamily="2" charset="2"/>
              </a:rPr>
              <a:t>R</a:t>
            </a:r>
          </a:p>
          <a:p>
            <a:pPr marL="173038" indent="6350">
              <a:buNone/>
            </a:pPr>
            <a:endParaRPr lang="en-SG" sz="1100" b="1" dirty="0">
              <a:sym typeface="Wingdings" pitchFamily="2" charset="2"/>
            </a:endParaRPr>
          </a:p>
          <a:p>
            <a:pPr marL="173038" indent="6350">
              <a:buNone/>
            </a:pPr>
            <a:r>
              <a:rPr lang="en-SG" sz="2800" dirty="0">
                <a:sym typeface="Wingdings" pitchFamily="2" charset="2"/>
              </a:rPr>
              <a:t>This is clearly logical: How else can vertex </a:t>
            </a:r>
            <a:r>
              <a:rPr lang="en-SG" sz="2800" b="1" dirty="0" err="1">
                <a:sym typeface="Wingdings" pitchFamily="2" charset="2"/>
              </a:rPr>
              <a:t>i</a:t>
            </a:r>
            <a:r>
              <a:rPr lang="en-SG" sz="2800" dirty="0">
                <a:sym typeface="Wingdings" pitchFamily="2" charset="2"/>
              </a:rPr>
              <a:t> get excess flow except from </a:t>
            </a:r>
            <a:r>
              <a:rPr lang="en-SG" sz="2800" b="1" dirty="0">
                <a:sym typeface="Wingdings" pitchFamily="2" charset="2"/>
              </a:rPr>
              <a:t>s</a:t>
            </a:r>
            <a:r>
              <a:rPr lang="en-SG" sz="2800" dirty="0">
                <a:sym typeface="Wingdings" pitchFamily="2" charset="2"/>
              </a:rPr>
              <a:t>? But let’s prove it…</a:t>
            </a:r>
          </a:p>
          <a:p>
            <a:pPr marL="173038" indent="6350">
              <a:buNone/>
            </a:pPr>
            <a:endParaRPr lang="en-SG" sz="1100" b="1" dirty="0">
              <a:sym typeface="Wingdings" pitchFamily="2" charset="2"/>
            </a:endParaRPr>
          </a:p>
          <a:p>
            <a:pPr marL="173038" indent="6350">
              <a:buNone/>
            </a:pPr>
            <a:r>
              <a:rPr lang="en-SG" sz="2800" dirty="0">
                <a:sym typeface="Wingdings" pitchFamily="2" charset="2"/>
              </a:rPr>
              <a:t>Let set </a:t>
            </a:r>
            <a:r>
              <a:rPr lang="en-SG" sz="2800" b="1" dirty="0">
                <a:sym typeface="Wingdings" pitchFamily="2" charset="2"/>
              </a:rPr>
              <a:t>A</a:t>
            </a:r>
            <a:r>
              <a:rPr lang="en-SG" sz="2800" dirty="0">
                <a:sym typeface="Wingdings" pitchFamily="2" charset="2"/>
              </a:rPr>
              <a:t> be the set of vertices that can reach back the source vertex </a:t>
            </a:r>
            <a:r>
              <a:rPr lang="en-SG" sz="2800" b="1" dirty="0">
                <a:sym typeface="Wingdings" pitchFamily="2" charset="2"/>
              </a:rPr>
              <a:t>s</a:t>
            </a:r>
            <a:r>
              <a:rPr lang="en-SG" sz="2800" dirty="0">
                <a:sym typeface="Wingdings" pitchFamily="2" charset="2"/>
              </a:rPr>
              <a:t> on </a:t>
            </a:r>
            <a:r>
              <a:rPr lang="en-SG" sz="2800" b="1" dirty="0">
                <a:sym typeface="Wingdings" pitchFamily="2" charset="2"/>
              </a:rPr>
              <a:t>R</a:t>
            </a:r>
          </a:p>
          <a:p>
            <a:pPr marL="173038" indent="6350">
              <a:buNone/>
            </a:pPr>
            <a:endParaRPr lang="en-SG" sz="1100" b="1" dirty="0">
              <a:sym typeface="Wingdings" pitchFamily="2" charset="2"/>
            </a:endParaRPr>
          </a:p>
          <a:p>
            <a:pPr marL="173038" indent="6350">
              <a:buNone/>
            </a:pPr>
            <a:r>
              <a:rPr lang="en-SG" sz="2800" dirty="0">
                <a:sym typeface="Wingdings" pitchFamily="2" charset="2"/>
              </a:rPr>
              <a:t>We will show that vertex </a:t>
            </a:r>
            <a:r>
              <a:rPr lang="en-SG" sz="2800" b="1" dirty="0" err="1">
                <a:sym typeface="Wingdings" pitchFamily="2" charset="2"/>
              </a:rPr>
              <a:t>i</a:t>
            </a:r>
            <a:r>
              <a:rPr lang="en-SG" sz="2800" b="1" dirty="0">
                <a:sym typeface="Wingdings" pitchFamily="2" charset="2"/>
              </a:rPr>
              <a:t> that has excess </a:t>
            </a:r>
            <a:r>
              <a:rPr lang="en-SG" sz="2800" b="1" dirty="0">
                <a:sym typeface="Symbol"/>
              </a:rPr>
              <a:t> A</a:t>
            </a:r>
          </a:p>
          <a:p>
            <a:pPr marL="173038" indent="6350">
              <a:buNone/>
            </a:pPr>
            <a:endParaRPr lang="en-SG" sz="1100" b="1" dirty="0">
              <a:sym typeface="Symbol"/>
            </a:endParaRPr>
          </a:p>
          <a:p>
            <a:pPr marL="173038" indent="6350">
              <a:buNone/>
            </a:pPr>
            <a:r>
              <a:rPr lang="en-SG" sz="2800" dirty="0">
                <a:sym typeface="Symbol"/>
              </a:rPr>
              <a:t>That is, as </a:t>
            </a:r>
            <a:r>
              <a:rPr lang="en-SG" sz="2800" b="1" dirty="0" err="1">
                <a:sym typeface="Symbol"/>
              </a:rPr>
              <a:t>i</a:t>
            </a:r>
            <a:r>
              <a:rPr lang="en-SG" sz="2800" dirty="0">
                <a:sym typeface="Symbol"/>
              </a:rPr>
              <a:t> is an arbitrary vertex in </a:t>
            </a:r>
            <a:r>
              <a:rPr lang="en-SG" sz="2800" b="1" dirty="0">
                <a:sym typeface="Symbol"/>
              </a:rPr>
              <a:t>R</a:t>
            </a:r>
            <a:r>
              <a:rPr lang="en-SG" sz="2800" dirty="0">
                <a:sym typeface="Symbol"/>
              </a:rPr>
              <a:t>, the proof will show that all vertices with excess flow are in set </a:t>
            </a:r>
            <a:r>
              <a:rPr lang="en-SG" sz="2800" b="1" dirty="0">
                <a:sym typeface="Symbol"/>
              </a:rPr>
              <a:t>A</a:t>
            </a:r>
            <a:endParaRPr lang="en-SG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A1: Max height &lt; </a:t>
            </a:r>
            <a:r>
              <a:rPr lang="en-SG" b="1" dirty="0"/>
              <a:t>2n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SG" sz="2800" dirty="0">
                <a:sym typeface="Symbol"/>
              </a:rPr>
              <a:t>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x(z) ≥ 0 </a:t>
            </a:r>
            <a:r>
              <a:rPr lang="en-SG" sz="2800" dirty="0">
                <a:solidFill>
                  <a:srgbClr val="008000"/>
                </a:solidFill>
                <a:sym typeface="Symbol"/>
              </a:rPr>
              <a:t>// excess flow, if any, cannot be negative</a:t>
            </a:r>
          </a:p>
          <a:p>
            <a:pPr>
              <a:buNone/>
            </a:pPr>
            <a:endParaRPr lang="en-SG" sz="1600" dirty="0">
              <a:sym typeface="Symbol"/>
            </a:endParaRPr>
          </a:p>
          <a:p>
            <a:pPr>
              <a:buNone/>
            </a:pPr>
            <a:r>
              <a:rPr lang="en-SG" sz="2800" dirty="0">
                <a:sym typeface="Symbol"/>
              </a:rPr>
              <a:t>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x(z)</a:t>
            </a:r>
          </a:p>
          <a:p>
            <a:pPr>
              <a:buNone/>
            </a:pPr>
            <a:r>
              <a:rPr lang="en-SG" sz="2800" dirty="0">
                <a:sym typeface="Symbol"/>
              </a:rPr>
              <a:t>= 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(</a:t>
            </a:r>
            <a:r>
              <a:rPr lang="en-SG" sz="2800" dirty="0">
                <a:solidFill>
                  <a:srgbClr val="FFC000"/>
                </a:solidFill>
                <a:sym typeface="Symbol"/>
              </a:rPr>
              <a:t></a:t>
            </a:r>
            <a:r>
              <a:rPr lang="en-SG" sz="2800" baseline="-25000" dirty="0">
                <a:solidFill>
                  <a:srgbClr val="FFC000"/>
                </a:solidFill>
                <a:sym typeface="Symbol"/>
              </a:rPr>
              <a:t>u </a:t>
            </a:r>
            <a:r>
              <a:rPr lang="en-SG" sz="2800" dirty="0">
                <a:solidFill>
                  <a:srgbClr val="FFC000"/>
                </a:solidFill>
                <a:sym typeface="Symbol"/>
              </a:rPr>
              <a:t>f(u, z)</a:t>
            </a:r>
            <a:r>
              <a:rPr lang="en-SG" sz="2800" baseline="-25000" dirty="0">
                <a:solidFill>
                  <a:srgbClr val="FFC000"/>
                </a:solidFill>
                <a:sym typeface="Symbol"/>
              </a:rPr>
              <a:t> </a:t>
            </a:r>
            <a:r>
              <a:rPr lang="en-SG" sz="2800" dirty="0">
                <a:sym typeface="Symbol"/>
              </a:rPr>
              <a:t>- </a:t>
            </a:r>
            <a:r>
              <a:rPr lang="en-SG" sz="2800" dirty="0">
                <a:solidFill>
                  <a:srgbClr val="0070C0"/>
                </a:solidFill>
                <a:sym typeface="Symbol"/>
              </a:rPr>
              <a:t></a:t>
            </a:r>
            <a:r>
              <a:rPr lang="en-SG" sz="2800" baseline="-25000" dirty="0">
                <a:solidFill>
                  <a:srgbClr val="0070C0"/>
                </a:solidFill>
                <a:sym typeface="Symbol"/>
              </a:rPr>
              <a:t>v </a:t>
            </a:r>
            <a:r>
              <a:rPr lang="en-SG" sz="2800" dirty="0">
                <a:solidFill>
                  <a:srgbClr val="0070C0"/>
                </a:solidFill>
                <a:sym typeface="Symbol"/>
              </a:rPr>
              <a:t>f(z, v)</a:t>
            </a:r>
            <a:r>
              <a:rPr lang="en-SG" sz="2800" dirty="0">
                <a:sym typeface="Symbol"/>
              </a:rPr>
              <a:t>) </a:t>
            </a:r>
            <a:r>
              <a:rPr lang="en-SG" sz="2800" dirty="0">
                <a:solidFill>
                  <a:srgbClr val="008000"/>
                </a:solidFill>
                <a:sym typeface="Symbol"/>
              </a:rPr>
              <a:t>// by definition of excess</a:t>
            </a:r>
          </a:p>
          <a:p>
            <a:pPr>
              <a:buNone/>
            </a:pPr>
            <a:r>
              <a:rPr lang="en-SG" sz="2800" dirty="0">
                <a:sym typeface="Symbol"/>
              </a:rPr>
              <a:t>= 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</a:t>
            </a:r>
            <a:r>
              <a:rPr lang="en-SG" sz="2800" baseline="-25000" dirty="0">
                <a:sym typeface="Symbol"/>
              </a:rPr>
              <a:t>u </a:t>
            </a:r>
            <a:r>
              <a:rPr lang="en-SG" sz="2800" dirty="0">
                <a:sym typeface="Symbol"/>
              </a:rPr>
              <a:t>f(u, z)</a:t>
            </a:r>
            <a:r>
              <a:rPr lang="en-SG" sz="2800" baseline="-25000" dirty="0">
                <a:sym typeface="Symbol"/>
              </a:rPr>
              <a:t> </a:t>
            </a:r>
            <a:r>
              <a:rPr lang="en-SG" sz="2800" dirty="0">
                <a:sym typeface="Symbol"/>
              </a:rPr>
              <a:t>- 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</a:t>
            </a:r>
            <a:r>
              <a:rPr lang="en-SG" sz="2800" baseline="-25000" dirty="0">
                <a:sym typeface="Symbol"/>
              </a:rPr>
              <a:t>v </a:t>
            </a:r>
            <a:r>
              <a:rPr lang="en-SG" sz="2800" dirty="0">
                <a:sym typeface="Symbol"/>
              </a:rPr>
              <a:t>f(z, v) </a:t>
            </a:r>
            <a:r>
              <a:rPr lang="en-SG" sz="2800" dirty="0">
                <a:solidFill>
                  <a:srgbClr val="008000"/>
                </a:solidFill>
                <a:sym typeface="Symbol"/>
              </a:rPr>
              <a:t>// expansion</a:t>
            </a:r>
          </a:p>
          <a:p>
            <a:pPr>
              <a:buNone/>
            </a:pPr>
            <a:r>
              <a:rPr lang="en-SG" sz="2800" dirty="0">
                <a:sym typeface="Symbol"/>
              </a:rPr>
              <a:t>= 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</a:t>
            </a:r>
            <a:r>
              <a:rPr lang="en-SG" sz="2800" baseline="-25000" dirty="0" err="1">
                <a:sym typeface="Symbol"/>
              </a:rPr>
              <a:t>uA</a:t>
            </a:r>
            <a:r>
              <a:rPr lang="en-SG" sz="2800" baseline="-25000" dirty="0">
                <a:sym typeface="Symbol"/>
              </a:rPr>
              <a:t> </a:t>
            </a:r>
            <a:r>
              <a:rPr lang="en-SG" sz="2800" dirty="0">
                <a:sym typeface="Symbol"/>
              </a:rPr>
              <a:t>f(u, z)</a:t>
            </a:r>
            <a:r>
              <a:rPr lang="en-SG" sz="2800" baseline="-25000" dirty="0">
                <a:sym typeface="Symbol"/>
              </a:rPr>
              <a:t> </a:t>
            </a:r>
            <a:r>
              <a:rPr lang="en-SG" sz="2800" dirty="0">
                <a:sym typeface="Symbol"/>
              </a:rPr>
              <a:t>+ </a:t>
            </a:r>
            <a:r>
              <a:rPr lang="en-SG" sz="2800" dirty="0">
                <a:solidFill>
                  <a:srgbClr val="FF0000"/>
                </a:solidFill>
                <a:sym typeface="Symbol"/>
              </a:rPr>
              <a:t></a:t>
            </a:r>
            <a:r>
              <a:rPr lang="en-SG" sz="2800" baseline="-25000" dirty="0" err="1">
                <a:solidFill>
                  <a:srgbClr val="FF0000"/>
                </a:solidFill>
                <a:sym typeface="Symbol"/>
              </a:rPr>
              <a:t>zA</a:t>
            </a:r>
            <a:r>
              <a:rPr lang="en-SG" sz="2800" dirty="0">
                <a:solidFill>
                  <a:srgbClr val="FF0000"/>
                </a:solidFill>
                <a:sym typeface="Symbol"/>
              </a:rPr>
              <a:t> </a:t>
            </a:r>
            <a:r>
              <a:rPr lang="en-SG" sz="2800" baseline="-25000" dirty="0" err="1">
                <a:solidFill>
                  <a:srgbClr val="FF0000"/>
                </a:solidFill>
                <a:sym typeface="Symbol"/>
              </a:rPr>
              <a:t>uA</a:t>
            </a:r>
            <a:r>
              <a:rPr lang="en-SG" sz="2800" baseline="-250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SG" sz="2800" dirty="0">
                <a:solidFill>
                  <a:srgbClr val="FF0000"/>
                </a:solidFill>
                <a:sym typeface="Symbol"/>
              </a:rPr>
              <a:t>f(u, z)</a:t>
            </a:r>
            <a:r>
              <a:rPr lang="en-SG" sz="2800" dirty="0">
                <a:sym typeface="Symbol"/>
              </a:rPr>
              <a:t> </a:t>
            </a:r>
            <a:r>
              <a:rPr lang="en-SG" sz="2800" dirty="0">
                <a:solidFill>
                  <a:srgbClr val="008000"/>
                </a:solidFill>
                <a:sym typeface="Symbol"/>
              </a:rPr>
              <a:t>// split u to in A/not</a:t>
            </a:r>
            <a:endParaRPr lang="en-SG" sz="2800" baseline="-25000" dirty="0">
              <a:solidFill>
                <a:srgbClr val="008000"/>
              </a:solidFill>
              <a:sym typeface="Symbol"/>
            </a:endParaRPr>
          </a:p>
          <a:p>
            <a:pPr>
              <a:buNone/>
            </a:pPr>
            <a:r>
              <a:rPr lang="en-SG" sz="2800" dirty="0">
                <a:sym typeface="Symbol"/>
              </a:rPr>
              <a:t> - 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</a:t>
            </a:r>
            <a:r>
              <a:rPr lang="en-SG" sz="2800" baseline="-25000" dirty="0" err="1">
                <a:sym typeface="Symbol"/>
              </a:rPr>
              <a:t>vA</a:t>
            </a:r>
            <a:r>
              <a:rPr lang="en-SG" sz="2800" baseline="-25000" dirty="0">
                <a:sym typeface="Symbol"/>
              </a:rPr>
              <a:t> </a:t>
            </a:r>
            <a:r>
              <a:rPr lang="en-SG" sz="2800" dirty="0">
                <a:sym typeface="Symbol"/>
              </a:rPr>
              <a:t>f(z, v) - </a:t>
            </a:r>
            <a:r>
              <a:rPr lang="en-SG" sz="2800" dirty="0">
                <a:solidFill>
                  <a:srgbClr val="A568D2"/>
                </a:solidFill>
                <a:sym typeface="Symbol"/>
              </a:rPr>
              <a:t></a:t>
            </a:r>
            <a:r>
              <a:rPr lang="en-SG" sz="2800" baseline="-25000" dirty="0" err="1">
                <a:solidFill>
                  <a:srgbClr val="A568D2"/>
                </a:solidFill>
                <a:sym typeface="Symbol"/>
              </a:rPr>
              <a:t>zA</a:t>
            </a:r>
            <a:r>
              <a:rPr lang="en-SG" sz="2800" dirty="0">
                <a:solidFill>
                  <a:srgbClr val="A568D2"/>
                </a:solidFill>
                <a:sym typeface="Symbol"/>
              </a:rPr>
              <a:t> </a:t>
            </a:r>
            <a:r>
              <a:rPr lang="en-SG" sz="2800" baseline="-25000" dirty="0" err="1">
                <a:solidFill>
                  <a:srgbClr val="A568D2"/>
                </a:solidFill>
                <a:sym typeface="Symbol"/>
              </a:rPr>
              <a:t>vA</a:t>
            </a:r>
            <a:r>
              <a:rPr lang="en-SG" sz="2800" baseline="-25000" dirty="0">
                <a:solidFill>
                  <a:srgbClr val="A568D2"/>
                </a:solidFill>
                <a:sym typeface="Symbol"/>
              </a:rPr>
              <a:t> </a:t>
            </a:r>
            <a:r>
              <a:rPr lang="en-SG" sz="2800" dirty="0">
                <a:solidFill>
                  <a:srgbClr val="A568D2"/>
                </a:solidFill>
                <a:sym typeface="Symbol"/>
              </a:rPr>
              <a:t>f(z, v)</a:t>
            </a:r>
            <a:r>
              <a:rPr lang="en-SG" sz="2800" dirty="0">
                <a:sym typeface="Symbol"/>
              </a:rPr>
              <a:t> </a:t>
            </a:r>
            <a:r>
              <a:rPr lang="en-SG" sz="2800" dirty="0">
                <a:solidFill>
                  <a:srgbClr val="008000"/>
                </a:solidFill>
                <a:sym typeface="Symbol"/>
              </a:rPr>
              <a:t>// split v to in A/not</a:t>
            </a:r>
          </a:p>
          <a:p>
            <a:pPr>
              <a:buNone/>
            </a:pPr>
            <a:endParaRPr lang="en-SG" sz="4400" dirty="0">
              <a:solidFill>
                <a:srgbClr val="008000"/>
              </a:solidFill>
              <a:sym typeface="Symbol"/>
            </a:endParaRPr>
          </a:p>
          <a:p>
            <a:pPr>
              <a:buNone/>
            </a:pPr>
            <a:r>
              <a:rPr lang="en-SG" sz="2800" dirty="0">
                <a:sym typeface="Symbol"/>
              </a:rPr>
              <a:t>=</a:t>
            </a:r>
            <a:r>
              <a:rPr lang="en-SG" sz="2800" dirty="0">
                <a:solidFill>
                  <a:srgbClr val="008000"/>
                </a:solidFill>
                <a:sym typeface="Symbol"/>
              </a:rPr>
              <a:t> </a:t>
            </a:r>
            <a:r>
              <a:rPr lang="en-SG" sz="2800" dirty="0">
                <a:solidFill>
                  <a:srgbClr val="FF0000"/>
                </a:solidFill>
                <a:sym typeface="Symbol"/>
              </a:rPr>
              <a:t></a:t>
            </a:r>
            <a:r>
              <a:rPr lang="en-SG" sz="2800" baseline="-25000" dirty="0" err="1">
                <a:solidFill>
                  <a:srgbClr val="FF0000"/>
                </a:solidFill>
                <a:sym typeface="Symbol"/>
              </a:rPr>
              <a:t>zA</a:t>
            </a:r>
            <a:r>
              <a:rPr lang="en-SG" sz="2800" dirty="0">
                <a:solidFill>
                  <a:srgbClr val="FF0000"/>
                </a:solidFill>
                <a:sym typeface="Symbol"/>
              </a:rPr>
              <a:t> </a:t>
            </a:r>
            <a:r>
              <a:rPr lang="en-SG" sz="2800" baseline="-25000" dirty="0" err="1">
                <a:solidFill>
                  <a:srgbClr val="FF0000"/>
                </a:solidFill>
                <a:sym typeface="Symbol"/>
              </a:rPr>
              <a:t>uA</a:t>
            </a:r>
            <a:r>
              <a:rPr lang="en-SG" sz="2800" baseline="-250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SG" sz="2800" dirty="0">
                <a:solidFill>
                  <a:srgbClr val="FF0000"/>
                </a:solidFill>
                <a:sym typeface="Symbol"/>
              </a:rPr>
              <a:t>f(u, z)</a:t>
            </a:r>
            <a:r>
              <a:rPr lang="en-SG" sz="2800" dirty="0">
                <a:sym typeface="Symbol"/>
              </a:rPr>
              <a:t> - </a:t>
            </a:r>
            <a:r>
              <a:rPr lang="en-SG" sz="2800" dirty="0">
                <a:solidFill>
                  <a:srgbClr val="A568D2"/>
                </a:solidFill>
                <a:sym typeface="Symbol"/>
              </a:rPr>
              <a:t></a:t>
            </a:r>
            <a:r>
              <a:rPr lang="en-SG" sz="2800" baseline="-25000" dirty="0" err="1">
                <a:solidFill>
                  <a:srgbClr val="A568D2"/>
                </a:solidFill>
                <a:sym typeface="Symbol"/>
              </a:rPr>
              <a:t>zA</a:t>
            </a:r>
            <a:r>
              <a:rPr lang="en-SG" sz="2800" dirty="0">
                <a:solidFill>
                  <a:srgbClr val="A568D2"/>
                </a:solidFill>
                <a:sym typeface="Symbol"/>
              </a:rPr>
              <a:t> </a:t>
            </a:r>
            <a:r>
              <a:rPr lang="en-SG" sz="2800" baseline="-25000" dirty="0" err="1">
                <a:solidFill>
                  <a:srgbClr val="A568D2"/>
                </a:solidFill>
                <a:sym typeface="Symbol"/>
              </a:rPr>
              <a:t>vA</a:t>
            </a:r>
            <a:r>
              <a:rPr lang="en-SG" sz="2800" baseline="-25000" dirty="0">
                <a:solidFill>
                  <a:srgbClr val="A568D2"/>
                </a:solidFill>
                <a:sym typeface="Symbol"/>
              </a:rPr>
              <a:t> </a:t>
            </a:r>
            <a:r>
              <a:rPr lang="en-SG" sz="2800" dirty="0">
                <a:solidFill>
                  <a:srgbClr val="A568D2"/>
                </a:solidFill>
                <a:sym typeface="Symbol"/>
              </a:rPr>
              <a:t>f(z, v)</a:t>
            </a:r>
          </a:p>
          <a:p>
            <a:pPr>
              <a:buNone/>
            </a:pPr>
            <a:endParaRPr lang="en-SG" sz="3600" dirty="0">
              <a:sym typeface="Symbol"/>
            </a:endParaRPr>
          </a:p>
          <a:p>
            <a:pPr>
              <a:buNone/>
            </a:pPr>
            <a:r>
              <a:rPr lang="en-SG" sz="2800" dirty="0">
                <a:sym typeface="Symbol"/>
              </a:rPr>
              <a:t>≤ 0</a:t>
            </a:r>
          </a:p>
          <a:p>
            <a:pPr>
              <a:buNone/>
            </a:pPr>
            <a:endParaRPr lang="en-SG" sz="1100" dirty="0">
              <a:solidFill>
                <a:srgbClr val="008000"/>
              </a:solidFill>
              <a:sym typeface="Symbol"/>
            </a:endParaRPr>
          </a:p>
          <a:p>
            <a:pPr>
              <a:buNone/>
            </a:pPr>
            <a:r>
              <a:rPr lang="en-SG" sz="2800" dirty="0">
                <a:sym typeface="Wingdings" pitchFamily="2" charset="2"/>
              </a:rPr>
              <a:t></a:t>
            </a:r>
            <a:r>
              <a:rPr lang="en-SG" sz="2800" dirty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en-SG" sz="2800" dirty="0">
                <a:sym typeface="Symbol"/>
              </a:rPr>
              <a:t></a:t>
            </a:r>
            <a:r>
              <a:rPr lang="en-SG" sz="2800" baseline="-25000" dirty="0" err="1">
                <a:sym typeface="Symbol"/>
              </a:rPr>
              <a:t>zA</a:t>
            </a:r>
            <a:r>
              <a:rPr lang="en-SG" sz="2800" dirty="0">
                <a:sym typeface="Symbol"/>
              </a:rPr>
              <a:t> x(z) = 0, or in another word </a:t>
            </a:r>
            <a:r>
              <a:rPr lang="en-SG" sz="2800" dirty="0" err="1">
                <a:sym typeface="Symbol"/>
              </a:rPr>
              <a:t>i</a:t>
            </a:r>
            <a:r>
              <a:rPr lang="en-SG" sz="2800" dirty="0">
                <a:sym typeface="Symbol"/>
              </a:rPr>
              <a:t> : x(</a:t>
            </a:r>
            <a:r>
              <a:rPr lang="en-SG" sz="2800" dirty="0" err="1">
                <a:sym typeface="Symbol"/>
              </a:rPr>
              <a:t>i</a:t>
            </a:r>
            <a:r>
              <a:rPr lang="en-SG" sz="2800" dirty="0">
                <a:sym typeface="Symbol"/>
              </a:rPr>
              <a:t>) ≥ 0, </a:t>
            </a:r>
            <a:r>
              <a:rPr lang="en-SG" sz="2800" dirty="0" err="1">
                <a:sym typeface="Symbol"/>
              </a:rPr>
              <a:t>iA</a:t>
            </a:r>
            <a:endParaRPr lang="en-SG" sz="2800" dirty="0">
              <a:solidFill>
                <a:srgbClr val="008000"/>
              </a:solidFill>
              <a:sym typeface="Symbo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8069" y="1000402"/>
            <a:ext cx="120032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Flow-in</a:t>
            </a:r>
            <a:endParaRPr lang="en-US" sz="2000" strike="sngStrike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369" y="1000402"/>
            <a:ext cx="120032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</a:rPr>
              <a:t>Flow-out</a:t>
            </a:r>
            <a:endParaRPr lang="en-US" sz="2000" strike="sngStrike" dirty="0">
              <a:solidFill>
                <a:srgbClr val="0070C0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65100" y="2425700"/>
            <a:ext cx="2794000" cy="990600"/>
          </a:xfrm>
          <a:prstGeom prst="roundRect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TextBox 6"/>
          <p:cNvSpPr txBox="1"/>
          <p:nvPr/>
        </p:nvSpPr>
        <p:spPr>
          <a:xfrm>
            <a:off x="12699" y="3464202"/>
            <a:ext cx="3434693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Cancel each other as u, z, v  can be </a:t>
            </a:r>
            <a:r>
              <a:rPr lang="en-US" sz="2000" i="1" dirty="0"/>
              <a:t>any</a:t>
            </a:r>
            <a:r>
              <a:rPr lang="en-US" sz="2000" dirty="0"/>
              <a:t> vertex </a:t>
            </a:r>
            <a:r>
              <a:rPr lang="en-US" sz="2000" dirty="0">
                <a:sym typeface="Symbol"/>
              </a:rPr>
              <a:t> A</a:t>
            </a:r>
            <a:endParaRPr lang="en-US" sz="2000" strike="sngStrike" dirty="0"/>
          </a:p>
        </p:txBody>
      </p:sp>
      <p:sp>
        <p:nvSpPr>
          <p:cNvPr id="8" name="TextBox 7"/>
          <p:cNvSpPr txBox="1"/>
          <p:nvPr/>
        </p:nvSpPr>
        <p:spPr>
          <a:xfrm>
            <a:off x="12700" y="4708802"/>
            <a:ext cx="35433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=0, no flow from </a:t>
            </a:r>
            <a:r>
              <a:rPr lang="en-US" sz="2000" dirty="0" err="1">
                <a:solidFill>
                  <a:srgbClr val="FF0000"/>
                </a:solidFill>
              </a:rPr>
              <a:t>u</a:t>
            </a:r>
            <a:r>
              <a:rPr lang="en-US" sz="2000" dirty="0" err="1">
                <a:solidFill>
                  <a:srgbClr val="FF0000"/>
                </a:solidFill>
                <a:sym typeface="Symbol"/>
              </a:rPr>
              <a:t></a:t>
            </a:r>
            <a:r>
              <a:rPr lang="en-US" sz="2000" dirty="0" err="1">
                <a:solidFill>
                  <a:srgbClr val="FF0000"/>
                </a:solidFill>
              </a:rPr>
              <a:t>A</a:t>
            </a:r>
            <a:r>
              <a:rPr lang="en-US" sz="2000" dirty="0">
                <a:solidFill>
                  <a:srgbClr val="FF0000"/>
                </a:solidFill>
              </a:rPr>
              <a:t> to </a:t>
            </a:r>
            <a:r>
              <a:rPr lang="en-US" sz="2000" dirty="0" err="1">
                <a:solidFill>
                  <a:srgbClr val="FF0000"/>
                </a:solidFill>
              </a:rPr>
              <a:t>z</a:t>
            </a:r>
            <a:r>
              <a:rPr lang="en-US" sz="2000" dirty="0" err="1">
                <a:solidFill>
                  <a:srgbClr val="FF0000"/>
                </a:solidFill>
                <a:sym typeface="Symbol"/>
              </a:rPr>
              <a:t>A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 by definition, otherwise </a:t>
            </a:r>
            <a:r>
              <a:rPr lang="en-US" sz="2000" dirty="0" err="1">
                <a:solidFill>
                  <a:srgbClr val="FF0000"/>
                </a:solidFill>
                <a:sym typeface="Symbol"/>
              </a:rPr>
              <a:t>zA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en-US" sz="2000" strike="sngStrike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1600" y="4696102"/>
            <a:ext cx="27940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A568D2"/>
                </a:solidFill>
              </a:rPr>
              <a:t>≥0, by definition of flow</a:t>
            </a:r>
            <a:endParaRPr lang="en-US" sz="2000" strike="sngStrike" dirty="0">
              <a:solidFill>
                <a:srgbClr val="A568D2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943600" y="6606540"/>
            <a:ext cx="2594610" cy="0"/>
          </a:xfrm>
          <a:prstGeom prst="line">
            <a:avLst/>
          </a:prstGeom>
          <a:solidFill>
            <a:schemeClr val="tx2"/>
          </a:solidFill>
          <a:ln w="762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1588">
              <a:buNone/>
            </a:pPr>
            <a:r>
              <a:rPr lang="en-SG" sz="2800" dirty="0"/>
              <a:t>Push-Relabel algorithm maintains Steepness condition, i.e., for all edges </a:t>
            </a:r>
            <a:r>
              <a:rPr lang="en-SG" sz="2800" b="1" dirty="0"/>
              <a:t>(u, v) </a:t>
            </a:r>
            <a:r>
              <a:rPr lang="en-SG" sz="2800" b="1" dirty="0">
                <a:sym typeface="Symbol"/>
              </a:rPr>
              <a:t> R</a:t>
            </a:r>
            <a:r>
              <a:rPr lang="en-SG" sz="2800" dirty="0">
                <a:sym typeface="Symbol"/>
              </a:rPr>
              <a:t>, </a:t>
            </a:r>
            <a:r>
              <a:rPr lang="en-SG" sz="2800" dirty="0"/>
              <a:t>we have </a:t>
            </a:r>
            <a:r>
              <a:rPr lang="en-SG" sz="2800" b="1" dirty="0"/>
              <a:t>h(u) ≤ h(v)+1</a:t>
            </a:r>
          </a:p>
          <a:p>
            <a:pPr marL="177800" indent="1588">
              <a:buNone/>
            </a:pPr>
            <a:endParaRPr lang="en-SG" sz="2800" dirty="0"/>
          </a:p>
          <a:p>
            <a:pPr marL="177800" indent="1588">
              <a:buNone/>
            </a:pPr>
            <a:endParaRPr lang="en-SG" sz="2800" dirty="0"/>
          </a:p>
          <a:p>
            <a:pPr marL="177800" indent="1588">
              <a:buNone/>
            </a:pPr>
            <a:endParaRPr lang="en-SG" sz="2800" dirty="0"/>
          </a:p>
          <a:p>
            <a:pPr marL="177800" indent="1588">
              <a:buNone/>
            </a:pPr>
            <a:endParaRPr lang="en-SG" sz="2800" dirty="0"/>
          </a:p>
          <a:p>
            <a:pPr marL="177800" indent="1588">
              <a:buNone/>
            </a:pPr>
            <a:endParaRPr lang="en-SG" sz="2800" dirty="0"/>
          </a:p>
          <a:p>
            <a:pPr marL="177800" indent="1588">
              <a:buNone/>
            </a:pPr>
            <a:endParaRPr lang="en-SG" sz="2800" dirty="0"/>
          </a:p>
          <a:p>
            <a:pPr marL="177800" indent="1588">
              <a:buNone/>
            </a:pPr>
            <a:endParaRPr lang="en-SG" sz="4800" dirty="0"/>
          </a:p>
          <a:p>
            <a:pPr marL="177800" indent="1588">
              <a:buNone/>
            </a:pPr>
            <a:r>
              <a:rPr lang="en-SG" sz="2800" dirty="0"/>
              <a:t>Corollary: If there is a path from</a:t>
            </a:r>
            <a:br>
              <a:rPr lang="en-SG" sz="2800" dirty="0"/>
            </a:br>
            <a:r>
              <a:rPr lang="en-SG" sz="2800" b="1" dirty="0"/>
              <a:t>u</a:t>
            </a:r>
            <a:r>
              <a:rPr lang="en-SG" sz="2800" dirty="0"/>
              <a:t> to </a:t>
            </a:r>
            <a:r>
              <a:rPr lang="en-SG" sz="2800" b="1" dirty="0"/>
              <a:t>v</a:t>
            </a:r>
            <a:r>
              <a:rPr lang="en-SG" sz="2800" dirty="0"/>
              <a:t> in </a:t>
            </a:r>
            <a:r>
              <a:rPr lang="en-SG" sz="2800" b="1" dirty="0"/>
              <a:t>R</a:t>
            </a:r>
            <a:r>
              <a:rPr lang="en-SG" sz="2800" dirty="0"/>
              <a:t>, then </a:t>
            </a:r>
            <a:r>
              <a:rPr lang="en-SG" sz="2800" b="1" dirty="0"/>
              <a:t>h(u) ≤ h(v)+n-1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Corollaries (1/3)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29569" y="6023114"/>
            <a:ext cx="2847731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Longest simple path is at most </a:t>
            </a:r>
            <a:r>
              <a:rPr lang="en-US" sz="2000" b="1" dirty="0"/>
              <a:t>n</a:t>
            </a:r>
            <a:r>
              <a:rPr lang="en-US" sz="2000" dirty="0"/>
              <a:t>-1 edges</a:t>
            </a:r>
            <a:endParaRPr lang="en-US" sz="2000" strike="sngStrike" dirty="0"/>
          </a:p>
        </p:txBody>
      </p:sp>
      <p:grpSp>
        <p:nvGrpSpPr>
          <p:cNvPr id="55" name="Group 3"/>
          <p:cNvGrpSpPr/>
          <p:nvPr/>
        </p:nvGrpSpPr>
        <p:grpSpPr>
          <a:xfrm>
            <a:off x="3393587" y="2537771"/>
            <a:ext cx="540000" cy="540000"/>
            <a:chOff x="2343953" y="3361386"/>
            <a:chExt cx="540000" cy="540000"/>
          </a:xfrm>
        </p:grpSpPr>
        <p:sp>
          <p:nvSpPr>
            <p:cNvPr id="56" name="Oval 55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78856" y="3412901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</a:t>
              </a:r>
            </a:p>
          </p:txBody>
        </p:sp>
      </p:grpSp>
      <p:grpSp>
        <p:nvGrpSpPr>
          <p:cNvPr id="58" name="Group 6"/>
          <p:cNvGrpSpPr/>
          <p:nvPr/>
        </p:nvGrpSpPr>
        <p:grpSpPr>
          <a:xfrm>
            <a:off x="4951394" y="4645422"/>
            <a:ext cx="540000" cy="540000"/>
            <a:chOff x="2343953" y="3361386"/>
            <a:chExt cx="540000" cy="540000"/>
          </a:xfrm>
        </p:grpSpPr>
        <p:sp>
          <p:nvSpPr>
            <p:cNvPr id="59" name="Oval 58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3</a:t>
              </a:r>
            </a:p>
          </p:txBody>
        </p:sp>
      </p:grpSp>
      <p:grpSp>
        <p:nvGrpSpPr>
          <p:cNvPr id="61" name="Group 9"/>
          <p:cNvGrpSpPr/>
          <p:nvPr/>
        </p:nvGrpSpPr>
        <p:grpSpPr>
          <a:xfrm>
            <a:off x="2854853" y="4643642"/>
            <a:ext cx="540000" cy="540000"/>
            <a:chOff x="2343953" y="3361386"/>
            <a:chExt cx="540000" cy="540000"/>
          </a:xfrm>
        </p:grpSpPr>
        <p:sp>
          <p:nvSpPr>
            <p:cNvPr id="62" name="Oval 61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395473" y="3438659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2</a:t>
              </a:r>
            </a:p>
          </p:txBody>
        </p:sp>
      </p:grpSp>
      <p:grpSp>
        <p:nvGrpSpPr>
          <p:cNvPr id="64" name="Group 12"/>
          <p:cNvGrpSpPr/>
          <p:nvPr/>
        </p:nvGrpSpPr>
        <p:grpSpPr>
          <a:xfrm>
            <a:off x="6896640" y="3814656"/>
            <a:ext cx="540000" cy="540000"/>
            <a:chOff x="2343953" y="3361386"/>
            <a:chExt cx="540000" cy="540000"/>
          </a:xfrm>
        </p:grpSpPr>
        <p:sp>
          <p:nvSpPr>
            <p:cNvPr id="65" name="Oval 6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4</a:t>
              </a:r>
            </a:p>
          </p:txBody>
        </p:sp>
      </p:grpSp>
      <p:grpSp>
        <p:nvGrpSpPr>
          <p:cNvPr id="67" name="Group 15"/>
          <p:cNvGrpSpPr/>
          <p:nvPr/>
        </p:nvGrpSpPr>
        <p:grpSpPr>
          <a:xfrm>
            <a:off x="1672575" y="3490406"/>
            <a:ext cx="540000" cy="540000"/>
            <a:chOff x="2343953" y="3361386"/>
            <a:chExt cx="540000" cy="540000"/>
          </a:xfrm>
        </p:grpSpPr>
        <p:sp>
          <p:nvSpPr>
            <p:cNvPr id="68" name="Oval 67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395473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0</a:t>
              </a:r>
            </a:p>
          </p:txBody>
        </p:sp>
      </p:grpSp>
      <p:cxnSp>
        <p:nvCxnSpPr>
          <p:cNvPr id="70" name="Straight Arrow Connector 69"/>
          <p:cNvCxnSpPr>
            <a:stCxn id="68" idx="7"/>
            <a:endCxn id="56" idx="2"/>
          </p:cNvCxnSpPr>
          <p:nvPr/>
        </p:nvCxnSpPr>
        <p:spPr bwMode="auto">
          <a:xfrm flipV="1">
            <a:off x="2133494" y="2807771"/>
            <a:ext cx="1260093" cy="76171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56" idx="6"/>
            <a:endCxn id="65" idx="1"/>
          </p:cNvCxnSpPr>
          <p:nvPr/>
        </p:nvCxnSpPr>
        <p:spPr bwMode="auto">
          <a:xfrm>
            <a:off x="3933587" y="2807771"/>
            <a:ext cx="3042134" cy="10859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9" idx="1"/>
            <a:endCxn id="56" idx="5"/>
          </p:cNvCxnSpPr>
          <p:nvPr/>
        </p:nvCxnSpPr>
        <p:spPr bwMode="auto">
          <a:xfrm flipH="1" flipV="1">
            <a:off x="3854506" y="2998690"/>
            <a:ext cx="1175969" cy="1725813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59" idx="6"/>
            <a:endCxn id="65" idx="2"/>
          </p:cNvCxnSpPr>
          <p:nvPr/>
        </p:nvCxnSpPr>
        <p:spPr bwMode="auto">
          <a:xfrm flipV="1">
            <a:off x="5491394" y="4084656"/>
            <a:ext cx="1405246" cy="830766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62" idx="6"/>
            <a:endCxn id="59" idx="2"/>
          </p:cNvCxnSpPr>
          <p:nvPr/>
        </p:nvCxnSpPr>
        <p:spPr bwMode="auto">
          <a:xfrm>
            <a:off x="3394853" y="4913642"/>
            <a:ext cx="1556541" cy="1780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56" idx="4"/>
            <a:endCxn id="62" idx="0"/>
          </p:cNvCxnSpPr>
          <p:nvPr/>
        </p:nvCxnSpPr>
        <p:spPr bwMode="auto">
          <a:xfrm flipH="1">
            <a:off x="3124853" y="3077771"/>
            <a:ext cx="538734" cy="1565871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2535103" y="267748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77" name="TextBox 76"/>
          <p:cNvSpPr txBox="1"/>
          <p:nvPr/>
        </p:nvSpPr>
        <p:spPr>
          <a:xfrm>
            <a:off x="5888675" y="3187929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78" name="TextBox 77"/>
          <p:cNvSpPr txBox="1"/>
          <p:nvPr/>
        </p:nvSpPr>
        <p:spPr>
          <a:xfrm>
            <a:off x="4071968" y="311639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3</a:t>
            </a:r>
            <a:endParaRPr lang="en-SG" dirty="0"/>
          </a:p>
        </p:txBody>
      </p:sp>
      <p:sp>
        <p:nvSpPr>
          <p:cNvPr id="79" name="TextBox 78"/>
          <p:cNvSpPr txBox="1"/>
          <p:nvPr/>
        </p:nvSpPr>
        <p:spPr>
          <a:xfrm>
            <a:off x="4105633" y="4838675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1</a:t>
            </a:r>
            <a:endParaRPr lang="en-SG" dirty="0"/>
          </a:p>
        </p:txBody>
      </p:sp>
      <p:sp>
        <p:nvSpPr>
          <p:cNvPr id="80" name="TextBox 79"/>
          <p:cNvSpPr txBox="1"/>
          <p:nvPr/>
        </p:nvSpPr>
        <p:spPr>
          <a:xfrm>
            <a:off x="4806603" y="523060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h(3) = 2</a:t>
            </a:r>
          </a:p>
          <a:p>
            <a:pPr algn="ctr"/>
            <a:r>
              <a:rPr lang="en-US" sz="2000" dirty="0"/>
              <a:t>x(3) = 0</a:t>
            </a:r>
            <a:endParaRPr lang="en-US" sz="2000" strike="sngStrike" dirty="0"/>
          </a:p>
        </p:txBody>
      </p:sp>
      <p:sp>
        <p:nvSpPr>
          <p:cNvPr id="81" name="TextBox 80"/>
          <p:cNvSpPr txBox="1"/>
          <p:nvPr/>
        </p:nvSpPr>
        <p:spPr>
          <a:xfrm>
            <a:off x="2629666" y="5244023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h(2) = 1 x(2) = 0</a:t>
            </a:r>
            <a:endParaRPr lang="en-US" sz="2000" strike="sngStrike" dirty="0"/>
          </a:p>
        </p:txBody>
      </p:sp>
      <p:sp>
        <p:nvSpPr>
          <p:cNvPr id="82" name="TextBox 81"/>
          <p:cNvSpPr txBox="1"/>
          <p:nvPr/>
        </p:nvSpPr>
        <p:spPr>
          <a:xfrm>
            <a:off x="2759482" y="3846384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83" name="TextBox 82"/>
          <p:cNvSpPr txBox="1"/>
          <p:nvPr/>
        </p:nvSpPr>
        <p:spPr>
          <a:xfrm>
            <a:off x="6061023" y="4408851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cxnSp>
        <p:nvCxnSpPr>
          <p:cNvPr id="84" name="Straight Arrow Connector 83"/>
          <p:cNvCxnSpPr>
            <a:stCxn id="68" idx="5"/>
          </p:cNvCxnSpPr>
          <p:nvPr/>
        </p:nvCxnSpPr>
        <p:spPr bwMode="auto">
          <a:xfrm>
            <a:off x="2133494" y="3951325"/>
            <a:ext cx="810811" cy="799522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2149289" y="4319590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FF0000"/>
                </a:solidFill>
              </a:rPr>
              <a:t>0</a:t>
            </a:r>
            <a:endParaRPr lang="en-SG" dirty="0"/>
          </a:p>
        </p:txBody>
      </p:sp>
      <p:sp>
        <p:nvSpPr>
          <p:cNvPr id="86" name="TextBox 85"/>
          <p:cNvSpPr txBox="1"/>
          <p:nvPr/>
        </p:nvSpPr>
        <p:spPr>
          <a:xfrm>
            <a:off x="6698903" y="441780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h(4) = 0</a:t>
            </a:r>
            <a:endParaRPr lang="en-US" sz="2000" b="1" strike="sngStrike" dirty="0"/>
          </a:p>
        </p:txBody>
      </p:sp>
      <p:sp>
        <p:nvSpPr>
          <p:cNvPr id="87" name="TextBox 86"/>
          <p:cNvSpPr txBox="1"/>
          <p:nvPr/>
        </p:nvSpPr>
        <p:spPr>
          <a:xfrm>
            <a:off x="504478" y="3535153"/>
            <a:ext cx="112605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h(0) = 5</a:t>
            </a:r>
            <a:endParaRPr lang="en-US" sz="2000" b="1" strike="sngStrike" dirty="0"/>
          </a:p>
        </p:txBody>
      </p:sp>
      <p:sp>
        <p:nvSpPr>
          <p:cNvPr id="88" name="TextBox 87"/>
          <p:cNvSpPr txBox="1"/>
          <p:nvPr/>
        </p:nvSpPr>
        <p:spPr>
          <a:xfrm>
            <a:off x="3948665" y="1931908"/>
            <a:ext cx="112605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h(1) = 1</a:t>
            </a:r>
          </a:p>
          <a:p>
            <a:pPr algn="ctr"/>
            <a:r>
              <a:rPr lang="en-US" sz="2000" dirty="0"/>
              <a:t>x(1) =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endParaRPr lang="en-US" sz="2000" b="1" strike="sngStrike" dirty="0">
              <a:solidFill>
                <a:srgbClr val="FF0000"/>
              </a:solidFill>
            </a:endParaRPr>
          </a:p>
        </p:txBody>
      </p:sp>
      <p:sp>
        <p:nvSpPr>
          <p:cNvPr id="89" name="Freeform 88"/>
          <p:cNvSpPr/>
          <p:nvPr/>
        </p:nvSpPr>
        <p:spPr bwMode="auto">
          <a:xfrm>
            <a:off x="2190751" y="2978151"/>
            <a:ext cx="1247774" cy="714374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0" name="TextBox 89"/>
          <p:cNvSpPr txBox="1"/>
          <p:nvPr/>
        </p:nvSpPr>
        <p:spPr>
          <a:xfrm>
            <a:off x="2325553" y="33061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91" name="Freeform 90"/>
          <p:cNvSpPr/>
          <p:nvPr/>
        </p:nvSpPr>
        <p:spPr bwMode="auto">
          <a:xfrm rot="3812500">
            <a:off x="1653525" y="4303055"/>
            <a:ext cx="1379247" cy="48391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2" name="TextBox 91"/>
          <p:cNvSpPr txBox="1"/>
          <p:nvPr/>
        </p:nvSpPr>
        <p:spPr>
          <a:xfrm>
            <a:off x="1458778" y="415386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93" name="Freeform 92"/>
          <p:cNvSpPr/>
          <p:nvPr/>
        </p:nvSpPr>
        <p:spPr bwMode="auto">
          <a:xfrm rot="335175" flipV="1">
            <a:off x="3873837" y="2801054"/>
            <a:ext cx="3253701" cy="878065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4" name="TextBox 93"/>
          <p:cNvSpPr txBox="1"/>
          <p:nvPr/>
        </p:nvSpPr>
        <p:spPr>
          <a:xfrm>
            <a:off x="5068753" y="24679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5</a:t>
            </a:r>
            <a:endParaRPr lang="en-SG" dirty="0"/>
          </a:p>
        </p:txBody>
      </p:sp>
      <p:sp>
        <p:nvSpPr>
          <p:cNvPr id="95" name="Freeform 94"/>
          <p:cNvSpPr/>
          <p:nvPr/>
        </p:nvSpPr>
        <p:spPr bwMode="auto">
          <a:xfrm rot="4572931" flipV="1">
            <a:off x="2818367" y="3456680"/>
            <a:ext cx="1431738" cy="842578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6" name="TextBox 95"/>
          <p:cNvSpPr txBox="1"/>
          <p:nvPr/>
        </p:nvSpPr>
        <p:spPr>
          <a:xfrm>
            <a:off x="3697153" y="36490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  <p:sp>
        <p:nvSpPr>
          <p:cNvPr id="97" name="Freeform 96"/>
          <p:cNvSpPr/>
          <p:nvPr/>
        </p:nvSpPr>
        <p:spPr bwMode="auto">
          <a:xfrm rot="6908801" flipV="1">
            <a:off x="5552628" y="4111841"/>
            <a:ext cx="1335095" cy="1035012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8" name="TextBox 97"/>
          <p:cNvSpPr txBox="1"/>
          <p:nvPr/>
        </p:nvSpPr>
        <p:spPr>
          <a:xfrm>
            <a:off x="5897428" y="49444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2</a:t>
            </a:r>
            <a:endParaRPr lang="en-SG" dirty="0"/>
          </a:p>
        </p:txBody>
      </p:sp>
      <p:sp>
        <p:nvSpPr>
          <p:cNvPr id="99" name="Freeform 98"/>
          <p:cNvSpPr/>
          <p:nvPr/>
        </p:nvSpPr>
        <p:spPr bwMode="auto">
          <a:xfrm rot="8955747" flipV="1">
            <a:off x="3472287" y="4683095"/>
            <a:ext cx="1380271" cy="809686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0" name="TextBox 99"/>
          <p:cNvSpPr txBox="1"/>
          <p:nvPr/>
        </p:nvSpPr>
        <p:spPr>
          <a:xfrm>
            <a:off x="3478078" y="4934912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4</a:t>
            </a:r>
            <a:endParaRPr lang="en-SG" dirty="0"/>
          </a:p>
        </p:txBody>
      </p:sp>
      <p:sp>
        <p:nvSpPr>
          <p:cNvPr id="101" name="Freeform 100"/>
          <p:cNvSpPr/>
          <p:nvPr/>
        </p:nvSpPr>
        <p:spPr bwMode="auto">
          <a:xfrm rot="11823981" flipH="1">
            <a:off x="3683754" y="3089189"/>
            <a:ext cx="1678425" cy="1368243"/>
          </a:xfrm>
          <a:custGeom>
            <a:avLst/>
            <a:gdLst>
              <a:gd name="connsiteX0" fmla="*/ 1209675 w 1209675"/>
              <a:gd name="connsiteY0" fmla="*/ 0 h 744537"/>
              <a:gd name="connsiteX1" fmla="*/ 752475 w 1209675"/>
              <a:gd name="connsiteY1" fmla="*/ 628650 h 744537"/>
              <a:gd name="connsiteX2" fmla="*/ 0 w 1209675"/>
              <a:gd name="connsiteY2" fmla="*/ 695325 h 7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9675" h="744537">
                <a:moveTo>
                  <a:pt x="1209675" y="0"/>
                </a:moveTo>
                <a:cubicBezTo>
                  <a:pt x="1081881" y="256381"/>
                  <a:pt x="954087" y="512763"/>
                  <a:pt x="752475" y="628650"/>
                </a:cubicBezTo>
                <a:cubicBezTo>
                  <a:pt x="550863" y="744537"/>
                  <a:pt x="275431" y="719931"/>
                  <a:pt x="0" y="69532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2" name="TextBox 101"/>
          <p:cNvSpPr txBox="1"/>
          <p:nvPr/>
        </p:nvSpPr>
        <p:spPr>
          <a:xfrm>
            <a:off x="4925878" y="4030037"/>
            <a:ext cx="643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>
                <a:solidFill>
                  <a:srgbClr val="008000"/>
                </a:solidFill>
              </a:rPr>
              <a:t>0</a:t>
            </a:r>
            <a:endParaRPr lang="en-SG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7" indent="0">
              <a:buNone/>
            </a:pPr>
            <a:r>
              <a:rPr lang="en-SG" sz="2800" dirty="0"/>
              <a:t>At all steps, there is no path from </a:t>
            </a:r>
            <a:r>
              <a:rPr lang="en-SG" sz="2800" b="1" dirty="0"/>
              <a:t>s</a:t>
            </a:r>
            <a:r>
              <a:rPr lang="en-SG" sz="2800" dirty="0"/>
              <a:t> to </a:t>
            </a:r>
            <a:r>
              <a:rPr lang="en-SG" sz="2800" b="1" dirty="0"/>
              <a:t>t</a:t>
            </a:r>
            <a:r>
              <a:rPr lang="en-SG" sz="2800" dirty="0"/>
              <a:t> in </a:t>
            </a:r>
            <a:r>
              <a:rPr lang="en-SG" sz="2800" b="1" dirty="0"/>
              <a:t>R</a:t>
            </a:r>
          </a:p>
          <a:p>
            <a:pPr marL="179387" indent="0">
              <a:buNone/>
            </a:pPr>
            <a:endParaRPr lang="en-SG" sz="1100" b="1" dirty="0"/>
          </a:p>
          <a:p>
            <a:pPr marL="179387" indent="0">
              <a:buNone/>
            </a:pPr>
            <a:r>
              <a:rPr lang="en-SG" sz="2800" dirty="0"/>
              <a:t>Proof by Contradiction</a:t>
            </a:r>
          </a:p>
          <a:p>
            <a:pPr marL="179387" indent="0">
              <a:buNone/>
            </a:pPr>
            <a:endParaRPr lang="en-SG" sz="1100" dirty="0"/>
          </a:p>
          <a:p>
            <a:pPr marL="179387" indent="0">
              <a:buNone/>
            </a:pPr>
            <a:r>
              <a:rPr lang="en-SG" sz="2800" dirty="0"/>
              <a:t>If there were a path, then </a:t>
            </a:r>
            <a:r>
              <a:rPr lang="en-SG" sz="2800" b="1" dirty="0"/>
              <a:t>h(s) </a:t>
            </a:r>
            <a:r>
              <a:rPr lang="en-SG" sz="2800" b="1" dirty="0">
                <a:sym typeface="Symbol"/>
              </a:rPr>
              <a:t> h(t)+n-1</a:t>
            </a:r>
          </a:p>
          <a:p>
            <a:pPr marL="179387" indent="0">
              <a:buNone/>
            </a:pPr>
            <a:endParaRPr lang="en-SG" sz="1100" dirty="0">
              <a:sym typeface="Symbol"/>
            </a:endParaRPr>
          </a:p>
          <a:p>
            <a:pPr marL="179387" indent="0">
              <a:buNone/>
            </a:pPr>
            <a:r>
              <a:rPr lang="en-SG" sz="2800" dirty="0">
                <a:sym typeface="Symbol"/>
              </a:rPr>
              <a:t>But </a:t>
            </a:r>
            <a:r>
              <a:rPr lang="en-SG" sz="2800" b="1" dirty="0">
                <a:sym typeface="Symbol"/>
              </a:rPr>
              <a:t>h(s)=n</a:t>
            </a:r>
            <a:r>
              <a:rPr lang="en-SG" sz="2800" dirty="0">
                <a:sym typeface="Symbol"/>
              </a:rPr>
              <a:t>, </a:t>
            </a:r>
            <a:r>
              <a:rPr lang="en-SG" sz="2800" b="1" dirty="0">
                <a:sym typeface="Symbol"/>
              </a:rPr>
              <a:t>h(t)=0</a:t>
            </a:r>
            <a:r>
              <a:rPr lang="en-SG" sz="2800" dirty="0">
                <a:sym typeface="Symbol"/>
              </a:rPr>
              <a:t>, and their height never changes</a:t>
            </a:r>
          </a:p>
          <a:p>
            <a:pPr marL="179387" indent="0">
              <a:buNone/>
            </a:pPr>
            <a:r>
              <a:rPr lang="en-SG" sz="2800" b="1" dirty="0">
                <a:sym typeface="Symbol"/>
              </a:rPr>
              <a:t>n  0+n-1</a:t>
            </a:r>
          </a:p>
          <a:p>
            <a:pPr marL="179387" indent="0">
              <a:buNone/>
            </a:pPr>
            <a:r>
              <a:rPr lang="en-SG" sz="2800" b="1" dirty="0">
                <a:sym typeface="Symbol"/>
              </a:rPr>
              <a:t>n  n-1 </a:t>
            </a:r>
            <a:r>
              <a:rPr lang="en-SG" sz="2800" dirty="0">
                <a:sym typeface="Symbol"/>
              </a:rPr>
              <a:t>?? </a:t>
            </a:r>
            <a:r>
              <a:rPr lang="en-SG" sz="2800" dirty="0">
                <a:sym typeface="Wingdings" pitchFamily="2" charset="2"/>
              </a:rPr>
              <a:t> contradiction</a:t>
            </a:r>
            <a:endParaRPr lang="en-SG" sz="2800" dirty="0">
              <a:sym typeface="Symbol"/>
            </a:endParaRPr>
          </a:p>
          <a:p>
            <a:pPr marL="179387" indent="0">
              <a:buNone/>
            </a:pPr>
            <a:endParaRPr lang="en-SG" sz="1100" dirty="0">
              <a:sym typeface="Symbol"/>
            </a:endParaRPr>
          </a:p>
          <a:p>
            <a:pPr marL="179387" indent="0">
              <a:buNone/>
            </a:pPr>
            <a:r>
              <a:rPr lang="en-SG" sz="2800" dirty="0">
                <a:sym typeface="Wingdings" panose="05000000000000000000" pitchFamily="2" charset="2"/>
              </a:rPr>
              <a:t> So once flow </a:t>
            </a:r>
            <a:r>
              <a:rPr lang="en-SG" sz="2800" b="1" dirty="0">
                <a:sym typeface="Wingdings" panose="05000000000000000000" pitchFamily="2" charset="2"/>
              </a:rPr>
              <a:t>f</a:t>
            </a:r>
            <a:r>
              <a:rPr lang="en-SG" sz="2800" dirty="0">
                <a:sym typeface="Wingdings" panose="05000000000000000000" pitchFamily="2" charset="2"/>
              </a:rPr>
              <a:t> becomes feasible due to Push-</a:t>
            </a:r>
            <a:r>
              <a:rPr lang="en-SG" sz="2800" dirty="0" err="1">
                <a:sym typeface="Wingdings" panose="05000000000000000000" pitchFamily="2" charset="2"/>
              </a:rPr>
              <a:t>Relabel</a:t>
            </a:r>
            <a:r>
              <a:rPr lang="en-SG" sz="2800" dirty="0">
                <a:sym typeface="Wingdings" panose="05000000000000000000" pitchFamily="2" charset="2"/>
              </a:rPr>
              <a:t> operations, then flow </a:t>
            </a:r>
            <a:r>
              <a:rPr lang="en-SG" sz="2800" b="1" dirty="0">
                <a:sym typeface="Wingdings" panose="05000000000000000000" pitchFamily="2" charset="2"/>
              </a:rPr>
              <a:t>f </a:t>
            </a:r>
            <a:r>
              <a:rPr lang="en-SG" sz="2800" dirty="0">
                <a:sym typeface="Wingdings" panose="05000000000000000000" pitchFamily="2" charset="2"/>
              </a:rPr>
              <a:t>that disconnects</a:t>
            </a:r>
            <a:br>
              <a:rPr lang="en-SG" sz="2800" dirty="0">
                <a:sym typeface="Wingdings" panose="05000000000000000000" pitchFamily="2" charset="2"/>
              </a:rPr>
            </a:br>
            <a:r>
              <a:rPr lang="en-SG" sz="2800" b="1" dirty="0">
                <a:sym typeface="Wingdings" panose="05000000000000000000" pitchFamily="2" charset="2"/>
              </a:rPr>
              <a:t>s</a:t>
            </a:r>
            <a:r>
              <a:rPr lang="en-SG" sz="2800" dirty="0">
                <a:sym typeface="Wingdings" panose="05000000000000000000" pitchFamily="2" charset="2"/>
              </a:rPr>
              <a:t> from </a:t>
            </a:r>
            <a:r>
              <a:rPr lang="en-SG" sz="2800" b="1" dirty="0">
                <a:sym typeface="Wingdings" panose="05000000000000000000" pitchFamily="2" charset="2"/>
              </a:rPr>
              <a:t>t</a:t>
            </a:r>
            <a:r>
              <a:rPr lang="en-SG" sz="2800" dirty="0">
                <a:sym typeface="Wingdings" panose="05000000000000000000" pitchFamily="2" charset="2"/>
              </a:rPr>
              <a:t> in </a:t>
            </a:r>
            <a:r>
              <a:rPr lang="en-SG" sz="2800" b="1" dirty="0">
                <a:sym typeface="Wingdings" panose="05000000000000000000" pitchFamily="2" charset="2"/>
              </a:rPr>
              <a:t>R</a:t>
            </a:r>
            <a:r>
              <a:rPr lang="en-SG" sz="2800" dirty="0">
                <a:sym typeface="Wingdings" panose="05000000000000000000" pitchFamily="2" charset="2"/>
              </a:rPr>
              <a:t>, is a Min Cut = Max Flow</a:t>
            </a:r>
            <a:br>
              <a:rPr lang="en-SG" sz="2800" dirty="0">
                <a:sym typeface="Wingdings" panose="05000000000000000000" pitchFamily="2" charset="2"/>
              </a:rPr>
            </a:br>
            <a:r>
              <a:rPr lang="en-SG" sz="2800" dirty="0">
                <a:sym typeface="Wingdings" panose="05000000000000000000" pitchFamily="2" charset="2"/>
              </a:rPr>
              <a:t>(due to Max Flow/Min Cut Theorem)</a:t>
            </a:r>
            <a:endParaRPr lang="en-SG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Corollaries (2/3)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7" indent="0">
              <a:buNone/>
            </a:pPr>
            <a:r>
              <a:rPr lang="en-SG" sz="2800" dirty="0"/>
              <a:t>At all steps, </a:t>
            </a:r>
            <a:r>
              <a:rPr lang="en-SG" sz="2800" b="1" dirty="0">
                <a:sym typeface="Symbol"/>
              </a:rPr>
              <a:t>u  V</a:t>
            </a:r>
            <a:r>
              <a:rPr lang="en-SG" sz="2800" dirty="0">
                <a:sym typeface="Symbol"/>
              </a:rPr>
              <a:t>,</a:t>
            </a:r>
            <a:r>
              <a:rPr lang="en-SG" sz="2800" b="1" dirty="0">
                <a:sym typeface="Symbol"/>
              </a:rPr>
              <a:t> h(u)  2n-1</a:t>
            </a:r>
            <a:endParaRPr lang="en-SG" sz="2800" b="1" dirty="0"/>
          </a:p>
          <a:p>
            <a:pPr marL="179387" indent="0">
              <a:buNone/>
            </a:pPr>
            <a:endParaRPr lang="en-SG" sz="1100" b="1" dirty="0"/>
          </a:p>
          <a:p>
            <a:pPr marL="179387" indent="0">
              <a:buNone/>
            </a:pPr>
            <a:r>
              <a:rPr lang="en-SG" sz="2800" dirty="0"/>
              <a:t>Proof by Contradiction</a:t>
            </a:r>
          </a:p>
          <a:p>
            <a:pPr marL="179387" indent="0">
              <a:buNone/>
            </a:pPr>
            <a:endParaRPr lang="en-SG" sz="1100" dirty="0"/>
          </a:p>
          <a:p>
            <a:pPr marL="179387" indent="0">
              <a:buNone/>
            </a:pPr>
            <a:r>
              <a:rPr lang="en-SG" sz="2800" dirty="0"/>
              <a:t>Let </a:t>
            </a:r>
            <a:r>
              <a:rPr lang="en-SG" sz="2800" b="1" dirty="0"/>
              <a:t>u</a:t>
            </a:r>
            <a:r>
              <a:rPr lang="en-SG" sz="2800" dirty="0"/>
              <a:t> be a vertex and consider relabel from</a:t>
            </a:r>
            <a:br>
              <a:rPr lang="en-SG" sz="2800" dirty="0"/>
            </a:br>
            <a:r>
              <a:rPr lang="en-SG" sz="2800" b="1" dirty="0"/>
              <a:t>h(u) = 2n-1</a:t>
            </a:r>
            <a:r>
              <a:rPr lang="en-SG" sz="2800" dirty="0"/>
              <a:t> to </a:t>
            </a:r>
            <a:r>
              <a:rPr lang="en-SG" sz="2800" b="1" dirty="0"/>
              <a:t>h(u) = 2n</a:t>
            </a:r>
          </a:p>
          <a:p>
            <a:pPr marL="179387" indent="0">
              <a:buNone/>
            </a:pPr>
            <a:endParaRPr lang="en-SG" sz="1100" dirty="0">
              <a:sym typeface="Symbol"/>
            </a:endParaRPr>
          </a:p>
          <a:p>
            <a:pPr marL="179387" indent="0">
              <a:buNone/>
            </a:pPr>
            <a:r>
              <a:rPr lang="en-SG" sz="2800" dirty="0" err="1">
                <a:sym typeface="Symbol"/>
              </a:rPr>
              <a:t>Relabel</a:t>
            </a:r>
            <a:r>
              <a:rPr lang="en-SG" sz="2800" dirty="0">
                <a:sym typeface="Symbol"/>
              </a:rPr>
              <a:t> occurs only when </a:t>
            </a:r>
            <a:r>
              <a:rPr lang="en-SG" sz="2800" b="1" dirty="0">
                <a:sym typeface="Symbol"/>
              </a:rPr>
              <a:t>x(u) &gt; 0 </a:t>
            </a:r>
            <a:r>
              <a:rPr lang="en-SG" sz="2800" dirty="0">
                <a:sym typeface="Symbol"/>
              </a:rPr>
              <a:t>(and can’t push)</a:t>
            </a:r>
          </a:p>
          <a:p>
            <a:pPr>
              <a:buFont typeface="Wingdings"/>
              <a:buChar char="è"/>
            </a:pPr>
            <a:r>
              <a:rPr lang="en-SG" sz="2800" dirty="0">
                <a:sym typeface="Symbol"/>
              </a:rPr>
              <a:t>So we know that there is a path from </a:t>
            </a:r>
            <a:r>
              <a:rPr lang="en-SG" sz="2800" b="1" dirty="0">
                <a:sym typeface="Symbol"/>
              </a:rPr>
              <a:t>u</a:t>
            </a:r>
            <a:r>
              <a:rPr lang="en-SG" sz="2800" dirty="0">
                <a:sym typeface="Symbol"/>
              </a:rPr>
              <a:t> to </a:t>
            </a:r>
            <a:r>
              <a:rPr lang="en-SG" sz="2800" b="1" dirty="0">
                <a:sym typeface="Symbol"/>
              </a:rPr>
              <a:t>s</a:t>
            </a:r>
            <a:r>
              <a:rPr lang="en-SG" sz="2800" dirty="0">
                <a:sym typeface="Symbol"/>
              </a:rPr>
              <a:t> in </a:t>
            </a:r>
            <a:r>
              <a:rPr lang="en-SG" sz="2800" b="1" dirty="0">
                <a:sym typeface="Symbol"/>
              </a:rPr>
              <a:t>R</a:t>
            </a:r>
          </a:p>
          <a:p>
            <a:pPr>
              <a:buFont typeface="Wingdings"/>
              <a:buChar char="è"/>
            </a:pPr>
            <a:r>
              <a:rPr lang="en-SG" sz="2800" b="1" dirty="0">
                <a:solidFill>
                  <a:srgbClr val="FF0000"/>
                </a:solidFill>
                <a:sym typeface="Symbol"/>
              </a:rPr>
              <a:t>h(u)  h(s)+n-1  2n-1</a:t>
            </a:r>
          </a:p>
          <a:p>
            <a:pPr marL="179387" indent="0">
              <a:buNone/>
            </a:pPr>
            <a:endParaRPr lang="en-SG" sz="1100" dirty="0">
              <a:sym typeface="Symbol"/>
            </a:endParaRPr>
          </a:p>
          <a:p>
            <a:pPr marL="179387" indent="0">
              <a:buNone/>
            </a:pPr>
            <a:r>
              <a:rPr lang="en-SG" sz="2800" dirty="0">
                <a:sym typeface="Wingdings" panose="05000000000000000000" pitchFamily="2" charset="2"/>
              </a:rPr>
              <a:t>After relabel, </a:t>
            </a:r>
            <a:r>
              <a:rPr lang="en-SG" sz="2800" b="1" dirty="0">
                <a:sym typeface="Wingdings" panose="05000000000000000000" pitchFamily="2" charset="2"/>
              </a:rPr>
              <a:t>h(u) = 2n &gt; 2n-1</a:t>
            </a:r>
            <a:r>
              <a:rPr lang="en-SG" sz="2800" dirty="0">
                <a:sym typeface="Wingdings" panose="05000000000000000000" pitchFamily="2" charset="2"/>
              </a:rPr>
              <a:t>, but </a:t>
            </a:r>
            <a:r>
              <a:rPr lang="en-SG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h(u) </a:t>
            </a:r>
            <a:r>
              <a:rPr lang="en-SG" sz="2800" b="1" dirty="0">
                <a:solidFill>
                  <a:srgbClr val="FF0000"/>
                </a:solidFill>
                <a:sym typeface="Symbol"/>
              </a:rPr>
              <a:t> 2n-1</a:t>
            </a:r>
            <a:r>
              <a:rPr lang="en-SG" sz="2800" b="1" dirty="0">
                <a:sym typeface="Symbol"/>
              </a:rPr>
              <a:t>??</a:t>
            </a:r>
            <a:endParaRPr lang="en-SG" sz="2800" b="1" dirty="0">
              <a:sym typeface="Wingdings" panose="05000000000000000000" pitchFamily="2" charset="2"/>
            </a:endParaRPr>
          </a:p>
          <a:p>
            <a:pPr marL="179387" indent="0">
              <a:buFont typeface="Wingdings"/>
              <a:buChar char="è"/>
            </a:pPr>
            <a:r>
              <a:rPr lang="en-SG" sz="2800" dirty="0">
                <a:sym typeface="Wingdings" panose="05000000000000000000" pitchFamily="2" charset="2"/>
              </a:rPr>
              <a:t>Contradiction, so </a:t>
            </a:r>
            <a:r>
              <a:rPr lang="en-SG" sz="2800" b="1" dirty="0">
                <a:sym typeface="Symbol"/>
              </a:rPr>
              <a:t>u  V</a:t>
            </a:r>
            <a:r>
              <a:rPr lang="en-SG" sz="2800" dirty="0">
                <a:sym typeface="Symbol"/>
              </a:rPr>
              <a:t>,</a:t>
            </a:r>
            <a:r>
              <a:rPr lang="en-SG" sz="2800" b="1" dirty="0">
                <a:sym typeface="Symbol"/>
              </a:rPr>
              <a:t> h(u)  2n-1</a:t>
            </a:r>
            <a:endParaRPr lang="en-SG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Corollaries (3/3)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8100" y="4508956"/>
            <a:ext cx="26289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Of at most </a:t>
            </a:r>
            <a:r>
              <a:rPr lang="en-US" sz="2000" b="1" dirty="0"/>
              <a:t>n</a:t>
            </a:r>
            <a:r>
              <a:rPr lang="en-US" sz="2000" dirty="0"/>
              <a:t>-1 edges</a:t>
            </a:r>
            <a:endParaRPr lang="en-US" sz="2000" strike="sngStrike" dirty="0"/>
          </a:p>
        </p:txBody>
      </p:sp>
    </p:spTree>
    <p:extLst>
      <p:ext uri="{BB962C8B-B14F-4D97-AF65-F5344CB8AC3E}">
        <p14:creationId xmlns:p14="http://schemas.microsoft.com/office/powerpoint/2010/main" val="9950642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800" dirty="0"/>
              <a:t>The proof is immediate from A1 and # of vertices </a:t>
            </a:r>
            <a:r>
              <a:rPr lang="en-SG" sz="2800" b="1" dirty="0"/>
              <a:t>n</a:t>
            </a:r>
          </a:p>
          <a:p>
            <a:pPr>
              <a:buNone/>
            </a:pPr>
            <a:endParaRPr lang="en-SG" sz="1100" dirty="0"/>
          </a:p>
          <a:p>
            <a:pPr>
              <a:buNone/>
            </a:pPr>
            <a:r>
              <a:rPr lang="en-SG" sz="2800" dirty="0"/>
              <a:t>Initially for any vertex </a:t>
            </a:r>
            <a:r>
              <a:rPr lang="en-SG" sz="2800" b="1" dirty="0"/>
              <a:t>u </a:t>
            </a:r>
            <a:r>
              <a:rPr lang="en-SG" sz="2800" dirty="0"/>
              <a:t>except </a:t>
            </a:r>
            <a:r>
              <a:rPr lang="en-SG" sz="2800" b="1" dirty="0"/>
              <a:t>u = s</a:t>
            </a:r>
            <a:r>
              <a:rPr lang="en-SG" sz="2800" dirty="0"/>
              <a:t>, </a:t>
            </a:r>
            <a:r>
              <a:rPr lang="en-SG" sz="2800" b="1" dirty="0"/>
              <a:t>h(u) = 0</a:t>
            </a:r>
          </a:p>
          <a:p>
            <a:pPr>
              <a:buNone/>
            </a:pPr>
            <a:r>
              <a:rPr lang="en-SG" sz="2800" dirty="0"/>
              <a:t>From A1, we know that </a:t>
            </a:r>
            <a:r>
              <a:rPr lang="en-SG" sz="2800" b="1" dirty="0"/>
              <a:t>h(u) ≤ 2n-1</a:t>
            </a:r>
          </a:p>
          <a:p>
            <a:pPr>
              <a:buNone/>
            </a:pPr>
            <a:r>
              <a:rPr lang="en-SG" sz="2800" dirty="0"/>
              <a:t>So each vertex has at most ≤</a:t>
            </a:r>
            <a:r>
              <a:rPr lang="en-SG" sz="2800" b="1" dirty="0"/>
              <a:t> 2n-1</a:t>
            </a:r>
            <a:r>
              <a:rPr lang="en-SG" sz="2800" dirty="0"/>
              <a:t> </a:t>
            </a:r>
            <a:r>
              <a:rPr lang="en-SG" sz="2800" dirty="0" err="1"/>
              <a:t>relabel</a:t>
            </a:r>
            <a:r>
              <a:rPr lang="en-SG" sz="2800" dirty="0"/>
              <a:t> operations</a:t>
            </a:r>
          </a:p>
          <a:p>
            <a:pPr>
              <a:buNone/>
            </a:pPr>
            <a:endParaRPr lang="en-SG" sz="1100" dirty="0"/>
          </a:p>
          <a:p>
            <a:pPr marL="173038" indent="6350">
              <a:buNone/>
            </a:pPr>
            <a:r>
              <a:rPr lang="en-SG" sz="2800" dirty="0"/>
              <a:t>There are </a:t>
            </a:r>
            <a:r>
              <a:rPr lang="en-SG" sz="2800" b="1" dirty="0"/>
              <a:t>n</a:t>
            </a:r>
            <a:r>
              <a:rPr lang="en-SG" sz="2800" dirty="0"/>
              <a:t> vertices in the flow graph</a:t>
            </a:r>
          </a:p>
          <a:p>
            <a:pPr marL="173038" indent="6350">
              <a:buNone/>
            </a:pPr>
            <a:r>
              <a:rPr lang="en-SG" sz="2800" dirty="0"/>
              <a:t>So # of </a:t>
            </a:r>
            <a:r>
              <a:rPr lang="en-SG" sz="2800" dirty="0" err="1"/>
              <a:t>relabel</a:t>
            </a:r>
            <a:r>
              <a:rPr lang="en-SG" sz="2800" dirty="0"/>
              <a:t> operations is clearly ≤ </a:t>
            </a:r>
            <a:r>
              <a:rPr lang="en-SG" sz="2800" b="1" dirty="0"/>
              <a:t>(2n)*n </a:t>
            </a:r>
            <a:r>
              <a:rPr lang="en-SG" sz="2800" dirty="0"/>
              <a:t>≤ </a:t>
            </a:r>
            <a:r>
              <a:rPr lang="en-SG" sz="2800" b="1" dirty="0"/>
              <a:t>2n</a:t>
            </a:r>
            <a:r>
              <a:rPr lang="en-SG" sz="2800" b="1" baseline="30000" dirty="0"/>
              <a:t>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A2: # of </a:t>
            </a:r>
            <a:r>
              <a:rPr lang="en-SG" dirty="0" err="1"/>
              <a:t>relabels</a:t>
            </a:r>
            <a:r>
              <a:rPr lang="en-SG" dirty="0"/>
              <a:t> ≤ </a:t>
            </a:r>
            <a:r>
              <a:rPr lang="en-SG" b="1" dirty="0"/>
              <a:t>(2n)*n</a:t>
            </a:r>
            <a:r>
              <a:rPr lang="en-SG" dirty="0"/>
              <a:t> ≤ </a:t>
            </a:r>
            <a:r>
              <a:rPr lang="en-SG" b="1" dirty="0"/>
              <a:t>2n</a:t>
            </a:r>
            <a:r>
              <a:rPr lang="en-SG" b="1" baseline="30000" dirty="0"/>
              <a:t>2</a:t>
            </a:r>
            <a:endParaRPr lang="en-SG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800" dirty="0"/>
              <a:t>Proof: Consider an arbitrary edge </a:t>
            </a:r>
            <a:r>
              <a:rPr lang="en-SG" sz="2800" b="1" dirty="0"/>
              <a:t>(u, v)</a:t>
            </a:r>
            <a:r>
              <a:rPr lang="en-SG" sz="2800" dirty="0"/>
              <a:t>;</a:t>
            </a:r>
          </a:p>
          <a:p>
            <a:pPr>
              <a:buNone/>
            </a:pPr>
            <a:r>
              <a:rPr lang="en-SG" sz="2800" dirty="0"/>
              <a:t>How many saturating pushes can it have?</a:t>
            </a:r>
          </a:p>
          <a:p>
            <a:pPr>
              <a:buNone/>
            </a:pPr>
            <a:endParaRPr lang="en-SG" sz="2800" dirty="0"/>
          </a:p>
          <a:p>
            <a:pPr>
              <a:buNone/>
            </a:pPr>
            <a:endParaRPr lang="en-SG" sz="2800" dirty="0"/>
          </a:p>
          <a:p>
            <a:pPr>
              <a:buNone/>
            </a:pPr>
            <a:endParaRPr lang="en-SG" sz="2800" dirty="0"/>
          </a:p>
          <a:p>
            <a:pPr>
              <a:buNone/>
            </a:pPr>
            <a:endParaRPr lang="en-SG" sz="2800" dirty="0"/>
          </a:p>
          <a:p>
            <a:pPr>
              <a:buNone/>
            </a:pPr>
            <a:endParaRPr lang="en-SG" sz="2800" dirty="0"/>
          </a:p>
          <a:p>
            <a:pPr>
              <a:buNone/>
            </a:pPr>
            <a:endParaRPr lang="en-SG" sz="2000" dirty="0"/>
          </a:p>
          <a:p>
            <a:pPr>
              <a:buNone/>
            </a:pPr>
            <a:r>
              <a:rPr lang="en-SG" sz="2800" dirty="0">
                <a:sym typeface="Wingdings" pitchFamily="2" charset="2"/>
              </a:rPr>
              <a:t># of saturating pushes for an arbitrary edge </a:t>
            </a:r>
            <a:r>
              <a:rPr lang="en-SG" sz="2800" b="1" dirty="0">
                <a:sym typeface="Wingdings" pitchFamily="2" charset="2"/>
              </a:rPr>
              <a:t>(u, v)</a:t>
            </a:r>
            <a:br>
              <a:rPr lang="en-SG" sz="2800" b="1" dirty="0">
                <a:sym typeface="Wingdings" pitchFamily="2" charset="2"/>
              </a:rPr>
            </a:br>
            <a:r>
              <a:rPr lang="en-SG" sz="2800" b="1" dirty="0">
                <a:sym typeface="Wingdings" pitchFamily="2" charset="2"/>
              </a:rPr>
              <a:t>≤ </a:t>
            </a:r>
            <a:r>
              <a:rPr lang="en-SG" sz="2800" b="1" dirty="0">
                <a:solidFill>
                  <a:srgbClr val="FFC000"/>
                </a:solidFill>
                <a:sym typeface="Wingdings" pitchFamily="2" charset="2"/>
              </a:rPr>
              <a:t>1</a:t>
            </a:r>
            <a:r>
              <a:rPr lang="en-SG" sz="2800" b="1" dirty="0">
                <a:sym typeface="Wingdings" pitchFamily="2" charset="2"/>
              </a:rPr>
              <a:t>+</a:t>
            </a:r>
            <a:r>
              <a:rPr lang="en-SG" sz="2800" b="1" dirty="0">
                <a:solidFill>
                  <a:srgbClr val="0070C0"/>
                </a:solidFill>
                <a:sym typeface="Wingdings" pitchFamily="2" charset="2"/>
              </a:rPr>
              <a:t>(2n-2)</a:t>
            </a:r>
            <a:r>
              <a:rPr lang="en-SG" sz="2800" b="1" dirty="0">
                <a:sym typeface="Wingdings" pitchFamily="2" charset="2"/>
              </a:rPr>
              <a:t>/</a:t>
            </a:r>
            <a:r>
              <a:rPr lang="en-SG" sz="2800" b="1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SG" sz="2800" b="1" dirty="0">
                <a:sym typeface="Wingdings" pitchFamily="2" charset="2"/>
              </a:rPr>
              <a:t> ≤ n</a:t>
            </a:r>
          </a:p>
          <a:p>
            <a:pPr>
              <a:buNone/>
            </a:pPr>
            <a:endParaRPr lang="en-SG" sz="1800" b="1" dirty="0">
              <a:sym typeface="Wingdings" pitchFamily="2" charset="2"/>
            </a:endParaRPr>
          </a:p>
          <a:p>
            <a:pPr>
              <a:buNone/>
            </a:pPr>
            <a:r>
              <a:rPr lang="en-SG" sz="2800" dirty="0">
                <a:sym typeface="Wingdings" pitchFamily="2" charset="2"/>
              </a:rPr>
              <a:t></a:t>
            </a:r>
            <a:r>
              <a:rPr lang="en-SG" sz="2800" b="1" dirty="0">
                <a:sym typeface="Wingdings" pitchFamily="2" charset="2"/>
              </a:rPr>
              <a:t>2m</a:t>
            </a:r>
            <a:r>
              <a:rPr lang="en-SG" sz="2800" dirty="0">
                <a:sym typeface="Wingdings" pitchFamily="2" charset="2"/>
              </a:rPr>
              <a:t> edges in </a:t>
            </a:r>
            <a:r>
              <a:rPr lang="en-SG" sz="2800" b="1" dirty="0">
                <a:sym typeface="Wingdings" pitchFamily="2" charset="2"/>
              </a:rPr>
              <a:t>R</a:t>
            </a:r>
            <a:r>
              <a:rPr lang="en-SG" sz="2800" dirty="0">
                <a:sym typeface="Wingdings" pitchFamily="2" charset="2"/>
              </a:rPr>
              <a:t>, so up to </a:t>
            </a:r>
            <a:r>
              <a:rPr lang="en-SG" sz="2800" b="1" dirty="0">
                <a:sym typeface="Wingdings" pitchFamily="2" charset="2"/>
              </a:rPr>
              <a:t>≤ 2mn</a:t>
            </a:r>
            <a:r>
              <a:rPr lang="en-SG" sz="2800" dirty="0">
                <a:sym typeface="Wingdings" pitchFamily="2" charset="2"/>
              </a:rPr>
              <a:t> saturating pushes</a:t>
            </a:r>
            <a:endParaRPr lang="en-SG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sz="4000" dirty="0"/>
              <a:t>A3: # of saturating pushes ≤ </a:t>
            </a:r>
            <a:r>
              <a:rPr lang="en-SG" sz="4000" b="1" dirty="0"/>
              <a:t>2mn</a:t>
            </a:r>
            <a:endParaRPr lang="en-SG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4389468" y="2109041"/>
            <a:ext cx="540000" cy="540000"/>
            <a:chOff x="2343953" y="3361386"/>
            <a:chExt cx="540000" cy="540000"/>
          </a:xfrm>
        </p:grpSpPr>
        <p:sp>
          <p:nvSpPr>
            <p:cNvPr id="5" name="Oval 4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v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157643" y="2662827"/>
            <a:ext cx="1030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h(v)=x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74049" y="2106166"/>
            <a:ext cx="540000" cy="540000"/>
            <a:chOff x="2343953" y="3361386"/>
            <a:chExt cx="540000" cy="540000"/>
          </a:xfrm>
        </p:grpSpPr>
        <p:sp>
          <p:nvSpPr>
            <p:cNvPr id="9" name="Oval 8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u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8850" y="2677204"/>
            <a:ext cx="1348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h(u)=x+1</a:t>
            </a:r>
          </a:p>
        </p:txBody>
      </p:sp>
      <p:cxnSp>
        <p:nvCxnSpPr>
          <p:cNvPr id="13" name="Straight Arrow Connector 12"/>
          <p:cNvCxnSpPr>
            <a:stCxn id="9" idx="6"/>
            <a:endCxn id="5" idx="2"/>
          </p:cNvCxnSpPr>
          <p:nvPr/>
        </p:nvCxnSpPr>
        <p:spPr bwMode="auto">
          <a:xfrm>
            <a:off x="1614049" y="2376166"/>
            <a:ext cx="2775419" cy="2875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162597" y="1984216"/>
            <a:ext cx="1622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r(u, v) = Z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386591" y="3584652"/>
            <a:ext cx="540000" cy="540000"/>
            <a:chOff x="2343953" y="3361386"/>
            <a:chExt cx="540000" cy="540000"/>
          </a:xfrm>
        </p:grpSpPr>
        <p:sp>
          <p:nvSpPr>
            <p:cNvPr id="16" name="Oval 15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v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154766" y="4138438"/>
            <a:ext cx="10303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h(v)=x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071172" y="3581777"/>
            <a:ext cx="540000" cy="540000"/>
            <a:chOff x="2343953" y="3361386"/>
            <a:chExt cx="540000" cy="540000"/>
          </a:xfrm>
        </p:grpSpPr>
        <p:sp>
          <p:nvSpPr>
            <p:cNvPr id="20" name="Oval 19"/>
            <p:cNvSpPr/>
            <p:nvPr/>
          </p:nvSpPr>
          <p:spPr bwMode="auto">
            <a:xfrm>
              <a:off x="2343953" y="3361386"/>
              <a:ext cx="540000" cy="540000"/>
            </a:xfrm>
            <a:prstGeom prst="ellips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82594" y="3425780"/>
              <a:ext cx="46363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u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75973" y="4152815"/>
            <a:ext cx="1348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h(u)=x+1</a:t>
            </a:r>
          </a:p>
        </p:txBody>
      </p:sp>
      <p:cxnSp>
        <p:nvCxnSpPr>
          <p:cNvPr id="23" name="Straight Arrow Connector 22"/>
          <p:cNvCxnSpPr>
            <a:stCxn id="20" idx="6"/>
            <a:endCxn id="16" idx="2"/>
          </p:cNvCxnSpPr>
          <p:nvPr/>
        </p:nvCxnSpPr>
        <p:spPr bwMode="auto">
          <a:xfrm>
            <a:off x="1611172" y="3851777"/>
            <a:ext cx="2775419" cy="2875"/>
          </a:xfrm>
          <a:prstGeom prst="straightConnector1">
            <a:avLst/>
          </a:prstGeom>
          <a:solidFill>
            <a:schemeClr val="tx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159720" y="3459827"/>
            <a:ext cx="1622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r(u, v) = </a:t>
            </a:r>
            <a:r>
              <a:rPr lang="en-SG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86213" y="3063313"/>
            <a:ext cx="332979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After a saturating push </a:t>
            </a:r>
            <a:r>
              <a:rPr lang="en-US" sz="2000" dirty="0" err="1"/>
              <a:t>u</a:t>
            </a:r>
            <a:r>
              <a:rPr lang="en-US" sz="2000" dirty="0" err="1">
                <a:sym typeface="Wingdings" pitchFamily="2" charset="2"/>
              </a:rPr>
              <a:t>v</a:t>
            </a:r>
            <a:endParaRPr lang="en-US" sz="2000" strike="sngStrike" dirty="0"/>
          </a:p>
        </p:txBody>
      </p:sp>
      <p:sp>
        <p:nvSpPr>
          <p:cNvPr id="26" name="TextBox 25"/>
          <p:cNvSpPr txBox="1"/>
          <p:nvPr/>
        </p:nvSpPr>
        <p:spPr>
          <a:xfrm>
            <a:off x="5437513" y="2555313"/>
            <a:ext cx="3329797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Then edge </a:t>
            </a:r>
            <a:r>
              <a:rPr lang="en-US" sz="2000" b="1" dirty="0"/>
              <a:t>(u, v)</a:t>
            </a:r>
            <a:r>
              <a:rPr lang="en-US" sz="2000" dirty="0"/>
              <a:t> can not push anything until a back flow happens that push back flow from </a:t>
            </a:r>
            <a:r>
              <a:rPr lang="en-US" sz="2000" b="1" dirty="0"/>
              <a:t>v</a:t>
            </a:r>
            <a:r>
              <a:rPr lang="en-US" sz="2000" dirty="0"/>
              <a:t> back to </a:t>
            </a:r>
            <a:r>
              <a:rPr lang="en-US" sz="2000" b="1" dirty="0"/>
              <a:t>u</a:t>
            </a:r>
            <a:endParaRPr lang="en-US" sz="2000" b="1" strike="sngStrike" dirty="0"/>
          </a:p>
        </p:txBody>
      </p:sp>
      <p:sp>
        <p:nvSpPr>
          <p:cNvPr id="27" name="Arc 26"/>
          <p:cNvSpPr/>
          <p:nvPr/>
        </p:nvSpPr>
        <p:spPr bwMode="auto">
          <a:xfrm>
            <a:off x="1562100" y="3403600"/>
            <a:ext cx="2882900" cy="914400"/>
          </a:xfrm>
          <a:prstGeom prst="arc">
            <a:avLst>
              <a:gd name="adj1" fmla="val 272304"/>
              <a:gd name="adj2" fmla="val 1059798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TextBox 27"/>
          <p:cNvSpPr txBox="1"/>
          <p:nvPr/>
        </p:nvSpPr>
        <p:spPr>
          <a:xfrm>
            <a:off x="2159720" y="4183727"/>
            <a:ext cx="1622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r(v, u) = </a:t>
            </a:r>
            <a:r>
              <a:rPr lang="en-SG" dirty="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62913" y="3965013"/>
            <a:ext cx="3329797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That back flow can only happen when </a:t>
            </a:r>
            <a:r>
              <a:rPr lang="en-US" sz="2000" b="1" dirty="0"/>
              <a:t>h(v)</a:t>
            </a:r>
            <a:r>
              <a:rPr lang="en-US" sz="2000" dirty="0"/>
              <a:t> is relabeled to </a:t>
            </a:r>
            <a:r>
              <a:rPr lang="en-US" sz="2000" b="1" dirty="0"/>
              <a:t>x+2</a:t>
            </a:r>
            <a:endParaRPr lang="en-US" sz="2000" b="1" strike="sngStrike" dirty="0"/>
          </a:p>
        </p:txBody>
      </p:sp>
      <p:sp>
        <p:nvSpPr>
          <p:cNvPr id="30" name="TextBox 29"/>
          <p:cNvSpPr txBox="1"/>
          <p:nvPr/>
        </p:nvSpPr>
        <p:spPr>
          <a:xfrm>
            <a:off x="4002366" y="4443238"/>
            <a:ext cx="13570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h(v)=x+2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0" y="5848290"/>
            <a:ext cx="163829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First </a:t>
            </a:r>
            <a:r>
              <a:rPr lang="en-US" sz="2000" dirty="0" err="1">
                <a:solidFill>
                  <a:srgbClr val="FFC000"/>
                </a:solidFill>
              </a:rPr>
              <a:t>relabel</a:t>
            </a:r>
            <a:endParaRPr lang="en-US" sz="2000" b="1" strike="sngStrike" dirty="0">
              <a:solidFill>
                <a:srgbClr val="FFC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3100" y="5848290"/>
            <a:ext cx="68707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</a:rPr>
              <a:t>Max Height (A1)-1 </a:t>
            </a:r>
            <a:r>
              <a:rPr lang="en-US" sz="2000" dirty="0"/>
              <a:t>divided by </a:t>
            </a:r>
            <a:r>
              <a:rPr lang="en-US" sz="2000" dirty="0">
                <a:solidFill>
                  <a:srgbClr val="00B050"/>
                </a:solidFill>
              </a:rPr>
              <a:t>2 </a:t>
            </a:r>
            <a:r>
              <a:rPr lang="en-US" sz="2000" dirty="0" err="1">
                <a:solidFill>
                  <a:srgbClr val="00B050"/>
                </a:solidFill>
              </a:rPr>
              <a:t>relabels</a:t>
            </a:r>
            <a:r>
              <a:rPr lang="en-US" sz="2000" dirty="0">
                <a:solidFill>
                  <a:srgbClr val="00B050"/>
                </a:solidFill>
              </a:rPr>
              <a:t> per saturating push</a:t>
            </a:r>
            <a:endParaRPr lang="en-US" sz="2000" b="1" strike="sngStrike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4" grpId="0"/>
      <p:bldP spid="18" grpId="0"/>
      <p:bldP spid="18" grpId="1"/>
      <p:bldP spid="22" grpId="0"/>
      <p:bldP spid="24" grpId="0"/>
      <p:bldP spid="25" grpId="0" animBg="1"/>
      <p:bldP spid="26" grpId="0" animBg="1"/>
      <p:bldP spid="27" grpId="0" animBg="1"/>
      <p:bldP spid="28" grpId="0"/>
      <p:bldP spid="29" grpId="0" animBg="1"/>
      <p:bldP spid="30" grpId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/>
              <a:t>Given a Flow Network</a:t>
            </a:r>
          </a:p>
          <a:p>
            <a:pPr lvl="1"/>
            <a:r>
              <a:rPr lang="en-US" sz="2400" dirty="0"/>
              <a:t>A directed graph </a:t>
            </a:r>
            <a:r>
              <a:rPr lang="en-US" sz="2400" b="1" dirty="0"/>
              <a:t>G</a:t>
            </a:r>
            <a:r>
              <a:rPr lang="en-US" sz="2400" dirty="0"/>
              <a:t> = (</a:t>
            </a:r>
            <a:r>
              <a:rPr lang="en-US" sz="2400" b="1" dirty="0"/>
              <a:t>V</a:t>
            </a:r>
            <a:r>
              <a:rPr lang="en-US" sz="2400" dirty="0"/>
              <a:t>, </a:t>
            </a:r>
            <a:r>
              <a:rPr lang="en-US" sz="2400" b="1" dirty="0"/>
              <a:t>E</a:t>
            </a:r>
            <a:r>
              <a:rPr lang="en-US" sz="2400" dirty="0"/>
              <a:t>) with </a:t>
            </a:r>
            <a:r>
              <a:rPr lang="en-US" sz="2400" b="1" dirty="0"/>
              <a:t>n</a:t>
            </a:r>
            <a:r>
              <a:rPr lang="en-US" sz="2400" dirty="0"/>
              <a:t> vertices and </a:t>
            </a:r>
            <a:r>
              <a:rPr lang="en-US" sz="2400" b="1" dirty="0"/>
              <a:t>m</a:t>
            </a:r>
            <a:r>
              <a:rPr lang="en-US" sz="2400" dirty="0"/>
              <a:t> edges</a:t>
            </a:r>
          </a:p>
          <a:p>
            <a:pPr lvl="1"/>
            <a:r>
              <a:rPr lang="en-US" sz="2400" dirty="0"/>
              <a:t>With a distinguished source vertex </a:t>
            </a:r>
            <a:r>
              <a:rPr lang="en-US" sz="2400" b="1" dirty="0"/>
              <a:t>s </a:t>
            </a:r>
            <a:r>
              <a:rPr lang="en-US" sz="2400" dirty="0"/>
              <a:t>and sink vertex </a:t>
            </a:r>
            <a:r>
              <a:rPr lang="en-US" sz="2400" b="1" dirty="0"/>
              <a:t>t</a:t>
            </a:r>
          </a:p>
          <a:p>
            <a:pPr lvl="1"/>
            <a:r>
              <a:rPr lang="en-US" sz="2400" dirty="0"/>
              <a:t>With (</a:t>
            </a:r>
            <a:r>
              <a:rPr lang="en-US" sz="2400" b="1" u="sng" dirty="0"/>
              <a:t>integer</a:t>
            </a:r>
            <a:r>
              <a:rPr lang="en-US" sz="2400" dirty="0"/>
              <a:t>) capacities on edges</a:t>
            </a:r>
          </a:p>
          <a:p>
            <a:pPr marL="179387" indent="0">
              <a:buNone/>
            </a:pPr>
            <a:r>
              <a:rPr lang="en-US" sz="2800" dirty="0"/>
              <a:t>Find an </a:t>
            </a:r>
            <a:r>
              <a:rPr lang="en-US" sz="2800" b="1" dirty="0" err="1"/>
              <a:t>st</a:t>
            </a:r>
            <a:r>
              <a:rPr lang="en-US" sz="2800" dirty="0"/>
              <a:t> maximum flow on G that satisfies:</a:t>
            </a:r>
          </a:p>
          <a:p>
            <a:pPr lvl="1"/>
            <a:r>
              <a:rPr lang="en-US" sz="2400" dirty="0">
                <a:sym typeface="Wingdings" pitchFamily="2" charset="2"/>
              </a:rPr>
              <a:t>Capacity constraints: </a:t>
            </a:r>
            <a:r>
              <a:rPr lang="en-US" sz="2400" b="1" dirty="0">
                <a:sym typeface="Wingdings" pitchFamily="2" charset="2"/>
              </a:rPr>
              <a:t>f(e) ≤ c(e)</a:t>
            </a:r>
          </a:p>
          <a:p>
            <a:pPr lvl="1"/>
            <a:r>
              <a:rPr lang="en-US" sz="2400" dirty="0">
                <a:sym typeface="Wingdings" pitchFamily="2" charset="2"/>
              </a:rPr>
              <a:t>Flow conservation constraints: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>
                <a:sym typeface="Symbol"/>
              </a:rPr>
              <a:t></a:t>
            </a:r>
            <a:r>
              <a:rPr lang="en-US" sz="2000" b="1" dirty="0">
                <a:sym typeface="Wingdings" pitchFamily="2" charset="2"/>
              </a:rPr>
              <a:t>f(</a:t>
            </a:r>
            <a:r>
              <a:rPr lang="en-US" sz="2000" b="1" dirty="0" err="1">
                <a:sym typeface="Wingdings" pitchFamily="2" charset="2"/>
              </a:rPr>
              <a:t>e</a:t>
            </a:r>
            <a:r>
              <a:rPr lang="en-US" sz="2000" b="1" baseline="-25000" dirty="0" err="1">
                <a:sym typeface="Wingdings" pitchFamily="2" charset="2"/>
              </a:rPr>
              <a:t>inv</a:t>
            </a:r>
            <a:r>
              <a:rPr lang="en-US" sz="2000" b="1" dirty="0">
                <a:sym typeface="Wingdings" pitchFamily="2" charset="2"/>
              </a:rPr>
              <a:t>) = </a:t>
            </a:r>
            <a:r>
              <a:rPr lang="en-US" sz="2000" dirty="0">
                <a:sym typeface="Symbol"/>
              </a:rPr>
              <a:t></a:t>
            </a:r>
            <a:r>
              <a:rPr lang="en-US" sz="2000" b="1" dirty="0">
                <a:sym typeface="Wingdings" pitchFamily="2" charset="2"/>
              </a:rPr>
              <a:t>f(</a:t>
            </a:r>
            <a:r>
              <a:rPr lang="en-US" sz="2000" b="1" dirty="0" err="1">
                <a:sym typeface="Wingdings" pitchFamily="2" charset="2"/>
              </a:rPr>
              <a:t>e</a:t>
            </a:r>
            <a:r>
              <a:rPr lang="en-US" sz="2000" b="1" baseline="-25000" dirty="0" err="1">
                <a:sym typeface="Wingdings" pitchFamily="2" charset="2"/>
              </a:rPr>
              <a:t>vout</a:t>
            </a:r>
            <a:r>
              <a:rPr lang="en-US" sz="2000" b="1" dirty="0">
                <a:sym typeface="Wingdings" pitchFamily="2" charset="2"/>
              </a:rPr>
              <a:t>)</a:t>
            </a:r>
            <a:endParaRPr lang="en-US" sz="2400" b="1" dirty="0">
              <a:sym typeface="Wingdings" pitchFamily="2" charset="2"/>
            </a:endParaRPr>
          </a:p>
          <a:p>
            <a:pPr marL="179387" indent="0">
              <a:buNone/>
            </a:pPr>
            <a:endParaRPr lang="en-US" dirty="0">
              <a:sym typeface="Wingdings" pitchFamily="2" charset="2"/>
            </a:endParaRPr>
          </a:p>
          <a:p>
            <a:pPr lvl="1"/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Recap: The Max-Flow Problem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75868" y="6181755"/>
            <a:ext cx="1408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linkClick r:id="rId4"/>
              </a:rPr>
              <a:t>Animation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3981" y="4714875"/>
            <a:ext cx="338137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126" y="4744225"/>
            <a:ext cx="3486150" cy="20383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038" indent="6350">
              <a:buNone/>
            </a:pPr>
            <a:r>
              <a:rPr lang="en-SG" sz="2800" dirty="0"/>
              <a:t>We have now bounded the number of </a:t>
            </a:r>
            <a:r>
              <a:rPr lang="en-SG" sz="2800" dirty="0" err="1"/>
              <a:t>relabel</a:t>
            </a:r>
            <a:r>
              <a:rPr lang="en-SG" sz="2800" dirty="0"/>
              <a:t> and saturating pushes, but Push-</a:t>
            </a:r>
            <a:r>
              <a:rPr lang="en-SG" sz="2800" dirty="0" err="1"/>
              <a:t>Relabel</a:t>
            </a:r>
            <a:r>
              <a:rPr lang="en-SG" sz="2800" dirty="0"/>
              <a:t> algorithm may have to do a certain number of non-saturating pushes… Can we bound this too?</a:t>
            </a:r>
          </a:p>
          <a:p>
            <a:pPr marL="173038" indent="6350">
              <a:buNone/>
            </a:pPr>
            <a:endParaRPr lang="en-SG" sz="1100" dirty="0"/>
          </a:p>
          <a:p>
            <a:pPr marL="173038" indent="6350">
              <a:buNone/>
            </a:pPr>
            <a:r>
              <a:rPr lang="en-SG" sz="2800" dirty="0"/>
              <a:t>Yes, using idea of Potential argument, like in Physics</a:t>
            </a:r>
            <a:br>
              <a:rPr lang="en-SG" sz="2800" dirty="0"/>
            </a:br>
            <a:r>
              <a:rPr lang="en-SG" sz="1100" dirty="0"/>
              <a:t>(also in CS3230 amortised analysis topic)</a:t>
            </a:r>
            <a:endParaRPr lang="en-SG" sz="2800" dirty="0"/>
          </a:p>
          <a:p>
            <a:pPr marL="173038" indent="6350">
              <a:buNone/>
            </a:pPr>
            <a:endParaRPr lang="en-SG" sz="1100" dirty="0"/>
          </a:p>
          <a:p>
            <a:pPr marL="173038" indent="6350">
              <a:buNone/>
            </a:pPr>
            <a:r>
              <a:rPr lang="en-SG" sz="2800" dirty="0"/>
              <a:t>Show that each non-saturating push makes progress</a:t>
            </a:r>
          </a:p>
          <a:p>
            <a:pPr marL="173038" indent="6350">
              <a:buNone/>
            </a:pPr>
            <a:endParaRPr lang="en-SG" sz="1100" dirty="0"/>
          </a:p>
          <a:p>
            <a:pPr marL="173038" indent="6350">
              <a:buNone/>
            </a:pPr>
            <a:r>
              <a:rPr lang="en-SG" sz="2800" dirty="0"/>
              <a:t>Define: “Energy” </a:t>
            </a:r>
            <a:r>
              <a:rPr lang="en-SG" sz="2800" dirty="0">
                <a:sym typeface="Symbol"/>
              </a:rPr>
              <a:t></a:t>
            </a:r>
            <a:r>
              <a:rPr lang="en-SG" sz="2800" b="1" dirty="0">
                <a:sym typeface="Symbol"/>
              </a:rPr>
              <a:t>(f)</a:t>
            </a:r>
            <a:r>
              <a:rPr lang="en-SG" sz="2800" dirty="0">
                <a:sym typeface="Symbol"/>
              </a:rPr>
              <a:t> of flow </a:t>
            </a:r>
            <a:r>
              <a:rPr lang="en-SG" sz="2800" b="1" dirty="0">
                <a:sym typeface="Symbol"/>
              </a:rPr>
              <a:t>f = </a:t>
            </a:r>
            <a:r>
              <a:rPr lang="en-SG" sz="2800" b="1" baseline="-25000" dirty="0">
                <a:sym typeface="Symbol"/>
              </a:rPr>
              <a:t>u: x(u)&gt;0</a:t>
            </a:r>
            <a:r>
              <a:rPr lang="en-SG" sz="2800" b="1" dirty="0">
                <a:sym typeface="Symbol"/>
              </a:rPr>
              <a:t> h(u)</a:t>
            </a:r>
          </a:p>
          <a:p>
            <a:pPr marL="173038" indent="6350">
              <a:buNone/>
            </a:pPr>
            <a:r>
              <a:rPr lang="en-SG" sz="2800" dirty="0">
                <a:sym typeface="Symbol"/>
              </a:rPr>
              <a:t>That is, sum of heights of vertices with positive excess</a:t>
            </a:r>
          </a:p>
          <a:p>
            <a:pPr marL="173038" indent="6350">
              <a:buNone/>
            </a:pPr>
            <a:endParaRPr lang="en-SG" sz="1100" dirty="0">
              <a:sym typeface="Symbol"/>
            </a:endParaRPr>
          </a:p>
          <a:p>
            <a:pPr marL="173038" indent="6350">
              <a:buNone/>
            </a:pPr>
            <a:r>
              <a:rPr lang="en-SG" sz="2800" dirty="0">
                <a:sym typeface="Symbol"/>
              </a:rPr>
              <a:t>Initially </a:t>
            </a:r>
            <a:r>
              <a:rPr lang="en-SG" sz="2800" b="1" dirty="0">
                <a:sym typeface="Symbol"/>
              </a:rPr>
              <a:t>(f) = 0 </a:t>
            </a:r>
            <a:r>
              <a:rPr lang="en-SG" sz="2800" dirty="0">
                <a:sym typeface="Symbol"/>
              </a:rPr>
              <a:t>and after first </a:t>
            </a:r>
            <a:r>
              <a:rPr lang="en-SG" sz="2800" dirty="0" err="1">
                <a:sym typeface="Symbol"/>
              </a:rPr>
              <a:t>relabel</a:t>
            </a:r>
            <a:r>
              <a:rPr lang="en-SG" sz="2800" dirty="0">
                <a:sym typeface="Symbol"/>
              </a:rPr>
              <a:t> </a:t>
            </a:r>
            <a:r>
              <a:rPr lang="en-SG" sz="2800" b="1" dirty="0">
                <a:sym typeface="Symbol"/>
              </a:rPr>
              <a:t>(f) = 1</a:t>
            </a:r>
          </a:p>
          <a:p>
            <a:pPr marL="173038" indent="6350">
              <a:buNone/>
            </a:pPr>
            <a:r>
              <a:rPr lang="en-SG" sz="2800" dirty="0">
                <a:sym typeface="Symbol"/>
              </a:rPr>
              <a:t>But at all times </a:t>
            </a:r>
            <a:r>
              <a:rPr lang="en-SG" sz="2800" b="1" dirty="0">
                <a:sym typeface="Symbol"/>
              </a:rPr>
              <a:t>(f) ≥ 0</a:t>
            </a:r>
            <a:endParaRPr lang="en-SG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sz="2800" dirty="0"/>
              <a:t>A4: # of non-saturating pushes ≤ </a:t>
            </a:r>
            <a:r>
              <a:rPr lang="en-SG" sz="2800" b="1" dirty="0"/>
              <a:t>2n</a:t>
            </a:r>
            <a:r>
              <a:rPr lang="en-SG" sz="2800" b="1" baseline="30000" dirty="0"/>
              <a:t>2</a:t>
            </a:r>
            <a:r>
              <a:rPr lang="en-SG" sz="2800" b="1" dirty="0"/>
              <a:t>+[2mn]*(2n)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1588">
              <a:buNone/>
            </a:pPr>
            <a:r>
              <a:rPr lang="en-SG" sz="2800" dirty="0"/>
              <a:t>On a </a:t>
            </a:r>
            <a:r>
              <a:rPr lang="en-SG" sz="2800" dirty="0" err="1"/>
              <a:t>relabel</a:t>
            </a:r>
            <a:r>
              <a:rPr lang="en-SG" sz="2800" dirty="0"/>
              <a:t>, </a:t>
            </a:r>
            <a:r>
              <a:rPr lang="en-SG" sz="2800" b="1" dirty="0">
                <a:sym typeface="Symbol"/>
              </a:rPr>
              <a:t>(f)</a:t>
            </a:r>
            <a:r>
              <a:rPr lang="en-SG" sz="2800" dirty="0">
                <a:sym typeface="Symbol"/>
              </a:rPr>
              <a:t> increases by </a:t>
            </a:r>
            <a:r>
              <a:rPr lang="en-SG" sz="2800" b="1" dirty="0">
                <a:sym typeface="Symbol"/>
              </a:rPr>
              <a:t>+1 </a:t>
            </a:r>
            <a:r>
              <a:rPr lang="en-SG" sz="2800" dirty="0">
                <a:sym typeface="Symbol"/>
              </a:rPr>
              <a:t>because as we </a:t>
            </a:r>
            <a:r>
              <a:rPr lang="en-SG" sz="2800" dirty="0" err="1">
                <a:sym typeface="Symbol"/>
              </a:rPr>
              <a:t>relabel</a:t>
            </a:r>
            <a:r>
              <a:rPr lang="en-SG" sz="2800" dirty="0">
                <a:sym typeface="Symbol"/>
              </a:rPr>
              <a:t> arbitrary vertex </a:t>
            </a:r>
            <a:r>
              <a:rPr lang="en-SG" sz="2800" b="1" dirty="0">
                <a:sym typeface="Symbol"/>
              </a:rPr>
              <a:t>u</a:t>
            </a:r>
            <a:r>
              <a:rPr lang="en-SG" sz="2800" dirty="0">
                <a:sym typeface="Symbol"/>
              </a:rPr>
              <a:t> that have </a:t>
            </a:r>
            <a:r>
              <a:rPr lang="en-SG" sz="2800" b="1" dirty="0">
                <a:sym typeface="Symbol"/>
              </a:rPr>
              <a:t>x(u)&gt;0</a:t>
            </a:r>
            <a:r>
              <a:rPr lang="en-SG" sz="2800" dirty="0">
                <a:sym typeface="Symbol"/>
              </a:rPr>
              <a:t>, its height </a:t>
            </a:r>
            <a:r>
              <a:rPr lang="en-SG" sz="2800" b="1" dirty="0">
                <a:sym typeface="Symbol"/>
              </a:rPr>
              <a:t>h(u)</a:t>
            </a:r>
            <a:r>
              <a:rPr lang="en-SG" sz="2800" dirty="0">
                <a:sym typeface="Symbol"/>
              </a:rPr>
              <a:t> increases by </a:t>
            </a:r>
            <a:r>
              <a:rPr lang="en-SG" sz="2800" b="1" dirty="0">
                <a:sym typeface="Symbol"/>
              </a:rPr>
              <a:t>+1</a:t>
            </a:r>
            <a:r>
              <a:rPr lang="en-SG" sz="2800" dirty="0">
                <a:sym typeface="Symbol"/>
              </a:rPr>
              <a:t>, thus </a:t>
            </a:r>
            <a:r>
              <a:rPr lang="en-SG" sz="2800" b="1" dirty="0">
                <a:sym typeface="Symbol"/>
              </a:rPr>
              <a:t>(f) </a:t>
            </a:r>
            <a:r>
              <a:rPr lang="en-SG" sz="2800" dirty="0">
                <a:sym typeface="Symbol"/>
              </a:rPr>
              <a:t>increases by</a:t>
            </a:r>
            <a:r>
              <a:rPr lang="en-SG" sz="2800" b="1" dirty="0">
                <a:sym typeface="Symbol"/>
              </a:rPr>
              <a:t> +1</a:t>
            </a:r>
          </a:p>
          <a:p>
            <a:pPr marL="177800" indent="1588">
              <a:buNone/>
            </a:pPr>
            <a:endParaRPr lang="en-SG" sz="1100" b="1" dirty="0">
              <a:sym typeface="Symbol"/>
            </a:endParaRPr>
          </a:p>
          <a:p>
            <a:pPr marL="177800" indent="1588">
              <a:buNone/>
            </a:pPr>
            <a:r>
              <a:rPr lang="en-SG" sz="2800" dirty="0">
                <a:sym typeface="Symbol"/>
              </a:rPr>
              <a:t>On a saturating push, </a:t>
            </a:r>
            <a:r>
              <a:rPr lang="en-SG" sz="2800" b="1" dirty="0">
                <a:sym typeface="Symbol"/>
              </a:rPr>
              <a:t>(f) </a:t>
            </a:r>
            <a:r>
              <a:rPr lang="en-SG" sz="2800" dirty="0">
                <a:sym typeface="Symbol"/>
              </a:rPr>
              <a:t>increases by </a:t>
            </a:r>
            <a:r>
              <a:rPr lang="en-SG" sz="2800" b="1" dirty="0">
                <a:sym typeface="Symbol"/>
              </a:rPr>
              <a:t>≤ 2n </a:t>
            </a:r>
            <a:r>
              <a:rPr lang="en-SG" sz="2800" dirty="0">
                <a:sym typeface="Symbol"/>
              </a:rPr>
              <a:t>because a saturating push from edge </a:t>
            </a:r>
            <a:r>
              <a:rPr lang="en-SG" sz="2800" b="1" dirty="0">
                <a:sym typeface="Symbol"/>
              </a:rPr>
              <a:t>u</a:t>
            </a:r>
            <a:r>
              <a:rPr lang="en-SG" sz="2800" dirty="0">
                <a:sym typeface="Symbol"/>
              </a:rPr>
              <a:t> to </a:t>
            </a:r>
            <a:r>
              <a:rPr lang="en-SG" sz="2800" b="1" dirty="0">
                <a:sym typeface="Symbol"/>
              </a:rPr>
              <a:t>v</a:t>
            </a:r>
            <a:r>
              <a:rPr lang="en-SG" sz="2800" dirty="0">
                <a:sym typeface="Symbol"/>
              </a:rPr>
              <a:t> does not change the height of both </a:t>
            </a:r>
            <a:r>
              <a:rPr lang="en-SG" sz="2800" b="1" dirty="0">
                <a:sym typeface="Symbol"/>
              </a:rPr>
              <a:t>u</a:t>
            </a:r>
            <a:r>
              <a:rPr lang="en-SG" sz="2800" dirty="0">
                <a:sym typeface="Symbol"/>
              </a:rPr>
              <a:t> and </a:t>
            </a:r>
            <a:r>
              <a:rPr lang="en-SG" sz="2800" b="1" dirty="0">
                <a:sym typeface="Symbol"/>
              </a:rPr>
              <a:t>v</a:t>
            </a:r>
            <a:r>
              <a:rPr lang="en-SG" sz="2800" dirty="0">
                <a:sym typeface="Symbol"/>
              </a:rPr>
              <a:t>, BUT before such push, </a:t>
            </a:r>
            <a:r>
              <a:rPr lang="en-SG" sz="2800" b="1" dirty="0">
                <a:sym typeface="Symbol"/>
              </a:rPr>
              <a:t>x(v) = 0</a:t>
            </a:r>
            <a:r>
              <a:rPr lang="en-SG" sz="2800" dirty="0">
                <a:sym typeface="Symbol"/>
              </a:rPr>
              <a:t> and now </a:t>
            </a:r>
            <a:r>
              <a:rPr lang="en-SG" sz="2800" b="1" dirty="0">
                <a:sym typeface="Symbol"/>
              </a:rPr>
              <a:t>x(v) &gt; 0</a:t>
            </a:r>
            <a:r>
              <a:rPr lang="en-SG" sz="2800" dirty="0">
                <a:sym typeface="Symbol"/>
              </a:rPr>
              <a:t> (and contributes to </a:t>
            </a:r>
            <a:r>
              <a:rPr lang="en-SG" sz="2800" b="1" dirty="0">
                <a:sym typeface="Symbol"/>
              </a:rPr>
              <a:t>(f)</a:t>
            </a:r>
            <a:r>
              <a:rPr lang="en-SG" sz="2800" dirty="0">
                <a:sym typeface="Symbol"/>
              </a:rPr>
              <a:t>), but as </a:t>
            </a:r>
            <a:r>
              <a:rPr lang="en-SG" sz="2800" b="1" dirty="0">
                <a:sym typeface="Symbol"/>
              </a:rPr>
              <a:t>h(v) ≤ 2n</a:t>
            </a:r>
            <a:r>
              <a:rPr lang="en-SG" sz="2800" dirty="0">
                <a:sym typeface="Symbol"/>
              </a:rPr>
              <a:t>, </a:t>
            </a:r>
            <a:r>
              <a:rPr lang="en-SG" sz="2800" b="1" dirty="0">
                <a:sym typeface="Symbol"/>
              </a:rPr>
              <a:t>(f) </a:t>
            </a:r>
            <a:r>
              <a:rPr lang="en-SG" sz="2800" dirty="0">
                <a:sym typeface="Symbol"/>
              </a:rPr>
              <a:t>can only increase by up to </a:t>
            </a:r>
            <a:r>
              <a:rPr lang="en-SG" sz="2800" b="1" dirty="0">
                <a:sym typeface="Symbol"/>
              </a:rPr>
              <a:t>2n</a:t>
            </a:r>
          </a:p>
          <a:p>
            <a:pPr marL="177800" indent="1588">
              <a:buNone/>
            </a:pPr>
            <a:endParaRPr lang="en-SG" sz="1100" b="1" dirty="0">
              <a:sym typeface="Symbol"/>
            </a:endParaRPr>
          </a:p>
          <a:p>
            <a:pPr marL="177800" indent="1588">
              <a:buNone/>
            </a:pPr>
            <a:r>
              <a:rPr lang="en-SG" sz="2800" b="1" dirty="0">
                <a:sym typeface="Wingdings" pitchFamily="2" charset="2"/>
              </a:rPr>
              <a:t> </a:t>
            </a:r>
            <a:r>
              <a:rPr lang="en-SG" sz="2800" dirty="0">
                <a:sym typeface="Symbol"/>
              </a:rPr>
              <a:t>Total increase of </a:t>
            </a:r>
            <a:r>
              <a:rPr lang="en-SG" sz="2800" b="1" dirty="0">
                <a:sym typeface="Symbol"/>
              </a:rPr>
              <a:t>(f)</a:t>
            </a:r>
            <a:r>
              <a:rPr lang="en-SG" sz="2800" dirty="0">
                <a:sym typeface="Symbol"/>
              </a:rPr>
              <a:t> due to up to </a:t>
            </a:r>
            <a:r>
              <a:rPr lang="en-SG" sz="2800" b="1" dirty="0">
                <a:sym typeface="Symbol"/>
              </a:rPr>
              <a:t>2n</a:t>
            </a:r>
            <a:r>
              <a:rPr lang="en-SG" sz="2800" b="1" baseline="30000" dirty="0">
                <a:sym typeface="Symbol"/>
              </a:rPr>
              <a:t>2</a:t>
            </a:r>
            <a:r>
              <a:rPr lang="en-SG" sz="2800" dirty="0">
                <a:sym typeface="Symbol"/>
              </a:rPr>
              <a:t> </a:t>
            </a:r>
            <a:r>
              <a:rPr lang="en-SG" sz="2800" dirty="0" err="1">
                <a:sym typeface="Symbol"/>
              </a:rPr>
              <a:t>relabels</a:t>
            </a:r>
            <a:r>
              <a:rPr lang="en-SG" sz="2800" dirty="0">
                <a:sym typeface="Symbol"/>
              </a:rPr>
              <a:t> (A2) and </a:t>
            </a:r>
            <a:r>
              <a:rPr lang="en-SG" sz="2800" b="1" dirty="0">
                <a:sym typeface="Symbol"/>
              </a:rPr>
              <a:t>2mn</a:t>
            </a:r>
            <a:r>
              <a:rPr lang="en-SG" sz="2800" dirty="0">
                <a:sym typeface="Symbol"/>
              </a:rPr>
              <a:t> saturating pushes (A3) </a:t>
            </a:r>
            <a:br>
              <a:rPr lang="en-SG" sz="2800" dirty="0">
                <a:sym typeface="Symbol"/>
              </a:rPr>
            </a:br>
            <a:r>
              <a:rPr lang="en-SG" sz="2800" b="1" dirty="0">
                <a:sym typeface="Symbol"/>
              </a:rPr>
              <a:t>≤ 2n</a:t>
            </a:r>
            <a:r>
              <a:rPr lang="en-SG" sz="2800" b="1" baseline="30000" dirty="0">
                <a:sym typeface="Symbol"/>
              </a:rPr>
              <a:t>2</a:t>
            </a:r>
            <a:r>
              <a:rPr lang="en-SG" sz="2800" b="1" dirty="0">
                <a:sym typeface="Symbol"/>
              </a:rPr>
              <a:t>*1 + 2mn*2n ≤ 2n</a:t>
            </a:r>
            <a:r>
              <a:rPr lang="en-SG" sz="2800" b="1" baseline="30000" dirty="0">
                <a:sym typeface="Symbol"/>
              </a:rPr>
              <a:t>2</a:t>
            </a:r>
            <a:r>
              <a:rPr lang="en-SG" sz="2800" b="1" dirty="0">
                <a:sym typeface="Symbol"/>
              </a:rPr>
              <a:t> + 4n</a:t>
            </a:r>
            <a:r>
              <a:rPr lang="en-SG" sz="2800" b="1" baseline="30000" dirty="0">
                <a:sym typeface="Symbol"/>
              </a:rPr>
              <a:t>2</a:t>
            </a:r>
            <a:r>
              <a:rPr lang="en-SG" sz="2800" b="1" dirty="0">
                <a:sym typeface="Symbol"/>
              </a:rPr>
              <a:t>m</a:t>
            </a:r>
            <a:endParaRPr lang="en-SG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Charging up Potential Energy</a:t>
            </a:r>
            <a:r>
              <a:rPr lang="en-SG" b="1" dirty="0">
                <a:sym typeface="Symbol"/>
              </a:rPr>
              <a:t> (f)</a:t>
            </a:r>
            <a:endParaRPr lang="en-SG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800" dirty="0"/>
              <a:t>On non-saturating push from </a:t>
            </a:r>
            <a:r>
              <a:rPr lang="en-SG" sz="2800" b="1" dirty="0"/>
              <a:t>u</a:t>
            </a:r>
            <a:r>
              <a:rPr lang="en-SG" sz="2800" dirty="0"/>
              <a:t> to </a:t>
            </a:r>
            <a:r>
              <a:rPr lang="en-SG" sz="2800" b="1" dirty="0"/>
              <a:t>v</a:t>
            </a:r>
            <a:r>
              <a:rPr lang="en-SG" sz="2800" dirty="0"/>
              <a:t>, we have:</a:t>
            </a:r>
          </a:p>
          <a:p>
            <a:pPr>
              <a:buNone/>
            </a:pPr>
            <a:endParaRPr lang="en-SG" sz="1100" dirty="0"/>
          </a:p>
          <a:p>
            <a:pPr>
              <a:buNone/>
            </a:pPr>
            <a:r>
              <a:rPr lang="en-SG" sz="2800" dirty="0"/>
              <a:t>Before:</a:t>
            </a:r>
          </a:p>
          <a:p>
            <a:pPr>
              <a:buNone/>
            </a:pPr>
            <a:r>
              <a:rPr lang="en-SG" sz="2800" b="1" dirty="0"/>
              <a:t>x(u) &gt; 0</a:t>
            </a:r>
            <a:r>
              <a:rPr lang="en-SG" sz="2800" dirty="0"/>
              <a:t> </a:t>
            </a:r>
            <a:r>
              <a:rPr lang="en-SG" sz="2800" dirty="0">
                <a:solidFill>
                  <a:srgbClr val="00B050"/>
                </a:solidFill>
              </a:rPr>
              <a:t>// thus we need to push</a:t>
            </a:r>
          </a:p>
          <a:p>
            <a:pPr>
              <a:buNone/>
            </a:pPr>
            <a:r>
              <a:rPr lang="en-SG" sz="2800" b="1" dirty="0"/>
              <a:t>x(u) &lt; r(u, v)</a:t>
            </a:r>
            <a:r>
              <a:rPr lang="en-SG" sz="2800" dirty="0"/>
              <a:t> </a:t>
            </a:r>
            <a:r>
              <a:rPr lang="en-SG" sz="2800" dirty="0">
                <a:solidFill>
                  <a:srgbClr val="00B050"/>
                </a:solidFill>
              </a:rPr>
              <a:t>// as it is non-saturating</a:t>
            </a:r>
          </a:p>
          <a:p>
            <a:pPr>
              <a:buNone/>
            </a:pPr>
            <a:r>
              <a:rPr lang="en-SG" sz="2800" b="1" dirty="0"/>
              <a:t>h(u) &gt; h(v)</a:t>
            </a:r>
            <a:r>
              <a:rPr lang="en-SG" sz="2800" dirty="0"/>
              <a:t> </a:t>
            </a:r>
            <a:r>
              <a:rPr lang="en-SG" sz="2800" dirty="0">
                <a:solidFill>
                  <a:srgbClr val="00B050"/>
                </a:solidFill>
              </a:rPr>
              <a:t>// that’s why we can push</a:t>
            </a:r>
          </a:p>
          <a:p>
            <a:pPr>
              <a:buNone/>
            </a:pPr>
            <a:endParaRPr lang="en-SG" sz="11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SG" sz="2800" dirty="0"/>
              <a:t>After:</a:t>
            </a:r>
          </a:p>
          <a:p>
            <a:pPr>
              <a:buNone/>
            </a:pPr>
            <a:r>
              <a:rPr lang="en-SG" sz="2800" b="1" dirty="0"/>
              <a:t>x(u) = 0 </a:t>
            </a:r>
            <a:r>
              <a:rPr lang="en-SG" sz="2800" dirty="0">
                <a:solidFill>
                  <a:srgbClr val="00B050"/>
                </a:solidFill>
              </a:rPr>
              <a:t>// vertex u is 'relieved'…</a:t>
            </a:r>
          </a:p>
          <a:p>
            <a:pPr>
              <a:buNone/>
            </a:pPr>
            <a:r>
              <a:rPr lang="en-SG" sz="2800" b="1" dirty="0"/>
              <a:t>x(v) &gt; 0 </a:t>
            </a:r>
            <a:r>
              <a:rPr lang="en-SG" sz="2800" dirty="0">
                <a:solidFill>
                  <a:srgbClr val="00B050"/>
                </a:solidFill>
              </a:rPr>
              <a:t>// vertex v gets the excess</a:t>
            </a:r>
          </a:p>
          <a:p>
            <a:pPr>
              <a:buNone/>
            </a:pPr>
            <a:r>
              <a:rPr lang="en-SG" sz="2800" b="1" dirty="0"/>
              <a:t>r(u, v) &gt; 0 </a:t>
            </a:r>
            <a:r>
              <a:rPr lang="en-SG" sz="2800" dirty="0">
                <a:solidFill>
                  <a:srgbClr val="00B050"/>
                </a:solidFill>
              </a:rPr>
              <a:t>// remember, this is non-saturating</a:t>
            </a:r>
          </a:p>
          <a:p>
            <a:pPr>
              <a:buNone/>
            </a:pPr>
            <a:r>
              <a:rPr lang="en-SG" sz="2800" b="1" dirty="0"/>
              <a:t>h(u) &gt; h(v) </a:t>
            </a:r>
            <a:r>
              <a:rPr lang="en-SG" sz="2800" dirty="0">
                <a:solidFill>
                  <a:srgbClr val="00B050"/>
                </a:solidFill>
              </a:rPr>
              <a:t>// nothing changes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Discharging Potential Energy</a:t>
            </a:r>
            <a:r>
              <a:rPr lang="en-SG" b="1" dirty="0">
                <a:sym typeface="Symbol"/>
              </a:rPr>
              <a:t> (f)</a:t>
            </a:r>
            <a:endParaRPr lang="en-SG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800" dirty="0"/>
              <a:t>The change in </a:t>
            </a:r>
            <a:r>
              <a:rPr lang="en-SG" sz="2800" b="1" dirty="0">
                <a:sym typeface="Symbol"/>
              </a:rPr>
              <a:t>(f)</a:t>
            </a:r>
            <a:r>
              <a:rPr lang="en-SG" sz="2800" dirty="0">
                <a:sym typeface="Symbol"/>
              </a:rPr>
              <a:t>:</a:t>
            </a:r>
          </a:p>
          <a:p>
            <a:r>
              <a:rPr lang="en-SG" sz="2400" dirty="0">
                <a:sym typeface="Symbol"/>
              </a:rPr>
              <a:t>Increase </a:t>
            </a:r>
            <a:r>
              <a:rPr lang="en-SG" sz="2400" b="1" dirty="0">
                <a:sym typeface="Symbol"/>
              </a:rPr>
              <a:t>≤ h(v) </a:t>
            </a:r>
            <a:r>
              <a:rPr lang="en-SG" sz="2400" dirty="0">
                <a:solidFill>
                  <a:srgbClr val="00B050"/>
                </a:solidFill>
                <a:sym typeface="Symbol"/>
              </a:rPr>
              <a:t>// as x(v) &gt; 0 now and v can be t with h(t)=0</a:t>
            </a:r>
          </a:p>
          <a:p>
            <a:r>
              <a:rPr lang="en-SG" sz="2400" dirty="0">
                <a:sym typeface="Symbol"/>
              </a:rPr>
              <a:t>Decrease</a:t>
            </a:r>
            <a:r>
              <a:rPr lang="en-SG" sz="2400" b="1" dirty="0">
                <a:sym typeface="Symbol"/>
              </a:rPr>
              <a:t> = h(u) </a:t>
            </a:r>
            <a:r>
              <a:rPr lang="en-SG" sz="2400" dirty="0">
                <a:solidFill>
                  <a:srgbClr val="00B050"/>
                </a:solidFill>
                <a:sym typeface="Symbol"/>
              </a:rPr>
              <a:t>// as x(u) = 0 now</a:t>
            </a:r>
          </a:p>
          <a:p>
            <a:pPr>
              <a:buNone/>
            </a:pPr>
            <a:endParaRPr lang="en-SG" sz="1100" b="1" dirty="0">
              <a:sym typeface="Symbol"/>
            </a:endParaRPr>
          </a:p>
          <a:p>
            <a:pPr>
              <a:buNone/>
            </a:pPr>
            <a:r>
              <a:rPr lang="en-SG" sz="2800" b="1" dirty="0">
                <a:sym typeface="Symbol"/>
              </a:rPr>
              <a:t>(f) ≤ h(v) - h(u) ≤ -1 </a:t>
            </a:r>
            <a:r>
              <a:rPr lang="en-SG" sz="2800" dirty="0">
                <a:solidFill>
                  <a:srgbClr val="00B050"/>
                </a:solidFill>
                <a:sym typeface="Symbol"/>
              </a:rPr>
              <a:t>// h(u) is taller than h(v)</a:t>
            </a:r>
          </a:p>
          <a:p>
            <a:pPr>
              <a:buNone/>
            </a:pPr>
            <a:endParaRPr lang="en-SG" sz="1100" b="1" dirty="0">
              <a:sym typeface="Symbol"/>
            </a:endParaRPr>
          </a:p>
          <a:p>
            <a:pPr>
              <a:buFont typeface="Wingdings"/>
              <a:buChar char="è"/>
            </a:pPr>
            <a:r>
              <a:rPr lang="en-SG" sz="2800" b="1" dirty="0">
                <a:sym typeface="Symbol"/>
              </a:rPr>
              <a:t> (f) decreases by at least 1</a:t>
            </a:r>
            <a:br>
              <a:rPr lang="en-SG" sz="2800" b="1" dirty="0">
                <a:sym typeface="Symbol"/>
              </a:rPr>
            </a:br>
            <a:r>
              <a:rPr lang="en-SG" sz="2800" b="1" dirty="0">
                <a:sym typeface="Symbol"/>
              </a:rPr>
              <a:t>  on every non-saturating push</a:t>
            </a:r>
          </a:p>
          <a:p>
            <a:pPr>
              <a:buNone/>
            </a:pPr>
            <a:endParaRPr lang="en-SG" sz="1100" b="1" dirty="0">
              <a:sym typeface="Symbol"/>
            </a:endParaRPr>
          </a:p>
          <a:p>
            <a:pPr>
              <a:buFont typeface="Wingdings"/>
              <a:buChar char="è"/>
            </a:pPr>
            <a:r>
              <a:rPr lang="en-SG" sz="2800" dirty="0"/>
              <a:t> Since </a:t>
            </a:r>
            <a:r>
              <a:rPr lang="en-SG" sz="2800" b="1" dirty="0">
                <a:sym typeface="Symbol"/>
              </a:rPr>
              <a:t></a:t>
            </a:r>
            <a:r>
              <a:rPr lang="en-SG" sz="2800" b="1" dirty="0"/>
              <a:t>(f) ≥ 0</a:t>
            </a:r>
            <a:r>
              <a:rPr lang="en-SG" sz="2800" dirty="0"/>
              <a:t> at all time, and it is initially </a:t>
            </a:r>
            <a:r>
              <a:rPr lang="en-SG" sz="2800" b="1" dirty="0"/>
              <a:t>0</a:t>
            </a:r>
            <a:r>
              <a:rPr lang="en-SG" sz="2800" dirty="0"/>
              <a:t> and increases by </a:t>
            </a:r>
            <a:r>
              <a:rPr lang="en-SG" sz="2800" b="1" dirty="0"/>
              <a:t>≤ 2n</a:t>
            </a:r>
            <a:r>
              <a:rPr lang="en-SG" sz="2800" b="1" baseline="30000" dirty="0"/>
              <a:t>2</a:t>
            </a:r>
            <a:r>
              <a:rPr lang="en-SG" sz="2800" b="1" dirty="0"/>
              <a:t>+4n</a:t>
            </a:r>
            <a:r>
              <a:rPr lang="en-SG" sz="2800" b="1" baseline="30000" dirty="0"/>
              <a:t>2</a:t>
            </a:r>
            <a:r>
              <a:rPr lang="en-SG" sz="2800" b="1" dirty="0"/>
              <a:t>m</a:t>
            </a:r>
            <a:r>
              <a:rPr lang="en-SG" sz="2800" dirty="0"/>
              <a:t>, there are </a:t>
            </a:r>
            <a:r>
              <a:rPr lang="en-SG" sz="2800" b="1" dirty="0"/>
              <a:t>≤ 2n</a:t>
            </a:r>
            <a:r>
              <a:rPr lang="en-SG" sz="2800" b="1" baseline="30000" dirty="0"/>
              <a:t>2</a:t>
            </a:r>
            <a:r>
              <a:rPr lang="en-SG" sz="2800" b="1" dirty="0"/>
              <a:t>+4n</a:t>
            </a:r>
            <a:r>
              <a:rPr lang="en-SG" sz="2800" b="1" baseline="30000" dirty="0"/>
              <a:t>2</a:t>
            </a:r>
            <a:r>
              <a:rPr lang="en-SG" sz="2800" b="1" dirty="0"/>
              <a:t>m</a:t>
            </a:r>
            <a:r>
              <a:rPr lang="en-SG" sz="2800" dirty="0"/>
              <a:t> non-saturating pushes at maximum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The Net Effect to</a:t>
            </a:r>
            <a:r>
              <a:rPr lang="en-SG" b="1" dirty="0">
                <a:sym typeface="Symbol"/>
              </a:rPr>
              <a:t> (f)</a:t>
            </a:r>
            <a:r>
              <a:rPr lang="en-SG" dirty="0"/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1588">
              <a:buNone/>
            </a:pPr>
            <a:r>
              <a:rPr lang="en-SG" sz="2800" dirty="0"/>
              <a:t>Corollary: Push-</a:t>
            </a:r>
            <a:r>
              <a:rPr lang="en-SG" sz="2800" dirty="0" err="1"/>
              <a:t>Relabel</a:t>
            </a:r>
            <a:r>
              <a:rPr lang="en-SG" sz="2800" dirty="0"/>
              <a:t> algorithm will terminate in</a:t>
            </a:r>
            <a:br>
              <a:rPr lang="en-SG" sz="2800" dirty="0"/>
            </a:br>
            <a:r>
              <a:rPr lang="en-SG" sz="2800" dirty="0"/>
              <a:t>O(</a:t>
            </a:r>
            <a:r>
              <a:rPr lang="en-SG" sz="2800" b="1" dirty="0"/>
              <a:t>n</a:t>
            </a:r>
            <a:r>
              <a:rPr lang="en-SG" sz="2800" b="1" baseline="30000" dirty="0"/>
              <a:t>2</a:t>
            </a:r>
            <a:r>
              <a:rPr lang="en-SG" sz="2800" b="1" dirty="0"/>
              <a:t> m</a:t>
            </a:r>
            <a:r>
              <a:rPr lang="en-SG" sz="2800" dirty="0"/>
              <a:t>) – bounded by the max possible non-saturating pushes – as by then </a:t>
            </a:r>
            <a:r>
              <a:rPr lang="en-SG" sz="2800" b="1" dirty="0">
                <a:sym typeface="Symbol"/>
              </a:rPr>
              <a:t>u  V-{</a:t>
            </a:r>
            <a:r>
              <a:rPr lang="en-SG" sz="2800" b="1" dirty="0" err="1">
                <a:sym typeface="Symbol"/>
              </a:rPr>
              <a:t>s,t</a:t>
            </a:r>
            <a:r>
              <a:rPr lang="en-SG" sz="2800" b="1" dirty="0">
                <a:sym typeface="Symbol"/>
              </a:rPr>
              <a:t>}, x(u) = 0</a:t>
            </a:r>
            <a:r>
              <a:rPr lang="en-SG" sz="2800" dirty="0">
                <a:sym typeface="Symbol"/>
              </a:rPr>
              <a:t> and therefore no more pushing or relabeling is needed</a:t>
            </a:r>
          </a:p>
          <a:p>
            <a:pPr>
              <a:buNone/>
            </a:pPr>
            <a:endParaRPr lang="en-SG" sz="1100" dirty="0">
              <a:sym typeface="Symbol"/>
            </a:endParaRPr>
          </a:p>
          <a:p>
            <a:pPr marL="177800" indent="1588">
              <a:buNone/>
            </a:pPr>
            <a:r>
              <a:rPr lang="en-SG" sz="2800" dirty="0">
                <a:sym typeface="Symbol"/>
              </a:rPr>
              <a:t>When Push-</a:t>
            </a:r>
            <a:r>
              <a:rPr lang="en-SG" sz="2800" dirty="0" err="1">
                <a:sym typeface="Symbol"/>
              </a:rPr>
              <a:t>Relabel</a:t>
            </a:r>
            <a:r>
              <a:rPr lang="en-SG" sz="2800" dirty="0">
                <a:sym typeface="Symbol"/>
              </a:rPr>
              <a:t> algorithm terminates, it finds a legal flow </a:t>
            </a:r>
            <a:r>
              <a:rPr lang="en-SG" sz="2800" b="1" dirty="0">
                <a:sym typeface="Symbol"/>
              </a:rPr>
              <a:t>f</a:t>
            </a:r>
            <a:r>
              <a:rPr lang="en-SG" sz="2800" dirty="0">
                <a:sym typeface="Symbol"/>
              </a:rPr>
              <a:t> that disconnects source </a:t>
            </a:r>
            <a:r>
              <a:rPr lang="en-SG" sz="2800" b="1" dirty="0">
                <a:sym typeface="Symbol"/>
              </a:rPr>
              <a:t>s</a:t>
            </a:r>
            <a:r>
              <a:rPr lang="en-SG" sz="2800" dirty="0">
                <a:sym typeface="Symbol"/>
              </a:rPr>
              <a:t> and sink </a:t>
            </a:r>
            <a:r>
              <a:rPr lang="en-SG" sz="2800" b="1" dirty="0">
                <a:sym typeface="Symbol"/>
              </a:rPr>
              <a:t>t</a:t>
            </a:r>
            <a:r>
              <a:rPr lang="en-SG" sz="2800" dirty="0">
                <a:sym typeface="Symbol"/>
              </a:rPr>
              <a:t> in </a:t>
            </a:r>
            <a:r>
              <a:rPr lang="en-SG" sz="2800" b="1" dirty="0">
                <a:sym typeface="Symbol"/>
              </a:rPr>
              <a:t>R</a:t>
            </a:r>
            <a:r>
              <a:rPr lang="en-SG" sz="2800" dirty="0">
                <a:sym typeface="Symbol"/>
              </a:rPr>
              <a:t>, so it finds max flow in O(</a:t>
            </a:r>
            <a:r>
              <a:rPr lang="en-SG" sz="2800" b="1" dirty="0">
                <a:sym typeface="Symbol"/>
              </a:rPr>
              <a:t>n</a:t>
            </a:r>
            <a:r>
              <a:rPr lang="en-SG" sz="2800" b="1" baseline="30000" dirty="0">
                <a:sym typeface="Symbol"/>
              </a:rPr>
              <a:t>2</a:t>
            </a:r>
            <a:r>
              <a:rPr lang="en-SG" sz="2800" b="1" dirty="0">
                <a:sym typeface="Symbol"/>
              </a:rPr>
              <a:t> m</a:t>
            </a:r>
            <a:r>
              <a:rPr lang="en-SG" sz="2800" dirty="0">
                <a:sym typeface="Symbol"/>
              </a:rPr>
              <a:t>) time</a:t>
            </a:r>
            <a:endParaRPr lang="en-SG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Finally….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Recap about Ford-Fulkerson and its variations…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Introducing 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Analysis of Push-Relabel Algorithm: O(</a:t>
            </a:r>
            <a:r>
              <a:rPr lang="en-US" b="1" dirty="0"/>
              <a:t>n</a:t>
            </a:r>
            <a:r>
              <a:rPr lang="en-US" b="1" baseline="30000" dirty="0"/>
              <a:t>2</a:t>
            </a:r>
            <a:r>
              <a:rPr lang="en-US" b="1" dirty="0"/>
              <a:t> m</a:t>
            </a:r>
            <a:r>
              <a:rPr lang="en-US" dirty="0"/>
              <a:t>)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u="sng" dirty="0">
                <a:solidFill>
                  <a:srgbClr val="C00000"/>
                </a:solidFill>
              </a:rPr>
              <a:t>Implementation note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SG" sz="2800" dirty="0"/>
              <a:t>How to efficiently implement Push-</a:t>
            </a:r>
            <a:r>
              <a:rPr lang="en-SG" sz="2800" dirty="0" err="1"/>
              <a:t>Relabel</a:t>
            </a:r>
            <a:r>
              <a:rPr lang="en-SG" sz="2800" dirty="0"/>
              <a:t> algorithm?</a:t>
            </a:r>
          </a:p>
          <a:p>
            <a:pPr marL="693737" indent="-514350">
              <a:buAutoNum type="arabicPeriod"/>
            </a:pPr>
            <a:r>
              <a:rPr lang="en-SG" sz="2400" dirty="0"/>
              <a:t>Maintain good data structure for residual graph </a:t>
            </a:r>
            <a:r>
              <a:rPr lang="en-SG" sz="2400" b="1" dirty="0"/>
              <a:t>R</a:t>
            </a:r>
            <a:r>
              <a:rPr lang="en-SG" sz="2400" dirty="0"/>
              <a:t> (so that we have O(</a:t>
            </a:r>
            <a:r>
              <a:rPr lang="en-SG" sz="2400" b="1" dirty="0"/>
              <a:t>1</a:t>
            </a:r>
            <a:r>
              <a:rPr lang="en-SG" sz="2400" dirty="0"/>
              <a:t>) updates per push operation)</a:t>
            </a:r>
          </a:p>
          <a:p>
            <a:pPr marL="693737" indent="-514350">
              <a:buAutoNum type="arabicPeriod"/>
            </a:pPr>
            <a:r>
              <a:rPr lang="en-SG" sz="2400" dirty="0"/>
              <a:t>Maintain a linked list of unbalanced vertices, i.e., those with </a:t>
            </a:r>
            <a:r>
              <a:rPr lang="en-SG" sz="2400" b="1" dirty="0"/>
              <a:t>x(u) &gt; 0</a:t>
            </a:r>
            <a:r>
              <a:rPr lang="en-SG" sz="2400" dirty="0"/>
              <a:t> (so that we have O(</a:t>
            </a:r>
            <a:r>
              <a:rPr lang="en-SG" sz="2400" b="1" dirty="0"/>
              <a:t>1</a:t>
            </a:r>
            <a:r>
              <a:rPr lang="en-SG" sz="2400" dirty="0"/>
              <a:t>) per push)</a:t>
            </a:r>
          </a:p>
          <a:p>
            <a:pPr marL="693737" indent="-514350">
              <a:buAutoNum type="arabicPeriod"/>
            </a:pPr>
            <a:r>
              <a:rPr lang="en-SG" sz="2400" dirty="0"/>
              <a:t>For each vertex, maintain a </a:t>
            </a:r>
            <a:r>
              <a:rPr lang="en-SG" sz="2400" u="sng" dirty="0"/>
              <a:t>circular</a:t>
            </a:r>
            <a:r>
              <a:rPr lang="en-SG" sz="2400" dirty="0"/>
              <a:t> list of adjacent vertices so that we can push excess flow in a fair manner</a:t>
            </a:r>
          </a:p>
          <a:p>
            <a:pPr marL="1150937" lvl="1" indent="-514350">
              <a:buAutoNum type="arabicPeriod"/>
            </a:pPr>
            <a:r>
              <a:rPr lang="en-SG" sz="2000" dirty="0"/>
              <a:t>In each step, we start with the first unbalanced vertex in the list. Examine edges in order until we find one with lower height.</a:t>
            </a:r>
          </a:p>
          <a:p>
            <a:pPr marL="1150937" lvl="1" indent="-514350">
              <a:buAutoNum type="arabicPeriod"/>
            </a:pPr>
            <a:r>
              <a:rPr lang="en-SG" sz="2000" dirty="0"/>
              <a:t>Remember where you stop and restart from there next time.</a:t>
            </a:r>
          </a:p>
          <a:p>
            <a:pPr marL="1150937" lvl="1" indent="-514350">
              <a:buAutoNum type="arabicPeriod"/>
            </a:pPr>
            <a:r>
              <a:rPr lang="en-SG" sz="2000" dirty="0"/>
              <a:t>If none found, do </a:t>
            </a:r>
            <a:r>
              <a:rPr lang="en-SG" sz="2000" dirty="0" err="1"/>
              <a:t>relabel</a:t>
            </a:r>
            <a:r>
              <a:rPr lang="en-SG" sz="2000" dirty="0"/>
              <a:t> operation instead.</a:t>
            </a:r>
          </a:p>
          <a:p>
            <a:pPr marL="693737" indent="-514350">
              <a:buNone/>
            </a:pPr>
            <a:endParaRPr lang="en-SG" sz="1100" dirty="0"/>
          </a:p>
          <a:p>
            <a:pPr marL="693737" indent="-514350">
              <a:buNone/>
            </a:pPr>
            <a:r>
              <a:rPr lang="en-SG" sz="2400" dirty="0"/>
              <a:t>This is just a sketch… there are other minor technicalities…</a:t>
            </a:r>
          </a:p>
          <a:p>
            <a:r>
              <a:rPr lang="en-US" sz="2000" dirty="0"/>
              <a:t>There is an O(n</a:t>
            </a:r>
            <a:r>
              <a:rPr lang="en-US" sz="2000" baseline="30000" dirty="0"/>
              <a:t>3</a:t>
            </a:r>
            <a:r>
              <a:rPr lang="en-US" sz="2000" dirty="0"/>
              <a:t>) version of Push-Relabel </a:t>
            </a:r>
            <a:r>
              <a:rPr lang="en-US" sz="2000" dirty="0" smtClean="0"/>
              <a:t>algorithm</a:t>
            </a:r>
          </a:p>
          <a:p>
            <a:r>
              <a:rPr lang="en-SG" sz="1200" dirty="0">
                <a:hlinkClick r:id="rId3"/>
              </a:rPr>
              <a:t>https://</a:t>
            </a:r>
            <a:r>
              <a:rPr lang="en-SG" sz="1200" dirty="0" smtClean="0">
                <a:hlinkClick r:id="rId3"/>
              </a:rPr>
              <a:t>en.wikipedia.org/wiki/Push%E2%80%93relabel_maximum_flow_algorithm#Active_node_selection_rules</a:t>
            </a:r>
            <a:endParaRPr lang="en-SG" sz="1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Implementation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7" indent="0">
              <a:buNone/>
            </a:pPr>
            <a:r>
              <a:rPr lang="en-SG" sz="2800" dirty="0"/>
              <a:t>See available sources in the Internet</a:t>
            </a:r>
          </a:p>
          <a:p>
            <a:pPr marL="179387" indent="0">
              <a:buNone/>
            </a:pPr>
            <a:endParaRPr lang="en-SG" sz="1100" dirty="0"/>
          </a:p>
          <a:p>
            <a:pPr marL="179387" indent="0">
              <a:buNone/>
            </a:pPr>
            <a:r>
              <a:rPr lang="en-SG" sz="2800" dirty="0"/>
              <a:t>e.g., refer to Stanford’s ICPC team for O(</a:t>
            </a:r>
            <a:r>
              <a:rPr lang="en-SG" sz="2800" b="1" dirty="0"/>
              <a:t>n</a:t>
            </a:r>
            <a:r>
              <a:rPr lang="en-SG" sz="2800" b="1" baseline="30000" dirty="0"/>
              <a:t>3</a:t>
            </a:r>
            <a:r>
              <a:rPr lang="en-SG" sz="2800" dirty="0"/>
              <a:t>) Push-Relabel implementation</a:t>
            </a:r>
          </a:p>
          <a:p>
            <a:pPr marL="179387" indent="0">
              <a:buNone/>
            </a:pPr>
            <a:endParaRPr lang="en-US" sz="2400" dirty="0"/>
          </a:p>
          <a:p>
            <a:pPr marL="179387" indent="0">
              <a:buNone/>
            </a:pPr>
            <a:r>
              <a:rPr lang="en-SG" sz="2000" dirty="0">
                <a:hlinkClick r:id="rId3"/>
              </a:rPr>
              <a:t>https://github.com/jaehyunp/stanfordacm/blob/master/code/PushRelabel.cc</a:t>
            </a:r>
            <a:endParaRPr lang="en-SG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G" dirty="0"/>
              <a:t>Sample Implementation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Recap about Ford-Fulkerson and its variations…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Introducing 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Analysis of Push-Relabel Algorithm: O(</a:t>
            </a:r>
            <a:r>
              <a:rPr lang="en-US" b="1" dirty="0"/>
              <a:t>n</a:t>
            </a:r>
            <a:r>
              <a:rPr lang="en-US" b="1" baseline="30000" dirty="0"/>
              <a:t>2</a:t>
            </a:r>
            <a:r>
              <a:rPr lang="en-US" b="1" dirty="0"/>
              <a:t> m</a:t>
            </a:r>
            <a:r>
              <a:rPr lang="en-US" dirty="0"/>
              <a:t>)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Implementation note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Roadmap/Summary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6324" y="4116352"/>
            <a:ext cx="82524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/>
              <a:t>All the best for your Final</a:t>
            </a:r>
            <a:endParaRPr lang="en-US" sz="4000" i="1" dirty="0">
              <a:sym typeface="Wingdings" panose="05000000000000000000" pitchFamily="2" charset="2"/>
            </a:endParaRPr>
          </a:p>
          <a:p>
            <a:pPr algn="ctr"/>
            <a:r>
              <a:rPr lang="en-US" sz="1800" i="1" dirty="0">
                <a:sym typeface="Wingdings" panose="05000000000000000000" pitchFamily="2" charset="2"/>
              </a:rPr>
              <a:t>PS: there will be some “simple” Push-Relabel questions as MCQs in </a:t>
            </a:r>
            <a:r>
              <a:rPr lang="en-US" sz="1800" i="1">
                <a:sym typeface="Wingdings" panose="05000000000000000000" pitchFamily="2" charset="2"/>
              </a:rPr>
              <a:t>the </a:t>
            </a:r>
            <a:r>
              <a:rPr lang="en-US" sz="1800" i="1" smtClean="0">
                <a:sym typeface="Wingdings" panose="05000000000000000000" pitchFamily="2" charset="2"/>
              </a:rPr>
              <a:t>final</a:t>
            </a:r>
            <a:endParaRPr lang="en-US" sz="1800" i="1" dirty="0">
              <a:sym typeface="Wingdings" panose="05000000000000000000" pitchFamily="2" charset="2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2150" indent="-514350">
              <a:buAutoNum type="arabicPeriod"/>
            </a:pPr>
            <a:r>
              <a:rPr lang="en-US" sz="2800" dirty="0"/>
              <a:t>Build residual graph </a:t>
            </a:r>
            <a:r>
              <a:rPr lang="en-US" sz="2800" b="1" dirty="0"/>
              <a:t>R</a:t>
            </a:r>
          </a:p>
          <a:p>
            <a:pPr marL="692150" indent="-514350">
              <a:buAutoNum type="arabicPeriod"/>
            </a:pPr>
            <a:r>
              <a:rPr lang="en-US" sz="2800" dirty="0">
                <a:sym typeface="Wingdings" pitchFamily="2" charset="2"/>
              </a:rPr>
              <a:t>While </a:t>
            </a:r>
            <a:r>
              <a:rPr lang="en-US" sz="2800" dirty="0">
                <a:sym typeface="Symbol"/>
              </a:rPr>
              <a:t> augmenting path </a:t>
            </a:r>
            <a:r>
              <a:rPr lang="en-US" sz="2800" b="1" dirty="0">
                <a:sym typeface="Symbol"/>
              </a:rPr>
              <a:t>P</a:t>
            </a:r>
            <a:r>
              <a:rPr lang="en-US" sz="2800" dirty="0">
                <a:sym typeface="Symbol"/>
              </a:rPr>
              <a:t> in </a:t>
            </a:r>
            <a:r>
              <a:rPr lang="en-US" sz="2800" b="1" dirty="0">
                <a:sym typeface="Symbol"/>
              </a:rPr>
              <a:t>R</a:t>
            </a:r>
            <a:endParaRPr lang="en-US" sz="2800" dirty="0">
              <a:sym typeface="Symbol"/>
            </a:endParaRPr>
          </a:p>
          <a:p>
            <a:pPr marL="1093787" lvl="1" indent="-457200">
              <a:buAutoNum type="arabicPeriod"/>
            </a:pPr>
            <a:r>
              <a:rPr lang="en-US" sz="2400" dirty="0">
                <a:sym typeface="Symbol"/>
              </a:rPr>
              <a:t>Let </a:t>
            </a:r>
            <a:r>
              <a:rPr lang="en-US" sz="2400" b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be the capacity of the bottleneck edge in </a:t>
            </a:r>
            <a:r>
              <a:rPr lang="en-US" sz="2400" b="1" dirty="0">
                <a:sym typeface="Symbol"/>
              </a:rPr>
              <a:t>P</a:t>
            </a:r>
          </a:p>
          <a:p>
            <a:pPr marL="1093787" lvl="1" indent="-457200">
              <a:buAutoNum type="arabicPeriod"/>
            </a:pPr>
            <a:r>
              <a:rPr lang="en-US" sz="2400" dirty="0">
                <a:sym typeface="Symbol"/>
              </a:rPr>
              <a:t>Add path </a:t>
            </a:r>
            <a:r>
              <a:rPr lang="en-US" sz="2400" b="1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with value </a:t>
            </a:r>
            <a:r>
              <a:rPr lang="en-US" sz="2400" b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to flow</a:t>
            </a:r>
          </a:p>
          <a:p>
            <a:pPr marL="1093787" lvl="1" indent="-457200">
              <a:buAutoNum type="arabicPeriod"/>
            </a:pPr>
            <a:r>
              <a:rPr lang="en-US" sz="2400" dirty="0">
                <a:sym typeface="Symbol"/>
              </a:rPr>
              <a:t>Update the residual graph </a:t>
            </a:r>
            <a:r>
              <a:rPr lang="en-US" sz="2400" b="1" dirty="0">
                <a:sym typeface="Symbol"/>
              </a:rPr>
              <a:t>R</a:t>
            </a:r>
            <a:r>
              <a:rPr lang="en-US" sz="2400" dirty="0">
                <a:sym typeface="Symbol"/>
              </a:rPr>
              <a:t> (</a:t>
            </a:r>
            <a:r>
              <a:rPr lang="en-US" sz="2400" dirty="0" err="1">
                <a:sym typeface="Symbol"/>
              </a:rPr>
              <a:t>forward+backward</a:t>
            </a:r>
            <a:r>
              <a:rPr lang="en-US" sz="2400" dirty="0">
                <a:sym typeface="Symbol"/>
              </a:rPr>
              <a:t> edges)</a:t>
            </a:r>
            <a:endParaRPr lang="en-US" sz="2000" dirty="0">
              <a:sym typeface="Wingdings" pitchFamily="2" charset="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Recap: Ford-Fulkerson (1/2)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070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800" dirty="0"/>
              <a:t>Example of the residual network of the original input graph </a:t>
            </a:r>
            <a:r>
              <a:rPr lang="en-SG" sz="1800" b="1" dirty="0"/>
              <a:t>after</a:t>
            </a:r>
            <a:r>
              <a:rPr lang="en-SG" sz="1800" dirty="0"/>
              <a:t> sending a 2-units flow through path 0</a:t>
            </a:r>
            <a:r>
              <a:rPr lang="en-SG" sz="1800" dirty="0">
                <a:sym typeface="Wingdings" pitchFamily="2" charset="2"/>
              </a:rPr>
              <a:t>234 with edge 23 with capacity 2 as the bottleneck edge</a:t>
            </a:r>
            <a:endParaRPr lang="en-SG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5898523" y="1576012"/>
            <a:ext cx="300077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Build flow incrementally</a:t>
            </a:r>
            <a:endParaRPr lang="en-US" sz="2000" strike="sngStrike" dirty="0"/>
          </a:p>
        </p:txBody>
      </p:sp>
      <p:sp>
        <p:nvSpPr>
          <p:cNvPr id="7" name="TextBox 6"/>
          <p:cNvSpPr txBox="1"/>
          <p:nvPr/>
        </p:nvSpPr>
        <p:spPr>
          <a:xfrm>
            <a:off x="5525030" y="2646456"/>
            <a:ext cx="280759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ym typeface="Symbol"/>
              </a:rPr>
              <a:t>p</a:t>
            </a:r>
            <a:r>
              <a:rPr lang="en-US" sz="2000" dirty="0">
                <a:sym typeface="Symbol"/>
              </a:rPr>
              <a:t> with </a:t>
            </a:r>
            <a:r>
              <a:rPr lang="en-US" sz="2000" b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 is a </a:t>
            </a:r>
            <a:r>
              <a:rPr lang="en-US" sz="2000" b="1" dirty="0">
                <a:sym typeface="Symbol"/>
              </a:rPr>
              <a:t>legal</a:t>
            </a:r>
            <a:r>
              <a:rPr lang="en-US" sz="2000" dirty="0">
                <a:sym typeface="Symbol"/>
              </a:rPr>
              <a:t> flow</a:t>
            </a:r>
            <a:endParaRPr lang="en-US" sz="2000" strike="sngStrike" dirty="0"/>
          </a:p>
        </p:txBody>
      </p:sp>
      <p:sp>
        <p:nvSpPr>
          <p:cNvPr id="8" name="TextBox 7"/>
          <p:cNvSpPr txBox="1"/>
          <p:nvPr/>
        </p:nvSpPr>
        <p:spPr>
          <a:xfrm>
            <a:off x="7868991" y="2074239"/>
            <a:ext cx="115909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ym typeface="Symbol"/>
              </a:rPr>
              <a:t>Max of this iteration</a:t>
            </a:r>
            <a:endParaRPr lang="en-US" sz="1400" strike="sngStrik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8925" y="3900180"/>
            <a:ext cx="3486150" cy="202882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indent="-3175">
              <a:buNone/>
            </a:pPr>
            <a:r>
              <a:rPr lang="en-US" sz="2800" dirty="0"/>
              <a:t>Ford-Fulkerson method has several implementations on its augmenting path finding strategies:</a:t>
            </a:r>
          </a:p>
          <a:p>
            <a:pPr marL="180975" indent="-3175">
              <a:buNone/>
            </a:pPr>
            <a:endParaRPr lang="en-US" sz="1100" dirty="0"/>
          </a:p>
          <a:p>
            <a:pPr marL="692150" indent="-514350">
              <a:buAutoNum type="arabicPeriod"/>
            </a:pPr>
            <a:r>
              <a:rPr lang="en-US" sz="2800" dirty="0">
                <a:sym typeface="Wingdings" pitchFamily="2" charset="2"/>
              </a:rPr>
              <a:t>"Any augmenting path" (use DFS): O(</a:t>
            </a:r>
            <a:r>
              <a:rPr lang="en-US" sz="2800" b="1" dirty="0">
                <a:sym typeface="Wingdings" pitchFamily="2" charset="2"/>
              </a:rPr>
              <a:t>m</a:t>
            </a:r>
            <a:r>
              <a:rPr lang="en-US" sz="2800" b="1" baseline="30000" dirty="0"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 U</a:t>
            </a:r>
            <a:r>
              <a:rPr lang="en-US" sz="2800" dirty="0">
                <a:sym typeface="Wingdings" pitchFamily="2" charset="2"/>
              </a:rPr>
              <a:t>)</a:t>
            </a:r>
          </a:p>
          <a:p>
            <a:pPr marL="692150" indent="-514350">
              <a:buAutoNum type="arabicPeriod"/>
            </a:pPr>
            <a:r>
              <a:rPr lang="en-US" sz="2800" strike="sngStrike" dirty="0">
                <a:sym typeface="Wingdings" pitchFamily="2" charset="2"/>
              </a:rPr>
              <a:t>"Fattest Path" (use </a:t>
            </a:r>
            <a:r>
              <a:rPr lang="en-US" sz="2800" strike="sngStrike" dirty="0" err="1">
                <a:sym typeface="Wingdings" pitchFamily="2" charset="2"/>
              </a:rPr>
              <a:t>Dijkstra’s</a:t>
            </a:r>
            <a:r>
              <a:rPr lang="en-US" sz="2800" strike="sngStrike" dirty="0">
                <a:sym typeface="Wingdings" pitchFamily="2" charset="2"/>
              </a:rPr>
              <a:t>): O(</a:t>
            </a:r>
            <a:r>
              <a:rPr lang="en-US" sz="2800" b="1" strike="sngStrike" dirty="0">
                <a:sym typeface="Wingdings" pitchFamily="2" charset="2"/>
              </a:rPr>
              <a:t>m</a:t>
            </a:r>
            <a:r>
              <a:rPr lang="en-US" sz="2800" b="1" strike="sngStrike" baseline="30000" dirty="0">
                <a:sym typeface="Wingdings" pitchFamily="2" charset="2"/>
              </a:rPr>
              <a:t>2</a:t>
            </a:r>
            <a:r>
              <a:rPr lang="en-US" sz="2800" b="1" strike="sngStrike" dirty="0">
                <a:sym typeface="Wingdings" pitchFamily="2" charset="2"/>
              </a:rPr>
              <a:t> </a:t>
            </a:r>
            <a:r>
              <a:rPr lang="en-US" sz="2800" strike="sngStrike" dirty="0">
                <a:sym typeface="Wingdings" pitchFamily="2" charset="2"/>
              </a:rPr>
              <a:t>log </a:t>
            </a:r>
            <a:r>
              <a:rPr lang="en-US" sz="2800" b="1" strike="sngStrike" dirty="0">
                <a:sym typeface="Wingdings" pitchFamily="2" charset="2"/>
              </a:rPr>
              <a:t>n </a:t>
            </a:r>
            <a:r>
              <a:rPr lang="en-US" sz="2800" strike="sngStrike" dirty="0">
                <a:sym typeface="Wingdings" pitchFamily="2" charset="2"/>
              </a:rPr>
              <a:t>log</a:t>
            </a:r>
            <a:r>
              <a:rPr lang="en-US" sz="2800" b="1" strike="sngStrike" dirty="0">
                <a:sym typeface="Wingdings" pitchFamily="2" charset="2"/>
              </a:rPr>
              <a:t> F</a:t>
            </a:r>
            <a:r>
              <a:rPr lang="en-US" sz="2800" strike="sngStrike" dirty="0">
                <a:sym typeface="Wingdings" pitchFamily="2" charset="2"/>
              </a:rPr>
              <a:t>)</a:t>
            </a:r>
          </a:p>
          <a:p>
            <a:pPr marL="692150" indent="-514350">
              <a:buAutoNum type="arabicPeriod"/>
            </a:pPr>
            <a:r>
              <a:rPr lang="en-US" sz="2800" strike="sngStrike" dirty="0">
                <a:sym typeface="Wingdings" pitchFamily="2" charset="2"/>
              </a:rPr>
              <a:t>Capacity Scaling ("Divide &amp; Conquer"): O(</a:t>
            </a:r>
            <a:r>
              <a:rPr lang="en-US" sz="2800" b="1" strike="sngStrike" dirty="0">
                <a:sym typeface="Wingdings" pitchFamily="2" charset="2"/>
              </a:rPr>
              <a:t>m</a:t>
            </a:r>
            <a:r>
              <a:rPr lang="en-US" sz="2800" b="1" strike="sngStrike" baseline="30000" dirty="0">
                <a:sym typeface="Wingdings" pitchFamily="2" charset="2"/>
              </a:rPr>
              <a:t>2</a:t>
            </a:r>
            <a:r>
              <a:rPr lang="en-US" sz="2800" strike="sngStrike" dirty="0">
                <a:sym typeface="Wingdings" pitchFamily="2" charset="2"/>
              </a:rPr>
              <a:t> log </a:t>
            </a:r>
            <a:r>
              <a:rPr lang="en-US" sz="2800" b="1" strike="sngStrike" dirty="0">
                <a:sym typeface="Wingdings" pitchFamily="2" charset="2"/>
              </a:rPr>
              <a:t>U</a:t>
            </a:r>
            <a:r>
              <a:rPr lang="en-US" sz="2800" strike="sngStrike" dirty="0">
                <a:sym typeface="Wingdings" pitchFamily="2" charset="2"/>
              </a:rPr>
              <a:t>)</a:t>
            </a:r>
          </a:p>
          <a:p>
            <a:pPr marL="692150" indent="-514350">
              <a:buAutoNum type="arabicPeriod"/>
            </a:pPr>
            <a:r>
              <a:rPr lang="en-US" sz="2800" dirty="0">
                <a:sym typeface="Wingdings" pitchFamily="2" charset="2"/>
              </a:rPr>
              <a:t>Shortest Path/Edmonds-Karp (use BFS): O(</a:t>
            </a:r>
            <a:r>
              <a:rPr lang="en-US" sz="2800" b="1" dirty="0">
                <a:sym typeface="Wingdings" pitchFamily="2" charset="2"/>
              </a:rPr>
              <a:t>m</a:t>
            </a:r>
            <a:r>
              <a:rPr lang="en-US" sz="2800" b="1" baseline="30000" dirty="0">
                <a:sym typeface="Wingdings" pitchFamily="2" charset="2"/>
              </a:rPr>
              <a:t>2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b="1" dirty="0">
                <a:sym typeface="Wingdings" pitchFamily="2" charset="2"/>
              </a:rPr>
              <a:t>n</a:t>
            </a:r>
            <a:r>
              <a:rPr lang="en-US" sz="2800" dirty="0">
                <a:sym typeface="Wingdings" pitchFamily="2" charset="2"/>
              </a:rPr>
              <a:t>)</a:t>
            </a:r>
          </a:p>
          <a:p>
            <a:pPr marL="1149350" lvl="1" indent="-514350">
              <a:buFont typeface="Arial" pitchFamily="34" charset="0"/>
              <a:buChar char="–"/>
            </a:pPr>
            <a:r>
              <a:rPr lang="en-US" sz="2400" dirty="0">
                <a:sym typeface="Wingdings" pitchFamily="2" charset="2"/>
              </a:rPr>
              <a:t>Discussed in details</a:t>
            </a:r>
            <a:endParaRPr lang="en-US" sz="2800" dirty="0">
              <a:sym typeface="Wingdings" pitchFamily="2" charset="2"/>
            </a:endParaRPr>
          </a:p>
          <a:p>
            <a:pPr marL="692150" indent="-514350">
              <a:buAutoNum type="arabicPeriod"/>
            </a:pPr>
            <a:r>
              <a:rPr lang="en-US" sz="2800" dirty="0">
                <a:sym typeface="Wingdings" pitchFamily="2" charset="2"/>
              </a:rPr>
              <a:t>Level Graph/</a:t>
            </a:r>
            <a:r>
              <a:rPr lang="en-US" sz="2800" dirty="0" err="1">
                <a:sym typeface="Wingdings" pitchFamily="2" charset="2"/>
              </a:rPr>
              <a:t>Dinic’s</a:t>
            </a:r>
            <a:r>
              <a:rPr lang="en-US" sz="2800" dirty="0">
                <a:sym typeface="Wingdings" pitchFamily="2" charset="2"/>
              </a:rPr>
              <a:t> (use BFS++): O(</a:t>
            </a:r>
            <a:r>
              <a:rPr lang="en-US" sz="2800" b="1" dirty="0">
                <a:sym typeface="Wingdings" pitchFamily="2" charset="2"/>
              </a:rPr>
              <a:t>m n</a:t>
            </a:r>
            <a:r>
              <a:rPr lang="en-US" sz="2800" b="1" baseline="30000" dirty="0">
                <a:sym typeface="Wingdings" pitchFamily="2" charset="2"/>
              </a:rPr>
              <a:t>2</a:t>
            </a:r>
            <a:r>
              <a:rPr lang="en-US" sz="2800" dirty="0">
                <a:sym typeface="Wingdings" pitchFamily="2" charset="2"/>
              </a:rPr>
              <a:t>)</a:t>
            </a:r>
          </a:p>
          <a:p>
            <a:pPr marL="1149350" lvl="1" indent="-514350"/>
            <a:r>
              <a:rPr lang="en-US" sz="2400" dirty="0">
                <a:sym typeface="Wingdings" pitchFamily="2" charset="2"/>
              </a:rPr>
              <a:t>Discussed in overview</a:t>
            </a:r>
          </a:p>
          <a:p>
            <a:pPr marL="1149350" lvl="1" indent="-514350"/>
            <a:r>
              <a:rPr lang="en-US" sz="2400" dirty="0">
                <a:sym typeface="Wingdings" pitchFamily="2" charset="2"/>
              </a:rPr>
              <a:t>Notice where the power of 2 resides…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Recap: Ford-Fulkerson (2/2)</a:t>
            </a:r>
          </a:p>
        </p:txBody>
      </p:sp>
      <p:sp>
        <p:nvSpPr>
          <p:cNvPr id="6" name="Freeform 5"/>
          <p:cNvSpPr/>
          <p:nvPr/>
        </p:nvSpPr>
        <p:spPr bwMode="auto">
          <a:xfrm>
            <a:off x="6105878" y="3530600"/>
            <a:ext cx="2565400" cy="2055053"/>
          </a:xfrm>
          <a:custGeom>
            <a:avLst/>
            <a:gdLst>
              <a:gd name="connsiteX0" fmla="*/ 190500 w 2768600"/>
              <a:gd name="connsiteY0" fmla="*/ 2247900 h 2336800"/>
              <a:gd name="connsiteX1" fmla="*/ 76200 w 2768600"/>
              <a:gd name="connsiteY1" fmla="*/ 2159000 h 2336800"/>
              <a:gd name="connsiteX2" fmla="*/ 0 w 2768600"/>
              <a:gd name="connsiteY2" fmla="*/ 1943100 h 2336800"/>
              <a:gd name="connsiteX3" fmla="*/ 38100 w 2768600"/>
              <a:gd name="connsiteY3" fmla="*/ 1587500 h 2336800"/>
              <a:gd name="connsiteX4" fmla="*/ 50800 w 2768600"/>
              <a:gd name="connsiteY4" fmla="*/ 1524000 h 2336800"/>
              <a:gd name="connsiteX5" fmla="*/ 76200 w 2768600"/>
              <a:gd name="connsiteY5" fmla="*/ 1460500 h 2336800"/>
              <a:gd name="connsiteX6" fmla="*/ 127000 w 2768600"/>
              <a:gd name="connsiteY6" fmla="*/ 1320800 h 2336800"/>
              <a:gd name="connsiteX7" fmla="*/ 165100 w 2768600"/>
              <a:gd name="connsiteY7" fmla="*/ 1244600 h 2336800"/>
              <a:gd name="connsiteX8" fmla="*/ 228600 w 2768600"/>
              <a:gd name="connsiteY8" fmla="*/ 1104900 h 2336800"/>
              <a:gd name="connsiteX9" fmla="*/ 279400 w 2768600"/>
              <a:gd name="connsiteY9" fmla="*/ 1041400 h 2336800"/>
              <a:gd name="connsiteX10" fmla="*/ 355600 w 2768600"/>
              <a:gd name="connsiteY10" fmla="*/ 914400 h 2336800"/>
              <a:gd name="connsiteX11" fmla="*/ 457200 w 2768600"/>
              <a:gd name="connsiteY11" fmla="*/ 800100 h 2336800"/>
              <a:gd name="connsiteX12" fmla="*/ 508000 w 2768600"/>
              <a:gd name="connsiteY12" fmla="*/ 749300 h 2336800"/>
              <a:gd name="connsiteX13" fmla="*/ 660400 w 2768600"/>
              <a:gd name="connsiteY13" fmla="*/ 584200 h 2336800"/>
              <a:gd name="connsiteX14" fmla="*/ 723900 w 2768600"/>
              <a:gd name="connsiteY14" fmla="*/ 533400 h 2336800"/>
              <a:gd name="connsiteX15" fmla="*/ 800100 w 2768600"/>
              <a:gd name="connsiteY15" fmla="*/ 482600 h 2336800"/>
              <a:gd name="connsiteX16" fmla="*/ 939800 w 2768600"/>
              <a:gd name="connsiteY16" fmla="*/ 368300 h 2336800"/>
              <a:gd name="connsiteX17" fmla="*/ 1028700 w 2768600"/>
              <a:gd name="connsiteY17" fmla="*/ 317500 h 2336800"/>
              <a:gd name="connsiteX18" fmla="*/ 1104900 w 2768600"/>
              <a:gd name="connsiteY18" fmla="*/ 279400 h 2336800"/>
              <a:gd name="connsiteX19" fmla="*/ 1168400 w 2768600"/>
              <a:gd name="connsiteY19" fmla="*/ 228600 h 2336800"/>
              <a:gd name="connsiteX20" fmla="*/ 1257300 w 2768600"/>
              <a:gd name="connsiteY20" fmla="*/ 190500 h 2336800"/>
              <a:gd name="connsiteX21" fmla="*/ 1333500 w 2768600"/>
              <a:gd name="connsiteY21" fmla="*/ 152400 h 2336800"/>
              <a:gd name="connsiteX22" fmla="*/ 1485900 w 2768600"/>
              <a:gd name="connsiteY22" fmla="*/ 101600 h 2336800"/>
              <a:gd name="connsiteX23" fmla="*/ 1612900 w 2768600"/>
              <a:gd name="connsiteY23" fmla="*/ 50800 h 2336800"/>
              <a:gd name="connsiteX24" fmla="*/ 1676400 w 2768600"/>
              <a:gd name="connsiteY24" fmla="*/ 38100 h 2336800"/>
              <a:gd name="connsiteX25" fmla="*/ 1752600 w 2768600"/>
              <a:gd name="connsiteY25" fmla="*/ 25400 h 2336800"/>
              <a:gd name="connsiteX26" fmla="*/ 1803400 w 2768600"/>
              <a:gd name="connsiteY26" fmla="*/ 12700 h 2336800"/>
              <a:gd name="connsiteX27" fmla="*/ 1866900 w 2768600"/>
              <a:gd name="connsiteY27" fmla="*/ 0 h 2336800"/>
              <a:gd name="connsiteX28" fmla="*/ 2095500 w 2768600"/>
              <a:gd name="connsiteY28" fmla="*/ 12700 h 2336800"/>
              <a:gd name="connsiteX29" fmla="*/ 2273300 w 2768600"/>
              <a:gd name="connsiteY29" fmla="*/ 38100 h 2336800"/>
              <a:gd name="connsiteX30" fmla="*/ 2324100 w 2768600"/>
              <a:gd name="connsiteY30" fmla="*/ 50800 h 2336800"/>
              <a:gd name="connsiteX31" fmla="*/ 2387600 w 2768600"/>
              <a:gd name="connsiteY31" fmla="*/ 76200 h 2336800"/>
              <a:gd name="connsiteX32" fmla="*/ 2476500 w 2768600"/>
              <a:gd name="connsiteY32" fmla="*/ 127000 h 2336800"/>
              <a:gd name="connsiteX33" fmla="*/ 2514600 w 2768600"/>
              <a:gd name="connsiteY33" fmla="*/ 165100 h 2336800"/>
              <a:gd name="connsiteX34" fmla="*/ 2590800 w 2768600"/>
              <a:gd name="connsiteY34" fmla="*/ 215900 h 2336800"/>
              <a:gd name="connsiteX35" fmla="*/ 2641600 w 2768600"/>
              <a:gd name="connsiteY35" fmla="*/ 292100 h 2336800"/>
              <a:gd name="connsiteX36" fmla="*/ 2667000 w 2768600"/>
              <a:gd name="connsiteY36" fmla="*/ 330200 h 2336800"/>
              <a:gd name="connsiteX37" fmla="*/ 2717800 w 2768600"/>
              <a:gd name="connsiteY37" fmla="*/ 444500 h 2336800"/>
              <a:gd name="connsiteX38" fmla="*/ 2743200 w 2768600"/>
              <a:gd name="connsiteY38" fmla="*/ 495300 h 2336800"/>
              <a:gd name="connsiteX39" fmla="*/ 2768600 w 2768600"/>
              <a:gd name="connsiteY39" fmla="*/ 673100 h 2336800"/>
              <a:gd name="connsiteX40" fmla="*/ 2743200 w 2768600"/>
              <a:gd name="connsiteY40" fmla="*/ 901700 h 2336800"/>
              <a:gd name="connsiteX41" fmla="*/ 2717800 w 2768600"/>
              <a:gd name="connsiteY41" fmla="*/ 1041400 h 2336800"/>
              <a:gd name="connsiteX42" fmla="*/ 2692400 w 2768600"/>
              <a:gd name="connsiteY42" fmla="*/ 1117600 h 2336800"/>
              <a:gd name="connsiteX43" fmla="*/ 2654300 w 2768600"/>
              <a:gd name="connsiteY43" fmla="*/ 1193800 h 2336800"/>
              <a:gd name="connsiteX44" fmla="*/ 2590800 w 2768600"/>
              <a:gd name="connsiteY44" fmla="*/ 1333500 h 2336800"/>
              <a:gd name="connsiteX45" fmla="*/ 2552700 w 2768600"/>
              <a:gd name="connsiteY45" fmla="*/ 1384300 h 2336800"/>
              <a:gd name="connsiteX46" fmla="*/ 2514600 w 2768600"/>
              <a:gd name="connsiteY46" fmla="*/ 1447800 h 2336800"/>
              <a:gd name="connsiteX47" fmla="*/ 2438400 w 2768600"/>
              <a:gd name="connsiteY47" fmla="*/ 1549400 h 2336800"/>
              <a:gd name="connsiteX48" fmla="*/ 2400300 w 2768600"/>
              <a:gd name="connsiteY48" fmla="*/ 1612900 h 2336800"/>
              <a:gd name="connsiteX49" fmla="*/ 2349500 w 2768600"/>
              <a:gd name="connsiteY49" fmla="*/ 1651000 h 2336800"/>
              <a:gd name="connsiteX50" fmla="*/ 2298700 w 2768600"/>
              <a:gd name="connsiteY50" fmla="*/ 1701800 h 2336800"/>
              <a:gd name="connsiteX51" fmla="*/ 2260600 w 2768600"/>
              <a:gd name="connsiteY51" fmla="*/ 1752600 h 2336800"/>
              <a:gd name="connsiteX52" fmla="*/ 2209800 w 2768600"/>
              <a:gd name="connsiteY52" fmla="*/ 1790700 h 2336800"/>
              <a:gd name="connsiteX53" fmla="*/ 2159000 w 2768600"/>
              <a:gd name="connsiteY53" fmla="*/ 1841500 h 2336800"/>
              <a:gd name="connsiteX54" fmla="*/ 2095500 w 2768600"/>
              <a:gd name="connsiteY54" fmla="*/ 1879600 h 2336800"/>
              <a:gd name="connsiteX55" fmla="*/ 2044700 w 2768600"/>
              <a:gd name="connsiteY55" fmla="*/ 1930400 h 2336800"/>
              <a:gd name="connsiteX56" fmla="*/ 1917700 w 2768600"/>
              <a:gd name="connsiteY56" fmla="*/ 2006600 h 2336800"/>
              <a:gd name="connsiteX57" fmla="*/ 1778000 w 2768600"/>
              <a:gd name="connsiteY57" fmla="*/ 2095500 h 2336800"/>
              <a:gd name="connsiteX58" fmla="*/ 1701800 w 2768600"/>
              <a:gd name="connsiteY58" fmla="*/ 2120900 h 2336800"/>
              <a:gd name="connsiteX59" fmla="*/ 1638300 w 2768600"/>
              <a:gd name="connsiteY59" fmla="*/ 2159000 h 2336800"/>
              <a:gd name="connsiteX60" fmla="*/ 1562100 w 2768600"/>
              <a:gd name="connsiteY60" fmla="*/ 2184400 h 2336800"/>
              <a:gd name="connsiteX61" fmla="*/ 1498600 w 2768600"/>
              <a:gd name="connsiteY61" fmla="*/ 2209800 h 2336800"/>
              <a:gd name="connsiteX62" fmla="*/ 1422400 w 2768600"/>
              <a:gd name="connsiteY62" fmla="*/ 2235200 h 2336800"/>
              <a:gd name="connsiteX63" fmla="*/ 1371600 w 2768600"/>
              <a:gd name="connsiteY63" fmla="*/ 2260600 h 2336800"/>
              <a:gd name="connsiteX64" fmla="*/ 1308100 w 2768600"/>
              <a:gd name="connsiteY64" fmla="*/ 2273300 h 2336800"/>
              <a:gd name="connsiteX65" fmla="*/ 1155700 w 2768600"/>
              <a:gd name="connsiteY65" fmla="*/ 2311400 h 2336800"/>
              <a:gd name="connsiteX66" fmla="*/ 1104900 w 2768600"/>
              <a:gd name="connsiteY66" fmla="*/ 2324100 h 2336800"/>
              <a:gd name="connsiteX67" fmla="*/ 1028700 w 2768600"/>
              <a:gd name="connsiteY67" fmla="*/ 2336800 h 2336800"/>
              <a:gd name="connsiteX68" fmla="*/ 863600 w 2768600"/>
              <a:gd name="connsiteY68" fmla="*/ 2324100 h 2336800"/>
              <a:gd name="connsiteX69" fmla="*/ 787400 w 2768600"/>
              <a:gd name="connsiteY69" fmla="*/ 2311400 h 2336800"/>
              <a:gd name="connsiteX70" fmla="*/ 698500 w 2768600"/>
              <a:gd name="connsiteY70" fmla="*/ 2298700 h 2336800"/>
              <a:gd name="connsiteX71" fmla="*/ 647700 w 2768600"/>
              <a:gd name="connsiteY71" fmla="*/ 2273300 h 2336800"/>
              <a:gd name="connsiteX0" fmla="*/ 190500 w 2768600"/>
              <a:gd name="connsiteY0" fmla="*/ 2247900 h 2336800"/>
              <a:gd name="connsiteX1" fmla="*/ 76200 w 2768600"/>
              <a:gd name="connsiteY1" fmla="*/ 2159000 h 2336800"/>
              <a:gd name="connsiteX2" fmla="*/ 0 w 2768600"/>
              <a:gd name="connsiteY2" fmla="*/ 1943100 h 2336800"/>
              <a:gd name="connsiteX3" fmla="*/ 38100 w 2768600"/>
              <a:gd name="connsiteY3" fmla="*/ 1587500 h 2336800"/>
              <a:gd name="connsiteX4" fmla="*/ 50800 w 2768600"/>
              <a:gd name="connsiteY4" fmla="*/ 1524000 h 2336800"/>
              <a:gd name="connsiteX5" fmla="*/ 76200 w 2768600"/>
              <a:gd name="connsiteY5" fmla="*/ 1460500 h 2336800"/>
              <a:gd name="connsiteX6" fmla="*/ 127000 w 2768600"/>
              <a:gd name="connsiteY6" fmla="*/ 1320800 h 2336800"/>
              <a:gd name="connsiteX7" fmla="*/ 165100 w 2768600"/>
              <a:gd name="connsiteY7" fmla="*/ 1244600 h 2336800"/>
              <a:gd name="connsiteX8" fmla="*/ 228600 w 2768600"/>
              <a:gd name="connsiteY8" fmla="*/ 1104900 h 2336800"/>
              <a:gd name="connsiteX9" fmla="*/ 279400 w 2768600"/>
              <a:gd name="connsiteY9" fmla="*/ 1041400 h 2336800"/>
              <a:gd name="connsiteX10" fmla="*/ 355600 w 2768600"/>
              <a:gd name="connsiteY10" fmla="*/ 914400 h 2336800"/>
              <a:gd name="connsiteX11" fmla="*/ 457200 w 2768600"/>
              <a:gd name="connsiteY11" fmla="*/ 800100 h 2336800"/>
              <a:gd name="connsiteX12" fmla="*/ 508000 w 2768600"/>
              <a:gd name="connsiteY12" fmla="*/ 749300 h 2336800"/>
              <a:gd name="connsiteX13" fmla="*/ 660400 w 2768600"/>
              <a:gd name="connsiteY13" fmla="*/ 584200 h 2336800"/>
              <a:gd name="connsiteX14" fmla="*/ 723900 w 2768600"/>
              <a:gd name="connsiteY14" fmla="*/ 533400 h 2336800"/>
              <a:gd name="connsiteX15" fmla="*/ 800100 w 2768600"/>
              <a:gd name="connsiteY15" fmla="*/ 482600 h 2336800"/>
              <a:gd name="connsiteX16" fmla="*/ 939800 w 2768600"/>
              <a:gd name="connsiteY16" fmla="*/ 368300 h 2336800"/>
              <a:gd name="connsiteX17" fmla="*/ 1028700 w 2768600"/>
              <a:gd name="connsiteY17" fmla="*/ 317500 h 2336800"/>
              <a:gd name="connsiteX18" fmla="*/ 1104900 w 2768600"/>
              <a:gd name="connsiteY18" fmla="*/ 279400 h 2336800"/>
              <a:gd name="connsiteX19" fmla="*/ 1168400 w 2768600"/>
              <a:gd name="connsiteY19" fmla="*/ 228600 h 2336800"/>
              <a:gd name="connsiteX20" fmla="*/ 1257300 w 2768600"/>
              <a:gd name="connsiteY20" fmla="*/ 190500 h 2336800"/>
              <a:gd name="connsiteX21" fmla="*/ 1333500 w 2768600"/>
              <a:gd name="connsiteY21" fmla="*/ 152400 h 2336800"/>
              <a:gd name="connsiteX22" fmla="*/ 1485900 w 2768600"/>
              <a:gd name="connsiteY22" fmla="*/ 101600 h 2336800"/>
              <a:gd name="connsiteX23" fmla="*/ 1612900 w 2768600"/>
              <a:gd name="connsiteY23" fmla="*/ 50800 h 2336800"/>
              <a:gd name="connsiteX24" fmla="*/ 1676400 w 2768600"/>
              <a:gd name="connsiteY24" fmla="*/ 38100 h 2336800"/>
              <a:gd name="connsiteX25" fmla="*/ 1752600 w 2768600"/>
              <a:gd name="connsiteY25" fmla="*/ 25400 h 2336800"/>
              <a:gd name="connsiteX26" fmla="*/ 1803400 w 2768600"/>
              <a:gd name="connsiteY26" fmla="*/ 12700 h 2336800"/>
              <a:gd name="connsiteX27" fmla="*/ 1866900 w 2768600"/>
              <a:gd name="connsiteY27" fmla="*/ 0 h 2336800"/>
              <a:gd name="connsiteX28" fmla="*/ 2095500 w 2768600"/>
              <a:gd name="connsiteY28" fmla="*/ 12700 h 2336800"/>
              <a:gd name="connsiteX29" fmla="*/ 2273300 w 2768600"/>
              <a:gd name="connsiteY29" fmla="*/ 38100 h 2336800"/>
              <a:gd name="connsiteX30" fmla="*/ 2324100 w 2768600"/>
              <a:gd name="connsiteY30" fmla="*/ 50800 h 2336800"/>
              <a:gd name="connsiteX31" fmla="*/ 2387600 w 2768600"/>
              <a:gd name="connsiteY31" fmla="*/ 76200 h 2336800"/>
              <a:gd name="connsiteX32" fmla="*/ 2476500 w 2768600"/>
              <a:gd name="connsiteY32" fmla="*/ 127000 h 2336800"/>
              <a:gd name="connsiteX33" fmla="*/ 2514600 w 2768600"/>
              <a:gd name="connsiteY33" fmla="*/ 165100 h 2336800"/>
              <a:gd name="connsiteX34" fmla="*/ 2590800 w 2768600"/>
              <a:gd name="connsiteY34" fmla="*/ 215900 h 2336800"/>
              <a:gd name="connsiteX35" fmla="*/ 2641600 w 2768600"/>
              <a:gd name="connsiteY35" fmla="*/ 292100 h 2336800"/>
              <a:gd name="connsiteX36" fmla="*/ 2667000 w 2768600"/>
              <a:gd name="connsiteY36" fmla="*/ 330200 h 2336800"/>
              <a:gd name="connsiteX37" fmla="*/ 2717800 w 2768600"/>
              <a:gd name="connsiteY37" fmla="*/ 444500 h 2336800"/>
              <a:gd name="connsiteX38" fmla="*/ 2743200 w 2768600"/>
              <a:gd name="connsiteY38" fmla="*/ 495300 h 2336800"/>
              <a:gd name="connsiteX39" fmla="*/ 2768600 w 2768600"/>
              <a:gd name="connsiteY39" fmla="*/ 673100 h 2336800"/>
              <a:gd name="connsiteX40" fmla="*/ 2743200 w 2768600"/>
              <a:gd name="connsiteY40" fmla="*/ 901700 h 2336800"/>
              <a:gd name="connsiteX41" fmla="*/ 2717800 w 2768600"/>
              <a:gd name="connsiteY41" fmla="*/ 1041400 h 2336800"/>
              <a:gd name="connsiteX42" fmla="*/ 2692400 w 2768600"/>
              <a:gd name="connsiteY42" fmla="*/ 1117600 h 2336800"/>
              <a:gd name="connsiteX43" fmla="*/ 2654300 w 2768600"/>
              <a:gd name="connsiteY43" fmla="*/ 1193800 h 2336800"/>
              <a:gd name="connsiteX44" fmla="*/ 2590800 w 2768600"/>
              <a:gd name="connsiteY44" fmla="*/ 1333500 h 2336800"/>
              <a:gd name="connsiteX45" fmla="*/ 2552700 w 2768600"/>
              <a:gd name="connsiteY45" fmla="*/ 1384300 h 2336800"/>
              <a:gd name="connsiteX46" fmla="*/ 2514600 w 2768600"/>
              <a:gd name="connsiteY46" fmla="*/ 1447800 h 2336800"/>
              <a:gd name="connsiteX47" fmla="*/ 2438400 w 2768600"/>
              <a:gd name="connsiteY47" fmla="*/ 1549400 h 2336800"/>
              <a:gd name="connsiteX48" fmla="*/ 2400300 w 2768600"/>
              <a:gd name="connsiteY48" fmla="*/ 1612900 h 2336800"/>
              <a:gd name="connsiteX49" fmla="*/ 2349500 w 2768600"/>
              <a:gd name="connsiteY49" fmla="*/ 1651000 h 2336800"/>
              <a:gd name="connsiteX50" fmla="*/ 2298700 w 2768600"/>
              <a:gd name="connsiteY50" fmla="*/ 1701800 h 2336800"/>
              <a:gd name="connsiteX51" fmla="*/ 2260600 w 2768600"/>
              <a:gd name="connsiteY51" fmla="*/ 1752600 h 2336800"/>
              <a:gd name="connsiteX52" fmla="*/ 2209800 w 2768600"/>
              <a:gd name="connsiteY52" fmla="*/ 1790700 h 2336800"/>
              <a:gd name="connsiteX53" fmla="*/ 2159000 w 2768600"/>
              <a:gd name="connsiteY53" fmla="*/ 1841500 h 2336800"/>
              <a:gd name="connsiteX54" fmla="*/ 2095500 w 2768600"/>
              <a:gd name="connsiteY54" fmla="*/ 1879600 h 2336800"/>
              <a:gd name="connsiteX55" fmla="*/ 2044700 w 2768600"/>
              <a:gd name="connsiteY55" fmla="*/ 1930400 h 2336800"/>
              <a:gd name="connsiteX56" fmla="*/ 1917700 w 2768600"/>
              <a:gd name="connsiteY56" fmla="*/ 2006600 h 2336800"/>
              <a:gd name="connsiteX57" fmla="*/ 1778000 w 2768600"/>
              <a:gd name="connsiteY57" fmla="*/ 2095500 h 2336800"/>
              <a:gd name="connsiteX58" fmla="*/ 1701800 w 2768600"/>
              <a:gd name="connsiteY58" fmla="*/ 2120900 h 2336800"/>
              <a:gd name="connsiteX59" fmla="*/ 1638300 w 2768600"/>
              <a:gd name="connsiteY59" fmla="*/ 2159000 h 2336800"/>
              <a:gd name="connsiteX60" fmla="*/ 1562100 w 2768600"/>
              <a:gd name="connsiteY60" fmla="*/ 2184400 h 2336800"/>
              <a:gd name="connsiteX61" fmla="*/ 1498600 w 2768600"/>
              <a:gd name="connsiteY61" fmla="*/ 2209800 h 2336800"/>
              <a:gd name="connsiteX62" fmla="*/ 1422400 w 2768600"/>
              <a:gd name="connsiteY62" fmla="*/ 2235200 h 2336800"/>
              <a:gd name="connsiteX63" fmla="*/ 1371600 w 2768600"/>
              <a:gd name="connsiteY63" fmla="*/ 2260600 h 2336800"/>
              <a:gd name="connsiteX64" fmla="*/ 1308100 w 2768600"/>
              <a:gd name="connsiteY64" fmla="*/ 2273300 h 2336800"/>
              <a:gd name="connsiteX65" fmla="*/ 1155700 w 2768600"/>
              <a:gd name="connsiteY65" fmla="*/ 2311400 h 2336800"/>
              <a:gd name="connsiteX66" fmla="*/ 1104900 w 2768600"/>
              <a:gd name="connsiteY66" fmla="*/ 2324100 h 2336800"/>
              <a:gd name="connsiteX67" fmla="*/ 1028700 w 2768600"/>
              <a:gd name="connsiteY67" fmla="*/ 2336800 h 2336800"/>
              <a:gd name="connsiteX68" fmla="*/ 863600 w 2768600"/>
              <a:gd name="connsiteY68" fmla="*/ 2324100 h 2336800"/>
              <a:gd name="connsiteX69" fmla="*/ 787400 w 2768600"/>
              <a:gd name="connsiteY69" fmla="*/ 2311400 h 2336800"/>
              <a:gd name="connsiteX70" fmla="*/ 698500 w 2768600"/>
              <a:gd name="connsiteY70" fmla="*/ 2298700 h 2336800"/>
              <a:gd name="connsiteX71" fmla="*/ 167992 w 2768600"/>
              <a:gd name="connsiteY71" fmla="*/ 2244090 h 2336800"/>
              <a:gd name="connsiteX0" fmla="*/ 190500 w 2768600"/>
              <a:gd name="connsiteY0" fmla="*/ 2247900 h 2359407"/>
              <a:gd name="connsiteX1" fmla="*/ 76200 w 2768600"/>
              <a:gd name="connsiteY1" fmla="*/ 2159000 h 2359407"/>
              <a:gd name="connsiteX2" fmla="*/ 0 w 2768600"/>
              <a:gd name="connsiteY2" fmla="*/ 1943100 h 2359407"/>
              <a:gd name="connsiteX3" fmla="*/ 38100 w 2768600"/>
              <a:gd name="connsiteY3" fmla="*/ 1587500 h 2359407"/>
              <a:gd name="connsiteX4" fmla="*/ 50800 w 2768600"/>
              <a:gd name="connsiteY4" fmla="*/ 1524000 h 2359407"/>
              <a:gd name="connsiteX5" fmla="*/ 76200 w 2768600"/>
              <a:gd name="connsiteY5" fmla="*/ 1460500 h 2359407"/>
              <a:gd name="connsiteX6" fmla="*/ 127000 w 2768600"/>
              <a:gd name="connsiteY6" fmla="*/ 1320800 h 2359407"/>
              <a:gd name="connsiteX7" fmla="*/ 165100 w 2768600"/>
              <a:gd name="connsiteY7" fmla="*/ 1244600 h 2359407"/>
              <a:gd name="connsiteX8" fmla="*/ 228600 w 2768600"/>
              <a:gd name="connsiteY8" fmla="*/ 1104900 h 2359407"/>
              <a:gd name="connsiteX9" fmla="*/ 279400 w 2768600"/>
              <a:gd name="connsiteY9" fmla="*/ 1041400 h 2359407"/>
              <a:gd name="connsiteX10" fmla="*/ 355600 w 2768600"/>
              <a:gd name="connsiteY10" fmla="*/ 914400 h 2359407"/>
              <a:gd name="connsiteX11" fmla="*/ 457200 w 2768600"/>
              <a:gd name="connsiteY11" fmla="*/ 800100 h 2359407"/>
              <a:gd name="connsiteX12" fmla="*/ 508000 w 2768600"/>
              <a:gd name="connsiteY12" fmla="*/ 749300 h 2359407"/>
              <a:gd name="connsiteX13" fmla="*/ 660400 w 2768600"/>
              <a:gd name="connsiteY13" fmla="*/ 584200 h 2359407"/>
              <a:gd name="connsiteX14" fmla="*/ 723900 w 2768600"/>
              <a:gd name="connsiteY14" fmla="*/ 533400 h 2359407"/>
              <a:gd name="connsiteX15" fmla="*/ 800100 w 2768600"/>
              <a:gd name="connsiteY15" fmla="*/ 482600 h 2359407"/>
              <a:gd name="connsiteX16" fmla="*/ 939800 w 2768600"/>
              <a:gd name="connsiteY16" fmla="*/ 368300 h 2359407"/>
              <a:gd name="connsiteX17" fmla="*/ 1028700 w 2768600"/>
              <a:gd name="connsiteY17" fmla="*/ 317500 h 2359407"/>
              <a:gd name="connsiteX18" fmla="*/ 1104900 w 2768600"/>
              <a:gd name="connsiteY18" fmla="*/ 279400 h 2359407"/>
              <a:gd name="connsiteX19" fmla="*/ 1168400 w 2768600"/>
              <a:gd name="connsiteY19" fmla="*/ 228600 h 2359407"/>
              <a:gd name="connsiteX20" fmla="*/ 1257300 w 2768600"/>
              <a:gd name="connsiteY20" fmla="*/ 190500 h 2359407"/>
              <a:gd name="connsiteX21" fmla="*/ 1333500 w 2768600"/>
              <a:gd name="connsiteY21" fmla="*/ 152400 h 2359407"/>
              <a:gd name="connsiteX22" fmla="*/ 1485900 w 2768600"/>
              <a:gd name="connsiteY22" fmla="*/ 101600 h 2359407"/>
              <a:gd name="connsiteX23" fmla="*/ 1612900 w 2768600"/>
              <a:gd name="connsiteY23" fmla="*/ 50800 h 2359407"/>
              <a:gd name="connsiteX24" fmla="*/ 1676400 w 2768600"/>
              <a:gd name="connsiteY24" fmla="*/ 38100 h 2359407"/>
              <a:gd name="connsiteX25" fmla="*/ 1752600 w 2768600"/>
              <a:gd name="connsiteY25" fmla="*/ 25400 h 2359407"/>
              <a:gd name="connsiteX26" fmla="*/ 1803400 w 2768600"/>
              <a:gd name="connsiteY26" fmla="*/ 12700 h 2359407"/>
              <a:gd name="connsiteX27" fmla="*/ 1866900 w 2768600"/>
              <a:gd name="connsiteY27" fmla="*/ 0 h 2359407"/>
              <a:gd name="connsiteX28" fmla="*/ 2095500 w 2768600"/>
              <a:gd name="connsiteY28" fmla="*/ 12700 h 2359407"/>
              <a:gd name="connsiteX29" fmla="*/ 2273300 w 2768600"/>
              <a:gd name="connsiteY29" fmla="*/ 38100 h 2359407"/>
              <a:gd name="connsiteX30" fmla="*/ 2324100 w 2768600"/>
              <a:gd name="connsiteY30" fmla="*/ 50800 h 2359407"/>
              <a:gd name="connsiteX31" fmla="*/ 2387600 w 2768600"/>
              <a:gd name="connsiteY31" fmla="*/ 76200 h 2359407"/>
              <a:gd name="connsiteX32" fmla="*/ 2476500 w 2768600"/>
              <a:gd name="connsiteY32" fmla="*/ 127000 h 2359407"/>
              <a:gd name="connsiteX33" fmla="*/ 2514600 w 2768600"/>
              <a:gd name="connsiteY33" fmla="*/ 165100 h 2359407"/>
              <a:gd name="connsiteX34" fmla="*/ 2590800 w 2768600"/>
              <a:gd name="connsiteY34" fmla="*/ 215900 h 2359407"/>
              <a:gd name="connsiteX35" fmla="*/ 2641600 w 2768600"/>
              <a:gd name="connsiteY35" fmla="*/ 292100 h 2359407"/>
              <a:gd name="connsiteX36" fmla="*/ 2667000 w 2768600"/>
              <a:gd name="connsiteY36" fmla="*/ 330200 h 2359407"/>
              <a:gd name="connsiteX37" fmla="*/ 2717800 w 2768600"/>
              <a:gd name="connsiteY37" fmla="*/ 444500 h 2359407"/>
              <a:gd name="connsiteX38" fmla="*/ 2743200 w 2768600"/>
              <a:gd name="connsiteY38" fmla="*/ 495300 h 2359407"/>
              <a:gd name="connsiteX39" fmla="*/ 2768600 w 2768600"/>
              <a:gd name="connsiteY39" fmla="*/ 673100 h 2359407"/>
              <a:gd name="connsiteX40" fmla="*/ 2743200 w 2768600"/>
              <a:gd name="connsiteY40" fmla="*/ 901700 h 2359407"/>
              <a:gd name="connsiteX41" fmla="*/ 2717800 w 2768600"/>
              <a:gd name="connsiteY41" fmla="*/ 1041400 h 2359407"/>
              <a:gd name="connsiteX42" fmla="*/ 2692400 w 2768600"/>
              <a:gd name="connsiteY42" fmla="*/ 1117600 h 2359407"/>
              <a:gd name="connsiteX43" fmla="*/ 2654300 w 2768600"/>
              <a:gd name="connsiteY43" fmla="*/ 1193800 h 2359407"/>
              <a:gd name="connsiteX44" fmla="*/ 2590800 w 2768600"/>
              <a:gd name="connsiteY44" fmla="*/ 1333500 h 2359407"/>
              <a:gd name="connsiteX45" fmla="*/ 2552700 w 2768600"/>
              <a:gd name="connsiteY45" fmla="*/ 1384300 h 2359407"/>
              <a:gd name="connsiteX46" fmla="*/ 2514600 w 2768600"/>
              <a:gd name="connsiteY46" fmla="*/ 1447800 h 2359407"/>
              <a:gd name="connsiteX47" fmla="*/ 2438400 w 2768600"/>
              <a:gd name="connsiteY47" fmla="*/ 1549400 h 2359407"/>
              <a:gd name="connsiteX48" fmla="*/ 2400300 w 2768600"/>
              <a:gd name="connsiteY48" fmla="*/ 1612900 h 2359407"/>
              <a:gd name="connsiteX49" fmla="*/ 2349500 w 2768600"/>
              <a:gd name="connsiteY49" fmla="*/ 1651000 h 2359407"/>
              <a:gd name="connsiteX50" fmla="*/ 2298700 w 2768600"/>
              <a:gd name="connsiteY50" fmla="*/ 1701800 h 2359407"/>
              <a:gd name="connsiteX51" fmla="*/ 2260600 w 2768600"/>
              <a:gd name="connsiteY51" fmla="*/ 1752600 h 2359407"/>
              <a:gd name="connsiteX52" fmla="*/ 2209800 w 2768600"/>
              <a:gd name="connsiteY52" fmla="*/ 1790700 h 2359407"/>
              <a:gd name="connsiteX53" fmla="*/ 2159000 w 2768600"/>
              <a:gd name="connsiteY53" fmla="*/ 1841500 h 2359407"/>
              <a:gd name="connsiteX54" fmla="*/ 2095500 w 2768600"/>
              <a:gd name="connsiteY54" fmla="*/ 1879600 h 2359407"/>
              <a:gd name="connsiteX55" fmla="*/ 2044700 w 2768600"/>
              <a:gd name="connsiteY55" fmla="*/ 1930400 h 2359407"/>
              <a:gd name="connsiteX56" fmla="*/ 1917700 w 2768600"/>
              <a:gd name="connsiteY56" fmla="*/ 2006600 h 2359407"/>
              <a:gd name="connsiteX57" fmla="*/ 1778000 w 2768600"/>
              <a:gd name="connsiteY57" fmla="*/ 2095500 h 2359407"/>
              <a:gd name="connsiteX58" fmla="*/ 1701800 w 2768600"/>
              <a:gd name="connsiteY58" fmla="*/ 2120900 h 2359407"/>
              <a:gd name="connsiteX59" fmla="*/ 1638300 w 2768600"/>
              <a:gd name="connsiteY59" fmla="*/ 2159000 h 2359407"/>
              <a:gd name="connsiteX60" fmla="*/ 1562100 w 2768600"/>
              <a:gd name="connsiteY60" fmla="*/ 2184400 h 2359407"/>
              <a:gd name="connsiteX61" fmla="*/ 1498600 w 2768600"/>
              <a:gd name="connsiteY61" fmla="*/ 2209800 h 2359407"/>
              <a:gd name="connsiteX62" fmla="*/ 1422400 w 2768600"/>
              <a:gd name="connsiteY62" fmla="*/ 2235200 h 2359407"/>
              <a:gd name="connsiteX63" fmla="*/ 1371600 w 2768600"/>
              <a:gd name="connsiteY63" fmla="*/ 2260600 h 2359407"/>
              <a:gd name="connsiteX64" fmla="*/ 1308100 w 2768600"/>
              <a:gd name="connsiteY64" fmla="*/ 2273300 h 2359407"/>
              <a:gd name="connsiteX65" fmla="*/ 1155700 w 2768600"/>
              <a:gd name="connsiteY65" fmla="*/ 2311400 h 2359407"/>
              <a:gd name="connsiteX66" fmla="*/ 1104900 w 2768600"/>
              <a:gd name="connsiteY66" fmla="*/ 2324100 h 2359407"/>
              <a:gd name="connsiteX67" fmla="*/ 1028700 w 2768600"/>
              <a:gd name="connsiteY67" fmla="*/ 2336800 h 2359407"/>
              <a:gd name="connsiteX68" fmla="*/ 863600 w 2768600"/>
              <a:gd name="connsiteY68" fmla="*/ 2324100 h 2359407"/>
              <a:gd name="connsiteX69" fmla="*/ 787400 w 2768600"/>
              <a:gd name="connsiteY69" fmla="*/ 2311400 h 2359407"/>
              <a:gd name="connsiteX70" fmla="*/ 482985 w 2768600"/>
              <a:gd name="connsiteY70" fmla="*/ 2359134 h 2359407"/>
              <a:gd name="connsiteX71" fmla="*/ 167992 w 2768600"/>
              <a:gd name="connsiteY71" fmla="*/ 2244090 h 2359407"/>
              <a:gd name="connsiteX0" fmla="*/ 190500 w 2768600"/>
              <a:gd name="connsiteY0" fmla="*/ 2247900 h 2361612"/>
              <a:gd name="connsiteX1" fmla="*/ 76200 w 2768600"/>
              <a:gd name="connsiteY1" fmla="*/ 2159000 h 2361612"/>
              <a:gd name="connsiteX2" fmla="*/ 0 w 2768600"/>
              <a:gd name="connsiteY2" fmla="*/ 1943100 h 2361612"/>
              <a:gd name="connsiteX3" fmla="*/ 38100 w 2768600"/>
              <a:gd name="connsiteY3" fmla="*/ 1587500 h 2361612"/>
              <a:gd name="connsiteX4" fmla="*/ 50800 w 2768600"/>
              <a:gd name="connsiteY4" fmla="*/ 1524000 h 2361612"/>
              <a:gd name="connsiteX5" fmla="*/ 76200 w 2768600"/>
              <a:gd name="connsiteY5" fmla="*/ 1460500 h 2361612"/>
              <a:gd name="connsiteX6" fmla="*/ 127000 w 2768600"/>
              <a:gd name="connsiteY6" fmla="*/ 1320800 h 2361612"/>
              <a:gd name="connsiteX7" fmla="*/ 165100 w 2768600"/>
              <a:gd name="connsiteY7" fmla="*/ 1244600 h 2361612"/>
              <a:gd name="connsiteX8" fmla="*/ 228600 w 2768600"/>
              <a:gd name="connsiteY8" fmla="*/ 1104900 h 2361612"/>
              <a:gd name="connsiteX9" fmla="*/ 279400 w 2768600"/>
              <a:gd name="connsiteY9" fmla="*/ 1041400 h 2361612"/>
              <a:gd name="connsiteX10" fmla="*/ 355600 w 2768600"/>
              <a:gd name="connsiteY10" fmla="*/ 914400 h 2361612"/>
              <a:gd name="connsiteX11" fmla="*/ 457200 w 2768600"/>
              <a:gd name="connsiteY11" fmla="*/ 800100 h 2361612"/>
              <a:gd name="connsiteX12" fmla="*/ 508000 w 2768600"/>
              <a:gd name="connsiteY12" fmla="*/ 749300 h 2361612"/>
              <a:gd name="connsiteX13" fmla="*/ 660400 w 2768600"/>
              <a:gd name="connsiteY13" fmla="*/ 584200 h 2361612"/>
              <a:gd name="connsiteX14" fmla="*/ 723900 w 2768600"/>
              <a:gd name="connsiteY14" fmla="*/ 533400 h 2361612"/>
              <a:gd name="connsiteX15" fmla="*/ 800100 w 2768600"/>
              <a:gd name="connsiteY15" fmla="*/ 482600 h 2361612"/>
              <a:gd name="connsiteX16" fmla="*/ 939800 w 2768600"/>
              <a:gd name="connsiteY16" fmla="*/ 368300 h 2361612"/>
              <a:gd name="connsiteX17" fmla="*/ 1028700 w 2768600"/>
              <a:gd name="connsiteY17" fmla="*/ 317500 h 2361612"/>
              <a:gd name="connsiteX18" fmla="*/ 1104900 w 2768600"/>
              <a:gd name="connsiteY18" fmla="*/ 279400 h 2361612"/>
              <a:gd name="connsiteX19" fmla="*/ 1168400 w 2768600"/>
              <a:gd name="connsiteY19" fmla="*/ 228600 h 2361612"/>
              <a:gd name="connsiteX20" fmla="*/ 1257300 w 2768600"/>
              <a:gd name="connsiteY20" fmla="*/ 190500 h 2361612"/>
              <a:gd name="connsiteX21" fmla="*/ 1333500 w 2768600"/>
              <a:gd name="connsiteY21" fmla="*/ 152400 h 2361612"/>
              <a:gd name="connsiteX22" fmla="*/ 1485900 w 2768600"/>
              <a:gd name="connsiteY22" fmla="*/ 101600 h 2361612"/>
              <a:gd name="connsiteX23" fmla="*/ 1612900 w 2768600"/>
              <a:gd name="connsiteY23" fmla="*/ 50800 h 2361612"/>
              <a:gd name="connsiteX24" fmla="*/ 1676400 w 2768600"/>
              <a:gd name="connsiteY24" fmla="*/ 38100 h 2361612"/>
              <a:gd name="connsiteX25" fmla="*/ 1752600 w 2768600"/>
              <a:gd name="connsiteY25" fmla="*/ 25400 h 2361612"/>
              <a:gd name="connsiteX26" fmla="*/ 1803400 w 2768600"/>
              <a:gd name="connsiteY26" fmla="*/ 12700 h 2361612"/>
              <a:gd name="connsiteX27" fmla="*/ 1866900 w 2768600"/>
              <a:gd name="connsiteY27" fmla="*/ 0 h 2361612"/>
              <a:gd name="connsiteX28" fmla="*/ 2095500 w 2768600"/>
              <a:gd name="connsiteY28" fmla="*/ 12700 h 2361612"/>
              <a:gd name="connsiteX29" fmla="*/ 2273300 w 2768600"/>
              <a:gd name="connsiteY29" fmla="*/ 38100 h 2361612"/>
              <a:gd name="connsiteX30" fmla="*/ 2324100 w 2768600"/>
              <a:gd name="connsiteY30" fmla="*/ 50800 h 2361612"/>
              <a:gd name="connsiteX31" fmla="*/ 2387600 w 2768600"/>
              <a:gd name="connsiteY31" fmla="*/ 76200 h 2361612"/>
              <a:gd name="connsiteX32" fmla="*/ 2476500 w 2768600"/>
              <a:gd name="connsiteY32" fmla="*/ 127000 h 2361612"/>
              <a:gd name="connsiteX33" fmla="*/ 2514600 w 2768600"/>
              <a:gd name="connsiteY33" fmla="*/ 165100 h 2361612"/>
              <a:gd name="connsiteX34" fmla="*/ 2590800 w 2768600"/>
              <a:gd name="connsiteY34" fmla="*/ 215900 h 2361612"/>
              <a:gd name="connsiteX35" fmla="*/ 2641600 w 2768600"/>
              <a:gd name="connsiteY35" fmla="*/ 292100 h 2361612"/>
              <a:gd name="connsiteX36" fmla="*/ 2667000 w 2768600"/>
              <a:gd name="connsiteY36" fmla="*/ 330200 h 2361612"/>
              <a:gd name="connsiteX37" fmla="*/ 2717800 w 2768600"/>
              <a:gd name="connsiteY37" fmla="*/ 444500 h 2361612"/>
              <a:gd name="connsiteX38" fmla="*/ 2743200 w 2768600"/>
              <a:gd name="connsiteY38" fmla="*/ 495300 h 2361612"/>
              <a:gd name="connsiteX39" fmla="*/ 2768600 w 2768600"/>
              <a:gd name="connsiteY39" fmla="*/ 673100 h 2361612"/>
              <a:gd name="connsiteX40" fmla="*/ 2743200 w 2768600"/>
              <a:gd name="connsiteY40" fmla="*/ 901700 h 2361612"/>
              <a:gd name="connsiteX41" fmla="*/ 2717800 w 2768600"/>
              <a:gd name="connsiteY41" fmla="*/ 1041400 h 2361612"/>
              <a:gd name="connsiteX42" fmla="*/ 2692400 w 2768600"/>
              <a:gd name="connsiteY42" fmla="*/ 1117600 h 2361612"/>
              <a:gd name="connsiteX43" fmla="*/ 2654300 w 2768600"/>
              <a:gd name="connsiteY43" fmla="*/ 1193800 h 2361612"/>
              <a:gd name="connsiteX44" fmla="*/ 2590800 w 2768600"/>
              <a:gd name="connsiteY44" fmla="*/ 1333500 h 2361612"/>
              <a:gd name="connsiteX45" fmla="*/ 2552700 w 2768600"/>
              <a:gd name="connsiteY45" fmla="*/ 1384300 h 2361612"/>
              <a:gd name="connsiteX46" fmla="*/ 2514600 w 2768600"/>
              <a:gd name="connsiteY46" fmla="*/ 1447800 h 2361612"/>
              <a:gd name="connsiteX47" fmla="*/ 2438400 w 2768600"/>
              <a:gd name="connsiteY47" fmla="*/ 1549400 h 2361612"/>
              <a:gd name="connsiteX48" fmla="*/ 2400300 w 2768600"/>
              <a:gd name="connsiteY48" fmla="*/ 1612900 h 2361612"/>
              <a:gd name="connsiteX49" fmla="*/ 2349500 w 2768600"/>
              <a:gd name="connsiteY49" fmla="*/ 1651000 h 2361612"/>
              <a:gd name="connsiteX50" fmla="*/ 2298700 w 2768600"/>
              <a:gd name="connsiteY50" fmla="*/ 1701800 h 2361612"/>
              <a:gd name="connsiteX51" fmla="*/ 2260600 w 2768600"/>
              <a:gd name="connsiteY51" fmla="*/ 1752600 h 2361612"/>
              <a:gd name="connsiteX52" fmla="*/ 2209800 w 2768600"/>
              <a:gd name="connsiteY52" fmla="*/ 1790700 h 2361612"/>
              <a:gd name="connsiteX53" fmla="*/ 2159000 w 2768600"/>
              <a:gd name="connsiteY53" fmla="*/ 1841500 h 2361612"/>
              <a:gd name="connsiteX54" fmla="*/ 2095500 w 2768600"/>
              <a:gd name="connsiteY54" fmla="*/ 1879600 h 2361612"/>
              <a:gd name="connsiteX55" fmla="*/ 2044700 w 2768600"/>
              <a:gd name="connsiteY55" fmla="*/ 1930400 h 2361612"/>
              <a:gd name="connsiteX56" fmla="*/ 1917700 w 2768600"/>
              <a:gd name="connsiteY56" fmla="*/ 2006600 h 2361612"/>
              <a:gd name="connsiteX57" fmla="*/ 1778000 w 2768600"/>
              <a:gd name="connsiteY57" fmla="*/ 2095500 h 2361612"/>
              <a:gd name="connsiteX58" fmla="*/ 1701800 w 2768600"/>
              <a:gd name="connsiteY58" fmla="*/ 2120900 h 2361612"/>
              <a:gd name="connsiteX59" fmla="*/ 1638300 w 2768600"/>
              <a:gd name="connsiteY59" fmla="*/ 2159000 h 2361612"/>
              <a:gd name="connsiteX60" fmla="*/ 1562100 w 2768600"/>
              <a:gd name="connsiteY60" fmla="*/ 2184400 h 2361612"/>
              <a:gd name="connsiteX61" fmla="*/ 1498600 w 2768600"/>
              <a:gd name="connsiteY61" fmla="*/ 2209800 h 2361612"/>
              <a:gd name="connsiteX62" fmla="*/ 1422400 w 2768600"/>
              <a:gd name="connsiteY62" fmla="*/ 2235200 h 2361612"/>
              <a:gd name="connsiteX63" fmla="*/ 1371600 w 2768600"/>
              <a:gd name="connsiteY63" fmla="*/ 2260600 h 2361612"/>
              <a:gd name="connsiteX64" fmla="*/ 1308100 w 2768600"/>
              <a:gd name="connsiteY64" fmla="*/ 2273300 h 2361612"/>
              <a:gd name="connsiteX65" fmla="*/ 1155700 w 2768600"/>
              <a:gd name="connsiteY65" fmla="*/ 2311400 h 2361612"/>
              <a:gd name="connsiteX66" fmla="*/ 1104900 w 2768600"/>
              <a:gd name="connsiteY66" fmla="*/ 2324100 h 2361612"/>
              <a:gd name="connsiteX67" fmla="*/ 1028700 w 2768600"/>
              <a:gd name="connsiteY67" fmla="*/ 2336800 h 2361612"/>
              <a:gd name="connsiteX68" fmla="*/ 863600 w 2768600"/>
              <a:gd name="connsiteY68" fmla="*/ 2324100 h 2361612"/>
              <a:gd name="connsiteX69" fmla="*/ 482985 w 2768600"/>
              <a:gd name="connsiteY69" fmla="*/ 2359134 h 2361612"/>
              <a:gd name="connsiteX70" fmla="*/ 167992 w 2768600"/>
              <a:gd name="connsiteY70" fmla="*/ 2244090 h 2361612"/>
              <a:gd name="connsiteX0" fmla="*/ 190500 w 2768600"/>
              <a:gd name="connsiteY0" fmla="*/ 2247900 h 2363312"/>
              <a:gd name="connsiteX1" fmla="*/ 76200 w 2768600"/>
              <a:gd name="connsiteY1" fmla="*/ 2159000 h 2363312"/>
              <a:gd name="connsiteX2" fmla="*/ 0 w 2768600"/>
              <a:gd name="connsiteY2" fmla="*/ 1943100 h 2363312"/>
              <a:gd name="connsiteX3" fmla="*/ 38100 w 2768600"/>
              <a:gd name="connsiteY3" fmla="*/ 1587500 h 2363312"/>
              <a:gd name="connsiteX4" fmla="*/ 50800 w 2768600"/>
              <a:gd name="connsiteY4" fmla="*/ 1524000 h 2363312"/>
              <a:gd name="connsiteX5" fmla="*/ 76200 w 2768600"/>
              <a:gd name="connsiteY5" fmla="*/ 1460500 h 2363312"/>
              <a:gd name="connsiteX6" fmla="*/ 127000 w 2768600"/>
              <a:gd name="connsiteY6" fmla="*/ 1320800 h 2363312"/>
              <a:gd name="connsiteX7" fmla="*/ 165100 w 2768600"/>
              <a:gd name="connsiteY7" fmla="*/ 1244600 h 2363312"/>
              <a:gd name="connsiteX8" fmla="*/ 228600 w 2768600"/>
              <a:gd name="connsiteY8" fmla="*/ 1104900 h 2363312"/>
              <a:gd name="connsiteX9" fmla="*/ 279400 w 2768600"/>
              <a:gd name="connsiteY9" fmla="*/ 1041400 h 2363312"/>
              <a:gd name="connsiteX10" fmla="*/ 355600 w 2768600"/>
              <a:gd name="connsiteY10" fmla="*/ 914400 h 2363312"/>
              <a:gd name="connsiteX11" fmla="*/ 457200 w 2768600"/>
              <a:gd name="connsiteY11" fmla="*/ 800100 h 2363312"/>
              <a:gd name="connsiteX12" fmla="*/ 508000 w 2768600"/>
              <a:gd name="connsiteY12" fmla="*/ 749300 h 2363312"/>
              <a:gd name="connsiteX13" fmla="*/ 660400 w 2768600"/>
              <a:gd name="connsiteY13" fmla="*/ 584200 h 2363312"/>
              <a:gd name="connsiteX14" fmla="*/ 723900 w 2768600"/>
              <a:gd name="connsiteY14" fmla="*/ 533400 h 2363312"/>
              <a:gd name="connsiteX15" fmla="*/ 800100 w 2768600"/>
              <a:gd name="connsiteY15" fmla="*/ 482600 h 2363312"/>
              <a:gd name="connsiteX16" fmla="*/ 939800 w 2768600"/>
              <a:gd name="connsiteY16" fmla="*/ 368300 h 2363312"/>
              <a:gd name="connsiteX17" fmla="*/ 1028700 w 2768600"/>
              <a:gd name="connsiteY17" fmla="*/ 317500 h 2363312"/>
              <a:gd name="connsiteX18" fmla="*/ 1104900 w 2768600"/>
              <a:gd name="connsiteY18" fmla="*/ 279400 h 2363312"/>
              <a:gd name="connsiteX19" fmla="*/ 1168400 w 2768600"/>
              <a:gd name="connsiteY19" fmla="*/ 228600 h 2363312"/>
              <a:gd name="connsiteX20" fmla="*/ 1257300 w 2768600"/>
              <a:gd name="connsiteY20" fmla="*/ 190500 h 2363312"/>
              <a:gd name="connsiteX21" fmla="*/ 1333500 w 2768600"/>
              <a:gd name="connsiteY21" fmla="*/ 152400 h 2363312"/>
              <a:gd name="connsiteX22" fmla="*/ 1485900 w 2768600"/>
              <a:gd name="connsiteY22" fmla="*/ 101600 h 2363312"/>
              <a:gd name="connsiteX23" fmla="*/ 1612900 w 2768600"/>
              <a:gd name="connsiteY23" fmla="*/ 50800 h 2363312"/>
              <a:gd name="connsiteX24" fmla="*/ 1676400 w 2768600"/>
              <a:gd name="connsiteY24" fmla="*/ 38100 h 2363312"/>
              <a:gd name="connsiteX25" fmla="*/ 1752600 w 2768600"/>
              <a:gd name="connsiteY25" fmla="*/ 25400 h 2363312"/>
              <a:gd name="connsiteX26" fmla="*/ 1803400 w 2768600"/>
              <a:gd name="connsiteY26" fmla="*/ 12700 h 2363312"/>
              <a:gd name="connsiteX27" fmla="*/ 1866900 w 2768600"/>
              <a:gd name="connsiteY27" fmla="*/ 0 h 2363312"/>
              <a:gd name="connsiteX28" fmla="*/ 2095500 w 2768600"/>
              <a:gd name="connsiteY28" fmla="*/ 12700 h 2363312"/>
              <a:gd name="connsiteX29" fmla="*/ 2273300 w 2768600"/>
              <a:gd name="connsiteY29" fmla="*/ 38100 h 2363312"/>
              <a:gd name="connsiteX30" fmla="*/ 2324100 w 2768600"/>
              <a:gd name="connsiteY30" fmla="*/ 50800 h 2363312"/>
              <a:gd name="connsiteX31" fmla="*/ 2387600 w 2768600"/>
              <a:gd name="connsiteY31" fmla="*/ 76200 h 2363312"/>
              <a:gd name="connsiteX32" fmla="*/ 2476500 w 2768600"/>
              <a:gd name="connsiteY32" fmla="*/ 127000 h 2363312"/>
              <a:gd name="connsiteX33" fmla="*/ 2514600 w 2768600"/>
              <a:gd name="connsiteY33" fmla="*/ 165100 h 2363312"/>
              <a:gd name="connsiteX34" fmla="*/ 2590800 w 2768600"/>
              <a:gd name="connsiteY34" fmla="*/ 215900 h 2363312"/>
              <a:gd name="connsiteX35" fmla="*/ 2641600 w 2768600"/>
              <a:gd name="connsiteY35" fmla="*/ 292100 h 2363312"/>
              <a:gd name="connsiteX36" fmla="*/ 2667000 w 2768600"/>
              <a:gd name="connsiteY36" fmla="*/ 330200 h 2363312"/>
              <a:gd name="connsiteX37" fmla="*/ 2717800 w 2768600"/>
              <a:gd name="connsiteY37" fmla="*/ 444500 h 2363312"/>
              <a:gd name="connsiteX38" fmla="*/ 2743200 w 2768600"/>
              <a:gd name="connsiteY38" fmla="*/ 495300 h 2363312"/>
              <a:gd name="connsiteX39" fmla="*/ 2768600 w 2768600"/>
              <a:gd name="connsiteY39" fmla="*/ 673100 h 2363312"/>
              <a:gd name="connsiteX40" fmla="*/ 2743200 w 2768600"/>
              <a:gd name="connsiteY40" fmla="*/ 901700 h 2363312"/>
              <a:gd name="connsiteX41" fmla="*/ 2717800 w 2768600"/>
              <a:gd name="connsiteY41" fmla="*/ 1041400 h 2363312"/>
              <a:gd name="connsiteX42" fmla="*/ 2692400 w 2768600"/>
              <a:gd name="connsiteY42" fmla="*/ 1117600 h 2363312"/>
              <a:gd name="connsiteX43" fmla="*/ 2654300 w 2768600"/>
              <a:gd name="connsiteY43" fmla="*/ 1193800 h 2363312"/>
              <a:gd name="connsiteX44" fmla="*/ 2590800 w 2768600"/>
              <a:gd name="connsiteY44" fmla="*/ 1333500 h 2363312"/>
              <a:gd name="connsiteX45" fmla="*/ 2552700 w 2768600"/>
              <a:gd name="connsiteY45" fmla="*/ 1384300 h 2363312"/>
              <a:gd name="connsiteX46" fmla="*/ 2514600 w 2768600"/>
              <a:gd name="connsiteY46" fmla="*/ 1447800 h 2363312"/>
              <a:gd name="connsiteX47" fmla="*/ 2438400 w 2768600"/>
              <a:gd name="connsiteY47" fmla="*/ 1549400 h 2363312"/>
              <a:gd name="connsiteX48" fmla="*/ 2400300 w 2768600"/>
              <a:gd name="connsiteY48" fmla="*/ 1612900 h 2363312"/>
              <a:gd name="connsiteX49" fmla="*/ 2349500 w 2768600"/>
              <a:gd name="connsiteY49" fmla="*/ 1651000 h 2363312"/>
              <a:gd name="connsiteX50" fmla="*/ 2298700 w 2768600"/>
              <a:gd name="connsiteY50" fmla="*/ 1701800 h 2363312"/>
              <a:gd name="connsiteX51" fmla="*/ 2260600 w 2768600"/>
              <a:gd name="connsiteY51" fmla="*/ 1752600 h 2363312"/>
              <a:gd name="connsiteX52" fmla="*/ 2209800 w 2768600"/>
              <a:gd name="connsiteY52" fmla="*/ 1790700 h 2363312"/>
              <a:gd name="connsiteX53" fmla="*/ 2159000 w 2768600"/>
              <a:gd name="connsiteY53" fmla="*/ 1841500 h 2363312"/>
              <a:gd name="connsiteX54" fmla="*/ 2095500 w 2768600"/>
              <a:gd name="connsiteY54" fmla="*/ 1879600 h 2363312"/>
              <a:gd name="connsiteX55" fmla="*/ 2044700 w 2768600"/>
              <a:gd name="connsiteY55" fmla="*/ 1930400 h 2363312"/>
              <a:gd name="connsiteX56" fmla="*/ 1917700 w 2768600"/>
              <a:gd name="connsiteY56" fmla="*/ 2006600 h 2363312"/>
              <a:gd name="connsiteX57" fmla="*/ 1778000 w 2768600"/>
              <a:gd name="connsiteY57" fmla="*/ 2095500 h 2363312"/>
              <a:gd name="connsiteX58" fmla="*/ 1701800 w 2768600"/>
              <a:gd name="connsiteY58" fmla="*/ 2120900 h 2363312"/>
              <a:gd name="connsiteX59" fmla="*/ 1638300 w 2768600"/>
              <a:gd name="connsiteY59" fmla="*/ 2159000 h 2363312"/>
              <a:gd name="connsiteX60" fmla="*/ 1562100 w 2768600"/>
              <a:gd name="connsiteY60" fmla="*/ 2184400 h 2363312"/>
              <a:gd name="connsiteX61" fmla="*/ 1498600 w 2768600"/>
              <a:gd name="connsiteY61" fmla="*/ 2209800 h 2363312"/>
              <a:gd name="connsiteX62" fmla="*/ 1422400 w 2768600"/>
              <a:gd name="connsiteY62" fmla="*/ 2235200 h 2363312"/>
              <a:gd name="connsiteX63" fmla="*/ 1371600 w 2768600"/>
              <a:gd name="connsiteY63" fmla="*/ 2260600 h 2363312"/>
              <a:gd name="connsiteX64" fmla="*/ 1308100 w 2768600"/>
              <a:gd name="connsiteY64" fmla="*/ 2273300 h 2363312"/>
              <a:gd name="connsiteX65" fmla="*/ 1155700 w 2768600"/>
              <a:gd name="connsiteY65" fmla="*/ 2311400 h 2363312"/>
              <a:gd name="connsiteX66" fmla="*/ 1104900 w 2768600"/>
              <a:gd name="connsiteY66" fmla="*/ 2324100 h 2363312"/>
              <a:gd name="connsiteX67" fmla="*/ 1028700 w 2768600"/>
              <a:gd name="connsiteY67" fmla="*/ 2336800 h 2363312"/>
              <a:gd name="connsiteX68" fmla="*/ 482985 w 2768600"/>
              <a:gd name="connsiteY68" fmla="*/ 2359134 h 2363312"/>
              <a:gd name="connsiteX69" fmla="*/ 167992 w 2768600"/>
              <a:gd name="connsiteY69" fmla="*/ 2244090 h 2363312"/>
              <a:gd name="connsiteX0" fmla="*/ 190500 w 2768600"/>
              <a:gd name="connsiteY0" fmla="*/ 2247900 h 2363312"/>
              <a:gd name="connsiteX1" fmla="*/ 76200 w 2768600"/>
              <a:gd name="connsiteY1" fmla="*/ 2159000 h 2363312"/>
              <a:gd name="connsiteX2" fmla="*/ 0 w 2768600"/>
              <a:gd name="connsiteY2" fmla="*/ 1943100 h 2363312"/>
              <a:gd name="connsiteX3" fmla="*/ 38100 w 2768600"/>
              <a:gd name="connsiteY3" fmla="*/ 1587500 h 2363312"/>
              <a:gd name="connsiteX4" fmla="*/ 50800 w 2768600"/>
              <a:gd name="connsiteY4" fmla="*/ 1524000 h 2363312"/>
              <a:gd name="connsiteX5" fmla="*/ 76200 w 2768600"/>
              <a:gd name="connsiteY5" fmla="*/ 1460500 h 2363312"/>
              <a:gd name="connsiteX6" fmla="*/ 127000 w 2768600"/>
              <a:gd name="connsiteY6" fmla="*/ 1320800 h 2363312"/>
              <a:gd name="connsiteX7" fmla="*/ 165100 w 2768600"/>
              <a:gd name="connsiteY7" fmla="*/ 1244600 h 2363312"/>
              <a:gd name="connsiteX8" fmla="*/ 228600 w 2768600"/>
              <a:gd name="connsiteY8" fmla="*/ 1104900 h 2363312"/>
              <a:gd name="connsiteX9" fmla="*/ 279400 w 2768600"/>
              <a:gd name="connsiteY9" fmla="*/ 1041400 h 2363312"/>
              <a:gd name="connsiteX10" fmla="*/ 355600 w 2768600"/>
              <a:gd name="connsiteY10" fmla="*/ 914400 h 2363312"/>
              <a:gd name="connsiteX11" fmla="*/ 457200 w 2768600"/>
              <a:gd name="connsiteY11" fmla="*/ 800100 h 2363312"/>
              <a:gd name="connsiteX12" fmla="*/ 508000 w 2768600"/>
              <a:gd name="connsiteY12" fmla="*/ 749300 h 2363312"/>
              <a:gd name="connsiteX13" fmla="*/ 660400 w 2768600"/>
              <a:gd name="connsiteY13" fmla="*/ 584200 h 2363312"/>
              <a:gd name="connsiteX14" fmla="*/ 723900 w 2768600"/>
              <a:gd name="connsiteY14" fmla="*/ 533400 h 2363312"/>
              <a:gd name="connsiteX15" fmla="*/ 800100 w 2768600"/>
              <a:gd name="connsiteY15" fmla="*/ 482600 h 2363312"/>
              <a:gd name="connsiteX16" fmla="*/ 939800 w 2768600"/>
              <a:gd name="connsiteY16" fmla="*/ 368300 h 2363312"/>
              <a:gd name="connsiteX17" fmla="*/ 1028700 w 2768600"/>
              <a:gd name="connsiteY17" fmla="*/ 317500 h 2363312"/>
              <a:gd name="connsiteX18" fmla="*/ 1104900 w 2768600"/>
              <a:gd name="connsiteY18" fmla="*/ 279400 h 2363312"/>
              <a:gd name="connsiteX19" fmla="*/ 1168400 w 2768600"/>
              <a:gd name="connsiteY19" fmla="*/ 228600 h 2363312"/>
              <a:gd name="connsiteX20" fmla="*/ 1257300 w 2768600"/>
              <a:gd name="connsiteY20" fmla="*/ 190500 h 2363312"/>
              <a:gd name="connsiteX21" fmla="*/ 1333500 w 2768600"/>
              <a:gd name="connsiteY21" fmla="*/ 152400 h 2363312"/>
              <a:gd name="connsiteX22" fmla="*/ 1485900 w 2768600"/>
              <a:gd name="connsiteY22" fmla="*/ 101600 h 2363312"/>
              <a:gd name="connsiteX23" fmla="*/ 1612900 w 2768600"/>
              <a:gd name="connsiteY23" fmla="*/ 50800 h 2363312"/>
              <a:gd name="connsiteX24" fmla="*/ 1676400 w 2768600"/>
              <a:gd name="connsiteY24" fmla="*/ 38100 h 2363312"/>
              <a:gd name="connsiteX25" fmla="*/ 1752600 w 2768600"/>
              <a:gd name="connsiteY25" fmla="*/ 25400 h 2363312"/>
              <a:gd name="connsiteX26" fmla="*/ 1803400 w 2768600"/>
              <a:gd name="connsiteY26" fmla="*/ 12700 h 2363312"/>
              <a:gd name="connsiteX27" fmla="*/ 1866900 w 2768600"/>
              <a:gd name="connsiteY27" fmla="*/ 0 h 2363312"/>
              <a:gd name="connsiteX28" fmla="*/ 2095500 w 2768600"/>
              <a:gd name="connsiteY28" fmla="*/ 12700 h 2363312"/>
              <a:gd name="connsiteX29" fmla="*/ 2273300 w 2768600"/>
              <a:gd name="connsiteY29" fmla="*/ 38100 h 2363312"/>
              <a:gd name="connsiteX30" fmla="*/ 2324100 w 2768600"/>
              <a:gd name="connsiteY30" fmla="*/ 50800 h 2363312"/>
              <a:gd name="connsiteX31" fmla="*/ 2387600 w 2768600"/>
              <a:gd name="connsiteY31" fmla="*/ 76200 h 2363312"/>
              <a:gd name="connsiteX32" fmla="*/ 2476500 w 2768600"/>
              <a:gd name="connsiteY32" fmla="*/ 127000 h 2363312"/>
              <a:gd name="connsiteX33" fmla="*/ 2514600 w 2768600"/>
              <a:gd name="connsiteY33" fmla="*/ 165100 h 2363312"/>
              <a:gd name="connsiteX34" fmla="*/ 2590800 w 2768600"/>
              <a:gd name="connsiteY34" fmla="*/ 215900 h 2363312"/>
              <a:gd name="connsiteX35" fmla="*/ 2641600 w 2768600"/>
              <a:gd name="connsiteY35" fmla="*/ 292100 h 2363312"/>
              <a:gd name="connsiteX36" fmla="*/ 2667000 w 2768600"/>
              <a:gd name="connsiteY36" fmla="*/ 330200 h 2363312"/>
              <a:gd name="connsiteX37" fmla="*/ 2717800 w 2768600"/>
              <a:gd name="connsiteY37" fmla="*/ 444500 h 2363312"/>
              <a:gd name="connsiteX38" fmla="*/ 2743200 w 2768600"/>
              <a:gd name="connsiteY38" fmla="*/ 495300 h 2363312"/>
              <a:gd name="connsiteX39" fmla="*/ 2768600 w 2768600"/>
              <a:gd name="connsiteY39" fmla="*/ 673100 h 2363312"/>
              <a:gd name="connsiteX40" fmla="*/ 2743200 w 2768600"/>
              <a:gd name="connsiteY40" fmla="*/ 901700 h 2363312"/>
              <a:gd name="connsiteX41" fmla="*/ 2717800 w 2768600"/>
              <a:gd name="connsiteY41" fmla="*/ 1041400 h 2363312"/>
              <a:gd name="connsiteX42" fmla="*/ 2692400 w 2768600"/>
              <a:gd name="connsiteY42" fmla="*/ 1117600 h 2363312"/>
              <a:gd name="connsiteX43" fmla="*/ 2654300 w 2768600"/>
              <a:gd name="connsiteY43" fmla="*/ 1193800 h 2363312"/>
              <a:gd name="connsiteX44" fmla="*/ 2590800 w 2768600"/>
              <a:gd name="connsiteY44" fmla="*/ 1333500 h 2363312"/>
              <a:gd name="connsiteX45" fmla="*/ 2552700 w 2768600"/>
              <a:gd name="connsiteY45" fmla="*/ 1384300 h 2363312"/>
              <a:gd name="connsiteX46" fmla="*/ 2514600 w 2768600"/>
              <a:gd name="connsiteY46" fmla="*/ 1447800 h 2363312"/>
              <a:gd name="connsiteX47" fmla="*/ 2438400 w 2768600"/>
              <a:gd name="connsiteY47" fmla="*/ 1549400 h 2363312"/>
              <a:gd name="connsiteX48" fmla="*/ 2400300 w 2768600"/>
              <a:gd name="connsiteY48" fmla="*/ 1612900 h 2363312"/>
              <a:gd name="connsiteX49" fmla="*/ 2349500 w 2768600"/>
              <a:gd name="connsiteY49" fmla="*/ 1651000 h 2363312"/>
              <a:gd name="connsiteX50" fmla="*/ 2298700 w 2768600"/>
              <a:gd name="connsiteY50" fmla="*/ 1701800 h 2363312"/>
              <a:gd name="connsiteX51" fmla="*/ 2260600 w 2768600"/>
              <a:gd name="connsiteY51" fmla="*/ 1752600 h 2363312"/>
              <a:gd name="connsiteX52" fmla="*/ 2209800 w 2768600"/>
              <a:gd name="connsiteY52" fmla="*/ 1790700 h 2363312"/>
              <a:gd name="connsiteX53" fmla="*/ 2159000 w 2768600"/>
              <a:gd name="connsiteY53" fmla="*/ 1841500 h 2363312"/>
              <a:gd name="connsiteX54" fmla="*/ 2095500 w 2768600"/>
              <a:gd name="connsiteY54" fmla="*/ 1879600 h 2363312"/>
              <a:gd name="connsiteX55" fmla="*/ 2044700 w 2768600"/>
              <a:gd name="connsiteY55" fmla="*/ 1930400 h 2363312"/>
              <a:gd name="connsiteX56" fmla="*/ 1917700 w 2768600"/>
              <a:gd name="connsiteY56" fmla="*/ 2006600 h 2363312"/>
              <a:gd name="connsiteX57" fmla="*/ 1778000 w 2768600"/>
              <a:gd name="connsiteY57" fmla="*/ 2095500 h 2363312"/>
              <a:gd name="connsiteX58" fmla="*/ 1701800 w 2768600"/>
              <a:gd name="connsiteY58" fmla="*/ 2120900 h 2363312"/>
              <a:gd name="connsiteX59" fmla="*/ 1638300 w 2768600"/>
              <a:gd name="connsiteY59" fmla="*/ 2159000 h 2363312"/>
              <a:gd name="connsiteX60" fmla="*/ 1562100 w 2768600"/>
              <a:gd name="connsiteY60" fmla="*/ 2184400 h 2363312"/>
              <a:gd name="connsiteX61" fmla="*/ 1498600 w 2768600"/>
              <a:gd name="connsiteY61" fmla="*/ 2209800 h 2363312"/>
              <a:gd name="connsiteX62" fmla="*/ 1422400 w 2768600"/>
              <a:gd name="connsiteY62" fmla="*/ 2235200 h 2363312"/>
              <a:gd name="connsiteX63" fmla="*/ 1371600 w 2768600"/>
              <a:gd name="connsiteY63" fmla="*/ 2260600 h 2363312"/>
              <a:gd name="connsiteX64" fmla="*/ 1308100 w 2768600"/>
              <a:gd name="connsiteY64" fmla="*/ 2273300 h 2363312"/>
              <a:gd name="connsiteX65" fmla="*/ 1155700 w 2768600"/>
              <a:gd name="connsiteY65" fmla="*/ 2311400 h 2363312"/>
              <a:gd name="connsiteX66" fmla="*/ 1104900 w 2768600"/>
              <a:gd name="connsiteY66" fmla="*/ 2324100 h 2363312"/>
              <a:gd name="connsiteX67" fmla="*/ 1028700 w 2768600"/>
              <a:gd name="connsiteY67" fmla="*/ 2336800 h 2363312"/>
              <a:gd name="connsiteX68" fmla="*/ 482985 w 2768600"/>
              <a:gd name="connsiteY68" fmla="*/ 2359134 h 2363312"/>
              <a:gd name="connsiteX0" fmla="*/ 190500 w 2768600"/>
              <a:gd name="connsiteY0" fmla="*/ 2247900 h 2363312"/>
              <a:gd name="connsiteX1" fmla="*/ 76200 w 2768600"/>
              <a:gd name="connsiteY1" fmla="*/ 2159000 h 2363312"/>
              <a:gd name="connsiteX2" fmla="*/ 0 w 2768600"/>
              <a:gd name="connsiteY2" fmla="*/ 1943100 h 2363312"/>
              <a:gd name="connsiteX3" fmla="*/ 38100 w 2768600"/>
              <a:gd name="connsiteY3" fmla="*/ 1587500 h 2363312"/>
              <a:gd name="connsiteX4" fmla="*/ 50800 w 2768600"/>
              <a:gd name="connsiteY4" fmla="*/ 1524000 h 2363312"/>
              <a:gd name="connsiteX5" fmla="*/ 76200 w 2768600"/>
              <a:gd name="connsiteY5" fmla="*/ 1460500 h 2363312"/>
              <a:gd name="connsiteX6" fmla="*/ 127000 w 2768600"/>
              <a:gd name="connsiteY6" fmla="*/ 1320800 h 2363312"/>
              <a:gd name="connsiteX7" fmla="*/ 165100 w 2768600"/>
              <a:gd name="connsiteY7" fmla="*/ 1244600 h 2363312"/>
              <a:gd name="connsiteX8" fmla="*/ 228600 w 2768600"/>
              <a:gd name="connsiteY8" fmla="*/ 1104900 h 2363312"/>
              <a:gd name="connsiteX9" fmla="*/ 279400 w 2768600"/>
              <a:gd name="connsiteY9" fmla="*/ 1041400 h 2363312"/>
              <a:gd name="connsiteX10" fmla="*/ 355600 w 2768600"/>
              <a:gd name="connsiteY10" fmla="*/ 914400 h 2363312"/>
              <a:gd name="connsiteX11" fmla="*/ 457200 w 2768600"/>
              <a:gd name="connsiteY11" fmla="*/ 800100 h 2363312"/>
              <a:gd name="connsiteX12" fmla="*/ 508000 w 2768600"/>
              <a:gd name="connsiteY12" fmla="*/ 749300 h 2363312"/>
              <a:gd name="connsiteX13" fmla="*/ 660400 w 2768600"/>
              <a:gd name="connsiteY13" fmla="*/ 584200 h 2363312"/>
              <a:gd name="connsiteX14" fmla="*/ 723900 w 2768600"/>
              <a:gd name="connsiteY14" fmla="*/ 533400 h 2363312"/>
              <a:gd name="connsiteX15" fmla="*/ 800100 w 2768600"/>
              <a:gd name="connsiteY15" fmla="*/ 482600 h 2363312"/>
              <a:gd name="connsiteX16" fmla="*/ 939800 w 2768600"/>
              <a:gd name="connsiteY16" fmla="*/ 368300 h 2363312"/>
              <a:gd name="connsiteX17" fmla="*/ 1028700 w 2768600"/>
              <a:gd name="connsiteY17" fmla="*/ 317500 h 2363312"/>
              <a:gd name="connsiteX18" fmla="*/ 1104900 w 2768600"/>
              <a:gd name="connsiteY18" fmla="*/ 279400 h 2363312"/>
              <a:gd name="connsiteX19" fmla="*/ 1168400 w 2768600"/>
              <a:gd name="connsiteY19" fmla="*/ 228600 h 2363312"/>
              <a:gd name="connsiteX20" fmla="*/ 1257300 w 2768600"/>
              <a:gd name="connsiteY20" fmla="*/ 190500 h 2363312"/>
              <a:gd name="connsiteX21" fmla="*/ 1333500 w 2768600"/>
              <a:gd name="connsiteY21" fmla="*/ 152400 h 2363312"/>
              <a:gd name="connsiteX22" fmla="*/ 1485900 w 2768600"/>
              <a:gd name="connsiteY22" fmla="*/ 101600 h 2363312"/>
              <a:gd name="connsiteX23" fmla="*/ 1612900 w 2768600"/>
              <a:gd name="connsiteY23" fmla="*/ 50800 h 2363312"/>
              <a:gd name="connsiteX24" fmla="*/ 1676400 w 2768600"/>
              <a:gd name="connsiteY24" fmla="*/ 38100 h 2363312"/>
              <a:gd name="connsiteX25" fmla="*/ 1752600 w 2768600"/>
              <a:gd name="connsiteY25" fmla="*/ 25400 h 2363312"/>
              <a:gd name="connsiteX26" fmla="*/ 1803400 w 2768600"/>
              <a:gd name="connsiteY26" fmla="*/ 12700 h 2363312"/>
              <a:gd name="connsiteX27" fmla="*/ 1866900 w 2768600"/>
              <a:gd name="connsiteY27" fmla="*/ 0 h 2363312"/>
              <a:gd name="connsiteX28" fmla="*/ 2095500 w 2768600"/>
              <a:gd name="connsiteY28" fmla="*/ 12700 h 2363312"/>
              <a:gd name="connsiteX29" fmla="*/ 2273300 w 2768600"/>
              <a:gd name="connsiteY29" fmla="*/ 38100 h 2363312"/>
              <a:gd name="connsiteX30" fmla="*/ 2324100 w 2768600"/>
              <a:gd name="connsiteY30" fmla="*/ 50800 h 2363312"/>
              <a:gd name="connsiteX31" fmla="*/ 2387600 w 2768600"/>
              <a:gd name="connsiteY31" fmla="*/ 76200 h 2363312"/>
              <a:gd name="connsiteX32" fmla="*/ 2476500 w 2768600"/>
              <a:gd name="connsiteY32" fmla="*/ 127000 h 2363312"/>
              <a:gd name="connsiteX33" fmla="*/ 2514600 w 2768600"/>
              <a:gd name="connsiteY33" fmla="*/ 165100 h 2363312"/>
              <a:gd name="connsiteX34" fmla="*/ 2590800 w 2768600"/>
              <a:gd name="connsiteY34" fmla="*/ 215900 h 2363312"/>
              <a:gd name="connsiteX35" fmla="*/ 2641600 w 2768600"/>
              <a:gd name="connsiteY35" fmla="*/ 292100 h 2363312"/>
              <a:gd name="connsiteX36" fmla="*/ 2667000 w 2768600"/>
              <a:gd name="connsiteY36" fmla="*/ 330200 h 2363312"/>
              <a:gd name="connsiteX37" fmla="*/ 2717800 w 2768600"/>
              <a:gd name="connsiteY37" fmla="*/ 444500 h 2363312"/>
              <a:gd name="connsiteX38" fmla="*/ 2743200 w 2768600"/>
              <a:gd name="connsiteY38" fmla="*/ 495300 h 2363312"/>
              <a:gd name="connsiteX39" fmla="*/ 2768600 w 2768600"/>
              <a:gd name="connsiteY39" fmla="*/ 673100 h 2363312"/>
              <a:gd name="connsiteX40" fmla="*/ 2743200 w 2768600"/>
              <a:gd name="connsiteY40" fmla="*/ 901700 h 2363312"/>
              <a:gd name="connsiteX41" fmla="*/ 2717800 w 2768600"/>
              <a:gd name="connsiteY41" fmla="*/ 1041400 h 2363312"/>
              <a:gd name="connsiteX42" fmla="*/ 2692400 w 2768600"/>
              <a:gd name="connsiteY42" fmla="*/ 1117600 h 2363312"/>
              <a:gd name="connsiteX43" fmla="*/ 2654300 w 2768600"/>
              <a:gd name="connsiteY43" fmla="*/ 1193800 h 2363312"/>
              <a:gd name="connsiteX44" fmla="*/ 2590800 w 2768600"/>
              <a:gd name="connsiteY44" fmla="*/ 1333500 h 2363312"/>
              <a:gd name="connsiteX45" fmla="*/ 2552700 w 2768600"/>
              <a:gd name="connsiteY45" fmla="*/ 1384300 h 2363312"/>
              <a:gd name="connsiteX46" fmla="*/ 2514600 w 2768600"/>
              <a:gd name="connsiteY46" fmla="*/ 1447800 h 2363312"/>
              <a:gd name="connsiteX47" fmla="*/ 2438400 w 2768600"/>
              <a:gd name="connsiteY47" fmla="*/ 1549400 h 2363312"/>
              <a:gd name="connsiteX48" fmla="*/ 2400300 w 2768600"/>
              <a:gd name="connsiteY48" fmla="*/ 1612900 h 2363312"/>
              <a:gd name="connsiteX49" fmla="*/ 2349500 w 2768600"/>
              <a:gd name="connsiteY49" fmla="*/ 1651000 h 2363312"/>
              <a:gd name="connsiteX50" fmla="*/ 2298700 w 2768600"/>
              <a:gd name="connsiteY50" fmla="*/ 1701800 h 2363312"/>
              <a:gd name="connsiteX51" fmla="*/ 2260600 w 2768600"/>
              <a:gd name="connsiteY51" fmla="*/ 1752600 h 2363312"/>
              <a:gd name="connsiteX52" fmla="*/ 2209800 w 2768600"/>
              <a:gd name="connsiteY52" fmla="*/ 1790700 h 2363312"/>
              <a:gd name="connsiteX53" fmla="*/ 2159000 w 2768600"/>
              <a:gd name="connsiteY53" fmla="*/ 1841500 h 2363312"/>
              <a:gd name="connsiteX54" fmla="*/ 2095500 w 2768600"/>
              <a:gd name="connsiteY54" fmla="*/ 1879600 h 2363312"/>
              <a:gd name="connsiteX55" fmla="*/ 2044700 w 2768600"/>
              <a:gd name="connsiteY55" fmla="*/ 1930400 h 2363312"/>
              <a:gd name="connsiteX56" fmla="*/ 1917700 w 2768600"/>
              <a:gd name="connsiteY56" fmla="*/ 2006600 h 2363312"/>
              <a:gd name="connsiteX57" fmla="*/ 1778000 w 2768600"/>
              <a:gd name="connsiteY57" fmla="*/ 2095500 h 2363312"/>
              <a:gd name="connsiteX58" fmla="*/ 1701800 w 2768600"/>
              <a:gd name="connsiteY58" fmla="*/ 2120900 h 2363312"/>
              <a:gd name="connsiteX59" fmla="*/ 1638300 w 2768600"/>
              <a:gd name="connsiteY59" fmla="*/ 2159000 h 2363312"/>
              <a:gd name="connsiteX60" fmla="*/ 1562100 w 2768600"/>
              <a:gd name="connsiteY60" fmla="*/ 2184400 h 2363312"/>
              <a:gd name="connsiteX61" fmla="*/ 1498600 w 2768600"/>
              <a:gd name="connsiteY61" fmla="*/ 2209800 h 2363312"/>
              <a:gd name="connsiteX62" fmla="*/ 1422400 w 2768600"/>
              <a:gd name="connsiteY62" fmla="*/ 2235200 h 2363312"/>
              <a:gd name="connsiteX63" fmla="*/ 1371600 w 2768600"/>
              <a:gd name="connsiteY63" fmla="*/ 2260600 h 2363312"/>
              <a:gd name="connsiteX64" fmla="*/ 1308100 w 2768600"/>
              <a:gd name="connsiteY64" fmla="*/ 2273300 h 2363312"/>
              <a:gd name="connsiteX65" fmla="*/ 1155700 w 2768600"/>
              <a:gd name="connsiteY65" fmla="*/ 2311400 h 2363312"/>
              <a:gd name="connsiteX66" fmla="*/ 1104900 w 2768600"/>
              <a:gd name="connsiteY66" fmla="*/ 2324100 h 2363312"/>
              <a:gd name="connsiteX67" fmla="*/ 1028700 w 2768600"/>
              <a:gd name="connsiteY67" fmla="*/ 2336800 h 2363312"/>
              <a:gd name="connsiteX68" fmla="*/ 482985 w 2768600"/>
              <a:gd name="connsiteY68" fmla="*/ 2359134 h 2363312"/>
              <a:gd name="connsiteX69" fmla="*/ 190500 w 2768600"/>
              <a:gd name="connsiteY69" fmla="*/ 2247900 h 2363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768600" h="2363312">
                <a:moveTo>
                  <a:pt x="190500" y="2247900"/>
                </a:moveTo>
                <a:cubicBezTo>
                  <a:pt x="152400" y="2218267"/>
                  <a:pt x="111915" y="2191468"/>
                  <a:pt x="76200" y="2159000"/>
                </a:cubicBezTo>
                <a:cubicBezTo>
                  <a:pt x="30200" y="2117182"/>
                  <a:pt x="109" y="1943483"/>
                  <a:pt x="0" y="1943100"/>
                </a:cubicBezTo>
                <a:cubicBezTo>
                  <a:pt x="12700" y="1824567"/>
                  <a:pt x="23755" y="1705846"/>
                  <a:pt x="38100" y="1587500"/>
                </a:cubicBezTo>
                <a:cubicBezTo>
                  <a:pt x="40697" y="1566071"/>
                  <a:pt x="44597" y="1544675"/>
                  <a:pt x="50800" y="1524000"/>
                </a:cubicBezTo>
                <a:cubicBezTo>
                  <a:pt x="57351" y="1502164"/>
                  <a:pt x="68409" y="1481925"/>
                  <a:pt x="76200" y="1460500"/>
                </a:cubicBezTo>
                <a:cubicBezTo>
                  <a:pt x="100990" y="1392327"/>
                  <a:pt x="98314" y="1383909"/>
                  <a:pt x="127000" y="1320800"/>
                </a:cubicBezTo>
                <a:cubicBezTo>
                  <a:pt x="138751" y="1294947"/>
                  <a:pt x="153349" y="1270453"/>
                  <a:pt x="165100" y="1244600"/>
                </a:cubicBezTo>
                <a:cubicBezTo>
                  <a:pt x="191769" y="1185928"/>
                  <a:pt x="191862" y="1162631"/>
                  <a:pt x="228600" y="1104900"/>
                </a:cubicBezTo>
                <a:cubicBezTo>
                  <a:pt x="243153" y="1082031"/>
                  <a:pt x="264364" y="1063954"/>
                  <a:pt x="279400" y="1041400"/>
                </a:cubicBezTo>
                <a:cubicBezTo>
                  <a:pt x="306785" y="1000323"/>
                  <a:pt x="320691" y="949309"/>
                  <a:pt x="355600" y="914400"/>
                </a:cubicBezTo>
                <a:cubicBezTo>
                  <a:pt x="483663" y="786337"/>
                  <a:pt x="325680" y="948060"/>
                  <a:pt x="457200" y="800100"/>
                </a:cubicBezTo>
                <a:cubicBezTo>
                  <a:pt x="473110" y="782202"/>
                  <a:pt x="492090" y="767198"/>
                  <a:pt x="508000" y="749300"/>
                </a:cubicBezTo>
                <a:cubicBezTo>
                  <a:pt x="577704" y="670883"/>
                  <a:pt x="559096" y="665243"/>
                  <a:pt x="660400" y="584200"/>
                </a:cubicBezTo>
                <a:cubicBezTo>
                  <a:pt x="681567" y="567267"/>
                  <a:pt x="701978" y="549343"/>
                  <a:pt x="723900" y="533400"/>
                </a:cubicBezTo>
                <a:cubicBezTo>
                  <a:pt x="748588" y="515445"/>
                  <a:pt x="775851" y="501144"/>
                  <a:pt x="800100" y="482600"/>
                </a:cubicBezTo>
                <a:cubicBezTo>
                  <a:pt x="847894" y="446052"/>
                  <a:pt x="887560" y="398151"/>
                  <a:pt x="939800" y="368300"/>
                </a:cubicBezTo>
                <a:cubicBezTo>
                  <a:pt x="969433" y="351367"/>
                  <a:pt x="998649" y="333681"/>
                  <a:pt x="1028700" y="317500"/>
                </a:cubicBezTo>
                <a:cubicBezTo>
                  <a:pt x="1053704" y="304036"/>
                  <a:pt x="1080942" y="294646"/>
                  <a:pt x="1104900" y="279400"/>
                </a:cubicBezTo>
                <a:cubicBezTo>
                  <a:pt x="1127769" y="264847"/>
                  <a:pt x="1144986" y="242258"/>
                  <a:pt x="1168400" y="228600"/>
                </a:cubicBezTo>
                <a:cubicBezTo>
                  <a:pt x="1196248" y="212355"/>
                  <a:pt x="1228027" y="204010"/>
                  <a:pt x="1257300" y="190500"/>
                </a:cubicBezTo>
                <a:cubicBezTo>
                  <a:pt x="1283084" y="178600"/>
                  <a:pt x="1307033" y="162693"/>
                  <a:pt x="1333500" y="152400"/>
                </a:cubicBezTo>
                <a:cubicBezTo>
                  <a:pt x="1383407" y="132992"/>
                  <a:pt x="1436182" y="121487"/>
                  <a:pt x="1485900" y="101600"/>
                </a:cubicBezTo>
                <a:cubicBezTo>
                  <a:pt x="1528233" y="84667"/>
                  <a:pt x="1568191" y="59742"/>
                  <a:pt x="1612900" y="50800"/>
                </a:cubicBezTo>
                <a:lnTo>
                  <a:pt x="1676400" y="38100"/>
                </a:lnTo>
                <a:cubicBezTo>
                  <a:pt x="1701735" y="33494"/>
                  <a:pt x="1727350" y="30450"/>
                  <a:pt x="1752600" y="25400"/>
                </a:cubicBezTo>
                <a:cubicBezTo>
                  <a:pt x="1769716" y="21977"/>
                  <a:pt x="1786361" y="16486"/>
                  <a:pt x="1803400" y="12700"/>
                </a:cubicBezTo>
                <a:cubicBezTo>
                  <a:pt x="1824472" y="8017"/>
                  <a:pt x="1845733" y="4233"/>
                  <a:pt x="1866900" y="0"/>
                </a:cubicBezTo>
                <a:lnTo>
                  <a:pt x="2095500" y="12700"/>
                </a:lnTo>
                <a:cubicBezTo>
                  <a:pt x="2170386" y="18247"/>
                  <a:pt x="2206484" y="23252"/>
                  <a:pt x="2273300" y="38100"/>
                </a:cubicBezTo>
                <a:cubicBezTo>
                  <a:pt x="2290339" y="41886"/>
                  <a:pt x="2307541" y="45280"/>
                  <a:pt x="2324100" y="50800"/>
                </a:cubicBezTo>
                <a:cubicBezTo>
                  <a:pt x="2345727" y="58009"/>
                  <a:pt x="2366768" y="66941"/>
                  <a:pt x="2387600" y="76200"/>
                </a:cubicBezTo>
                <a:cubicBezTo>
                  <a:pt x="2414218" y="88030"/>
                  <a:pt x="2453150" y="107542"/>
                  <a:pt x="2476500" y="127000"/>
                </a:cubicBezTo>
                <a:cubicBezTo>
                  <a:pt x="2490298" y="138498"/>
                  <a:pt x="2500423" y="154073"/>
                  <a:pt x="2514600" y="165100"/>
                </a:cubicBezTo>
                <a:cubicBezTo>
                  <a:pt x="2538697" y="183842"/>
                  <a:pt x="2590800" y="215900"/>
                  <a:pt x="2590800" y="215900"/>
                </a:cubicBezTo>
                <a:lnTo>
                  <a:pt x="2641600" y="292100"/>
                </a:lnTo>
                <a:cubicBezTo>
                  <a:pt x="2650067" y="304800"/>
                  <a:pt x="2660174" y="316548"/>
                  <a:pt x="2667000" y="330200"/>
                </a:cubicBezTo>
                <a:cubicBezTo>
                  <a:pt x="2729528" y="455256"/>
                  <a:pt x="2652938" y="298560"/>
                  <a:pt x="2717800" y="444500"/>
                </a:cubicBezTo>
                <a:cubicBezTo>
                  <a:pt x="2725489" y="461800"/>
                  <a:pt x="2734733" y="478367"/>
                  <a:pt x="2743200" y="495300"/>
                </a:cubicBezTo>
                <a:cubicBezTo>
                  <a:pt x="2754924" y="553922"/>
                  <a:pt x="2768600" y="612765"/>
                  <a:pt x="2768600" y="673100"/>
                </a:cubicBezTo>
                <a:cubicBezTo>
                  <a:pt x="2768600" y="810844"/>
                  <a:pt x="2761111" y="803191"/>
                  <a:pt x="2743200" y="901700"/>
                </a:cubicBezTo>
                <a:cubicBezTo>
                  <a:pt x="2737920" y="930743"/>
                  <a:pt x="2726356" y="1010029"/>
                  <a:pt x="2717800" y="1041400"/>
                </a:cubicBezTo>
                <a:cubicBezTo>
                  <a:pt x="2710755" y="1067231"/>
                  <a:pt x="2702698" y="1092886"/>
                  <a:pt x="2692400" y="1117600"/>
                </a:cubicBezTo>
                <a:cubicBezTo>
                  <a:pt x="2681478" y="1143814"/>
                  <a:pt x="2666051" y="1167947"/>
                  <a:pt x="2654300" y="1193800"/>
                </a:cubicBezTo>
                <a:cubicBezTo>
                  <a:pt x="2622364" y="1264058"/>
                  <a:pt x="2634098" y="1261336"/>
                  <a:pt x="2590800" y="1333500"/>
                </a:cubicBezTo>
                <a:cubicBezTo>
                  <a:pt x="2579910" y="1351650"/>
                  <a:pt x="2564441" y="1366688"/>
                  <a:pt x="2552700" y="1384300"/>
                </a:cubicBezTo>
                <a:cubicBezTo>
                  <a:pt x="2539008" y="1404839"/>
                  <a:pt x="2528651" y="1427505"/>
                  <a:pt x="2514600" y="1447800"/>
                </a:cubicBezTo>
                <a:cubicBezTo>
                  <a:pt x="2490503" y="1482606"/>
                  <a:pt x="2460180" y="1513099"/>
                  <a:pt x="2438400" y="1549400"/>
                </a:cubicBezTo>
                <a:cubicBezTo>
                  <a:pt x="2425700" y="1570567"/>
                  <a:pt x="2416555" y="1594323"/>
                  <a:pt x="2400300" y="1612900"/>
                </a:cubicBezTo>
                <a:cubicBezTo>
                  <a:pt x="2386362" y="1628830"/>
                  <a:pt x="2365430" y="1637062"/>
                  <a:pt x="2349500" y="1651000"/>
                </a:cubicBezTo>
                <a:cubicBezTo>
                  <a:pt x="2331478" y="1666769"/>
                  <a:pt x="2314469" y="1683778"/>
                  <a:pt x="2298700" y="1701800"/>
                </a:cubicBezTo>
                <a:cubicBezTo>
                  <a:pt x="2284762" y="1717730"/>
                  <a:pt x="2275567" y="1737633"/>
                  <a:pt x="2260600" y="1752600"/>
                </a:cubicBezTo>
                <a:cubicBezTo>
                  <a:pt x="2245633" y="1767567"/>
                  <a:pt x="2225730" y="1776762"/>
                  <a:pt x="2209800" y="1790700"/>
                </a:cubicBezTo>
                <a:cubicBezTo>
                  <a:pt x="2191778" y="1806469"/>
                  <a:pt x="2177903" y="1826798"/>
                  <a:pt x="2159000" y="1841500"/>
                </a:cubicBezTo>
                <a:cubicBezTo>
                  <a:pt x="2139515" y="1856655"/>
                  <a:pt x="2114985" y="1864445"/>
                  <a:pt x="2095500" y="1879600"/>
                </a:cubicBezTo>
                <a:cubicBezTo>
                  <a:pt x="2076597" y="1894302"/>
                  <a:pt x="2064187" y="1916481"/>
                  <a:pt x="2044700" y="1930400"/>
                </a:cubicBezTo>
                <a:cubicBezTo>
                  <a:pt x="2004527" y="1959095"/>
                  <a:pt x="1959350" y="1980095"/>
                  <a:pt x="1917700" y="2006600"/>
                </a:cubicBezTo>
                <a:cubicBezTo>
                  <a:pt x="1871133" y="2036233"/>
                  <a:pt x="1830363" y="2078046"/>
                  <a:pt x="1778000" y="2095500"/>
                </a:cubicBezTo>
                <a:cubicBezTo>
                  <a:pt x="1752600" y="2103967"/>
                  <a:pt x="1726174" y="2109821"/>
                  <a:pt x="1701800" y="2120900"/>
                </a:cubicBezTo>
                <a:cubicBezTo>
                  <a:pt x="1679328" y="2131114"/>
                  <a:pt x="1660772" y="2148786"/>
                  <a:pt x="1638300" y="2159000"/>
                </a:cubicBezTo>
                <a:cubicBezTo>
                  <a:pt x="1613926" y="2170079"/>
                  <a:pt x="1587262" y="2175250"/>
                  <a:pt x="1562100" y="2184400"/>
                </a:cubicBezTo>
                <a:cubicBezTo>
                  <a:pt x="1540675" y="2192191"/>
                  <a:pt x="1520025" y="2202009"/>
                  <a:pt x="1498600" y="2209800"/>
                </a:cubicBezTo>
                <a:cubicBezTo>
                  <a:pt x="1473438" y="2218950"/>
                  <a:pt x="1447259" y="2225256"/>
                  <a:pt x="1422400" y="2235200"/>
                </a:cubicBezTo>
                <a:cubicBezTo>
                  <a:pt x="1404822" y="2242231"/>
                  <a:pt x="1389561" y="2254613"/>
                  <a:pt x="1371600" y="2260600"/>
                </a:cubicBezTo>
                <a:cubicBezTo>
                  <a:pt x="1351122" y="2267426"/>
                  <a:pt x="1329133" y="2268446"/>
                  <a:pt x="1308100" y="2273300"/>
                </a:cubicBezTo>
                <a:lnTo>
                  <a:pt x="1155700" y="2311400"/>
                </a:lnTo>
                <a:cubicBezTo>
                  <a:pt x="1138767" y="2315633"/>
                  <a:pt x="1122117" y="2321231"/>
                  <a:pt x="1104900" y="2324100"/>
                </a:cubicBezTo>
                <a:lnTo>
                  <a:pt x="1028700" y="2336800"/>
                </a:lnTo>
                <a:cubicBezTo>
                  <a:pt x="925048" y="2342639"/>
                  <a:pt x="626436" y="2374586"/>
                  <a:pt x="482985" y="2359134"/>
                </a:cubicBezTo>
                <a:lnTo>
                  <a:pt x="190500" y="2247900"/>
                </a:lnTo>
                <a:close/>
              </a:path>
            </a:pathLst>
          </a:cu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Push-</a:t>
            </a:r>
            <a:r>
              <a:rPr lang="en-US" dirty="0" err="1"/>
              <a:t>Relabel</a:t>
            </a:r>
            <a:r>
              <a:rPr lang="en-US" dirty="0"/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Recap about Ford-Fulkerson and its variations…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u="sng" dirty="0">
                <a:solidFill>
                  <a:srgbClr val="C00000"/>
                </a:solidFill>
              </a:rPr>
              <a:t>Introducing Push-</a:t>
            </a:r>
            <a:r>
              <a:rPr lang="en-US" u="sng" dirty="0" err="1">
                <a:solidFill>
                  <a:srgbClr val="C00000"/>
                </a:solidFill>
              </a:rPr>
              <a:t>Relabel</a:t>
            </a:r>
            <a:r>
              <a:rPr lang="en-US" u="sng" dirty="0">
                <a:solidFill>
                  <a:srgbClr val="C00000"/>
                </a:solidFill>
              </a:rPr>
              <a:t> Algorithm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Analysis of Push-Relabel Algorithm: O(</a:t>
            </a:r>
            <a:r>
              <a:rPr lang="en-US" b="1" dirty="0"/>
              <a:t>n</a:t>
            </a:r>
            <a:r>
              <a:rPr lang="en-US" b="1" baseline="30000" dirty="0"/>
              <a:t>2</a:t>
            </a:r>
            <a:r>
              <a:rPr lang="en-US" b="1" dirty="0"/>
              <a:t> m</a:t>
            </a:r>
            <a:r>
              <a:rPr lang="en-US" dirty="0"/>
              <a:t>)</a:t>
            </a:r>
          </a:p>
          <a:p>
            <a:pPr marL="1031875" lvl="1" indent="-514350">
              <a:buFont typeface="+mj-lt"/>
              <a:buAutoNum type="alphaLcPeriod"/>
            </a:pPr>
            <a:r>
              <a:rPr lang="en-US" dirty="0"/>
              <a:t>Implementation note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E791A6-6F36-448B-AD46-04181BA92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000" dirty="0">
                <a:hlinkClick r:id="rId2"/>
              </a:rPr>
              <a:t>https://en.wikipedia.org/wiki/Maximum_flow_problem#Algorithms</a:t>
            </a:r>
            <a:endParaRPr lang="en-SG" sz="2000" dirty="0"/>
          </a:p>
          <a:p>
            <a:r>
              <a:rPr lang="en-US" sz="2000" dirty="0"/>
              <a:t>But Push-Relabel was removed from CLRS 3</a:t>
            </a:r>
            <a:r>
              <a:rPr lang="en-US" sz="2000" baseline="30000" dirty="0"/>
              <a:t>rd</a:t>
            </a:r>
            <a:r>
              <a:rPr lang="en-US" sz="2000" dirty="0">
                <a:sym typeface="Wingdings" panose="05000000000000000000" pitchFamily="2" charset="2"/>
              </a:rPr>
              <a:t>4</a:t>
            </a:r>
            <a:r>
              <a:rPr lang="en-US" sz="2000" baseline="30000" dirty="0">
                <a:sym typeface="Wingdings" panose="05000000000000000000" pitchFamily="2" charset="2"/>
              </a:rPr>
              <a:t>th</a:t>
            </a:r>
            <a:r>
              <a:rPr lang="en-US" sz="2000" dirty="0">
                <a:sym typeface="Wingdings" panose="05000000000000000000" pitchFamily="2" charset="2"/>
              </a:rPr>
              <a:t> edition…</a:t>
            </a:r>
            <a:endParaRPr lang="en-SG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03CC9-9304-4020-B2DC-FA3FE8CEDD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Research on Max Flow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8121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975" indent="-1588">
              <a:buNone/>
            </a:pPr>
            <a:r>
              <a:rPr lang="en-US" sz="2400" dirty="0"/>
              <a:t>What if we think out of the box and not force our self to always pick legal flow iteratively, as with Ford-Fulkerson methods with various augmenting path finding strategies…</a:t>
            </a:r>
          </a:p>
          <a:p>
            <a:pPr>
              <a:buNone/>
            </a:pPr>
            <a:endParaRPr lang="en-US" sz="11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Idea of Push-</a:t>
            </a:r>
            <a:r>
              <a:rPr lang="en-US" sz="2400" dirty="0" err="1">
                <a:sym typeface="Wingdings" pitchFamily="2" charset="2"/>
              </a:rPr>
              <a:t>Relabel</a:t>
            </a:r>
            <a:r>
              <a:rPr lang="en-US" sz="2400" dirty="0">
                <a:sym typeface="Wingdings" pitchFamily="2" charset="2"/>
              </a:rPr>
              <a:t>:</a:t>
            </a:r>
          </a:p>
          <a:p>
            <a:pPr marL="692150" indent="-514350">
              <a:lnSpc>
                <a:spcPct val="150000"/>
              </a:lnSpc>
              <a:buAutoNum type="arabicPeriod"/>
            </a:pPr>
            <a:r>
              <a:rPr lang="en-US" sz="2000" dirty="0">
                <a:sym typeface="Wingdings" pitchFamily="2" charset="2"/>
              </a:rPr>
              <a:t>Push as much flow as possible from the source vertex </a:t>
            </a:r>
            <a:r>
              <a:rPr lang="en-US" sz="2000" b="1" dirty="0">
                <a:sym typeface="Wingdings" pitchFamily="2" charset="2"/>
              </a:rPr>
              <a:t>s</a:t>
            </a:r>
          </a:p>
          <a:p>
            <a:pPr marL="692150" indent="-514350">
              <a:lnSpc>
                <a:spcPct val="150000"/>
              </a:lnSpc>
              <a:buAutoNum type="arabicPeriod"/>
            </a:pPr>
            <a:r>
              <a:rPr lang="en-US" sz="2000" dirty="0">
                <a:sym typeface="Wingdings" pitchFamily="2" charset="2"/>
              </a:rPr>
              <a:t>While </a:t>
            </a:r>
            <a:r>
              <a:rPr lang="en-US" sz="2000" dirty="0">
                <a:sym typeface="Symbol"/>
              </a:rPr>
              <a:t> vertex with unbalanced flow (flow in &gt; flow out)</a:t>
            </a:r>
          </a:p>
          <a:p>
            <a:pPr marL="1150937" lvl="1" indent="-514350">
              <a:buFont typeface="+mj-lt"/>
              <a:buAutoNum type="alphaLcParenR"/>
            </a:pPr>
            <a:r>
              <a:rPr lang="en-US" sz="1800" dirty="0">
                <a:sym typeface="Symbol"/>
              </a:rPr>
              <a:t>Calculate excess flow in that vertex (flow in - flow out)</a:t>
            </a:r>
          </a:p>
          <a:p>
            <a:pPr marL="1150937" lvl="1" indent="-514350">
              <a:buFont typeface="+mj-lt"/>
              <a:buAutoNum type="alphaLcParenR"/>
            </a:pPr>
            <a:r>
              <a:rPr lang="en-US" sz="1800" dirty="0">
                <a:sym typeface="Symbol"/>
              </a:rPr>
              <a:t>Push some excess flow on an edge in residual graph </a:t>
            </a:r>
            <a:r>
              <a:rPr lang="en-US" sz="1800" b="1" dirty="0">
                <a:sym typeface="Symbol"/>
              </a:rPr>
              <a:t>R</a:t>
            </a:r>
            <a:endParaRPr lang="en-US" sz="1800" b="1" dirty="0">
              <a:sym typeface="Wingdings" pitchFamily="2" charset="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 New Idea… A Paradigm Shift…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2913" y="2181317"/>
            <a:ext cx="3773509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Such flow may not be feasible, so we call it “pre-flow”</a:t>
            </a:r>
            <a:endParaRPr lang="en-US" sz="2000" strike="sngStrike" dirty="0"/>
          </a:p>
        </p:txBody>
      </p:sp>
      <p:sp>
        <p:nvSpPr>
          <p:cNvPr id="5" name="TextBox 4"/>
          <p:cNvSpPr txBox="1"/>
          <p:nvPr/>
        </p:nvSpPr>
        <p:spPr>
          <a:xfrm>
            <a:off x="3490173" y="4967354"/>
            <a:ext cx="5550795" cy="18004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Idea Summary</a:t>
            </a:r>
            <a:r>
              <a:rPr lang="en-US" sz="2000" dirty="0"/>
              <a:t>: This Push-Relabel algorithm thus starts from possibly </a:t>
            </a:r>
            <a:r>
              <a:rPr lang="en-US" sz="2000" u="sng" dirty="0"/>
              <a:t>illegal</a:t>
            </a:r>
            <a:r>
              <a:rPr lang="en-US" sz="2000" dirty="0"/>
              <a:t> flows and iteratively make the flows </a:t>
            </a:r>
            <a:r>
              <a:rPr lang="en-US" sz="2000" u="sng" dirty="0"/>
              <a:t>legal</a:t>
            </a:r>
          </a:p>
          <a:p>
            <a:pPr algn="ctr"/>
            <a:endParaRPr lang="en-US" sz="1100" strike="sngStrike" dirty="0"/>
          </a:p>
          <a:p>
            <a:pPr algn="ctr"/>
            <a:r>
              <a:rPr lang="en-US" sz="2000" dirty="0"/>
              <a:t>We will see later that when the flow is feasible </a:t>
            </a:r>
            <a:r>
              <a:rPr lang="en-US" sz="2000" dirty="0">
                <a:sym typeface="Wingdings" pitchFamily="2" charset="2"/>
              </a:rPr>
              <a:t> we have max flow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213063" y="3310365"/>
            <a:ext cx="1867437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Invariant</a:t>
            </a:r>
            <a:r>
              <a:rPr lang="en-US" sz="2000" dirty="0"/>
              <a:t>: No </a:t>
            </a:r>
            <a:r>
              <a:rPr lang="en-US" sz="2000" b="1" dirty="0" err="1"/>
              <a:t>s</a:t>
            </a:r>
            <a:r>
              <a:rPr lang="en-US" sz="2000" dirty="0" err="1">
                <a:sym typeface="Wingdings" pitchFamily="2" charset="2"/>
              </a:rPr>
              <a:t></a:t>
            </a:r>
            <a:r>
              <a:rPr lang="en-US" sz="2000" b="1" dirty="0" err="1">
                <a:sym typeface="Wingdings" pitchFamily="2" charset="2"/>
              </a:rPr>
              <a:t>t</a:t>
            </a:r>
            <a:r>
              <a:rPr lang="en-US" sz="2000" dirty="0">
                <a:sym typeface="Wingdings" pitchFamily="2" charset="2"/>
              </a:rPr>
              <a:t> path in </a:t>
            </a:r>
            <a:r>
              <a:rPr lang="en-US" sz="2000" b="1" dirty="0">
                <a:sym typeface="Wingdings" pitchFamily="2" charset="2"/>
              </a:rPr>
              <a:t>R</a:t>
            </a:r>
            <a:endParaRPr lang="en-US" sz="2000" b="1" strike="sngStrike" dirty="0"/>
          </a:p>
        </p:txBody>
      </p:sp>
      <p:sp>
        <p:nvSpPr>
          <p:cNvPr id="13" name="TextBox 12"/>
          <p:cNvSpPr txBox="1"/>
          <p:nvPr/>
        </p:nvSpPr>
        <p:spPr>
          <a:xfrm>
            <a:off x="64394" y="4776411"/>
            <a:ext cx="3206839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Eventual excess that does not form the final max flow will return to the source vertex </a:t>
            </a:r>
            <a:r>
              <a:rPr lang="en-US" sz="2000" b="1" dirty="0"/>
              <a:t>s</a:t>
            </a:r>
            <a:endParaRPr lang="en-US" sz="2000" b="1" strike="sngStrike" dirty="0"/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AVECSVWITHSESSION" val="True"/>
  <p:tag name="ANSWERNOWTEXT" val="Answer Now"/>
  <p:tag name="RESPTABLESTYLE" val="-1"/>
  <p:tag name="ALLOWDUPLICATES" val="False"/>
  <p:tag name="AUTOADVANCE" val="False"/>
  <p:tag name="STDCHART" val="1"/>
  <p:tag name="SKIPREMAININGRACESLIDES" val="True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FIBDISPLAYKEYWORDS" val="True"/>
  <p:tag name="PRRESPONSE4" val="7"/>
  <p:tag name="PRRESPONSE8" val="3"/>
  <p:tag name="ALWAYSOPENPOLL" val="False"/>
  <p:tag name="BULLETTYPE" val="3"/>
  <p:tag name="RESPCOUNTERFORMAT" val="0"/>
  <p:tag name="BACKUPSESSIONS" val="True"/>
  <p:tag name="ROTATIONINTERVAL" val="2"/>
  <p:tag name="RACEANIMATIONSPEED" val="3"/>
  <p:tag name="BUBBLESIZEVISIBLE" val="True"/>
  <p:tag name="CUSTOMCELLFORECOLOR" val="-16777216"/>
  <p:tag name="USESCHEMECOLORS" val="True"/>
  <p:tag name="AUTOSIZEGRID" val="True"/>
  <p:tag name="CHARTLABELS" val="1"/>
  <p:tag name="INCLUDEPPT" val="True"/>
  <p:tag name="ZEROBASED" val="False"/>
  <p:tag name="FIBNUMRESULTS" val="5"/>
  <p:tag name="PRRESPONSE3" val="8"/>
  <p:tag name="PRRESPONSE9" val="2"/>
  <p:tag name="FIRSTDCSSLG@DKLHJIVFUVWYY57I" val="3904"/>
  <p:tag name="CSVFORMAT" val="0"/>
  <p:tag name="COUNTDOWNSECONDS" val="10"/>
  <p:tag name="CHARTVALUEFORMAT" val="0%"/>
  <p:tag name="RACERSMAXDISPLAYED" val="5"/>
  <p:tag name="BUBBLEVALUEFORMAT" val="0.0"/>
  <p:tag name="CUSTOMCELLBACKCOLOR3" val="-268652"/>
  <p:tag name="GRIDOPACITY" val="90"/>
  <p:tag name="RESETCHARTS" val="True"/>
  <p:tag name="INCORRECTPOINTVALUE" val="0"/>
  <p:tag name="FIBDISPLAYRESULTS" val="True"/>
  <p:tag name="PRRESPONSE5" val="6"/>
  <p:tag name="SHOWFLASHWARNING" val="True"/>
  <p:tag name="USESECONDARYMONITOR" val="True"/>
  <p:tag name="INPUTSOURCE" val="1"/>
  <p:tag name="AUTOUPDATEALIASES" val="True"/>
  <p:tag name="MAXRESPONDERS" val="5"/>
  <p:tag name="CUSTOMCELLBACKCOLOR4" val="-8355712"/>
  <p:tag name="GRIDPOSITION" val="1"/>
  <p:tag name="CORRECTPOINTVALUE" val="1"/>
  <p:tag name="FIBINCLUDEOTHER" val="True"/>
  <p:tag name="PRRESPONSE7" val="4"/>
  <p:tag name="NUMRESPONSES" val="1"/>
  <p:tag name="PARTICIPANTSINLEADERBOARD" val="5"/>
  <p:tag name="CUSTOMCELLBACKCOLOR1" val="-657956"/>
  <p:tag name="CHARTCOLORS" val="0"/>
  <p:tag name="AUTOADJUSTPARTRANGE" val="True"/>
  <p:tag name="PRRESPONSE6" val="5"/>
  <p:tag name="ANSWERNOWSTYLE" val="-1"/>
  <p:tag name="REVIEWONLY" val="False"/>
  <p:tag name="CUSTOMGRIDBACKCOLOR" val="-2830136"/>
  <p:tag name="MULTIRESPDIVISOR" val="1"/>
  <p:tag name="PRRESPONSE1" val="10"/>
  <p:tag name="TPVERSION" val="2008"/>
  <p:tag name="RACEENDPOINTS" val="100"/>
  <p:tag name="DISPLAYDEVICEID" val="True"/>
  <p:tag name="CHARTSCALE" val="True"/>
  <p:tag name="COUNTDOWNSTYLE" val="-1"/>
  <p:tag name="BUBBLEGROUPING" val="3"/>
  <p:tag name="REALTIMEBACKUP" val="False"/>
  <p:tag name="RESPCOUNTERSTYLE" val="-1"/>
  <p:tag name="GRIDSIZE" val="{Width=800, Height=600}"/>
  <p:tag name="FIRSTHOME@8EBQIJNFUVWYY5JI" val="3910"/>
  <p:tag name="PARTLISTDEFAULT" val="1"/>
  <p:tag name="TEAMSINLEADERBOARD" val="5"/>
  <p:tag name="BACKUPMAINTENANCE" val="7"/>
  <p:tag name="DISPLAYDEVICENUMBER" val="True"/>
  <p:tag name="PRRESPONSE10" val="1"/>
  <p:tag name="PRRESPONSE2" val="9"/>
  <p:tag name="DELIMITERS" val="3.1"/>
  <p:tag name="TPFULLVERSION" val="4.2.3.231"/>
  <p:tag name="TPSTANDARDS" val=""/>
  <p:tag name="SHOWBARVISIBLE" val="False"/>
  <p:tag name="ADVANCEDSETTINGSVIEW" val="True"/>
  <p:tag name="TASKPANEKEY" val="c3997854-5659-4c0b-88c0-8cac91f43b4f"/>
  <p:tag name="POWERPOINTVERSION" val="14.0"/>
  <p:tag name="LUIDIAENABLED" val="False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1_da08-rsm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49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da08-rsm</Template>
  <TotalTime>18612</TotalTime>
  <Words>4497</Words>
  <Application>Microsoft Office PowerPoint</Application>
  <PresentationFormat>On-screen Show (4:3)</PresentationFormat>
  <Paragraphs>771</Paragraphs>
  <Slides>48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ＭＳ Ｐゴシック</vt:lpstr>
      <vt:lpstr>Arial</vt:lpstr>
      <vt:lpstr>Courier New</vt:lpstr>
      <vt:lpstr>Symbol</vt:lpstr>
      <vt:lpstr>Tahoma</vt:lpstr>
      <vt:lpstr>Wingdings</vt:lpstr>
      <vt:lpstr>1_da08-rsm</vt:lpstr>
      <vt:lpstr>PowerPoint Presentation</vt:lpstr>
      <vt:lpstr>CS4234 Optimiz(s)ation Algorithms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CS4234 Optimiz(s)ation Algorithms </dc:title>
  <dc:creator>Preferred Customer</dc:creator>
  <cp:lastModifiedBy>Steven Halim</cp:lastModifiedBy>
  <cp:revision>1653</cp:revision>
  <cp:lastPrinted>2008-08-19T20:48:29Z</cp:lastPrinted>
  <dcterms:created xsi:type="dcterms:W3CDTF">2012-03-22T13:03:04Z</dcterms:created>
  <dcterms:modified xsi:type="dcterms:W3CDTF">2023-11-16T08:09:10Z</dcterms:modified>
</cp:coreProperties>
</file>