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7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8FA3-8A69-4988-B2E8-F631ABCC613A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3664-06E2-4644-B8F1-334CC8008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Input: A point set;</a:t>
            </a:r>
            <a:r>
              <a:rPr lang="en-US" baseline="0" dirty="0" smtClean="0"/>
              <a:t> Output: A tessellation of the convex hull.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Sorting point list good for point 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 on the splaying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</a:t>
            </a:r>
            <a:r>
              <a:rPr lang="en-US" baseline="0" dirty="0" smtClean="0"/>
              <a:t>r skipping if out </a:t>
            </a:r>
            <a:r>
              <a:rPr lang="en-US" baseline="0" smtClean="0"/>
              <a:t>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mesh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Updating the point location after</a:t>
            </a:r>
            <a:r>
              <a:rPr lang="en-US" baseline="0" dirty="0" smtClean="0"/>
              <a:t> each round of flipping is not efficient. Use DAG to trace the new location of each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partitioning algorithms are used</a:t>
            </a:r>
            <a:r>
              <a:rPr lang="en-US" baseline="0" dirty="0" smtClean="0"/>
              <a:t> in distributed setting. Incremental insertion: typically 8-16 points are inserted in parallel.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Needs too many iterations </a:t>
            </a:r>
            <a:r>
              <a:rPr lang="en-US" smtClean="0">
                <a:sym typeface="Wingdings" panose="05000000000000000000" pitchFamily="2" charset="2"/>
              </a:rPr>
              <a:t> Too many CPU-GPU synchronization and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needs around 10-15 rounds of insertion. Not yet feasible for star splaying correction.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Resulting</a:t>
            </a:r>
            <a:r>
              <a:rPr lang="en-US" baseline="0" dirty="0" smtClean="0"/>
              <a:t> triangulation is probably good enough for a quality mesh generation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inconsistent, insert u and v into the star of t using beneath-beyond algorithm to maintain convexity.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3664-06E2-4644-B8F1-334CC8008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841B-A999-4B21-A66C-EC6955B869B1}" type="datetime1">
              <a:rPr lang="en-US" smtClean="0"/>
              <a:t>3/13/2014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EC5A-F98E-43A6-903E-D55B625BE075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155E-7F67-4D3D-8383-9E8B888245DA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D8A3-A97D-4A67-ADA7-B588AB56358F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88B8-B23A-46A7-8352-346C4C8A4570}" type="datetime1">
              <a:rPr lang="en-US" smtClean="0"/>
              <a:t>3/13/2014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985ACA-D81B-45FD-987E-A6A7DD3244D8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6B7-91CD-49ED-8FE9-AA120E714AF7}" type="datetime1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5EB1-DAFC-4276-AABB-36F393B8A3D3}" type="datetime1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F4C7-E055-49B8-9079-5AAF1ACF469D}" type="datetime1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7B3-A8A7-4568-A278-196F655BA791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9170CB-6805-47D4-BB42-814A8CFD0CF1}" type="datetime1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8BC8E1-2BAF-40CF-B832-BFF34480A8DD}" type="datetime1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47A982-FE6A-4FAF-82D8-2738ACE2321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38862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Thanh</a:t>
            </a:r>
            <a:r>
              <a:rPr lang="en-US" dirty="0" smtClean="0"/>
              <a:t>-Tung Cao, TODD</a:t>
            </a:r>
          </a:p>
          <a:p>
            <a:r>
              <a:rPr lang="en-US" dirty="0" err="1" smtClean="0"/>
              <a:t>Mingcen</a:t>
            </a:r>
            <a:r>
              <a:rPr lang="en-US" dirty="0" smtClean="0"/>
              <a:t> Gao</a:t>
            </a:r>
          </a:p>
          <a:p>
            <a:r>
              <a:rPr lang="en-US" dirty="0" err="1" smtClean="0"/>
              <a:t>Tiow</a:t>
            </a:r>
            <a:r>
              <a:rPr lang="en-US" dirty="0" smtClean="0"/>
              <a:t>-Seng Tan</a:t>
            </a:r>
          </a:p>
          <a:p>
            <a:endParaRPr lang="en-US" dirty="0"/>
          </a:p>
          <a:p>
            <a:r>
              <a:rPr lang="en-US" i="1" cap="none" dirty="0" smtClean="0"/>
              <a:t>National University of Singapore</a:t>
            </a:r>
            <a:endParaRPr lang="en-US" i="1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GPU Accelerated Algorithm for 3D Delaunay Triangulation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24400" y="2819400"/>
            <a:ext cx="38862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Ashwin</a:t>
            </a:r>
            <a:r>
              <a:rPr lang="en-US" dirty="0" smtClean="0"/>
              <a:t> </a:t>
            </a:r>
            <a:r>
              <a:rPr lang="en-US" dirty="0" err="1" smtClean="0"/>
              <a:t>Nanjappa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cap="none" dirty="0" smtClean="0"/>
              <a:t>Bioinformatics Institute Singapore</a:t>
            </a:r>
          </a:p>
        </p:txBody>
      </p:sp>
    </p:spTree>
    <p:extLst>
      <p:ext uri="{BB962C8B-B14F-4D97-AF65-F5344CB8AC3E}">
        <p14:creationId xmlns:p14="http://schemas.microsoft.com/office/powerpoint/2010/main" val="17942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CPU correction: star splaying algorithm</a:t>
            </a:r>
          </a:p>
          <a:p>
            <a:pPr lvl="1"/>
            <a:r>
              <a:rPr lang="en-US" dirty="0" smtClean="0"/>
              <a:t>Lifting map: w = 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 + z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Each vertex: construct a convex star.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Consistency: If the star of </a:t>
            </a:r>
            <a:r>
              <a:rPr lang="en-US" i="1" dirty="0" smtClean="0"/>
              <a:t>s </a:t>
            </a:r>
            <a:r>
              <a:rPr lang="en-US" dirty="0" smtClean="0"/>
              <a:t>contains tetrahedron </a:t>
            </a:r>
            <a:r>
              <a:rPr lang="en-US" i="1" dirty="0" err="1" smtClean="0"/>
              <a:t>stuv</a:t>
            </a:r>
            <a:r>
              <a:rPr lang="en-US" dirty="0" smtClean="0"/>
              <a:t>, then the star of </a:t>
            </a:r>
            <a:r>
              <a:rPr lang="en-US" i="1" dirty="0" smtClean="0"/>
              <a:t>t,</a:t>
            </a:r>
            <a:r>
              <a:rPr lang="en-US" dirty="0" smtClean="0"/>
              <a:t> </a:t>
            </a:r>
            <a:r>
              <a:rPr lang="en-US" i="1" dirty="0" smtClean="0"/>
              <a:t>u, </a:t>
            </a:r>
            <a:r>
              <a:rPr lang="en-US" dirty="0" smtClean="0"/>
              <a:t>and</a:t>
            </a:r>
            <a:r>
              <a:rPr lang="en-US" i="1" dirty="0" smtClean="0"/>
              <a:t> v</a:t>
            </a:r>
            <a:r>
              <a:rPr lang="en-US" dirty="0" smtClean="0"/>
              <a:t> must also contain that tetrahedron.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Difficulties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6674" y="4420252"/>
            <a:ext cx="2218675" cy="1521028"/>
            <a:chOff x="1906674" y="4420252"/>
            <a:chExt cx="2218675" cy="1521028"/>
          </a:xfrm>
        </p:grpSpPr>
        <p:sp>
          <p:nvSpPr>
            <p:cNvPr id="19" name="Freeform 18"/>
            <p:cNvSpPr/>
            <p:nvPr/>
          </p:nvSpPr>
          <p:spPr>
            <a:xfrm>
              <a:off x="1906674" y="4473116"/>
              <a:ext cx="1946275" cy="1371600"/>
            </a:xfrm>
            <a:custGeom>
              <a:avLst/>
              <a:gdLst>
                <a:gd name="connsiteX0" fmla="*/ 434975 w 1946275"/>
                <a:gd name="connsiteY0" fmla="*/ 0 h 1371600"/>
                <a:gd name="connsiteX1" fmla="*/ 0 w 1946275"/>
                <a:gd name="connsiteY1" fmla="*/ 1371600 h 1371600"/>
                <a:gd name="connsiteX2" fmla="*/ 1806575 w 1946275"/>
                <a:gd name="connsiteY2" fmla="*/ 1231900 h 1371600"/>
                <a:gd name="connsiteX3" fmla="*/ 1946275 w 1946275"/>
                <a:gd name="connsiteY3" fmla="*/ 577850 h 1371600"/>
                <a:gd name="connsiteX4" fmla="*/ 1441450 w 1946275"/>
                <a:gd name="connsiteY4" fmla="*/ 295275 h 1371600"/>
                <a:gd name="connsiteX5" fmla="*/ 434975 w 1946275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275" h="1371600">
                  <a:moveTo>
                    <a:pt x="434975" y="0"/>
                  </a:moveTo>
                  <a:lnTo>
                    <a:pt x="0" y="1371600"/>
                  </a:lnTo>
                  <a:lnTo>
                    <a:pt x="1806575" y="1231900"/>
                  </a:lnTo>
                  <a:lnTo>
                    <a:pt x="1946275" y="577850"/>
                  </a:lnTo>
                  <a:lnTo>
                    <a:pt x="1441450" y="295275"/>
                  </a:lnTo>
                  <a:lnTo>
                    <a:pt x="43497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555292" y="5051958"/>
              <a:ext cx="1296144" cy="144016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555292" y="4763926"/>
              <a:ext cx="792088" cy="432048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55292" y="5195974"/>
              <a:ext cx="1152128" cy="504056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339268" y="4475894"/>
              <a:ext cx="216024" cy="72008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907220" y="5195974"/>
              <a:ext cx="648072" cy="648072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519288" y="5155443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15432" y="5015954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11376" y="4727922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71416" y="5664026"/>
              <a:ext cx="72008" cy="720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44854" y="49393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63739" y="478958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11376" y="44202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8277" y="557194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7586" y="4235586"/>
            <a:ext cx="2758710" cy="1713694"/>
            <a:chOff x="4477586" y="4235586"/>
            <a:chExt cx="2758710" cy="1713694"/>
          </a:xfrm>
        </p:grpSpPr>
        <p:sp>
          <p:nvSpPr>
            <p:cNvPr id="12" name="Freeform 11"/>
            <p:cNvSpPr/>
            <p:nvPr/>
          </p:nvSpPr>
          <p:spPr>
            <a:xfrm>
              <a:off x="4787900" y="4508500"/>
              <a:ext cx="2444750" cy="1438275"/>
            </a:xfrm>
            <a:custGeom>
              <a:avLst/>
              <a:gdLst>
                <a:gd name="connsiteX0" fmla="*/ 647700 w 2444750"/>
                <a:gd name="connsiteY0" fmla="*/ 0 h 1438275"/>
                <a:gd name="connsiteX1" fmla="*/ 0 w 2444750"/>
                <a:gd name="connsiteY1" fmla="*/ 800100 h 1438275"/>
                <a:gd name="connsiteX2" fmla="*/ 295275 w 2444750"/>
                <a:gd name="connsiteY2" fmla="*/ 936625 h 1438275"/>
                <a:gd name="connsiteX3" fmla="*/ 511175 w 2444750"/>
                <a:gd name="connsiteY3" fmla="*/ 1438275 h 1438275"/>
                <a:gd name="connsiteX4" fmla="*/ 2444750 w 2444750"/>
                <a:gd name="connsiteY4" fmla="*/ 860425 h 1438275"/>
                <a:gd name="connsiteX5" fmla="*/ 647700 w 2444750"/>
                <a:gd name="connsiteY5" fmla="*/ 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750" h="1438275">
                  <a:moveTo>
                    <a:pt x="647700" y="0"/>
                  </a:moveTo>
                  <a:lnTo>
                    <a:pt x="0" y="800100"/>
                  </a:lnTo>
                  <a:lnTo>
                    <a:pt x="295275" y="936625"/>
                  </a:lnTo>
                  <a:lnTo>
                    <a:pt x="511175" y="1438275"/>
                  </a:lnTo>
                  <a:lnTo>
                    <a:pt x="2444750" y="86042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083445" y="5157192"/>
              <a:ext cx="1144739" cy="288032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8024" y="5157192"/>
              <a:ext cx="1440160" cy="144016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292080" y="5157192"/>
              <a:ext cx="936104" cy="792088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436096" y="4509120"/>
              <a:ext cx="792088" cy="648072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28184" y="5157192"/>
              <a:ext cx="1008112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192180" y="5117343"/>
              <a:ext cx="72008" cy="72008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52020" y="5269743"/>
              <a:ext cx="72008" cy="72008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00092" y="4473116"/>
              <a:ext cx="72008" cy="72008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47441" y="5409220"/>
              <a:ext cx="72008" cy="72008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77586" y="512848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6558" y="515891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25658" y="42355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24028" y="5426149"/>
              <a:ext cx="263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57261" y="594128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CPU correction: star splaying algorithm</a:t>
            </a:r>
          </a:p>
          <a:p>
            <a:pPr lvl="1"/>
            <a:r>
              <a:rPr lang="en-US" dirty="0" smtClean="0"/>
              <a:t>Difficulties: Time consuming</a:t>
            </a:r>
          </a:p>
          <a:p>
            <a:pPr lvl="2"/>
            <a:r>
              <a:rPr lang="en-US" dirty="0" smtClean="0"/>
              <a:t>Construct convex stars (incremental insertion)</a:t>
            </a:r>
          </a:p>
          <a:p>
            <a:pPr lvl="2"/>
            <a:r>
              <a:rPr lang="en-US" dirty="0" smtClean="0"/>
              <a:t>Check all the stars for inconsistencies</a:t>
            </a:r>
          </a:p>
          <a:p>
            <a:pPr lvl="2"/>
            <a:r>
              <a:rPr lang="en-US" dirty="0" smtClean="0"/>
              <a:t>Convert stars back to mesh </a:t>
            </a:r>
          </a:p>
          <a:p>
            <a:pPr marL="594360" lvl="2" indent="0">
              <a:buNone/>
            </a:pPr>
            <a:r>
              <a:rPr lang="en-US" dirty="0" smtClean="0"/>
              <a:t>representation</a:t>
            </a:r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Adaptive star splaying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87942"/>
            <a:ext cx="2883516" cy="260805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Adaptive star splaying</a:t>
            </a:r>
          </a:p>
          <a:p>
            <a:pPr lvl="1"/>
            <a:r>
              <a:rPr lang="en-US" dirty="0" smtClean="0"/>
              <a:t>Only some small regions around the bad facets are processed </a:t>
            </a:r>
          </a:p>
          <a:p>
            <a:pPr lvl="2"/>
            <a:r>
              <a:rPr lang="en-US" dirty="0" smtClean="0"/>
              <a:t>Construct stars incident to the bad facets.</a:t>
            </a:r>
          </a:p>
          <a:p>
            <a:pPr lvl="2"/>
            <a:r>
              <a:rPr lang="en-US" dirty="0" smtClean="0"/>
              <a:t>Almost convex </a:t>
            </a:r>
            <a:r>
              <a:rPr lang="en-US" dirty="0" smtClean="0">
                <a:sym typeface="Symbol"/>
              </a:rPr>
              <a:t> use Flip-Flop</a:t>
            </a:r>
            <a:r>
              <a:rPr lang="en-US" dirty="0" smtClean="0"/>
              <a:t> [Gao et al. 2013]</a:t>
            </a:r>
          </a:p>
          <a:p>
            <a:pPr lvl="2"/>
            <a:r>
              <a:rPr lang="en-US" dirty="0" smtClean="0"/>
              <a:t>Need </a:t>
            </a:r>
            <a:r>
              <a:rPr lang="en-US" dirty="0"/>
              <a:t>another </a:t>
            </a:r>
            <a:r>
              <a:rPr lang="en-US" dirty="0" smtClean="0"/>
              <a:t>star </a:t>
            </a:r>
            <a:r>
              <a:rPr lang="en-US" dirty="0">
                <a:sym typeface="Symbol"/>
              </a:rPr>
              <a:t> </a:t>
            </a:r>
            <a:r>
              <a:rPr lang="en-US" dirty="0" smtClean="0">
                <a:sym typeface="Symbol"/>
              </a:rPr>
              <a:t>derive </a:t>
            </a:r>
            <a:r>
              <a:rPr lang="en-US" dirty="0">
                <a:sym typeface="Symbol"/>
              </a:rPr>
              <a:t>from the triangulation</a:t>
            </a:r>
            <a:r>
              <a:rPr lang="en-US" dirty="0" smtClean="0">
                <a:sym typeface="Symbol"/>
              </a:rPr>
              <a:t>.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Almost output sensitive.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Pseudo-code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45146" y="1676400"/>
            <a:ext cx="3053564" cy="4202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53554"/>
            <a:ext cx="2843808" cy="25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7367070" y="2475131"/>
            <a:ext cx="288032" cy="179206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11086" y="2475131"/>
            <a:ext cx="642314" cy="145854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2838" y="1853625"/>
            <a:ext cx="176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dirty="0" smtClean="0"/>
              <a:t>Non-Delaunay &amp; unflippable</a:t>
            </a:r>
            <a:endParaRPr lang="en-SG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14734" y="2853554"/>
            <a:ext cx="327260" cy="145913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73749" y="2798296"/>
            <a:ext cx="498179" cy="97943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6530" y="2286000"/>
            <a:ext cx="141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dirty="0" smtClean="0"/>
              <a:t>Non-convex stars</a:t>
            </a:r>
            <a:endParaRPr lang="en-SG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93218" y="4653754"/>
            <a:ext cx="569796" cy="76811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1298" y="5421868"/>
            <a:ext cx="204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/>
              <a:t>Affected region</a:t>
            </a:r>
            <a:endParaRPr lang="en-SG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2944" y="595526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Initialize;</a:t>
            </a:r>
          </a:p>
          <a:p>
            <a:pPr marL="274320" lvl="1" indent="0">
              <a:buNone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there are points not inserted</a:t>
            </a:r>
          </a:p>
          <a:p>
            <a:pPr marL="548640" lvl="2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Pick one point per tetrahedron and insert;</a:t>
            </a:r>
          </a:p>
          <a:p>
            <a:pPr marL="548640" lvl="2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there are modified tetrahedra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 the modified tetrahedra; 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 and identify possible flips;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Perform the flips;</a:t>
            </a:r>
          </a:p>
          <a:p>
            <a:pPr marL="822960" lvl="3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 location of remaining points;</a:t>
            </a:r>
          </a:p>
          <a:p>
            <a:pPr lvl="2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Algorithm </a:t>
            </a:r>
            <a:r>
              <a:rPr lang="en-US" sz="2000" dirty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Divergence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 divergence:</a:t>
            </a:r>
          </a:p>
          <a:p>
            <a:pPr lvl="1"/>
            <a:r>
              <a:rPr lang="en-US" dirty="0" smtClean="0"/>
              <a:t>Compact the list of modified tetrahedra before processing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Exact predicates [</a:t>
            </a:r>
            <a:r>
              <a:rPr lang="en-US" dirty="0" err="1" smtClean="0"/>
              <a:t>Shewchuk</a:t>
            </a:r>
            <a:r>
              <a:rPr lang="en-US" dirty="0"/>
              <a:t> </a:t>
            </a:r>
            <a:r>
              <a:rPr lang="en-US" dirty="0" smtClean="0"/>
              <a:t>1996]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only fast check in 1</a:t>
            </a:r>
            <a:r>
              <a:rPr lang="en-US" baseline="30000" dirty="0" smtClean="0"/>
              <a:t>st</a:t>
            </a:r>
            <a:r>
              <a:rPr lang="en-US" dirty="0" smtClean="0"/>
              <a:t> kernel</a:t>
            </a:r>
          </a:p>
          <a:p>
            <a:pPr lvl="2"/>
            <a:r>
              <a:rPr lang="en-US" dirty="0" smtClean="0"/>
              <a:t>Collect those that require exact computation</a:t>
            </a:r>
          </a:p>
          <a:p>
            <a:pPr lvl="2"/>
            <a:r>
              <a:rPr lang="en-US" dirty="0" smtClean="0"/>
              <a:t>Do the exact computation in 2</a:t>
            </a:r>
            <a:r>
              <a:rPr lang="en-US" baseline="30000" dirty="0" smtClean="0"/>
              <a:t>nd</a:t>
            </a:r>
            <a:r>
              <a:rPr lang="en-US" dirty="0" smtClean="0"/>
              <a:t> kernel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Point location:</a:t>
            </a:r>
          </a:p>
          <a:p>
            <a:pPr lvl="2"/>
            <a:r>
              <a:rPr lang="en-US" dirty="0"/>
              <a:t>Store the </a:t>
            </a:r>
            <a:r>
              <a:rPr lang="en-US" dirty="0" smtClean="0"/>
              <a:t>flips, build flip history DAG</a:t>
            </a:r>
            <a:endParaRPr lang="en-US" dirty="0"/>
          </a:p>
          <a:p>
            <a:pPr lvl="2"/>
            <a:r>
              <a:rPr lang="en-US" dirty="0" smtClean="0"/>
              <a:t>Trace the DAG to locate</a:t>
            </a:r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Memory access:</a:t>
            </a:r>
          </a:p>
          <a:p>
            <a:pPr lvl="1"/>
            <a:r>
              <a:rPr lang="en-US" dirty="0" smtClean="0"/>
              <a:t>Rearrange the data to improve the GPU cache efficiency. </a:t>
            </a:r>
          </a:p>
          <a:p>
            <a:pPr lvl="2"/>
            <a:r>
              <a:rPr lang="en-US" dirty="0" smtClean="0"/>
              <a:t>Sort the input points by the Z-curve</a:t>
            </a:r>
            <a:endParaRPr lang="en-US" dirty="0"/>
          </a:p>
          <a:p>
            <a:pPr lvl="2"/>
            <a:r>
              <a:rPr lang="en-US" dirty="0" smtClean="0"/>
              <a:t>Sort the tetrahedra list by the minimum vertex indices.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ym typeface="Symbol"/>
              </a:rPr>
              <a:t> Result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Experiment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 settings:</a:t>
            </a:r>
          </a:p>
          <a:p>
            <a:pPr lvl="1"/>
            <a:r>
              <a:rPr lang="en-US" dirty="0" smtClean="0"/>
              <a:t>CPU: Intel I7 2600K 3.4Ghz, 16GB RAM</a:t>
            </a:r>
          </a:p>
          <a:p>
            <a:pPr lvl="1"/>
            <a:r>
              <a:rPr lang="en-US" dirty="0" smtClean="0"/>
              <a:t>GPU: NVIDIA GTX 580, 3GB VRAM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CUDA 5.0, VS 2012.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CGAL 4.2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Implementation </a:t>
            </a:r>
            <a:r>
              <a:rPr lang="en-US" sz="2000" dirty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3D Speedup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3D Speedup:</a:t>
            </a:r>
          </a:p>
          <a:p>
            <a:pPr lvl="1"/>
            <a:r>
              <a:rPr lang="en-US" dirty="0" smtClean="0"/>
              <a:t>Synthetic data: Uniform, Gaussian, sphere, grid.</a:t>
            </a:r>
          </a:p>
          <a:p>
            <a:pPr lvl="2"/>
            <a:r>
              <a:rPr lang="en-US" dirty="0" smtClean="0"/>
              <a:t>Up to 1.5 million points</a:t>
            </a:r>
          </a:p>
          <a:p>
            <a:pPr lvl="2"/>
            <a:r>
              <a:rPr lang="en-US" dirty="0" smtClean="0"/>
              <a:t>8-10 times faster than CGAL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Real models: Armadillo, Angel, Dragon, Happy Buddha…</a:t>
            </a:r>
          </a:p>
          <a:p>
            <a:pPr lvl="2"/>
            <a:r>
              <a:rPr lang="en-US" dirty="0" smtClean="0"/>
              <a:t>6-9 times speedup over CGAL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2D Speedup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implement for 2D DT:</a:t>
            </a:r>
          </a:p>
          <a:p>
            <a:pPr lvl="1"/>
            <a:r>
              <a:rPr lang="en-US" dirty="0" smtClean="0"/>
              <a:t>Synthetic data:</a:t>
            </a:r>
          </a:p>
          <a:p>
            <a:pPr lvl="2"/>
            <a:r>
              <a:rPr lang="en-US" dirty="0" smtClean="0"/>
              <a:t>10 times over </a:t>
            </a:r>
            <a:r>
              <a:rPr lang="en-US" i="1" dirty="0" smtClean="0"/>
              <a:t>Triangle</a:t>
            </a:r>
            <a:r>
              <a:rPr lang="en-US" dirty="0" smtClean="0"/>
              <a:t>, 7 times over CGAL</a:t>
            </a:r>
          </a:p>
          <a:p>
            <a:pPr lvl="2"/>
            <a:r>
              <a:rPr lang="en-US" dirty="0" smtClean="0"/>
              <a:t>2 times faster than [Qi et al. 2012]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Time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breakdown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Insert-Flip vs. </a:t>
            </a:r>
            <a:r>
              <a:rPr lang="en-US" dirty="0" err="1" smtClean="0">
                <a:sym typeface="Symbol"/>
              </a:rPr>
              <a:t>InsAll</a:t>
            </a:r>
            <a:r>
              <a:rPr lang="en-US" dirty="0" smtClean="0">
                <a:sym typeface="Symbol"/>
              </a:rPr>
              <a:t>-Flip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67" y="2667641"/>
            <a:ext cx="6629400" cy="33244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i3D '14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ym typeface="Symbol"/>
              </a:rPr>
              <a:t> Background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36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Insert-Flip vs. </a:t>
            </a:r>
            <a:r>
              <a:rPr lang="en-US" dirty="0" err="1" smtClean="0"/>
              <a:t>InsertAll</a:t>
            </a:r>
            <a:r>
              <a:rPr lang="en-US" dirty="0" smtClean="0"/>
              <a:t>-Flip</a:t>
            </a:r>
          </a:p>
          <a:p>
            <a:pPr lvl="1"/>
            <a:r>
              <a:rPr lang="en-US" dirty="0" smtClean="0"/>
              <a:t>100 times less bad facets</a:t>
            </a:r>
          </a:p>
          <a:p>
            <a:pPr lvl="1"/>
            <a:r>
              <a:rPr lang="en-US" dirty="0" smtClean="0"/>
              <a:t>40% less flips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ym typeface="Symbol"/>
              </a:rPr>
              <a:t> </a:t>
            </a:r>
            <a:r>
              <a:rPr lang="en-US" sz="2000" dirty="0" smtClean="0">
                <a:sym typeface="Symbol"/>
              </a:rPr>
              <a:t>Conclusion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Conclusion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55" y="3029608"/>
            <a:ext cx="5526024" cy="3132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algorithm for DT construction on GPU</a:t>
            </a:r>
          </a:p>
          <a:p>
            <a:r>
              <a:rPr lang="en-US" dirty="0" smtClean="0"/>
              <a:t>Both 2D and 3D (possibly higher)</a:t>
            </a:r>
          </a:p>
          <a:p>
            <a:r>
              <a:rPr lang="en-US" dirty="0" smtClean="0"/>
              <a:t>Uniform and non-uniform point set</a:t>
            </a:r>
          </a:p>
          <a:p>
            <a:r>
              <a:rPr lang="en-US" dirty="0" smtClean="0"/>
              <a:t>Exact computation, robust. </a:t>
            </a:r>
          </a:p>
          <a:p>
            <a:endParaRPr lang="en-US" dirty="0"/>
          </a:p>
          <a:p>
            <a:r>
              <a:rPr lang="en-US" dirty="0" smtClean="0"/>
              <a:t>Limitation: </a:t>
            </a:r>
          </a:p>
          <a:p>
            <a:pPr lvl="1"/>
            <a:r>
              <a:rPr lang="en-US" dirty="0" smtClean="0"/>
              <a:t>Needs to copy the result to CPU for splaying</a:t>
            </a:r>
          </a:p>
          <a:p>
            <a:pPr lvl="1"/>
            <a:r>
              <a:rPr lang="en-US" dirty="0" smtClean="0"/>
              <a:t>Sequential flipping on some pathological cases</a:t>
            </a:r>
          </a:p>
          <a:p>
            <a:pPr lvl="1"/>
            <a:r>
              <a:rPr lang="en-US" dirty="0" smtClean="0"/>
              <a:t>Memory bound implementation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Result </a:t>
            </a:r>
            <a:r>
              <a:rPr lang="en-US" sz="2000" dirty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989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Point location:</a:t>
            </a:r>
          </a:p>
          <a:p>
            <a:pPr lvl="1"/>
            <a:r>
              <a:rPr lang="en-US" dirty="0" smtClean="0"/>
              <a:t>Store the flips in all the iterations</a:t>
            </a:r>
          </a:p>
          <a:p>
            <a:pPr lvl="1"/>
            <a:r>
              <a:rPr lang="en-US" dirty="0" smtClean="0"/>
              <a:t>Construct the history DAG of flips </a:t>
            </a:r>
          </a:p>
          <a:p>
            <a:pPr lvl="1"/>
            <a:r>
              <a:rPr lang="en-US" dirty="0" smtClean="0"/>
              <a:t>Update the point location at the end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Memory access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674468" cy="2631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Stars involved in the CPU star splaying</a:t>
            </a:r>
          </a:p>
          <a:p>
            <a:pPr lvl="1"/>
            <a:r>
              <a:rPr lang="en-US" dirty="0" smtClean="0"/>
              <a:t>Significantly more for non-uniform point sets</a:t>
            </a:r>
          </a:p>
          <a:p>
            <a:pPr lvl="1"/>
            <a:r>
              <a:rPr lang="en-US" dirty="0" smtClean="0"/>
              <a:t>Still reasonably small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Insert all - Flip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405438" cy="28302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Delaunay Triangulation</a:t>
            </a:r>
          </a:p>
          <a:p>
            <a:pPr lvl="1"/>
            <a:r>
              <a:rPr lang="en-US" dirty="0" smtClean="0"/>
              <a:t>Empty ball property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Outline </a:t>
            </a:r>
            <a:r>
              <a:rPr lang="en-US" sz="2000" dirty="0" smtClean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Applications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8200" y="3200400"/>
            <a:ext cx="7467600" cy="29718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14" y="3501008"/>
            <a:ext cx="3014486" cy="22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1008"/>
            <a:ext cx="2301996" cy="22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07557" y="5802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32598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CAD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Scientific computation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ym typeface="Symbol"/>
              </a:rPr>
              <a:t> Related work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Sequential algorithms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1676400"/>
            <a:ext cx="3657600" cy="4343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71" y="4074234"/>
            <a:ext cx="2146772" cy="18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67163"/>
            <a:ext cx="1836847" cy="2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961478" cy="24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Sequential algorithms:</a:t>
            </a:r>
          </a:p>
          <a:p>
            <a:pPr lvl="1"/>
            <a:r>
              <a:rPr lang="en-US" dirty="0" smtClean="0"/>
              <a:t>Incremental construction</a:t>
            </a:r>
          </a:p>
          <a:p>
            <a:pPr lvl="1"/>
            <a:r>
              <a:rPr lang="en-US" dirty="0" smtClean="0"/>
              <a:t>Divide-and-conquer</a:t>
            </a:r>
          </a:p>
          <a:p>
            <a:pPr lvl="1"/>
            <a:r>
              <a:rPr lang="en-US" dirty="0" smtClean="0"/>
              <a:t>Incremental insertion</a:t>
            </a:r>
          </a:p>
          <a:p>
            <a:pPr lvl="2"/>
            <a:r>
              <a:rPr lang="en-US" dirty="0" smtClean="0"/>
              <a:t>Points are inserted one by one</a:t>
            </a:r>
          </a:p>
          <a:p>
            <a:pPr lvl="2"/>
            <a:r>
              <a:rPr lang="en-US" dirty="0" smtClean="0"/>
              <a:t>Triangulation is locally fixed after each insertion</a:t>
            </a:r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Bowyer-Watson’s algorithm [1981]</a:t>
            </a:r>
          </a:p>
          <a:p>
            <a:pPr lvl="3"/>
            <a:r>
              <a:rPr lang="en-US" dirty="0" smtClean="0"/>
              <a:t>Flipping algorithm [Joe 1991]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Background </a:t>
            </a:r>
            <a:r>
              <a:rPr lang="en-US" sz="2000" dirty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Parallel algorithms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25513"/>
            <a:ext cx="3043238" cy="22228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and multi-core algorithms:</a:t>
            </a:r>
          </a:p>
          <a:p>
            <a:pPr lvl="1"/>
            <a:r>
              <a:rPr lang="en-US" dirty="0" smtClean="0"/>
              <a:t>Incremental construction </a:t>
            </a:r>
            <a:r>
              <a:rPr lang="en-US" dirty="0" smtClean="0">
                <a:sym typeface="Symbol"/>
              </a:rPr>
              <a:t> high complexity</a:t>
            </a:r>
            <a:endParaRPr lang="en-US" dirty="0" smtClean="0"/>
          </a:p>
          <a:p>
            <a:pPr lvl="1"/>
            <a:r>
              <a:rPr lang="en-US" dirty="0" smtClean="0"/>
              <a:t>Domain partitioning </a:t>
            </a:r>
            <a:r>
              <a:rPr lang="en-US" dirty="0">
                <a:sym typeface="Symbol"/>
              </a:rPr>
              <a:t></a:t>
            </a:r>
            <a:r>
              <a:rPr lang="en-US" dirty="0" smtClean="0"/>
              <a:t> GPU needs thousands of partitions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Incremental insertion [Batista et al. 2010]</a:t>
            </a:r>
          </a:p>
          <a:p>
            <a:pPr lvl="2"/>
            <a:r>
              <a:rPr lang="en-US" dirty="0" smtClean="0"/>
              <a:t>Several points are inserted at a time</a:t>
            </a:r>
          </a:p>
          <a:p>
            <a:pPr lvl="2"/>
            <a:r>
              <a:rPr lang="en-US" dirty="0" smtClean="0"/>
              <a:t>Each insertion modifies a small region </a:t>
            </a:r>
          </a:p>
          <a:p>
            <a:pPr lvl="2"/>
            <a:r>
              <a:rPr lang="en-US" dirty="0" smtClean="0"/>
              <a:t>Conflict </a:t>
            </a:r>
            <a:r>
              <a:rPr lang="en-US" dirty="0" smtClean="0">
                <a:sym typeface="Symbol"/>
              </a:rPr>
              <a:t> Rollback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GPU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GPU algorithms:</a:t>
            </a:r>
          </a:p>
          <a:p>
            <a:pPr lvl="1"/>
            <a:r>
              <a:rPr lang="en-US" dirty="0" smtClean="0"/>
              <a:t>Experiment with Batista et al.’s approach</a:t>
            </a:r>
          </a:p>
          <a:p>
            <a:pPr lvl="2"/>
            <a:r>
              <a:rPr lang="en-US" dirty="0" smtClean="0"/>
              <a:t>1 million points</a:t>
            </a:r>
          </a:p>
          <a:p>
            <a:pPr lvl="2"/>
            <a:r>
              <a:rPr lang="en-US" dirty="0" smtClean="0"/>
              <a:t>At most 2000-3000 points can be inserted in each round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Digital Voronoi diagram approach [Qi et al. 2012]</a:t>
            </a:r>
          </a:p>
          <a:p>
            <a:pPr lvl="2"/>
            <a:r>
              <a:rPr lang="en-US" dirty="0"/>
              <a:t>Dualization not working in </a:t>
            </a: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sym typeface="Symbol"/>
              </a:rPr>
              <a:t> </a:t>
            </a:r>
            <a:r>
              <a:rPr lang="en-US" sz="2000" dirty="0" smtClean="0">
                <a:sym typeface="Symbol"/>
              </a:rPr>
              <a:t>Algorithm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Our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 approach: </a:t>
            </a:r>
          </a:p>
          <a:p>
            <a:pPr lvl="1"/>
            <a:r>
              <a:rPr lang="en-SG" dirty="0">
                <a:sym typeface="Wingdings" panose="05000000000000000000" pitchFamily="2" charset="2"/>
              </a:rPr>
              <a:t>Insert points in batches, each batch at most one point is inserted into </a:t>
            </a:r>
            <a:r>
              <a:rPr lang="en-SG" dirty="0" smtClean="0">
                <a:sym typeface="Wingdings" panose="05000000000000000000" pitchFamily="2" charset="2"/>
              </a:rPr>
              <a:t>a tetrahedron </a:t>
            </a:r>
          </a:p>
          <a:p>
            <a:pPr lvl="1"/>
            <a:r>
              <a:rPr lang="en-SG" dirty="0" smtClean="0">
                <a:sym typeface="Wingdings" panose="05000000000000000000" pitchFamily="2" charset="2"/>
              </a:rPr>
              <a:t>Use flipping </a:t>
            </a:r>
            <a:r>
              <a:rPr lang="en-SG" dirty="0">
                <a:sym typeface="Wingdings" panose="05000000000000000000" pitchFamily="2" charset="2"/>
              </a:rPr>
              <a:t>to </a:t>
            </a:r>
            <a:r>
              <a:rPr lang="en-SG" dirty="0" smtClean="0">
                <a:sym typeface="Wingdings" panose="05000000000000000000" pitchFamily="2" charset="2"/>
              </a:rPr>
              <a:t>get close to the DT</a:t>
            </a:r>
          </a:p>
          <a:p>
            <a:pPr lvl="1"/>
            <a:r>
              <a:rPr lang="en-SG" dirty="0" smtClean="0">
                <a:sym typeface="Wingdings" panose="05000000000000000000" pitchFamily="2" charset="2"/>
              </a:rPr>
              <a:t>Use star-splaying in CPU to fix [</a:t>
            </a:r>
            <a:r>
              <a:rPr lang="en-SG" dirty="0" err="1" smtClean="0">
                <a:sym typeface="Wingdings" panose="05000000000000000000" pitchFamily="2" charset="2"/>
              </a:rPr>
              <a:t>Shewchuk</a:t>
            </a:r>
            <a:r>
              <a:rPr lang="en-SG" dirty="0" smtClean="0">
                <a:sym typeface="Wingdings" panose="05000000000000000000" pitchFamily="2" charset="2"/>
              </a:rPr>
              <a:t> 2005]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Problem</a:t>
            </a:r>
            <a:r>
              <a:rPr lang="en-US" dirty="0"/>
              <a:t>: </a:t>
            </a:r>
            <a:r>
              <a:rPr lang="en-US" dirty="0" smtClean="0"/>
              <a:t>Flipping easily gets stuck!</a:t>
            </a:r>
          </a:p>
          <a:p>
            <a:pPr lvl="2"/>
            <a:r>
              <a:rPr lang="en-US" dirty="0"/>
              <a:t>100K points, </a:t>
            </a:r>
            <a:r>
              <a:rPr lang="en-US" dirty="0">
                <a:sym typeface="Symbol"/>
              </a:rPr>
              <a:t> 6,800 </a:t>
            </a:r>
            <a:r>
              <a:rPr lang="en-US" dirty="0" smtClean="0">
                <a:sym typeface="Symbol"/>
              </a:rPr>
              <a:t>bad facets </a:t>
            </a:r>
            <a:endParaRPr lang="en-US" dirty="0">
              <a:sym typeface="Symbol"/>
            </a:endParaRPr>
          </a:p>
          <a:p>
            <a:pPr marL="594360" lvl="2" indent="0">
              <a:buNone/>
            </a:pPr>
            <a:r>
              <a:rPr lang="en-US" dirty="0" smtClean="0">
                <a:sym typeface="Symbol"/>
              </a:rPr>
              <a:t>(non-Delaunay </a:t>
            </a:r>
            <a:r>
              <a:rPr lang="en-US" dirty="0">
                <a:sym typeface="Symbol"/>
              </a:rPr>
              <a:t>and </a:t>
            </a:r>
            <a:r>
              <a:rPr lang="en-US" dirty="0" smtClean="0">
                <a:sym typeface="Symbol"/>
              </a:rPr>
              <a:t>unflippable).</a:t>
            </a:r>
          </a:p>
          <a:p>
            <a:pPr lvl="2"/>
            <a:r>
              <a:rPr lang="en-US" dirty="0" smtClean="0">
                <a:sym typeface="Symbol"/>
              </a:rPr>
              <a:t>Worse for real-world data.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Related work </a:t>
            </a:r>
            <a:r>
              <a:rPr lang="en-US" sz="2000" dirty="0">
                <a:sym typeface="Symbol"/>
              </a:rPr>
              <a:t></a:t>
            </a:r>
            <a:endParaRPr lang="en-US" sz="20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Insert - Flip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5127390" y="4005064"/>
            <a:ext cx="3456384" cy="2088232"/>
          </a:xfrm>
          <a:prstGeom prst="triangle">
            <a:avLst>
              <a:gd name="adj" fmla="val 34379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 flipV="1">
            <a:off x="5127390" y="5373216"/>
            <a:ext cx="1512168" cy="720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2" idx="0"/>
          </p:cNvCxnSpPr>
          <p:nvPr/>
        </p:nvCxnSpPr>
        <p:spPr>
          <a:xfrm>
            <a:off x="6315660" y="4005064"/>
            <a:ext cx="323898" cy="136815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2" idx="4"/>
          </p:cNvCxnSpPr>
          <p:nvPr/>
        </p:nvCxnSpPr>
        <p:spPr>
          <a:xfrm flipH="1" flipV="1">
            <a:off x="6639558" y="5373216"/>
            <a:ext cx="1944216" cy="720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endCxn id="12" idx="0"/>
          </p:cNvCxnSpPr>
          <p:nvPr/>
        </p:nvCxnSpPr>
        <p:spPr>
          <a:xfrm flipH="1" flipV="1">
            <a:off x="6315660" y="4005064"/>
            <a:ext cx="755946" cy="10441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39558" y="5049180"/>
            <a:ext cx="432048" cy="32403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2" idx="4"/>
          </p:cNvCxnSpPr>
          <p:nvPr/>
        </p:nvCxnSpPr>
        <p:spPr>
          <a:xfrm flipH="1" flipV="1">
            <a:off x="7071606" y="5049180"/>
            <a:ext cx="1512168" cy="10441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27390" y="5733256"/>
            <a:ext cx="1566243" cy="3600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39558" y="5373216"/>
            <a:ext cx="54075" cy="3600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93633" y="5733256"/>
            <a:ext cx="1890141" cy="3600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endCxn id="12" idx="0"/>
          </p:cNvCxnSpPr>
          <p:nvPr/>
        </p:nvCxnSpPr>
        <p:spPr>
          <a:xfrm flipV="1">
            <a:off x="6135502" y="4005064"/>
            <a:ext cx="180158" cy="136815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endCxn id="12" idx="2"/>
          </p:cNvCxnSpPr>
          <p:nvPr/>
        </p:nvCxnSpPr>
        <p:spPr>
          <a:xfrm flipH="1">
            <a:off x="5127390" y="5373216"/>
            <a:ext cx="1008112" cy="720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35502" y="5373216"/>
            <a:ext cx="50405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99598" y="5049180"/>
            <a:ext cx="72008" cy="25202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39558" y="5301208"/>
            <a:ext cx="360040" cy="7200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2" idx="4"/>
          </p:cNvCxnSpPr>
          <p:nvPr/>
        </p:nvCxnSpPr>
        <p:spPr>
          <a:xfrm flipH="1" flipV="1">
            <a:off x="6999598" y="5301208"/>
            <a:ext cx="1584176" cy="7920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endCxn id="12" idx="0"/>
          </p:cNvCxnSpPr>
          <p:nvPr/>
        </p:nvCxnSpPr>
        <p:spPr>
          <a:xfrm flipV="1">
            <a:off x="6315660" y="4005064"/>
            <a:ext cx="0" cy="68407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135502" y="4689140"/>
            <a:ext cx="180158" cy="68407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315660" y="4689140"/>
            <a:ext cx="323898" cy="68407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1" name="Oval 30"/>
          <p:cNvSpPr/>
          <p:nvPr/>
        </p:nvSpPr>
        <p:spPr>
          <a:xfrm>
            <a:off x="6279656" y="3933056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Oval 31"/>
          <p:cNvSpPr/>
          <p:nvPr/>
        </p:nvSpPr>
        <p:spPr>
          <a:xfrm>
            <a:off x="6279656" y="4653136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/>
          <p:cNvSpPr/>
          <p:nvPr/>
        </p:nvSpPr>
        <p:spPr>
          <a:xfrm>
            <a:off x="6099498" y="5336505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/>
          <p:cNvSpPr/>
          <p:nvPr/>
        </p:nvSpPr>
        <p:spPr>
          <a:xfrm>
            <a:off x="6603554" y="5336505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Oval 34"/>
          <p:cNvSpPr/>
          <p:nvPr/>
        </p:nvSpPr>
        <p:spPr>
          <a:xfrm>
            <a:off x="7029228" y="5013176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6963594" y="5264497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Oval 36"/>
          <p:cNvSpPr/>
          <p:nvPr/>
        </p:nvSpPr>
        <p:spPr>
          <a:xfrm>
            <a:off x="6657629" y="5697252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Oval 37"/>
          <p:cNvSpPr/>
          <p:nvPr/>
        </p:nvSpPr>
        <p:spPr>
          <a:xfrm>
            <a:off x="5091386" y="6057292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Oval 38"/>
          <p:cNvSpPr/>
          <p:nvPr/>
        </p:nvSpPr>
        <p:spPr>
          <a:xfrm>
            <a:off x="8547770" y="6057292"/>
            <a:ext cx="72008" cy="72008"/>
          </a:xfrm>
          <a:prstGeom prst="ellipse">
            <a:avLst/>
          </a:prstGeom>
          <a:solidFill>
            <a:srgbClr val="FFFF00"/>
          </a:solidFill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2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2859" y="6404984"/>
            <a:ext cx="1520952" cy="365760"/>
          </a:xfrm>
        </p:spPr>
        <p:txBody>
          <a:bodyPr/>
          <a:lstStyle/>
          <a:p>
            <a:fld id="{BE0CFA08-0A56-44C8-861F-1E6F8D2CF61F}" type="datetime1">
              <a:rPr lang="en-US" smtClean="0"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1752600" cy="365760"/>
          </a:xfrm>
        </p:spPr>
        <p:txBody>
          <a:bodyPr/>
          <a:lstStyle/>
          <a:p>
            <a:r>
              <a:rPr lang="en-US" dirty="0" smtClean="0"/>
              <a:t>i3D '14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47A982-FE6A-4FAF-82D8-2738ACE23217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Do flipping after each round of point insertion</a:t>
            </a:r>
          </a:p>
          <a:p>
            <a:pPr marL="27432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Much better result.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4734" y="231648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34" y="228600"/>
            <a:ext cx="2576866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743200" y="6400800"/>
            <a:ext cx="367153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Star splaying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705100"/>
            <a:ext cx="3000375" cy="33147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304800" y="2895600"/>
            <a:ext cx="45720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100K points, 96 bad facets (vs. </a:t>
            </a:r>
            <a:r>
              <a:rPr lang="en-US" dirty="0" smtClean="0">
                <a:sym typeface="Symbol"/>
              </a:rPr>
              <a:t>6,800) </a:t>
            </a:r>
          </a:p>
          <a:p>
            <a:pPr lvl="2"/>
            <a:r>
              <a:rPr lang="en-US" dirty="0" smtClean="0">
                <a:sym typeface="Symbol"/>
              </a:rPr>
              <a:t>Bunny model (36K points), 92 bad facets</a:t>
            </a:r>
          </a:p>
          <a:p>
            <a:pPr lvl="2"/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Now correction on CPU is acceptable.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6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746</TotalTime>
  <Words>1108</Words>
  <Application>Microsoft Office PowerPoint</Application>
  <PresentationFormat>On-screen Show (4:3)</PresentationFormat>
  <Paragraphs>321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A GPU Accelerated Algorithm for 3D Delaunay Triangulation</vt:lpstr>
      <vt:lpstr>Outline</vt:lpstr>
      <vt:lpstr>Background</vt:lpstr>
      <vt:lpstr>Background</vt:lpstr>
      <vt:lpstr>Related work</vt:lpstr>
      <vt:lpstr>Related work</vt:lpstr>
      <vt:lpstr>Related work</vt:lpstr>
      <vt:lpstr>Algorithm</vt:lpstr>
      <vt:lpstr>Algorithm</vt:lpstr>
      <vt:lpstr>Algorithm</vt:lpstr>
      <vt:lpstr>Algorithm</vt:lpstr>
      <vt:lpstr>Algorithm</vt:lpstr>
      <vt:lpstr>GPU Implementation</vt:lpstr>
      <vt:lpstr>GPU Implementation</vt:lpstr>
      <vt:lpstr>GPU Implementation</vt:lpstr>
      <vt:lpstr>Result</vt:lpstr>
      <vt:lpstr>Result</vt:lpstr>
      <vt:lpstr>Result</vt:lpstr>
      <vt:lpstr>Result</vt:lpstr>
      <vt:lpstr>Result</vt:lpstr>
      <vt:lpstr>Conclusion</vt:lpstr>
      <vt:lpstr>End</vt:lpstr>
      <vt:lpstr>GPU Implementation</vt:lpstr>
      <vt:lpstr>Result</vt:lpstr>
    </vt:vector>
  </TitlesOfParts>
  <Company>National University of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GPU Accelerated Algorithm for 3D Delaunay Triangulation</dc:title>
  <dc:creator>Cao Thanh Tung</dc:creator>
  <cp:lastModifiedBy>Cao Thanh Tung</cp:lastModifiedBy>
  <cp:revision>249</cp:revision>
  <dcterms:created xsi:type="dcterms:W3CDTF">2014-03-10T00:58:58Z</dcterms:created>
  <dcterms:modified xsi:type="dcterms:W3CDTF">2014-03-14T04:03:06Z</dcterms:modified>
</cp:coreProperties>
</file>