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504" r:id="rId2"/>
    <p:sldId id="461" r:id="rId3"/>
    <p:sldId id="505" r:id="rId4"/>
    <p:sldId id="510" r:id="rId5"/>
    <p:sldId id="506" r:id="rId6"/>
    <p:sldId id="511" r:id="rId7"/>
    <p:sldId id="514" r:id="rId8"/>
    <p:sldId id="515" r:id="rId9"/>
    <p:sldId id="507" r:id="rId10"/>
    <p:sldId id="517" r:id="rId11"/>
    <p:sldId id="518" r:id="rId12"/>
    <p:sldId id="530" r:id="rId13"/>
    <p:sldId id="534" r:id="rId14"/>
    <p:sldId id="520" r:id="rId15"/>
    <p:sldId id="528" r:id="rId16"/>
    <p:sldId id="522" r:id="rId17"/>
    <p:sldId id="523" r:id="rId18"/>
    <p:sldId id="509" r:id="rId19"/>
    <p:sldId id="529" r:id="rId20"/>
    <p:sldId id="525" r:id="rId21"/>
    <p:sldId id="526" r:id="rId22"/>
    <p:sldId id="527" r:id="rId23"/>
    <p:sldId id="467" r:id="rId24"/>
  </p:sldIdLst>
  <p:sldSz cx="9144000" cy="6858000" type="screen4x3"/>
  <p:notesSz cx="6662738" cy="9832975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104"/>
    <a:srgbClr val="00CC99"/>
    <a:srgbClr val="EA7A60"/>
    <a:srgbClr val="FF99CC"/>
    <a:srgbClr val="990000"/>
    <a:srgbClr val="00FF00"/>
    <a:srgbClr val="B2B2B2"/>
    <a:srgbClr val="FFFF66"/>
    <a:srgbClr val="003399"/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2" autoAdjust="0"/>
    <p:restoredTop sz="99691" autoAdjust="0"/>
  </p:normalViewPr>
  <p:slideViewPr>
    <p:cSldViewPr snapToGrid="0">
      <p:cViewPr varScale="1">
        <p:scale>
          <a:sx n="92" d="100"/>
          <a:sy n="92" d="100"/>
        </p:scale>
        <p:origin x="-1482" y="-10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1542" y="-84"/>
      </p:cViewPr>
      <p:guideLst>
        <p:guide orient="horz" pos="309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C6DAC09-A1C6-43AD-81E5-9E0BCA40F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1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BE35D87-71E6-4421-AD62-587C145AA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77D29C-F866-408A-9D6A-470208247323}" type="slidenum">
              <a:rPr lang="en-US" altLang="zh-CN" sz="1200">
                <a:latin typeface="Times New Roman" pitchFamily="18" charset="0"/>
                <a:ea typeface="+mn-ea"/>
                <a:cs typeface="Arial" pitchFamily="34" charset="0"/>
              </a:rPr>
              <a:pPr algn="r">
                <a:defRPr/>
              </a:pPr>
              <a:t>1</a:t>
            </a:fld>
            <a:endParaRPr lang="en-US" altLang="zh-CN" sz="1200"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360" rIns="90000" bIns="46800" anchor="b"/>
          <a:lstStyle/>
          <a:p>
            <a:pPr algn="r" eaLnBrk="0" hangingPunct="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AD48AC9-5EEA-4EDC-A88B-7AD6AA9EB87A}" type="slidenum">
              <a:rPr lang="en-US" altLang="zh-CN" sz="1200">
                <a:solidFill>
                  <a:srgbClr val="000000"/>
                </a:solidFill>
              </a:rPr>
              <a:pPr algn="r" eaLnBrk="0" hangingPunct="0">
                <a:lnSpc>
                  <a:spcPct val="95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111250" y="738188"/>
            <a:ext cx="4441825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ea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ea typeface="+mn-ea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0813"/>
            <a:ext cx="152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953000"/>
          </a:xfrm>
          <a:prstGeom prst="rect">
            <a:avLst/>
          </a:prstGeom>
          <a:solidFill>
            <a:srgbClr val="EA5F0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endParaRPr lang="en-US" sz="2000">
              <a:latin typeface="Times New Roman" pitchFamily="18" charset="0"/>
              <a:ea typeface="+mn-ea"/>
            </a:endParaRPr>
          </a:p>
        </p:txBody>
      </p:sp>
      <p:pic>
        <p:nvPicPr>
          <p:cNvPr id="9" name="Picture 5" descr="full colou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05400"/>
            <a:ext cx="22685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5"/>
          <p:cNvCxnSpPr/>
          <p:nvPr userDrawn="1"/>
        </p:nvCxnSpPr>
        <p:spPr bwMode="auto">
          <a:xfrm>
            <a:off x="762000" y="2819400"/>
            <a:ext cx="762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698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6038"/>
            <a:ext cx="19050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396038"/>
            <a:ext cx="19050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AFAC0-F13C-4550-849E-9D38DAD3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ea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ea typeface="+mn-ea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0813"/>
            <a:ext cx="152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164223-1372-4EEF-B920-5F6756B06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8575"/>
            <a:ext cx="7770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+mj-lt"/>
                <a:ea typeface="+mn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j-cs"/>
              </a:defRPr>
            </a:lvl1pPr>
          </a:lstStyle>
          <a:p>
            <a:pPr>
              <a:defRPr/>
            </a:pPr>
            <a:fld id="{BC91A78C-72AC-4A5B-AD4C-B8B0031C8B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rgbClr val="262699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3200" b="0" i="0" u="none">
          <a:solidFill>
            <a:srgbClr val="262699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99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62699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262699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 w="7632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181600"/>
            <a:ext cx="2590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2500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79236">
            <a:spAutoFit/>
          </a:bodyPr>
          <a:lstStyle/>
          <a:p>
            <a:pPr algn="ctr" eaLnBrk="0" hangingPunct="0">
              <a:lnSpc>
                <a:spcPct val="101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b="1" dirty="0">
              <a:solidFill>
                <a:srgbClr val="FFFFFF"/>
              </a:solidFill>
              <a:latin typeface="Verdana" pitchFamily="34" charset="0"/>
              <a:ea typeface="+mn-ea"/>
            </a:endParaRPr>
          </a:p>
          <a:p>
            <a:pPr algn="ctr" eaLnBrk="0" hangingPunct="0">
              <a:lnSpc>
                <a:spcPct val="101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</a:rPr>
              <a:t>Computing Delaunay Refinement Using the GPU</a:t>
            </a:r>
            <a:endParaRPr lang="en-US" sz="3200" b="1" dirty="0">
              <a:solidFill>
                <a:srgbClr val="FFFFFF"/>
              </a:solidFill>
              <a:latin typeface="Verdana" pitchFamily="34" charset="0"/>
              <a:ea typeface="+mn-ea"/>
            </a:endParaRPr>
          </a:p>
          <a:p>
            <a:pPr algn="ctr" eaLnBrk="0" hangingPunct="0">
              <a:lnSpc>
                <a:spcPct val="101000"/>
              </a:lnSpc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b="1" dirty="0">
              <a:solidFill>
                <a:srgbClr val="FFFFFF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772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73440" anchor="ctr"/>
          <a:lstStyle/>
          <a:p>
            <a:pPr algn="ctr" eaLnBrk="0" hangingPunct="0">
              <a:lnSpc>
                <a:spcPct val="95000"/>
              </a:lnSpc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</a:pPr>
            <a:r>
              <a:rPr lang="en-US" altLang="zh-CN" sz="44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187953" y="5885155"/>
            <a:ext cx="135236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57384" rIns="90000" bIns="46800">
            <a:spAutoFit/>
          </a:bodyPr>
          <a:lstStyle/>
          <a:p>
            <a:pPr eaLnBrk="0" hangingPunct="0">
              <a:lnSpc>
                <a:spcPct val="93000"/>
              </a:lnSpc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altLang="zh-CN" sz="1400" dirty="0">
                <a:solidFill>
                  <a:srgbClr val="FFFFFF"/>
                </a:solidFill>
              </a:rPr>
              <a:t>Feb. 26, 2017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422646" y="3407915"/>
            <a:ext cx="6603507" cy="448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57384" rIns="90000" bIns="46800">
            <a:spAutoFit/>
          </a:bodyPr>
          <a:lstStyle/>
          <a:p>
            <a:pPr eaLnBrk="0" hangingPunct="0">
              <a:lnSpc>
                <a:spcPct val="93000"/>
              </a:lnSpc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altLang="zh-CN" sz="2400" dirty="0" err="1">
                <a:solidFill>
                  <a:srgbClr val="FFFFFF"/>
                </a:solidFill>
              </a:rPr>
              <a:t>Zhenghai</a:t>
            </a:r>
            <a:r>
              <a:rPr lang="en-US" altLang="zh-CN" sz="2400" dirty="0">
                <a:solidFill>
                  <a:srgbClr val="FFFFFF"/>
                </a:solidFill>
              </a:rPr>
              <a:t> CHEN, Meng QI and </a:t>
            </a:r>
            <a:r>
              <a:rPr lang="en-US" altLang="zh-CN" sz="2400" dirty="0" err="1">
                <a:solidFill>
                  <a:srgbClr val="FFFFFF"/>
                </a:solidFill>
              </a:rPr>
              <a:t>Tiow</a:t>
            </a:r>
            <a:r>
              <a:rPr lang="en-US" altLang="zh-CN" sz="2400" dirty="0">
                <a:solidFill>
                  <a:srgbClr val="FFFFFF"/>
                </a:solidFill>
              </a:rPr>
              <a:t>-Seng TAN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C1FB7-69CE-4B55-AEA8-A765EF26704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64237" y="1806867"/>
            <a:ext cx="4514295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(GPU)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 and remove redundant points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bad triangles with “independent” points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4678532" y="1447060"/>
            <a:ext cx="0" cy="48649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89251" y="1806867"/>
            <a:ext cx="420357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  (CPU)</a:t>
            </a:r>
          </a:p>
          <a:p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segments.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Chew's mode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remove redundant points</a:t>
            </a:r>
          </a:p>
          <a:p>
            <a:pPr marL="457200" indent="-457200">
              <a:buFont typeface="+mj-lt"/>
              <a:buAutoNum type="arabicPeriod"/>
            </a:pPr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bad triangles. Insert circumcenters and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encroaching points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68780" y="4464739"/>
            <a:ext cx="4105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difference of two modes: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Ruppert’s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Diametral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Chew’s:  </a:t>
            </a:r>
            <a:r>
              <a:rPr lang="en-US" sz="20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Diametral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4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64237" y="1806867"/>
            <a:ext cx="4514295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endParaRPr lang="en-US" sz="24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 and remove redundant points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dirty="0">
              <a:solidFill>
                <a:srgbClr val="262699"/>
              </a:solidFill>
              <a:latin typeface="+mn-lt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4678532" y="1447060"/>
            <a:ext cx="0" cy="48649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89251" y="1806867"/>
            <a:ext cx="4203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  <a:p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segments.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Chew's mode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remove redundant points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椭圆 2"/>
          <p:cNvSpPr/>
          <p:nvPr/>
        </p:nvSpPr>
        <p:spPr bwMode="auto">
          <a:xfrm>
            <a:off x="1553593" y="3450894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285783" y="4376912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1651248" y="4130795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2277123" y="3957682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3168589" y="3549808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3194194" y="4618089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430261" y="5587234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1340528" y="5676011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2838635" y="6050431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cxnSpLocks/>
            <a:stCxn id="3" idx="4"/>
            <a:endCxn id="11" idx="7"/>
          </p:cNvCxnSpPr>
          <p:nvPr/>
        </p:nvCxnSpPr>
        <p:spPr bwMode="auto">
          <a:xfrm flipH="1">
            <a:off x="1361559" y="3539671"/>
            <a:ext cx="236423" cy="850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>
            <a:endCxn id="12" idx="3"/>
          </p:cNvCxnSpPr>
          <p:nvPr/>
        </p:nvCxnSpPr>
        <p:spPr bwMode="auto">
          <a:xfrm flipV="1">
            <a:off x="1340528" y="4206571"/>
            <a:ext cx="323721" cy="170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连接符 22"/>
          <p:cNvCxnSpPr>
            <a:endCxn id="12" idx="1"/>
          </p:cNvCxnSpPr>
          <p:nvPr/>
        </p:nvCxnSpPr>
        <p:spPr bwMode="auto">
          <a:xfrm>
            <a:off x="1597981" y="3549808"/>
            <a:ext cx="66268" cy="593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接连接符 24"/>
          <p:cNvCxnSpPr>
            <a:endCxn id="14" idx="1"/>
          </p:cNvCxnSpPr>
          <p:nvPr/>
        </p:nvCxnSpPr>
        <p:spPr bwMode="auto">
          <a:xfrm>
            <a:off x="1597981" y="3549808"/>
            <a:ext cx="692143" cy="420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>
            <a:cxnSpLocks/>
            <a:stCxn id="12" idx="6"/>
            <a:endCxn id="14" idx="3"/>
          </p:cNvCxnSpPr>
          <p:nvPr/>
        </p:nvCxnSpPr>
        <p:spPr bwMode="auto">
          <a:xfrm flipV="1">
            <a:off x="1740025" y="4033458"/>
            <a:ext cx="550099" cy="141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>
            <a:stCxn id="3" idx="5"/>
            <a:endCxn id="15" idx="2"/>
          </p:cNvCxnSpPr>
          <p:nvPr/>
        </p:nvCxnSpPr>
        <p:spPr bwMode="auto">
          <a:xfrm>
            <a:off x="1629369" y="3526670"/>
            <a:ext cx="1539220" cy="675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" name="直接连接符 2047"/>
          <p:cNvCxnSpPr>
            <a:endCxn id="14" idx="7"/>
          </p:cNvCxnSpPr>
          <p:nvPr/>
        </p:nvCxnSpPr>
        <p:spPr bwMode="auto">
          <a:xfrm flipH="1">
            <a:off x="2352899" y="3594197"/>
            <a:ext cx="815690" cy="3764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" name="直接连接符 2050"/>
          <p:cNvCxnSpPr>
            <a:stCxn id="14" idx="6"/>
            <a:endCxn id="16" idx="2"/>
          </p:cNvCxnSpPr>
          <p:nvPr/>
        </p:nvCxnSpPr>
        <p:spPr bwMode="auto">
          <a:xfrm>
            <a:off x="2365900" y="4002071"/>
            <a:ext cx="828294" cy="6604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" name="直接连接符 2052"/>
          <p:cNvCxnSpPr>
            <a:cxnSpLocks/>
            <a:stCxn id="15" idx="4"/>
            <a:endCxn id="16" idx="0"/>
          </p:cNvCxnSpPr>
          <p:nvPr/>
        </p:nvCxnSpPr>
        <p:spPr bwMode="auto">
          <a:xfrm>
            <a:off x="3212978" y="3638585"/>
            <a:ext cx="25605" cy="979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7" name="直接连接符 2056"/>
          <p:cNvCxnSpPr>
            <a:cxnSpLocks/>
            <a:stCxn id="12" idx="5"/>
            <a:endCxn id="16" idx="2"/>
          </p:cNvCxnSpPr>
          <p:nvPr/>
        </p:nvCxnSpPr>
        <p:spPr bwMode="auto">
          <a:xfrm>
            <a:off x="1727024" y="4206571"/>
            <a:ext cx="1467170" cy="455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2" name="直接连接符 2061"/>
          <p:cNvCxnSpPr>
            <a:cxnSpLocks/>
            <a:stCxn id="11" idx="5"/>
            <a:endCxn id="16" idx="2"/>
          </p:cNvCxnSpPr>
          <p:nvPr/>
        </p:nvCxnSpPr>
        <p:spPr bwMode="auto">
          <a:xfrm>
            <a:off x="1361559" y="4452688"/>
            <a:ext cx="1832635" cy="20979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5" name="直接连接符 2064"/>
          <p:cNvCxnSpPr>
            <a:cxnSpLocks/>
            <a:stCxn id="11" idx="4"/>
            <a:endCxn id="18" idx="0"/>
          </p:cNvCxnSpPr>
          <p:nvPr/>
        </p:nvCxnSpPr>
        <p:spPr bwMode="auto">
          <a:xfrm>
            <a:off x="1330172" y="4465689"/>
            <a:ext cx="54745" cy="1210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8" name="直接连接符 2067"/>
          <p:cNvCxnSpPr>
            <a:stCxn id="11" idx="4"/>
            <a:endCxn id="17" idx="1"/>
          </p:cNvCxnSpPr>
          <p:nvPr/>
        </p:nvCxnSpPr>
        <p:spPr bwMode="auto">
          <a:xfrm>
            <a:off x="1330172" y="4465689"/>
            <a:ext cx="1113090" cy="1134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0" name="直接连接符 2069"/>
          <p:cNvCxnSpPr>
            <a:cxnSpLocks/>
            <a:stCxn id="18" idx="6"/>
            <a:endCxn id="17" idx="2"/>
          </p:cNvCxnSpPr>
          <p:nvPr/>
        </p:nvCxnSpPr>
        <p:spPr bwMode="auto">
          <a:xfrm flipV="1">
            <a:off x="1429305" y="5631623"/>
            <a:ext cx="1000956" cy="88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5" name="直接连接符 2074"/>
          <p:cNvCxnSpPr>
            <a:stCxn id="18" idx="6"/>
            <a:endCxn id="19" idx="2"/>
          </p:cNvCxnSpPr>
          <p:nvPr/>
        </p:nvCxnSpPr>
        <p:spPr bwMode="auto">
          <a:xfrm>
            <a:off x="1429305" y="5720400"/>
            <a:ext cx="1409330" cy="3744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7" name="直接连接符 2076"/>
          <p:cNvCxnSpPr>
            <a:cxnSpLocks/>
            <a:stCxn id="17" idx="5"/>
            <a:endCxn id="19" idx="1"/>
          </p:cNvCxnSpPr>
          <p:nvPr/>
        </p:nvCxnSpPr>
        <p:spPr bwMode="auto">
          <a:xfrm>
            <a:off x="2506037" y="5663010"/>
            <a:ext cx="345599" cy="400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4" name="直接连接符 6143"/>
          <p:cNvCxnSpPr>
            <a:stCxn id="17" idx="7"/>
            <a:endCxn id="16" idx="3"/>
          </p:cNvCxnSpPr>
          <p:nvPr/>
        </p:nvCxnSpPr>
        <p:spPr bwMode="auto">
          <a:xfrm flipV="1">
            <a:off x="2506037" y="4693865"/>
            <a:ext cx="701158" cy="906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7" name="直接连接符 6146"/>
          <p:cNvCxnSpPr>
            <a:cxnSpLocks/>
            <a:stCxn id="16" idx="4"/>
            <a:endCxn id="19" idx="7"/>
          </p:cNvCxnSpPr>
          <p:nvPr/>
        </p:nvCxnSpPr>
        <p:spPr bwMode="auto">
          <a:xfrm flipH="1">
            <a:off x="2914411" y="4706866"/>
            <a:ext cx="324172" cy="1356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1311383" y="3634949"/>
            <a:ext cx="1914397" cy="191439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07574" y="3594197"/>
            <a:ext cx="4296612" cy="2507799"/>
            <a:chOff x="4807574" y="3594197"/>
            <a:chExt cx="4296612" cy="2507799"/>
          </a:xfrm>
        </p:grpSpPr>
        <p:pic>
          <p:nvPicPr>
            <p:cNvPr id="9" name="Picture 2" descr="https://lh6.googleusercontent.com/EN0QtvPBO_FV3SV_GWmwmAJ5c6LUyHlPnlhvwkUIDTmzyQFva3rkgFk5SLuKMYQjlJg_caQC0iIHOXuRozUaXZpgABastlElBdEW--Fmo57DIgDV4QJ0ocMc03VjfEiZqpllMJlvYB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196" y="3594197"/>
              <a:ext cx="4174272" cy="250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Slide Number Placeholder 3"/>
            <p:cNvSpPr txBox="1">
              <a:spLocks/>
            </p:cNvSpPr>
            <p:nvPr/>
          </p:nvSpPr>
          <p:spPr bwMode="auto">
            <a:xfrm>
              <a:off x="6257700" y="4862259"/>
              <a:ext cx="657687" cy="902529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14" tIns="45707" rIns="91414" bIns="4570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400" kern="120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j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solidFill>
                    <a:srgbClr val="FC5104"/>
                  </a:solidFill>
                </a:rPr>
                <a:t>b</a:t>
              </a:r>
              <a:endParaRPr 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807574" y="44342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40" name="Slide Number Placeholder 3"/>
            <p:cNvSpPr txBox="1">
              <a:spLocks/>
            </p:cNvSpPr>
            <p:nvPr/>
          </p:nvSpPr>
          <p:spPr bwMode="auto">
            <a:xfrm>
              <a:off x="8446499" y="4862259"/>
              <a:ext cx="657687" cy="902529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14" tIns="45707" rIns="91414" bIns="4570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400" kern="120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j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1" dirty="0">
                  <a:solidFill>
                    <a:srgbClr val="FC5104"/>
                  </a:solidFill>
                </a:rPr>
                <a:t>b</a:t>
              </a:r>
              <a:endParaRPr 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96373" y="44342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</p:grpSp>
      <p:sp>
        <p:nvSpPr>
          <p:cNvPr id="46" name="Slide Number Placeholder 3"/>
          <p:cNvSpPr txBox="1">
            <a:spLocks/>
          </p:cNvSpPr>
          <p:nvPr/>
        </p:nvSpPr>
        <p:spPr bwMode="auto">
          <a:xfrm>
            <a:off x="2911711" y="4518043"/>
            <a:ext cx="657687" cy="9025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rgbClr val="FC5104"/>
                </a:solidFill>
              </a:rPr>
              <a:t>b</a:t>
            </a:r>
            <a:endParaRPr 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956470" y="41301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472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0" grpId="0" animBg="1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64237" y="1806867"/>
            <a:ext cx="4514295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endParaRPr lang="en-US" sz="24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 and remove redundant points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dirty="0">
              <a:solidFill>
                <a:srgbClr val="262699"/>
              </a:solidFill>
              <a:latin typeface="+mn-lt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4678532" y="1447060"/>
            <a:ext cx="0" cy="48649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89251" y="1806867"/>
            <a:ext cx="4203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  <a:p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segments.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Chew's mode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remove redundant points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2" descr="https://lh6.googleusercontent.com/EN0QtvPBO_FV3SV_GWmwmAJ5c6LUyHlPnlhvwkUIDTmzyQFva3rkgFk5SLuKMYQjlJg_caQC0iIHOXuRozUaXZpgABastlElBdEW--Fmo57DIgDV4QJ0ocMc03VjfEiZqpllMJlvY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96" y="3594197"/>
            <a:ext cx="4174272" cy="25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 bwMode="auto">
          <a:xfrm>
            <a:off x="1553593" y="3450894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285783" y="4376912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1651248" y="4130795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2277123" y="3957682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3168589" y="3549808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3194194" y="4618089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430261" y="5587234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1340528" y="5676011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2838635" y="6050431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cxnSpLocks/>
            <a:stCxn id="3" idx="4"/>
            <a:endCxn id="11" idx="7"/>
          </p:cNvCxnSpPr>
          <p:nvPr/>
        </p:nvCxnSpPr>
        <p:spPr bwMode="auto">
          <a:xfrm flipH="1">
            <a:off x="1361559" y="3539671"/>
            <a:ext cx="236423" cy="850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>
            <a:endCxn id="12" idx="3"/>
          </p:cNvCxnSpPr>
          <p:nvPr/>
        </p:nvCxnSpPr>
        <p:spPr bwMode="auto">
          <a:xfrm flipV="1">
            <a:off x="1340528" y="4206571"/>
            <a:ext cx="323721" cy="170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连接符 22"/>
          <p:cNvCxnSpPr>
            <a:endCxn id="12" idx="1"/>
          </p:cNvCxnSpPr>
          <p:nvPr/>
        </p:nvCxnSpPr>
        <p:spPr bwMode="auto">
          <a:xfrm>
            <a:off x="1597981" y="3549808"/>
            <a:ext cx="66268" cy="593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接连接符 24"/>
          <p:cNvCxnSpPr>
            <a:endCxn id="14" idx="1"/>
          </p:cNvCxnSpPr>
          <p:nvPr/>
        </p:nvCxnSpPr>
        <p:spPr bwMode="auto">
          <a:xfrm>
            <a:off x="1597981" y="3549808"/>
            <a:ext cx="692143" cy="420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>
            <a:cxnSpLocks/>
            <a:stCxn id="12" idx="6"/>
            <a:endCxn id="14" idx="3"/>
          </p:cNvCxnSpPr>
          <p:nvPr/>
        </p:nvCxnSpPr>
        <p:spPr bwMode="auto">
          <a:xfrm flipV="1">
            <a:off x="1740025" y="4033458"/>
            <a:ext cx="550099" cy="141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>
            <a:stCxn id="3" idx="5"/>
            <a:endCxn id="15" idx="2"/>
          </p:cNvCxnSpPr>
          <p:nvPr/>
        </p:nvCxnSpPr>
        <p:spPr bwMode="auto">
          <a:xfrm>
            <a:off x="1629369" y="3526670"/>
            <a:ext cx="1539220" cy="675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" name="直接连接符 2047"/>
          <p:cNvCxnSpPr>
            <a:endCxn id="14" idx="7"/>
          </p:cNvCxnSpPr>
          <p:nvPr/>
        </p:nvCxnSpPr>
        <p:spPr bwMode="auto">
          <a:xfrm flipH="1">
            <a:off x="2352899" y="3594197"/>
            <a:ext cx="815690" cy="3764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" name="直接连接符 2050"/>
          <p:cNvCxnSpPr>
            <a:stCxn id="14" idx="6"/>
            <a:endCxn id="16" idx="2"/>
          </p:cNvCxnSpPr>
          <p:nvPr/>
        </p:nvCxnSpPr>
        <p:spPr bwMode="auto">
          <a:xfrm>
            <a:off x="2365900" y="4002071"/>
            <a:ext cx="828294" cy="6604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" name="直接连接符 2052"/>
          <p:cNvCxnSpPr>
            <a:cxnSpLocks/>
            <a:stCxn id="15" idx="4"/>
            <a:endCxn id="16" idx="0"/>
          </p:cNvCxnSpPr>
          <p:nvPr/>
        </p:nvCxnSpPr>
        <p:spPr bwMode="auto">
          <a:xfrm>
            <a:off x="3212978" y="3638585"/>
            <a:ext cx="25605" cy="979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7" name="直接连接符 2056"/>
          <p:cNvCxnSpPr>
            <a:cxnSpLocks/>
            <a:stCxn id="12" idx="5"/>
            <a:endCxn id="16" idx="2"/>
          </p:cNvCxnSpPr>
          <p:nvPr/>
        </p:nvCxnSpPr>
        <p:spPr bwMode="auto">
          <a:xfrm>
            <a:off x="1727024" y="4206571"/>
            <a:ext cx="1467170" cy="455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2" name="直接连接符 2061"/>
          <p:cNvCxnSpPr>
            <a:cxnSpLocks/>
            <a:stCxn id="11" idx="5"/>
            <a:endCxn id="16" idx="2"/>
          </p:cNvCxnSpPr>
          <p:nvPr/>
        </p:nvCxnSpPr>
        <p:spPr bwMode="auto">
          <a:xfrm>
            <a:off x="1361559" y="4452688"/>
            <a:ext cx="1832635" cy="20979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5" name="直接连接符 2064"/>
          <p:cNvCxnSpPr>
            <a:cxnSpLocks/>
            <a:stCxn id="11" idx="4"/>
            <a:endCxn id="18" idx="0"/>
          </p:cNvCxnSpPr>
          <p:nvPr/>
        </p:nvCxnSpPr>
        <p:spPr bwMode="auto">
          <a:xfrm>
            <a:off x="1330172" y="4465689"/>
            <a:ext cx="54745" cy="1210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8" name="直接连接符 2067"/>
          <p:cNvCxnSpPr>
            <a:stCxn id="11" idx="4"/>
            <a:endCxn id="17" idx="1"/>
          </p:cNvCxnSpPr>
          <p:nvPr/>
        </p:nvCxnSpPr>
        <p:spPr bwMode="auto">
          <a:xfrm>
            <a:off x="1330172" y="4465689"/>
            <a:ext cx="1113090" cy="1134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0" name="直接连接符 2069"/>
          <p:cNvCxnSpPr>
            <a:cxnSpLocks/>
            <a:stCxn id="18" idx="6"/>
            <a:endCxn id="17" idx="2"/>
          </p:cNvCxnSpPr>
          <p:nvPr/>
        </p:nvCxnSpPr>
        <p:spPr bwMode="auto">
          <a:xfrm flipV="1">
            <a:off x="1429305" y="5631623"/>
            <a:ext cx="1000956" cy="88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5" name="直接连接符 2074"/>
          <p:cNvCxnSpPr>
            <a:stCxn id="18" idx="6"/>
            <a:endCxn id="19" idx="2"/>
          </p:cNvCxnSpPr>
          <p:nvPr/>
        </p:nvCxnSpPr>
        <p:spPr bwMode="auto">
          <a:xfrm>
            <a:off x="1429305" y="5720400"/>
            <a:ext cx="1409330" cy="3744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7" name="直接连接符 2076"/>
          <p:cNvCxnSpPr>
            <a:cxnSpLocks/>
            <a:stCxn id="17" idx="5"/>
            <a:endCxn id="19" idx="1"/>
          </p:cNvCxnSpPr>
          <p:nvPr/>
        </p:nvCxnSpPr>
        <p:spPr bwMode="auto">
          <a:xfrm>
            <a:off x="2506037" y="5663010"/>
            <a:ext cx="345599" cy="400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4" name="直接连接符 6143"/>
          <p:cNvCxnSpPr>
            <a:stCxn id="17" idx="7"/>
            <a:endCxn id="16" idx="3"/>
          </p:cNvCxnSpPr>
          <p:nvPr/>
        </p:nvCxnSpPr>
        <p:spPr bwMode="auto">
          <a:xfrm flipV="1">
            <a:off x="2506037" y="4693865"/>
            <a:ext cx="701158" cy="906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7" name="直接连接符 6146"/>
          <p:cNvCxnSpPr>
            <a:cxnSpLocks/>
            <a:stCxn id="16" idx="4"/>
            <a:endCxn id="19" idx="7"/>
          </p:cNvCxnSpPr>
          <p:nvPr/>
        </p:nvCxnSpPr>
        <p:spPr bwMode="auto">
          <a:xfrm flipH="1">
            <a:off x="2914411" y="4706866"/>
            <a:ext cx="324172" cy="1356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椭圆 4"/>
          <p:cNvSpPr/>
          <p:nvPr/>
        </p:nvSpPr>
        <p:spPr bwMode="auto">
          <a:xfrm>
            <a:off x="2228295" y="4511872"/>
            <a:ext cx="106217" cy="10621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直接连接符 9"/>
          <p:cNvCxnSpPr>
            <a:cxnSpLocks/>
            <a:stCxn id="12" idx="5"/>
            <a:endCxn id="5" idx="1"/>
          </p:cNvCxnSpPr>
          <p:nvPr/>
        </p:nvCxnSpPr>
        <p:spPr bwMode="auto">
          <a:xfrm>
            <a:off x="1727024" y="4206571"/>
            <a:ext cx="516826" cy="320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连接符 23"/>
          <p:cNvCxnSpPr>
            <a:stCxn id="5" idx="4"/>
            <a:endCxn id="17" idx="0"/>
          </p:cNvCxnSpPr>
          <p:nvPr/>
        </p:nvCxnSpPr>
        <p:spPr bwMode="auto">
          <a:xfrm>
            <a:off x="2281404" y="4618089"/>
            <a:ext cx="193246" cy="969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椭圆 40"/>
          <p:cNvSpPr/>
          <p:nvPr/>
        </p:nvSpPr>
        <p:spPr bwMode="auto">
          <a:xfrm>
            <a:off x="1311383" y="3634949"/>
            <a:ext cx="1914397" cy="191439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lide Number Placeholder 3"/>
          <p:cNvSpPr txBox="1">
            <a:spLocks/>
          </p:cNvSpPr>
          <p:nvPr/>
        </p:nvSpPr>
        <p:spPr bwMode="auto">
          <a:xfrm>
            <a:off x="2911711" y="4518043"/>
            <a:ext cx="657687" cy="9025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rgbClr val="FC5104"/>
                </a:solidFill>
              </a:rPr>
              <a:t>b</a:t>
            </a:r>
            <a:endParaRPr 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956470" y="4236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404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64237" y="1806867"/>
            <a:ext cx="4514295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endParaRPr lang="en-US" sz="24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 and remove redundant points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dirty="0">
              <a:solidFill>
                <a:srgbClr val="262699"/>
              </a:solidFill>
              <a:latin typeface="+mn-lt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4678532" y="1447060"/>
            <a:ext cx="0" cy="48649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89251" y="1806867"/>
            <a:ext cx="4203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  <a:p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encroached segments.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Chew's mode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remove redundant points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2" descr="https://lh6.googleusercontent.com/EN0QtvPBO_FV3SV_GWmwmAJ5c6LUyHlPnlhvwkUIDTmzyQFva3rkgFk5SLuKMYQjlJg_caQC0iIHOXuRozUaXZpgABastlElBdEW--Fmo57DIgDV4QJ0ocMc03VjfEiZqpllMJlvY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96" y="3594197"/>
            <a:ext cx="4174272" cy="25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 bwMode="auto">
          <a:xfrm>
            <a:off x="1553593" y="3450894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285783" y="4376912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1651248" y="4130795"/>
            <a:ext cx="88777" cy="8877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2277123" y="3957682"/>
            <a:ext cx="88777" cy="8877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3168589" y="3549808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3194194" y="4618089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2430261" y="5587234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1340528" y="5676011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2838635" y="6050431"/>
            <a:ext cx="88777" cy="8877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cxnSpLocks/>
            <a:stCxn id="3" idx="4"/>
            <a:endCxn id="11" idx="7"/>
          </p:cNvCxnSpPr>
          <p:nvPr/>
        </p:nvCxnSpPr>
        <p:spPr bwMode="auto">
          <a:xfrm flipH="1">
            <a:off x="1361559" y="3539671"/>
            <a:ext cx="236423" cy="850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>
            <a:stCxn id="3" idx="5"/>
            <a:endCxn id="15" idx="2"/>
          </p:cNvCxnSpPr>
          <p:nvPr/>
        </p:nvCxnSpPr>
        <p:spPr bwMode="auto">
          <a:xfrm>
            <a:off x="1629369" y="3526670"/>
            <a:ext cx="1539220" cy="675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" name="直接连接符 2052"/>
          <p:cNvCxnSpPr>
            <a:cxnSpLocks/>
            <a:stCxn id="15" idx="4"/>
            <a:endCxn id="16" idx="0"/>
          </p:cNvCxnSpPr>
          <p:nvPr/>
        </p:nvCxnSpPr>
        <p:spPr bwMode="auto">
          <a:xfrm>
            <a:off x="3212978" y="3638585"/>
            <a:ext cx="25605" cy="979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2" name="直接连接符 2061"/>
          <p:cNvCxnSpPr>
            <a:cxnSpLocks/>
            <a:stCxn id="11" idx="5"/>
            <a:endCxn id="16" idx="2"/>
          </p:cNvCxnSpPr>
          <p:nvPr/>
        </p:nvCxnSpPr>
        <p:spPr bwMode="auto">
          <a:xfrm>
            <a:off x="1361559" y="4452688"/>
            <a:ext cx="1832635" cy="20979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5" name="直接连接符 2064"/>
          <p:cNvCxnSpPr>
            <a:cxnSpLocks/>
            <a:stCxn id="11" idx="4"/>
            <a:endCxn id="18" idx="0"/>
          </p:cNvCxnSpPr>
          <p:nvPr/>
        </p:nvCxnSpPr>
        <p:spPr bwMode="auto">
          <a:xfrm>
            <a:off x="1330172" y="4465689"/>
            <a:ext cx="54745" cy="1210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8" name="直接连接符 2067"/>
          <p:cNvCxnSpPr>
            <a:stCxn id="11" idx="4"/>
            <a:endCxn id="17" idx="1"/>
          </p:cNvCxnSpPr>
          <p:nvPr/>
        </p:nvCxnSpPr>
        <p:spPr bwMode="auto">
          <a:xfrm>
            <a:off x="1330172" y="4465689"/>
            <a:ext cx="1113090" cy="1134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0" name="直接连接符 2069"/>
          <p:cNvCxnSpPr>
            <a:cxnSpLocks/>
            <a:stCxn id="18" idx="6"/>
            <a:endCxn id="17" idx="2"/>
          </p:cNvCxnSpPr>
          <p:nvPr/>
        </p:nvCxnSpPr>
        <p:spPr bwMode="auto">
          <a:xfrm flipV="1">
            <a:off x="1429305" y="5631623"/>
            <a:ext cx="1000956" cy="88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5" name="直接连接符 2074"/>
          <p:cNvCxnSpPr>
            <a:stCxn id="18" idx="6"/>
            <a:endCxn id="19" idx="2"/>
          </p:cNvCxnSpPr>
          <p:nvPr/>
        </p:nvCxnSpPr>
        <p:spPr bwMode="auto">
          <a:xfrm>
            <a:off x="1429305" y="5720400"/>
            <a:ext cx="1409330" cy="3744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7" name="直接连接符 2076"/>
          <p:cNvCxnSpPr>
            <a:cxnSpLocks/>
            <a:stCxn id="17" idx="5"/>
            <a:endCxn id="19" idx="1"/>
          </p:cNvCxnSpPr>
          <p:nvPr/>
        </p:nvCxnSpPr>
        <p:spPr bwMode="auto">
          <a:xfrm>
            <a:off x="2506037" y="5663010"/>
            <a:ext cx="345599" cy="400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4" name="直接连接符 6143"/>
          <p:cNvCxnSpPr>
            <a:stCxn id="17" idx="7"/>
            <a:endCxn id="16" idx="3"/>
          </p:cNvCxnSpPr>
          <p:nvPr/>
        </p:nvCxnSpPr>
        <p:spPr bwMode="auto">
          <a:xfrm flipV="1">
            <a:off x="2506037" y="4693865"/>
            <a:ext cx="701158" cy="906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7" name="直接连接符 6146"/>
          <p:cNvCxnSpPr>
            <a:cxnSpLocks/>
            <a:stCxn id="16" idx="4"/>
            <a:endCxn id="19" idx="7"/>
          </p:cNvCxnSpPr>
          <p:nvPr/>
        </p:nvCxnSpPr>
        <p:spPr bwMode="auto">
          <a:xfrm flipH="1">
            <a:off x="2914411" y="4706866"/>
            <a:ext cx="324172" cy="1356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椭圆 4"/>
          <p:cNvSpPr/>
          <p:nvPr/>
        </p:nvSpPr>
        <p:spPr bwMode="auto">
          <a:xfrm>
            <a:off x="2228295" y="4511872"/>
            <a:ext cx="106217" cy="10621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311383" y="3634949"/>
            <a:ext cx="1914397" cy="191439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直接连接符 21"/>
          <p:cNvCxnSpPr>
            <a:stCxn id="3" idx="5"/>
            <a:endCxn id="5" idx="1"/>
          </p:cNvCxnSpPr>
          <p:nvPr/>
        </p:nvCxnSpPr>
        <p:spPr bwMode="auto">
          <a:xfrm>
            <a:off x="1629369" y="3526670"/>
            <a:ext cx="614481" cy="10007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接连接符 25"/>
          <p:cNvCxnSpPr>
            <a:cxnSpLocks/>
            <a:stCxn id="15" idx="3"/>
            <a:endCxn id="5" idx="7"/>
          </p:cNvCxnSpPr>
          <p:nvPr/>
        </p:nvCxnSpPr>
        <p:spPr bwMode="auto">
          <a:xfrm flipH="1">
            <a:off x="2318957" y="3625584"/>
            <a:ext cx="862633" cy="901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9" name="直接连接符 2048"/>
          <p:cNvCxnSpPr>
            <a:stCxn id="5" idx="4"/>
            <a:endCxn id="17" idx="0"/>
          </p:cNvCxnSpPr>
          <p:nvPr/>
        </p:nvCxnSpPr>
        <p:spPr bwMode="auto">
          <a:xfrm>
            <a:off x="2281404" y="4618089"/>
            <a:ext cx="193246" cy="969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Slide Number Placeholder 3"/>
          <p:cNvSpPr txBox="1">
            <a:spLocks/>
          </p:cNvSpPr>
          <p:nvPr/>
        </p:nvSpPr>
        <p:spPr bwMode="auto">
          <a:xfrm>
            <a:off x="2911711" y="4518043"/>
            <a:ext cx="657687" cy="9025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9pPr>
          </a:lstStyle>
          <a:p>
            <a:pPr>
              <a:defRPr/>
            </a:pPr>
            <a:r>
              <a:rPr lang="en-US" i="1" dirty="0">
                <a:solidFill>
                  <a:srgbClr val="FC5104"/>
                </a:solidFill>
              </a:rPr>
              <a:t>b</a:t>
            </a:r>
            <a:endParaRPr 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56470" y="4236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288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68676" y="1812956"/>
            <a:ext cx="4572000" cy="38985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endParaRPr lang="en-US" sz="24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600"/>
              </a:spcAft>
              <a:buFont typeface="+mj-lt"/>
              <a:buAutoNum type="arabicPeriod" startAt="2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bad triangles with “independent” points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000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points: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location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Delaunay “independent” points</a:t>
            </a:r>
            <a:r>
              <a:rPr lang="en-US" dirty="0">
                <a:solidFill>
                  <a:srgbClr val="FC5104"/>
                </a:solidFill>
              </a:rPr>
              <a:t/>
            </a:r>
            <a:br>
              <a:rPr lang="en-US" dirty="0">
                <a:solidFill>
                  <a:srgbClr val="FC5104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14" name="直接连接符 13"/>
          <p:cNvCxnSpPr>
            <a:cxnSpLocks/>
          </p:cNvCxnSpPr>
          <p:nvPr/>
        </p:nvCxnSpPr>
        <p:spPr bwMode="auto">
          <a:xfrm>
            <a:off x="4678532" y="1447060"/>
            <a:ext cx="0" cy="48649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84812" y="1821834"/>
            <a:ext cx="4203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  <a:p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bad triangles. Insert circumcenters and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encroaching points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lh3.googleusercontent.com/eZsVmVGi7kCjRLR9ZI7B8sVHB5tei_sy1DzYatZIAtod6VKw_8DCsaHZ_jEEvOsGrwD-HVwQjhHf9TLpP3_3OKYyciF0SZATLym09j8ig_2TT5l4cjjVtAI4cyG98G4uBZJSFdoZj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32" y="3608875"/>
            <a:ext cx="2244316" cy="19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16" y="3504772"/>
            <a:ext cx="1827387" cy="23257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28322" y="5801812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Ruppert’s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529051" y="5815383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Chew’s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15416" y="3510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79546" y="35047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61848" y="41975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58564" y="46335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52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68676" y="1812956"/>
            <a:ext cx="457200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 err="1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endParaRPr lang="en-US" sz="24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600"/>
              </a:spcAft>
              <a:buFont typeface="+mj-lt"/>
              <a:buAutoNum type="arabicPeriod" startAt="2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bad triangles with “independent” points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000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insert these points </a:t>
            </a:r>
            <a:br>
              <a:rPr lang="en-US" sz="2000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whether encroaching or not</a:t>
            </a: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4984812" y="1821834"/>
            <a:ext cx="4203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  <a:p>
            <a:endParaRPr lang="en-US" sz="2000" kern="0" dirty="0">
              <a:solidFill>
                <a:srgbClr val="262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bad triangles. Insert circumcenters and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encroaching points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4678532" y="1447060"/>
            <a:ext cx="0" cy="20507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 bwMode="auto">
          <a:xfrm>
            <a:off x="4691845" y="3490942"/>
            <a:ext cx="4310112" cy="6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箭头: 右 15"/>
          <p:cNvSpPr/>
          <p:nvPr/>
        </p:nvSpPr>
        <p:spPr bwMode="auto">
          <a:xfrm>
            <a:off x="2108445" y="5015541"/>
            <a:ext cx="694268" cy="3438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箭头: 右 20"/>
          <p:cNvSpPr/>
          <p:nvPr/>
        </p:nvSpPr>
        <p:spPr bwMode="auto">
          <a:xfrm>
            <a:off x="4974981" y="5015541"/>
            <a:ext cx="694268" cy="3438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08090" y="4620767"/>
            <a:ext cx="2641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FlipFlop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C5104"/>
                </a:solidFill>
                <a:latin typeface="Arial" panose="020B0604020202020204" pitchFamily="34" charset="0"/>
              </a:rPr>
              <a:t>to maintain CDT </a:t>
            </a:r>
            <a:br>
              <a:rPr lang="en-US" dirty="0">
                <a:solidFill>
                  <a:srgbClr val="FC5104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FC5104"/>
                </a:solidFill>
                <a:latin typeface="Arial" panose="020B0604020202020204" pitchFamily="34" charset="0"/>
              </a:rPr>
              <a:t>and mark</a:t>
            </a:r>
            <a:r>
              <a:rPr lang="en-US" dirty="0">
                <a:solidFill>
                  <a:srgbClr val="FC5104"/>
                </a:solidFill>
              </a:rPr>
              <a:t> </a:t>
            </a:r>
            <a:br>
              <a:rPr lang="en-US" dirty="0">
                <a:solidFill>
                  <a:srgbClr val="FC5104"/>
                </a:solidFill>
              </a:rPr>
            </a:br>
            <a:r>
              <a:rPr lang="en-US" dirty="0">
                <a:solidFill>
                  <a:srgbClr val="FC5104"/>
                </a:solidFill>
                <a:latin typeface="Arial" panose="020B0604020202020204" pitchFamily="34" charset="0"/>
              </a:rPr>
              <a:t>encroached segments</a:t>
            </a:r>
            <a:endParaRPr lang="en-US" dirty="0">
              <a:solidFill>
                <a:srgbClr val="FC5104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38" y="3995600"/>
            <a:ext cx="2204794" cy="2408750"/>
            <a:chOff x="4438" y="3995600"/>
            <a:chExt cx="2204794" cy="2408750"/>
          </a:xfrm>
        </p:grpSpPr>
        <p:pic>
          <p:nvPicPr>
            <p:cNvPr id="13" name="Picture 2" descr="https://lh6.googleusercontent.com/E2LglixoNLMm_6I386Klk0Hp4S2GtgKORMdAZgfpFEqNJvLnMTgUZ-vaHxacm_JIWhFB8VfkKMMdW3OketMjP5UwnVAVnq5N4MdftrpvFEonjyZ9p5HBGFWhVSeUnXTaahxv2nFgvy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" y="3995600"/>
              <a:ext cx="2046305" cy="240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99610" y="46865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96326" y="52217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b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81806" y="4033962"/>
            <a:ext cx="2109622" cy="2510002"/>
            <a:chOff x="2881806" y="4033962"/>
            <a:chExt cx="2109622" cy="2510002"/>
          </a:xfrm>
        </p:grpSpPr>
        <p:grpSp>
          <p:nvGrpSpPr>
            <p:cNvPr id="5" name="组合 4"/>
            <p:cNvGrpSpPr/>
            <p:nvPr/>
          </p:nvGrpSpPr>
          <p:grpSpPr>
            <a:xfrm>
              <a:off x="2884808" y="4033962"/>
              <a:ext cx="1961969" cy="2510002"/>
              <a:chOff x="2884808" y="4033962"/>
              <a:chExt cx="1961969" cy="2510002"/>
            </a:xfrm>
          </p:grpSpPr>
          <p:pic>
            <p:nvPicPr>
              <p:cNvPr id="17" name="Picture 4" descr="https://lh6.googleusercontent.com/E2LglixoNLMm_6I386Klk0Hp4S2GtgKORMdAZgfpFEqNJvLnMTgUZ-vaHxacm_JIWhFB8VfkKMMdW3OketMjP5UwnVAVnq5N4MdftrpvFEonjyZ9p5HBGFWhVSeUnXTaahxv2nFgvy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89"/>
              <a:stretch/>
            </p:blipFill>
            <p:spPr bwMode="auto">
              <a:xfrm>
                <a:off x="2884808" y="4033962"/>
                <a:ext cx="1961969" cy="2510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组合 2"/>
              <p:cNvGrpSpPr/>
              <p:nvPr/>
            </p:nvGrpSpPr>
            <p:grpSpPr>
              <a:xfrm>
                <a:off x="3205886" y="5055843"/>
                <a:ext cx="1521471" cy="836248"/>
                <a:chOff x="3205886" y="5055843"/>
                <a:chExt cx="1521471" cy="836248"/>
              </a:xfrm>
            </p:grpSpPr>
            <p:cxnSp>
              <p:nvCxnSpPr>
                <p:cNvPr id="19" name="直接连接符 18"/>
                <p:cNvCxnSpPr>
                  <a:cxnSpLocks/>
                </p:cNvCxnSpPr>
                <p:nvPr/>
              </p:nvCxnSpPr>
              <p:spPr bwMode="auto">
                <a:xfrm>
                  <a:off x="3959441" y="5442012"/>
                  <a:ext cx="767916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" name="组合 1"/>
                <p:cNvGrpSpPr/>
                <p:nvPr/>
              </p:nvGrpSpPr>
              <p:grpSpPr>
                <a:xfrm>
                  <a:off x="3205886" y="5055843"/>
                  <a:ext cx="753555" cy="836248"/>
                  <a:chOff x="3205886" y="5055843"/>
                  <a:chExt cx="753555" cy="836248"/>
                </a:xfrm>
              </p:grpSpPr>
              <p:cxnSp>
                <p:nvCxnSpPr>
                  <p:cNvPr id="18" name="直接连接符 17"/>
                  <p:cNvCxnSpPr>
                    <a:cxnSpLocks/>
                  </p:cNvCxnSpPr>
                  <p:nvPr/>
                </p:nvCxnSpPr>
                <p:spPr bwMode="auto">
                  <a:xfrm>
                    <a:off x="3205886" y="5055843"/>
                    <a:ext cx="753555" cy="38616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0" name="直接连接符 19"/>
                  <p:cNvCxnSpPr>
                    <a:cxnSpLocks/>
                  </p:cNvCxnSpPr>
                  <p:nvPr/>
                </p:nvCxnSpPr>
                <p:spPr bwMode="auto">
                  <a:xfrm flipV="1">
                    <a:off x="3800952" y="5442012"/>
                    <a:ext cx="158489" cy="45007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25" name="文本框 24"/>
            <p:cNvSpPr txBox="1"/>
            <p:nvPr/>
          </p:nvSpPr>
          <p:spPr>
            <a:xfrm>
              <a:off x="2881806" y="471007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678522" y="524534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3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55357" y="1341307"/>
            <a:ext cx="8607643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Flipflop </a:t>
            </a:r>
            <a:r>
              <a:rPr lang="en-US" sz="2400" kern="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[Gao: I3D2013]</a:t>
            </a:r>
          </a:p>
          <a:p>
            <a:pPr marL="342900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to Delaunay; flop to remove point</a:t>
            </a:r>
          </a:p>
          <a:p>
            <a:pPr marL="342900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262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CDT, remove redundant points and update encroachment situation using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flipping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 descr="https://lh4.googleusercontent.com/ylsvwUSZGSHqM3VNg_MRKiV9cGPqcEvfn1PNwoHCa2z4udQHcGaUYKS9Bt_HkzOAyXHl_PYWQnn2bBTXKA74GRIXDacgjKHB0mf8E8jmEuZhXXvgDNr9LcbOiODIdoSueWIX0-7_94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5" y="3350047"/>
            <a:ext cx="7466120" cy="26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568171" y="5149049"/>
            <a:ext cx="1349406" cy="3994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Proof of 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761258" y="1515787"/>
            <a:ext cx="7796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</a:rPr>
              <a:t>Never introduce an edge shorter than some constant (feature size)</a:t>
            </a:r>
            <a:endParaRPr lang="en-US" sz="2000" dirty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" name="箭头: 下 2"/>
          <p:cNvSpPr/>
          <p:nvPr/>
        </p:nvSpPr>
        <p:spPr bwMode="auto">
          <a:xfrm>
            <a:off x="4274598" y="2068951"/>
            <a:ext cx="366203" cy="7847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88093" y="2983717"/>
            <a:ext cx="5859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</a:rPr>
              <a:t>Every iteration inserts at least one point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4410" y="3613777"/>
            <a:ext cx="2930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C5104"/>
                </a:solidFill>
                <a:latin typeface="Arial" panose="020B0604020202020204" pitchFamily="34" charset="0"/>
              </a:rPr>
              <a:t>Finite underlying space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C5104"/>
                </a:solidFill>
                <a:latin typeface="Arial" panose="020B0604020202020204" pitchFamily="34" charset="0"/>
              </a:rPr>
              <a:t>of the triangulation </a:t>
            </a:r>
            <a:endParaRPr lang="en-US" sz="2000" dirty="0">
              <a:solidFill>
                <a:srgbClr val="FC510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0776" y="4583089"/>
            <a:ext cx="1353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</a:rPr>
              <a:t>Terminate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4265" y="5488356"/>
            <a:ext cx="2758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No more bad triangles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箭头: 下 10"/>
          <p:cNvSpPr/>
          <p:nvPr/>
        </p:nvSpPr>
        <p:spPr bwMode="auto">
          <a:xfrm>
            <a:off x="4276818" y="3515317"/>
            <a:ext cx="363984" cy="9572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箭头: 下 12"/>
          <p:cNvSpPr/>
          <p:nvPr/>
        </p:nvSpPr>
        <p:spPr bwMode="auto">
          <a:xfrm rot="18453626">
            <a:off x="5338385" y="4687355"/>
            <a:ext cx="381335" cy="9504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Experiment Results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Intel i7-6700 3.4GHz CPU and  GTX980 </a:t>
            </a:r>
            <a:r>
              <a:rPr lang="en-US" altLang="zh-CN" sz="20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Ti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graphics card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Generate random PSLGs on the uniform, Gaussian, disk and circle distributions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number of points ranges from 50,000 to 100,000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Number of segments ranges from 10 to 50% of number of points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Minimum allowable angle  </a:t>
            </a:r>
            <a:r>
              <a:rPr lang="zh-CN" altLang="en-US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𝜃 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= 15°, 20°, 25°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6304" y="1293678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samples of synthetic data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496" t="2190" r="4512" b="3291"/>
          <a:stretch/>
        </p:blipFill>
        <p:spPr>
          <a:xfrm>
            <a:off x="2249424" y="1755343"/>
            <a:ext cx="4608576" cy="5049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9917" y="5408006"/>
            <a:ext cx="179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5104"/>
                </a:solidFill>
              </a:rPr>
              <a:t>all points lie inside a disk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40741" y="5269506"/>
            <a:ext cx="179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C5104"/>
                </a:solidFill>
              </a:rPr>
              <a:t>points lie in the ring formed by two circles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40741" y="3737499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Input segments in red</a:t>
            </a:r>
          </a:p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Steiner points in blue</a:t>
            </a:r>
          </a:p>
        </p:txBody>
      </p:sp>
    </p:spTree>
    <p:extLst>
      <p:ext uri="{BB962C8B-B14F-4D97-AF65-F5344CB8AC3E}">
        <p14:creationId xmlns:p14="http://schemas.microsoft.com/office/powerpoint/2010/main" val="2741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Outline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Introduction</a:t>
            </a:r>
          </a:p>
          <a:p>
            <a:pPr eaLnBrk="1" hangingPunct="1"/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Literature Review</a:t>
            </a:r>
          </a:p>
          <a:p>
            <a:pPr eaLnBrk="1" hangingPunct="1"/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Our Algorithm: </a:t>
            </a:r>
            <a:r>
              <a:rPr lang="en-US" altLang="zh-CN" sz="28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gQM</a:t>
            </a:r>
            <a:endParaRPr lang="en-US" altLang="zh-CN" sz="28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Proof of Termination</a:t>
            </a:r>
          </a:p>
          <a:p>
            <a:pPr eaLnBrk="1" hangingPunct="1"/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Experiment Results</a:t>
            </a:r>
          </a:p>
          <a:p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7" y="2410288"/>
            <a:ext cx="7602408" cy="4015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81" y="1743538"/>
            <a:ext cx="5067300" cy="6667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3657600" y="5948039"/>
            <a:ext cx="408373" cy="3639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1325" y="1411843"/>
            <a:ext cx="649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>
                <a:solidFill>
                  <a:srgbClr val="FC5104"/>
                </a:solidFill>
              </a:rPr>
              <a:t>speedup</a:t>
            </a:r>
            <a:r>
              <a:rPr lang="en-US" dirty="0"/>
              <a:t> of </a:t>
            </a:r>
            <a:r>
              <a:rPr lang="en-US" dirty="0" err="1"/>
              <a:t>gQM</a:t>
            </a:r>
            <a:r>
              <a:rPr lang="en-US" dirty="0"/>
              <a:t> over Triangle for 100K input points </a:t>
            </a:r>
          </a:p>
          <a:p>
            <a:pPr algn="ctr"/>
            <a:r>
              <a:rPr lang="en-US" dirty="0"/>
              <a:t>and 10K to 50K input segments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39696" y="5879068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C5104"/>
                </a:solidFill>
              </a:rPr>
              <a:t>Ruppert’s</a:t>
            </a:r>
            <a:endParaRPr lang="en-US" dirty="0">
              <a:solidFill>
                <a:srgbClr val="FC510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3565" y="5879068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C5104"/>
                </a:solidFill>
              </a:rPr>
              <a:t>Chew’s</a:t>
            </a:r>
          </a:p>
        </p:txBody>
      </p:sp>
    </p:spTree>
    <p:extLst>
      <p:ext uri="{BB962C8B-B14F-4D97-AF65-F5344CB8AC3E}">
        <p14:creationId xmlns:p14="http://schemas.microsoft.com/office/powerpoint/2010/main" val="24755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92" y="1813105"/>
            <a:ext cx="7950320" cy="41704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0649" y="1225087"/>
            <a:ext cx="802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percentage of </a:t>
            </a:r>
            <a:r>
              <a:rPr lang="en-US" dirty="0">
                <a:solidFill>
                  <a:srgbClr val="FC5104"/>
                </a:solidFill>
              </a:rPr>
              <a:t>extra points </a:t>
            </a:r>
            <a:r>
              <a:rPr lang="en-US" dirty="0"/>
              <a:t>in the output mesh of </a:t>
            </a:r>
          </a:p>
          <a:p>
            <a:pPr algn="ctr"/>
            <a:r>
              <a:rPr lang="en-US" dirty="0" err="1"/>
              <a:t>gQM</a:t>
            </a:r>
            <a:r>
              <a:rPr lang="en-US" dirty="0"/>
              <a:t> compared to Triangle with 100K input points and 10K to 50K segments.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39696" y="5879068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C5104"/>
                </a:solidFill>
              </a:rPr>
              <a:t>Ruppert’s</a:t>
            </a:r>
            <a:endParaRPr lang="en-US" dirty="0">
              <a:solidFill>
                <a:srgbClr val="FC510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3565" y="5879068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C5104"/>
                </a:solidFill>
              </a:rPr>
              <a:t>Chew’s</a:t>
            </a:r>
          </a:p>
        </p:txBody>
      </p:sp>
    </p:spTree>
    <p:extLst>
      <p:ext uri="{BB962C8B-B14F-4D97-AF65-F5344CB8AC3E}">
        <p14:creationId xmlns:p14="http://schemas.microsoft.com/office/powerpoint/2010/main" val="3985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Experiment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3728"/>
          <a:stretch/>
        </p:blipFill>
        <p:spPr>
          <a:xfrm>
            <a:off x="1207008" y="1724566"/>
            <a:ext cx="6670612" cy="26187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3225"/>
          <a:stretch/>
        </p:blipFill>
        <p:spPr>
          <a:xfrm>
            <a:off x="1141540" y="4312586"/>
            <a:ext cx="6801548" cy="25454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6304" y="1293678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non-synthetic data:</a:t>
            </a:r>
          </a:p>
        </p:txBody>
      </p:sp>
    </p:spTree>
    <p:extLst>
      <p:ext uri="{BB962C8B-B14F-4D97-AF65-F5344CB8AC3E}">
        <p14:creationId xmlns:p14="http://schemas.microsoft.com/office/powerpoint/2010/main" val="37813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1752600" y="1444840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chemeClr val="bg1"/>
                </a:solidFill>
              </a:rPr>
              <a:t>Project Website</a:t>
            </a:r>
          </a:p>
          <a:p>
            <a:pPr eaLnBrk="0" hangingPunct="0"/>
            <a:r>
              <a:rPr lang="en-US" altLang="zh-CN" sz="2000" dirty="0">
                <a:solidFill>
                  <a:schemeClr val="bg1"/>
                </a:solidFill>
              </a:rPr>
              <a:t>http://www.comp.nus.edu.sg/~tants/gqm.html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830627" y="6209607"/>
            <a:ext cx="1905000" cy="457200"/>
          </a:xfrm>
        </p:spPr>
        <p:txBody>
          <a:bodyPr/>
          <a:lstStyle/>
          <a:p>
            <a:pPr>
              <a:defRPr/>
            </a:pPr>
            <a:fld id="{4B27373D-ED13-4996-94C6-7033E260057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itle 5"/>
          <p:cNvSpPr>
            <a:spLocks/>
          </p:cNvSpPr>
          <p:nvPr/>
        </p:nvSpPr>
        <p:spPr bwMode="auto">
          <a:xfrm>
            <a:off x="685800" y="29813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defTabSz="912813" eaLnBrk="0" hangingPunct="0"/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 &amp; A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Introduction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0477" y="1266826"/>
            <a:ext cx="8382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Delaunay refinement problem: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Input: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planar straight line graph (PSLG) and an angle 𝛳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Output: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constrained Delaunay triangulation (CDT) with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no angles smaller than 𝛳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800" dirty="0">
                <a:solidFill>
                  <a:srgbClr val="FC51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 adding Steiner vertices where needed)</a:t>
            </a:r>
            <a:endParaRPr lang="en-US" sz="2000" dirty="0">
              <a:solidFill>
                <a:srgbClr val="FC51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https://lh5.googleusercontent.com/bSn17Kn8xXZu43JMVHlLVgRUNHRpZnIYKWbSfP4Qb_0cJjARThVnFNdVgLyxX0VjbXc4fzsssVQ1gSCwJV5CVjEEUGEWecIe4f_wP11b9ei0oI5FT6WFC9y8zSPdxZUqy9K1ahbRMF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8" y="3231050"/>
            <a:ext cx="2884940" cy="22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RRjlhkv5cNsiTl0aLtpHhsFjfkrODcWxZnGALq3q7hf51H9SF1qE7AIBDDAizr9IHv_pFTLlcRLWQrFLYG8RjGMtavW-x5-2ff6Eahe64EYXL20icCNyJnRp46dKKIj3orJhlLlpG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1" y="3187287"/>
            <a:ext cx="2989849" cy="23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头: 右 1"/>
          <p:cNvSpPr/>
          <p:nvPr/>
        </p:nvSpPr>
        <p:spPr bwMode="auto">
          <a:xfrm>
            <a:off x="3884701" y="4243831"/>
            <a:ext cx="444554" cy="2652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012" y="5649918"/>
            <a:ext cx="4261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Two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5104"/>
                </a:solidFill>
              </a:rPr>
              <a:t>Process has to terminate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5104"/>
                </a:solidFill>
              </a:rPr>
              <a:t>Manage number of Steiner points</a:t>
            </a:r>
          </a:p>
        </p:txBody>
      </p:sp>
    </p:spTree>
    <p:extLst>
      <p:ext uri="{BB962C8B-B14F-4D97-AF65-F5344CB8AC3E}">
        <p14:creationId xmlns:p14="http://schemas.microsoft.com/office/powerpoint/2010/main" val="29507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Introduction - </a:t>
            </a:r>
            <a:r>
              <a:rPr lang="en-US" altLang="zh-CN" dirty="0">
                <a:solidFill>
                  <a:srgbClr val="FC5104"/>
                </a:solidFill>
                <a:ea typeface="宋体" charset="-122"/>
              </a:rPr>
              <a:t>contributions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first</a:t>
            </a: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GPU Delaunay refinement algorithm with PSLG as input.</a:t>
            </a:r>
          </a:p>
          <a:p>
            <a:endParaRPr lang="en-US" altLang="zh-CN" sz="2400" dirty="0">
              <a:ea typeface="宋体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 few times to an order of magnitude faster</a:t>
            </a: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than the best CPU implementation, </a:t>
            </a:r>
            <a:r>
              <a:rPr lang="en-US" altLang="zh-CN" sz="2400" i="1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Triangle </a:t>
            </a: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[</a:t>
            </a:r>
            <a:r>
              <a:rPr lang="en-US" altLang="zh-CN" sz="2000" dirty="0" err="1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Shewchuk</a:t>
            </a: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96]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chemeClr val="accent2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endParaRPr lang="en-US" altLang="zh-CN" sz="2400" dirty="0">
              <a:ea typeface="宋体" charset="-122"/>
            </a:endParaRPr>
          </a:p>
          <a:p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Output by our algorithm is of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 similar size</a:t>
            </a: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to that by </a:t>
            </a:r>
            <a:r>
              <a:rPr lang="en-US" altLang="zh-CN" sz="2400" i="1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Triangle</a:t>
            </a:r>
            <a:r>
              <a:rPr lang="en-US" altLang="zh-CN" sz="2400" dirty="0">
                <a:solidFill>
                  <a:schemeClr val="accent2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Literature Review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Two famous sequential algorithms</a:t>
            </a:r>
          </a:p>
          <a:p>
            <a:r>
              <a:rPr lang="en-US" altLang="zh-CN" sz="2000" dirty="0" err="1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Ruppert’s</a:t>
            </a:r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(1995)</a:t>
            </a:r>
          </a:p>
          <a:p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Chew’s     (1993)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Two software</a:t>
            </a:r>
          </a:p>
          <a:p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Triangle (CPU, by </a:t>
            </a:r>
            <a:r>
              <a:rPr lang="en-US" altLang="zh-CN" sz="2000" dirty="0" err="1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Shewchuk</a:t>
            </a:r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1996) </a:t>
            </a:r>
          </a:p>
          <a:p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Galois    (GPU, by </a:t>
            </a:r>
            <a:r>
              <a:rPr lang="en-US" altLang="zh-CN" sz="2000" dirty="0" err="1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Nasre</a:t>
            </a:r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2013)</a:t>
            </a:r>
          </a:p>
          <a:p>
            <a:endParaRPr lang="en-US" altLang="zh-CN" sz="2000" dirty="0">
              <a:ea typeface="宋体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Current work extends on our previous ones:</a:t>
            </a:r>
          </a:p>
          <a:p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gDel2D      I3D 2012</a:t>
            </a:r>
          </a:p>
          <a:p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Flipflop      I3D 2013</a:t>
            </a:r>
          </a:p>
          <a:p>
            <a:endParaRPr lang="en-US" altLang="zh-CN" sz="24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Literature Review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4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66825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262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262699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62699"/>
                </a:solidFill>
                <a:latin typeface="+mn-lt"/>
              </a:defRPr>
            </a:lvl3pPr>
            <a:lvl4pPr marL="1600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62699"/>
                </a:solidFill>
                <a:latin typeface="+mn-lt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262699"/>
                </a:solidFill>
                <a:latin typeface="+mn-lt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kern="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Ruppert’s</a:t>
            </a:r>
            <a:r>
              <a:rPr lang="en-US" altLang="zh-CN" sz="24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algorithm (1995) : two main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Split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encroached</a:t>
            </a: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(input) segments.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000" kern="0" dirty="0">
              <a:ea typeface="宋体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kern="0" dirty="0">
              <a:ea typeface="宋体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kern="0" dirty="0">
              <a:ea typeface="宋体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kern="0" dirty="0">
              <a:ea typeface="宋体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kern="0" dirty="0">
              <a:ea typeface="宋体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Split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bad triangles</a:t>
            </a: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 Insert and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reject</a:t>
            </a: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points.</a:t>
            </a:r>
          </a:p>
          <a:p>
            <a:pPr marL="0" indent="0">
              <a:buFontTx/>
              <a:buNone/>
            </a:pPr>
            <a:endParaRPr lang="en-US" altLang="zh-CN" sz="2800" kern="0" dirty="0">
              <a:ea typeface="宋体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042" y="4438837"/>
            <a:ext cx="4555264" cy="2288401"/>
            <a:chOff x="148042" y="4351955"/>
            <a:chExt cx="4656916" cy="2373933"/>
          </a:xfrm>
        </p:grpSpPr>
        <p:pic>
          <p:nvPicPr>
            <p:cNvPr id="2052" name="Picture 4" descr="https://lh4.googleusercontent.com/dnJApYy7LD0I6j5hTVNGVVRtuuEhh4caBZZDU-9s8n--ys6b5OMLwEcsKl3Wy9kOb2RJAj41rDdEcOPX9UhoD7DuJQjQ70W_u2yZGs4Ktn7pRR8sS_OUc40B9qLTQ2yVtRSaJiGbcu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" y="4351955"/>
              <a:ext cx="4656916" cy="1925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箭头: 右 10"/>
            <p:cNvSpPr/>
            <p:nvPr/>
          </p:nvSpPr>
          <p:spPr bwMode="auto">
            <a:xfrm>
              <a:off x="2219356" y="5250691"/>
              <a:ext cx="338000" cy="16742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4631" y="6342752"/>
              <a:ext cx="2083737" cy="38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C5104"/>
                  </a:solidFill>
                </a:rPr>
                <a:t>Split bad triangle t </a:t>
              </a:r>
            </a:p>
          </p:txBody>
        </p:sp>
      </p:grpSp>
      <p:sp>
        <p:nvSpPr>
          <p:cNvPr id="8" name="箭头: 右 7"/>
          <p:cNvSpPr/>
          <p:nvPr/>
        </p:nvSpPr>
        <p:spPr bwMode="auto">
          <a:xfrm>
            <a:off x="2971963" y="2912748"/>
            <a:ext cx="339401" cy="1681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箭头: 右 18"/>
          <p:cNvSpPr/>
          <p:nvPr/>
        </p:nvSpPr>
        <p:spPr bwMode="auto">
          <a:xfrm>
            <a:off x="5671591" y="2912747"/>
            <a:ext cx="339401" cy="1681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1646" y="2065022"/>
            <a:ext cx="1844943" cy="2006277"/>
            <a:chOff x="861646" y="2065022"/>
            <a:chExt cx="1844943" cy="2006277"/>
          </a:xfrm>
        </p:grpSpPr>
        <p:pic>
          <p:nvPicPr>
            <p:cNvPr id="17" name="Picture 2" descr="https://lh3.googleusercontent.com/0URkT8qHYM_nC-wC-WasmFI9DqD2DQL2bmxwM0V4W8BKO7LztBMHzqqZ6j8TessJg3gERlRRbhqRfW4fNh2fIpChrHxSLsT9jfJcaQGsUjd114yZrFZFIMbVvQdxSJzEMo0SqWAOe7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4" t="7566" r="63367" b="3240"/>
            <a:stretch/>
          </p:blipFill>
          <p:spPr bwMode="auto">
            <a:xfrm>
              <a:off x="861646" y="2065022"/>
              <a:ext cx="1844943" cy="1904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945765" y="24252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69248" y="3701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b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65963" y="24834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p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76738" y="2031132"/>
            <a:ext cx="1820662" cy="2083748"/>
            <a:chOff x="3576738" y="2031132"/>
            <a:chExt cx="1820662" cy="2083748"/>
          </a:xfrm>
        </p:grpSpPr>
        <p:grpSp>
          <p:nvGrpSpPr>
            <p:cNvPr id="10" name="组合 9"/>
            <p:cNvGrpSpPr/>
            <p:nvPr/>
          </p:nvGrpSpPr>
          <p:grpSpPr>
            <a:xfrm>
              <a:off x="3576738" y="2031132"/>
              <a:ext cx="1820662" cy="2083748"/>
              <a:chOff x="3576738" y="2031132"/>
              <a:chExt cx="1820662" cy="2083748"/>
            </a:xfrm>
          </p:grpSpPr>
          <p:pic>
            <p:nvPicPr>
              <p:cNvPr id="16" name="Picture 2" descr="https://lh3.googleusercontent.com/0URkT8qHYM_nC-wC-WasmFI9DqD2DQL2bmxwM0V4W8BKO7LztBMHzqqZ6j8TessJg3gERlRRbhqRfW4fNh2fIpChrHxSLsT9jfJcaQGsUjd114yZrFZFIMbVvQdxSJzEMo0SqWAOe7A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98" t="8257" r="33711" b="5116"/>
              <a:stretch/>
            </p:blipFill>
            <p:spPr bwMode="auto">
              <a:xfrm>
                <a:off x="3576738" y="2031132"/>
                <a:ext cx="1820662" cy="1931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4390400" y="24544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C5104"/>
                    </a:solidFill>
                  </a:rPr>
                  <a:t>p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607404" y="246879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C5104"/>
                    </a:solidFill>
                  </a:rPr>
                  <a:t>a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530887" y="374554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C5104"/>
                    </a:solidFill>
                  </a:rPr>
                  <a:t>b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3869735" y="31657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63392" y="2039066"/>
            <a:ext cx="1819922" cy="2179745"/>
            <a:chOff x="6163392" y="2039066"/>
            <a:chExt cx="1819922" cy="2179745"/>
          </a:xfrm>
        </p:grpSpPr>
        <p:pic>
          <p:nvPicPr>
            <p:cNvPr id="2050" name="Picture 2" descr="https://lh3.googleusercontent.com/0URkT8qHYM_nC-wC-WasmFI9DqD2DQL2bmxwM0V4W8BKO7LztBMHzqqZ6j8TessJg3gERlRRbhqRfW4fNh2fIpChrHxSLsT9jfJcaQGsUjd114yZrFZFIMbVvQdxSJzEMo0SqWAOe7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8" t="7027" r="3263" b="4575"/>
            <a:stretch/>
          </p:blipFill>
          <p:spPr bwMode="auto">
            <a:xfrm>
              <a:off x="6163392" y="2039066"/>
              <a:ext cx="1819922" cy="1970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本框 23"/>
            <p:cNvSpPr txBox="1"/>
            <p:nvPr/>
          </p:nvSpPr>
          <p:spPr>
            <a:xfrm>
              <a:off x="6916900" y="25029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p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70342" y="24834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73353" y="38494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b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77677" y="31657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c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327636" y="2848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03306" y="4106032"/>
            <a:ext cx="4467924" cy="2551095"/>
            <a:chOff x="4703306" y="4106032"/>
            <a:chExt cx="4467924" cy="2551095"/>
          </a:xfrm>
        </p:grpSpPr>
        <p:grpSp>
          <p:nvGrpSpPr>
            <p:cNvPr id="7" name="组合 6"/>
            <p:cNvGrpSpPr/>
            <p:nvPr/>
          </p:nvGrpSpPr>
          <p:grpSpPr>
            <a:xfrm>
              <a:off x="4703306" y="4296822"/>
              <a:ext cx="4443573" cy="2360305"/>
              <a:chOff x="4703306" y="4296822"/>
              <a:chExt cx="4443573" cy="2360305"/>
            </a:xfrm>
          </p:grpSpPr>
          <p:pic>
            <p:nvPicPr>
              <p:cNvPr id="2057" name="Picture 9" descr="https://lh3.googleusercontent.com/LlS4YkrjrJP1H7qwkPfqhz-uJuYgzvvVrIjutwicAMvdhrgmTZrRt8L6478xxqkSP18CGIZ7FIsuJToC_VjLLsJI4eKCl6UIcHQ0vDxoj7KjuxhlJnO11Gq_T3Nctq9xb9hRCPldsj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306" y="4363420"/>
                <a:ext cx="2154694" cy="1913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9" name="Picture 11" descr="https://lh3.googleusercontent.com/eZsVmVGi7kCjRLR9ZI7B8sVHB5tei_sy1DzYatZIAtod6VKw_8DCsaHZ_jEEvOsGrwD-HVwQjhHf9TLpP3_3OKYyciF0SZATLym09j8ig_2TT5l4cjjVtAI4cyG98G4uBZJSFdoZjAA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88"/>
              <a:stretch/>
            </p:blipFill>
            <p:spPr bwMode="auto">
              <a:xfrm>
                <a:off x="7006034" y="4296822"/>
                <a:ext cx="2140845" cy="2035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箭头: 右 1"/>
              <p:cNvSpPr/>
              <p:nvPr/>
            </p:nvSpPr>
            <p:spPr bwMode="auto">
              <a:xfrm>
                <a:off x="6827103" y="5230100"/>
                <a:ext cx="340643" cy="16872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841291" y="6287795"/>
                <a:ext cx="2723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C5104"/>
                    </a:solidFill>
                  </a:rPr>
                  <a:t>Reject encroaching point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5082823" y="41898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37033" y="41899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b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378153" y="41898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a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858324" y="41060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C5104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8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Literature Review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4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271" y="1266825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262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262699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62699"/>
                </a:solidFill>
                <a:latin typeface="+mn-lt"/>
              </a:defRPr>
            </a:lvl3pPr>
            <a:lvl4pPr marL="1600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62699"/>
                </a:solidFill>
                <a:latin typeface="+mn-lt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262699"/>
                </a:solidFill>
                <a:latin typeface="+mn-lt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Chew’s algorithm (1993) : two main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Split bad triangles. Insert and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reject</a:t>
            </a: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points.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000" kern="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Split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segments</a:t>
            </a: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and remove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redundant</a:t>
            </a:r>
            <a:r>
              <a:rPr lang="en-US" altLang="zh-CN" sz="20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points.</a:t>
            </a:r>
            <a:endParaRPr lang="en-US" altLang="zh-CN" sz="2000" kern="0" dirty="0">
              <a:ea typeface="宋体" charset="-122"/>
            </a:endParaRPr>
          </a:p>
        </p:txBody>
      </p:sp>
      <p:pic>
        <p:nvPicPr>
          <p:cNvPr id="3074" name="Picture 2" descr="https://lh6.googleusercontent.com/EN0QtvPBO_FV3SV_GWmwmAJ5c6LUyHlPnlhvwkUIDTmzyQFva3rkgFk5SLuKMYQjlJg_caQC0iIHOXuRozUaXZpgABastlElBdEW--Fmo57DIgDV4QJ0ocMc03VjfEiZqpllMJlvY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052763"/>
            <a:ext cx="49149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84412" y="600551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c</a:t>
            </a:r>
            <a:r>
              <a:rPr lang="en-US" dirty="0">
                <a:solidFill>
                  <a:srgbClr val="FC5104"/>
                </a:solidFill>
              </a:rPr>
              <a:t> is circumcenter </a:t>
            </a:r>
          </a:p>
          <a:p>
            <a:r>
              <a:rPr lang="en-US" dirty="0">
                <a:solidFill>
                  <a:srgbClr val="FC5104"/>
                </a:solidFill>
              </a:rPr>
              <a:t>of bad triangle  </a:t>
            </a:r>
            <a:r>
              <a:rPr lang="en-US" i="1" dirty="0">
                <a:solidFill>
                  <a:srgbClr val="FC5104"/>
                </a:solidFill>
              </a:rPr>
              <a:t>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22828" y="5913180"/>
            <a:ext cx="22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C5104"/>
                </a:solidFill>
              </a:rPr>
              <a:t>redundant points </a:t>
            </a:r>
            <a:br>
              <a:rPr lang="en-US" dirty="0">
                <a:solidFill>
                  <a:srgbClr val="FC5104"/>
                </a:solidFill>
              </a:rPr>
            </a:br>
            <a:r>
              <a:rPr lang="en-US" dirty="0">
                <a:solidFill>
                  <a:srgbClr val="FC5104"/>
                </a:solidFill>
              </a:rPr>
              <a:t>indicated as hollow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1887" y="40991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40584" y="4559011"/>
            <a:ext cx="657687" cy="902529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FC5104"/>
                </a:solidFill>
              </a:rPr>
              <a:t>b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011085" y="40828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6238043" y="4637360"/>
            <a:ext cx="657687" cy="9025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C5104"/>
                </a:solidFill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Literature Review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24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  <a:p>
            <a:pPr marL="0" indent="0">
              <a:buNone/>
            </a:pPr>
            <a:endParaRPr lang="en-US" altLang="zh-CN" sz="2800" dirty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2339" y="12954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2626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262699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62699"/>
                </a:solidFill>
                <a:latin typeface="+mn-lt"/>
              </a:defRPr>
            </a:lvl3pPr>
            <a:lvl4pPr marL="1600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62699"/>
                </a:solidFill>
                <a:latin typeface="+mn-lt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262699"/>
                </a:solidFill>
                <a:latin typeface="+mn-lt"/>
              </a:defRPr>
            </a:lvl5pPr>
            <a:lvl6pPr marL="25146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8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Triangle (CPU, by </a:t>
            </a:r>
            <a:r>
              <a:rPr lang="en-US" altLang="zh-CN" sz="2800" kern="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Shewchuk</a:t>
            </a:r>
            <a:r>
              <a:rPr lang="en-US" altLang="zh-CN" sz="2800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1996)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kern="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The fastest CPU Delaunay mesh generator.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kern="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Unify </a:t>
            </a:r>
            <a:r>
              <a:rPr lang="en-US" altLang="zh-CN" sz="2400" kern="0" dirty="0" err="1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Ruppert’s</a:t>
            </a:r>
            <a:r>
              <a:rPr lang="en-US" altLang="zh-CN" sz="2400" kern="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and Chew’s to a certain extent.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400" kern="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400" kern="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400" kern="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800" kern="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800" kern="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8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Galois (GPU, by </a:t>
            </a:r>
            <a:r>
              <a:rPr lang="en-US" altLang="zh-CN" sz="28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Nasre</a:t>
            </a:r>
            <a:r>
              <a:rPr lang="en-US" altLang="zh-CN" sz="28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2013)</a:t>
            </a:r>
          </a:p>
          <a:p>
            <a:r>
              <a:rPr lang="en-US" altLang="zh-CN" sz="24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Handle point set as input</a:t>
            </a:r>
          </a:p>
          <a:p>
            <a:pPr marL="0" indent="0">
              <a:buNone/>
            </a:pPr>
            <a:endParaRPr lang="en-US" altLang="zh-CN" sz="2000" kern="0" dirty="0"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7748" y="4496016"/>
            <a:ext cx="170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Diametral</a:t>
            </a:r>
            <a:r>
              <a:rPr lang="en-US" sz="1600" dirty="0"/>
              <a:t> </a:t>
            </a:r>
            <a:r>
              <a:rPr lang="en-US" sz="1600" dirty="0" err="1"/>
              <a:t>len</a:t>
            </a:r>
            <a:r>
              <a:rPr lang="en-US" sz="1600" dirty="0"/>
              <a:t> for</a:t>
            </a:r>
          </a:p>
          <a:p>
            <a:pPr algn="ctr"/>
            <a:r>
              <a:rPr lang="en-US" sz="1600" dirty="0"/>
              <a:t>Chew’s mode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56" y="3277368"/>
            <a:ext cx="2267610" cy="98906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869649" y="2888561"/>
            <a:ext cx="1861631" cy="1796645"/>
            <a:chOff x="967666" y="2720625"/>
            <a:chExt cx="2106544" cy="2033008"/>
          </a:xfrm>
        </p:grpSpPr>
        <p:sp>
          <p:nvSpPr>
            <p:cNvPr id="7" name="椭圆 6"/>
            <p:cNvSpPr/>
            <p:nvPr/>
          </p:nvSpPr>
          <p:spPr bwMode="auto">
            <a:xfrm>
              <a:off x="967666" y="3684233"/>
              <a:ext cx="88777" cy="887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2994311" y="3697180"/>
              <a:ext cx="79899" cy="798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03788" y="2720625"/>
              <a:ext cx="2033008" cy="2033008"/>
              <a:chOff x="1003788" y="2720625"/>
              <a:chExt cx="2033008" cy="2033008"/>
            </a:xfrm>
          </p:grpSpPr>
          <p:cxnSp>
            <p:nvCxnSpPr>
              <p:cNvPr id="11" name="直接连接符 10"/>
              <p:cNvCxnSpPr>
                <a:cxnSpLocks/>
                <a:stCxn id="7" idx="6"/>
                <a:endCxn id="9" idx="2"/>
              </p:cNvCxnSpPr>
              <p:nvPr/>
            </p:nvCxnSpPr>
            <p:spPr bwMode="auto">
              <a:xfrm>
                <a:off x="1056443" y="3728622"/>
                <a:ext cx="1937868" cy="850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 bwMode="auto">
              <a:xfrm>
                <a:off x="1003788" y="2720625"/>
                <a:ext cx="2033008" cy="203300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845938" y="4729627"/>
            <a:ext cx="195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Diametral</a:t>
            </a:r>
            <a:r>
              <a:rPr lang="en-US" sz="1600" dirty="0"/>
              <a:t> disk for</a:t>
            </a:r>
          </a:p>
          <a:p>
            <a:pPr algn="ctr"/>
            <a:r>
              <a:rPr lang="en-US" sz="1600" dirty="0" err="1"/>
              <a:t>Ruppert’s</a:t>
            </a:r>
            <a:r>
              <a:rPr lang="en-US" sz="1600" dirty="0"/>
              <a:t> mode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55601" y="36022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95975" y="36022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C5104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973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charset="-122"/>
              </a:rPr>
              <a:t>Our Algorithm: </a:t>
            </a:r>
            <a:r>
              <a:rPr lang="en-US" altLang="zh-CN" sz="3600" dirty="0" err="1">
                <a:ea typeface="宋体" charset="-122"/>
              </a:rPr>
              <a:t>gQM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gQM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(GPU) and Triangle (CPU) differ in three aspects besides parallel vs sequential: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Unify </a:t>
            </a:r>
            <a:r>
              <a:rPr lang="en-US" altLang="zh-CN" sz="2000" dirty="0" err="1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Ruppert's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and Chew's fully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Adapt neatly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FlipFlop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algorithm </a:t>
            </a:r>
            <a:r>
              <a:rPr lang="en-US" altLang="zh-CN" sz="2000" dirty="0">
                <a:solidFill>
                  <a:srgbClr val="FC5104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[I3D 2013]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to discover  encroachment and to remove redundant Steiner points</a:t>
            </a:r>
          </a:p>
          <a:p>
            <a:endParaRPr lang="en-US" altLang="zh-CN" sz="2000" dirty="0"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Before insertion, selective in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inserting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Steiner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points</a:t>
            </a:r>
            <a:r>
              <a:rPr lang="en-US" altLang="zh-CN" sz="200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to avoid roll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F586D4-2879-4AE2-BF3F-3D2ACE5352B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04&quot;/&gt;&lt;/object&gt;&lt;object type=&quot;3&quot; unique_id=&quot;10004&quot;&gt;&lt;property id=&quot;20148&quot; value=&quot;5&quot;/&gt;&lt;property id=&quot;20300&quot; value=&quot;Slide 2 - &amp;quot;Outline&amp;quot;&quot;/&gt;&lt;property id=&quot;20307&quot; value=&quot;461&quot;/&gt;&lt;/object&gt;&lt;object type=&quot;3&quot; unique_id=&quot;10005&quot;&gt;&lt;property id=&quot;20148&quot; value=&quot;5&quot;/&gt;&lt;property id=&quot;20300&quot; value=&quot;Slide 3 - &amp;quot;Introduction&amp;quot;&quot;/&gt;&lt;property id=&quot;20307&quot; value=&quot;505&quot;/&gt;&lt;/object&gt;&lt;object type=&quot;3&quot; unique_id=&quot;10006&quot;&gt;&lt;property id=&quot;20148&quot; value=&quot;5&quot;/&gt;&lt;property id=&quot;20300&quot; value=&quot;Slide 4 - &amp;quot;Introduction - contributions&amp;quot;&quot;/&gt;&lt;property id=&quot;20307&quot; value=&quot;510&quot;/&gt;&lt;/object&gt;&lt;object type=&quot;3&quot; unique_id=&quot;10007&quot;&gt;&lt;property id=&quot;20148&quot; value=&quot;5&quot;/&gt;&lt;property id=&quot;20300&quot; value=&quot;Slide 5 - &amp;quot;Literature Review&amp;quot;&quot;/&gt;&lt;property id=&quot;20307&quot; value=&quot;506&quot;/&gt;&lt;/object&gt;&lt;object type=&quot;3&quot; unique_id=&quot;10008&quot;&gt;&lt;property id=&quot;20148&quot; value=&quot;5&quot;/&gt;&lt;property id=&quot;20300&quot; value=&quot;Slide 6 - &amp;quot;Literature Review&amp;quot;&quot;/&gt;&lt;property id=&quot;20307&quot; value=&quot;511&quot;/&gt;&lt;/object&gt;&lt;object type=&quot;3&quot; unique_id=&quot;10009&quot;&gt;&lt;property id=&quot;20148&quot; value=&quot;5&quot;/&gt;&lt;property id=&quot;20300&quot; value=&quot;Slide 7 - &amp;quot;Literature Review&amp;quot;&quot;/&gt;&lt;property id=&quot;20307&quot; value=&quot;514&quot;/&gt;&lt;/object&gt;&lt;object type=&quot;3&quot; unique_id=&quot;10010&quot;&gt;&lt;property id=&quot;20148&quot; value=&quot;5&quot;/&gt;&lt;property id=&quot;20300&quot; value=&quot;Slide 8 - &amp;quot;Literature Review&amp;quot;&quot;/&gt;&lt;property id=&quot;20307&quot; value=&quot;515&quot;/&gt;&lt;/object&gt;&lt;object type=&quot;3&quot; unique_id=&quot;10011&quot;&gt;&lt;property id=&quot;20148&quot; value=&quot;5&quot;/&gt;&lt;property id=&quot;20300&quot; value=&quot;Slide 9 - &amp;quot;Our Algorithm: gQM&amp;quot;&quot;/&gt;&lt;property id=&quot;20307&quot; value=&quot;507&quot;/&gt;&lt;/object&gt;&lt;object type=&quot;3&quot; unique_id=&quot;10012&quot;&gt;&lt;property id=&quot;20148&quot; value=&quot;5&quot;/&gt;&lt;property id=&quot;20300&quot; value=&quot;Slide 10 - &amp;quot;Our Algorithm: gQM&amp;quot;&quot;/&gt;&lt;property id=&quot;20307&quot; value=&quot;517&quot;/&gt;&lt;/object&gt;&lt;object type=&quot;3&quot; unique_id=&quot;10013&quot;&gt;&lt;property id=&quot;20148&quot; value=&quot;5&quot;/&gt;&lt;property id=&quot;20300&quot; value=&quot;Slide 11 - &amp;quot;Our Algorithm: gQM&amp;quot;&quot;/&gt;&lt;property id=&quot;20307&quot; value=&quot;518&quot;/&gt;&lt;/object&gt;&lt;object type=&quot;3&quot; unique_id=&quot;10014&quot;&gt;&lt;property id=&quot;20148&quot; value=&quot;5&quot;/&gt;&lt;property id=&quot;20300&quot; value=&quot;Slide 12 - &amp;quot;Our Algorithm: gQM&amp;quot;&quot;/&gt;&lt;property id=&quot;20307&quot; value=&quot;530&quot;/&gt;&lt;/object&gt;&lt;object type=&quot;3&quot; unique_id=&quot;10015&quot;&gt;&lt;property id=&quot;20148&quot; value=&quot;5&quot;/&gt;&lt;property id=&quot;20300&quot; value=&quot;Slide 13 - &amp;quot;Our Algorithm: gQM&amp;quot;&quot;/&gt;&lt;property id=&quot;20307&quot; value=&quot;534&quot;/&gt;&lt;/object&gt;&lt;object type=&quot;3&quot; unique_id=&quot;10016&quot;&gt;&lt;property id=&quot;20148&quot; value=&quot;5&quot;/&gt;&lt;property id=&quot;20300&quot; value=&quot;Slide 14 - &amp;quot;Our Algorithm: gQM&amp;quot;&quot;/&gt;&lt;property id=&quot;20307&quot; value=&quot;520&quot;/&gt;&lt;/object&gt;&lt;object type=&quot;3&quot; unique_id=&quot;10017&quot;&gt;&lt;property id=&quot;20148&quot; value=&quot;5&quot;/&gt;&lt;property id=&quot;20300&quot; value=&quot;Slide 15 - &amp;quot;Our Algorithm: gQM&amp;quot;&quot;/&gt;&lt;property id=&quot;20307&quot; value=&quot;528&quot;/&gt;&lt;/object&gt;&lt;object type=&quot;3&quot; unique_id=&quot;10018&quot;&gt;&lt;property id=&quot;20148&quot; value=&quot;5&quot;/&gt;&lt;property id=&quot;20300&quot; value=&quot;Slide 16 - &amp;quot;Our Algorithm: gQM&amp;quot;&quot;/&gt;&lt;property id=&quot;20307&quot; value=&quot;522&quot;/&gt;&lt;/object&gt;&lt;object type=&quot;3&quot; unique_id=&quot;10019&quot;&gt;&lt;property id=&quot;20148&quot; value=&quot;5&quot;/&gt;&lt;property id=&quot;20300&quot; value=&quot;Slide 17 - &amp;quot;Proof of Termination&amp;quot;&quot;/&gt;&lt;property id=&quot;20307&quot; value=&quot;523&quot;/&gt;&lt;/object&gt;&lt;object type=&quot;3&quot; unique_id=&quot;10020&quot;&gt;&lt;property id=&quot;20148&quot; value=&quot;5&quot;/&gt;&lt;property id=&quot;20300&quot; value=&quot;Slide 18 - &amp;quot;Experiment Results&amp;quot;&quot;/&gt;&lt;property id=&quot;20307&quot; value=&quot;509&quot;/&gt;&lt;/object&gt;&lt;object type=&quot;3&quot; unique_id=&quot;10021&quot;&gt;&lt;property id=&quot;20148&quot; value=&quot;5&quot;/&gt;&lt;property id=&quot;20300&quot; value=&quot;Slide 19 - &amp;quot;Experiment Results&amp;quot;&quot;/&gt;&lt;property id=&quot;20307&quot; value=&quot;529&quot;/&gt;&lt;/object&gt;&lt;object type=&quot;3&quot; unique_id=&quot;10022&quot;&gt;&lt;property id=&quot;20148&quot; value=&quot;5&quot;/&gt;&lt;property id=&quot;20300&quot; value=&quot;Slide 20 - &amp;quot;Experiment Results&amp;quot;&quot;/&gt;&lt;property id=&quot;20307&quot; value=&quot;525&quot;/&gt;&lt;/object&gt;&lt;object type=&quot;3&quot; unique_id=&quot;10023&quot;&gt;&lt;property id=&quot;20148&quot; value=&quot;5&quot;/&gt;&lt;property id=&quot;20300&quot; value=&quot;Slide 21 - &amp;quot;Experiment Results&amp;quot;&quot;/&gt;&lt;property id=&quot;20307&quot; value=&quot;526&quot;/&gt;&lt;/object&gt;&lt;object type=&quot;3&quot; unique_id=&quot;10024&quot;&gt;&lt;property id=&quot;20148&quot; value=&quot;5&quot;/&gt;&lt;property id=&quot;20300&quot; value=&quot;Slide 22 - &amp;quot;Experiment Results&amp;quot;&quot;/&gt;&lt;property id=&quot;20307&quot; value=&quot;527&quot;/&gt;&lt;/object&gt;&lt;object type=&quot;3&quot; unique_id=&quot;10025&quot;&gt;&lt;property id=&quot;20148&quot; value=&quot;5&quot;/&gt;&lt;property id=&quot;20300&quot; value=&quot;Slide 23&quot;/&gt;&lt;property id=&quot;20307&quot; value=&quot;467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13563</TotalTime>
  <Words>830</Words>
  <Application>Microsoft Office PowerPoint</Application>
  <PresentationFormat>On-screen Show (4:3)</PresentationFormat>
  <Paragraphs>249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Outline</vt:lpstr>
      <vt:lpstr>Introduction</vt:lpstr>
      <vt:lpstr>Introduction - contributions</vt:lpstr>
      <vt:lpstr>Literature Review</vt:lpstr>
      <vt:lpstr>Literature Review</vt:lpstr>
      <vt:lpstr>Literature Review</vt:lpstr>
      <vt:lpstr>Literature Review</vt:lpstr>
      <vt:lpstr>Our Algorithm: gQM</vt:lpstr>
      <vt:lpstr>Our Algorithm: gQM</vt:lpstr>
      <vt:lpstr>Our Algorithm: gQM</vt:lpstr>
      <vt:lpstr>Our Algorithm: gQM</vt:lpstr>
      <vt:lpstr>Our Algorithm: gQM</vt:lpstr>
      <vt:lpstr>Our Algorithm: gQM</vt:lpstr>
      <vt:lpstr>Our Algorithm: gQM</vt:lpstr>
      <vt:lpstr>Our Algorithm: gQM</vt:lpstr>
      <vt:lpstr>Proof of Termination</vt:lpstr>
      <vt:lpstr>Experiment Results</vt:lpstr>
      <vt:lpstr>Experiment Results</vt:lpstr>
      <vt:lpstr>Experiment Results</vt:lpstr>
      <vt:lpstr>Experiment Results</vt:lpstr>
      <vt:lpstr>Experiment Results</vt:lpstr>
      <vt:lpstr>PowerPoint Presentation</vt:lpstr>
    </vt:vector>
  </TitlesOfParts>
  <Company>National University of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</dc:creator>
  <cp:lastModifiedBy>tants</cp:lastModifiedBy>
  <cp:revision>1116</cp:revision>
  <cp:lastPrinted>2002-07-22T05:04:50Z</cp:lastPrinted>
  <dcterms:created xsi:type="dcterms:W3CDTF">2001-07-31T09:05:05Z</dcterms:created>
  <dcterms:modified xsi:type="dcterms:W3CDTF">2017-02-27T06:20:14Z</dcterms:modified>
</cp:coreProperties>
</file>