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4" r:id="rId6"/>
    <p:sldId id="269" r:id="rId7"/>
    <p:sldId id="289" r:id="rId8"/>
    <p:sldId id="270" r:id="rId9"/>
    <p:sldId id="271" r:id="rId10"/>
    <p:sldId id="272" r:id="rId11"/>
    <p:sldId id="273" r:id="rId12"/>
    <p:sldId id="288" r:id="rId13"/>
    <p:sldId id="275" r:id="rId14"/>
    <p:sldId id="297" r:id="rId15"/>
    <p:sldId id="277" r:id="rId16"/>
    <p:sldId id="278" r:id="rId17"/>
    <p:sldId id="296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743"/>
    <a:srgbClr val="B47800"/>
    <a:srgbClr val="D48F00"/>
    <a:srgbClr val="D4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9" autoAdjust="0"/>
    <p:restoredTop sz="66868" autoAdjust="0"/>
  </p:normalViewPr>
  <p:slideViewPr>
    <p:cSldViewPr snapToGrid="0">
      <p:cViewPr varScale="1">
        <p:scale>
          <a:sx n="51" d="100"/>
          <a:sy n="51" d="100"/>
        </p:scale>
        <p:origin x="13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632325775474"/>
          <c:y val="5.1907716220223728E-2"/>
          <c:w val="0.78325466528046817"/>
          <c:h val="0.78156532947926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throughput(Kbps)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f=0.4</c:v>
                </c:pt>
                <c:pt idx="1">
                  <c:v>f=0.5</c:v>
                </c:pt>
                <c:pt idx="2">
                  <c:v>f=0.6</c:v>
                </c:pt>
                <c:pt idx="3">
                  <c:v>f=0.7</c:v>
                </c:pt>
                <c:pt idx="4">
                  <c:v>[17]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236.1</c:v>
                </c:pt>
                <c:pt idx="1">
                  <c:v>215.1</c:v>
                </c:pt>
                <c:pt idx="2">
                  <c:v>197.7</c:v>
                </c:pt>
                <c:pt idx="3">
                  <c:v>162.80000000000001</c:v>
                </c:pt>
                <c:pt idx="4" formatCode="General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0A-4F74-85C2-E6B175D6B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61544639"/>
        <c:axId val="1198044847"/>
      </c:barChart>
      <c:catAx>
        <c:axId val="10615446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8044847"/>
        <c:crosses val="autoZero"/>
        <c:auto val="1"/>
        <c:lblAlgn val="ctr"/>
        <c:lblOffset val="100"/>
        <c:noMultiLvlLbl val="0"/>
      </c:catAx>
      <c:valAx>
        <c:axId val="1198044847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defRPr>
                </a:pPr>
                <a:r>
                  <a:rPr lang="en-SG" sz="2400" dirty="0"/>
                  <a:t>throughput</a:t>
                </a:r>
                <a:r>
                  <a:rPr lang="en-SG" sz="2400" baseline="0" dirty="0"/>
                  <a:t> </a:t>
                </a:r>
                <a:r>
                  <a:rPr lang="en-SG" sz="2400" dirty="0"/>
                  <a:t>(Kbps)</a:t>
                </a:r>
              </a:p>
            </c:rich>
          </c:tx>
          <c:layout>
            <c:manualLayout>
              <c:xMode val="edge"/>
              <c:yMode val="edge"/>
              <c:x val="0"/>
              <c:y val="9.57856770619051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defRPr>
            </a:pPr>
            <a:endParaRPr lang="en-US"/>
          </a:p>
        </c:txPr>
        <c:crossAx val="1061544639"/>
        <c:crosses val="autoZero"/>
        <c:crossBetween val="between"/>
        <c:majorUnit val="50"/>
        <c:minorUnit val="10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MU Serif" panose="02000603000000000000" pitchFamily="2" charset="0"/>
          <a:ea typeface="CMU Serif" panose="02000603000000000000" pitchFamily="2" charset="0"/>
          <a:cs typeface="CMU Serif" panose="02000603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703F-0E72-4583-91FA-71F6BE848B47}" type="datetimeFigureOut">
              <a:rPr lang="en-SG" smtClean="0"/>
              <a:t>3/6/2022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45F7E-77A0-4C91-8DF0-0D548D143A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827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611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909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385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133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945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094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5076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9576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0878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426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704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461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402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236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353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53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401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022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342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566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236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5F7E-77A0-4C91-8DF0-0D548D143A35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378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C00D-9B4D-4B60-8ED5-2071CDF6E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7F088-E48F-4C78-ABE4-74375D86C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B0727-5DF2-4A88-AC68-9A0912F2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2C7-EED8-4123-8665-442C9DC868E7}" type="datetime1">
              <a:rPr lang="en-SG" smtClean="0"/>
              <a:t>3/6/2022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E29CC-2897-46E2-821F-A7B7F604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5CE9-66EC-4B95-A670-4EDA739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0093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035E-D2F0-4713-A1FD-E529A2A7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59ED6-0CE8-499B-AABE-44E0B01F0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40597-B747-48D2-866A-DBE14E64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FE8D-A027-4A3C-9775-28C5BA671EBA}" type="datetime1">
              <a:rPr lang="en-SG" smtClean="0"/>
              <a:t>3/6/2022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A29B-D37B-49A1-BE58-09CD0BC5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F132-2B06-44B3-80DB-E723A650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60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812D7-241C-4C4B-BC4C-4332A163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C0C7B-18E0-4154-A7D9-941D20E4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BED03-8EE3-4FB9-9C81-9D04A89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0E91-90F0-44E5-87BC-EC3A0894CB8B}" type="datetime1">
              <a:rPr lang="en-SG" smtClean="0"/>
              <a:t>3/6/2022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457EC-0305-4972-B54E-1A98287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F84D-4BEF-46D7-9C4F-290E1D1D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26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A640-A0F3-4C7C-94E4-8F996987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959B-E0E6-48FB-9C9B-FBED6C015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6368-6174-4C05-9CE9-D3C74AED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4316-25E5-4930-B801-53D3A7F00BF6}" type="datetime1">
              <a:rPr lang="en-SG" smtClean="0"/>
              <a:t>3/6/2022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86596-D688-4B62-BAB4-5FFCEBAE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E891-BBA9-4B7B-8637-CD1C273E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759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B40F-0164-4848-AEC6-3A40060C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66839-BDAA-490E-A6A2-52171429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F9F8-D764-4B79-8308-9A91B42B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7F8-50A6-41BD-9C2A-15C61DC9D0DF}" type="datetime1">
              <a:rPr lang="en-SG" smtClean="0"/>
              <a:t>3/6/2022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2E426-EA90-4F48-8FC3-D56A0957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CC42E-C0B4-45CC-85A3-83B35590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134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16DC-B6CA-4312-921B-95C1E12C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5AC6-8964-4FB2-B4D6-FC8E52D9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0E139-04F5-4009-A843-C0AD387E5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5A731-1A74-40F7-8DE5-4E393AFF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B164-4DAD-40E9-A05B-3EB9C231A264}" type="datetime1">
              <a:rPr lang="en-SG" smtClean="0"/>
              <a:t>3/6/2022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62F7B-6698-438B-B4F3-58E6800E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7C670-6FEE-4DB6-9BEA-D6904ABD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848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2DEA-4D9A-4954-9788-75558891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646D-D94C-425C-B828-BE795C55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E245C-CA39-4926-B7B5-E9D1D9849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8FEC3-5250-4581-A937-50547F0D1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751E2-C710-4DBB-8414-39A94838D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34647-956C-4866-8DEC-64164416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D284-932F-4686-80E3-9D071922662D}" type="datetime1">
              <a:rPr lang="en-SG" smtClean="0"/>
              <a:t>3/6/2022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F1CA7-AB3E-4D79-9373-E53F4655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9F0CC-BF65-4F7E-AAD0-FA1D4EFC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647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B2DC-F077-442A-B95C-8232E484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0EEF1-A66F-4777-81A5-1F4EAFD7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F9D3-E03E-430F-AC86-96F6568700BC}" type="datetime1">
              <a:rPr lang="en-SG" smtClean="0"/>
              <a:t>3/6/2022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8D0DB-08B0-460C-AB47-E785FC31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BA6AF-D2B9-4028-8457-C725BEAC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396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15949-3E35-4A77-836C-0E38E10F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E595-0D90-44AF-A803-BAD42DF92DAD}" type="datetime1">
              <a:rPr lang="en-SG" smtClean="0"/>
              <a:t>3/6/2022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9001C-E77C-40F4-8EE5-4927BBA1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A14-9F91-480C-A434-E29911F2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78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0FED-46FC-42BD-9459-663D32E4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2792-A0AB-4DAC-BCD8-75FCF9AA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D215F-087D-4A24-8D97-F59D8450F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A15B9-559E-4513-AE1B-40343B42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1FE5-B177-4311-A4EA-0616F2D5C8F1}" type="datetime1">
              <a:rPr lang="en-SG" smtClean="0"/>
              <a:t>3/6/2022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FA144-1728-4082-8D1F-F1E3B909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010B3-CD39-4028-8809-10BBF573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58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02D9-25BA-49EC-9642-8B94D303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97ECD-95BE-4795-85AD-74289EE7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BF34E-3036-4BEA-900B-97D584344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6179B-D3B2-4E49-8AB3-6412E96C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CD38-F3D0-464C-A5DB-6E722C72B52F}" type="datetime1">
              <a:rPr lang="en-SG" smtClean="0"/>
              <a:t>3/6/2022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E5821-53A3-4903-8724-D733CF3D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C5BDF-568E-40A0-8D50-ADC82E0E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9CC-C0CD-440D-9A5F-25222913C1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44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DB88D-B3A4-4556-8FBC-38BA27BD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44D20-F6D1-4211-B15B-2AD2B4FC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B6599-0C2E-48EB-89A4-E41BA4870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AE38-3EF3-4589-A1F7-39611E0A1579}" type="datetime1">
              <a:rPr lang="en-SG" smtClean="0"/>
              <a:t>3/6/2022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FA82-2B25-404E-A0A6-C2231C38B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dirty="0"/>
              <a:t>Tolerate Malicious Majority in Blockchains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3978-811D-480F-B277-76143F921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09CC-C0CD-440D-9A5F-25222913C12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1A51A-CE35-4C1F-BFC4-BE32FFD80BBE}"/>
              </a:ext>
            </a:extLst>
          </p:cNvPr>
          <p:cNvSpPr txBox="1"/>
          <p:nvPr userDrawn="1"/>
        </p:nvSpPr>
        <p:spPr>
          <a:xfrm>
            <a:off x="8610600" y="63563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F6D46D-9379-4DAF-9FC6-237C4726DBAC}" type="slidenum">
              <a:rPr lang="en-SG" smtClean="0"/>
              <a:pPr algn="r"/>
              <a:t>‹#›</a:t>
            </a:fld>
            <a:r>
              <a:rPr lang="en-SG" dirty="0"/>
              <a:t> / 22</a:t>
            </a:r>
          </a:p>
        </p:txBody>
      </p:sp>
    </p:spTree>
    <p:extLst>
      <p:ext uri="{BB962C8B-B14F-4D97-AF65-F5344CB8AC3E}">
        <p14:creationId xmlns:p14="http://schemas.microsoft.com/office/powerpoint/2010/main" val="9170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0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1" Type="http://schemas.openxmlformats.org/officeDocument/2006/relationships/tags" Target="../tags/tag10.xml"/><Relationship Id="rId6" Type="http://schemas.openxmlformats.org/officeDocument/2006/relationships/image" Target="../media/image100.png"/><Relationship Id="rId15" Type="http://schemas.openxmlformats.org/officeDocument/2006/relationships/image" Target="../media/image140.png"/><Relationship Id="rId10" Type="http://schemas.openxmlformats.org/officeDocument/2006/relationships/image" Target="../media/image130.png"/><Relationship Id="rId9" Type="http://schemas.openxmlformats.org/officeDocument/2006/relationships/image" Target="../media/image120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png"/><Relationship Id="rId1" Type="http://schemas.openxmlformats.org/officeDocument/2006/relationships/tags" Target="../tags/tag12.xml"/><Relationship Id="rId6" Type="http://schemas.openxmlformats.org/officeDocument/2006/relationships/image" Target="../media/image150.png"/><Relationship Id="rId11" Type="http://schemas.openxmlformats.org/officeDocument/2006/relationships/image" Target="../media/image24.png"/><Relationship Id="rId15" Type="http://schemas.openxmlformats.org/officeDocument/2006/relationships/image" Target="../media/image240.png"/><Relationship Id="rId10" Type="http://schemas.openxmlformats.org/officeDocument/2006/relationships/image" Target="../media/image191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69.png"/><Relationship Id="rId7" Type="http://schemas.openxmlformats.org/officeDocument/2006/relationships/image" Target="../media/image200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32.png"/><Relationship Id="rId1" Type="http://schemas.openxmlformats.org/officeDocument/2006/relationships/tags" Target="../tags/tag13.xml"/><Relationship Id="rId6" Type="http://schemas.openxmlformats.org/officeDocument/2006/relationships/image" Target="../media/image190.png"/><Relationship Id="rId11" Type="http://schemas.openxmlformats.org/officeDocument/2006/relationships/image" Target="../media/image210.png"/><Relationship Id="rId24" Type="http://schemas.openxmlformats.org/officeDocument/2006/relationships/image" Target="../media/image27.png"/><Relationship Id="rId15" Type="http://schemas.openxmlformats.org/officeDocument/2006/relationships/image" Target="../media/image63.png"/><Relationship Id="rId23" Type="http://schemas.openxmlformats.org/officeDocument/2006/relationships/image" Target="../media/image260.png"/><Relationship Id="rId28" Type="http://schemas.openxmlformats.org/officeDocument/2006/relationships/image" Target="../media/image3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3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250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0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nus.edu.sg/images/default-source/identity-images/NUS_logo_full-vertical.jpg">
            <a:extLst>
              <a:ext uri="{FF2B5EF4-FFF2-40B4-BE49-F238E27FC236}">
                <a16:creationId xmlns:a16="http://schemas.microsoft.com/office/drawing/2014/main" id="{D134C3A6-12C8-4040-830B-E6BF2F28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51" y="3700474"/>
            <a:ext cx="1880991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349EEA3-3BB0-4871-A42F-78E81BE02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9927"/>
            <a:ext cx="11842812" cy="2387600"/>
          </a:xfrm>
        </p:spPr>
        <p:txBody>
          <a:bodyPr>
            <a:noAutofit/>
          </a:bodyPr>
          <a:lstStyle/>
          <a:p>
            <a:r>
              <a:rPr lang="en-SG" sz="4000" dirty="0"/>
              <a:t>Using Throughput-Centric Byzantine Broadcast</a:t>
            </a:r>
            <a:br>
              <a:rPr lang="en-SG" sz="4000" dirty="0"/>
            </a:br>
            <a:r>
              <a:rPr lang="en-SG" sz="4000" dirty="0"/>
              <a:t>to Tolerate Malicious Majority in Blockchains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11AEAF1-4F07-49E6-A194-9CF373BA2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109"/>
            <a:ext cx="9144000" cy="2119400"/>
          </a:xfrm>
        </p:spPr>
        <p:txBody>
          <a:bodyPr>
            <a:normAutofit/>
          </a:bodyPr>
          <a:lstStyle/>
          <a:p>
            <a:r>
              <a:rPr lang="en-SG" sz="2800" dirty="0"/>
              <a:t>Ruomu Hou     Haifeng Yu     Prateek Saxena</a:t>
            </a:r>
          </a:p>
          <a:p>
            <a:r>
              <a:rPr lang="en-US" altLang="zh-CN" sz="2800" dirty="0"/>
              <a:t>National University of Singapore</a:t>
            </a:r>
          </a:p>
          <a:p>
            <a:r>
              <a:rPr lang="en-US" altLang="zh-CN" sz="2800" dirty="0"/>
              <a:t>{</a:t>
            </a:r>
            <a:r>
              <a:rPr lang="en-US" altLang="zh-CN" sz="2800" dirty="0" err="1"/>
              <a:t>houruomu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haifeng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prateeks</a:t>
            </a:r>
            <a:r>
              <a:rPr lang="en-US" altLang="zh-CN" sz="2800" dirty="0"/>
              <a:t>}@comp.nus.edu.sg</a:t>
            </a:r>
          </a:p>
          <a:p>
            <a:r>
              <a:rPr lang="en-US" sz="2800" dirty="0"/>
              <a:t>presenter: Ruomu Hou</a:t>
            </a:r>
            <a:endParaRPr lang="en-SG" sz="2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E66BD-0F22-4298-80E9-5C30BEE1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1986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9F8E-FCB8-47FC-A6A5-5FA90740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E8BD-8D3E-4309-8F5B-5F4EE2F3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System and attack model</a:t>
            </a:r>
          </a:p>
          <a:p>
            <a:r>
              <a:rPr lang="en-US" altLang="zh-CN" dirty="0"/>
              <a:t>Overview of </a:t>
            </a:r>
            <a:r>
              <a:rPr lang="en-US" altLang="zh-CN" dirty="0" err="1"/>
              <a:t>BCube</a:t>
            </a:r>
            <a:endParaRPr lang="en-US" altLang="zh-CN" dirty="0"/>
          </a:p>
          <a:p>
            <a:r>
              <a:rPr lang="en-SG" dirty="0" err="1"/>
              <a:t>OverlayBB</a:t>
            </a:r>
            <a:endParaRPr lang="en-SG" dirty="0"/>
          </a:p>
          <a:p>
            <a:r>
              <a:rPr lang="en-SG" dirty="0"/>
              <a:t>Security analysis</a:t>
            </a:r>
          </a:p>
          <a:p>
            <a:r>
              <a:rPr lang="en-SG" dirty="0"/>
              <a:t>Experimental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6AE45-ACD7-48CB-9336-0AC96A0A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</p:spTree>
    <p:extLst>
      <p:ext uri="{BB962C8B-B14F-4D97-AF65-F5344CB8AC3E}">
        <p14:creationId xmlns:p14="http://schemas.microsoft.com/office/powerpoint/2010/main" val="58986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054C-053F-4529-A4E2-3D19DD01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System and attack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494DC-C1FF-45F5-8C4B-3058C45CE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/>
                  <a:t>Permissionless (no PKI assumed)</a:t>
                </a:r>
              </a:p>
              <a:p>
                <a:r>
                  <a:rPr lang="en-SG" dirty="0"/>
                  <a:t>Unlimited number of malicious nodes</a:t>
                </a:r>
              </a:p>
              <a:p>
                <a:r>
                  <a:rPr lang="en-SG" dirty="0"/>
                  <a:t>Fully byzantine failures</a:t>
                </a:r>
              </a:p>
              <a:p>
                <a:r>
                  <a:rPr lang="en-SG" dirty="0"/>
                  <a:t>Proof of stake (</a:t>
                </a:r>
                <a:r>
                  <a:rPr lang="en-SG" dirty="0" err="1"/>
                  <a:t>PoS</a:t>
                </a:r>
                <a:r>
                  <a:rPr lang="en-SG" dirty="0"/>
                  <a:t>) sybil defence</a:t>
                </a:r>
              </a:p>
              <a:p>
                <a:pPr lvl="1"/>
                <a:r>
                  <a:rPr lang="en-SG" sz="2800" dirty="0"/>
                  <a:t>No more than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sz="2800" dirty="0"/>
                  <a:t> fraction of the stake are held by malicious nodes</a:t>
                </a:r>
              </a:p>
              <a:p>
                <a:r>
                  <a:rPr lang="en-SG" dirty="0"/>
                  <a:t>Honest nodes form a connected component on the overlay network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494DC-C1FF-45F5-8C4B-3058C45CE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AB40A-701E-4F8C-83E4-F4F6CF7C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</p:spTree>
    <p:extLst>
      <p:ext uri="{BB962C8B-B14F-4D97-AF65-F5344CB8AC3E}">
        <p14:creationId xmlns:p14="http://schemas.microsoft.com/office/powerpoint/2010/main" val="220948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82DF-36C1-498B-A070-58B50340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BCube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F2855-0022-4FD3-AEFD-83FEFABD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44139-FC9A-460A-A2E8-CF9CC0AB1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9" y="3304227"/>
            <a:ext cx="448917" cy="448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3E0D3-08A9-4E3B-9C33-27B266010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18" y="3803342"/>
            <a:ext cx="448917" cy="448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2E4DC-90F1-4521-B783-FD8AA0FA4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78" y="3365892"/>
            <a:ext cx="448917" cy="448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C9A13B-5247-4180-9AE4-57BB90F17CE0}"/>
              </a:ext>
            </a:extLst>
          </p:cNvPr>
          <p:cNvSpPr txBox="1"/>
          <p:nvPr/>
        </p:nvSpPr>
        <p:spPr>
          <a:xfrm>
            <a:off x="204821" y="2269234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wait some time (e.g. 1 minute)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0D012-658D-4AE5-B648-F78005902CA2}"/>
              </a:ext>
            </a:extLst>
          </p:cNvPr>
          <p:cNvGrpSpPr/>
          <p:nvPr/>
        </p:nvGrpSpPr>
        <p:grpSpPr>
          <a:xfrm>
            <a:off x="1393133" y="3036767"/>
            <a:ext cx="1549678" cy="1549678"/>
            <a:chOff x="1060172" y="2071064"/>
            <a:chExt cx="1549678" cy="1549678"/>
          </a:xfrm>
        </p:grpSpPr>
        <p:sp>
          <p:nvSpPr>
            <p:cNvPr id="13" name="Sun 12">
              <a:extLst>
                <a:ext uri="{FF2B5EF4-FFF2-40B4-BE49-F238E27FC236}">
                  <a16:creationId xmlns:a16="http://schemas.microsoft.com/office/drawing/2014/main" id="{3FCEB250-8E59-4C7D-944E-8E538E8D9B37}"/>
                </a:ext>
              </a:extLst>
            </p:cNvPr>
            <p:cNvSpPr/>
            <p:nvPr/>
          </p:nvSpPr>
          <p:spPr>
            <a:xfrm>
              <a:off x="1060172" y="2071064"/>
              <a:ext cx="1549678" cy="1549678"/>
            </a:xfrm>
            <a:prstGeom prst="su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5AB200-F71A-40E4-8870-5459EB10D676}"/>
                </a:ext>
              </a:extLst>
            </p:cNvPr>
            <p:cNvSpPr/>
            <p:nvPr/>
          </p:nvSpPr>
          <p:spPr>
            <a:xfrm>
              <a:off x="1174842" y="2430404"/>
              <a:ext cx="143500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n>
                    <a:solidFill>
                      <a:schemeClr val="bg1"/>
                    </a:solidFill>
                  </a:ln>
                </a:rPr>
                <a:t>Random </a:t>
              </a:r>
            </a:p>
            <a:p>
              <a:pPr algn="ctr"/>
              <a:r>
                <a:rPr lang="en-US" altLang="zh-CN" sz="2400" dirty="0">
                  <a:ln>
                    <a:solidFill>
                      <a:schemeClr val="bg1"/>
                    </a:solidFill>
                  </a:ln>
                </a:rPr>
                <a:t>Beacon</a:t>
              </a:r>
              <a:endParaRPr lang="en-SG" sz="2400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FAD58-9AD0-4E75-BD71-9A8BF3EC9C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69" y="3365893"/>
            <a:ext cx="448917" cy="4489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0588B0-F9C5-40D0-803C-C738D19DC790}"/>
              </a:ext>
            </a:extLst>
          </p:cNvPr>
          <p:cNvSpPr txBox="1"/>
          <p:nvPr/>
        </p:nvSpPr>
        <p:spPr>
          <a:xfrm>
            <a:off x="4157868" y="456743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stake</a:t>
            </a:r>
            <a:endParaRPr lang="en-SG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79BE9-7FF7-41A7-A55C-AF7F78F5D4E2}"/>
              </a:ext>
            </a:extLst>
          </p:cNvPr>
          <p:cNvGrpSpPr/>
          <p:nvPr/>
        </p:nvGrpSpPr>
        <p:grpSpPr>
          <a:xfrm>
            <a:off x="2942811" y="3220342"/>
            <a:ext cx="1188867" cy="591264"/>
            <a:chOff x="2422061" y="2182580"/>
            <a:chExt cx="1188867" cy="59126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CB2AAE-F257-48AC-8A8B-FC584045D43F}"/>
                </a:ext>
              </a:extLst>
            </p:cNvPr>
            <p:cNvCxnSpPr>
              <a:cxnSpLocks/>
              <a:stCxn id="14" idx="3"/>
              <a:endCxn id="10" idx="1"/>
            </p:cNvCxnSpPr>
            <p:nvPr/>
          </p:nvCxnSpPr>
          <p:spPr>
            <a:xfrm flipV="1">
              <a:off x="2422061" y="2552589"/>
              <a:ext cx="1188867" cy="2212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FE110F-E157-4D70-A67A-AD0E10C8480C}"/>
                </a:ext>
              </a:extLst>
            </p:cNvPr>
            <p:cNvSpPr txBox="1"/>
            <p:nvPr/>
          </p:nvSpPr>
          <p:spPr>
            <a:xfrm>
              <a:off x="2422061" y="2182580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choose</a:t>
              </a:r>
              <a:endParaRPr lang="en-SG" sz="240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6434D63-82A9-477E-97E8-912F4C1C0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62" y="3821756"/>
            <a:ext cx="448917" cy="4489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8EB144-93A3-4EFF-A118-259FC1552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68" y="3804480"/>
            <a:ext cx="448917" cy="44891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BCF679F-4DB0-4549-8647-5EA5B55C8DC5}"/>
              </a:ext>
            </a:extLst>
          </p:cNvPr>
          <p:cNvSpPr/>
          <p:nvPr/>
        </p:nvSpPr>
        <p:spPr>
          <a:xfrm>
            <a:off x="6102481" y="3208725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D1A073-0B02-41A1-8C6F-C52A0FBB59A8}"/>
              </a:ext>
            </a:extLst>
          </p:cNvPr>
          <p:cNvSpPr/>
          <p:nvPr/>
        </p:nvSpPr>
        <p:spPr>
          <a:xfrm>
            <a:off x="7113981" y="4061206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B646F7-F724-42C9-A9E8-0021CFE9D432}"/>
              </a:ext>
            </a:extLst>
          </p:cNvPr>
          <p:cNvSpPr/>
          <p:nvPr/>
        </p:nvSpPr>
        <p:spPr>
          <a:xfrm>
            <a:off x="7445776" y="3208723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71772F-D8E2-48DE-A6A8-7896632042B4}"/>
              </a:ext>
            </a:extLst>
          </p:cNvPr>
          <p:cNvSpPr txBox="1"/>
          <p:nvPr/>
        </p:nvSpPr>
        <p:spPr>
          <a:xfrm>
            <a:off x="6506163" y="4554763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nodes</a:t>
            </a:r>
            <a:endParaRPr lang="en-SG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C85D3E-86F4-4D89-8350-6B90EC1C510B}"/>
              </a:ext>
            </a:extLst>
          </p:cNvPr>
          <p:cNvGrpSpPr/>
          <p:nvPr/>
        </p:nvGrpSpPr>
        <p:grpSpPr>
          <a:xfrm>
            <a:off x="4587586" y="2982805"/>
            <a:ext cx="1514895" cy="607547"/>
            <a:chOff x="4006147" y="1945043"/>
            <a:chExt cx="1514895" cy="60754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6887E02-6A51-49BF-9036-AE2B4897DBB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4006147" y="2336861"/>
              <a:ext cx="1514895" cy="2157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539BEF-8BC6-42AD-BF76-52F7DFDD7777}"/>
                </a:ext>
              </a:extLst>
            </p:cNvPr>
            <p:cNvSpPr txBox="1"/>
            <p:nvPr/>
          </p:nvSpPr>
          <p:spPr>
            <a:xfrm>
              <a:off x="4215764" y="194504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owner</a:t>
              </a:r>
              <a:endParaRPr lang="en-SG" sz="2400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229E868B-C04F-41F2-B409-5380137DF83F}"/>
              </a:ext>
            </a:extLst>
          </p:cNvPr>
          <p:cNvSpPr/>
          <p:nvPr/>
        </p:nvSpPr>
        <p:spPr>
          <a:xfrm>
            <a:off x="6102480" y="3208724"/>
            <a:ext cx="331795" cy="331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CA36B0-4F95-42B9-A505-C060CB3808D8}"/>
              </a:ext>
            </a:extLst>
          </p:cNvPr>
          <p:cNvSpPr/>
          <p:nvPr/>
        </p:nvSpPr>
        <p:spPr>
          <a:xfrm>
            <a:off x="6290645" y="3811605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3BD688-E921-4762-8128-A0AE9B27C388}"/>
              </a:ext>
            </a:extLst>
          </p:cNvPr>
          <p:cNvSpPr txBox="1"/>
          <p:nvPr/>
        </p:nvSpPr>
        <p:spPr>
          <a:xfrm>
            <a:off x="4920468" y="1367918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1. form the next block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4D3495-7390-4045-A4AD-70BC267F6D14}"/>
              </a:ext>
            </a:extLst>
          </p:cNvPr>
          <p:cNvSpPr/>
          <p:nvPr/>
        </p:nvSpPr>
        <p:spPr>
          <a:xfrm>
            <a:off x="6136116" y="270015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6B8C27-8952-4774-890B-A2946261AE42}"/>
              </a:ext>
            </a:extLst>
          </p:cNvPr>
          <p:cNvSpPr txBox="1"/>
          <p:nvPr/>
        </p:nvSpPr>
        <p:spPr>
          <a:xfrm>
            <a:off x="4895001" y="1759712"/>
            <a:ext cx="5867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2. disseminate the block using </a:t>
            </a:r>
            <a:r>
              <a:rPr lang="en-SG" sz="2400" dirty="0" err="1"/>
              <a:t>OverlayBB</a:t>
            </a:r>
            <a:endParaRPr lang="en-SG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74C0A8-8423-49D7-9F9C-4BA82C45DAE6}"/>
              </a:ext>
            </a:extLst>
          </p:cNvPr>
          <p:cNvSpPr/>
          <p:nvPr/>
        </p:nvSpPr>
        <p:spPr>
          <a:xfrm>
            <a:off x="7752931" y="2816907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43FDD4-F884-46AD-A117-29D49FB737EB}"/>
              </a:ext>
            </a:extLst>
          </p:cNvPr>
          <p:cNvSpPr/>
          <p:nvPr/>
        </p:nvSpPr>
        <p:spPr>
          <a:xfrm>
            <a:off x="6709247" y="3561316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A96C4-A05B-4FB4-93B3-1B7BC535757D}"/>
              </a:ext>
            </a:extLst>
          </p:cNvPr>
          <p:cNvSpPr/>
          <p:nvPr/>
        </p:nvSpPr>
        <p:spPr>
          <a:xfrm>
            <a:off x="7530802" y="4041187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550A62-2905-4E63-ABFB-2532AB3E7177}"/>
              </a:ext>
            </a:extLst>
          </p:cNvPr>
          <p:cNvSpPr txBox="1"/>
          <p:nvPr/>
        </p:nvSpPr>
        <p:spPr>
          <a:xfrm>
            <a:off x="4895001" y="2138105"/>
            <a:ext cx="665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3. nodes add the received block into blockchain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F01DE2-773D-40F4-8900-2086E0C4A678}"/>
              </a:ext>
            </a:extLst>
          </p:cNvPr>
          <p:cNvCxnSpPr/>
          <p:nvPr/>
        </p:nvCxnSpPr>
        <p:spPr>
          <a:xfrm flipV="1">
            <a:off x="8587408" y="2688045"/>
            <a:ext cx="0" cy="25195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C249D92-755F-4B74-87E2-0AAA00E1B8C4}"/>
              </a:ext>
            </a:extLst>
          </p:cNvPr>
          <p:cNvSpPr txBox="1"/>
          <p:nvPr/>
        </p:nvSpPr>
        <p:spPr>
          <a:xfrm>
            <a:off x="8920254" y="4562011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blockchain</a:t>
            </a:r>
            <a:endParaRPr lang="en-SG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75A7C3-D3DF-47EC-AE12-4538DE1365CE}"/>
              </a:ext>
            </a:extLst>
          </p:cNvPr>
          <p:cNvSpPr/>
          <p:nvPr/>
        </p:nvSpPr>
        <p:spPr>
          <a:xfrm>
            <a:off x="8736973" y="3666310"/>
            <a:ext cx="1076304" cy="329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Genesis</a:t>
            </a:r>
            <a:endParaRPr lang="en-SG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2B18A5-0FCB-421A-B8EC-6F3FEEE7EF18}"/>
              </a:ext>
            </a:extLst>
          </p:cNvPr>
          <p:cNvSpPr/>
          <p:nvPr/>
        </p:nvSpPr>
        <p:spPr>
          <a:xfrm>
            <a:off x="9813276" y="3666310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3F82F3D-1AD3-4402-8150-BF2326AF996D}"/>
              </a:ext>
            </a:extLst>
          </p:cNvPr>
          <p:cNvSpPr txBox="1"/>
          <p:nvPr/>
        </p:nvSpPr>
        <p:spPr>
          <a:xfrm>
            <a:off x="204821" y="2269234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wait some time (e.g. 1 minute)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CD68B60-690F-4CE4-AFFC-F9DB5841EE00}"/>
              </a:ext>
            </a:extLst>
          </p:cNvPr>
          <p:cNvGrpSpPr/>
          <p:nvPr/>
        </p:nvGrpSpPr>
        <p:grpSpPr>
          <a:xfrm>
            <a:off x="1393133" y="3036767"/>
            <a:ext cx="1549678" cy="1549678"/>
            <a:chOff x="1060172" y="2071064"/>
            <a:chExt cx="1549678" cy="1549678"/>
          </a:xfrm>
        </p:grpSpPr>
        <p:sp>
          <p:nvSpPr>
            <p:cNvPr id="158" name="Sun 157">
              <a:extLst>
                <a:ext uri="{FF2B5EF4-FFF2-40B4-BE49-F238E27FC236}">
                  <a16:creationId xmlns:a16="http://schemas.microsoft.com/office/drawing/2014/main" id="{452AB1BE-A5CF-4443-9B06-5D25BCE7C35B}"/>
                </a:ext>
              </a:extLst>
            </p:cNvPr>
            <p:cNvSpPr/>
            <p:nvPr/>
          </p:nvSpPr>
          <p:spPr>
            <a:xfrm>
              <a:off x="1060172" y="2071064"/>
              <a:ext cx="1549678" cy="1549678"/>
            </a:xfrm>
            <a:prstGeom prst="su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7A7D2C8-4E2B-48D8-9CD8-49C77756E338}"/>
                </a:ext>
              </a:extLst>
            </p:cNvPr>
            <p:cNvSpPr/>
            <p:nvPr/>
          </p:nvSpPr>
          <p:spPr>
            <a:xfrm>
              <a:off x="1174842" y="2430404"/>
              <a:ext cx="143500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n>
                    <a:solidFill>
                      <a:schemeClr val="bg1"/>
                    </a:solidFill>
                  </a:ln>
                </a:rPr>
                <a:t>Random </a:t>
              </a:r>
            </a:p>
            <a:p>
              <a:pPr algn="ctr"/>
              <a:r>
                <a:rPr lang="en-US" altLang="zh-CN" sz="2400" dirty="0">
                  <a:ln>
                    <a:solidFill>
                      <a:schemeClr val="bg1"/>
                    </a:solidFill>
                  </a:ln>
                </a:rPr>
                <a:t>Beacon</a:t>
              </a:r>
              <a:endParaRPr lang="en-SG" sz="2400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3D27971-9FD9-4CA0-8DDD-45F0BCF3FFCD}"/>
              </a:ext>
            </a:extLst>
          </p:cNvPr>
          <p:cNvGrpSpPr/>
          <p:nvPr/>
        </p:nvGrpSpPr>
        <p:grpSpPr>
          <a:xfrm>
            <a:off x="2942811" y="3220342"/>
            <a:ext cx="1990793" cy="808597"/>
            <a:chOff x="2422061" y="2182580"/>
            <a:chExt cx="1990793" cy="808597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65FBB7D-AB64-4B8E-9DD6-CB4CA83E7E79}"/>
                </a:ext>
              </a:extLst>
            </p:cNvPr>
            <p:cNvCxnSpPr>
              <a:cxnSpLocks/>
              <a:stCxn id="159" idx="3"/>
              <a:endCxn id="174" idx="1"/>
            </p:cNvCxnSpPr>
            <p:nvPr/>
          </p:nvCxnSpPr>
          <p:spPr>
            <a:xfrm>
              <a:off x="2422061" y="2773844"/>
              <a:ext cx="1990793" cy="2173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E415F35-2664-40AD-9D27-2F35D0AF650D}"/>
                </a:ext>
              </a:extLst>
            </p:cNvPr>
            <p:cNvSpPr txBox="1"/>
            <p:nvPr/>
          </p:nvSpPr>
          <p:spPr>
            <a:xfrm>
              <a:off x="2422061" y="2182580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choose</a:t>
              </a:r>
              <a:endParaRPr lang="en-SG" sz="2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657C5E5-78C3-4E4F-B832-8051AB507CEF}"/>
              </a:ext>
            </a:extLst>
          </p:cNvPr>
          <p:cNvGrpSpPr/>
          <p:nvPr/>
        </p:nvGrpSpPr>
        <p:grpSpPr>
          <a:xfrm>
            <a:off x="4797203" y="2982805"/>
            <a:ext cx="1488478" cy="1046134"/>
            <a:chOff x="4215764" y="1945043"/>
            <a:chExt cx="1488478" cy="1046134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6CD7B750-CB29-4FD0-9F67-A01BF8ED0C89}"/>
                </a:ext>
              </a:extLst>
            </p:cNvPr>
            <p:cNvCxnSpPr>
              <a:cxnSpLocks/>
              <a:stCxn id="174" idx="3"/>
              <a:endCxn id="175" idx="2"/>
            </p:cNvCxnSpPr>
            <p:nvPr/>
          </p:nvCxnSpPr>
          <p:spPr>
            <a:xfrm flipV="1">
              <a:off x="4801082" y="2938148"/>
              <a:ext cx="903160" cy="530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787D7AA-B614-4F99-A111-87E1FD1FF791}"/>
                </a:ext>
              </a:extLst>
            </p:cNvPr>
            <p:cNvSpPr txBox="1"/>
            <p:nvPr/>
          </p:nvSpPr>
          <p:spPr>
            <a:xfrm>
              <a:off x="4215764" y="194504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owner</a:t>
              </a:r>
              <a:endParaRPr lang="en-SG" sz="240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1A7CA97-D0B1-4846-8D1C-79EA464A0736}"/>
              </a:ext>
            </a:extLst>
          </p:cNvPr>
          <p:cNvSpPr/>
          <p:nvPr/>
        </p:nvSpPr>
        <p:spPr>
          <a:xfrm>
            <a:off x="6087986" y="4163548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78BA371-7B74-4F06-B2EA-378A0BF88EFB}"/>
              </a:ext>
            </a:extLst>
          </p:cNvPr>
          <p:cNvSpPr/>
          <p:nvPr/>
        </p:nvSpPr>
        <p:spPr>
          <a:xfrm>
            <a:off x="7752931" y="2816907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3E29B01-46AC-4FAF-9926-F7C1ECE45BA8}"/>
              </a:ext>
            </a:extLst>
          </p:cNvPr>
          <p:cNvSpPr/>
          <p:nvPr/>
        </p:nvSpPr>
        <p:spPr>
          <a:xfrm>
            <a:off x="6075236" y="4161152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185CDD2-F467-4E2F-B260-C1D7F05A3D75}"/>
              </a:ext>
            </a:extLst>
          </p:cNvPr>
          <p:cNvSpPr/>
          <p:nvPr/>
        </p:nvSpPr>
        <p:spPr>
          <a:xfrm>
            <a:off x="7530802" y="4041187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EED9DDC-4C60-4DE8-812E-9E96CE6D60F8}"/>
              </a:ext>
            </a:extLst>
          </p:cNvPr>
          <p:cNvSpPr/>
          <p:nvPr/>
        </p:nvSpPr>
        <p:spPr>
          <a:xfrm>
            <a:off x="10145071" y="366630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4950174F-31EE-4E25-B61F-53A0333362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04" y="3804480"/>
            <a:ext cx="448917" cy="448917"/>
          </a:xfrm>
          <a:prstGeom prst="rect">
            <a:avLst/>
          </a:prstGeom>
        </p:spPr>
      </p:pic>
      <p:sp>
        <p:nvSpPr>
          <p:cNvPr id="175" name="Oval 174">
            <a:extLst>
              <a:ext uri="{FF2B5EF4-FFF2-40B4-BE49-F238E27FC236}">
                <a16:creationId xmlns:a16="http://schemas.microsoft.com/office/drawing/2014/main" id="{399FC82E-A8BD-4399-9F22-9FF9C77469D5}"/>
              </a:ext>
            </a:extLst>
          </p:cNvPr>
          <p:cNvSpPr/>
          <p:nvPr/>
        </p:nvSpPr>
        <p:spPr>
          <a:xfrm>
            <a:off x="6285681" y="3810012"/>
            <a:ext cx="331795" cy="331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FAF181-94CB-4C28-B032-B4F5B6AAD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8" y="4167505"/>
            <a:ext cx="448917" cy="448917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EF343D19-A01D-404F-A1B7-633580629EFE}"/>
              </a:ext>
            </a:extLst>
          </p:cNvPr>
          <p:cNvSpPr txBox="1"/>
          <p:nvPr/>
        </p:nvSpPr>
        <p:spPr>
          <a:xfrm>
            <a:off x="204821" y="2269234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wait some time (e.g. 1 minute)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3A5269F-3BB2-4C8D-A735-632048E2808F}"/>
              </a:ext>
            </a:extLst>
          </p:cNvPr>
          <p:cNvGrpSpPr/>
          <p:nvPr/>
        </p:nvGrpSpPr>
        <p:grpSpPr>
          <a:xfrm>
            <a:off x="1393133" y="3036767"/>
            <a:ext cx="1549678" cy="1549678"/>
            <a:chOff x="1060172" y="2071064"/>
            <a:chExt cx="1549678" cy="1549678"/>
          </a:xfrm>
        </p:grpSpPr>
        <p:sp>
          <p:nvSpPr>
            <p:cNvPr id="178" name="Sun 177">
              <a:extLst>
                <a:ext uri="{FF2B5EF4-FFF2-40B4-BE49-F238E27FC236}">
                  <a16:creationId xmlns:a16="http://schemas.microsoft.com/office/drawing/2014/main" id="{D86AC1DE-F9A6-49F1-828D-C088914BFC37}"/>
                </a:ext>
              </a:extLst>
            </p:cNvPr>
            <p:cNvSpPr/>
            <p:nvPr/>
          </p:nvSpPr>
          <p:spPr>
            <a:xfrm>
              <a:off x="1060172" y="2071064"/>
              <a:ext cx="1549678" cy="1549678"/>
            </a:xfrm>
            <a:prstGeom prst="su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01F6F77-AC5D-4A7B-A11A-409FB07A49C4}"/>
                </a:ext>
              </a:extLst>
            </p:cNvPr>
            <p:cNvSpPr/>
            <p:nvPr/>
          </p:nvSpPr>
          <p:spPr>
            <a:xfrm>
              <a:off x="1174842" y="2430404"/>
              <a:ext cx="143500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n>
                    <a:solidFill>
                      <a:schemeClr val="bg1"/>
                    </a:solidFill>
                  </a:ln>
                </a:rPr>
                <a:t>Random </a:t>
              </a:r>
            </a:p>
            <a:p>
              <a:pPr algn="ctr"/>
              <a:r>
                <a:rPr lang="en-US" altLang="zh-CN" sz="2400" dirty="0">
                  <a:ln>
                    <a:solidFill>
                      <a:schemeClr val="bg1"/>
                    </a:solidFill>
                  </a:ln>
                </a:rPr>
                <a:t>Beacon</a:t>
              </a:r>
              <a:endParaRPr lang="en-SG" sz="2400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F02F6EF-669B-47F4-9DBB-D0DD559C76FE}"/>
              </a:ext>
            </a:extLst>
          </p:cNvPr>
          <p:cNvGrpSpPr/>
          <p:nvPr/>
        </p:nvGrpSpPr>
        <p:grpSpPr>
          <a:xfrm>
            <a:off x="4872880" y="3489228"/>
            <a:ext cx="2241101" cy="909444"/>
            <a:chOff x="4291441" y="2451466"/>
            <a:chExt cx="2241101" cy="909444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9FC047C7-650C-4937-B8A0-462766504F1B}"/>
                </a:ext>
              </a:extLst>
            </p:cNvPr>
            <p:cNvCxnSpPr>
              <a:cxnSpLocks/>
              <a:stCxn id="191" idx="3"/>
              <a:endCxn id="190" idx="2"/>
            </p:cNvCxnSpPr>
            <p:nvPr/>
          </p:nvCxnSpPr>
          <p:spPr>
            <a:xfrm flipV="1">
              <a:off x="4291441" y="3189341"/>
              <a:ext cx="2241101" cy="171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A132876-11FC-4C08-82E5-93BD6BCA2377}"/>
                </a:ext>
              </a:extLst>
            </p:cNvPr>
            <p:cNvSpPr txBox="1"/>
            <p:nvPr/>
          </p:nvSpPr>
          <p:spPr>
            <a:xfrm>
              <a:off x="4577258" y="2451466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owner</a:t>
              </a:r>
              <a:endParaRPr lang="en-SG" sz="2400" dirty="0"/>
            </a:p>
          </p:txBody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A1A8854-7E63-45CD-9112-3E0C76C1D58A}"/>
              </a:ext>
            </a:extLst>
          </p:cNvPr>
          <p:cNvSpPr/>
          <p:nvPr/>
        </p:nvSpPr>
        <p:spPr>
          <a:xfrm>
            <a:off x="7104176" y="3621884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SG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FD9F6A1-9E32-4B15-BCD5-86FA95A62337}"/>
              </a:ext>
            </a:extLst>
          </p:cNvPr>
          <p:cNvSpPr/>
          <p:nvPr/>
        </p:nvSpPr>
        <p:spPr>
          <a:xfrm>
            <a:off x="7943468" y="3428357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SG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5C2EB82-4E5B-4ED3-9047-DAC1C6E5133D}"/>
              </a:ext>
            </a:extLst>
          </p:cNvPr>
          <p:cNvSpPr/>
          <p:nvPr/>
        </p:nvSpPr>
        <p:spPr>
          <a:xfrm>
            <a:off x="7098832" y="3621884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SG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2823849-67F8-4B0B-90BE-6D0696807BD7}"/>
              </a:ext>
            </a:extLst>
          </p:cNvPr>
          <p:cNvSpPr/>
          <p:nvPr/>
        </p:nvSpPr>
        <p:spPr>
          <a:xfrm>
            <a:off x="6093798" y="276996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SG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6958FEB3-19DB-4880-9575-B2653950DEA6}"/>
              </a:ext>
            </a:extLst>
          </p:cNvPr>
          <p:cNvSpPr/>
          <p:nvPr/>
        </p:nvSpPr>
        <p:spPr>
          <a:xfrm>
            <a:off x="7113981" y="4061205"/>
            <a:ext cx="331795" cy="331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76210FDD-0C73-47E1-83D9-41C6E49E90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63" y="4174213"/>
            <a:ext cx="448917" cy="448917"/>
          </a:xfrm>
          <a:prstGeom prst="rect">
            <a:avLst/>
          </a:prstGeom>
        </p:spPr>
      </p:pic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CE53FCF-8197-4751-A5EF-393B0001D678}"/>
              </a:ext>
            </a:extLst>
          </p:cNvPr>
          <p:cNvGrpSpPr/>
          <p:nvPr/>
        </p:nvGrpSpPr>
        <p:grpSpPr>
          <a:xfrm>
            <a:off x="2942811" y="3220342"/>
            <a:ext cx="1481152" cy="1178330"/>
            <a:chOff x="2422061" y="2182580"/>
            <a:chExt cx="1481152" cy="1178330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784331D-B2E3-42A4-8859-5809DE081792}"/>
                </a:ext>
              </a:extLst>
            </p:cNvPr>
            <p:cNvSpPr txBox="1"/>
            <p:nvPr/>
          </p:nvSpPr>
          <p:spPr>
            <a:xfrm>
              <a:off x="2422061" y="2182580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choose</a:t>
              </a:r>
              <a:endParaRPr lang="en-SG" sz="2400" dirty="0"/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DE9C9C8C-89E4-47A6-A502-BB2CE658A939}"/>
                </a:ext>
              </a:extLst>
            </p:cNvPr>
            <p:cNvCxnSpPr>
              <a:cxnSpLocks/>
              <a:stCxn id="179" idx="3"/>
              <a:endCxn id="191" idx="1"/>
            </p:cNvCxnSpPr>
            <p:nvPr/>
          </p:nvCxnSpPr>
          <p:spPr>
            <a:xfrm>
              <a:off x="2422061" y="2773844"/>
              <a:ext cx="1481152" cy="587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B0B3C6E-3344-4EBF-9BB3-E3E504C404E8}"/>
              </a:ext>
            </a:extLst>
          </p:cNvPr>
          <p:cNvSpPr/>
          <p:nvPr/>
        </p:nvSpPr>
        <p:spPr>
          <a:xfrm>
            <a:off x="10475906" y="3664034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SG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092A0C-61B9-CF04-ABD8-664538AC72BA}"/>
              </a:ext>
            </a:extLst>
          </p:cNvPr>
          <p:cNvGrpSpPr/>
          <p:nvPr/>
        </p:nvGrpSpPr>
        <p:grpSpPr>
          <a:xfrm>
            <a:off x="245070" y="5021501"/>
            <a:ext cx="6314948" cy="1492209"/>
            <a:chOff x="245070" y="5021501"/>
            <a:chExt cx="6314948" cy="149220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F939FBF-FEAB-4B4A-AB4C-0761783FC967}"/>
                </a:ext>
              </a:extLst>
            </p:cNvPr>
            <p:cNvSpPr txBox="1"/>
            <p:nvPr/>
          </p:nvSpPr>
          <p:spPr>
            <a:xfrm>
              <a:off x="245070" y="5021501"/>
              <a:ext cx="6089763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SG" sz="2400" dirty="0" err="1"/>
                <a:t>OverlayBB</a:t>
              </a:r>
              <a:r>
                <a:rPr lang="en-SG" sz="2400" dirty="0"/>
                <a:t> (byzantine broadcast) gives: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589CFE4-F55F-4DAC-0ECD-D90CBE6CF65D}"/>
                </a:ext>
              </a:extLst>
            </p:cNvPr>
            <p:cNvSpPr txBox="1"/>
            <p:nvPr/>
          </p:nvSpPr>
          <p:spPr>
            <a:xfrm>
              <a:off x="470248" y="5498047"/>
              <a:ext cx="60897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SG" sz="2000" dirty="0"/>
                <a:t>All honest nodes agree on a block</a:t>
              </a:r>
            </a:p>
            <a:p>
              <a:pPr marL="342900" indent="-342900">
                <a:buAutoNum type="arabicPeriod"/>
              </a:pPr>
              <a:r>
                <a:rPr lang="en-SG" sz="2000" dirty="0"/>
                <a:t>If the broadcaster is honest, all honest nodes agree on the broadcaster’s block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0C8061-D7BE-E408-FA69-7111F5BE0C29}"/>
              </a:ext>
            </a:extLst>
          </p:cNvPr>
          <p:cNvGrpSpPr/>
          <p:nvPr/>
        </p:nvGrpSpPr>
        <p:grpSpPr>
          <a:xfrm>
            <a:off x="6633989" y="5278362"/>
            <a:ext cx="4334276" cy="1200329"/>
            <a:chOff x="6633989" y="5278362"/>
            <a:chExt cx="4334276" cy="1200329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082BCF29-7BD3-43E4-96D2-6588E53797FB}"/>
                </a:ext>
              </a:extLst>
            </p:cNvPr>
            <p:cNvSpPr/>
            <p:nvPr/>
          </p:nvSpPr>
          <p:spPr>
            <a:xfrm>
              <a:off x="6633989" y="5486593"/>
              <a:ext cx="1427896" cy="744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E7BB22-3E38-4A2E-A8F9-FAB3FBF3204A}"/>
                </a:ext>
              </a:extLst>
            </p:cNvPr>
            <p:cNvSpPr txBox="1"/>
            <p:nvPr/>
          </p:nvSpPr>
          <p:spPr>
            <a:xfrm>
              <a:off x="8225065" y="5278362"/>
              <a:ext cx="2743200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SG" sz="2400" dirty="0"/>
                <a:t>Security of </a:t>
              </a:r>
              <a:r>
                <a:rPr lang="en-SG" sz="2400" dirty="0" err="1"/>
                <a:t>BCube</a:t>
              </a:r>
              <a:r>
                <a:rPr lang="en-SG" sz="2400" dirty="0"/>
                <a:t> (safety and liveness)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55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 -0.12547 L -2.08333E-6 2.96296E-6 " pathEditMode="relative" rAng="0" ptsTypes="AA">
                                      <p:cBhvr>
                                        <p:cTn id="5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2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55 -0.0169 L 8.33333E-7 -2.22222E-6 " pathEditMode="relative" rAng="0" ptsTypes="AA">
                                      <p:cBhvr>
                                        <p:cTn id="5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8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45 -0.19537 L 1.11022E-16 4.07407E-6 " pathEditMode="relative" rAng="0" ptsTypes="AA">
                                      <p:cBhvr>
                                        <p:cTn id="6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2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00508 -0.21297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064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46 0.19283 L 8.33333E-7 -2.22222E-6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965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01805 L 1.11022E-16 4.07407E-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125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50"/>
                            </p:stCondLst>
                            <p:childTnLst>
                              <p:par>
                                <p:cTn id="1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9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5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5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250"/>
                            </p:stCondLst>
                            <p:childTnLst>
                              <p:par>
                                <p:cTn id="1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4244 -0.01805 " pathEditMode="relative" rAng="0" ptsTypes="AA">
                                      <p:cBhvr>
                                        <p:cTn id="19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90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62 0.02639 L -0.02096 -0.09606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-613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7 0.12407 L -1.45833E-6 7.40741E-7 " pathEditMode="relative" rAng="0" ptsTypes="AA">
                                      <p:cBhvr>
                                        <p:cTn id="200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30" grpId="0" animBg="1"/>
      <p:bldP spid="30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/>
      <p:bldP spid="42" grpId="0" animBg="1"/>
      <p:bldP spid="156" grpId="0"/>
      <p:bldP spid="156" grpId="1"/>
      <p:bldP spid="156" grpId="2"/>
      <p:bldP spid="167" grpId="0" animBg="1"/>
      <p:bldP spid="167" grpId="1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3" grpId="0" animBg="1"/>
      <p:bldP spid="175" grpId="0" animBg="1"/>
      <p:bldP spid="175" grpId="1" animBg="1"/>
      <p:bldP spid="176" grpId="0"/>
      <p:bldP spid="176" grpId="1"/>
      <p:bldP spid="184" grpId="0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90" grpId="0" animBg="1"/>
      <p:bldP spid="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0D08-B60A-4F28-A13F-46078A97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G" dirty="0"/>
              <a:t>Example BB protocol prior to </a:t>
            </a:r>
            <a:r>
              <a:rPr lang="en-SG" dirty="0" err="1"/>
              <a:t>OverlayBB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24D1A-7FCA-4394-93A8-2D2F61F9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940B8-1EAE-4D8A-99C8-B6DAD24AED06}"/>
                  </a:ext>
                </a:extLst>
              </p:cNvPr>
              <p:cNvSpPr txBox="1"/>
              <p:nvPr/>
            </p:nvSpPr>
            <p:spPr>
              <a:xfrm>
                <a:off x="488112" y="1976776"/>
                <a:ext cx="36210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400" b="0" dirty="0"/>
                  <a:t>In round 0, broadcaster A sends the object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SG" sz="2400" dirty="0"/>
                  <a:t> with A’s signature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940B8-1EAE-4D8A-99C8-B6DAD24AE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2" y="1976776"/>
                <a:ext cx="3621005" cy="1200329"/>
              </a:xfrm>
              <a:prstGeom prst="rect">
                <a:avLst/>
              </a:prstGeom>
              <a:blipFill>
                <a:blip r:embed="rId6"/>
                <a:stretch>
                  <a:fillRect l="-2525" t="-3553" r="-4209" b="-1116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6F8418-6D34-4267-AF29-DC08C5FA035B}"/>
              </a:ext>
            </a:extLst>
          </p:cNvPr>
          <p:cNvSpPr txBox="1"/>
          <p:nvPr/>
        </p:nvSpPr>
        <p:spPr>
          <a:xfrm>
            <a:off x="1356060" y="5189161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Round 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3C155D-FE90-428E-9252-F3FFFC4AD649}"/>
              </a:ext>
            </a:extLst>
          </p:cNvPr>
          <p:cNvSpPr/>
          <p:nvPr/>
        </p:nvSpPr>
        <p:spPr>
          <a:xfrm>
            <a:off x="1756636" y="3897525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E47CE2-170B-43A7-A84F-15CFD54E5C4D}"/>
              </a:ext>
            </a:extLst>
          </p:cNvPr>
          <p:cNvSpPr/>
          <p:nvPr/>
        </p:nvSpPr>
        <p:spPr>
          <a:xfrm>
            <a:off x="2582644" y="3421962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F60B40-F611-486E-9FE0-9B962EC6BB32}"/>
              </a:ext>
            </a:extLst>
          </p:cNvPr>
          <p:cNvSpPr/>
          <p:nvPr/>
        </p:nvSpPr>
        <p:spPr>
          <a:xfrm>
            <a:off x="3003666" y="3742587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062D28-C9B4-4161-A03D-C198E237C2CA}"/>
              </a:ext>
            </a:extLst>
          </p:cNvPr>
          <p:cNvSpPr/>
          <p:nvPr/>
        </p:nvSpPr>
        <p:spPr>
          <a:xfrm>
            <a:off x="2624235" y="4180163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55E58-85FE-4801-B2A2-696AEB39D515}"/>
              </a:ext>
            </a:extLst>
          </p:cNvPr>
          <p:cNvGrpSpPr/>
          <p:nvPr/>
        </p:nvGrpSpPr>
        <p:grpSpPr>
          <a:xfrm>
            <a:off x="2137636" y="3719725"/>
            <a:ext cx="368300" cy="736600"/>
            <a:chOff x="1768764" y="3197638"/>
            <a:chExt cx="368300" cy="7366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E30806-D8D0-4E4B-900B-0E47939A88BC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1768764" y="3197638"/>
              <a:ext cx="368300" cy="3683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A40FF13-043E-4344-A346-86A7A7572065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flipV="1">
              <a:off x="1768764" y="3440526"/>
              <a:ext cx="368300" cy="1254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81B91B2-ECC0-40F8-8EF9-823C8E51D8C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1768764" y="3565938"/>
              <a:ext cx="321958" cy="1227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B029BC-5883-436B-8C69-4EFE5CDAADAD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1768764" y="3565938"/>
              <a:ext cx="345129" cy="3683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0D7E342-F11B-4313-8DC8-12D82E7793CC}"/>
              </a:ext>
            </a:extLst>
          </p:cNvPr>
          <p:cNvGrpSpPr/>
          <p:nvPr/>
        </p:nvGrpSpPr>
        <p:grpSpPr>
          <a:xfrm>
            <a:off x="1356060" y="3265519"/>
            <a:ext cx="916064" cy="458032"/>
            <a:chOff x="7941734" y="3560823"/>
            <a:chExt cx="916064" cy="458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6EE7C94-8677-4899-A1B4-3964B9241D33}"/>
                    </a:ext>
                  </a:extLst>
                </p:cNvPr>
                <p:cNvSpPr/>
                <p:nvPr/>
              </p:nvSpPr>
              <p:spPr>
                <a:xfrm>
                  <a:off x="7941734" y="3560823"/>
                  <a:ext cx="458032" cy="45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6EE7C94-8677-4899-A1B4-3964B9241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734" y="3560823"/>
                  <a:ext cx="458032" cy="458032"/>
                </a:xfrm>
                <a:prstGeom prst="rect">
                  <a:avLst/>
                </a:prstGeom>
                <a:blipFill>
                  <a:blip r:embed="rId7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DE61758-FFF9-47D0-AC64-AED18883640D}"/>
                    </a:ext>
                  </a:extLst>
                </p:cNvPr>
                <p:cNvSpPr/>
                <p:nvPr/>
              </p:nvSpPr>
              <p:spPr>
                <a:xfrm>
                  <a:off x="8399766" y="3560823"/>
                  <a:ext cx="458032" cy="45803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DE61758-FFF9-47D0-AC64-AED1888364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766" y="3560823"/>
                  <a:ext cx="458032" cy="458032"/>
                </a:xfrm>
                <a:prstGeom prst="rect">
                  <a:avLst/>
                </a:prstGeom>
                <a:blipFill>
                  <a:blip r:embed="rId8"/>
                  <a:stretch>
                    <a:fillRect l="-6410" b="-389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41ACD4B-F7A0-40A0-846D-5B65273B9380}"/>
                  </a:ext>
                </a:extLst>
              </p:cNvPr>
              <p:cNvSpPr txBox="1"/>
              <p:nvPr/>
            </p:nvSpPr>
            <p:spPr>
              <a:xfrm>
                <a:off x="4512411" y="1976776"/>
                <a:ext cx="79054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In any round t, if I </a:t>
                </a:r>
                <a:r>
                  <a:rPr lang="en-SG" sz="2400" b="0" dirty="0"/>
                  <a:t>receive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SG" sz="2400" dirty="0"/>
                  <a:t> with t signatures, then accept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SG" sz="2400" dirty="0"/>
                  <a:t>, add my own signature, and broadcast to all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41ACD4B-F7A0-40A0-846D-5B65273B9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11" y="1976776"/>
                <a:ext cx="7905489" cy="830997"/>
              </a:xfrm>
              <a:prstGeom prst="rect">
                <a:avLst/>
              </a:prstGeom>
              <a:blipFill>
                <a:blip r:embed="rId9"/>
                <a:stretch>
                  <a:fillRect l="-1157" t="-5109" b="-160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A559EF47-273A-4F96-BE87-C730BFDA28B9}"/>
              </a:ext>
            </a:extLst>
          </p:cNvPr>
          <p:cNvSpPr txBox="1"/>
          <p:nvPr/>
        </p:nvSpPr>
        <p:spPr>
          <a:xfrm>
            <a:off x="7264553" y="5189161"/>
            <a:ext cx="13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Round t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7C50293-79CC-4C0E-9D9E-452710FF8FCE}"/>
              </a:ext>
            </a:extLst>
          </p:cNvPr>
          <p:cNvSpPr/>
          <p:nvPr/>
        </p:nvSpPr>
        <p:spPr>
          <a:xfrm>
            <a:off x="8191700" y="3844500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B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DCBA2BE-7771-41F9-BB9A-551D52996AA6}"/>
              </a:ext>
            </a:extLst>
          </p:cNvPr>
          <p:cNvGrpSpPr/>
          <p:nvPr/>
        </p:nvGrpSpPr>
        <p:grpSpPr>
          <a:xfrm>
            <a:off x="8592022" y="3670078"/>
            <a:ext cx="368300" cy="736600"/>
            <a:chOff x="1768764" y="3197638"/>
            <a:chExt cx="368300" cy="736600"/>
          </a:xfrm>
        </p:grpSpPr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BE1A757-79E9-4BAA-9B2C-B33026AA56DC}"/>
                </a:ext>
              </a:extLst>
            </p:cNvPr>
            <p:cNvCxnSpPr/>
            <p:nvPr/>
          </p:nvCxnSpPr>
          <p:spPr>
            <a:xfrm flipV="1">
              <a:off x="1768764" y="3197638"/>
              <a:ext cx="368300" cy="3683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C20BF8C-C720-4C1F-A4E7-F9E0E78BD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8764" y="3440526"/>
              <a:ext cx="368300" cy="1254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0F8DEB3A-2FFB-48CE-A267-592FFDCF8F2D}"/>
                </a:ext>
              </a:extLst>
            </p:cNvPr>
            <p:cNvCxnSpPr>
              <a:cxnSpLocks/>
            </p:cNvCxnSpPr>
            <p:nvPr/>
          </p:nvCxnSpPr>
          <p:spPr>
            <a:xfrm>
              <a:off x="1768764" y="3565938"/>
              <a:ext cx="321958" cy="1227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B4FD254-15B4-4FC8-B082-584FB3101B62}"/>
                </a:ext>
              </a:extLst>
            </p:cNvPr>
            <p:cNvCxnSpPr>
              <a:cxnSpLocks/>
            </p:cNvCxnSpPr>
            <p:nvPr/>
          </p:nvCxnSpPr>
          <p:spPr>
            <a:xfrm>
              <a:off x="1768764" y="3565938"/>
              <a:ext cx="345129" cy="3683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E0A18E-5D53-4684-927C-EA80CF0E9395}"/>
              </a:ext>
            </a:extLst>
          </p:cNvPr>
          <p:cNvGrpSpPr/>
          <p:nvPr/>
        </p:nvGrpSpPr>
        <p:grpSpPr>
          <a:xfrm>
            <a:off x="6862258" y="2610757"/>
            <a:ext cx="2178743" cy="1424243"/>
            <a:chOff x="6862258" y="2610757"/>
            <a:chExt cx="2178743" cy="1424243"/>
          </a:xfrm>
        </p:grpSpPr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C0A8EAA2-7CC7-4868-AA55-570ADD3D31A1}"/>
                </a:ext>
              </a:extLst>
            </p:cNvPr>
            <p:cNvCxnSpPr>
              <a:cxnSpLocks/>
              <a:endCxn id="134" idx="2"/>
            </p:cNvCxnSpPr>
            <p:nvPr/>
          </p:nvCxnSpPr>
          <p:spPr>
            <a:xfrm>
              <a:off x="7220778" y="4026184"/>
              <a:ext cx="970922" cy="88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C00E94-03A2-4083-B41E-5028A3044257}"/>
                </a:ext>
              </a:extLst>
            </p:cNvPr>
            <p:cNvGrpSpPr/>
            <p:nvPr/>
          </p:nvGrpSpPr>
          <p:grpSpPr>
            <a:xfrm>
              <a:off x="6862258" y="2610757"/>
              <a:ext cx="2178743" cy="1207983"/>
              <a:chOff x="6862258" y="2610757"/>
              <a:chExt cx="2178743" cy="120798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DCF0548-9454-4749-87C6-46736C4CB21A}"/>
                  </a:ext>
                </a:extLst>
              </p:cNvPr>
              <p:cNvGrpSpPr/>
              <p:nvPr/>
            </p:nvGrpSpPr>
            <p:grpSpPr>
              <a:xfrm>
                <a:off x="6862258" y="3359240"/>
                <a:ext cx="1602898" cy="459500"/>
                <a:chOff x="8608318" y="3130003"/>
                <a:chExt cx="1602898" cy="4595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D5D7EC7D-E2D2-46A8-8976-15913AC721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8318" y="3131471"/>
                      <a:ext cx="458032" cy="4580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SG" sz="2400" dirty="0"/>
                    </a:p>
                  </p:txBody>
                </p:sp>
              </mc:Choice>
              <mc:Fallback xmlns=""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D5D7EC7D-E2D2-46A8-8976-15913AC721B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08318" y="3131471"/>
                      <a:ext cx="458032" cy="4580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8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F08FF922-9FE3-411C-BD0D-6973F3352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6350" y="3131471"/>
                      <a:ext cx="458032" cy="458032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en-SG" sz="2400" dirty="0"/>
                    </a:p>
                  </p:txBody>
                </p:sp>
              </mc:Choice>
              <mc:Fallback xmlns=""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F08FF922-9FE3-411C-BD0D-6973F33520A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66350" y="3131471"/>
                      <a:ext cx="458032" cy="4580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7792" b="-38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C9236AAA-40F9-4089-9CC1-A3606C359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53184" y="3130003"/>
                      <a:ext cx="458032" cy="458032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oMath>
                        </m:oMathPara>
                      </a14:m>
                      <a:endParaRPr lang="en-SG" sz="2400" dirty="0"/>
                    </a:p>
                  </p:txBody>
                </p:sp>
              </mc:Choice>
              <mc:Fallback xmlns=""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C9236AAA-40F9-4089-9CC1-A3606C359E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53184" y="3130003"/>
                      <a:ext cx="458032" cy="4580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9091" b="-25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AFF09AC-6570-490E-ADAB-BB4EAC0F2C8F}"/>
                    </a:ext>
                  </a:extLst>
                </p:cNvPr>
                <p:cNvSpPr txBox="1"/>
                <p:nvPr/>
              </p:nvSpPr>
              <p:spPr>
                <a:xfrm>
                  <a:off x="9436274" y="3130003"/>
                  <a:ext cx="441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SG" sz="2000" dirty="0"/>
                    <a:t>…</a:t>
                  </a:r>
                </a:p>
              </p:txBody>
            </p:sp>
          </p:grpSp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2C951600-25C9-4510-B04D-245AF46E7358}"/>
                  </a:ext>
                </a:extLst>
              </p:cNvPr>
              <p:cNvSpPr/>
              <p:nvPr/>
            </p:nvSpPr>
            <p:spPr>
              <a:xfrm rot="16200000">
                <a:off x="7742321" y="2639658"/>
                <a:ext cx="267967" cy="1088460"/>
              </a:xfrm>
              <a:prstGeom prst="rightBrace">
                <a:avLst>
                  <a:gd name="adj1" fmla="val 494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FF55209-F365-442D-B303-3A17DB74DA1B}"/>
                  </a:ext>
                </a:extLst>
              </p:cNvPr>
              <p:cNvSpPr txBox="1"/>
              <p:nvPr/>
            </p:nvSpPr>
            <p:spPr>
              <a:xfrm>
                <a:off x="7264553" y="2610757"/>
                <a:ext cx="1776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400" dirty="0"/>
                  <a:t>t signatures</a:t>
                </a:r>
              </a:p>
            </p:txBody>
          </p:sp>
        </p:grp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08DFCBA1-93A1-4B9B-AB0F-90767B7975B7}"/>
              </a:ext>
            </a:extLst>
          </p:cNvPr>
          <p:cNvSpPr/>
          <p:nvPr/>
        </p:nvSpPr>
        <p:spPr>
          <a:xfrm>
            <a:off x="9011461" y="3364519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4BBC8F8-5A3C-4B2E-9A95-4773E7273CC5}"/>
              </a:ext>
            </a:extLst>
          </p:cNvPr>
          <p:cNvSpPr/>
          <p:nvPr/>
        </p:nvSpPr>
        <p:spPr>
          <a:xfrm>
            <a:off x="9432483" y="3685144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04C01A0-D272-4A5F-B04E-14B9A3B08FE5}"/>
              </a:ext>
            </a:extLst>
          </p:cNvPr>
          <p:cNvSpPr/>
          <p:nvPr/>
        </p:nvSpPr>
        <p:spPr>
          <a:xfrm>
            <a:off x="9053052" y="4122720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D39C6-EDE7-47A9-B4B9-EC1FAF995D18}"/>
              </a:ext>
            </a:extLst>
          </p:cNvPr>
          <p:cNvGrpSpPr/>
          <p:nvPr/>
        </p:nvGrpSpPr>
        <p:grpSpPr>
          <a:xfrm>
            <a:off x="8007124" y="4500623"/>
            <a:ext cx="3479995" cy="1166494"/>
            <a:chOff x="8007124" y="4500623"/>
            <a:chExt cx="3479995" cy="11664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7915D4-DA2D-407E-86FF-212A7DB022BE}"/>
                </a:ext>
              </a:extLst>
            </p:cNvPr>
            <p:cNvGrpSpPr/>
            <p:nvPr/>
          </p:nvGrpSpPr>
          <p:grpSpPr>
            <a:xfrm>
              <a:off x="8007124" y="4500623"/>
              <a:ext cx="2040958" cy="495951"/>
              <a:chOff x="9441138" y="4428307"/>
              <a:chExt cx="2040958" cy="495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5872BE89-3CE7-49C3-B64A-BEF2CC8C4085}"/>
                      </a:ext>
                    </a:extLst>
                  </p:cNvPr>
                  <p:cNvSpPr/>
                  <p:nvPr/>
                </p:nvSpPr>
                <p:spPr>
                  <a:xfrm>
                    <a:off x="9441138" y="4466226"/>
                    <a:ext cx="458032" cy="4580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SG" sz="2400" dirty="0"/>
                  </a:p>
                </p:txBody>
              </p:sp>
            </mc:Choice>
            <mc:Fallback xmlns=""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5872BE89-3CE7-49C3-B64A-BEF2CC8C40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1138" y="4466226"/>
                    <a:ext cx="458032" cy="4580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8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950A45ED-55DA-49D4-AC13-B77C7EBC5C9E}"/>
                      </a:ext>
                    </a:extLst>
                  </p:cNvPr>
                  <p:cNvSpPr/>
                  <p:nvPr/>
                </p:nvSpPr>
                <p:spPr>
                  <a:xfrm>
                    <a:off x="9899170" y="4466226"/>
                    <a:ext cx="458032" cy="458032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SG" sz="2400" dirty="0"/>
                  </a:p>
                </p:txBody>
              </p:sp>
            </mc:Choice>
            <mc:Fallback xmlns=""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950A45ED-55DA-49D4-AC13-B77C7EBC5C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9170" y="4466226"/>
                    <a:ext cx="458032" cy="4580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792" b="-3896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6979188-F032-41CC-8F5F-C332CA9F165B}"/>
                      </a:ext>
                    </a:extLst>
                  </p:cNvPr>
                  <p:cNvSpPr/>
                  <p:nvPr/>
                </p:nvSpPr>
                <p:spPr>
                  <a:xfrm>
                    <a:off x="11024064" y="4466226"/>
                    <a:ext cx="458032" cy="458032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SG" sz="2400" dirty="0"/>
                  </a:p>
                </p:txBody>
              </p:sp>
            </mc:Choice>
            <mc:Fallback xmlns="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6979188-F032-41CC-8F5F-C332CA9F16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24064" y="4466226"/>
                    <a:ext cx="458032" cy="4580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974" b="-2597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25C2E6C-13F4-4470-AF4E-C280A34C653A}"/>
                      </a:ext>
                    </a:extLst>
                  </p:cNvPr>
                  <p:cNvSpPr/>
                  <p:nvPr/>
                </p:nvSpPr>
                <p:spPr>
                  <a:xfrm>
                    <a:off x="10564612" y="4466226"/>
                    <a:ext cx="458032" cy="458032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oMath>
                      </m:oMathPara>
                    </a14:m>
                    <a:endParaRPr lang="en-SG" sz="2400" dirty="0"/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25C2E6C-13F4-4470-AF4E-C280A34C65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4612" y="4466226"/>
                    <a:ext cx="458032" cy="4580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9091" b="-2597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196E20C-6D2C-424C-8F09-EC5001BEA9BE}"/>
                  </a:ext>
                </a:extLst>
              </p:cNvPr>
              <p:cNvSpPr txBox="1"/>
              <p:nvPr/>
            </p:nvSpPr>
            <p:spPr>
              <a:xfrm>
                <a:off x="10239898" y="4428307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000" dirty="0"/>
                  <a:t>…</a:t>
                </a:r>
              </a:p>
            </p:txBody>
          </p:sp>
        </p:grp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6A0154ED-91A7-4A12-8182-8BA972F8BC00}"/>
                </a:ext>
              </a:extLst>
            </p:cNvPr>
            <p:cNvSpPr/>
            <p:nvPr/>
          </p:nvSpPr>
          <p:spPr>
            <a:xfrm rot="5400000">
              <a:off x="9157318" y="4427592"/>
              <a:ext cx="267967" cy="1513559"/>
            </a:xfrm>
            <a:prstGeom prst="rightBrace">
              <a:avLst>
                <a:gd name="adj1" fmla="val 4944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37CF10-24EE-4A5C-B36B-643FF0F31D79}"/>
                </a:ext>
              </a:extLst>
            </p:cNvPr>
            <p:cNvSpPr txBox="1"/>
            <p:nvPr/>
          </p:nvSpPr>
          <p:spPr>
            <a:xfrm>
              <a:off x="9359614" y="5205452"/>
              <a:ext cx="2127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dirty="0"/>
                <a:t>t+1 signatures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C75C52-05EA-43F1-83BC-A403EE37F89F}"/>
              </a:ext>
            </a:extLst>
          </p:cNvPr>
          <p:cNvSpPr/>
          <p:nvPr/>
        </p:nvSpPr>
        <p:spPr>
          <a:xfrm>
            <a:off x="488112" y="1523973"/>
            <a:ext cx="11483755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/>
              <a:t>Dolev</a:t>
            </a:r>
            <a:r>
              <a:rPr lang="en-SG" sz="2400" dirty="0"/>
              <a:t>-Strong protocol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608698-C58C-4BE8-962B-6E8A81935CF5}"/>
              </a:ext>
            </a:extLst>
          </p:cNvPr>
          <p:cNvSpPr txBox="1"/>
          <p:nvPr/>
        </p:nvSpPr>
        <p:spPr>
          <a:xfrm>
            <a:off x="3764323" y="3131018"/>
            <a:ext cx="298049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2400" dirty="0"/>
              <a:t>By forwarding, the node ensures all other nodes accept the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8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3CC-0866-413D-92AD-16BEBFED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G" dirty="0"/>
              <a:t>Problem of the existing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3B3C3-A6CD-40AE-9E7F-08D86C6E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31" y="1657972"/>
            <a:ext cx="4114801" cy="4351338"/>
          </a:xfrm>
        </p:spPr>
        <p:txBody>
          <a:bodyPr/>
          <a:lstStyle/>
          <a:p>
            <a:r>
              <a:rPr lang="en-SG" dirty="0"/>
              <a:t>Any given honest node only utilizes 1 round to send the object</a:t>
            </a:r>
          </a:p>
          <a:p>
            <a:r>
              <a:rPr lang="en-SG" dirty="0"/>
              <a:t>If there are 500 rounds, then the bandwidth in the other 499 rounds are wasted</a:t>
            </a:r>
          </a:p>
          <a:p>
            <a:r>
              <a:rPr lang="en-SG" dirty="0"/>
              <a:t>Naïve parallelization wouldn’t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EA7B4-2DA2-41E4-8F73-0672052A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18D88D5-04C1-44B6-832D-CFF2966FCF12}"/>
              </a:ext>
            </a:extLst>
          </p:cNvPr>
          <p:cNvGrpSpPr/>
          <p:nvPr/>
        </p:nvGrpSpPr>
        <p:grpSpPr>
          <a:xfrm>
            <a:off x="7479649" y="2483201"/>
            <a:ext cx="2052919" cy="331390"/>
            <a:chOff x="8153400" y="3057197"/>
            <a:chExt cx="2052919" cy="331390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9D5B115D-9C97-466C-916E-231EBDD33324}"/>
                </a:ext>
              </a:extLst>
            </p:cNvPr>
            <p:cNvSpPr/>
            <p:nvPr/>
          </p:nvSpPr>
          <p:spPr>
            <a:xfrm>
              <a:off x="8153400" y="305719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689D2FC-ED7F-49BA-BD34-F450AA2A164F}"/>
                </a:ext>
              </a:extLst>
            </p:cNvPr>
            <p:cNvSpPr/>
            <p:nvPr/>
          </p:nvSpPr>
          <p:spPr>
            <a:xfrm>
              <a:off x="887562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DC72238-6253-41A0-8C15-146259C6B32B}"/>
                </a:ext>
              </a:extLst>
            </p:cNvPr>
            <p:cNvSpPr/>
            <p:nvPr/>
          </p:nvSpPr>
          <p:spPr>
            <a:xfrm>
              <a:off x="825068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FDAF127-3CB9-4D14-BF73-BA7BC81A3163}"/>
                </a:ext>
              </a:extLst>
            </p:cNvPr>
            <p:cNvSpPr/>
            <p:nvPr/>
          </p:nvSpPr>
          <p:spPr>
            <a:xfrm>
              <a:off x="845899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8D03911-9E98-4CF8-849D-48E1392202D4}"/>
                </a:ext>
              </a:extLst>
            </p:cNvPr>
            <p:cNvSpPr/>
            <p:nvPr/>
          </p:nvSpPr>
          <p:spPr>
            <a:xfrm>
              <a:off x="866731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448A673-3E20-429C-99D3-5BD07E3EB5CF}"/>
                </a:ext>
              </a:extLst>
            </p:cNvPr>
            <p:cNvSpPr/>
            <p:nvPr/>
          </p:nvSpPr>
          <p:spPr>
            <a:xfrm>
              <a:off x="9083938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8CC68EE-4AC7-42F8-A625-821FECD48FB9}"/>
                </a:ext>
              </a:extLst>
            </p:cNvPr>
            <p:cNvSpPr/>
            <p:nvPr/>
          </p:nvSpPr>
          <p:spPr>
            <a:xfrm>
              <a:off x="929225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4EB5C37-4B90-4D00-9068-57A3870C81AC}"/>
                </a:ext>
              </a:extLst>
            </p:cNvPr>
            <p:cNvSpPr/>
            <p:nvPr/>
          </p:nvSpPr>
          <p:spPr>
            <a:xfrm>
              <a:off x="950056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9A70DB9-E051-4E0A-B2BF-C81AC8ED14CE}"/>
                </a:ext>
              </a:extLst>
            </p:cNvPr>
            <p:cNvSpPr/>
            <p:nvPr/>
          </p:nvSpPr>
          <p:spPr>
            <a:xfrm>
              <a:off x="970888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0B99A59-6910-41F7-863A-40CD9733888B}"/>
                </a:ext>
              </a:extLst>
            </p:cNvPr>
            <p:cNvSpPr/>
            <p:nvPr/>
          </p:nvSpPr>
          <p:spPr>
            <a:xfrm>
              <a:off x="991719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E2E1257-71E1-4077-BF1B-EDB94D5CAF94}"/>
              </a:ext>
            </a:extLst>
          </p:cNvPr>
          <p:cNvSpPr/>
          <p:nvPr/>
        </p:nvSpPr>
        <p:spPr>
          <a:xfrm>
            <a:off x="7993559" y="2549822"/>
            <a:ext cx="208314" cy="197278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100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08DF8E3-9D6F-4B0F-97AB-885ADD691DEB}"/>
              </a:ext>
            </a:extLst>
          </p:cNvPr>
          <p:cNvGrpSpPr/>
          <p:nvPr/>
        </p:nvGrpSpPr>
        <p:grpSpPr>
          <a:xfrm>
            <a:off x="4986255" y="2993259"/>
            <a:ext cx="2052919" cy="331390"/>
            <a:chOff x="4986255" y="2483201"/>
            <a:chExt cx="2052919" cy="331390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FB0B03B0-7D9D-4759-9386-7CD48AACA814}"/>
                </a:ext>
              </a:extLst>
            </p:cNvPr>
            <p:cNvSpPr/>
            <p:nvPr/>
          </p:nvSpPr>
          <p:spPr>
            <a:xfrm>
              <a:off x="4986255" y="2483201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BF7673F-4090-465F-8E0F-1EEDC5047AF8}"/>
                </a:ext>
              </a:extLst>
            </p:cNvPr>
            <p:cNvSpPr/>
            <p:nvPr/>
          </p:nvSpPr>
          <p:spPr>
            <a:xfrm>
              <a:off x="5715354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68295C3-5E07-4C2C-8BFE-9A6A2CABAC94}"/>
                </a:ext>
              </a:extLst>
            </p:cNvPr>
            <p:cNvSpPr/>
            <p:nvPr/>
          </p:nvSpPr>
          <p:spPr>
            <a:xfrm>
              <a:off x="5083537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2D130D7-C38C-406F-8EED-6AC278282795}"/>
                </a:ext>
              </a:extLst>
            </p:cNvPr>
            <p:cNvSpPr/>
            <p:nvPr/>
          </p:nvSpPr>
          <p:spPr>
            <a:xfrm>
              <a:off x="5291851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00A9585-68D8-48F2-AD81-3B99992964C1}"/>
                </a:ext>
              </a:extLst>
            </p:cNvPr>
            <p:cNvSpPr/>
            <p:nvPr/>
          </p:nvSpPr>
          <p:spPr>
            <a:xfrm>
              <a:off x="5500165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CE4F6B6-89F6-4FD8-BC76-D465E22DD3BA}"/>
                </a:ext>
              </a:extLst>
            </p:cNvPr>
            <p:cNvSpPr/>
            <p:nvPr/>
          </p:nvSpPr>
          <p:spPr>
            <a:xfrm>
              <a:off x="5916793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AAAACA2-FBF3-4B56-99F1-10971DB4F3C0}"/>
                </a:ext>
              </a:extLst>
            </p:cNvPr>
            <p:cNvSpPr/>
            <p:nvPr/>
          </p:nvSpPr>
          <p:spPr>
            <a:xfrm>
              <a:off x="6125107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5D857E-146B-43E1-9758-EC9E164EF828}"/>
                </a:ext>
              </a:extLst>
            </p:cNvPr>
            <p:cNvSpPr/>
            <p:nvPr/>
          </p:nvSpPr>
          <p:spPr>
            <a:xfrm>
              <a:off x="6333421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9B3BEC2-6B1C-46AD-A1B8-2268971966AB}"/>
                </a:ext>
              </a:extLst>
            </p:cNvPr>
            <p:cNvSpPr/>
            <p:nvPr/>
          </p:nvSpPr>
          <p:spPr>
            <a:xfrm>
              <a:off x="6541735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8748E09-4BD7-4DE6-B99A-BE21FBB062A7}"/>
                </a:ext>
              </a:extLst>
            </p:cNvPr>
            <p:cNvSpPr/>
            <p:nvPr/>
          </p:nvSpPr>
          <p:spPr>
            <a:xfrm>
              <a:off x="6750049" y="2550257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7783768-BC76-478C-AB4B-85342181556A}"/>
              </a:ext>
            </a:extLst>
          </p:cNvPr>
          <p:cNvGrpSpPr/>
          <p:nvPr/>
        </p:nvGrpSpPr>
        <p:grpSpPr>
          <a:xfrm>
            <a:off x="5020673" y="3060315"/>
            <a:ext cx="2018501" cy="838330"/>
            <a:chOff x="5020673" y="2550257"/>
            <a:chExt cx="2018501" cy="83833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2052B51-317E-440E-9BB2-F8CE80FE0B65}"/>
                </a:ext>
              </a:extLst>
            </p:cNvPr>
            <p:cNvSpPr/>
            <p:nvPr/>
          </p:nvSpPr>
          <p:spPr>
            <a:xfrm>
              <a:off x="5708479" y="2550257"/>
              <a:ext cx="208314" cy="19727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AE12E835-307F-4A75-BCEF-3228D127A07F}"/>
                </a:ext>
              </a:extLst>
            </p:cNvPr>
            <p:cNvGrpSpPr/>
            <p:nvPr/>
          </p:nvGrpSpPr>
          <p:grpSpPr>
            <a:xfrm>
              <a:off x="5020673" y="2747535"/>
              <a:ext cx="2018501" cy="641052"/>
              <a:chOff x="3429591" y="1182716"/>
              <a:chExt cx="2018501" cy="641052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B39C61F-9568-4C7D-8763-4662D6093EFD}"/>
                  </a:ext>
                </a:extLst>
              </p:cNvPr>
              <p:cNvSpPr txBox="1"/>
              <p:nvPr/>
            </p:nvSpPr>
            <p:spPr>
              <a:xfrm>
                <a:off x="3429591" y="1362103"/>
                <a:ext cx="2018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utilized round</a:t>
                </a:r>
                <a:endParaRPr lang="zh-CN" altLang="en-US" sz="2400" dirty="0"/>
              </a:p>
            </p:txBody>
          </p: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9F72AACB-867D-4750-BD6D-D6EF7982154C}"/>
                  </a:ext>
                </a:extLst>
              </p:cNvPr>
              <p:cNvCxnSpPr>
                <a:cxnSpLocks/>
                <a:stCxn id="189" idx="0"/>
                <a:endCxn id="186" idx="2"/>
              </p:cNvCxnSpPr>
              <p:nvPr/>
            </p:nvCxnSpPr>
            <p:spPr>
              <a:xfrm flipH="1" flipV="1">
                <a:off x="4221554" y="1182716"/>
                <a:ext cx="217288" cy="17938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5A88175-BB8E-400A-8234-61778AC93B7B}"/>
              </a:ext>
            </a:extLst>
          </p:cNvPr>
          <p:cNvSpPr/>
          <p:nvPr/>
        </p:nvSpPr>
        <p:spPr>
          <a:xfrm>
            <a:off x="4986255" y="1738957"/>
            <a:ext cx="2131626" cy="36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a single instance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E89D8C-1706-44EE-99A0-4C3B092502D1}"/>
              </a:ext>
            </a:extLst>
          </p:cNvPr>
          <p:cNvSpPr/>
          <p:nvPr/>
        </p:nvSpPr>
        <p:spPr>
          <a:xfrm>
            <a:off x="4986255" y="1403967"/>
            <a:ext cx="6193351" cy="278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execution of byzantine broadcast on a given node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6DC2939-C51F-4A20-9450-B79B39EC2934}"/>
              </a:ext>
            </a:extLst>
          </p:cNvPr>
          <p:cNvSpPr/>
          <p:nvPr/>
        </p:nvSpPr>
        <p:spPr>
          <a:xfrm>
            <a:off x="7218046" y="1738957"/>
            <a:ext cx="3961559" cy="36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many parallel instances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952310-8B57-4157-9454-C1D02C4C4E01}"/>
              </a:ext>
            </a:extLst>
          </p:cNvPr>
          <p:cNvGrpSpPr/>
          <p:nvPr/>
        </p:nvGrpSpPr>
        <p:grpSpPr>
          <a:xfrm>
            <a:off x="7592041" y="2877563"/>
            <a:ext cx="2052919" cy="331390"/>
            <a:chOff x="8153400" y="3057197"/>
            <a:chExt cx="2052919" cy="33139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E9A40701-398F-42D9-A005-8B0F5DDCB19E}"/>
                </a:ext>
              </a:extLst>
            </p:cNvPr>
            <p:cNvSpPr/>
            <p:nvPr/>
          </p:nvSpPr>
          <p:spPr>
            <a:xfrm>
              <a:off x="8153400" y="305719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16573CF-B968-47B7-8997-3E5FDDD48556}"/>
                </a:ext>
              </a:extLst>
            </p:cNvPr>
            <p:cNvSpPr/>
            <p:nvPr/>
          </p:nvSpPr>
          <p:spPr>
            <a:xfrm>
              <a:off x="887562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94EAC90-15D2-4D5E-BE1A-F6B0CCEB48B6}"/>
                </a:ext>
              </a:extLst>
            </p:cNvPr>
            <p:cNvSpPr/>
            <p:nvPr/>
          </p:nvSpPr>
          <p:spPr>
            <a:xfrm>
              <a:off x="825068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4042F77-A90F-47B0-9926-19A578F89B3B}"/>
                </a:ext>
              </a:extLst>
            </p:cNvPr>
            <p:cNvSpPr/>
            <p:nvPr/>
          </p:nvSpPr>
          <p:spPr>
            <a:xfrm>
              <a:off x="845899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740217B-93A7-4743-8041-F7DDE15E408A}"/>
                </a:ext>
              </a:extLst>
            </p:cNvPr>
            <p:cNvSpPr/>
            <p:nvPr/>
          </p:nvSpPr>
          <p:spPr>
            <a:xfrm>
              <a:off x="866731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3222495-1285-4AD1-83EB-EE09180EDFD7}"/>
                </a:ext>
              </a:extLst>
            </p:cNvPr>
            <p:cNvSpPr/>
            <p:nvPr/>
          </p:nvSpPr>
          <p:spPr>
            <a:xfrm>
              <a:off x="9083938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F25A31D-A470-4C5F-9D7B-51EE2649F7B9}"/>
                </a:ext>
              </a:extLst>
            </p:cNvPr>
            <p:cNvSpPr/>
            <p:nvPr/>
          </p:nvSpPr>
          <p:spPr>
            <a:xfrm>
              <a:off x="929225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59CB5710-0ACF-4BA2-BD59-AF7DC1D13509}"/>
                </a:ext>
              </a:extLst>
            </p:cNvPr>
            <p:cNvSpPr/>
            <p:nvPr/>
          </p:nvSpPr>
          <p:spPr>
            <a:xfrm>
              <a:off x="950056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AF51F14-5579-42DF-B829-A474729EC9EF}"/>
                </a:ext>
              </a:extLst>
            </p:cNvPr>
            <p:cNvSpPr/>
            <p:nvPr/>
          </p:nvSpPr>
          <p:spPr>
            <a:xfrm>
              <a:off x="970888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97C8FFB-F935-4874-BB3C-37722C4DCBF4}"/>
                </a:ext>
              </a:extLst>
            </p:cNvPr>
            <p:cNvSpPr/>
            <p:nvPr/>
          </p:nvSpPr>
          <p:spPr>
            <a:xfrm>
              <a:off x="991719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1530113-7276-481B-BBEB-0AA489AE2480}"/>
              </a:ext>
            </a:extLst>
          </p:cNvPr>
          <p:cNvGrpSpPr/>
          <p:nvPr/>
        </p:nvGrpSpPr>
        <p:grpSpPr>
          <a:xfrm>
            <a:off x="7696198" y="3313103"/>
            <a:ext cx="2052919" cy="331390"/>
            <a:chOff x="8153400" y="3057197"/>
            <a:chExt cx="2052919" cy="331390"/>
          </a:xfrm>
        </p:grpSpPr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8F625B7B-BF8B-400D-823C-6E1388BD653D}"/>
                </a:ext>
              </a:extLst>
            </p:cNvPr>
            <p:cNvSpPr/>
            <p:nvPr/>
          </p:nvSpPr>
          <p:spPr>
            <a:xfrm>
              <a:off x="8153400" y="305719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A4A7FCD-5B3E-4CF1-A276-7291DE056E66}"/>
                </a:ext>
              </a:extLst>
            </p:cNvPr>
            <p:cNvSpPr/>
            <p:nvPr/>
          </p:nvSpPr>
          <p:spPr>
            <a:xfrm>
              <a:off x="887562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127CD64-340B-4A9E-BBDB-D22B7EE11215}"/>
                </a:ext>
              </a:extLst>
            </p:cNvPr>
            <p:cNvSpPr/>
            <p:nvPr/>
          </p:nvSpPr>
          <p:spPr>
            <a:xfrm>
              <a:off x="825068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A156FCE-5197-48B8-AE38-4A64753822A5}"/>
                </a:ext>
              </a:extLst>
            </p:cNvPr>
            <p:cNvSpPr/>
            <p:nvPr/>
          </p:nvSpPr>
          <p:spPr>
            <a:xfrm>
              <a:off x="845899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98777821-E4C2-42E5-98BD-0AECA86A5D12}"/>
                </a:ext>
              </a:extLst>
            </p:cNvPr>
            <p:cNvSpPr/>
            <p:nvPr/>
          </p:nvSpPr>
          <p:spPr>
            <a:xfrm>
              <a:off x="866731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4B1FBCA-9F67-4602-B3F5-522067F1E52E}"/>
                </a:ext>
              </a:extLst>
            </p:cNvPr>
            <p:cNvSpPr/>
            <p:nvPr/>
          </p:nvSpPr>
          <p:spPr>
            <a:xfrm>
              <a:off x="9083938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213BF44-0167-41E1-8321-3631E961AE07}"/>
                </a:ext>
              </a:extLst>
            </p:cNvPr>
            <p:cNvSpPr/>
            <p:nvPr/>
          </p:nvSpPr>
          <p:spPr>
            <a:xfrm>
              <a:off x="929225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B64AC6B1-DF6E-43EB-BBC9-2FB817D87BB7}"/>
                </a:ext>
              </a:extLst>
            </p:cNvPr>
            <p:cNvSpPr/>
            <p:nvPr/>
          </p:nvSpPr>
          <p:spPr>
            <a:xfrm>
              <a:off x="950056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D64AF44B-6FBC-401F-B924-3822A17F8724}"/>
                </a:ext>
              </a:extLst>
            </p:cNvPr>
            <p:cNvSpPr/>
            <p:nvPr/>
          </p:nvSpPr>
          <p:spPr>
            <a:xfrm>
              <a:off x="970888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7EABF0CC-37BC-464C-A75F-FBE762187491}"/>
                </a:ext>
              </a:extLst>
            </p:cNvPr>
            <p:cNvSpPr/>
            <p:nvPr/>
          </p:nvSpPr>
          <p:spPr>
            <a:xfrm>
              <a:off x="991719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2731BF6-86B3-4519-9492-05C1EC0A9C36}"/>
              </a:ext>
            </a:extLst>
          </p:cNvPr>
          <p:cNvGrpSpPr/>
          <p:nvPr/>
        </p:nvGrpSpPr>
        <p:grpSpPr>
          <a:xfrm>
            <a:off x="9056713" y="4635503"/>
            <a:ext cx="2052919" cy="331390"/>
            <a:chOff x="8153400" y="3057197"/>
            <a:chExt cx="2052919" cy="331390"/>
          </a:xfrm>
        </p:grpSpPr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3E83F27E-97D6-40B2-9608-D97AD35BA922}"/>
                </a:ext>
              </a:extLst>
            </p:cNvPr>
            <p:cNvSpPr/>
            <p:nvPr/>
          </p:nvSpPr>
          <p:spPr>
            <a:xfrm>
              <a:off x="8153400" y="305719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425397A5-E094-4515-A022-4914DF4338E1}"/>
                </a:ext>
              </a:extLst>
            </p:cNvPr>
            <p:cNvSpPr/>
            <p:nvPr/>
          </p:nvSpPr>
          <p:spPr>
            <a:xfrm>
              <a:off x="887562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B15B69D5-DAD5-4E27-A7BF-F1FA9681BAA6}"/>
                </a:ext>
              </a:extLst>
            </p:cNvPr>
            <p:cNvSpPr/>
            <p:nvPr/>
          </p:nvSpPr>
          <p:spPr>
            <a:xfrm>
              <a:off x="825068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18D7B2B-65CE-47A5-94A3-C86449D5D223}"/>
                </a:ext>
              </a:extLst>
            </p:cNvPr>
            <p:cNvSpPr/>
            <p:nvPr/>
          </p:nvSpPr>
          <p:spPr>
            <a:xfrm>
              <a:off x="845899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0B61B97-CD9F-437C-8895-AAFE02091437}"/>
                </a:ext>
              </a:extLst>
            </p:cNvPr>
            <p:cNvSpPr/>
            <p:nvPr/>
          </p:nvSpPr>
          <p:spPr>
            <a:xfrm>
              <a:off x="866731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A5CB591-A957-48DB-952B-F1CA9BA08798}"/>
                </a:ext>
              </a:extLst>
            </p:cNvPr>
            <p:cNvSpPr/>
            <p:nvPr/>
          </p:nvSpPr>
          <p:spPr>
            <a:xfrm>
              <a:off x="9083938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7370D1F-DAE2-481D-916D-9890675510D2}"/>
                </a:ext>
              </a:extLst>
            </p:cNvPr>
            <p:cNvSpPr/>
            <p:nvPr/>
          </p:nvSpPr>
          <p:spPr>
            <a:xfrm>
              <a:off x="929225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66CE9AA-6DC7-4614-AA76-7F4C506ABCED}"/>
                </a:ext>
              </a:extLst>
            </p:cNvPr>
            <p:cNvSpPr/>
            <p:nvPr/>
          </p:nvSpPr>
          <p:spPr>
            <a:xfrm>
              <a:off x="950056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1103C8C9-4938-4FF8-9817-10609F0AA668}"/>
                </a:ext>
              </a:extLst>
            </p:cNvPr>
            <p:cNvSpPr/>
            <p:nvPr/>
          </p:nvSpPr>
          <p:spPr>
            <a:xfrm>
              <a:off x="970888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7D1E315-2619-4EE7-B740-00A191F4CB6F}"/>
                </a:ext>
              </a:extLst>
            </p:cNvPr>
            <p:cNvSpPr/>
            <p:nvPr/>
          </p:nvSpPr>
          <p:spPr>
            <a:xfrm>
              <a:off x="991719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457122B-3A48-44DB-8324-1A07A92E1258}"/>
              </a:ext>
            </a:extLst>
          </p:cNvPr>
          <p:cNvGrpSpPr/>
          <p:nvPr/>
        </p:nvGrpSpPr>
        <p:grpSpPr>
          <a:xfrm>
            <a:off x="8939207" y="4237057"/>
            <a:ext cx="2052919" cy="331390"/>
            <a:chOff x="8153400" y="3057197"/>
            <a:chExt cx="2052919" cy="33139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1D5F9597-AEFD-40F2-A6FD-171A704FEAD1}"/>
                </a:ext>
              </a:extLst>
            </p:cNvPr>
            <p:cNvSpPr/>
            <p:nvPr/>
          </p:nvSpPr>
          <p:spPr>
            <a:xfrm>
              <a:off x="8153400" y="305719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DAFEA07-C22B-4D4A-BD1E-A62387A49FC8}"/>
                </a:ext>
              </a:extLst>
            </p:cNvPr>
            <p:cNvSpPr/>
            <p:nvPr/>
          </p:nvSpPr>
          <p:spPr>
            <a:xfrm>
              <a:off x="887562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6B4BCD8-599F-45B0-9DE2-0CC2C834635F}"/>
                </a:ext>
              </a:extLst>
            </p:cNvPr>
            <p:cNvSpPr/>
            <p:nvPr/>
          </p:nvSpPr>
          <p:spPr>
            <a:xfrm>
              <a:off x="825068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D29BBDB-B569-462E-B94A-76E9E89AC12C}"/>
                </a:ext>
              </a:extLst>
            </p:cNvPr>
            <p:cNvSpPr/>
            <p:nvPr/>
          </p:nvSpPr>
          <p:spPr>
            <a:xfrm>
              <a:off x="845899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9E5837CC-D825-49EE-8B54-52AC0A1982CE}"/>
                </a:ext>
              </a:extLst>
            </p:cNvPr>
            <p:cNvSpPr/>
            <p:nvPr/>
          </p:nvSpPr>
          <p:spPr>
            <a:xfrm>
              <a:off x="866731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678344D5-7903-4792-8A90-425192EB13C7}"/>
                </a:ext>
              </a:extLst>
            </p:cNvPr>
            <p:cNvSpPr/>
            <p:nvPr/>
          </p:nvSpPr>
          <p:spPr>
            <a:xfrm>
              <a:off x="9083938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E0C1179-118B-442A-9509-F6FB5D8E1B36}"/>
                </a:ext>
              </a:extLst>
            </p:cNvPr>
            <p:cNvSpPr/>
            <p:nvPr/>
          </p:nvSpPr>
          <p:spPr>
            <a:xfrm>
              <a:off x="9292252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6FF9EA83-4055-4651-A433-7AD293131948}"/>
                </a:ext>
              </a:extLst>
            </p:cNvPr>
            <p:cNvSpPr/>
            <p:nvPr/>
          </p:nvSpPr>
          <p:spPr>
            <a:xfrm>
              <a:off x="9500566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A14DDE5-1339-4C51-A96D-285F5D97996B}"/>
                </a:ext>
              </a:extLst>
            </p:cNvPr>
            <p:cNvSpPr/>
            <p:nvPr/>
          </p:nvSpPr>
          <p:spPr>
            <a:xfrm>
              <a:off x="9708880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F037C72D-62C4-4FE1-85A0-DF07E08FF5FB}"/>
                </a:ext>
              </a:extLst>
            </p:cNvPr>
            <p:cNvSpPr/>
            <p:nvPr/>
          </p:nvSpPr>
          <p:spPr>
            <a:xfrm>
              <a:off x="9917194" y="31242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2758EA3-E90F-4F43-9726-229E2A409F3D}"/>
              </a:ext>
            </a:extLst>
          </p:cNvPr>
          <p:cNvSpPr/>
          <p:nvPr/>
        </p:nvSpPr>
        <p:spPr>
          <a:xfrm>
            <a:off x="8105521" y="2944258"/>
            <a:ext cx="208314" cy="197278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100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8F966B8-0B79-42B2-B6EC-1DCE6DF2D43B}"/>
              </a:ext>
            </a:extLst>
          </p:cNvPr>
          <p:cNvSpPr/>
          <p:nvPr/>
        </p:nvSpPr>
        <p:spPr>
          <a:xfrm>
            <a:off x="8210108" y="3380700"/>
            <a:ext cx="208314" cy="197278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100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F40ADFF-733B-465F-870C-CBEB8CF4E757}"/>
              </a:ext>
            </a:extLst>
          </p:cNvPr>
          <p:cNvSpPr/>
          <p:nvPr/>
        </p:nvSpPr>
        <p:spPr>
          <a:xfrm>
            <a:off x="9453117" y="4304179"/>
            <a:ext cx="208314" cy="197278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100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5D30028-0433-4C54-B492-4DC94E17AC9F}"/>
              </a:ext>
            </a:extLst>
          </p:cNvPr>
          <p:cNvSpPr txBox="1"/>
          <p:nvPr/>
        </p:nvSpPr>
        <p:spPr>
          <a:xfrm>
            <a:off x="8730893" y="357203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/>
              <a:t>…………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8EF132DC-5ED8-4683-A311-C69FA4A55B6D}"/>
              </a:ext>
            </a:extLst>
          </p:cNvPr>
          <p:cNvSpPr/>
          <p:nvPr/>
        </p:nvSpPr>
        <p:spPr>
          <a:xfrm>
            <a:off x="4986254" y="3979472"/>
            <a:ext cx="2131626" cy="6609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Most rounds are wasted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3ED09A9-1A18-4F49-B3A3-BB1A688CCB3F}"/>
              </a:ext>
            </a:extLst>
          </p:cNvPr>
          <p:cNvSpPr/>
          <p:nvPr/>
        </p:nvSpPr>
        <p:spPr>
          <a:xfrm>
            <a:off x="7224209" y="5260670"/>
            <a:ext cx="3955396" cy="516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Most rounds are utilized now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7791A7D-2493-4EBC-AE09-E9F4D6B885CA}"/>
              </a:ext>
            </a:extLst>
          </p:cNvPr>
          <p:cNvSpPr/>
          <p:nvPr/>
        </p:nvSpPr>
        <p:spPr>
          <a:xfrm>
            <a:off x="9572852" y="4702522"/>
            <a:ext cx="208314" cy="197278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1000"/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753E177-44FD-4873-BBC4-116A87017CCF}"/>
              </a:ext>
            </a:extLst>
          </p:cNvPr>
          <p:cNvGrpSpPr/>
          <p:nvPr/>
        </p:nvGrpSpPr>
        <p:grpSpPr>
          <a:xfrm>
            <a:off x="9362309" y="2315111"/>
            <a:ext cx="2798365" cy="2381682"/>
            <a:chOff x="9362309" y="2315111"/>
            <a:chExt cx="2798365" cy="2381682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F6ED756-BC09-4C70-BC50-5A819738F50A}"/>
                </a:ext>
              </a:extLst>
            </p:cNvPr>
            <p:cNvSpPr txBox="1"/>
            <p:nvPr/>
          </p:nvSpPr>
          <p:spPr>
            <a:xfrm>
              <a:off x="9922053" y="2315111"/>
              <a:ext cx="2238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Adversary align the utilized rounds</a:t>
              </a:r>
              <a:endParaRPr lang="zh-CN" altLang="en-US" sz="2400" dirty="0"/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C3DF2412-BF8C-478F-B7C1-24AB01860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7274" y="2562512"/>
              <a:ext cx="364780" cy="1058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420680F6-435C-4749-BE24-F18CD632E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1371" y="2809917"/>
              <a:ext cx="398187" cy="2706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E895BF0D-DCD1-4464-811C-E0A0123C3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1757" y="3153606"/>
              <a:ext cx="452177" cy="2766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AECC3B8E-A521-46B3-B717-2B3204B3E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62309" y="3567529"/>
              <a:ext cx="784529" cy="717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6EE0A0DA-6FB3-4D19-B61E-E32197CD5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6466" y="3656172"/>
              <a:ext cx="995930" cy="10406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F7FD24A-D3A2-4C31-9678-9E815CB28FEA}"/>
              </a:ext>
            </a:extLst>
          </p:cNvPr>
          <p:cNvSpPr/>
          <p:nvPr/>
        </p:nvSpPr>
        <p:spPr>
          <a:xfrm>
            <a:off x="7225574" y="5828557"/>
            <a:ext cx="3955396" cy="516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Most rounds are not utilized !!</a:t>
            </a:r>
          </a:p>
        </p:txBody>
      </p:sp>
      <p:sp>
        <p:nvSpPr>
          <p:cNvPr id="269" name="Multiplication Sign 268">
            <a:extLst>
              <a:ext uri="{FF2B5EF4-FFF2-40B4-BE49-F238E27FC236}">
                <a16:creationId xmlns:a16="http://schemas.microsoft.com/office/drawing/2014/main" id="{8CC7925E-0677-4564-BDC4-BC1801E3C564}"/>
              </a:ext>
            </a:extLst>
          </p:cNvPr>
          <p:cNvSpPr/>
          <p:nvPr/>
        </p:nvSpPr>
        <p:spPr>
          <a:xfrm>
            <a:off x="8303047" y="5034122"/>
            <a:ext cx="1340695" cy="89635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64A3863-F8CE-465A-800A-9A51A679794F}"/>
              </a:ext>
            </a:extLst>
          </p:cNvPr>
          <p:cNvSpPr/>
          <p:nvPr/>
        </p:nvSpPr>
        <p:spPr>
          <a:xfrm>
            <a:off x="9171318" y="2225622"/>
            <a:ext cx="370004" cy="3001433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35BE8D44-F5AB-4CF8-9F1A-1471ECA94B3B}"/>
              </a:ext>
            </a:extLst>
          </p:cNvPr>
          <p:cNvGrpSpPr/>
          <p:nvPr/>
        </p:nvGrpSpPr>
        <p:grpSpPr>
          <a:xfrm>
            <a:off x="4926612" y="2195964"/>
            <a:ext cx="2324675" cy="716319"/>
            <a:chOff x="4926612" y="2195964"/>
            <a:chExt cx="2324675" cy="716319"/>
          </a:xfrm>
        </p:grpSpPr>
        <p:sp>
          <p:nvSpPr>
            <p:cNvPr id="273" name="Left Brace 272">
              <a:extLst>
                <a:ext uri="{FF2B5EF4-FFF2-40B4-BE49-F238E27FC236}">
                  <a16:creationId xmlns:a16="http://schemas.microsoft.com/office/drawing/2014/main" id="{3B9AC837-C02A-49FB-AD2E-052A7920F616}"/>
                </a:ext>
              </a:extLst>
            </p:cNvPr>
            <p:cNvSpPr/>
            <p:nvPr/>
          </p:nvSpPr>
          <p:spPr>
            <a:xfrm rot="5400000">
              <a:off x="5889202" y="1894359"/>
              <a:ext cx="229317" cy="1806531"/>
            </a:xfrm>
            <a:prstGeom prst="leftBrace">
              <a:avLst>
                <a:gd name="adj1" fmla="val 445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C868E622-029E-45A0-BABA-31359AB6A258}"/>
                </a:ext>
              </a:extLst>
            </p:cNvPr>
            <p:cNvSpPr txBox="1"/>
            <p:nvPr/>
          </p:nvSpPr>
          <p:spPr>
            <a:xfrm>
              <a:off x="4926612" y="2195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e.g. 500 rounds</a:t>
              </a:r>
              <a:endParaRPr lang="zh-CN" alt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74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0313 0.000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09401 -0.000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42 -0.001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9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1588 -0.001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02565 -0.00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-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2" grpId="1" animBg="1"/>
      <p:bldP spid="192" grpId="0" animBg="1"/>
      <p:bldP spid="196" grpId="0" animBg="1"/>
      <p:bldP spid="200" grpId="0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247" grpId="0"/>
      <p:bldP spid="249" grpId="0" animBg="1"/>
      <p:bldP spid="250" grpId="0" animBg="1"/>
      <p:bldP spid="246" grpId="0" animBg="1"/>
      <p:bldP spid="246" grpId="1" animBg="1"/>
      <p:bldP spid="268" grpId="0" animBg="1"/>
      <p:bldP spid="269" grpId="0" animBg="1"/>
      <p:bldP spid="2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5F2A-4344-4553-A6E2-AC80C251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SG" dirty="0" err="1"/>
              <a:t>OverlayBB’s</a:t>
            </a:r>
            <a:r>
              <a:rPr lang="en-SG" dirty="0"/>
              <a:t> idea: delay and compensate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548A4-9841-48AE-8EB2-FF7AF905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840"/>
            <a:ext cx="8519556" cy="1642887"/>
          </a:xfrm>
        </p:spPr>
        <p:txBody>
          <a:bodyPr>
            <a:normAutofit/>
          </a:bodyPr>
          <a:lstStyle/>
          <a:p>
            <a:r>
              <a:rPr lang="en-SG" sz="2400" b="1" dirty="0">
                <a:solidFill>
                  <a:schemeClr val="accent2"/>
                </a:solidFill>
              </a:rPr>
              <a:t>Idea</a:t>
            </a:r>
            <a:r>
              <a:rPr lang="en-SG" sz="2400" dirty="0"/>
              <a:t>: when multiple instances utilize the same round, delay the send in some instances</a:t>
            </a:r>
          </a:p>
          <a:p>
            <a:r>
              <a:rPr lang="en-SG" sz="2400" b="1" dirty="0">
                <a:solidFill>
                  <a:schemeClr val="accent2"/>
                </a:solidFill>
              </a:rPr>
              <a:t>Observation</a:t>
            </a:r>
            <a:r>
              <a:rPr lang="en-SG" sz="2400" dirty="0"/>
              <a:t>: sender can ask the receiver to compensate for the delay, because sender is busy sending other pieces.</a:t>
            </a:r>
          </a:p>
          <a:p>
            <a:endParaRPr lang="en-S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3DCBC-E23E-46B2-B17E-2C4BE4A7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79628-A886-4ED4-B08C-C25F47340AD1}"/>
              </a:ext>
            </a:extLst>
          </p:cNvPr>
          <p:cNvGrpSpPr/>
          <p:nvPr/>
        </p:nvGrpSpPr>
        <p:grpSpPr>
          <a:xfrm>
            <a:off x="9714920" y="1690920"/>
            <a:ext cx="2052919" cy="1859577"/>
            <a:chOff x="8642589" y="1690920"/>
            <a:chExt cx="2052919" cy="1859577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97743712-E72A-AC6B-FDE7-BA7B8340502C}"/>
                </a:ext>
              </a:extLst>
            </p:cNvPr>
            <p:cNvSpPr/>
            <p:nvPr/>
          </p:nvSpPr>
          <p:spPr>
            <a:xfrm>
              <a:off x="8642589" y="321910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27464A9-EDB7-42A2-DFA8-EB3712F19B82}"/>
                </a:ext>
              </a:extLst>
            </p:cNvPr>
            <p:cNvSpPr/>
            <p:nvPr/>
          </p:nvSpPr>
          <p:spPr>
            <a:xfrm>
              <a:off x="9371688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769F686-F932-6E15-4CE5-7C9A167772A0}"/>
                </a:ext>
              </a:extLst>
            </p:cNvPr>
            <p:cNvSpPr/>
            <p:nvPr/>
          </p:nvSpPr>
          <p:spPr>
            <a:xfrm>
              <a:off x="8642589" y="2519397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1BCA925-4476-95E4-AF70-E59150C73744}"/>
                </a:ext>
              </a:extLst>
            </p:cNvPr>
            <p:cNvSpPr/>
            <p:nvPr/>
          </p:nvSpPr>
          <p:spPr>
            <a:xfrm>
              <a:off x="9362938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7437652E-AAA3-A691-9B5E-57C5FE490051}"/>
                </a:ext>
              </a:extLst>
            </p:cNvPr>
            <p:cNvSpPr/>
            <p:nvPr/>
          </p:nvSpPr>
          <p:spPr>
            <a:xfrm>
              <a:off x="8642589" y="2092014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F07448E-BC9D-6F76-CCD4-17F473580DD2}"/>
                </a:ext>
              </a:extLst>
            </p:cNvPr>
            <p:cNvSpPr/>
            <p:nvPr/>
          </p:nvSpPr>
          <p:spPr>
            <a:xfrm>
              <a:off x="9364813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6E16E54F-4BD9-6336-69F3-3D6B0F730CA5}"/>
                </a:ext>
              </a:extLst>
            </p:cNvPr>
            <p:cNvSpPr/>
            <p:nvPr/>
          </p:nvSpPr>
          <p:spPr>
            <a:xfrm>
              <a:off x="8642589" y="1690920"/>
              <a:ext cx="2052919" cy="331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1954D1D-5797-3A06-77BA-1AB9CC85CCA3}"/>
                </a:ext>
              </a:extLst>
            </p:cNvPr>
            <p:cNvSpPr/>
            <p:nvPr/>
          </p:nvSpPr>
          <p:spPr>
            <a:xfrm>
              <a:off x="9364813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18CF642-4E5C-2454-7AB8-8C1F496FEB4F}"/>
                </a:ext>
              </a:extLst>
            </p:cNvPr>
            <p:cNvSpPr/>
            <p:nvPr/>
          </p:nvSpPr>
          <p:spPr>
            <a:xfrm>
              <a:off x="8739871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56F32B3-6C03-A4DE-DAFA-A5716804C6EA}"/>
                </a:ext>
              </a:extLst>
            </p:cNvPr>
            <p:cNvSpPr/>
            <p:nvPr/>
          </p:nvSpPr>
          <p:spPr>
            <a:xfrm>
              <a:off x="8948185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FE26A44-EE4C-AF4E-D6D4-2AE6EEF45142}"/>
                </a:ext>
              </a:extLst>
            </p:cNvPr>
            <p:cNvSpPr/>
            <p:nvPr/>
          </p:nvSpPr>
          <p:spPr>
            <a:xfrm>
              <a:off x="9156499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A489DE0-07CB-D11A-8F65-0B4A1BEB78F5}"/>
                </a:ext>
              </a:extLst>
            </p:cNvPr>
            <p:cNvSpPr/>
            <p:nvPr/>
          </p:nvSpPr>
          <p:spPr>
            <a:xfrm>
              <a:off x="9573127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D2D3B80-CCAF-AA9C-6CBC-03873ED9A897}"/>
                </a:ext>
              </a:extLst>
            </p:cNvPr>
            <p:cNvSpPr/>
            <p:nvPr/>
          </p:nvSpPr>
          <p:spPr>
            <a:xfrm>
              <a:off x="9781441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96BE7A9-B8C3-307D-40C6-5A468F02BC25}"/>
                </a:ext>
              </a:extLst>
            </p:cNvPr>
            <p:cNvSpPr/>
            <p:nvPr/>
          </p:nvSpPr>
          <p:spPr>
            <a:xfrm>
              <a:off x="9989755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D2E9984-C00F-52E6-21E4-B9F7BF4E603F}"/>
                </a:ext>
              </a:extLst>
            </p:cNvPr>
            <p:cNvSpPr/>
            <p:nvPr/>
          </p:nvSpPr>
          <p:spPr>
            <a:xfrm>
              <a:off x="10198069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C867B28-A905-8021-2D6D-E4B03FFE9212}"/>
                </a:ext>
              </a:extLst>
            </p:cNvPr>
            <p:cNvSpPr/>
            <p:nvPr/>
          </p:nvSpPr>
          <p:spPr>
            <a:xfrm>
              <a:off x="10406383" y="1757976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AB5E6DB-468B-CCF0-C0BD-1C3B7AF74ED4}"/>
                </a:ext>
              </a:extLst>
            </p:cNvPr>
            <p:cNvSpPr/>
            <p:nvPr/>
          </p:nvSpPr>
          <p:spPr>
            <a:xfrm>
              <a:off x="8739871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872F1FB-9371-1250-36E5-F3CF4F6C7F90}"/>
                </a:ext>
              </a:extLst>
            </p:cNvPr>
            <p:cNvSpPr/>
            <p:nvPr/>
          </p:nvSpPr>
          <p:spPr>
            <a:xfrm>
              <a:off x="8948185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07A954-A031-A654-CD92-8D65924B5464}"/>
                </a:ext>
              </a:extLst>
            </p:cNvPr>
            <p:cNvSpPr/>
            <p:nvPr/>
          </p:nvSpPr>
          <p:spPr>
            <a:xfrm>
              <a:off x="9156499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9495726-F101-2EFE-8A34-79561399BE77}"/>
                </a:ext>
              </a:extLst>
            </p:cNvPr>
            <p:cNvSpPr/>
            <p:nvPr/>
          </p:nvSpPr>
          <p:spPr>
            <a:xfrm>
              <a:off x="9573127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2ABCE8C-995E-983E-89AE-5E1E3F19796C}"/>
                </a:ext>
              </a:extLst>
            </p:cNvPr>
            <p:cNvSpPr/>
            <p:nvPr/>
          </p:nvSpPr>
          <p:spPr>
            <a:xfrm>
              <a:off x="9781441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666F987-4DE0-E015-1F87-25EB527DBEA7}"/>
                </a:ext>
              </a:extLst>
            </p:cNvPr>
            <p:cNvSpPr/>
            <p:nvPr/>
          </p:nvSpPr>
          <p:spPr>
            <a:xfrm>
              <a:off x="9989755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39099C2-D23E-553B-5F8B-60BDF13B8AD1}"/>
                </a:ext>
              </a:extLst>
            </p:cNvPr>
            <p:cNvSpPr/>
            <p:nvPr/>
          </p:nvSpPr>
          <p:spPr>
            <a:xfrm>
              <a:off x="10198069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8705361-A70D-A0BD-FA00-9CC4F9826235}"/>
                </a:ext>
              </a:extLst>
            </p:cNvPr>
            <p:cNvSpPr/>
            <p:nvPr/>
          </p:nvSpPr>
          <p:spPr>
            <a:xfrm>
              <a:off x="10406383" y="2159070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A27CF6B-2F63-A156-E2C7-3BB7CD51F8F8}"/>
                </a:ext>
              </a:extLst>
            </p:cNvPr>
            <p:cNvSpPr/>
            <p:nvPr/>
          </p:nvSpPr>
          <p:spPr>
            <a:xfrm>
              <a:off x="8739871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9A425C7-2502-4F2B-320E-DC40D686A3A1}"/>
                </a:ext>
              </a:extLst>
            </p:cNvPr>
            <p:cNvSpPr/>
            <p:nvPr/>
          </p:nvSpPr>
          <p:spPr>
            <a:xfrm>
              <a:off x="8948185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647BE01-E872-8F64-F435-B182AE754812}"/>
                </a:ext>
              </a:extLst>
            </p:cNvPr>
            <p:cNvSpPr/>
            <p:nvPr/>
          </p:nvSpPr>
          <p:spPr>
            <a:xfrm>
              <a:off x="9156499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0CB8AFC-2745-684F-CEEC-5147093271F8}"/>
                </a:ext>
              </a:extLst>
            </p:cNvPr>
            <p:cNvSpPr/>
            <p:nvPr/>
          </p:nvSpPr>
          <p:spPr>
            <a:xfrm>
              <a:off x="9573127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F25CE8-605A-5BDA-EA57-61684FCE02F8}"/>
                </a:ext>
              </a:extLst>
            </p:cNvPr>
            <p:cNvSpPr/>
            <p:nvPr/>
          </p:nvSpPr>
          <p:spPr>
            <a:xfrm>
              <a:off x="9781441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A310409-F250-E0AF-5B77-B8C33DF751A8}"/>
                </a:ext>
              </a:extLst>
            </p:cNvPr>
            <p:cNvSpPr/>
            <p:nvPr/>
          </p:nvSpPr>
          <p:spPr>
            <a:xfrm>
              <a:off x="9989755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9BF699C-1D7E-860A-B63D-AD56D581C67C}"/>
                </a:ext>
              </a:extLst>
            </p:cNvPr>
            <p:cNvSpPr/>
            <p:nvPr/>
          </p:nvSpPr>
          <p:spPr>
            <a:xfrm>
              <a:off x="10198069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E995587-634A-9A2B-674B-5ADCF9D8F206}"/>
                </a:ext>
              </a:extLst>
            </p:cNvPr>
            <p:cNvSpPr/>
            <p:nvPr/>
          </p:nvSpPr>
          <p:spPr>
            <a:xfrm>
              <a:off x="10406383" y="258645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0D5AF25-9204-F34A-DEA1-F25296BF7A1C}"/>
                </a:ext>
              </a:extLst>
            </p:cNvPr>
            <p:cNvSpPr/>
            <p:nvPr/>
          </p:nvSpPr>
          <p:spPr>
            <a:xfrm>
              <a:off x="8739871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8FF0299-E768-85BA-2797-D8A3266F21CC}"/>
                </a:ext>
              </a:extLst>
            </p:cNvPr>
            <p:cNvSpPr/>
            <p:nvPr/>
          </p:nvSpPr>
          <p:spPr>
            <a:xfrm>
              <a:off x="8948185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0B872A8-6256-7C4C-5A5B-51565D0DFBAD}"/>
                </a:ext>
              </a:extLst>
            </p:cNvPr>
            <p:cNvSpPr/>
            <p:nvPr/>
          </p:nvSpPr>
          <p:spPr>
            <a:xfrm>
              <a:off x="9156499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57E98EC-696F-D8AF-FF49-385970DFF268}"/>
                </a:ext>
              </a:extLst>
            </p:cNvPr>
            <p:cNvSpPr/>
            <p:nvPr/>
          </p:nvSpPr>
          <p:spPr>
            <a:xfrm>
              <a:off x="9573127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2EF395C-5F1E-3F2F-5F5C-A8FAF9FBD442}"/>
                </a:ext>
              </a:extLst>
            </p:cNvPr>
            <p:cNvSpPr/>
            <p:nvPr/>
          </p:nvSpPr>
          <p:spPr>
            <a:xfrm>
              <a:off x="9781441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AFECC3D-7CB5-0FD3-4E70-06265F05F7EE}"/>
                </a:ext>
              </a:extLst>
            </p:cNvPr>
            <p:cNvSpPr/>
            <p:nvPr/>
          </p:nvSpPr>
          <p:spPr>
            <a:xfrm>
              <a:off x="9989755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F801F7E-9BA0-64E8-CA34-C94E97B21915}"/>
                </a:ext>
              </a:extLst>
            </p:cNvPr>
            <p:cNvSpPr/>
            <p:nvPr/>
          </p:nvSpPr>
          <p:spPr>
            <a:xfrm>
              <a:off x="10198069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5474468-AFF1-AFF3-DD55-E18C72060B99}"/>
                </a:ext>
              </a:extLst>
            </p:cNvPr>
            <p:cNvSpPr/>
            <p:nvPr/>
          </p:nvSpPr>
          <p:spPr>
            <a:xfrm>
              <a:off x="10406383" y="3286163"/>
              <a:ext cx="208314" cy="1972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A8E49BB-4BB9-32FD-6AC1-FFB75DF28CF5}"/>
                </a:ext>
              </a:extLst>
            </p:cNvPr>
            <p:cNvSpPr txBox="1"/>
            <p:nvPr/>
          </p:nvSpPr>
          <p:spPr>
            <a:xfrm>
              <a:off x="9918425" y="274605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CED268D-8560-81A0-1CFB-FC40B86BCC11}"/>
                </a:ext>
              </a:extLst>
            </p:cNvPr>
            <p:cNvSpPr/>
            <p:nvPr/>
          </p:nvSpPr>
          <p:spPr>
            <a:xfrm>
              <a:off x="9989755" y="1757976"/>
              <a:ext cx="208314" cy="19727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DFB4D59-1BCC-B5D1-1018-F4FA75ABA922}"/>
                </a:ext>
              </a:extLst>
            </p:cNvPr>
            <p:cNvSpPr/>
            <p:nvPr/>
          </p:nvSpPr>
          <p:spPr>
            <a:xfrm>
              <a:off x="9990137" y="2159070"/>
              <a:ext cx="208314" cy="19727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B491615-89D1-E925-E4AF-2CB0D65E0F81}"/>
                </a:ext>
              </a:extLst>
            </p:cNvPr>
            <p:cNvSpPr/>
            <p:nvPr/>
          </p:nvSpPr>
          <p:spPr>
            <a:xfrm>
              <a:off x="9987880" y="2586453"/>
              <a:ext cx="208314" cy="19727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197801C-0BC3-FD6C-FED7-DA07FD7E78FD}"/>
                </a:ext>
              </a:extLst>
            </p:cNvPr>
            <p:cNvSpPr/>
            <p:nvPr/>
          </p:nvSpPr>
          <p:spPr>
            <a:xfrm>
              <a:off x="9990962" y="3282724"/>
              <a:ext cx="208314" cy="19727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1000"/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58AC9D82-2F1D-4387-B8C9-50F73A0707E6}"/>
              </a:ext>
            </a:extLst>
          </p:cNvPr>
          <p:cNvSpPr txBox="1"/>
          <p:nvPr/>
        </p:nvSpPr>
        <p:spPr>
          <a:xfrm>
            <a:off x="1155094" y="5707406"/>
            <a:ext cx="115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round t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67A7279-7CCE-48BC-BB78-819449F3EE4F}"/>
              </a:ext>
            </a:extLst>
          </p:cNvPr>
          <p:cNvSpPr/>
          <p:nvPr/>
        </p:nvSpPr>
        <p:spPr>
          <a:xfrm>
            <a:off x="1567403" y="5325450"/>
            <a:ext cx="327621" cy="32762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</a:t>
            </a:r>
            <a:endParaRPr lang="en-SG" sz="24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A419B3B-9D21-43E4-9E50-26CB18878DE3}"/>
              </a:ext>
            </a:extLst>
          </p:cNvPr>
          <p:cNvSpPr/>
          <p:nvPr/>
        </p:nvSpPr>
        <p:spPr>
          <a:xfrm>
            <a:off x="2419534" y="5329455"/>
            <a:ext cx="327621" cy="32762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dirty="0"/>
              <a:t>B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6F1F251C-1EA8-4187-AD17-0E1BFA8C50D9}"/>
              </a:ext>
            </a:extLst>
          </p:cNvPr>
          <p:cNvCxnSpPr>
            <a:cxnSpLocks/>
          </p:cNvCxnSpPr>
          <p:nvPr/>
        </p:nvCxnSpPr>
        <p:spPr>
          <a:xfrm>
            <a:off x="909617" y="5556411"/>
            <a:ext cx="6577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2BE56D-0205-4889-BDE8-7FBD88B89946}"/>
              </a:ext>
            </a:extLst>
          </p:cNvPr>
          <p:cNvGrpSpPr/>
          <p:nvPr/>
        </p:nvGrpSpPr>
        <p:grpSpPr>
          <a:xfrm>
            <a:off x="3443372" y="5392600"/>
            <a:ext cx="1683712" cy="776471"/>
            <a:chOff x="3443372" y="5607364"/>
            <a:chExt cx="1683712" cy="776471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D44BABD-AA3A-44B3-9DC7-5133111445BA}"/>
                </a:ext>
              </a:extLst>
            </p:cNvPr>
            <p:cNvSpPr txBox="1"/>
            <p:nvPr/>
          </p:nvSpPr>
          <p:spPr>
            <a:xfrm>
              <a:off x="3443372" y="5922170"/>
              <a:ext cx="1683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round t+1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673D625-7CCE-4797-902D-7E3A84B99A9C}"/>
                </a:ext>
              </a:extLst>
            </p:cNvPr>
            <p:cNvSpPr/>
            <p:nvPr/>
          </p:nvSpPr>
          <p:spPr>
            <a:xfrm>
              <a:off x="3452971" y="5607364"/>
              <a:ext cx="327621" cy="3276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A</a:t>
              </a:r>
              <a:endParaRPr lang="en-SG" sz="24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CE3FA2F6-F445-4185-9B99-420E5088A591}"/>
                </a:ext>
              </a:extLst>
            </p:cNvPr>
            <p:cNvSpPr/>
            <p:nvPr/>
          </p:nvSpPr>
          <p:spPr>
            <a:xfrm>
              <a:off x="4547483" y="5608796"/>
              <a:ext cx="327621" cy="3276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SG" sz="2400" dirty="0"/>
                <a:t>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F5F4E0-D33D-468A-90A2-142AEAD08C8B}"/>
              </a:ext>
            </a:extLst>
          </p:cNvPr>
          <p:cNvGrpSpPr/>
          <p:nvPr/>
        </p:nvGrpSpPr>
        <p:grpSpPr>
          <a:xfrm>
            <a:off x="3798068" y="4907423"/>
            <a:ext cx="766891" cy="637301"/>
            <a:chOff x="3798068" y="5122187"/>
            <a:chExt cx="766891" cy="637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0187091-893C-44DF-A440-B2D97494EAB4}"/>
                    </a:ext>
                  </a:extLst>
                </p:cNvPr>
                <p:cNvSpPr/>
                <p:nvPr/>
              </p:nvSpPr>
              <p:spPr>
                <a:xfrm>
                  <a:off x="3957451" y="5122187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0187091-893C-44DF-A440-B2D97494EA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7451" y="5122187"/>
                  <a:ext cx="341243" cy="341243"/>
                </a:xfrm>
                <a:prstGeom prst="rect">
                  <a:avLst/>
                </a:prstGeom>
                <a:blipFill>
                  <a:blip r:embed="rId6"/>
                  <a:stretch>
                    <a:fillRect l="-17241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91C1011A-13DF-42C3-A447-2D9C964EA841}"/>
                </a:ext>
              </a:extLst>
            </p:cNvPr>
            <p:cNvCxnSpPr>
              <a:cxnSpLocks/>
            </p:cNvCxnSpPr>
            <p:nvPr/>
          </p:nvCxnSpPr>
          <p:spPr>
            <a:xfrm>
              <a:off x="3798068" y="5758056"/>
              <a:ext cx="766891" cy="1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E07D6C-FF64-439D-BA6E-B41DA454F351}"/>
              </a:ext>
            </a:extLst>
          </p:cNvPr>
          <p:cNvGrpSpPr/>
          <p:nvPr/>
        </p:nvGrpSpPr>
        <p:grpSpPr>
          <a:xfrm>
            <a:off x="5797948" y="5394032"/>
            <a:ext cx="1709066" cy="775039"/>
            <a:chOff x="5797948" y="5608796"/>
            <a:chExt cx="1709066" cy="775039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E8747B8-7107-48CE-A50B-E0B8CAE05D56}"/>
                </a:ext>
              </a:extLst>
            </p:cNvPr>
            <p:cNvSpPr txBox="1"/>
            <p:nvPr/>
          </p:nvSpPr>
          <p:spPr>
            <a:xfrm>
              <a:off x="5823302" y="5922170"/>
              <a:ext cx="1683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round t+2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34E967C-88D7-4C15-B83C-65E13446781A}"/>
                </a:ext>
              </a:extLst>
            </p:cNvPr>
            <p:cNvSpPr/>
            <p:nvPr/>
          </p:nvSpPr>
          <p:spPr>
            <a:xfrm>
              <a:off x="5797948" y="5608796"/>
              <a:ext cx="327621" cy="3276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A</a:t>
              </a:r>
              <a:endParaRPr lang="en-SG" sz="2400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0DA8F1F-8046-439D-88D6-49899AAB344B}"/>
                </a:ext>
              </a:extLst>
            </p:cNvPr>
            <p:cNvSpPr/>
            <p:nvPr/>
          </p:nvSpPr>
          <p:spPr>
            <a:xfrm>
              <a:off x="6927413" y="5608796"/>
              <a:ext cx="327621" cy="3276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SG" sz="2400" dirty="0"/>
                <a:t>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DF9380-D414-4811-958C-8917D4938CF5}"/>
              </a:ext>
            </a:extLst>
          </p:cNvPr>
          <p:cNvGrpSpPr/>
          <p:nvPr/>
        </p:nvGrpSpPr>
        <p:grpSpPr>
          <a:xfrm>
            <a:off x="6125569" y="4942316"/>
            <a:ext cx="801844" cy="614094"/>
            <a:chOff x="6125569" y="5157080"/>
            <a:chExt cx="801844" cy="614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C38C615A-6638-49BB-BC28-5687227B9753}"/>
                    </a:ext>
                  </a:extLst>
                </p:cNvPr>
                <p:cNvSpPr/>
                <p:nvPr/>
              </p:nvSpPr>
              <p:spPr>
                <a:xfrm>
                  <a:off x="6327191" y="5157080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C38C615A-6638-49BB-BC28-5687227B97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191" y="5157080"/>
                  <a:ext cx="341243" cy="341243"/>
                </a:xfrm>
                <a:prstGeom prst="rect">
                  <a:avLst/>
                </a:prstGeom>
                <a:blipFill>
                  <a:blip r:embed="rId7"/>
                  <a:stretch>
                    <a:fillRect l="-18966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93C23948-98DE-4391-BEBC-C13C58B71270}"/>
                </a:ext>
              </a:extLst>
            </p:cNvPr>
            <p:cNvCxnSpPr>
              <a:cxnSpLocks/>
            </p:cNvCxnSpPr>
            <p:nvPr/>
          </p:nvCxnSpPr>
          <p:spPr>
            <a:xfrm>
              <a:off x="6125569" y="5771174"/>
              <a:ext cx="8018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9F0690-802A-4343-940E-919C40968B88}"/>
              </a:ext>
            </a:extLst>
          </p:cNvPr>
          <p:cNvGrpSpPr/>
          <p:nvPr/>
        </p:nvGrpSpPr>
        <p:grpSpPr>
          <a:xfrm>
            <a:off x="787174" y="4249846"/>
            <a:ext cx="367920" cy="1242152"/>
            <a:chOff x="787174" y="4464610"/>
            <a:chExt cx="367920" cy="1242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B01B9E29-2FA7-47A9-B7BE-D338A578A762}"/>
                    </a:ext>
                  </a:extLst>
                </p:cNvPr>
                <p:cNvSpPr/>
                <p:nvPr/>
              </p:nvSpPr>
              <p:spPr>
                <a:xfrm>
                  <a:off x="813851" y="4464610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B01B9E29-2FA7-47A9-B7BE-D338A578A7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51" y="4464610"/>
                  <a:ext cx="341243" cy="341243"/>
                </a:xfrm>
                <a:prstGeom prst="rect">
                  <a:avLst/>
                </a:prstGeom>
                <a:blipFill>
                  <a:blip r:embed="rId8"/>
                  <a:stretch>
                    <a:fillRect l="-19298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102E368-C1E3-4709-AE7E-00BF29E53DB8}"/>
                    </a:ext>
                  </a:extLst>
                </p:cNvPr>
                <p:cNvSpPr/>
                <p:nvPr/>
              </p:nvSpPr>
              <p:spPr>
                <a:xfrm>
                  <a:off x="813851" y="4805853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102E368-C1E3-4709-AE7E-00BF29E53D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51" y="4805853"/>
                  <a:ext cx="341243" cy="341243"/>
                </a:xfrm>
                <a:prstGeom prst="rect">
                  <a:avLst/>
                </a:prstGeom>
                <a:blipFill>
                  <a:blip r:embed="rId9"/>
                  <a:stretch>
                    <a:fillRect l="-19298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011C485-9F55-4A3B-833E-70DB6A1052C9}"/>
                </a:ext>
              </a:extLst>
            </p:cNvPr>
            <p:cNvSpPr txBox="1"/>
            <p:nvPr/>
          </p:nvSpPr>
          <p:spPr>
            <a:xfrm>
              <a:off x="787174" y="5003126"/>
              <a:ext cx="36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52A78239-6876-400A-9E0D-D8F8D5E821AC}"/>
                    </a:ext>
                  </a:extLst>
                </p:cNvPr>
                <p:cNvSpPr/>
                <p:nvPr/>
              </p:nvSpPr>
              <p:spPr>
                <a:xfrm>
                  <a:off x="813851" y="5365519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52A78239-6876-400A-9E0D-D8F8D5E821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51" y="5365519"/>
                  <a:ext cx="341243" cy="341243"/>
                </a:xfrm>
                <a:prstGeom prst="rect">
                  <a:avLst/>
                </a:prstGeom>
                <a:blipFill>
                  <a:blip r:embed="rId10"/>
                  <a:stretch>
                    <a:fillRect l="-19298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B02F26-5A49-4D7C-BEAF-08186EB2175A}"/>
              </a:ext>
            </a:extLst>
          </p:cNvPr>
          <p:cNvGrpSpPr/>
          <p:nvPr/>
        </p:nvGrpSpPr>
        <p:grpSpPr>
          <a:xfrm>
            <a:off x="1218842" y="4081618"/>
            <a:ext cx="2058355" cy="1411014"/>
            <a:chOff x="1218842" y="4296382"/>
            <a:chExt cx="2058355" cy="1411014"/>
          </a:xfrm>
        </p:grpSpPr>
        <p:sp>
          <p:nvSpPr>
            <p:cNvPr id="193" name="Left Brace 192">
              <a:extLst>
                <a:ext uri="{FF2B5EF4-FFF2-40B4-BE49-F238E27FC236}">
                  <a16:creationId xmlns:a16="http://schemas.microsoft.com/office/drawing/2014/main" id="{2FE696C2-E04E-41A5-99F2-E41127E3FE65}"/>
                </a:ext>
              </a:extLst>
            </p:cNvPr>
            <p:cNvSpPr/>
            <p:nvPr/>
          </p:nvSpPr>
          <p:spPr>
            <a:xfrm rot="10800000">
              <a:off x="1218842" y="4296382"/>
              <a:ext cx="327621" cy="1411014"/>
            </a:xfrm>
            <a:prstGeom prst="leftBrace">
              <a:avLst>
                <a:gd name="adj1" fmla="val 51642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969F948-2481-4A35-B425-0CD9FF05D7D5}"/>
                </a:ext>
              </a:extLst>
            </p:cNvPr>
            <p:cNvSpPr txBox="1"/>
            <p:nvPr/>
          </p:nvSpPr>
          <p:spPr>
            <a:xfrm>
              <a:off x="1238510" y="4449183"/>
              <a:ext cx="203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t signatures each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4D69C48-F6D1-4397-9C0F-81A6D79D727F}"/>
              </a:ext>
            </a:extLst>
          </p:cNvPr>
          <p:cNvGrpSpPr/>
          <p:nvPr/>
        </p:nvGrpSpPr>
        <p:grpSpPr>
          <a:xfrm>
            <a:off x="3537902" y="3771809"/>
            <a:ext cx="2038687" cy="1135614"/>
            <a:chOff x="4281710" y="3063444"/>
            <a:chExt cx="2038687" cy="1135614"/>
          </a:xfrm>
        </p:grpSpPr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AAE6A8D-AF4C-4F90-8781-E9716EB4D26A}"/>
                </a:ext>
              </a:extLst>
            </p:cNvPr>
            <p:cNvCxnSpPr>
              <a:cxnSpLocks/>
              <a:endCxn id="182" idx="0"/>
            </p:cNvCxnSpPr>
            <p:nvPr/>
          </p:nvCxnSpPr>
          <p:spPr>
            <a:xfrm flipH="1">
              <a:off x="4871881" y="3851952"/>
              <a:ext cx="247484" cy="3471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D03BC527-C6E3-4E6C-9D26-843BADA10826}"/>
                </a:ext>
              </a:extLst>
            </p:cNvPr>
            <p:cNvSpPr txBox="1"/>
            <p:nvPr/>
          </p:nvSpPr>
          <p:spPr>
            <a:xfrm>
              <a:off x="4281710" y="3063444"/>
              <a:ext cx="203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t+1 signatures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CB970D1-D50D-49A5-83E7-E7B28E8EE60C}"/>
              </a:ext>
            </a:extLst>
          </p:cNvPr>
          <p:cNvGrpSpPr/>
          <p:nvPr/>
        </p:nvGrpSpPr>
        <p:grpSpPr>
          <a:xfrm>
            <a:off x="5764941" y="3779233"/>
            <a:ext cx="2038687" cy="1163083"/>
            <a:chOff x="4155367" y="3076068"/>
            <a:chExt cx="2038687" cy="1163083"/>
          </a:xfrm>
        </p:grpSpPr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96947257-A796-49AA-BD27-8E39B4DF2BAD}"/>
                </a:ext>
              </a:extLst>
            </p:cNvPr>
            <p:cNvCxnSpPr>
              <a:cxnSpLocks/>
              <a:stCxn id="200" idx="2"/>
              <a:endCxn id="189" idx="0"/>
            </p:cNvCxnSpPr>
            <p:nvPr/>
          </p:nvCxnSpPr>
          <p:spPr>
            <a:xfrm flipH="1">
              <a:off x="4888239" y="3907065"/>
              <a:ext cx="286472" cy="3320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D3FADB2-3C17-4A05-AD04-43253ED07F20}"/>
                </a:ext>
              </a:extLst>
            </p:cNvPr>
            <p:cNvSpPr txBox="1"/>
            <p:nvPr/>
          </p:nvSpPr>
          <p:spPr>
            <a:xfrm>
              <a:off x="4155367" y="3076068"/>
              <a:ext cx="203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t+1 signatures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EFB025D8-F245-4D82-8D5C-E1C51DF280A2}"/>
                  </a:ext>
                </a:extLst>
              </p:cNvPr>
              <p:cNvSpPr txBox="1"/>
              <p:nvPr/>
            </p:nvSpPr>
            <p:spPr>
              <a:xfrm>
                <a:off x="7596116" y="4576036"/>
                <a:ext cx="429108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400" dirty="0"/>
                  <a:t>(A will ask B to compensate and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800" dirty="0"/>
                  <a:t> </a:t>
                </a:r>
                <a:r>
                  <a:rPr lang="en-SG" sz="2400" dirty="0"/>
                  <a:t>as if they were received in round t+1)</a:t>
                </a:r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EFB025D8-F245-4D82-8D5C-E1C51DF2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116" y="4576036"/>
                <a:ext cx="4291084" cy="1261884"/>
              </a:xfrm>
              <a:prstGeom prst="rect">
                <a:avLst/>
              </a:prstGeom>
              <a:blipFill>
                <a:blip r:embed="rId11"/>
                <a:stretch>
                  <a:fillRect l="-2131" t="-3382" b="-106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A9B86F9-431B-4484-CE55-94F32EB23E54}"/>
              </a:ext>
            </a:extLst>
          </p:cNvPr>
          <p:cNvGrpSpPr/>
          <p:nvPr/>
        </p:nvGrpSpPr>
        <p:grpSpPr>
          <a:xfrm>
            <a:off x="3377494" y="4428546"/>
            <a:ext cx="367920" cy="900909"/>
            <a:chOff x="3225517" y="4790426"/>
            <a:chExt cx="367920" cy="900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99216AB-BDC4-4D76-A1EB-114BC3AFE1F5}"/>
                    </a:ext>
                  </a:extLst>
                </p:cNvPr>
                <p:cNvSpPr/>
                <p:nvPr/>
              </p:nvSpPr>
              <p:spPr>
                <a:xfrm>
                  <a:off x="3252194" y="4790426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99216AB-BDC4-4D76-A1EB-114BC3AFE1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2194" y="4790426"/>
                  <a:ext cx="341243" cy="341243"/>
                </a:xfrm>
                <a:prstGeom prst="rect">
                  <a:avLst/>
                </a:prstGeom>
                <a:blipFill>
                  <a:blip r:embed="rId12"/>
                  <a:stretch>
                    <a:fillRect l="-17241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5A31E27-E1BC-4342-834F-49FBCDF33D73}"/>
                </a:ext>
              </a:extLst>
            </p:cNvPr>
            <p:cNvSpPr txBox="1"/>
            <p:nvPr/>
          </p:nvSpPr>
          <p:spPr>
            <a:xfrm>
              <a:off x="3225517" y="4987699"/>
              <a:ext cx="36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B752FE4-F588-413E-968B-E6607E70A071}"/>
                    </a:ext>
                  </a:extLst>
                </p:cNvPr>
                <p:cNvSpPr/>
                <p:nvPr/>
              </p:nvSpPr>
              <p:spPr>
                <a:xfrm>
                  <a:off x="3252194" y="5350092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B752FE4-F588-413E-968B-E6607E70A0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2194" y="5350092"/>
                  <a:ext cx="341243" cy="341243"/>
                </a:xfrm>
                <a:prstGeom prst="rect">
                  <a:avLst/>
                </a:prstGeom>
                <a:blipFill>
                  <a:blip r:embed="rId13"/>
                  <a:stretch>
                    <a:fillRect l="-17241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CB32F-A567-9326-08FD-913ED7E162B0}"/>
              </a:ext>
            </a:extLst>
          </p:cNvPr>
          <p:cNvGrpSpPr/>
          <p:nvPr/>
        </p:nvGrpSpPr>
        <p:grpSpPr>
          <a:xfrm>
            <a:off x="5588080" y="4403766"/>
            <a:ext cx="367920" cy="900909"/>
            <a:chOff x="5442404" y="4795020"/>
            <a:chExt cx="367920" cy="900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29C1342-ECF2-858E-C94C-558456B7E761}"/>
                    </a:ext>
                  </a:extLst>
                </p:cNvPr>
                <p:cNvSpPr/>
                <p:nvPr/>
              </p:nvSpPr>
              <p:spPr>
                <a:xfrm>
                  <a:off x="5469081" y="4795020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29C1342-ECF2-858E-C94C-558456B7E7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9081" y="4795020"/>
                  <a:ext cx="341243" cy="341243"/>
                </a:xfrm>
                <a:prstGeom prst="rect">
                  <a:avLst/>
                </a:prstGeom>
                <a:blipFill>
                  <a:blip r:embed="rId14"/>
                  <a:stretch>
                    <a:fillRect l="-18966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A5D2577-ACC3-EBAC-8673-B5DC0AEDA9FE}"/>
                </a:ext>
              </a:extLst>
            </p:cNvPr>
            <p:cNvSpPr txBox="1"/>
            <p:nvPr/>
          </p:nvSpPr>
          <p:spPr>
            <a:xfrm>
              <a:off x="5442404" y="4992293"/>
              <a:ext cx="36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F526DEE-895E-CF5B-56B1-99EFE94526B7}"/>
                    </a:ext>
                  </a:extLst>
                </p:cNvPr>
                <p:cNvSpPr/>
                <p:nvPr/>
              </p:nvSpPr>
              <p:spPr>
                <a:xfrm>
                  <a:off x="5469081" y="5354686"/>
                  <a:ext cx="341243" cy="3412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F526DEE-895E-CF5B-56B1-99EFE94526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9081" y="5354686"/>
                  <a:ext cx="341243" cy="341243"/>
                </a:xfrm>
                <a:prstGeom prst="rect">
                  <a:avLst/>
                </a:prstGeom>
                <a:blipFill>
                  <a:blip r:embed="rId15"/>
                  <a:stretch>
                    <a:fillRect l="-17241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tar: 10 Points 14">
                <a:extLst>
                  <a:ext uri="{FF2B5EF4-FFF2-40B4-BE49-F238E27FC236}">
                    <a16:creationId xmlns:a16="http://schemas.microsoft.com/office/drawing/2014/main" id="{5CB81B19-5C43-48D3-82F4-CB0FA78620F5}"/>
                  </a:ext>
                </a:extLst>
              </p:cNvPr>
              <p:cNvSpPr/>
              <p:nvPr/>
            </p:nvSpPr>
            <p:spPr>
              <a:xfrm>
                <a:off x="7324823" y="3179257"/>
                <a:ext cx="2569656" cy="1411832"/>
              </a:xfrm>
              <a:prstGeom prst="star10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800" dirty="0"/>
                  <a:t> </a:t>
                </a:r>
                <a:r>
                  <a:rPr lang="en-SG" sz="2400" dirty="0"/>
                  <a:t>will not be accepted</a:t>
                </a:r>
              </a:p>
            </p:txBody>
          </p:sp>
        </mc:Choice>
        <mc:Fallback xmlns="">
          <p:sp>
            <p:nvSpPr>
              <p:cNvPr id="15" name="Star: 10 Points 14">
                <a:extLst>
                  <a:ext uri="{FF2B5EF4-FFF2-40B4-BE49-F238E27FC236}">
                    <a16:creationId xmlns:a16="http://schemas.microsoft.com/office/drawing/2014/main" id="{5CB81B19-5C43-48D3-82F4-CB0FA7862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23" y="3179257"/>
                <a:ext cx="2569656" cy="1411832"/>
              </a:xfrm>
              <a:prstGeom prst="star10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5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1" grpId="0"/>
      <p:bldP spid="172" grpId="0" animBg="1"/>
      <p:bldP spid="173" grpId="0" animBg="1"/>
      <p:bldP spid="201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5F2A-4344-4553-A6E2-AC80C251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err="1"/>
              <a:t>OverlayBB’s</a:t>
            </a:r>
            <a:r>
              <a:rPr lang="en-SG" dirty="0"/>
              <a:t> idea: delay and compensate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548A4-9841-48AE-8EB2-FF7AF905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763"/>
            <a:ext cx="10515600" cy="2893936"/>
          </a:xfrm>
        </p:spPr>
        <p:txBody>
          <a:bodyPr/>
          <a:lstStyle/>
          <a:p>
            <a:r>
              <a:rPr lang="en-US" altLang="zh-CN" dirty="0"/>
              <a:t>Compensation </a:t>
            </a:r>
            <a:r>
              <a:rPr lang="en-SG" dirty="0"/>
              <a:t>gets complicated on the general topology</a:t>
            </a:r>
          </a:p>
          <a:p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3DCBC-E23E-46B2-B17E-2C4BE4A7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886F64-E51F-47C2-9EA5-FA73B8FA252B}"/>
              </a:ext>
            </a:extLst>
          </p:cNvPr>
          <p:cNvGrpSpPr/>
          <p:nvPr/>
        </p:nvGrpSpPr>
        <p:grpSpPr>
          <a:xfrm>
            <a:off x="1291746" y="2531745"/>
            <a:ext cx="477155" cy="1192364"/>
            <a:chOff x="104837" y="86915"/>
            <a:chExt cx="149334" cy="37317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71BB7B8-C63A-4EB9-9200-F4975A136882}"/>
                </a:ext>
              </a:extLst>
            </p:cNvPr>
            <p:cNvGrpSpPr/>
            <p:nvPr/>
          </p:nvGrpSpPr>
          <p:grpSpPr>
            <a:xfrm>
              <a:off x="104837" y="86915"/>
              <a:ext cx="149334" cy="149334"/>
              <a:chOff x="109428" y="86915"/>
              <a:chExt cx="149334" cy="149334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35DBA14-215F-4A80-A4C3-857D5D76A233}"/>
                  </a:ext>
                </a:extLst>
              </p:cNvPr>
              <p:cNvSpPr/>
              <p:nvPr/>
            </p:nvSpPr>
            <p:spPr>
              <a:xfrm>
                <a:off x="109428" y="86915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2A11A40-0F1F-4D59-9665-5434DA5C1DE9}"/>
                      </a:ext>
                    </a:extLst>
                  </p:cNvPr>
                  <p:cNvSpPr txBox="1"/>
                  <p:nvPr/>
                </p:nvSpPr>
                <p:spPr>
                  <a:xfrm>
                    <a:off x="125386" y="92333"/>
                    <a:ext cx="107417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2A11A40-0F1F-4D59-9665-5434DA5C1D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386" y="92333"/>
                    <a:ext cx="107417" cy="1348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9056C89-9247-4BCC-809D-A318F871F52F}"/>
                </a:ext>
              </a:extLst>
            </p:cNvPr>
            <p:cNvGrpSpPr/>
            <p:nvPr/>
          </p:nvGrpSpPr>
          <p:grpSpPr>
            <a:xfrm>
              <a:off x="104837" y="310752"/>
              <a:ext cx="149334" cy="149334"/>
              <a:chOff x="100246" y="310752"/>
              <a:chExt cx="149334" cy="14933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626ABA9-C44B-4DFC-8FC2-4C179748D1A6}"/>
                  </a:ext>
                </a:extLst>
              </p:cNvPr>
              <p:cNvSpPr/>
              <p:nvPr/>
            </p:nvSpPr>
            <p:spPr>
              <a:xfrm>
                <a:off x="100246" y="310752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BB236F4-2BFB-4929-8D87-49747CA1524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04" y="316170"/>
                    <a:ext cx="107417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BB236F4-2BFB-4929-8D87-49747CA152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204" y="316170"/>
                    <a:ext cx="107417" cy="1348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5B56CA-4F52-4971-841C-306FF82706A8}"/>
              </a:ext>
            </a:extLst>
          </p:cNvPr>
          <p:cNvGrpSpPr/>
          <p:nvPr/>
        </p:nvGrpSpPr>
        <p:grpSpPr>
          <a:xfrm>
            <a:off x="2111831" y="2862015"/>
            <a:ext cx="477155" cy="477155"/>
            <a:chOff x="441216" y="310753"/>
            <a:chExt cx="149334" cy="14933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B6FC00-7C02-4010-86AD-D413BA0FCCA8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CE79EC3-770E-4ABA-B227-47A7C9E1F135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CE79EC3-770E-4ABA-B227-47A7C9E1F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9C8290C-3E5D-47E7-B5D8-CB5318FE3B92}"/>
              </a:ext>
            </a:extLst>
          </p:cNvPr>
          <p:cNvGrpSpPr/>
          <p:nvPr/>
        </p:nvGrpSpPr>
        <p:grpSpPr>
          <a:xfrm>
            <a:off x="2931919" y="2862015"/>
            <a:ext cx="477155" cy="477155"/>
            <a:chOff x="441216" y="310753"/>
            <a:chExt cx="149334" cy="14933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DE217A-4CC1-46FE-80A0-E9320D2119EE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706F0E0-2B90-42A1-9E93-5F2EE4AD2DEC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706F0E0-2B90-42A1-9E93-5F2EE4AD2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0A8E15D-95F7-49F8-8E7D-802B8C94A36F}"/>
              </a:ext>
            </a:extLst>
          </p:cNvPr>
          <p:cNvGrpSpPr/>
          <p:nvPr/>
        </p:nvGrpSpPr>
        <p:grpSpPr>
          <a:xfrm>
            <a:off x="3924522" y="2531745"/>
            <a:ext cx="477155" cy="1192364"/>
            <a:chOff x="104837" y="86915"/>
            <a:chExt cx="149334" cy="37317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B4D49BF-06C3-4024-B770-171E5E16CA7C}"/>
                </a:ext>
              </a:extLst>
            </p:cNvPr>
            <p:cNvGrpSpPr/>
            <p:nvPr/>
          </p:nvGrpSpPr>
          <p:grpSpPr>
            <a:xfrm>
              <a:off x="104837" y="86915"/>
              <a:ext cx="149334" cy="149334"/>
              <a:chOff x="109428" y="86915"/>
              <a:chExt cx="149334" cy="149334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B448EFB-0402-492C-9C49-34DFCE440040}"/>
                  </a:ext>
                </a:extLst>
              </p:cNvPr>
              <p:cNvSpPr/>
              <p:nvPr/>
            </p:nvSpPr>
            <p:spPr>
              <a:xfrm>
                <a:off x="109428" y="86915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C0A4A18D-080F-4081-B454-A747EE542272}"/>
                      </a:ext>
                    </a:extLst>
                  </p:cNvPr>
                  <p:cNvSpPr txBox="1"/>
                  <p:nvPr/>
                </p:nvSpPr>
                <p:spPr>
                  <a:xfrm>
                    <a:off x="116678" y="92333"/>
                    <a:ext cx="116125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C0A4A18D-080F-4081-B454-A747EE5422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78" y="92333"/>
                    <a:ext cx="116125" cy="1348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ECF4208-8553-4148-87C2-2B932806590E}"/>
                </a:ext>
              </a:extLst>
            </p:cNvPr>
            <p:cNvGrpSpPr/>
            <p:nvPr/>
          </p:nvGrpSpPr>
          <p:grpSpPr>
            <a:xfrm>
              <a:off x="104837" y="310752"/>
              <a:ext cx="149334" cy="149334"/>
              <a:chOff x="100246" y="310752"/>
              <a:chExt cx="149334" cy="149334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C0508BA-9FEE-40BF-98C0-9E332A7569C3}"/>
                  </a:ext>
                </a:extLst>
              </p:cNvPr>
              <p:cNvSpPr/>
              <p:nvPr/>
            </p:nvSpPr>
            <p:spPr>
              <a:xfrm>
                <a:off x="100246" y="310752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2E07A83-A991-4FEB-85A1-B0889121C2F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496" y="316170"/>
                    <a:ext cx="116125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2E07A83-A991-4FEB-85A1-B0889121C2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496" y="316170"/>
                    <a:ext cx="116125" cy="1348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46F4A3C-1746-41FE-9DAA-A013ECCA086B}"/>
              </a:ext>
            </a:extLst>
          </p:cNvPr>
          <p:cNvGrpSpPr/>
          <p:nvPr/>
        </p:nvGrpSpPr>
        <p:grpSpPr>
          <a:xfrm>
            <a:off x="4744607" y="2862015"/>
            <a:ext cx="477155" cy="477155"/>
            <a:chOff x="441216" y="310753"/>
            <a:chExt cx="149334" cy="14933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6577F9E-5B33-4110-863E-03D7416066A2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0932767-4F48-49CE-9A8E-17CBD9FBC23D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0932767-4F48-49CE-9A8E-17CBD9FBC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4D17A7B-36A6-408D-866F-21C5F21306F5}"/>
              </a:ext>
            </a:extLst>
          </p:cNvPr>
          <p:cNvGrpSpPr/>
          <p:nvPr/>
        </p:nvGrpSpPr>
        <p:grpSpPr>
          <a:xfrm>
            <a:off x="5564695" y="2862015"/>
            <a:ext cx="477155" cy="477155"/>
            <a:chOff x="441216" y="310753"/>
            <a:chExt cx="149334" cy="14933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F05A187-C1D9-44A9-8140-72A31CC0E379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097ECB3-706D-4346-B3AB-DBAFC3420985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097ECB3-706D-4346-B3AB-DBAFC3420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FFD89CC-EA0C-4015-B5AA-E4846E8389DF}"/>
              </a:ext>
            </a:extLst>
          </p:cNvPr>
          <p:cNvGrpSpPr/>
          <p:nvPr/>
        </p:nvGrpSpPr>
        <p:grpSpPr>
          <a:xfrm>
            <a:off x="6557298" y="2531745"/>
            <a:ext cx="477155" cy="1192364"/>
            <a:chOff x="104837" y="86915"/>
            <a:chExt cx="149334" cy="37317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7B77A45-B47E-4DC6-B241-AE6797E9884A}"/>
                </a:ext>
              </a:extLst>
            </p:cNvPr>
            <p:cNvGrpSpPr/>
            <p:nvPr/>
          </p:nvGrpSpPr>
          <p:grpSpPr>
            <a:xfrm>
              <a:off x="104837" y="86915"/>
              <a:ext cx="149334" cy="149334"/>
              <a:chOff x="109428" y="86915"/>
              <a:chExt cx="149334" cy="14933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DBE0122-16FE-47DB-A7C0-A8DE13E9BAA9}"/>
                  </a:ext>
                </a:extLst>
              </p:cNvPr>
              <p:cNvSpPr/>
              <p:nvPr/>
            </p:nvSpPr>
            <p:spPr>
              <a:xfrm>
                <a:off x="109428" y="86915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A3FD536-1F36-46DD-B50E-07FB9B8585B5}"/>
                      </a:ext>
                    </a:extLst>
                  </p:cNvPr>
                  <p:cNvSpPr txBox="1"/>
                  <p:nvPr/>
                </p:nvSpPr>
                <p:spPr>
                  <a:xfrm>
                    <a:off x="127837" y="92333"/>
                    <a:ext cx="104966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A3FD536-1F36-46DD-B50E-07FB9B8585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837" y="92333"/>
                    <a:ext cx="104966" cy="1348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033632C-6AAD-4295-856B-9D8A773CE657}"/>
                </a:ext>
              </a:extLst>
            </p:cNvPr>
            <p:cNvGrpSpPr/>
            <p:nvPr/>
          </p:nvGrpSpPr>
          <p:grpSpPr>
            <a:xfrm>
              <a:off x="104837" y="310752"/>
              <a:ext cx="149334" cy="149334"/>
              <a:chOff x="100246" y="310752"/>
              <a:chExt cx="149334" cy="149334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518C04A-D862-4490-BDD2-459105F99890}"/>
                  </a:ext>
                </a:extLst>
              </p:cNvPr>
              <p:cNvSpPr/>
              <p:nvPr/>
            </p:nvSpPr>
            <p:spPr>
              <a:xfrm>
                <a:off x="100246" y="310752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513EBA2C-AB31-4D48-9140-31F5458D594B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55" y="316170"/>
                    <a:ext cx="104966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513EBA2C-AB31-4D48-9140-31F5458D59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55" y="316170"/>
                    <a:ext cx="104966" cy="1348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8155BEB-8691-451F-B780-4E41CBD64033}"/>
              </a:ext>
            </a:extLst>
          </p:cNvPr>
          <p:cNvGrpSpPr/>
          <p:nvPr/>
        </p:nvGrpSpPr>
        <p:grpSpPr>
          <a:xfrm>
            <a:off x="7377383" y="2862015"/>
            <a:ext cx="477155" cy="477155"/>
            <a:chOff x="441216" y="310753"/>
            <a:chExt cx="149334" cy="14933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50AB48D-F360-42E8-910B-4D72BF62D572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35E6D1F-3306-4963-BD1D-3FE954B54D01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35E6D1F-3306-4963-BD1D-3FE954B54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7AFD07F-B444-4987-9601-CB1233EB75BF}"/>
              </a:ext>
            </a:extLst>
          </p:cNvPr>
          <p:cNvGrpSpPr/>
          <p:nvPr/>
        </p:nvGrpSpPr>
        <p:grpSpPr>
          <a:xfrm>
            <a:off x="8197471" y="2862015"/>
            <a:ext cx="477155" cy="477155"/>
            <a:chOff x="441216" y="310753"/>
            <a:chExt cx="149334" cy="149334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A717A51-DEE1-4524-A924-CA80A1917D54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0561738-01DA-4DB0-8F79-52B85852BFEE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0561738-01DA-4DB0-8F79-52B85852B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79B9924-8E1A-48DC-B7F8-9852BA2AA564}"/>
              </a:ext>
            </a:extLst>
          </p:cNvPr>
          <p:cNvGrpSpPr/>
          <p:nvPr/>
        </p:nvGrpSpPr>
        <p:grpSpPr>
          <a:xfrm>
            <a:off x="9190071" y="2531745"/>
            <a:ext cx="477155" cy="1192364"/>
            <a:chOff x="104837" y="86915"/>
            <a:chExt cx="149334" cy="37317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9A295FB-BD40-4959-961E-F99BA96FD7AB}"/>
                </a:ext>
              </a:extLst>
            </p:cNvPr>
            <p:cNvGrpSpPr/>
            <p:nvPr/>
          </p:nvGrpSpPr>
          <p:grpSpPr>
            <a:xfrm>
              <a:off x="104837" y="86915"/>
              <a:ext cx="149334" cy="149334"/>
              <a:chOff x="109428" y="86915"/>
              <a:chExt cx="149334" cy="149334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57B9209-2B46-42C2-9F77-630C4837EBFD}"/>
                  </a:ext>
                </a:extLst>
              </p:cNvPr>
              <p:cNvSpPr/>
              <p:nvPr/>
            </p:nvSpPr>
            <p:spPr>
              <a:xfrm>
                <a:off x="109428" y="86915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A91066DD-542C-49A6-9782-52F586F590B6}"/>
                      </a:ext>
                    </a:extLst>
                  </p:cNvPr>
                  <p:cNvSpPr txBox="1"/>
                  <p:nvPr/>
                </p:nvSpPr>
                <p:spPr>
                  <a:xfrm>
                    <a:off x="120625" y="92333"/>
                    <a:ext cx="112178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A91066DD-542C-49A6-9782-52F586F59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25" y="92333"/>
                    <a:ext cx="112178" cy="1348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683F98E-EE82-4C1D-9D09-BC923F293764}"/>
                </a:ext>
              </a:extLst>
            </p:cNvPr>
            <p:cNvGrpSpPr/>
            <p:nvPr/>
          </p:nvGrpSpPr>
          <p:grpSpPr>
            <a:xfrm>
              <a:off x="104837" y="310752"/>
              <a:ext cx="149334" cy="149334"/>
              <a:chOff x="100246" y="310752"/>
              <a:chExt cx="149334" cy="14933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AA9966E-B290-4156-B548-9050CF767423}"/>
                  </a:ext>
                </a:extLst>
              </p:cNvPr>
              <p:cNvSpPr/>
              <p:nvPr/>
            </p:nvSpPr>
            <p:spPr>
              <a:xfrm>
                <a:off x="100246" y="310752"/>
                <a:ext cx="149334" cy="14933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 sz="280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9FFED146-828A-44A5-BC71-020DEC8C7CE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443" y="316170"/>
                    <a:ext cx="112178" cy="1348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SG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9FFED146-828A-44A5-BC71-020DEC8C7C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443" y="316170"/>
                    <a:ext cx="112178" cy="1348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A299714-A3D7-4594-91C5-1275DD6F7C16}"/>
              </a:ext>
            </a:extLst>
          </p:cNvPr>
          <p:cNvGrpSpPr/>
          <p:nvPr/>
        </p:nvGrpSpPr>
        <p:grpSpPr>
          <a:xfrm>
            <a:off x="10010156" y="2862015"/>
            <a:ext cx="477155" cy="477155"/>
            <a:chOff x="441216" y="310753"/>
            <a:chExt cx="149334" cy="14933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0162077-ABB5-4271-A58F-E9E03251D105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68B6478-BFE0-45EB-B2E3-52FF9AF6211B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68B6478-BFE0-45EB-B2E3-52FF9AF62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011093-6EBB-45AE-B364-FE591963BD39}"/>
              </a:ext>
            </a:extLst>
          </p:cNvPr>
          <p:cNvGrpSpPr/>
          <p:nvPr/>
        </p:nvGrpSpPr>
        <p:grpSpPr>
          <a:xfrm>
            <a:off x="10830244" y="2862015"/>
            <a:ext cx="477155" cy="477155"/>
            <a:chOff x="441216" y="310753"/>
            <a:chExt cx="149334" cy="14933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81D69B7-6BD2-455F-BC2C-48278A3D0329}"/>
                </a:ext>
              </a:extLst>
            </p:cNvPr>
            <p:cNvSpPr/>
            <p:nvPr/>
          </p:nvSpPr>
          <p:spPr>
            <a:xfrm>
              <a:off x="441216" y="310753"/>
              <a:ext cx="149334" cy="1493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sz="28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D19D1BA8-4B99-4EE5-9271-BF278BEE7ACB}"/>
                    </a:ext>
                  </a:extLst>
                </p:cNvPr>
                <p:cNvSpPr txBox="1"/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D19D1BA8-4B99-4EE5-9271-BF278BEE7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76" y="316171"/>
                  <a:ext cx="97414" cy="1348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48ACA79-56AB-4C19-AF86-6E6308B575C4}"/>
              </a:ext>
            </a:extLst>
          </p:cNvPr>
          <p:cNvCxnSpPr/>
          <p:nvPr/>
        </p:nvCxnSpPr>
        <p:spPr>
          <a:xfrm>
            <a:off x="3679091" y="2467416"/>
            <a:ext cx="0" cy="1592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1B152B1-D8C3-4EA1-B01B-AB5C3F711A7B}"/>
              </a:ext>
            </a:extLst>
          </p:cNvPr>
          <p:cNvCxnSpPr/>
          <p:nvPr/>
        </p:nvCxnSpPr>
        <p:spPr>
          <a:xfrm>
            <a:off x="6323635" y="2467416"/>
            <a:ext cx="0" cy="1592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9227FF4-C95C-47B3-9606-578DF6C444B6}"/>
              </a:ext>
            </a:extLst>
          </p:cNvPr>
          <p:cNvCxnSpPr/>
          <p:nvPr/>
        </p:nvCxnSpPr>
        <p:spPr>
          <a:xfrm>
            <a:off x="8968180" y="2467416"/>
            <a:ext cx="0" cy="1592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4DE79DD-88A2-F56A-577C-42E6B6214874}"/>
              </a:ext>
            </a:extLst>
          </p:cNvPr>
          <p:cNvGrpSpPr/>
          <p:nvPr/>
        </p:nvGrpSpPr>
        <p:grpSpPr>
          <a:xfrm>
            <a:off x="1768901" y="2435990"/>
            <a:ext cx="410043" cy="664604"/>
            <a:chOff x="1768901" y="2435990"/>
            <a:chExt cx="410043" cy="664604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B2FFBAE-C730-4B04-9581-6F46A8F41DC0}"/>
                </a:ext>
              </a:extLst>
            </p:cNvPr>
            <p:cNvCxnSpPr>
              <a:cxnSpLocks/>
              <a:stCxn id="76" idx="6"/>
              <a:endCxn id="79" idx="2"/>
            </p:cNvCxnSpPr>
            <p:nvPr/>
          </p:nvCxnSpPr>
          <p:spPr>
            <a:xfrm>
              <a:off x="1768901" y="2770324"/>
              <a:ext cx="342930" cy="33027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44F2108-89ED-4885-B74C-BA5B181AF9B8}"/>
                    </a:ext>
                  </a:extLst>
                </p:cNvPr>
                <p:cNvSpPr txBox="1"/>
                <p:nvPr/>
              </p:nvSpPr>
              <p:spPr>
                <a:xfrm>
                  <a:off x="1867684" y="2435990"/>
                  <a:ext cx="311260" cy="4308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44F2108-89ED-4885-B74C-BA5B181AF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84" y="2435990"/>
                  <a:ext cx="311260" cy="430886"/>
                </a:xfrm>
                <a:prstGeom prst="rect">
                  <a:avLst/>
                </a:prstGeom>
                <a:blipFill>
                  <a:blip r:embed="rId22"/>
                  <a:stretch>
                    <a:fillRect r="-37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1568E-A5E6-9026-7FDD-26CA40DAEA49}"/>
              </a:ext>
            </a:extLst>
          </p:cNvPr>
          <p:cNvGrpSpPr/>
          <p:nvPr/>
        </p:nvGrpSpPr>
        <p:grpSpPr>
          <a:xfrm>
            <a:off x="4401677" y="3100594"/>
            <a:ext cx="409733" cy="607137"/>
            <a:chOff x="4401677" y="3100594"/>
            <a:chExt cx="409733" cy="607137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607B6F00-D837-4660-A6E9-56BD1ACEB931}"/>
                </a:ext>
              </a:extLst>
            </p:cNvPr>
            <p:cNvCxnSpPr>
              <a:cxnSpLocks/>
              <a:stCxn id="88" idx="6"/>
              <a:endCxn id="93" idx="2"/>
            </p:cNvCxnSpPr>
            <p:nvPr/>
          </p:nvCxnSpPr>
          <p:spPr>
            <a:xfrm flipV="1">
              <a:off x="4401677" y="3100594"/>
              <a:ext cx="342930" cy="38493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4738BC1-CB97-4074-83DA-08F7D2CF40D1}"/>
                    </a:ext>
                  </a:extLst>
                </p:cNvPr>
                <p:cNvSpPr txBox="1"/>
                <p:nvPr/>
              </p:nvSpPr>
              <p:spPr>
                <a:xfrm>
                  <a:off x="4500150" y="3276845"/>
                  <a:ext cx="311260" cy="4308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4738BC1-CB97-4074-83DA-08F7D2CF40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150" y="3276845"/>
                  <a:ext cx="311260" cy="430886"/>
                </a:xfrm>
                <a:prstGeom prst="rect">
                  <a:avLst/>
                </a:prstGeom>
                <a:blipFill>
                  <a:blip r:embed="rId23"/>
                  <a:stretch>
                    <a:fillRect r="-37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93A155-A4BB-6726-36C6-0C0BBF9E8F90}"/>
              </a:ext>
            </a:extLst>
          </p:cNvPr>
          <p:cNvGrpSpPr/>
          <p:nvPr/>
        </p:nvGrpSpPr>
        <p:grpSpPr>
          <a:xfrm>
            <a:off x="5219552" y="2565534"/>
            <a:ext cx="345143" cy="535060"/>
            <a:chOff x="5219552" y="2565534"/>
            <a:chExt cx="345143" cy="535060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ECB6AB5-BB95-4077-B4B8-2FD5777B068D}"/>
                </a:ext>
              </a:extLst>
            </p:cNvPr>
            <p:cNvCxnSpPr>
              <a:cxnSpLocks/>
              <a:stCxn id="93" idx="6"/>
              <a:endCxn id="96" idx="2"/>
            </p:cNvCxnSpPr>
            <p:nvPr/>
          </p:nvCxnSpPr>
          <p:spPr>
            <a:xfrm>
              <a:off x="5221762" y="3100594"/>
              <a:ext cx="3429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27B7E1CE-EF24-42D0-9C5E-C0AE080CEC0B}"/>
                    </a:ext>
                  </a:extLst>
                </p:cNvPr>
                <p:cNvSpPr txBox="1"/>
                <p:nvPr/>
              </p:nvSpPr>
              <p:spPr>
                <a:xfrm>
                  <a:off x="5219552" y="2565534"/>
                  <a:ext cx="311260" cy="4308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27B7E1CE-EF24-42D0-9C5E-C0AE080CE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552" y="2565534"/>
                  <a:ext cx="311260" cy="430886"/>
                </a:xfrm>
                <a:prstGeom prst="rect">
                  <a:avLst/>
                </a:prstGeom>
                <a:blipFill>
                  <a:blip r:embed="rId24"/>
                  <a:stretch>
                    <a:fillRect r="-37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BA4979-97EE-74DA-3EC0-33092832A128}"/>
              </a:ext>
            </a:extLst>
          </p:cNvPr>
          <p:cNvGrpSpPr/>
          <p:nvPr/>
        </p:nvGrpSpPr>
        <p:grpSpPr>
          <a:xfrm>
            <a:off x="7034453" y="3100594"/>
            <a:ext cx="385599" cy="607137"/>
            <a:chOff x="7034453" y="3100594"/>
            <a:chExt cx="385599" cy="607137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51BD23B2-03EC-458F-8E73-1A796569FA65}"/>
                </a:ext>
              </a:extLst>
            </p:cNvPr>
            <p:cNvCxnSpPr>
              <a:cxnSpLocks/>
              <a:stCxn id="102" idx="6"/>
              <a:endCxn id="107" idx="2"/>
            </p:cNvCxnSpPr>
            <p:nvPr/>
          </p:nvCxnSpPr>
          <p:spPr>
            <a:xfrm flipV="1">
              <a:off x="7034453" y="3100594"/>
              <a:ext cx="342930" cy="38493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A45D5460-CD4C-46BE-B2E4-692D424728B7}"/>
                    </a:ext>
                  </a:extLst>
                </p:cNvPr>
                <p:cNvSpPr txBox="1"/>
                <p:nvPr/>
              </p:nvSpPr>
              <p:spPr>
                <a:xfrm>
                  <a:off x="7108792" y="3276845"/>
                  <a:ext cx="311260" cy="4308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A45D5460-CD4C-46BE-B2E4-692D42472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92" y="3276845"/>
                  <a:ext cx="311260" cy="430886"/>
                </a:xfrm>
                <a:prstGeom prst="rect">
                  <a:avLst/>
                </a:prstGeom>
                <a:blipFill>
                  <a:blip r:embed="rId25"/>
                  <a:stretch>
                    <a:fillRect r="-37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FCE4F6-A706-1BBE-47F8-2B544483431F}"/>
              </a:ext>
            </a:extLst>
          </p:cNvPr>
          <p:cNvGrpSpPr/>
          <p:nvPr/>
        </p:nvGrpSpPr>
        <p:grpSpPr>
          <a:xfrm>
            <a:off x="10452722" y="2595986"/>
            <a:ext cx="377522" cy="504608"/>
            <a:chOff x="10452722" y="2595986"/>
            <a:chExt cx="377522" cy="504608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BA3EA9F-7954-4164-9665-9EC6BD299250}"/>
                </a:ext>
              </a:extLst>
            </p:cNvPr>
            <p:cNvCxnSpPr>
              <a:cxnSpLocks/>
              <a:stCxn id="121" idx="6"/>
              <a:endCxn id="124" idx="2"/>
            </p:cNvCxnSpPr>
            <p:nvPr/>
          </p:nvCxnSpPr>
          <p:spPr>
            <a:xfrm>
              <a:off x="10487311" y="3100594"/>
              <a:ext cx="342933" cy="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85F4EA3-F3D8-4890-B717-EDDD87844220}"/>
                    </a:ext>
                  </a:extLst>
                </p:cNvPr>
                <p:cNvSpPr txBox="1"/>
                <p:nvPr/>
              </p:nvSpPr>
              <p:spPr>
                <a:xfrm>
                  <a:off x="10452722" y="2595986"/>
                  <a:ext cx="311260" cy="4308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85F4EA3-F3D8-4890-B717-EDDD87844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722" y="2595986"/>
                  <a:ext cx="311260" cy="430886"/>
                </a:xfrm>
                <a:prstGeom prst="rect">
                  <a:avLst/>
                </a:prstGeom>
                <a:blipFill>
                  <a:blip r:embed="rId26"/>
                  <a:stretch>
                    <a:fillRect r="-3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A7D493A-734C-4BAB-8F0B-10213C8C779B}"/>
                  </a:ext>
                </a:extLst>
              </p:cNvPr>
              <p:cNvSpPr txBox="1"/>
              <p:nvPr/>
            </p:nvSpPr>
            <p:spPr>
              <a:xfrm>
                <a:off x="1568077" y="3704257"/>
                <a:ext cx="1874535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0" dirty="0">
                    <a:latin typeface="+mj-lt"/>
                    <a:cs typeface="Times New Roman" panose="02020603050405020304" pitchFamily="18" charset="0"/>
                  </a:rPr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SG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A7D493A-734C-4BAB-8F0B-10213C8C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077" y="3704257"/>
                <a:ext cx="1874535" cy="430886"/>
              </a:xfrm>
              <a:prstGeom prst="rect">
                <a:avLst/>
              </a:prstGeom>
              <a:blipFill>
                <a:blip r:embed="rId27"/>
                <a:stretch>
                  <a:fillRect t="-2571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3B216E68-1A6C-453E-B067-D53032F6A3ED}"/>
                  </a:ext>
                </a:extLst>
              </p:cNvPr>
              <p:cNvSpPr txBox="1"/>
              <p:nvPr/>
            </p:nvSpPr>
            <p:spPr>
              <a:xfrm>
                <a:off x="4127860" y="3704257"/>
                <a:ext cx="1843945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0" dirty="0">
                    <a:latin typeface="+mj-lt"/>
                    <a:cs typeface="Times New Roman" panose="02020603050405020304" pitchFamily="18" charset="0"/>
                  </a:rPr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SG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3B216E68-1A6C-453E-B067-D53032F6A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60" y="3704257"/>
                <a:ext cx="1843945" cy="430886"/>
              </a:xfrm>
              <a:prstGeom prst="rect">
                <a:avLst/>
              </a:prstGeom>
              <a:blipFill>
                <a:blip r:embed="rId28"/>
                <a:stretch>
                  <a:fillRect l="-9901" t="-2571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879591C-42C7-42A4-A165-5FCFEE2B6CD6}"/>
                  </a:ext>
                </a:extLst>
              </p:cNvPr>
              <p:cNvSpPr txBox="1"/>
              <p:nvPr/>
            </p:nvSpPr>
            <p:spPr>
              <a:xfrm>
                <a:off x="6740610" y="3704257"/>
                <a:ext cx="1874509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0" dirty="0">
                    <a:latin typeface="+mj-lt"/>
                    <a:cs typeface="Times New Roman" panose="02020603050405020304" pitchFamily="18" charset="0"/>
                  </a:rPr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SG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879591C-42C7-42A4-A165-5FCFEE2B6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10" y="3704257"/>
                <a:ext cx="1874509" cy="430886"/>
              </a:xfrm>
              <a:prstGeom prst="rect">
                <a:avLst/>
              </a:prstGeom>
              <a:blipFill>
                <a:blip r:embed="rId29"/>
                <a:stretch>
                  <a:fillRect l="-9446" t="-2571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4C5E7A7-41B1-44F5-9642-866D6A8C6CF0}"/>
                  </a:ext>
                </a:extLst>
              </p:cNvPr>
              <p:cNvSpPr txBox="1"/>
              <p:nvPr/>
            </p:nvSpPr>
            <p:spPr>
              <a:xfrm>
                <a:off x="9326877" y="3704257"/>
                <a:ext cx="1874479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0" dirty="0">
                    <a:latin typeface="+mj-lt"/>
                    <a:cs typeface="Times New Roman" panose="02020603050405020304" pitchFamily="18" charset="0"/>
                  </a:rPr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SG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4C5E7A7-41B1-44F5-9642-866D6A8C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77" y="3704257"/>
                <a:ext cx="1874479" cy="430886"/>
              </a:xfrm>
              <a:prstGeom prst="rect">
                <a:avLst/>
              </a:prstGeom>
              <a:blipFill>
                <a:blip r:embed="rId30"/>
                <a:stretch>
                  <a:fillRect l="-9121" t="-2571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9191CE2-FDEC-6E6E-1430-FAD908086F4D}"/>
              </a:ext>
            </a:extLst>
          </p:cNvPr>
          <p:cNvGrpSpPr/>
          <p:nvPr/>
        </p:nvGrpSpPr>
        <p:grpSpPr>
          <a:xfrm>
            <a:off x="5375182" y="2996420"/>
            <a:ext cx="6437590" cy="2642881"/>
            <a:chOff x="4712297" y="3404861"/>
            <a:chExt cx="6437590" cy="2642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8F33CF0-3C71-4C9C-8089-76E356639DB3}"/>
                    </a:ext>
                  </a:extLst>
                </p:cNvPr>
                <p:cNvSpPr txBox="1"/>
                <p:nvPr/>
              </p:nvSpPr>
              <p:spPr>
                <a:xfrm>
                  <a:off x="5700120" y="5216745"/>
                  <a:ext cx="5449767" cy="83099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SG" sz="2400" dirty="0"/>
                    <a:t>B sees a gap of 1 round between receiving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SG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SG" sz="24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SG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SG" sz="2400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8F33CF0-3C71-4C9C-8089-76E356639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120" y="5216745"/>
                  <a:ext cx="5449767" cy="830997"/>
                </a:xfrm>
                <a:prstGeom prst="rect">
                  <a:avLst/>
                </a:prstGeom>
                <a:blipFill>
                  <a:blip r:embed="rId31"/>
                  <a:stretch>
                    <a:fillRect l="-1672" t="-4317" b="-1510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38EE1FF-5654-8171-05C4-5EEA2DA49C03}"/>
                </a:ext>
              </a:extLst>
            </p:cNvPr>
            <p:cNvCxnSpPr>
              <a:cxnSpLocks/>
              <a:stCxn id="140" idx="0"/>
              <a:endCxn id="132" idx="2"/>
            </p:cNvCxnSpPr>
            <p:nvPr/>
          </p:nvCxnSpPr>
          <p:spPr>
            <a:xfrm flipH="1" flipV="1">
              <a:off x="4712297" y="3404861"/>
              <a:ext cx="3712707" cy="18118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932DFE85-CE27-5835-7012-DEA9A9988B05}"/>
                </a:ext>
              </a:extLst>
            </p:cNvPr>
            <p:cNvCxnSpPr>
              <a:cxnSpLocks/>
              <a:stCxn id="140" idx="0"/>
              <a:endCxn id="135" idx="2"/>
            </p:cNvCxnSpPr>
            <p:nvPr/>
          </p:nvCxnSpPr>
          <p:spPr>
            <a:xfrm flipV="1">
              <a:off x="8425004" y="3435313"/>
              <a:ext cx="1520463" cy="17814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EF63300-E659-0AF8-5718-E91608901837}"/>
              </a:ext>
            </a:extLst>
          </p:cNvPr>
          <p:cNvSpPr txBox="1"/>
          <p:nvPr/>
        </p:nvSpPr>
        <p:spPr>
          <a:xfrm>
            <a:off x="1708991" y="4458895"/>
            <a:ext cx="430490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Apply theoretical results in network propagation to compensation properly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8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591C-4A6F-4EEC-F8FD-B73483B5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challenges in delay/compensation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3C59-B92F-DF71-2E02-1269BB8F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zh-CN" sz="2800" dirty="0"/>
              <a:t>To lower overheads, </a:t>
            </a:r>
            <a:r>
              <a:rPr lang="en-SG" altLang="zh-CN" sz="2800" dirty="0" err="1"/>
              <a:t>OverlayBB</a:t>
            </a:r>
            <a:r>
              <a:rPr lang="en-SG" altLang="zh-CN" sz="2800" dirty="0"/>
              <a:t> runs over a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zh-CN" sz="2800" dirty="0"/>
              <a:t>The delay / compensation behaviour of non-committee nodes need to be treated carefully on the overlay network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CF893-ADE1-1543-895C-E6A5CF21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0B5D7-E84F-46DD-0EB6-2CCE0EC50969}"/>
              </a:ext>
            </a:extLst>
          </p:cNvPr>
          <p:cNvSpPr/>
          <p:nvPr/>
        </p:nvSpPr>
        <p:spPr>
          <a:xfrm>
            <a:off x="2019060" y="5051745"/>
            <a:ext cx="7211530" cy="165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rgbClr val="C00000"/>
                </a:solidFill>
              </a:rPr>
              <a:t>See our paper for more details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444400-6592-4694-8F84-7237E0D0D731}"/>
              </a:ext>
            </a:extLst>
          </p:cNvPr>
          <p:cNvGrpSpPr/>
          <p:nvPr/>
        </p:nvGrpSpPr>
        <p:grpSpPr>
          <a:xfrm>
            <a:off x="1444904" y="3141746"/>
            <a:ext cx="3980890" cy="2333949"/>
            <a:chOff x="2115110" y="3597387"/>
            <a:chExt cx="3980890" cy="23339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7F3BEC-0666-4630-8EB4-BC65CBB7D2BD}"/>
                </a:ext>
              </a:extLst>
            </p:cNvPr>
            <p:cNvSpPr/>
            <p:nvPr/>
          </p:nvSpPr>
          <p:spPr>
            <a:xfrm>
              <a:off x="3990431" y="4252064"/>
              <a:ext cx="445324" cy="445324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333184-D3B7-4EB5-BA74-2958A83698CF}"/>
                </a:ext>
              </a:extLst>
            </p:cNvPr>
            <p:cNvSpPr/>
            <p:nvPr/>
          </p:nvSpPr>
          <p:spPr>
            <a:xfrm>
              <a:off x="4093350" y="5486012"/>
              <a:ext cx="445324" cy="445324"/>
            </a:xfrm>
            <a:prstGeom prst="ellipse">
              <a:avLst/>
            </a:prstGeom>
            <a:solidFill>
              <a:schemeClr val="accent6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ED4E00-CD6B-44FC-A81E-45B57579BF39}"/>
                </a:ext>
              </a:extLst>
            </p:cNvPr>
            <p:cNvSpPr/>
            <p:nvPr/>
          </p:nvSpPr>
          <p:spPr>
            <a:xfrm>
              <a:off x="3484741" y="3597387"/>
              <a:ext cx="445324" cy="445324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A110DA-B4C0-4CB0-B00C-F9E800C07C83}"/>
                </a:ext>
              </a:extLst>
            </p:cNvPr>
            <p:cNvSpPr/>
            <p:nvPr/>
          </p:nvSpPr>
          <p:spPr>
            <a:xfrm>
              <a:off x="4770172" y="5040688"/>
              <a:ext cx="445324" cy="44532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337C53-A8BE-4035-94EF-D36186C95A23}"/>
                </a:ext>
              </a:extLst>
            </p:cNvPr>
            <p:cNvSpPr/>
            <p:nvPr/>
          </p:nvSpPr>
          <p:spPr>
            <a:xfrm>
              <a:off x="2381562" y="4042711"/>
              <a:ext cx="445324" cy="44532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4F6280-CEB8-4510-9C7A-CD509C12FC06}"/>
                </a:ext>
              </a:extLst>
            </p:cNvPr>
            <p:cNvSpPr/>
            <p:nvPr/>
          </p:nvSpPr>
          <p:spPr>
            <a:xfrm>
              <a:off x="3039417" y="5431436"/>
              <a:ext cx="445324" cy="445324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DB7B9-E4E2-45FB-A90A-0686A868A3E5}"/>
                </a:ext>
              </a:extLst>
            </p:cNvPr>
            <p:cNvSpPr/>
            <p:nvPr/>
          </p:nvSpPr>
          <p:spPr>
            <a:xfrm>
              <a:off x="2887265" y="4671359"/>
              <a:ext cx="445324" cy="445324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1DFA61-2F34-49FA-A645-C9B6CD4944FB}"/>
                </a:ext>
              </a:extLst>
            </p:cNvPr>
            <p:cNvSpPr/>
            <p:nvPr/>
          </p:nvSpPr>
          <p:spPr>
            <a:xfrm>
              <a:off x="5650676" y="4697388"/>
              <a:ext cx="445324" cy="44532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E534E8-D6FE-4926-9038-4437B5F23EFD}"/>
                </a:ext>
              </a:extLst>
            </p:cNvPr>
            <p:cNvSpPr/>
            <p:nvPr/>
          </p:nvSpPr>
          <p:spPr>
            <a:xfrm>
              <a:off x="5093597" y="3927073"/>
              <a:ext cx="445324" cy="44532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DFDA43-16C7-45CD-BAD3-433986FB3627}"/>
                </a:ext>
              </a:extLst>
            </p:cNvPr>
            <p:cNvSpPr/>
            <p:nvPr/>
          </p:nvSpPr>
          <p:spPr>
            <a:xfrm>
              <a:off x="2115110" y="5080347"/>
              <a:ext cx="445324" cy="445324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189ED6-E1EA-4C44-A9CB-CD3510740116}"/>
                </a:ext>
              </a:extLst>
            </p:cNvPr>
            <p:cNvCxnSpPr>
              <a:stCxn id="13" idx="5"/>
              <a:endCxn id="16" idx="1"/>
            </p:cNvCxnSpPr>
            <p:nvPr/>
          </p:nvCxnSpPr>
          <p:spPr>
            <a:xfrm>
              <a:off x="2761670" y="4422819"/>
              <a:ext cx="190811" cy="3137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FE01C1-DC2D-497F-B096-7F47ECB7624F}"/>
                </a:ext>
              </a:extLst>
            </p:cNvPr>
            <p:cNvCxnSpPr>
              <a:cxnSpLocks/>
              <a:stCxn id="19" idx="7"/>
              <a:endCxn id="16" idx="2"/>
            </p:cNvCxnSpPr>
            <p:nvPr/>
          </p:nvCxnSpPr>
          <p:spPr>
            <a:xfrm flipV="1">
              <a:off x="2495218" y="4894021"/>
              <a:ext cx="392047" cy="25154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513B956-D7DC-4661-92AB-9BC18D0002E7}"/>
                </a:ext>
              </a:extLst>
            </p:cNvPr>
            <p:cNvCxnSpPr>
              <a:cxnSpLocks/>
              <a:stCxn id="16" idx="7"/>
              <a:endCxn id="9" idx="3"/>
            </p:cNvCxnSpPr>
            <p:nvPr/>
          </p:nvCxnSpPr>
          <p:spPr>
            <a:xfrm flipV="1">
              <a:off x="3267373" y="3977495"/>
              <a:ext cx="282584" cy="75908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81294D-805F-4B75-9D31-C0C3FFF2BBCA}"/>
                </a:ext>
              </a:extLst>
            </p:cNvPr>
            <p:cNvCxnSpPr>
              <a:cxnSpLocks/>
              <a:stCxn id="16" idx="6"/>
              <a:endCxn id="7" idx="2"/>
            </p:cNvCxnSpPr>
            <p:nvPr/>
          </p:nvCxnSpPr>
          <p:spPr>
            <a:xfrm flipV="1">
              <a:off x="3332589" y="4474726"/>
              <a:ext cx="657842" cy="41929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D42DF5-18C4-4983-9B2F-135F565E9AA1}"/>
                </a:ext>
              </a:extLst>
            </p:cNvPr>
            <p:cNvCxnSpPr>
              <a:cxnSpLocks/>
              <a:stCxn id="9" idx="5"/>
              <a:endCxn id="7" idx="1"/>
            </p:cNvCxnSpPr>
            <p:nvPr/>
          </p:nvCxnSpPr>
          <p:spPr>
            <a:xfrm>
              <a:off x="3864849" y="3977495"/>
              <a:ext cx="190798" cy="33978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B12A43-4746-4BB9-BC4F-91BCC3DC3896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4213093" y="4697388"/>
              <a:ext cx="102919" cy="7886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94DDA56-2359-4E28-BFC0-487418ECA4C5}"/>
                </a:ext>
              </a:extLst>
            </p:cNvPr>
            <p:cNvCxnSpPr>
              <a:cxnSpLocks/>
              <a:stCxn id="14" idx="6"/>
              <a:endCxn id="8" idx="2"/>
            </p:cNvCxnSpPr>
            <p:nvPr/>
          </p:nvCxnSpPr>
          <p:spPr>
            <a:xfrm>
              <a:off x="3484741" y="5654098"/>
              <a:ext cx="608609" cy="545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17E644-7CFF-4653-8286-66D79373782A}"/>
                </a:ext>
              </a:extLst>
            </p:cNvPr>
            <p:cNvCxnSpPr>
              <a:cxnSpLocks/>
              <a:stCxn id="16" idx="4"/>
              <a:endCxn id="14" idx="0"/>
            </p:cNvCxnSpPr>
            <p:nvPr/>
          </p:nvCxnSpPr>
          <p:spPr>
            <a:xfrm>
              <a:off x="3109927" y="5116683"/>
              <a:ext cx="152152" cy="31475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B0D70EF-1146-46E6-A9FF-C4991B2420E9}"/>
                </a:ext>
              </a:extLst>
            </p:cNvPr>
            <p:cNvCxnSpPr>
              <a:cxnSpLocks/>
              <a:stCxn id="7" idx="6"/>
              <a:endCxn id="18" idx="2"/>
            </p:cNvCxnSpPr>
            <p:nvPr/>
          </p:nvCxnSpPr>
          <p:spPr>
            <a:xfrm flipV="1">
              <a:off x="4435755" y="4149735"/>
              <a:ext cx="657842" cy="3249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9F2014-5129-4E65-9011-E1C7ED5BA37F}"/>
                </a:ext>
              </a:extLst>
            </p:cNvPr>
            <p:cNvCxnSpPr>
              <a:cxnSpLocks/>
              <a:stCxn id="10" idx="0"/>
              <a:endCxn id="18" idx="4"/>
            </p:cNvCxnSpPr>
            <p:nvPr/>
          </p:nvCxnSpPr>
          <p:spPr>
            <a:xfrm flipV="1">
              <a:off x="4992834" y="4372397"/>
              <a:ext cx="323425" cy="6682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FCF8E1D-A063-44AE-8719-73E6E8092B03}"/>
                </a:ext>
              </a:extLst>
            </p:cNvPr>
            <p:cNvCxnSpPr>
              <a:cxnSpLocks/>
              <a:stCxn id="8" idx="6"/>
              <a:endCxn id="10" idx="3"/>
            </p:cNvCxnSpPr>
            <p:nvPr/>
          </p:nvCxnSpPr>
          <p:spPr>
            <a:xfrm flipV="1">
              <a:off x="4538674" y="5420796"/>
              <a:ext cx="296714" cy="28787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87F2DD-E50A-4339-AA27-0DA75BD5B595}"/>
                </a:ext>
              </a:extLst>
            </p:cNvPr>
            <p:cNvCxnSpPr>
              <a:cxnSpLocks/>
              <a:stCxn id="10" idx="6"/>
              <a:endCxn id="17" idx="3"/>
            </p:cNvCxnSpPr>
            <p:nvPr/>
          </p:nvCxnSpPr>
          <p:spPr>
            <a:xfrm flipV="1">
              <a:off x="5215496" y="5077496"/>
              <a:ext cx="500396" cy="1858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744A73-B1C9-4374-820A-F6E99C71B6BF}"/>
              </a:ext>
            </a:extLst>
          </p:cNvPr>
          <p:cNvGrpSpPr/>
          <p:nvPr/>
        </p:nvGrpSpPr>
        <p:grpSpPr>
          <a:xfrm>
            <a:off x="6328622" y="3447935"/>
            <a:ext cx="4689855" cy="1980889"/>
            <a:chOff x="5544868" y="3749330"/>
            <a:chExt cx="4689855" cy="198088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69E3F29-4442-4ADD-BFAE-632F138CEF35}"/>
                </a:ext>
              </a:extLst>
            </p:cNvPr>
            <p:cNvSpPr/>
            <p:nvPr/>
          </p:nvSpPr>
          <p:spPr>
            <a:xfrm>
              <a:off x="5550648" y="3910970"/>
              <a:ext cx="285154" cy="28515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993F2E-5990-47E2-93AB-431F8C08F003}"/>
                </a:ext>
              </a:extLst>
            </p:cNvPr>
            <p:cNvSpPr txBox="1"/>
            <p:nvPr/>
          </p:nvSpPr>
          <p:spPr>
            <a:xfrm>
              <a:off x="5970414" y="3749330"/>
              <a:ext cx="4264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800" dirty="0"/>
                <a:t>malicious, non-committee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3944A7-0BF5-4C3B-8752-FAE070B1E1E4}"/>
                </a:ext>
              </a:extLst>
            </p:cNvPr>
            <p:cNvSpPr/>
            <p:nvPr/>
          </p:nvSpPr>
          <p:spPr>
            <a:xfrm>
              <a:off x="5550648" y="4391175"/>
              <a:ext cx="285154" cy="285154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E0EA8C6-CE6A-410F-88E6-806C853D1B86}"/>
                </a:ext>
              </a:extLst>
            </p:cNvPr>
            <p:cNvSpPr txBox="1"/>
            <p:nvPr/>
          </p:nvSpPr>
          <p:spPr>
            <a:xfrm>
              <a:off x="5970414" y="4235220"/>
              <a:ext cx="3844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800" dirty="0"/>
                <a:t>honest, non-committee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9F2A2F-5216-4FE0-8C2E-C5357F03C393}"/>
                </a:ext>
              </a:extLst>
            </p:cNvPr>
            <p:cNvSpPr txBox="1"/>
            <p:nvPr/>
          </p:nvSpPr>
          <p:spPr>
            <a:xfrm>
              <a:off x="5970414" y="4721110"/>
              <a:ext cx="3542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800" dirty="0"/>
                <a:t>malicious, committee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B0AC63-A9A3-4E35-A4CF-F1D7CDC6F049}"/>
                </a:ext>
              </a:extLst>
            </p:cNvPr>
            <p:cNvSpPr txBox="1"/>
            <p:nvPr/>
          </p:nvSpPr>
          <p:spPr>
            <a:xfrm>
              <a:off x="5970414" y="5206999"/>
              <a:ext cx="31229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800" dirty="0"/>
                <a:t>honest, committee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3593C2-DC46-4AAD-AB31-72F915347632}"/>
                </a:ext>
              </a:extLst>
            </p:cNvPr>
            <p:cNvSpPr/>
            <p:nvPr/>
          </p:nvSpPr>
          <p:spPr>
            <a:xfrm>
              <a:off x="5544868" y="5351585"/>
              <a:ext cx="296714" cy="296714"/>
            </a:xfrm>
            <a:prstGeom prst="ellipse">
              <a:avLst/>
            </a:prstGeom>
            <a:solidFill>
              <a:schemeClr val="accent6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1F5EC6-F880-4D47-9E64-B2F61A4FD5F5}"/>
                </a:ext>
              </a:extLst>
            </p:cNvPr>
            <p:cNvSpPr/>
            <p:nvPr/>
          </p:nvSpPr>
          <p:spPr>
            <a:xfrm>
              <a:off x="5550648" y="4871380"/>
              <a:ext cx="285154" cy="285154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785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DCF8-1AD3-4998-A705-5DA253C9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Some other technical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7766-B4BB-44D7-BF03-B8864788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[Injection attack] </a:t>
            </a:r>
            <a:r>
              <a:rPr lang="en-US" altLang="zh-CN" dirty="0"/>
              <a:t>To avoid certain injection attack, the relaying nodes in </a:t>
            </a:r>
            <a:r>
              <a:rPr lang="en-US" altLang="zh-CN" dirty="0" err="1"/>
              <a:t>OverlayBB</a:t>
            </a:r>
            <a:r>
              <a:rPr lang="en-US" altLang="zh-CN" dirty="0"/>
              <a:t> filter the objects using prediction</a:t>
            </a:r>
          </a:p>
          <a:p>
            <a:r>
              <a:rPr lang="en-US" b="1" dirty="0">
                <a:solidFill>
                  <a:schemeClr val="accent2"/>
                </a:solidFill>
              </a:rPr>
              <a:t>[Commit to 1 object] </a:t>
            </a:r>
            <a:r>
              <a:rPr lang="en-US" dirty="0"/>
              <a:t>The adversary may broadcast more than one object in an instance. We have a novel way for the broadcaster to commit to one object</a:t>
            </a:r>
            <a:endParaRPr lang="en-SG" dirty="0"/>
          </a:p>
          <a:p>
            <a:r>
              <a:rPr lang="en-SG" b="1" dirty="0">
                <a:solidFill>
                  <a:schemeClr val="accent2"/>
                </a:solidFill>
              </a:rPr>
              <a:t>[Beacon generation] </a:t>
            </a:r>
            <a:r>
              <a:rPr lang="en-SG" dirty="0"/>
              <a:t>Under malicious majority, it is easier to do a “grinding attack” that bias the beacon. We use a novel beacon generation mechanism that deals with the attack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See our paper for details</a:t>
            </a:r>
          </a:p>
          <a:p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B56BE-CE97-4ADE-87D0-8C978FEA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</p:spTree>
    <p:extLst>
      <p:ext uri="{BB962C8B-B14F-4D97-AF65-F5344CB8AC3E}">
        <p14:creationId xmlns:p14="http://schemas.microsoft.com/office/powerpoint/2010/main" val="344659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3ED9-3CF0-4EB8-AF12-C0004C1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Security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B3382-B100-48DD-89B9-3EF6B0E1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1CFBB-68DB-4643-A8FF-CAD09CADE78F}"/>
              </a:ext>
            </a:extLst>
          </p:cNvPr>
          <p:cNvSpPr/>
          <p:nvPr/>
        </p:nvSpPr>
        <p:spPr>
          <a:xfrm>
            <a:off x="1804929" y="2035186"/>
            <a:ext cx="9013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>
                <a:latin typeface="+mj-lt"/>
              </a:rPr>
              <a:t>In </a:t>
            </a:r>
            <a:r>
              <a:rPr lang="en-SG" sz="2400" dirty="0" err="1">
                <a:latin typeface="+mj-lt"/>
              </a:rPr>
              <a:t>OverlayBB</a:t>
            </a:r>
            <a:r>
              <a:rPr lang="en-SG" sz="2400" dirty="0">
                <a:latin typeface="+mj-lt"/>
              </a:rPr>
              <a:t>, </a:t>
            </a:r>
            <a:r>
              <a:rPr lang="en-US" sz="2400" dirty="0">
                <a:latin typeface="+mj-lt"/>
              </a:rPr>
              <a:t>if the committee has at least 1 honest node:</a:t>
            </a:r>
            <a:endParaRPr lang="en-SG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>
                <a:latin typeface="+mj-lt"/>
              </a:rPr>
              <a:t>[</a:t>
            </a:r>
            <a:r>
              <a:rPr lang="en-SG" sz="2400" b="1" dirty="0">
                <a:latin typeface="+mj-lt"/>
              </a:rPr>
              <a:t>Safety</a:t>
            </a:r>
            <a:r>
              <a:rPr lang="en-SG" sz="2400" dirty="0">
                <a:latin typeface="+mj-lt"/>
              </a:rPr>
              <a:t>] All honest nodes must return the same object.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>
                <a:latin typeface="+mj-lt"/>
              </a:rPr>
              <a:t>[</a:t>
            </a:r>
            <a:r>
              <a:rPr lang="en-SG" sz="2400" b="1" dirty="0">
                <a:latin typeface="+mj-lt"/>
              </a:rPr>
              <a:t>Validity</a:t>
            </a:r>
            <a:r>
              <a:rPr lang="en-SG" sz="2400" dirty="0">
                <a:latin typeface="+mj-lt"/>
              </a:rPr>
              <a:t>] If the broadcaster is honest, then all honest nodes must return the object broadcast by the broadcaster.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>
                <a:latin typeface="+mj-lt"/>
              </a:rPr>
              <a:t>[</a:t>
            </a:r>
            <a:r>
              <a:rPr lang="en-SG" sz="2400" b="1" dirty="0">
                <a:latin typeface="+mj-lt"/>
              </a:rPr>
              <a:t>Termination</a:t>
            </a:r>
            <a:r>
              <a:rPr lang="en-SG" sz="2400" dirty="0">
                <a:latin typeface="+mj-lt"/>
              </a:rPr>
              <a:t>] all honest nodes terminate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9761-B87E-44F3-ADD2-B0360FB46B7F}"/>
              </a:ext>
            </a:extLst>
          </p:cNvPr>
          <p:cNvSpPr/>
          <p:nvPr/>
        </p:nvSpPr>
        <p:spPr>
          <a:xfrm>
            <a:off x="1804929" y="4884869"/>
            <a:ext cx="9013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>
                <a:latin typeface="+mj-lt"/>
              </a:rPr>
              <a:t>[</a:t>
            </a:r>
            <a:r>
              <a:rPr lang="en-SG" sz="2400" b="1" dirty="0">
                <a:latin typeface="+mj-lt"/>
              </a:rPr>
              <a:t>Safety</a:t>
            </a:r>
            <a:r>
              <a:rPr lang="en-SG" sz="2400" dirty="0">
                <a:latin typeface="+mj-lt"/>
              </a:rPr>
              <a:t>] All nodes agree on each block in the blockchain, except with negligible probability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>
                <a:latin typeface="+mj-lt"/>
              </a:rPr>
              <a:t>[</a:t>
            </a:r>
            <a:r>
              <a:rPr lang="en-SG" sz="2400" b="1" dirty="0">
                <a:latin typeface="+mj-lt"/>
              </a:rPr>
              <a:t>Liveness</a:t>
            </a:r>
            <a:r>
              <a:rPr lang="en-SG" sz="2400" dirty="0">
                <a:latin typeface="+mj-lt"/>
              </a:rPr>
              <a:t>] New blocks are added to the blockchain regularly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636AB-500C-42EE-85B9-D147A1EE85E4}"/>
              </a:ext>
            </a:extLst>
          </p:cNvPr>
          <p:cNvSpPr/>
          <p:nvPr/>
        </p:nvSpPr>
        <p:spPr>
          <a:xfrm>
            <a:off x="904251" y="1540110"/>
            <a:ext cx="88408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/>
              <a:t>Theorem [Informal] </a:t>
            </a:r>
            <a:r>
              <a:rPr lang="en-US" altLang="zh-CN" sz="2400" dirty="0" err="1"/>
              <a:t>OverlayBB</a:t>
            </a:r>
            <a:r>
              <a:rPr lang="en-US" altLang="zh-CN" sz="2400" dirty="0"/>
              <a:t> is a correct Byzantine Broadcast:</a:t>
            </a:r>
            <a:endParaRPr lang="en-SG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5AEDC-4B7B-476A-BDA5-208717423846}"/>
              </a:ext>
            </a:extLst>
          </p:cNvPr>
          <p:cNvSpPr/>
          <p:nvPr/>
        </p:nvSpPr>
        <p:spPr>
          <a:xfrm>
            <a:off x="904251" y="4394561"/>
            <a:ext cx="70294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/>
              <a:t>Theorem [Informal] </a:t>
            </a:r>
            <a:r>
              <a:rPr lang="en-US" altLang="zh-CN" sz="2400" dirty="0" err="1"/>
              <a:t>BCube</a:t>
            </a:r>
            <a:r>
              <a:rPr lang="en-US" altLang="zh-CN" sz="2400" dirty="0"/>
              <a:t> is a correct Blockchain:</a:t>
            </a:r>
            <a:endParaRPr lang="en-SG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44CF-18EC-4061-A2E9-361215D4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Background on modern blockchains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73568-5F3F-4F1D-896A-A46E75709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</p:spPr>
            <p:txBody>
              <a:bodyPr/>
              <a:lstStyle/>
              <a:p>
                <a:r>
                  <a:rPr lang="en-SG" dirty="0"/>
                  <a:t>Fault tolerance: hallmark characteristic of distributed systems</a:t>
                </a:r>
              </a:p>
              <a:p>
                <a14:m>
                  <m:oMath xmlns:m="http://schemas.openxmlformats.org/officeDocument/2006/math">
                    <m:r>
                      <a:rPr lang="en-SG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dirty="0"/>
                  <a:t>: the fraction of adversarial power the system can tolerate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73568-5F3F-4F1D-896A-A46E75709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  <a:blipFill>
                <a:blip r:embed="rId6"/>
                <a:stretch>
                  <a:fillRect l="-1043" t="-64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5" name="Footer Placeholder 404">
            <a:extLst>
              <a:ext uri="{FF2B5EF4-FFF2-40B4-BE49-F238E27FC236}">
                <a16:creationId xmlns:a16="http://schemas.microsoft.com/office/drawing/2014/main" id="{D41B280F-F837-442C-ACA0-EBA7A3EF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3B1C9-2693-41BD-8632-A51F7B53F449}"/>
              </a:ext>
            </a:extLst>
          </p:cNvPr>
          <p:cNvSpPr txBox="1"/>
          <p:nvPr/>
        </p:nvSpPr>
        <p:spPr>
          <a:xfrm>
            <a:off x="1864310" y="3333104"/>
            <a:ext cx="205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Proof of Work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1C14AC6-9AA9-427C-BCBE-3181C3468CD7}"/>
              </a:ext>
            </a:extLst>
          </p:cNvPr>
          <p:cNvSpPr txBox="1"/>
          <p:nvPr/>
        </p:nvSpPr>
        <p:spPr>
          <a:xfrm>
            <a:off x="5029041" y="3333104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Proof of Stake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1F488E6-F5A2-4A74-B973-AB172935BE53}"/>
              </a:ext>
            </a:extLst>
          </p:cNvPr>
          <p:cNvSpPr txBox="1"/>
          <p:nvPr/>
        </p:nvSpPr>
        <p:spPr>
          <a:xfrm>
            <a:off x="8268280" y="332112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Permissioned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54238C-EBB3-453E-B1CB-A5EA52B956B4}"/>
              </a:ext>
            </a:extLst>
          </p:cNvPr>
          <p:cNvGrpSpPr/>
          <p:nvPr/>
        </p:nvGrpSpPr>
        <p:grpSpPr>
          <a:xfrm>
            <a:off x="2338844" y="3858982"/>
            <a:ext cx="1111749" cy="1077497"/>
            <a:chOff x="1815061" y="4479924"/>
            <a:chExt cx="1650403" cy="1599555"/>
          </a:xfrm>
        </p:grpSpPr>
        <p:sp>
          <p:nvSpPr>
            <p:cNvPr id="7" name="Plus Sign 6">
              <a:extLst>
                <a:ext uri="{FF2B5EF4-FFF2-40B4-BE49-F238E27FC236}">
                  <a16:creationId xmlns:a16="http://schemas.microsoft.com/office/drawing/2014/main" id="{65847C16-146B-4BBC-BB6D-A5AA3785EEF1}"/>
                </a:ext>
              </a:extLst>
            </p:cNvPr>
            <p:cNvSpPr/>
            <p:nvPr/>
          </p:nvSpPr>
          <p:spPr>
            <a:xfrm>
              <a:off x="1815061" y="4479924"/>
              <a:ext cx="914400" cy="91440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Minus Sign 7">
              <a:extLst>
                <a:ext uri="{FF2B5EF4-FFF2-40B4-BE49-F238E27FC236}">
                  <a16:creationId xmlns:a16="http://schemas.microsoft.com/office/drawing/2014/main" id="{17C484FF-A4F5-4DA9-9A5F-8F0C9AE398A8}"/>
                </a:ext>
              </a:extLst>
            </p:cNvPr>
            <p:cNvSpPr/>
            <p:nvPr/>
          </p:nvSpPr>
          <p:spPr>
            <a:xfrm>
              <a:off x="2551064" y="4479924"/>
              <a:ext cx="914400" cy="9144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9FDAB9CF-1C35-4E6E-A329-D77A1E8E7F2C}"/>
                </a:ext>
              </a:extLst>
            </p:cNvPr>
            <p:cNvSpPr/>
            <p:nvPr/>
          </p:nvSpPr>
          <p:spPr>
            <a:xfrm>
              <a:off x="1815061" y="5165079"/>
              <a:ext cx="914400" cy="914400"/>
            </a:xfrm>
            <a:prstGeom prst="mathMultipl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Division Sign 9">
              <a:extLst>
                <a:ext uri="{FF2B5EF4-FFF2-40B4-BE49-F238E27FC236}">
                  <a16:creationId xmlns:a16="http://schemas.microsoft.com/office/drawing/2014/main" id="{743DAC34-953E-4260-98A3-BE4B93EC9B80}"/>
                </a:ext>
              </a:extLst>
            </p:cNvPr>
            <p:cNvSpPr/>
            <p:nvPr/>
          </p:nvSpPr>
          <p:spPr>
            <a:xfrm>
              <a:off x="2551064" y="5165079"/>
              <a:ext cx="914400" cy="914400"/>
            </a:xfrm>
            <a:prstGeom prst="mathDivid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0FCEAE5-C929-4572-B2B3-4ABF51D98258}"/>
              </a:ext>
            </a:extLst>
          </p:cNvPr>
          <p:cNvSpPr/>
          <p:nvPr/>
        </p:nvSpPr>
        <p:spPr>
          <a:xfrm>
            <a:off x="5524867" y="3918388"/>
            <a:ext cx="497149" cy="4971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$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74885876-1D9E-4E9F-B439-E88B529453B8}"/>
              </a:ext>
            </a:extLst>
          </p:cNvPr>
          <p:cNvSpPr/>
          <p:nvPr/>
        </p:nvSpPr>
        <p:spPr>
          <a:xfrm>
            <a:off x="5524866" y="4484865"/>
            <a:ext cx="497149" cy="4971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$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B56A28D-123A-49EC-807C-353221C2ACEA}"/>
              </a:ext>
            </a:extLst>
          </p:cNvPr>
          <p:cNvSpPr/>
          <p:nvPr/>
        </p:nvSpPr>
        <p:spPr>
          <a:xfrm>
            <a:off x="6095999" y="4471762"/>
            <a:ext cx="497149" cy="4971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$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4EA29A-0636-4952-ADFA-8A0D0112EAC7}"/>
              </a:ext>
            </a:extLst>
          </p:cNvPr>
          <p:cNvSpPr/>
          <p:nvPr/>
        </p:nvSpPr>
        <p:spPr>
          <a:xfrm>
            <a:off x="6096000" y="3918387"/>
            <a:ext cx="497149" cy="4971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$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E37F9-79A7-4FFF-B32F-755C5816D801}"/>
              </a:ext>
            </a:extLst>
          </p:cNvPr>
          <p:cNvGrpSpPr/>
          <p:nvPr/>
        </p:nvGrpSpPr>
        <p:grpSpPr>
          <a:xfrm>
            <a:off x="8400574" y="3821828"/>
            <a:ext cx="1787575" cy="1352020"/>
            <a:chOff x="8295478" y="3847529"/>
            <a:chExt cx="1902105" cy="1438644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251879E-1B16-40B0-8E4A-6262C9A0A13A}"/>
                </a:ext>
              </a:extLst>
            </p:cNvPr>
            <p:cNvGrpSpPr/>
            <p:nvPr/>
          </p:nvGrpSpPr>
          <p:grpSpPr>
            <a:xfrm>
              <a:off x="9280525" y="4614756"/>
              <a:ext cx="891861" cy="671417"/>
              <a:chOff x="3523825" y="1892832"/>
              <a:chExt cx="851133" cy="640756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8115B8DD-AE21-4D74-B687-E9DBC30A757E}"/>
                  </a:ext>
                </a:extLst>
              </p:cNvPr>
              <p:cNvGrpSpPr/>
              <p:nvPr/>
            </p:nvGrpSpPr>
            <p:grpSpPr>
              <a:xfrm>
                <a:off x="3523825" y="1892832"/>
                <a:ext cx="851133" cy="640756"/>
                <a:chOff x="3244426" y="2737444"/>
                <a:chExt cx="851133" cy="640756"/>
              </a:xfrm>
            </p:grpSpPr>
            <p:sp>
              <p:nvSpPr>
                <p:cNvPr id="323" name="Rectangle: Rounded Corners 322">
                  <a:extLst>
                    <a:ext uri="{FF2B5EF4-FFF2-40B4-BE49-F238E27FC236}">
                      <a16:creationId xmlns:a16="http://schemas.microsoft.com/office/drawing/2014/main" id="{A05C6983-BFEB-4963-8903-581F646F16C8}"/>
                    </a:ext>
                  </a:extLst>
                </p:cNvPr>
                <p:cNvSpPr/>
                <p:nvPr/>
              </p:nvSpPr>
              <p:spPr>
                <a:xfrm>
                  <a:off x="3244426" y="2737444"/>
                  <a:ext cx="851133" cy="491766"/>
                </a:xfrm>
                <a:prstGeom prst="roundRect">
                  <a:avLst>
                    <a:gd name="adj" fmla="val 735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324" name="Rectangle: Rounded Corners 323">
                  <a:extLst>
                    <a:ext uri="{FF2B5EF4-FFF2-40B4-BE49-F238E27FC236}">
                      <a16:creationId xmlns:a16="http://schemas.microsoft.com/office/drawing/2014/main" id="{DB55FC09-8341-42CA-91E6-F4DB4F3D02A1}"/>
                    </a:ext>
                  </a:extLst>
                </p:cNvPr>
                <p:cNvSpPr/>
                <p:nvPr/>
              </p:nvSpPr>
              <p:spPr>
                <a:xfrm>
                  <a:off x="3357403" y="2791254"/>
                  <a:ext cx="625178" cy="340985"/>
                </a:xfrm>
                <a:prstGeom prst="roundRect">
                  <a:avLst>
                    <a:gd name="adj" fmla="val 7353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5ECEF32B-60AF-4EB1-8203-B8889A4A11B5}"/>
                    </a:ext>
                  </a:extLst>
                </p:cNvPr>
                <p:cNvGrpSpPr/>
                <p:nvPr/>
              </p:nvGrpSpPr>
              <p:grpSpPr>
                <a:xfrm>
                  <a:off x="3503250" y="3229210"/>
                  <a:ext cx="333485" cy="148990"/>
                  <a:chOff x="5090160" y="3721608"/>
                  <a:chExt cx="1429512" cy="457200"/>
                </a:xfrm>
              </p:grpSpPr>
              <p:sp>
                <p:nvSpPr>
                  <p:cNvPr id="335" name="Rectangle: Rounded Corners 334">
                    <a:extLst>
                      <a:ext uri="{FF2B5EF4-FFF2-40B4-BE49-F238E27FC236}">
                        <a16:creationId xmlns:a16="http://schemas.microsoft.com/office/drawing/2014/main" id="{3CEEB21B-53AB-4CAF-936D-0149A7FFC656}"/>
                      </a:ext>
                    </a:extLst>
                  </p:cNvPr>
                  <p:cNvSpPr/>
                  <p:nvPr/>
                </p:nvSpPr>
                <p:spPr>
                  <a:xfrm>
                    <a:off x="5376672" y="3721608"/>
                    <a:ext cx="859536" cy="228600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600"/>
                  </a:p>
                </p:txBody>
              </p:sp>
              <p:sp>
                <p:nvSpPr>
                  <p:cNvPr id="349" name="Rectangle: Rounded Corners 348">
                    <a:extLst>
                      <a:ext uri="{FF2B5EF4-FFF2-40B4-BE49-F238E27FC236}">
                        <a16:creationId xmlns:a16="http://schemas.microsoft.com/office/drawing/2014/main" id="{076C42A6-B766-4192-A352-2B41B63593AD}"/>
                      </a:ext>
                    </a:extLst>
                  </p:cNvPr>
                  <p:cNvSpPr/>
                  <p:nvPr/>
                </p:nvSpPr>
                <p:spPr>
                  <a:xfrm>
                    <a:off x="5090160" y="3950208"/>
                    <a:ext cx="1429512" cy="228600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600"/>
                  </a:p>
                </p:txBody>
              </p:sp>
            </p:grpSp>
            <p:sp>
              <p:nvSpPr>
                <p:cNvPr id="326" name="Rectangle: Rounded Corners 325">
                  <a:extLst>
                    <a:ext uri="{FF2B5EF4-FFF2-40B4-BE49-F238E27FC236}">
                      <a16:creationId xmlns:a16="http://schemas.microsoft.com/office/drawing/2014/main" id="{BDDEA266-2DDA-4837-81BB-A6550E370319}"/>
                    </a:ext>
                  </a:extLst>
                </p:cNvPr>
                <p:cNvSpPr/>
                <p:nvPr/>
              </p:nvSpPr>
              <p:spPr>
                <a:xfrm rot="16200000">
                  <a:off x="3755980" y="3307456"/>
                  <a:ext cx="29254" cy="66991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CBAB8DC7-965E-4D92-8642-7EC0B2506CDA}"/>
                    </a:ext>
                  </a:extLst>
                </p:cNvPr>
                <p:cNvGrpSpPr/>
                <p:nvPr/>
              </p:nvGrpSpPr>
              <p:grpSpPr>
                <a:xfrm>
                  <a:off x="3319139" y="3164228"/>
                  <a:ext cx="151882" cy="32993"/>
                  <a:chOff x="3308026" y="3186049"/>
                  <a:chExt cx="151882" cy="32993"/>
                </a:xfrm>
              </p:grpSpPr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25CF8A8E-06CC-4D65-A4D7-9B644348D57D}"/>
                      </a:ext>
                    </a:extLst>
                  </p:cNvPr>
                  <p:cNvSpPr/>
                  <p:nvPr/>
                </p:nvSpPr>
                <p:spPr>
                  <a:xfrm>
                    <a:off x="3308026" y="3186049"/>
                    <a:ext cx="32993" cy="3299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600"/>
                  </a:p>
                </p:txBody>
              </p:sp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5CDB535E-34DA-49AA-92D2-32E4A2B6B5A0}"/>
                      </a:ext>
                    </a:extLst>
                  </p:cNvPr>
                  <p:cNvSpPr/>
                  <p:nvPr/>
                </p:nvSpPr>
                <p:spPr>
                  <a:xfrm>
                    <a:off x="3367471" y="3186049"/>
                    <a:ext cx="32993" cy="3299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600"/>
                  </a:p>
                </p:txBody>
              </p:sp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E72B766E-0D33-4C38-AF82-180A3E933024}"/>
                      </a:ext>
                    </a:extLst>
                  </p:cNvPr>
                  <p:cNvSpPr/>
                  <p:nvPr/>
                </p:nvSpPr>
                <p:spPr>
                  <a:xfrm>
                    <a:off x="3426915" y="3186049"/>
                    <a:ext cx="32993" cy="3299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600"/>
                  </a:p>
                </p:txBody>
              </p:sp>
            </p:grpSp>
          </p:grp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C9F29848-807F-4554-B109-5C056A6073DD}"/>
                  </a:ext>
                </a:extLst>
              </p:cNvPr>
              <p:cNvSpPr txBox="1"/>
              <p:nvPr/>
            </p:nvSpPr>
            <p:spPr>
              <a:xfrm>
                <a:off x="3818006" y="1935049"/>
                <a:ext cx="395884" cy="343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！</a:t>
                </a:r>
                <a:endParaRPr lang="en-SG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7840FDF-2B25-41EC-900F-7673263F7A07}"/>
                </a:ext>
              </a:extLst>
            </p:cNvPr>
            <p:cNvGrpSpPr/>
            <p:nvPr/>
          </p:nvGrpSpPr>
          <p:grpSpPr>
            <a:xfrm>
              <a:off x="8295478" y="3858982"/>
              <a:ext cx="891861" cy="671417"/>
              <a:chOff x="2186092" y="1721444"/>
              <a:chExt cx="851133" cy="640756"/>
            </a:xfrm>
          </p:grpSpPr>
          <p:sp>
            <p:nvSpPr>
              <p:cNvPr id="287" name="Rectangle: Rounded Corners 286">
                <a:extLst>
                  <a:ext uri="{FF2B5EF4-FFF2-40B4-BE49-F238E27FC236}">
                    <a16:creationId xmlns:a16="http://schemas.microsoft.com/office/drawing/2014/main" id="{1203827B-CD0E-4EF6-8A3F-F46F2484968F}"/>
                  </a:ext>
                </a:extLst>
              </p:cNvPr>
              <p:cNvSpPr/>
              <p:nvPr/>
            </p:nvSpPr>
            <p:spPr>
              <a:xfrm>
                <a:off x="2186092" y="1721444"/>
                <a:ext cx="851133" cy="491766"/>
              </a:xfrm>
              <a:prstGeom prst="roundRect">
                <a:avLst>
                  <a:gd name="adj" fmla="val 735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288" name="Rectangle: Rounded Corners 287">
                <a:extLst>
                  <a:ext uri="{FF2B5EF4-FFF2-40B4-BE49-F238E27FC236}">
                    <a16:creationId xmlns:a16="http://schemas.microsoft.com/office/drawing/2014/main" id="{7487C930-21D8-420E-84A8-94C2D00B16A1}"/>
                  </a:ext>
                </a:extLst>
              </p:cNvPr>
              <p:cNvSpPr/>
              <p:nvPr/>
            </p:nvSpPr>
            <p:spPr>
              <a:xfrm>
                <a:off x="2299069" y="1775254"/>
                <a:ext cx="625178" cy="340985"/>
              </a:xfrm>
              <a:prstGeom prst="roundRect">
                <a:avLst>
                  <a:gd name="adj" fmla="val 735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7A320274-E760-4957-B922-F7161646B696}"/>
                  </a:ext>
                </a:extLst>
              </p:cNvPr>
              <p:cNvGrpSpPr/>
              <p:nvPr/>
            </p:nvGrpSpPr>
            <p:grpSpPr>
              <a:xfrm>
                <a:off x="2444916" y="2213210"/>
                <a:ext cx="333485" cy="148990"/>
                <a:chOff x="5090160" y="3721608"/>
                <a:chExt cx="1429512" cy="457200"/>
              </a:xfrm>
            </p:grpSpPr>
            <p:sp>
              <p:nvSpPr>
                <p:cNvPr id="319" name="Rectangle: Rounded Corners 318">
                  <a:extLst>
                    <a:ext uri="{FF2B5EF4-FFF2-40B4-BE49-F238E27FC236}">
                      <a16:creationId xmlns:a16="http://schemas.microsoft.com/office/drawing/2014/main" id="{5E52B844-A951-4039-A198-AFD1E46F5C77}"/>
                    </a:ext>
                  </a:extLst>
                </p:cNvPr>
                <p:cNvSpPr/>
                <p:nvPr/>
              </p:nvSpPr>
              <p:spPr>
                <a:xfrm>
                  <a:off x="5376672" y="3721608"/>
                  <a:ext cx="859536" cy="2286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320" name="Rectangle: Rounded Corners 319">
                  <a:extLst>
                    <a:ext uri="{FF2B5EF4-FFF2-40B4-BE49-F238E27FC236}">
                      <a16:creationId xmlns:a16="http://schemas.microsoft.com/office/drawing/2014/main" id="{F563A9FE-7F15-4C34-986E-9ED8779D62C6}"/>
                    </a:ext>
                  </a:extLst>
                </p:cNvPr>
                <p:cNvSpPr/>
                <p:nvPr/>
              </p:nvSpPr>
              <p:spPr>
                <a:xfrm>
                  <a:off x="5090160" y="3950208"/>
                  <a:ext cx="1429512" cy="2286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</p:grpSp>
          <p:sp>
            <p:nvSpPr>
              <p:cNvPr id="290" name="Rectangle: Rounded Corners 289">
                <a:extLst>
                  <a:ext uri="{FF2B5EF4-FFF2-40B4-BE49-F238E27FC236}">
                    <a16:creationId xmlns:a16="http://schemas.microsoft.com/office/drawing/2014/main" id="{7B893D90-CA25-4A97-B4CA-6E9E41DA0403}"/>
                  </a:ext>
                </a:extLst>
              </p:cNvPr>
              <p:cNvSpPr/>
              <p:nvPr/>
            </p:nvSpPr>
            <p:spPr>
              <a:xfrm rot="16200000">
                <a:off x="2697646" y="2291456"/>
                <a:ext cx="29254" cy="6699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9D41DEB-A2C5-4DCF-8FDD-08A7DDBE8F09}"/>
                  </a:ext>
                </a:extLst>
              </p:cNvPr>
              <p:cNvGrpSpPr/>
              <p:nvPr/>
            </p:nvGrpSpPr>
            <p:grpSpPr>
              <a:xfrm>
                <a:off x="2260805" y="2148228"/>
                <a:ext cx="151882" cy="32993"/>
                <a:chOff x="3308026" y="3186049"/>
                <a:chExt cx="151882" cy="32993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0391C58C-1B38-41EA-921A-6ED970ABEEA4}"/>
                    </a:ext>
                  </a:extLst>
                </p:cNvPr>
                <p:cNvSpPr/>
                <p:nvPr/>
              </p:nvSpPr>
              <p:spPr>
                <a:xfrm>
                  <a:off x="3308026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24B49BC1-A870-4C44-9405-394DECAEDB41}"/>
                    </a:ext>
                  </a:extLst>
                </p:cNvPr>
                <p:cNvSpPr/>
                <p:nvPr/>
              </p:nvSpPr>
              <p:spPr>
                <a:xfrm>
                  <a:off x="3367471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C046962A-072C-4111-97ED-9490FA0F2322}"/>
                    </a:ext>
                  </a:extLst>
                </p:cNvPr>
                <p:cNvSpPr/>
                <p:nvPr/>
              </p:nvSpPr>
              <p:spPr>
                <a:xfrm>
                  <a:off x="3426915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</p:grp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1757221A-3FD5-49F6-BAEB-491742B12A2C}"/>
                  </a:ext>
                </a:extLst>
              </p:cNvPr>
              <p:cNvSpPr/>
              <p:nvPr/>
            </p:nvSpPr>
            <p:spPr>
              <a:xfrm>
                <a:off x="2386854" y="1721444"/>
                <a:ext cx="449602" cy="40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2000" b="1" dirty="0">
                    <a:solidFill>
                      <a:schemeClr val="bg1">
                        <a:lumMod val="95000"/>
                      </a:schemeClr>
                    </a:solidFill>
                  </a:rPr>
                  <a:t>✓</a:t>
                </a: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A720ABB-73C5-4AE4-8C8D-8BB93E1E5BF9}"/>
                </a:ext>
              </a:extLst>
            </p:cNvPr>
            <p:cNvGrpSpPr/>
            <p:nvPr/>
          </p:nvGrpSpPr>
          <p:grpSpPr>
            <a:xfrm>
              <a:off x="8295482" y="4614756"/>
              <a:ext cx="891861" cy="671417"/>
              <a:chOff x="2186092" y="1721444"/>
              <a:chExt cx="851133" cy="640756"/>
            </a:xfrm>
          </p:grpSpPr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0F448B79-354E-4BE3-8236-58CDC43566D6}"/>
                  </a:ext>
                </a:extLst>
              </p:cNvPr>
              <p:cNvSpPr/>
              <p:nvPr/>
            </p:nvSpPr>
            <p:spPr>
              <a:xfrm>
                <a:off x="2186092" y="1721444"/>
                <a:ext cx="851133" cy="491766"/>
              </a:xfrm>
              <a:prstGeom prst="roundRect">
                <a:avLst>
                  <a:gd name="adj" fmla="val 735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258" name="Rectangle: Rounded Corners 257">
                <a:extLst>
                  <a:ext uri="{FF2B5EF4-FFF2-40B4-BE49-F238E27FC236}">
                    <a16:creationId xmlns:a16="http://schemas.microsoft.com/office/drawing/2014/main" id="{5C497CF8-4B32-4FD4-A3FC-52BF3470726C}"/>
                  </a:ext>
                </a:extLst>
              </p:cNvPr>
              <p:cNvSpPr/>
              <p:nvPr/>
            </p:nvSpPr>
            <p:spPr>
              <a:xfrm>
                <a:off x="2299069" y="1775254"/>
                <a:ext cx="625178" cy="340985"/>
              </a:xfrm>
              <a:prstGeom prst="roundRect">
                <a:avLst>
                  <a:gd name="adj" fmla="val 735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31328407-495E-459E-9569-AC065F331144}"/>
                  </a:ext>
                </a:extLst>
              </p:cNvPr>
              <p:cNvGrpSpPr/>
              <p:nvPr/>
            </p:nvGrpSpPr>
            <p:grpSpPr>
              <a:xfrm>
                <a:off x="2444916" y="2213210"/>
                <a:ext cx="333485" cy="148990"/>
                <a:chOff x="5090160" y="3721608"/>
                <a:chExt cx="1429512" cy="457200"/>
              </a:xfrm>
            </p:grpSpPr>
            <p:sp>
              <p:nvSpPr>
                <p:cNvPr id="285" name="Rectangle: Rounded Corners 284">
                  <a:extLst>
                    <a:ext uri="{FF2B5EF4-FFF2-40B4-BE49-F238E27FC236}">
                      <a16:creationId xmlns:a16="http://schemas.microsoft.com/office/drawing/2014/main" id="{00186A2B-6D16-4DF9-BBA3-FDE66F0944E2}"/>
                    </a:ext>
                  </a:extLst>
                </p:cNvPr>
                <p:cNvSpPr/>
                <p:nvPr/>
              </p:nvSpPr>
              <p:spPr>
                <a:xfrm>
                  <a:off x="5376672" y="3721608"/>
                  <a:ext cx="859536" cy="2286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286" name="Rectangle: Rounded Corners 285">
                  <a:extLst>
                    <a:ext uri="{FF2B5EF4-FFF2-40B4-BE49-F238E27FC236}">
                      <a16:creationId xmlns:a16="http://schemas.microsoft.com/office/drawing/2014/main" id="{7CB888DC-94D6-4547-A042-24F19F697888}"/>
                    </a:ext>
                  </a:extLst>
                </p:cNvPr>
                <p:cNvSpPr/>
                <p:nvPr/>
              </p:nvSpPr>
              <p:spPr>
                <a:xfrm>
                  <a:off x="5090160" y="3950208"/>
                  <a:ext cx="1429512" cy="2286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</p:grpSp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8905239B-3E99-49DB-92EA-0FFB2D63624F}"/>
                  </a:ext>
                </a:extLst>
              </p:cNvPr>
              <p:cNvSpPr/>
              <p:nvPr/>
            </p:nvSpPr>
            <p:spPr>
              <a:xfrm rot="16200000">
                <a:off x="2697646" y="2291456"/>
                <a:ext cx="29254" cy="6699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F1C249FC-E67B-4D74-847B-E3B51018F01D}"/>
                  </a:ext>
                </a:extLst>
              </p:cNvPr>
              <p:cNvGrpSpPr/>
              <p:nvPr/>
            </p:nvGrpSpPr>
            <p:grpSpPr>
              <a:xfrm>
                <a:off x="2260805" y="2148228"/>
                <a:ext cx="151882" cy="32993"/>
                <a:chOff x="3308026" y="3186049"/>
                <a:chExt cx="151882" cy="32993"/>
              </a:xfrm>
            </p:grpSpPr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2481687-416A-479A-8110-6C2EF85049AD}"/>
                    </a:ext>
                  </a:extLst>
                </p:cNvPr>
                <p:cNvSpPr/>
                <p:nvPr/>
              </p:nvSpPr>
              <p:spPr>
                <a:xfrm>
                  <a:off x="3308026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40BB0A50-FE5C-413D-95C5-F85E188DF0CF}"/>
                    </a:ext>
                  </a:extLst>
                </p:cNvPr>
                <p:cNvSpPr/>
                <p:nvPr/>
              </p:nvSpPr>
              <p:spPr>
                <a:xfrm>
                  <a:off x="3367471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E972E052-8459-407F-8E7A-CE54CCA933DC}"/>
                    </a:ext>
                  </a:extLst>
                </p:cNvPr>
                <p:cNvSpPr/>
                <p:nvPr/>
              </p:nvSpPr>
              <p:spPr>
                <a:xfrm>
                  <a:off x="3426915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</p:grp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4A8FB21-68CE-4B05-BE0D-A88F6CDA3E0C}"/>
                  </a:ext>
                </a:extLst>
              </p:cNvPr>
              <p:cNvSpPr/>
              <p:nvPr/>
            </p:nvSpPr>
            <p:spPr>
              <a:xfrm>
                <a:off x="2386854" y="1721444"/>
                <a:ext cx="449602" cy="40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2000" b="1" dirty="0">
                    <a:solidFill>
                      <a:schemeClr val="bg1">
                        <a:lumMod val="95000"/>
                      </a:schemeClr>
                    </a:solidFill>
                  </a:rPr>
                  <a:t>✓</a:t>
                </a: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BB7B4BA6-C39E-4B67-A6D3-18BD589EDCEA}"/>
                </a:ext>
              </a:extLst>
            </p:cNvPr>
            <p:cNvGrpSpPr/>
            <p:nvPr/>
          </p:nvGrpSpPr>
          <p:grpSpPr>
            <a:xfrm>
              <a:off x="9305722" y="3847529"/>
              <a:ext cx="891861" cy="671417"/>
              <a:chOff x="2186092" y="1721444"/>
              <a:chExt cx="851133" cy="640756"/>
            </a:xfrm>
          </p:grpSpPr>
          <p:sp>
            <p:nvSpPr>
              <p:cNvPr id="351" name="Rectangle: Rounded Corners 350">
                <a:extLst>
                  <a:ext uri="{FF2B5EF4-FFF2-40B4-BE49-F238E27FC236}">
                    <a16:creationId xmlns:a16="http://schemas.microsoft.com/office/drawing/2014/main" id="{ACC18400-57EA-4D0B-87B1-E917E5BE1949}"/>
                  </a:ext>
                </a:extLst>
              </p:cNvPr>
              <p:cNvSpPr/>
              <p:nvPr/>
            </p:nvSpPr>
            <p:spPr>
              <a:xfrm>
                <a:off x="2186092" y="1721444"/>
                <a:ext cx="851133" cy="491766"/>
              </a:xfrm>
              <a:prstGeom prst="roundRect">
                <a:avLst>
                  <a:gd name="adj" fmla="val 735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33A422E5-B41B-4165-80C7-51137F8B10DC}"/>
                  </a:ext>
                </a:extLst>
              </p:cNvPr>
              <p:cNvSpPr/>
              <p:nvPr/>
            </p:nvSpPr>
            <p:spPr>
              <a:xfrm>
                <a:off x="2299069" y="1775254"/>
                <a:ext cx="625178" cy="340985"/>
              </a:xfrm>
              <a:prstGeom prst="roundRect">
                <a:avLst>
                  <a:gd name="adj" fmla="val 735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5DCA632B-3D24-48D8-ABE9-2B6732ECF8F8}"/>
                  </a:ext>
                </a:extLst>
              </p:cNvPr>
              <p:cNvGrpSpPr/>
              <p:nvPr/>
            </p:nvGrpSpPr>
            <p:grpSpPr>
              <a:xfrm>
                <a:off x="2444916" y="2213210"/>
                <a:ext cx="333485" cy="148990"/>
                <a:chOff x="5090160" y="3721608"/>
                <a:chExt cx="1429512" cy="457200"/>
              </a:xfrm>
            </p:grpSpPr>
            <p:sp>
              <p:nvSpPr>
                <p:cNvPr id="406" name="Rectangle: Rounded Corners 405">
                  <a:extLst>
                    <a:ext uri="{FF2B5EF4-FFF2-40B4-BE49-F238E27FC236}">
                      <a16:creationId xmlns:a16="http://schemas.microsoft.com/office/drawing/2014/main" id="{7781D003-B9B2-462C-BF27-89C6356D5EF0}"/>
                    </a:ext>
                  </a:extLst>
                </p:cNvPr>
                <p:cNvSpPr/>
                <p:nvPr/>
              </p:nvSpPr>
              <p:spPr>
                <a:xfrm>
                  <a:off x="5376672" y="3721608"/>
                  <a:ext cx="859536" cy="2286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407" name="Rectangle: Rounded Corners 406">
                  <a:extLst>
                    <a:ext uri="{FF2B5EF4-FFF2-40B4-BE49-F238E27FC236}">
                      <a16:creationId xmlns:a16="http://schemas.microsoft.com/office/drawing/2014/main" id="{63D1362D-2DC4-45F6-B8F2-0F4D2454C1CD}"/>
                    </a:ext>
                  </a:extLst>
                </p:cNvPr>
                <p:cNvSpPr/>
                <p:nvPr/>
              </p:nvSpPr>
              <p:spPr>
                <a:xfrm>
                  <a:off x="5090160" y="3950208"/>
                  <a:ext cx="1429512" cy="2286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</p:grpSp>
          <p:sp>
            <p:nvSpPr>
              <p:cNvPr id="354" name="Rectangle: Rounded Corners 353">
                <a:extLst>
                  <a:ext uri="{FF2B5EF4-FFF2-40B4-BE49-F238E27FC236}">
                    <a16:creationId xmlns:a16="http://schemas.microsoft.com/office/drawing/2014/main" id="{262D5C76-F188-4FC8-B8AF-C3EA6F954185}"/>
                  </a:ext>
                </a:extLst>
              </p:cNvPr>
              <p:cNvSpPr/>
              <p:nvPr/>
            </p:nvSpPr>
            <p:spPr>
              <a:xfrm rot="16200000">
                <a:off x="2697646" y="2291456"/>
                <a:ext cx="29254" cy="6699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E89B80DB-1542-445D-9BB1-727AB9B63B58}"/>
                  </a:ext>
                </a:extLst>
              </p:cNvPr>
              <p:cNvGrpSpPr/>
              <p:nvPr/>
            </p:nvGrpSpPr>
            <p:grpSpPr>
              <a:xfrm>
                <a:off x="2260805" y="2148228"/>
                <a:ext cx="151882" cy="32993"/>
                <a:chOff x="3308026" y="3186049"/>
                <a:chExt cx="151882" cy="32993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F947DA42-CA33-46C0-BB5B-A812882DAC5C}"/>
                    </a:ext>
                  </a:extLst>
                </p:cNvPr>
                <p:cNvSpPr/>
                <p:nvPr/>
              </p:nvSpPr>
              <p:spPr>
                <a:xfrm>
                  <a:off x="3308026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22A9A707-0C33-46C3-86D5-DBA6B27F70F6}"/>
                    </a:ext>
                  </a:extLst>
                </p:cNvPr>
                <p:cNvSpPr/>
                <p:nvPr/>
              </p:nvSpPr>
              <p:spPr>
                <a:xfrm>
                  <a:off x="3367471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94CFD0F9-96AE-426E-8A58-248E202E7869}"/>
                    </a:ext>
                  </a:extLst>
                </p:cNvPr>
                <p:cNvSpPr/>
                <p:nvPr/>
              </p:nvSpPr>
              <p:spPr>
                <a:xfrm>
                  <a:off x="3426915" y="3186049"/>
                  <a:ext cx="32993" cy="3299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600"/>
                </a:p>
              </p:txBody>
            </p:sp>
          </p:grp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B5516A61-459D-4849-B2DF-A00D5B46EBFC}"/>
                  </a:ext>
                </a:extLst>
              </p:cNvPr>
              <p:cNvSpPr/>
              <p:nvPr/>
            </p:nvSpPr>
            <p:spPr>
              <a:xfrm>
                <a:off x="2386854" y="1721444"/>
                <a:ext cx="449602" cy="40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2000" b="1" dirty="0">
                    <a:solidFill>
                      <a:schemeClr val="bg1">
                        <a:lumMod val="95000"/>
                      </a:schemeClr>
                    </a:solidFill>
                  </a:rPr>
                  <a:t>✓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71E86D-5897-4422-AFD6-6690352F6128}"/>
              </a:ext>
            </a:extLst>
          </p:cNvPr>
          <p:cNvSpPr txBox="1"/>
          <p:nvPr/>
        </p:nvSpPr>
        <p:spPr>
          <a:xfrm>
            <a:off x="1588770" y="5248821"/>
            <a:ext cx="28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% of computational power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1774B572-07C3-463A-9F99-78C9ADA2E0A4}"/>
              </a:ext>
            </a:extLst>
          </p:cNvPr>
          <p:cNvSpPr txBox="1"/>
          <p:nvPr/>
        </p:nvSpPr>
        <p:spPr>
          <a:xfrm>
            <a:off x="8519585" y="5248821"/>
            <a:ext cx="164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% of nodes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F7F0C65-ADD7-4556-888D-4B42205F1795}"/>
              </a:ext>
            </a:extLst>
          </p:cNvPr>
          <p:cNvSpPr txBox="1"/>
          <p:nvPr/>
        </p:nvSpPr>
        <p:spPr>
          <a:xfrm>
            <a:off x="4790754" y="5248821"/>
            <a:ext cx="28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% of stake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4C7FF-3F80-4474-93D7-A465DB733530}"/>
              </a:ext>
            </a:extLst>
          </p:cNvPr>
          <p:cNvSpPr/>
          <p:nvPr/>
        </p:nvSpPr>
        <p:spPr>
          <a:xfrm>
            <a:off x="1864310" y="5705325"/>
            <a:ext cx="21018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SG" dirty="0"/>
              <a:t>e.g. Bitcoin: f &lt; 0.5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209D5-D1EA-4571-9C2D-17359CA56D91}"/>
              </a:ext>
            </a:extLst>
          </p:cNvPr>
          <p:cNvSpPr/>
          <p:nvPr/>
        </p:nvSpPr>
        <p:spPr>
          <a:xfrm>
            <a:off x="5191819" y="5705325"/>
            <a:ext cx="20120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SG" dirty="0" err="1"/>
              <a:t>Algorand</a:t>
            </a:r>
            <a:r>
              <a:rPr lang="en-SG" dirty="0"/>
              <a:t>: f &lt; 0.33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6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0" grpId="0"/>
      <p:bldP spid="221" grpId="0"/>
      <p:bldP spid="12" grpId="0" animBg="1"/>
      <p:bldP spid="222" grpId="0" animBg="1"/>
      <p:bldP spid="223" grpId="0" animBg="1"/>
      <p:bldP spid="224" grpId="0" animBg="1"/>
      <p:bldP spid="13" grpId="0"/>
      <p:bldP spid="408" grpId="0"/>
      <p:bldP spid="409" grpId="0"/>
      <p:bldP spid="6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0018-261E-4E46-8B85-9F50D048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Experimental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63DE-88F7-47F3-AA0A-DED9416B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Implemented in Go, using TCP for communication</a:t>
            </a:r>
          </a:p>
          <a:p>
            <a:r>
              <a:rPr lang="en-SG" dirty="0"/>
              <a:t>Real experiment, not a simulation</a:t>
            </a:r>
          </a:p>
          <a:p>
            <a:r>
              <a:rPr lang="en-SG" dirty="0"/>
              <a:t>10000 </a:t>
            </a:r>
            <a:r>
              <a:rPr lang="en-SG" dirty="0" err="1"/>
              <a:t>BCube</a:t>
            </a:r>
            <a:r>
              <a:rPr lang="en-SG" dirty="0"/>
              <a:t> nodes</a:t>
            </a:r>
          </a:p>
          <a:p>
            <a:r>
              <a:rPr lang="en-SG" dirty="0"/>
              <a:t>20Mbps bandwidth for each node</a:t>
            </a:r>
          </a:p>
          <a:p>
            <a:r>
              <a:rPr lang="en-SG" dirty="0"/>
              <a:t>Overlay: each node forming</a:t>
            </a:r>
            <a:r>
              <a:rPr lang="en-SG" sz="2800" dirty="0"/>
              <a:t> 20 random outgoing edges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4D4AB-2467-4B36-B462-B7BFB03A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</p:spTree>
    <p:extLst>
      <p:ext uri="{BB962C8B-B14F-4D97-AF65-F5344CB8AC3E}">
        <p14:creationId xmlns:p14="http://schemas.microsoft.com/office/powerpoint/2010/main" val="191705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9346-26AC-4AE4-B9A0-72BF7755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Experiment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34857-92FE-41B3-A05A-44698D761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63200" cy="671887"/>
              </a:xfrm>
            </p:spPr>
            <p:txBody>
              <a:bodyPr/>
              <a:lstStyle/>
              <a:p>
                <a:r>
                  <a:rPr lang="en-SG" dirty="0" err="1"/>
                  <a:t>BCube</a:t>
                </a:r>
                <a:r>
                  <a:rPr lang="en-SG" dirty="0"/>
                  <a:t> has practically usable performance under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34857-92FE-41B3-A05A-44698D761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63200" cy="671887"/>
              </a:xfrm>
              <a:blipFill>
                <a:blip r:embed="rId5"/>
                <a:stretch>
                  <a:fillRect l="-1059" t="-153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C1C07-120F-4F35-89FC-27FEE948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C9D9DD-1D69-4BF9-9DD9-6B9D2AC6F3D3}"/>
              </a:ext>
            </a:extLst>
          </p:cNvPr>
          <p:cNvGrpSpPr/>
          <p:nvPr/>
        </p:nvGrpSpPr>
        <p:grpSpPr>
          <a:xfrm>
            <a:off x="668231" y="2632449"/>
            <a:ext cx="8027036" cy="3500064"/>
            <a:chOff x="1227031" y="2632449"/>
            <a:chExt cx="8027036" cy="35000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49898-6D34-40C0-9E7F-DDC42C5A6F45}"/>
                </a:ext>
              </a:extLst>
            </p:cNvPr>
            <p:cNvGrpSpPr/>
            <p:nvPr/>
          </p:nvGrpSpPr>
          <p:grpSpPr>
            <a:xfrm>
              <a:off x="1227031" y="2632449"/>
              <a:ext cx="8027036" cy="3500064"/>
              <a:chOff x="3968636" y="4455078"/>
              <a:chExt cx="3729467" cy="1439863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80560A65-AE55-469F-981B-ABC427348C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84794418"/>
                  </p:ext>
                </p:extLst>
              </p:nvPr>
            </p:nvGraphicFramePr>
            <p:xfrm>
              <a:off x="3968636" y="4455078"/>
              <a:ext cx="3729467" cy="14398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ADDCDD-6922-465B-B4B9-54E899636EF3}"/>
                  </a:ext>
                </a:extLst>
              </p:cNvPr>
              <p:cNvSpPr txBox="1"/>
              <p:nvPr/>
            </p:nvSpPr>
            <p:spPr>
              <a:xfrm>
                <a:off x="4634533" y="5705019"/>
                <a:ext cx="573006" cy="18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4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f </a:t>
                </a:r>
                <a:r>
                  <a:rPr lang="en-SG" sz="24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= 0.4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8BBFC6-3EA6-4DAA-8E3B-61C83A50928A}"/>
                  </a:ext>
                </a:extLst>
              </p:cNvPr>
              <p:cNvSpPr txBox="1"/>
              <p:nvPr/>
            </p:nvSpPr>
            <p:spPr>
              <a:xfrm>
                <a:off x="5249569" y="5705020"/>
                <a:ext cx="573006" cy="18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4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f </a:t>
                </a:r>
                <a:r>
                  <a:rPr lang="en-SG" sz="24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= 0.5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3873E-53E1-40E4-AC68-1E91A204A315}"/>
                  </a:ext>
                </a:extLst>
              </p:cNvPr>
              <p:cNvSpPr txBox="1"/>
              <p:nvPr/>
            </p:nvSpPr>
            <p:spPr>
              <a:xfrm>
                <a:off x="5892559" y="5705020"/>
                <a:ext cx="573006" cy="18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4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f </a:t>
                </a:r>
                <a:r>
                  <a:rPr lang="en-SG" sz="24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= 0.6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54A176-ED91-4570-9999-7E886E5B8C9F}"/>
                  </a:ext>
                </a:extLst>
              </p:cNvPr>
              <p:cNvSpPr txBox="1"/>
              <p:nvPr/>
            </p:nvSpPr>
            <p:spPr>
              <a:xfrm>
                <a:off x="6507296" y="5705020"/>
                <a:ext cx="573006" cy="18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400" dirty="0">
                    <a:latin typeface="CMU Classical Serif" panose="02000603000000000000" pitchFamily="2" charset="0"/>
                    <a:ea typeface="CMU Classical Serif" panose="02000603000000000000" pitchFamily="2" charset="0"/>
                    <a:cs typeface="CMU Classical Serif" panose="02000603000000000000" pitchFamily="2" charset="0"/>
                  </a:rPr>
                  <a:t>f </a:t>
                </a:r>
                <a:r>
                  <a:rPr lang="en-SG" sz="24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= 0.7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F6A14-4248-4804-BFF6-BFDAD2F2D39D}"/>
                </a:ext>
              </a:extLst>
            </p:cNvPr>
            <p:cNvSpPr txBox="1"/>
            <p:nvPr/>
          </p:nvSpPr>
          <p:spPr>
            <a:xfrm>
              <a:off x="7917892" y="5670845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dirty="0">
                  <a:latin typeface="+mj-lt"/>
                  <a:ea typeface="CMU Classical Serif" panose="02000603000000000000" pitchFamily="2" charset="0"/>
                  <a:cs typeface="CMU Classical Serif" panose="02000603000000000000" pitchFamily="2" charset="0"/>
                </a:rPr>
                <a:t>baseline</a:t>
              </a:r>
              <a:endParaRPr lang="en-SG" sz="2400" dirty="0">
                <a:latin typeface="+mj-lt"/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283A7F-C77C-4EC3-BB4C-AC42C5244558}"/>
              </a:ext>
            </a:extLst>
          </p:cNvPr>
          <p:cNvSpPr txBox="1"/>
          <p:nvPr/>
        </p:nvSpPr>
        <p:spPr>
          <a:xfrm>
            <a:off x="8693112" y="3114682"/>
            <a:ext cx="3448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Baseline: replacing </a:t>
            </a:r>
            <a:r>
              <a:rPr lang="en-SG" sz="2400" dirty="0" err="1"/>
              <a:t>OverlayBB</a:t>
            </a:r>
            <a:r>
              <a:rPr lang="en-SG" sz="2400" dirty="0"/>
              <a:t> with state-of-the-art byzantine broadcast protocol</a:t>
            </a:r>
          </a:p>
        </p:txBody>
      </p:sp>
    </p:spTree>
    <p:extLst>
      <p:ext uri="{BB962C8B-B14F-4D97-AF65-F5344CB8AC3E}">
        <p14:creationId xmlns:p14="http://schemas.microsoft.com/office/powerpoint/2010/main" val="54529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D3B4-A4AF-404C-B6F6-C16735FC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6F5C-6930-414F-AB3C-DBA347CC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/>
              <a:t>BCube</a:t>
            </a:r>
            <a:r>
              <a:rPr lang="en-SG" dirty="0"/>
              <a:t>: the first blockchain system that can tolerate majority failure while achieving practically-usable performance</a:t>
            </a:r>
          </a:p>
          <a:p>
            <a:r>
              <a:rPr lang="en-SG" dirty="0"/>
              <a:t>Prototype implementation and experiments</a:t>
            </a:r>
          </a:p>
          <a:p>
            <a:r>
              <a:rPr lang="en-SG" dirty="0"/>
              <a:t>Formal security analysis</a:t>
            </a:r>
          </a:p>
          <a:p>
            <a:r>
              <a:rPr lang="en-SG" dirty="0" err="1"/>
              <a:t>OverlayBB</a:t>
            </a:r>
            <a:r>
              <a:rPr lang="en-SG" dirty="0"/>
              <a:t>: a byzantine broadcast protocol that achieves much higher throughput than the state-of-the-art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5BC70-8AEC-4DD1-A3BB-280850EA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</p:spTree>
    <p:extLst>
      <p:ext uri="{BB962C8B-B14F-4D97-AF65-F5344CB8AC3E}">
        <p14:creationId xmlns:p14="http://schemas.microsoft.com/office/powerpoint/2010/main" val="248656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0F82-46AD-4E9A-9999-1AD46DBB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600" dirty="0"/>
              <a:t>Tolerating </a:t>
            </a:r>
            <a:r>
              <a:rPr lang="en-SG" sz="3600" b="1" dirty="0"/>
              <a:t>malicious majority </a:t>
            </a:r>
            <a:r>
              <a:rPr lang="en-SG" sz="3600" dirty="0"/>
              <a:t>is desirable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CE7A8-29AC-4054-9C17-C5FC37539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dirty="0"/>
                  <a:t>Blockchain systems today are still limited to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dirty="0"/>
                  <a:t>&lt;0.5</a:t>
                </a:r>
              </a:p>
              <a:p>
                <a:r>
                  <a:rPr lang="en-US" altLang="zh-CN" dirty="0"/>
                  <a:t>We start to see </a:t>
                </a:r>
                <a:r>
                  <a:rPr lang="en-SG" dirty="0"/>
                  <a:t>double-spending attacks, where the adversary manages to have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dirty="0"/>
                  <a:t> above 0.5 </a:t>
                </a:r>
              </a:p>
              <a:p>
                <a:r>
                  <a:rPr lang="en-SG" dirty="0"/>
                  <a:t>Centralized miners controlling more than half of the mining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CE7A8-29AC-4054-9C17-C5FC37539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B1F62-760F-4FF3-869E-7A2DE37C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  <a:endParaRPr lang="en-S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431555-97EA-4A6D-8C19-95408D460C3C}"/>
              </a:ext>
            </a:extLst>
          </p:cNvPr>
          <p:cNvGrpSpPr/>
          <p:nvPr/>
        </p:nvGrpSpPr>
        <p:grpSpPr>
          <a:xfrm>
            <a:off x="261352" y="258239"/>
            <a:ext cx="5584297" cy="5468721"/>
            <a:chOff x="4618038" y="286233"/>
            <a:chExt cx="5584297" cy="54687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238B4A-DECF-40F4-966B-7F7344437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8038" y="286233"/>
              <a:ext cx="5584297" cy="48666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4BA5EC-809C-41C9-BD83-7F83A2A177E3}"/>
                </a:ext>
              </a:extLst>
            </p:cNvPr>
            <p:cNvSpPr/>
            <p:nvPr/>
          </p:nvSpPr>
          <p:spPr>
            <a:xfrm>
              <a:off x="4891353" y="5231734"/>
              <a:ext cx="50376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1400" dirty="0"/>
                <a:t>https://www.bloomberg.com/news/articles/2021-08-04/crypto-coin-bitcoin-sv-appears-to-have-suffered-a-51-attack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B044F-82A1-42CC-A613-9D895E003D74}"/>
              </a:ext>
            </a:extLst>
          </p:cNvPr>
          <p:cNvGrpSpPr/>
          <p:nvPr/>
        </p:nvGrpSpPr>
        <p:grpSpPr>
          <a:xfrm>
            <a:off x="3701872" y="220661"/>
            <a:ext cx="8365067" cy="2711058"/>
            <a:chOff x="2563018" y="702554"/>
            <a:chExt cx="8365067" cy="27110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BD02BC-E682-4A9B-9020-7CBF186D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63018" y="702554"/>
              <a:ext cx="8365067" cy="2383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4FB4C4-3F45-4C7E-8FDD-2F616EE96743}"/>
                </a:ext>
              </a:extLst>
            </p:cNvPr>
            <p:cNvSpPr/>
            <p:nvPr/>
          </p:nvSpPr>
          <p:spPr>
            <a:xfrm>
              <a:off x="3047999" y="3105835"/>
              <a:ext cx="66124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1400" dirty="0"/>
                <a:t>https://sg.finance.yahoo.com/news/bitcoin-cash-miners-undo-attacker-211718397.html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7E3A95-9CD1-42CD-93E2-C2CC31527606}"/>
              </a:ext>
            </a:extLst>
          </p:cNvPr>
          <p:cNvGrpSpPr/>
          <p:nvPr/>
        </p:nvGrpSpPr>
        <p:grpSpPr>
          <a:xfrm>
            <a:off x="411559" y="2189966"/>
            <a:ext cx="6920441" cy="4447373"/>
            <a:chOff x="2156883" y="433890"/>
            <a:chExt cx="6920441" cy="44473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5FEF9C-4F62-4451-8222-06CB15D1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56883" y="433890"/>
              <a:ext cx="6920441" cy="38885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99927-FA04-46D7-8976-18089362A500}"/>
                </a:ext>
              </a:extLst>
            </p:cNvPr>
            <p:cNvSpPr/>
            <p:nvPr/>
          </p:nvSpPr>
          <p:spPr>
            <a:xfrm>
              <a:off x="3696230" y="4358043"/>
              <a:ext cx="40634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1400" dirty="0"/>
                <a:t>https://www.nasdaq.com/articles/ethereum-classic-suffers-second-51-attack-in-a-week-2020-08-06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AE83B8-66B1-40B6-BFB4-3F7C0F46A506}"/>
              </a:ext>
            </a:extLst>
          </p:cNvPr>
          <p:cNvGrpSpPr/>
          <p:nvPr/>
        </p:nvGrpSpPr>
        <p:grpSpPr>
          <a:xfrm>
            <a:off x="3473923" y="3495907"/>
            <a:ext cx="8509000" cy="2716698"/>
            <a:chOff x="351367" y="3430619"/>
            <a:chExt cx="8509000" cy="27166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5626AF-B29E-4198-BCCA-A74838EA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1367" y="3430619"/>
              <a:ext cx="8509000" cy="2369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0F75F-D860-43D7-98F7-E1345AE73E25}"/>
                </a:ext>
              </a:extLst>
            </p:cNvPr>
            <p:cNvSpPr/>
            <p:nvPr/>
          </p:nvSpPr>
          <p:spPr>
            <a:xfrm>
              <a:off x="1378347" y="5839540"/>
              <a:ext cx="64194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1400" dirty="0"/>
                <a:t>https://sg.finance.yahoo.com/news/monero-under-51-attack-threat-182244867.html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29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E09A-5BCA-4D98-89F5-B3EFFD8D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Impossible?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26D34-B80E-465C-B9DD-197640314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01308"/>
              </a:xfrm>
            </p:spPr>
            <p:txBody>
              <a:bodyPr/>
              <a:lstStyle/>
              <a:p>
                <a:r>
                  <a:rPr lang="en-SG" dirty="0"/>
                  <a:t>Many blockchains use </a:t>
                </a:r>
                <a:r>
                  <a:rPr lang="en-SG" b="1" dirty="0"/>
                  <a:t>byzantine agreement </a:t>
                </a:r>
                <a:r>
                  <a:rPr lang="en-SG" dirty="0"/>
                  <a:t>as building block</a:t>
                </a:r>
              </a:p>
              <a:p>
                <a:r>
                  <a:rPr lang="en-SG" dirty="0"/>
                  <a:t>Byzantine agreement cannot tolerate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i="1" dirty="0" smtClean="0">
                        <a:latin typeface="Cambria Math" panose="02040503050406030204" pitchFamily="18" charset="0"/>
                      </a:rPr>
                      <m:t> &gt; 0.5</m:t>
                    </m:r>
                  </m:oMath>
                </a14:m>
                <a:endParaRPr lang="en-SG" dirty="0"/>
              </a:p>
              <a:p>
                <a:r>
                  <a:rPr lang="en-SG" dirty="0"/>
                  <a:t>However, the impossibility of byzantine agreement does not carry over to blockchains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26D34-B80E-465C-B9DD-197640314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01308"/>
              </a:xfrm>
              <a:blipFill>
                <a:blip r:embed="rId6"/>
                <a:stretch>
                  <a:fillRect l="-1043" t="-5167" b="-21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A1E0F-1449-4C94-86CF-B495876B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  <a:endParaRPr lang="en-S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B26C5D-A513-4469-8A32-1483498A27F1}"/>
              </a:ext>
            </a:extLst>
          </p:cNvPr>
          <p:cNvSpPr txBox="1"/>
          <p:nvPr/>
        </p:nvSpPr>
        <p:spPr>
          <a:xfrm>
            <a:off x="5733076" y="421239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One-shot game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C786E-7924-463B-9C46-FA74CC48B811}"/>
              </a:ext>
            </a:extLst>
          </p:cNvPr>
          <p:cNvSpPr txBox="1"/>
          <p:nvPr/>
        </p:nvSpPr>
        <p:spPr>
          <a:xfrm>
            <a:off x="8017930" y="5626413"/>
            <a:ext cx="309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A sequence of </a:t>
            </a:r>
            <a:r>
              <a:rPr lang="en-US" altLang="zh-CN" sz="2400" dirty="0"/>
              <a:t>blocks</a:t>
            </a:r>
            <a:endParaRPr lang="en-SG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2FC19-DFE8-481D-B804-B3BD49F17F3B}"/>
              </a:ext>
            </a:extLst>
          </p:cNvPr>
          <p:cNvSpPr/>
          <p:nvPr/>
        </p:nvSpPr>
        <p:spPr>
          <a:xfrm>
            <a:off x="2811375" y="4072435"/>
            <a:ext cx="1684684" cy="805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Byzantine Agreement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C4B00-ADF5-407E-9814-37E728008E86}"/>
              </a:ext>
            </a:extLst>
          </p:cNvPr>
          <p:cNvSpPr txBox="1"/>
          <p:nvPr/>
        </p:nvSpPr>
        <p:spPr>
          <a:xfrm>
            <a:off x="2092116" y="398210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/>
              <a:t>input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31F380-C866-4136-9A3A-BA1EB88A03AD}"/>
              </a:ext>
            </a:extLst>
          </p:cNvPr>
          <p:cNvSpPr/>
          <p:nvPr/>
        </p:nvSpPr>
        <p:spPr>
          <a:xfrm>
            <a:off x="4614875" y="4305121"/>
            <a:ext cx="493643" cy="339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B6EE90-C847-4453-9399-223F4BEF7833}"/>
              </a:ext>
            </a:extLst>
          </p:cNvPr>
          <p:cNvSpPr/>
          <p:nvPr/>
        </p:nvSpPr>
        <p:spPr>
          <a:xfrm>
            <a:off x="1751345" y="3893469"/>
            <a:ext cx="264424" cy="2644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38678D-A73E-4EF3-B096-13A621295EB8}"/>
              </a:ext>
            </a:extLst>
          </p:cNvPr>
          <p:cNvSpPr/>
          <p:nvPr/>
        </p:nvSpPr>
        <p:spPr>
          <a:xfrm>
            <a:off x="1751345" y="4450107"/>
            <a:ext cx="264424" cy="2644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57431-7D17-4871-BBCA-409BAEA65D69}"/>
              </a:ext>
            </a:extLst>
          </p:cNvPr>
          <p:cNvSpPr/>
          <p:nvPr/>
        </p:nvSpPr>
        <p:spPr>
          <a:xfrm>
            <a:off x="1751345" y="4172909"/>
            <a:ext cx="264424" cy="2644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E46B0A-5697-4247-84CB-9A19A3CDEAF7}"/>
              </a:ext>
            </a:extLst>
          </p:cNvPr>
          <p:cNvSpPr/>
          <p:nvPr/>
        </p:nvSpPr>
        <p:spPr>
          <a:xfrm>
            <a:off x="1746375" y="4725491"/>
            <a:ext cx="264424" cy="2644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Z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FD0E17-DA5D-4EC1-889D-D9D08247F670}"/>
              </a:ext>
            </a:extLst>
          </p:cNvPr>
          <p:cNvSpPr/>
          <p:nvPr/>
        </p:nvSpPr>
        <p:spPr>
          <a:xfrm>
            <a:off x="2162018" y="4351436"/>
            <a:ext cx="626253" cy="247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FF2E59-12FF-41E8-A1CA-0770FE5085BE}"/>
              </a:ext>
            </a:extLst>
          </p:cNvPr>
          <p:cNvSpPr/>
          <p:nvPr/>
        </p:nvSpPr>
        <p:spPr>
          <a:xfrm>
            <a:off x="5167322" y="4306177"/>
            <a:ext cx="264424" cy="264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F041F2-A566-4A7B-8D5D-05960C67FA82}"/>
              </a:ext>
            </a:extLst>
          </p:cNvPr>
          <p:cNvSpPr/>
          <p:nvPr/>
        </p:nvSpPr>
        <p:spPr>
          <a:xfrm>
            <a:off x="2811375" y="5500616"/>
            <a:ext cx="1684684" cy="805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Blockchain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AD62F-F371-42CF-B2E1-3F3F452CD294}"/>
              </a:ext>
            </a:extLst>
          </p:cNvPr>
          <p:cNvSpPr txBox="1"/>
          <p:nvPr/>
        </p:nvSpPr>
        <p:spPr>
          <a:xfrm>
            <a:off x="2092116" y="541028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/>
              <a:t>input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9282746-8DD3-4D3D-ABBC-1DB2EFFFA497}"/>
              </a:ext>
            </a:extLst>
          </p:cNvPr>
          <p:cNvSpPr/>
          <p:nvPr/>
        </p:nvSpPr>
        <p:spPr>
          <a:xfrm>
            <a:off x="4614875" y="5733302"/>
            <a:ext cx="493643" cy="339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8F7E1D2-0FFF-4CBD-A7EB-5915D7145933}"/>
              </a:ext>
            </a:extLst>
          </p:cNvPr>
          <p:cNvSpPr/>
          <p:nvPr/>
        </p:nvSpPr>
        <p:spPr>
          <a:xfrm>
            <a:off x="2162018" y="5779617"/>
            <a:ext cx="626253" cy="247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DBC881-AB05-4A4F-A792-9E56E41847EB}"/>
              </a:ext>
            </a:extLst>
          </p:cNvPr>
          <p:cNvSpPr/>
          <p:nvPr/>
        </p:nvSpPr>
        <p:spPr>
          <a:xfrm>
            <a:off x="6212254" y="5718239"/>
            <a:ext cx="264424" cy="264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EC529CF-3290-4C51-8A59-DE2B341DDC37}"/>
              </a:ext>
            </a:extLst>
          </p:cNvPr>
          <p:cNvSpPr/>
          <p:nvPr/>
        </p:nvSpPr>
        <p:spPr>
          <a:xfrm>
            <a:off x="5226128" y="5718239"/>
            <a:ext cx="264424" cy="264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1E5EDA-27B0-4B9E-BDF9-894C8337C107}"/>
              </a:ext>
            </a:extLst>
          </p:cNvPr>
          <p:cNvSpPr/>
          <p:nvPr/>
        </p:nvSpPr>
        <p:spPr>
          <a:xfrm>
            <a:off x="6708135" y="5718239"/>
            <a:ext cx="264424" cy="264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D6D27B-EDD8-4A8B-8949-476F795A2983}"/>
              </a:ext>
            </a:extLst>
          </p:cNvPr>
          <p:cNvSpPr/>
          <p:nvPr/>
        </p:nvSpPr>
        <p:spPr>
          <a:xfrm>
            <a:off x="5719191" y="5718239"/>
            <a:ext cx="264424" cy="264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3D445D-8F1C-4DC6-B976-4B2948CE34B1}"/>
              </a:ext>
            </a:extLst>
          </p:cNvPr>
          <p:cNvSpPr txBox="1"/>
          <p:nvPr/>
        </p:nvSpPr>
        <p:spPr>
          <a:xfrm>
            <a:off x="7204016" y="55795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…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4DCA07-86B3-47FC-85C8-ED21542F433D}"/>
              </a:ext>
            </a:extLst>
          </p:cNvPr>
          <p:cNvGrpSpPr/>
          <p:nvPr/>
        </p:nvGrpSpPr>
        <p:grpSpPr>
          <a:xfrm>
            <a:off x="8872095" y="3895468"/>
            <a:ext cx="2505698" cy="1007811"/>
            <a:chOff x="9376532" y="3871539"/>
            <a:chExt cx="2505698" cy="10078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3561FC-9067-4E8C-BB92-F46CD96C633B}"/>
                </a:ext>
              </a:extLst>
            </p:cNvPr>
            <p:cNvSpPr/>
            <p:nvPr/>
          </p:nvSpPr>
          <p:spPr>
            <a:xfrm>
              <a:off x="9376532" y="3871539"/>
              <a:ext cx="2505698" cy="10078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EE13C59-1765-4DFC-A2AD-1CB56AA03903}"/>
                </a:ext>
              </a:extLst>
            </p:cNvPr>
            <p:cNvGrpSpPr/>
            <p:nvPr/>
          </p:nvGrpSpPr>
          <p:grpSpPr>
            <a:xfrm>
              <a:off x="9508744" y="3989805"/>
              <a:ext cx="2301134" cy="823153"/>
              <a:chOff x="9737383" y="3507970"/>
              <a:chExt cx="2301134" cy="82315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F501933-D6CC-4190-AE39-48513AC544A9}"/>
                  </a:ext>
                </a:extLst>
              </p:cNvPr>
              <p:cNvSpPr/>
              <p:nvPr/>
            </p:nvSpPr>
            <p:spPr>
              <a:xfrm>
                <a:off x="9742353" y="3575813"/>
                <a:ext cx="264424" cy="264424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F24DDE3-D5B9-4E94-983D-1885F08EA64C}"/>
                  </a:ext>
                </a:extLst>
              </p:cNvPr>
              <p:cNvSpPr/>
              <p:nvPr/>
            </p:nvSpPr>
            <p:spPr>
              <a:xfrm>
                <a:off x="9737383" y="3969731"/>
                <a:ext cx="264424" cy="26442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E960B2-14D9-4019-8932-C8DD22A9EA8D}"/>
                  </a:ext>
                </a:extLst>
              </p:cNvPr>
              <p:cNvSpPr txBox="1"/>
              <p:nvPr/>
            </p:nvSpPr>
            <p:spPr>
              <a:xfrm>
                <a:off x="10141844" y="3507970"/>
                <a:ext cx="15953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000" dirty="0"/>
                  <a:t>honest node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B845B4-6C77-4176-B760-7F15A58D7E29}"/>
                  </a:ext>
                </a:extLst>
              </p:cNvPr>
              <p:cNvSpPr txBox="1"/>
              <p:nvPr/>
            </p:nvSpPr>
            <p:spPr>
              <a:xfrm>
                <a:off x="10141844" y="3931013"/>
                <a:ext cx="18966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sz="2000" dirty="0"/>
                  <a:t>malicious node</a:t>
                </a:r>
              </a:p>
            </p:txBody>
          </p:sp>
        </p:grp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DE571D-5441-49B1-A742-50860A35C668}"/>
              </a:ext>
            </a:extLst>
          </p:cNvPr>
          <p:cNvSpPr/>
          <p:nvPr/>
        </p:nvSpPr>
        <p:spPr>
          <a:xfrm>
            <a:off x="1058282" y="5371051"/>
            <a:ext cx="1021013" cy="2474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…Z X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44575F0-5ADF-4137-A453-7A41F5040798}"/>
              </a:ext>
            </a:extLst>
          </p:cNvPr>
          <p:cNvSpPr/>
          <p:nvPr/>
        </p:nvSpPr>
        <p:spPr>
          <a:xfrm>
            <a:off x="1058282" y="5625648"/>
            <a:ext cx="1021013" cy="24746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…W 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366EF8A-A9C5-4C77-B2F0-DB3CAF9A0DA1}"/>
              </a:ext>
            </a:extLst>
          </p:cNvPr>
          <p:cNvSpPr/>
          <p:nvPr/>
        </p:nvSpPr>
        <p:spPr>
          <a:xfrm>
            <a:off x="1058282" y="5880244"/>
            <a:ext cx="1021013" cy="2474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SG" sz="2000" dirty="0"/>
              <a:t>…Z 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21B5673-93C6-4F0A-A34C-FD77C1DEFE88}"/>
              </a:ext>
            </a:extLst>
          </p:cNvPr>
          <p:cNvSpPr/>
          <p:nvPr/>
        </p:nvSpPr>
        <p:spPr>
          <a:xfrm>
            <a:off x="1058282" y="6134841"/>
            <a:ext cx="1021013" cy="24746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SG" sz="2000" dirty="0"/>
              <a:t>…W 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21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F00C-3322-47C1-8D27-38B919E6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Our work: </a:t>
            </a:r>
            <a:r>
              <a:rPr lang="en-SG" dirty="0" err="1"/>
              <a:t>BCube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0A981-D04A-4ADC-9157-8EF0B3F36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First blockchain system that </a:t>
                </a:r>
                <a:r>
                  <a:rPr lang="en-SG" altLang="zh-CN" dirty="0"/>
                  <a:t>t</a:t>
                </a:r>
                <a:r>
                  <a:rPr lang="en-SG" dirty="0"/>
                  <a:t>olerates majority failure (e.g.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SG" dirty="0"/>
                  <a:t>) while providing practically-usable performance</a:t>
                </a:r>
              </a:p>
              <a:p>
                <a:r>
                  <a:rPr lang="en-SG" dirty="0"/>
                  <a:t>Use </a:t>
                </a:r>
                <a:r>
                  <a:rPr lang="en-SG" b="1" dirty="0">
                    <a:solidFill>
                      <a:srgbClr val="C00000"/>
                    </a:solidFill>
                  </a:rPr>
                  <a:t>byzantine broadcast </a:t>
                </a:r>
                <a:r>
                  <a:rPr lang="en-SG" dirty="0"/>
                  <a:t>as the core</a:t>
                </a:r>
              </a:p>
              <a:p>
                <a:pPr lvl="1"/>
                <a:r>
                  <a:rPr lang="en-SG" sz="2800" dirty="0"/>
                  <a:t>A broadcaster (may not be honest) broadcasts a block to all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0A981-D04A-4ADC-9157-8EF0B3F36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55D60-420F-48CC-A7CE-8B4313ED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27B7E-005E-4C91-B4C3-F764FB75BE11}"/>
              </a:ext>
            </a:extLst>
          </p:cNvPr>
          <p:cNvSpPr txBox="1"/>
          <p:nvPr/>
        </p:nvSpPr>
        <p:spPr>
          <a:xfrm>
            <a:off x="5777103" y="3963977"/>
            <a:ext cx="6089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SG" sz="2000" dirty="0"/>
              <a:t>All honest nodes agree on a block</a:t>
            </a:r>
          </a:p>
          <a:p>
            <a:pPr marL="342900" indent="-342900">
              <a:buAutoNum type="arabicPeriod"/>
            </a:pPr>
            <a:r>
              <a:rPr lang="en-SG" sz="2000" dirty="0"/>
              <a:t>If the broadcaster is honest, all honest nodes agree on the broadcaster’s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1D50C-211B-4506-8F44-22562BB3D803}"/>
                  </a:ext>
                </a:extLst>
              </p:cNvPr>
              <p:cNvSpPr txBox="1"/>
              <p:nvPr/>
            </p:nvSpPr>
            <p:spPr>
              <a:xfrm>
                <a:off x="5135763" y="5410197"/>
                <a:ext cx="6799105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SG" sz="2400" dirty="0"/>
                  <a:t>Byzantine broadcast is solvable even for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1D50C-211B-4506-8F44-22562BB3D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63" y="5410197"/>
                <a:ext cx="6799105" cy="461665"/>
              </a:xfrm>
              <a:prstGeom prst="rect">
                <a:avLst/>
              </a:prstGeom>
              <a:blipFill>
                <a:blip r:embed="rId7"/>
                <a:stretch>
                  <a:fillRect l="-1251" t="-6329" b="-265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DB7C711-F1C9-49B9-8C47-A89BE9E61B99}"/>
              </a:ext>
            </a:extLst>
          </p:cNvPr>
          <p:cNvSpPr/>
          <p:nvPr/>
        </p:nvSpPr>
        <p:spPr>
          <a:xfrm>
            <a:off x="3177039" y="4699173"/>
            <a:ext cx="308113" cy="3081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A5FE3E-C5E3-4671-91A5-2B3ABBFADE80}"/>
              </a:ext>
            </a:extLst>
          </p:cNvPr>
          <p:cNvSpPr/>
          <p:nvPr/>
        </p:nvSpPr>
        <p:spPr>
          <a:xfrm>
            <a:off x="3274394" y="5462067"/>
            <a:ext cx="308113" cy="30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4D1814-5946-495D-B215-BB546449AF46}"/>
              </a:ext>
            </a:extLst>
          </p:cNvPr>
          <p:cNvSpPr/>
          <p:nvPr/>
        </p:nvSpPr>
        <p:spPr>
          <a:xfrm>
            <a:off x="4112300" y="5523327"/>
            <a:ext cx="308113" cy="30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FDD827-83B1-4AEB-8C0F-302A94D0C728}"/>
              </a:ext>
            </a:extLst>
          </p:cNvPr>
          <p:cNvSpPr/>
          <p:nvPr/>
        </p:nvSpPr>
        <p:spPr>
          <a:xfrm>
            <a:off x="4266357" y="4545116"/>
            <a:ext cx="308113" cy="30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Callout: Bent Line with Accent Bar 14">
            <a:extLst>
              <a:ext uri="{FF2B5EF4-FFF2-40B4-BE49-F238E27FC236}">
                <a16:creationId xmlns:a16="http://schemas.microsoft.com/office/drawing/2014/main" id="{CE54C12E-04E5-4728-8CB2-A6178E50BDC2}"/>
              </a:ext>
            </a:extLst>
          </p:cNvPr>
          <p:cNvSpPr/>
          <p:nvPr/>
        </p:nvSpPr>
        <p:spPr>
          <a:xfrm flipH="1">
            <a:off x="946211" y="4460634"/>
            <a:ext cx="1470990" cy="40049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20105"/>
              <a:gd name="adj5" fmla="val 74034"/>
              <a:gd name="adj6" fmla="val -47853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Broadcaster</a:t>
            </a:r>
            <a:endParaRPr lang="en-SG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2E4C72-5E1B-4297-8DF3-B7AA83E7DA69}"/>
              </a:ext>
            </a:extLst>
          </p:cNvPr>
          <p:cNvSpPr/>
          <p:nvPr/>
        </p:nvSpPr>
        <p:spPr>
          <a:xfrm>
            <a:off x="3120337" y="4256123"/>
            <a:ext cx="308113" cy="3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endParaRPr lang="en-SG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F6E596-D3EE-4E12-B36A-650AD4CE103B}"/>
              </a:ext>
            </a:extLst>
          </p:cNvPr>
          <p:cNvSpPr/>
          <p:nvPr/>
        </p:nvSpPr>
        <p:spPr>
          <a:xfrm>
            <a:off x="4219201" y="4169534"/>
            <a:ext cx="308113" cy="3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0B7D31-F354-4931-AFDB-A2436EE47737}"/>
              </a:ext>
            </a:extLst>
          </p:cNvPr>
          <p:cNvSpPr/>
          <p:nvPr/>
        </p:nvSpPr>
        <p:spPr>
          <a:xfrm>
            <a:off x="3581957" y="5080620"/>
            <a:ext cx="308113" cy="3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C0DBEB-ED77-42F2-BA1D-632A6289E7AD}"/>
              </a:ext>
            </a:extLst>
          </p:cNvPr>
          <p:cNvSpPr/>
          <p:nvPr/>
        </p:nvSpPr>
        <p:spPr>
          <a:xfrm>
            <a:off x="4198733" y="5099290"/>
            <a:ext cx="308113" cy="3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6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 0.01297 L -3.95833E-6 -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6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-0.1199 L -2.08333E-7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5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41 -0.12384 L -1.25E-6 -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nimBg="1"/>
      <p:bldP spid="12" grpId="0" animBg="1"/>
      <p:bldP spid="29" grpId="0" animBg="1"/>
      <p:bldP spid="34" grpId="0" animBg="1"/>
      <p:bldP spid="36" grpId="0" animBg="1"/>
      <p:bldP spid="15" grpId="0" animBg="1"/>
      <p:bldP spid="1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5AA0-BE66-4F00-BE50-7AD11911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Build a blockchain with byzantine broadcast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19101-CB1D-45A7-8168-DD7087AB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73F496D-9DC4-47A1-B1A3-32D0F0FF7863}"/>
              </a:ext>
            </a:extLst>
          </p:cNvPr>
          <p:cNvSpPr/>
          <p:nvPr/>
        </p:nvSpPr>
        <p:spPr>
          <a:xfrm>
            <a:off x="3632608" y="3703437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395ABA-BE46-45FC-9F1B-1066B9A88EB9}"/>
              </a:ext>
            </a:extLst>
          </p:cNvPr>
          <p:cNvSpPr/>
          <p:nvPr/>
        </p:nvSpPr>
        <p:spPr>
          <a:xfrm>
            <a:off x="4644108" y="4555918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A42B39D-4508-42EC-9714-018EE5908047}"/>
              </a:ext>
            </a:extLst>
          </p:cNvPr>
          <p:cNvSpPr/>
          <p:nvPr/>
        </p:nvSpPr>
        <p:spPr>
          <a:xfrm>
            <a:off x="4975903" y="3703435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A3CC83B-5C0D-4B2D-9515-E8CD12D0874B}"/>
              </a:ext>
            </a:extLst>
          </p:cNvPr>
          <p:cNvSpPr txBox="1"/>
          <p:nvPr/>
        </p:nvSpPr>
        <p:spPr>
          <a:xfrm>
            <a:off x="4036290" y="504947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nodes</a:t>
            </a:r>
            <a:endParaRPr lang="en-SG" sz="24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7C38C9B-C2D7-4A3B-8C42-396B87A2E060}"/>
              </a:ext>
            </a:extLst>
          </p:cNvPr>
          <p:cNvSpPr/>
          <p:nvPr/>
        </p:nvSpPr>
        <p:spPr>
          <a:xfrm>
            <a:off x="3632607" y="3703436"/>
            <a:ext cx="331795" cy="331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3F904B1-BEA2-4471-9FF5-4A3D272897BF}"/>
              </a:ext>
            </a:extLst>
          </p:cNvPr>
          <p:cNvSpPr/>
          <p:nvPr/>
        </p:nvSpPr>
        <p:spPr>
          <a:xfrm>
            <a:off x="3820772" y="4306317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1A0D22C-9513-4C39-9D73-769E4030D777}"/>
              </a:ext>
            </a:extLst>
          </p:cNvPr>
          <p:cNvSpPr txBox="1"/>
          <p:nvPr/>
        </p:nvSpPr>
        <p:spPr>
          <a:xfrm>
            <a:off x="1364857" y="1445406"/>
            <a:ext cx="893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1. </a:t>
            </a:r>
            <a:r>
              <a:rPr lang="en-US" altLang="zh-CN" sz="2400" dirty="0"/>
              <a:t>Choose a random node as block proposer to construct a block</a:t>
            </a:r>
            <a:endParaRPr lang="en-SG" sz="2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3F3985-F01B-497E-BD67-F677AA0431C1}"/>
              </a:ext>
            </a:extLst>
          </p:cNvPr>
          <p:cNvSpPr/>
          <p:nvPr/>
        </p:nvSpPr>
        <p:spPr>
          <a:xfrm>
            <a:off x="3666243" y="3194871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25020D6-AD1B-49BD-AA7B-EB55FF904769}"/>
              </a:ext>
            </a:extLst>
          </p:cNvPr>
          <p:cNvSpPr txBox="1"/>
          <p:nvPr/>
        </p:nvSpPr>
        <p:spPr>
          <a:xfrm>
            <a:off x="1364857" y="1902218"/>
            <a:ext cx="845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2. Proposer disseminate the block using byzantine broadcast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499F93-255B-439F-A177-E6A764DD1B8F}"/>
              </a:ext>
            </a:extLst>
          </p:cNvPr>
          <p:cNvSpPr/>
          <p:nvPr/>
        </p:nvSpPr>
        <p:spPr>
          <a:xfrm>
            <a:off x="5283058" y="331161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892B2C0-4996-46E3-8AA4-0D4D987894DF}"/>
              </a:ext>
            </a:extLst>
          </p:cNvPr>
          <p:cNvSpPr/>
          <p:nvPr/>
        </p:nvSpPr>
        <p:spPr>
          <a:xfrm>
            <a:off x="4239374" y="4056028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2795751-CF38-470F-9388-14B9A1DF576E}"/>
              </a:ext>
            </a:extLst>
          </p:cNvPr>
          <p:cNvSpPr/>
          <p:nvPr/>
        </p:nvSpPr>
        <p:spPr>
          <a:xfrm>
            <a:off x="5060929" y="453589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2265A36-B357-4E0C-823D-0D69B41F9F95}"/>
              </a:ext>
            </a:extLst>
          </p:cNvPr>
          <p:cNvSpPr txBox="1"/>
          <p:nvPr/>
        </p:nvSpPr>
        <p:spPr>
          <a:xfrm>
            <a:off x="1364857" y="2359031"/>
            <a:ext cx="665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3. Nodes add the received block into blockchain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FC7374E-9D05-4064-A74E-F082BD81164C}"/>
              </a:ext>
            </a:extLst>
          </p:cNvPr>
          <p:cNvCxnSpPr/>
          <p:nvPr/>
        </p:nvCxnSpPr>
        <p:spPr>
          <a:xfrm flipV="1">
            <a:off x="6117535" y="3182757"/>
            <a:ext cx="0" cy="25195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7BFE0C6-BD25-41E3-A942-1B5A7108BE7F}"/>
              </a:ext>
            </a:extLst>
          </p:cNvPr>
          <p:cNvSpPr txBox="1"/>
          <p:nvPr/>
        </p:nvSpPr>
        <p:spPr>
          <a:xfrm>
            <a:off x="6450381" y="5056723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blockchain</a:t>
            </a:r>
            <a:endParaRPr lang="en-SG" sz="2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145A7C0-2C26-45F7-AB76-9D63701F69BB}"/>
              </a:ext>
            </a:extLst>
          </p:cNvPr>
          <p:cNvSpPr/>
          <p:nvPr/>
        </p:nvSpPr>
        <p:spPr>
          <a:xfrm>
            <a:off x="6607689" y="4161022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</a:t>
            </a:r>
            <a:endParaRPr lang="en-SG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CEE6B9A-F6C0-46BC-BD57-135238EDF818}"/>
              </a:ext>
            </a:extLst>
          </p:cNvPr>
          <p:cNvSpPr/>
          <p:nvPr/>
        </p:nvSpPr>
        <p:spPr>
          <a:xfrm>
            <a:off x="6939484" y="4161022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0DEC52-8DB9-4D05-AF43-576557BCD8E3}"/>
              </a:ext>
            </a:extLst>
          </p:cNvPr>
          <p:cNvGrpSpPr/>
          <p:nvPr/>
        </p:nvGrpSpPr>
        <p:grpSpPr>
          <a:xfrm>
            <a:off x="2363033" y="3360768"/>
            <a:ext cx="1269574" cy="535371"/>
            <a:chOff x="2363033" y="3360768"/>
            <a:chExt cx="1269574" cy="5353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887BC06-32B8-48B9-8A5A-875C8B143FF2}"/>
                </a:ext>
              </a:extLst>
            </p:cNvPr>
            <p:cNvCxnSpPr>
              <a:endCxn id="86" idx="2"/>
            </p:cNvCxnSpPr>
            <p:nvPr/>
          </p:nvCxnSpPr>
          <p:spPr>
            <a:xfrm flipV="1">
              <a:off x="2440057" y="3869334"/>
              <a:ext cx="1192550" cy="268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B27A57-5A6F-4AC8-8865-02D7904868F7}"/>
                </a:ext>
              </a:extLst>
            </p:cNvPr>
            <p:cNvSpPr/>
            <p:nvPr/>
          </p:nvSpPr>
          <p:spPr>
            <a:xfrm>
              <a:off x="2363033" y="3360768"/>
              <a:ext cx="1178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choose</a:t>
              </a:r>
              <a:endParaRPr lang="en-SG" sz="2400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A7BDDC-4FAF-4844-A9C3-B18A3C40E07D}"/>
              </a:ext>
            </a:extLst>
          </p:cNvPr>
          <p:cNvCxnSpPr>
            <a:cxnSpLocks/>
            <a:endCxn id="97" idx="0"/>
          </p:cNvCxnSpPr>
          <p:nvPr/>
        </p:nvCxnSpPr>
        <p:spPr>
          <a:xfrm flipH="1">
            <a:off x="6773587" y="3703435"/>
            <a:ext cx="233605" cy="4575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0743B0-AF81-448F-87EF-9F4BEA909CFD}"/>
              </a:ext>
            </a:extLst>
          </p:cNvPr>
          <p:cNvSpPr txBox="1"/>
          <p:nvPr/>
        </p:nvSpPr>
        <p:spPr>
          <a:xfrm>
            <a:off x="7003636" y="3332674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Genesis 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4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1 -0.12546 L 2.08333E-6 7.40741E-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27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56 -0.01689 L 5E-6 -4.4444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8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46 -0.19537 L 4.16667E-6 3.33333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8" grpId="0"/>
      <p:bldP spid="89" grpId="0" animBg="1"/>
      <p:bldP spid="89" grpId="1" animBg="1"/>
      <p:bldP spid="90" grpId="0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/>
      <p:bldP spid="9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5AA0-BE66-4F00-BE50-7AD11911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Build a blockchain with byzantine broadcast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19101-CB1D-45A7-8168-DD7087AB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73F496D-9DC4-47A1-B1A3-32D0F0FF7863}"/>
              </a:ext>
            </a:extLst>
          </p:cNvPr>
          <p:cNvSpPr/>
          <p:nvPr/>
        </p:nvSpPr>
        <p:spPr>
          <a:xfrm>
            <a:off x="3632608" y="3703437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395ABA-BE46-45FC-9F1B-1066B9A88EB9}"/>
              </a:ext>
            </a:extLst>
          </p:cNvPr>
          <p:cNvSpPr/>
          <p:nvPr/>
        </p:nvSpPr>
        <p:spPr>
          <a:xfrm>
            <a:off x="4644108" y="4555918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A42B39D-4508-42EC-9714-018EE5908047}"/>
              </a:ext>
            </a:extLst>
          </p:cNvPr>
          <p:cNvSpPr/>
          <p:nvPr/>
        </p:nvSpPr>
        <p:spPr>
          <a:xfrm>
            <a:off x="4975903" y="3703435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A3CC83B-5C0D-4B2D-9515-E8CD12D0874B}"/>
              </a:ext>
            </a:extLst>
          </p:cNvPr>
          <p:cNvSpPr txBox="1"/>
          <p:nvPr/>
        </p:nvSpPr>
        <p:spPr>
          <a:xfrm>
            <a:off x="4036290" y="504947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nodes</a:t>
            </a:r>
            <a:endParaRPr lang="en-SG" sz="2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3F3985-F01B-497E-BD67-F677AA0431C1}"/>
              </a:ext>
            </a:extLst>
          </p:cNvPr>
          <p:cNvSpPr/>
          <p:nvPr/>
        </p:nvSpPr>
        <p:spPr>
          <a:xfrm>
            <a:off x="4152567" y="4549585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499F93-255B-439F-A177-E6A764DD1B8F}"/>
              </a:ext>
            </a:extLst>
          </p:cNvPr>
          <p:cNvSpPr/>
          <p:nvPr/>
        </p:nvSpPr>
        <p:spPr>
          <a:xfrm>
            <a:off x="5283058" y="331161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892B2C0-4996-46E3-8AA4-0D4D987894DF}"/>
              </a:ext>
            </a:extLst>
          </p:cNvPr>
          <p:cNvSpPr/>
          <p:nvPr/>
        </p:nvSpPr>
        <p:spPr>
          <a:xfrm>
            <a:off x="4239374" y="4056028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2795751-CF38-470F-9388-14B9A1DF576E}"/>
              </a:ext>
            </a:extLst>
          </p:cNvPr>
          <p:cNvSpPr/>
          <p:nvPr/>
        </p:nvSpPr>
        <p:spPr>
          <a:xfrm>
            <a:off x="5060929" y="4535899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FC7374E-9D05-4064-A74E-F082BD81164C}"/>
              </a:ext>
            </a:extLst>
          </p:cNvPr>
          <p:cNvCxnSpPr/>
          <p:nvPr/>
        </p:nvCxnSpPr>
        <p:spPr>
          <a:xfrm flipV="1">
            <a:off x="6117535" y="3182757"/>
            <a:ext cx="0" cy="25195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7BFE0C6-BD25-41E3-A942-1B5A7108BE7F}"/>
              </a:ext>
            </a:extLst>
          </p:cNvPr>
          <p:cNvSpPr txBox="1"/>
          <p:nvPr/>
        </p:nvSpPr>
        <p:spPr>
          <a:xfrm>
            <a:off x="6450381" y="5056723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blockchain</a:t>
            </a:r>
            <a:endParaRPr lang="en-SG" sz="2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145A7C0-2C26-45F7-AB76-9D63701F69BB}"/>
              </a:ext>
            </a:extLst>
          </p:cNvPr>
          <p:cNvSpPr/>
          <p:nvPr/>
        </p:nvSpPr>
        <p:spPr>
          <a:xfrm>
            <a:off x="6607689" y="4161022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</a:t>
            </a:r>
            <a:endParaRPr lang="en-SG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CEE6B9A-F6C0-46BC-BD57-135238EDF818}"/>
              </a:ext>
            </a:extLst>
          </p:cNvPr>
          <p:cNvSpPr/>
          <p:nvPr/>
        </p:nvSpPr>
        <p:spPr>
          <a:xfrm>
            <a:off x="6939484" y="4161022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S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0DEC52-8DB9-4D05-AF43-576557BCD8E3}"/>
              </a:ext>
            </a:extLst>
          </p:cNvPr>
          <p:cNvGrpSpPr/>
          <p:nvPr/>
        </p:nvGrpSpPr>
        <p:grpSpPr>
          <a:xfrm>
            <a:off x="2262281" y="3896140"/>
            <a:ext cx="1558491" cy="827509"/>
            <a:chOff x="2262281" y="3896140"/>
            <a:chExt cx="1558491" cy="82750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887BC06-32B8-48B9-8A5A-875C8B143FF2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>
              <a:off x="2440057" y="3896140"/>
              <a:ext cx="1380715" cy="5760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B27A57-5A6F-4AC8-8865-02D7904868F7}"/>
                </a:ext>
              </a:extLst>
            </p:cNvPr>
            <p:cNvSpPr/>
            <p:nvPr/>
          </p:nvSpPr>
          <p:spPr>
            <a:xfrm>
              <a:off x="2262281" y="4261984"/>
              <a:ext cx="1178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choose</a:t>
              </a:r>
              <a:endParaRPr lang="en-SG" sz="2400" dirty="0"/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D3F904B1-BEA2-4471-9FF5-4A3D272897BF}"/>
              </a:ext>
            </a:extLst>
          </p:cNvPr>
          <p:cNvSpPr/>
          <p:nvPr/>
        </p:nvSpPr>
        <p:spPr>
          <a:xfrm>
            <a:off x="3820772" y="4306317"/>
            <a:ext cx="331795" cy="331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7C38C9B-C2D7-4A3B-8C42-396B87A2E060}"/>
              </a:ext>
            </a:extLst>
          </p:cNvPr>
          <p:cNvSpPr/>
          <p:nvPr/>
        </p:nvSpPr>
        <p:spPr>
          <a:xfrm>
            <a:off x="3821223" y="4306317"/>
            <a:ext cx="331795" cy="331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BA323C-68FD-4C88-BA13-C92DCC9A0B2C}"/>
              </a:ext>
            </a:extLst>
          </p:cNvPr>
          <p:cNvSpPr/>
          <p:nvPr/>
        </p:nvSpPr>
        <p:spPr>
          <a:xfrm>
            <a:off x="7271279" y="4161021"/>
            <a:ext cx="331795" cy="331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S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4BD820-2E71-4C15-A36C-3222EF8A2484}"/>
              </a:ext>
            </a:extLst>
          </p:cNvPr>
          <p:cNvSpPr txBox="1"/>
          <p:nvPr/>
        </p:nvSpPr>
        <p:spPr>
          <a:xfrm>
            <a:off x="1364857" y="1445406"/>
            <a:ext cx="893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1. </a:t>
            </a:r>
            <a:r>
              <a:rPr lang="en-US" altLang="zh-CN" sz="2400" dirty="0"/>
              <a:t>Choose a random node as block proposer to construct a block</a:t>
            </a:r>
            <a:endParaRPr lang="en-SG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0CCE60-CD54-41BF-8772-E81AF3F31F90}"/>
              </a:ext>
            </a:extLst>
          </p:cNvPr>
          <p:cNvSpPr txBox="1"/>
          <p:nvPr/>
        </p:nvSpPr>
        <p:spPr>
          <a:xfrm>
            <a:off x="1364857" y="1902218"/>
            <a:ext cx="845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2. Proposer disseminate the block using byzantine broadcast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7A5124-788F-41DA-BAB4-DAAEB5A4DAC7}"/>
              </a:ext>
            </a:extLst>
          </p:cNvPr>
          <p:cNvSpPr txBox="1"/>
          <p:nvPr/>
        </p:nvSpPr>
        <p:spPr>
          <a:xfrm>
            <a:off x="1364857" y="2359031"/>
            <a:ext cx="665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3. Nodes add the received block into blockchain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07338 L -0.07201 -0.1025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879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2 0.18195 L 5E-6 -4.44444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90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0.00347 L 4.16667E-6 3.3333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86" grpId="0" animBg="1"/>
      <p:bldP spid="86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D100-006E-40AE-8D5B-99C6A81D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obstacle: Low throughput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0C74-4658-4111-B1B3-D0DB8111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Throughput: total transactions/sec</a:t>
            </a:r>
          </a:p>
          <a:p>
            <a:pPr lvl="1"/>
            <a:r>
              <a:rPr lang="en-SG" sz="2800" dirty="0"/>
              <a:t>E.g. 10M-bits block every 1 minute -&gt; 10M/60 = 167Kbps</a:t>
            </a:r>
          </a:p>
          <a:p>
            <a:pPr lvl="1"/>
            <a:endParaRPr lang="en-SG" sz="2800" dirty="0"/>
          </a:p>
          <a:p>
            <a:r>
              <a:rPr lang="en-SG" dirty="0"/>
              <a:t>Low throughput if built with existing protocols</a:t>
            </a:r>
          </a:p>
          <a:p>
            <a:pPr lvl="1"/>
            <a:r>
              <a:rPr lang="en-SG" sz="2800" dirty="0"/>
              <a:t>E.g. using </a:t>
            </a:r>
            <a:r>
              <a:rPr lang="en-SG" sz="2800" dirty="0" err="1"/>
              <a:t>Dolev</a:t>
            </a:r>
            <a:r>
              <a:rPr lang="en-SG" sz="2800" dirty="0"/>
              <a:t>-Strong byzantine broadcast protocol in our experiment setting, we only get 0.072Kbps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9FA86-F789-4ECB-871F-F2E8FE2D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0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59E2-0AA5-47EB-8ACA-58FD257C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SG" sz="2400" dirty="0"/>
              <a:t>A novel byzantine broadcast protocol </a:t>
            </a:r>
            <a:r>
              <a:rPr lang="en-SG" sz="2400" dirty="0" err="1"/>
              <a:t>OverlayBB</a:t>
            </a:r>
            <a:endParaRPr lang="en-SG" sz="2400" dirty="0"/>
          </a:p>
          <a:p>
            <a:pPr lvl="1"/>
            <a:r>
              <a:rPr lang="en-SG" dirty="0"/>
              <a:t>Orders of magnitude higher throughput than existing protocols</a:t>
            </a:r>
          </a:p>
          <a:p>
            <a:r>
              <a:rPr lang="en-SG" sz="2400" dirty="0"/>
              <a:t>Our </a:t>
            </a:r>
            <a:r>
              <a:rPr lang="en-SG" sz="2400" dirty="0" err="1"/>
              <a:t>BCube</a:t>
            </a:r>
            <a:r>
              <a:rPr lang="en-SG" sz="2400" dirty="0"/>
              <a:t> blockchain uses </a:t>
            </a:r>
            <a:r>
              <a:rPr lang="en-SG" sz="2400" dirty="0" err="1"/>
              <a:t>OverlayBB</a:t>
            </a:r>
            <a:r>
              <a:rPr lang="en-SG" sz="2400" dirty="0"/>
              <a:t> as the core</a:t>
            </a:r>
          </a:p>
          <a:p>
            <a:pPr lvl="1"/>
            <a:r>
              <a:rPr lang="en-SG" dirty="0"/>
              <a:t>Experiment with 10000 nodes</a:t>
            </a:r>
          </a:p>
          <a:p>
            <a:pPr lvl="1"/>
            <a:r>
              <a:rPr lang="en-SG" dirty="0"/>
              <a:t>Tolerates majority failure (e.g. f=0.7)</a:t>
            </a:r>
          </a:p>
          <a:p>
            <a:pPr lvl="1"/>
            <a:r>
              <a:rPr lang="en-SG" dirty="0"/>
              <a:t>Practically usable throughput (e.g. 163Kbps)</a:t>
            </a:r>
          </a:p>
          <a:p>
            <a:pPr lvl="1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A8B4B-4340-43FC-A7BA-2DE80EDB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Our technical contributions in </a:t>
            </a:r>
            <a:r>
              <a:rPr lang="en-SG" dirty="0" err="1"/>
              <a:t>BCube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E8AAD-3F67-4141-9291-1EB34E7F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Tolerate Malicious Majority in Blockchains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E787A-A0A3-4DA5-B9A9-288CE0DB8A12}"/>
              </a:ext>
            </a:extLst>
          </p:cNvPr>
          <p:cNvSpPr txBox="1"/>
          <p:nvPr/>
        </p:nvSpPr>
        <p:spPr>
          <a:xfrm>
            <a:off x="7840291" y="4466163"/>
            <a:ext cx="387912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2400" dirty="0"/>
              <a:t>2000x higher than what we would achieve with the existing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8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0.8|15.4|8.4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2|0.7|5.9|13.8|18.1|4.8|12.8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3|3.2|9.3|5.9|3.6|1|3.3|7.1|5.5|17.6|11.1|1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.4|11.9|7.5|12.2|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7|0.5|0.7|4.6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.8|5.9|11.2|1.4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.4|8.7|5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8|5.1|2.5|9|2.2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|4.1|1.6|2.8|1.7|2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1|0.9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1|15.1|1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9|7|7.2|7|3.5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4|1.6|2.3|1.4|1.2|0.5|0.9|1.6|7|1.7|1.9|1.8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cademic Presentation">
      <a:majorFont>
        <a:latin typeface="Arial"/>
        <a:ea typeface="等线 Light"/>
        <a:cs typeface=""/>
      </a:majorFont>
      <a:minorFont>
        <a:latin typeface="Arial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1570</Words>
  <Application>Microsoft Office PowerPoint</Application>
  <PresentationFormat>Widescreen</PresentationFormat>
  <Paragraphs>349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CMU Classical Serif</vt:lpstr>
      <vt:lpstr>CMU Serif</vt:lpstr>
      <vt:lpstr>Office Theme</vt:lpstr>
      <vt:lpstr>Using Throughput-Centric Byzantine Broadcast to Tolerate Malicious Majority in Blockchains</vt:lpstr>
      <vt:lpstr>Background on modern blockchains</vt:lpstr>
      <vt:lpstr>Tolerating malicious majority is desirable</vt:lpstr>
      <vt:lpstr>Impossible?</vt:lpstr>
      <vt:lpstr>Our work: BCube</vt:lpstr>
      <vt:lpstr>Build a blockchain with byzantine broadcast</vt:lpstr>
      <vt:lpstr>Build a blockchain with byzantine broadcast</vt:lpstr>
      <vt:lpstr>Key obstacle: Low throughput</vt:lpstr>
      <vt:lpstr>Our technical contributions in BCube</vt:lpstr>
      <vt:lpstr>Roadmap</vt:lpstr>
      <vt:lpstr>System and attack model</vt:lpstr>
      <vt:lpstr>Overview of BCube</vt:lpstr>
      <vt:lpstr>Example BB protocol prior to OverlayBB</vt:lpstr>
      <vt:lpstr>Problem of the existing protocols</vt:lpstr>
      <vt:lpstr>OverlayBB’s idea: delay and compensate</vt:lpstr>
      <vt:lpstr>OverlayBB’s idea: delay and compensate</vt:lpstr>
      <vt:lpstr>More challenges in delay/compensation</vt:lpstr>
      <vt:lpstr>Some other technical highlights</vt:lpstr>
      <vt:lpstr>Security analysis</vt:lpstr>
      <vt:lpstr>Experimental setting</vt:lpstr>
      <vt:lpstr>Experiment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houruomu</dc:creator>
  <cp:lastModifiedBy>Ruomu Hou</cp:lastModifiedBy>
  <cp:revision>1335</cp:revision>
  <dcterms:created xsi:type="dcterms:W3CDTF">2022-04-04T02:52:54Z</dcterms:created>
  <dcterms:modified xsi:type="dcterms:W3CDTF">2022-06-03T00:26:23Z</dcterms:modified>
</cp:coreProperties>
</file>