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embedTrueTypeFonts="1">
  <p:sldMasterIdLst>
    <p:sldMasterId id="2147483651" r:id="rId1"/>
  </p:sldMasterIdLst>
  <p:notesMasterIdLst>
    <p:notesMasterId r:id="rId25"/>
  </p:notesMasterIdLst>
  <p:handoutMasterIdLst>
    <p:handoutMasterId r:id="rId26"/>
  </p:handoutMasterIdLst>
  <p:sldIdLst>
    <p:sldId id="611" r:id="rId2"/>
    <p:sldId id="1046" r:id="rId3"/>
    <p:sldId id="1047" r:id="rId4"/>
    <p:sldId id="1100" r:id="rId5"/>
    <p:sldId id="1066" r:id="rId6"/>
    <p:sldId id="1092" r:id="rId7"/>
    <p:sldId id="1072" r:id="rId8"/>
    <p:sldId id="1073" r:id="rId9"/>
    <p:sldId id="1049" r:id="rId10"/>
    <p:sldId id="1074" r:id="rId11"/>
    <p:sldId id="1054" r:id="rId12"/>
    <p:sldId id="1055" r:id="rId13"/>
    <p:sldId id="1068" r:id="rId14"/>
    <p:sldId id="1069" r:id="rId15"/>
    <p:sldId id="1070" r:id="rId16"/>
    <p:sldId id="1058" r:id="rId17"/>
    <p:sldId id="1095" r:id="rId18"/>
    <p:sldId id="1098" r:id="rId19"/>
    <p:sldId id="1096" r:id="rId20"/>
    <p:sldId id="1099" r:id="rId21"/>
    <p:sldId id="1097" r:id="rId22"/>
    <p:sldId id="1083" r:id="rId23"/>
    <p:sldId id="1084" r:id="rId24"/>
  </p:sldIdLst>
  <p:sldSz cx="9144000" cy="6858000" type="letter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33CC"/>
    <a:srgbClr val="3333FF"/>
    <a:srgbClr val="FF0000"/>
    <a:srgbClr val="FFFFFF"/>
    <a:srgbClr val="FFFF99"/>
    <a:srgbClr val="3399FF"/>
    <a:srgbClr val="CC66FF"/>
    <a:srgbClr val="CC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2966" autoAdjust="0"/>
  </p:normalViewPr>
  <p:slideViewPr>
    <p:cSldViewPr>
      <p:cViewPr varScale="1">
        <p:scale>
          <a:sx n="86" d="100"/>
          <a:sy n="86" d="100"/>
        </p:scale>
        <p:origin x="-5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30" y="-90"/>
      </p:cViewPr>
      <p:guideLst>
        <p:guide orient="horz" pos="293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5.wmf"/><Relationship Id="rId9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2.wmf"/><Relationship Id="rId7" Type="http://schemas.openxmlformats.org/officeDocument/2006/relationships/image" Target="../media/image7.wmf"/><Relationship Id="rId2" Type="http://schemas.openxmlformats.org/officeDocument/2006/relationships/image" Target="../media/image5.wmf"/><Relationship Id="rId1" Type="http://schemas.openxmlformats.org/officeDocument/2006/relationships/image" Target="../media/image11.wmf"/><Relationship Id="rId6" Type="http://schemas.openxmlformats.org/officeDocument/2006/relationships/image" Target="../media/image6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2.wmf"/><Relationship Id="rId7" Type="http://schemas.openxmlformats.org/officeDocument/2006/relationships/image" Target="../media/image7.wmf"/><Relationship Id="rId2" Type="http://schemas.openxmlformats.org/officeDocument/2006/relationships/image" Target="../media/image5.wmf"/><Relationship Id="rId1" Type="http://schemas.openxmlformats.org/officeDocument/2006/relationships/image" Target="../media/image11.wmf"/><Relationship Id="rId6" Type="http://schemas.openxmlformats.org/officeDocument/2006/relationships/image" Target="../media/image6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48" tIns="45875" rIns="91748" bIns="45875" numCol="1" anchor="ctr" anchorCtr="0" compatLnSpc="1">
            <a:prstTxWarp prst="textNoShape">
              <a:avLst/>
            </a:prstTxWarp>
          </a:bodyPr>
          <a:lstStyle>
            <a:lvl1pPr defTabSz="917575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48" tIns="45875" rIns="91748" bIns="45875" numCol="1" anchor="ctr" anchorCtr="0" compatLnSpc="1">
            <a:prstTxWarp prst="textNoShape">
              <a:avLst/>
            </a:prstTxWarp>
          </a:bodyPr>
          <a:lstStyle>
            <a:lvl1pPr algn="r" defTabSz="917575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48" tIns="45875" rIns="91748" bIns="45875" numCol="1" anchor="b" anchorCtr="0" compatLnSpc="1">
            <a:prstTxWarp prst="textNoShape">
              <a:avLst/>
            </a:prstTxWarp>
          </a:bodyPr>
          <a:lstStyle>
            <a:lvl1pPr defTabSz="917575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20150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48" tIns="45875" rIns="91748" bIns="45875" numCol="1" anchor="b" anchorCtr="0" compatLnSpc="1">
            <a:prstTxWarp prst="textNoShape">
              <a:avLst/>
            </a:prstTxWarp>
          </a:bodyPr>
          <a:lstStyle>
            <a:lvl1pPr algn="r" defTabSz="917575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CCF5F3C-D1ED-4828-9707-E10C04452C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48" tIns="45875" rIns="91748" bIns="45875" numCol="1" anchor="t" anchorCtr="0" compatLnSpc="1">
            <a:prstTxWarp prst="textNoShape">
              <a:avLst/>
            </a:prstTxWarp>
          </a:bodyPr>
          <a:lstStyle>
            <a:lvl1pPr defTabSz="917575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48" tIns="45875" rIns="91748" bIns="45875" numCol="1" anchor="t" anchorCtr="0" compatLnSpc="1">
            <a:prstTxWarp prst="textNoShape">
              <a:avLst/>
            </a:prstTxWarp>
          </a:bodyPr>
          <a:lstStyle>
            <a:lvl1pPr algn="r" defTabSz="917575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6325" y="690563"/>
            <a:ext cx="4702175" cy="3527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48175"/>
            <a:ext cx="5029200" cy="41417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48" tIns="45875" rIns="91748" bIns="458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2971800" cy="460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48" tIns="45875" rIns="91748" bIns="45875" numCol="1" anchor="b" anchorCtr="0" compatLnSpc="1">
            <a:prstTxWarp prst="textNoShape">
              <a:avLst/>
            </a:prstTxWarp>
          </a:bodyPr>
          <a:lstStyle>
            <a:lvl1pPr defTabSz="917575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20150"/>
            <a:ext cx="2971800" cy="460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48" tIns="45875" rIns="91748" bIns="45875" numCol="1" anchor="b" anchorCtr="0" compatLnSpc="1">
            <a:prstTxWarp prst="textNoShape">
              <a:avLst/>
            </a:prstTxWarp>
          </a:bodyPr>
          <a:lstStyle>
            <a:lvl1pPr algn="r" defTabSz="917575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B954735-1B7E-4802-9EE6-E4BC4B2AC2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5C0907-6A15-45AB-B1C6-35C49E38C88D}" type="slidenum">
              <a:rPr lang="zh-CN" altLang="en-US" smtClean="0"/>
              <a:pPr>
                <a:defRPr/>
              </a:pPr>
              <a:t>1</a:t>
            </a:fld>
            <a:endParaRPr lang="en-US" altLang="zh-CN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12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14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15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16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18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19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20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21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22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23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954735-1B7E-4802-9EE6-E4BC4B2AC271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02BC2-3632-443A-8948-3FCB6DB1A7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EC741-F7F7-4416-A4B7-3A36B999EB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0975" y="422275"/>
            <a:ext cx="1947863" cy="5618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22275"/>
            <a:ext cx="5692775" cy="5618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0929C-F709-420D-865F-7ED97224E6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B7671-9F7F-47E8-B135-600D310352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1CDCC-BB90-438A-AAB3-551E841969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65250"/>
            <a:ext cx="3810000" cy="4675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65250"/>
            <a:ext cx="3810000" cy="4675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A696D-3AE4-4E81-A677-3B9865C558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D774E-1E43-47E7-98A8-DF1DC7D832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359DA-6F46-4147-8F23-759C8DB208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76B0B-494A-4317-8886-2480530181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1BDFB-39C5-4F28-A2EE-0A1FF082AB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84881-A2D0-4280-A15A-6458A87D4B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63538" y="287338"/>
            <a:ext cx="8375650" cy="5857875"/>
          </a:xfrm>
          <a:prstGeom prst="rect">
            <a:avLst/>
          </a:prstGeom>
          <a:noFill/>
          <a:ln w="25400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95400" y="62484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ClrTx/>
              <a:buSzTx/>
              <a:buFontTx/>
              <a:buNone/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F1B2BBD-9774-44C9-8237-ECBAFFE121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06438" y="422275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867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65250"/>
            <a:ext cx="7772400" cy="467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 bbbbbbbbbbb bbbbbbbbbb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30000"/>
        </a:spcBef>
        <a:spcAft>
          <a:spcPct val="10000"/>
        </a:spcAft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notesSlide" Target="../notesSlides/notesSlide12.xml"/><Relationship Id="rId9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oleObject" Target="../embeddings/oleObject28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2.bin"/><Relationship Id="rId12" Type="http://schemas.openxmlformats.org/officeDocument/2006/relationships/oleObject" Target="../embeddings/oleObject27.bin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notesSlide" Target="../notesSlides/notesSlide14.xml"/><Relationship Id="rId9" Type="http://schemas.openxmlformats.org/officeDocument/2006/relationships/oleObject" Target="../embeddings/oleObject2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32.bin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1.bin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0.bin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990600"/>
            <a:ext cx="8305800" cy="1219200"/>
          </a:xfrm>
        </p:spPr>
        <p:txBody>
          <a:bodyPr/>
          <a:lstStyle/>
          <a:p>
            <a:pPr>
              <a:defRPr/>
            </a:pPr>
            <a:r>
              <a:rPr lang="en-US" altLang="zh-CN" sz="3600" dirty="0" smtClean="0"/>
              <a:t>The Cost of Fault Tolerance in </a:t>
            </a:r>
            <a:br>
              <a:rPr lang="en-US" altLang="zh-CN" sz="3600" dirty="0" smtClean="0"/>
            </a:br>
            <a:r>
              <a:rPr lang="en-US" altLang="zh-CN" sz="3600" dirty="0" smtClean="0"/>
              <a:t>Multi-Party Communication Complexity</a:t>
            </a:r>
          </a:p>
        </p:txBody>
      </p:sp>
      <p:sp>
        <p:nvSpPr>
          <p:cNvPr id="1536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35000" y="2743200"/>
            <a:ext cx="8001000" cy="2286000"/>
          </a:xfrm>
        </p:spPr>
        <p:txBody>
          <a:bodyPr/>
          <a:lstStyle/>
          <a:p>
            <a:pPr algn="l"/>
            <a:r>
              <a:rPr lang="en-US" altLang="zh-CN" sz="2600" smtClean="0"/>
              <a:t>Binbin Chen		   </a:t>
            </a:r>
            <a:r>
              <a:rPr lang="en-US" sz="2400" i="1" smtClean="0"/>
              <a:t>Advanced Digital Sciences Center</a:t>
            </a:r>
            <a:endParaRPr lang="en-US" altLang="zh-CN" sz="2600" i="1" smtClean="0"/>
          </a:p>
          <a:p>
            <a:pPr algn="l"/>
            <a:r>
              <a:rPr lang="en-US" altLang="zh-CN" sz="2600" smtClean="0"/>
              <a:t>Haifeng Yu		</a:t>
            </a:r>
            <a:r>
              <a:rPr lang="en-US" altLang="zh-CN" sz="2400" smtClean="0"/>
              <a:t>   </a:t>
            </a:r>
            <a:r>
              <a:rPr lang="en-US" altLang="zh-CN" sz="2400" i="1" smtClean="0"/>
              <a:t>National University of Singapore</a:t>
            </a:r>
            <a:endParaRPr lang="en-US" altLang="zh-CN" sz="2600" i="1" smtClean="0"/>
          </a:p>
          <a:p>
            <a:pPr algn="l">
              <a:buClr>
                <a:srgbClr val="002DB4"/>
              </a:buClr>
            </a:pPr>
            <a:r>
              <a:rPr lang="en-US" altLang="zh-CN" sz="2600" smtClean="0">
                <a:solidFill>
                  <a:srgbClr val="000000"/>
                </a:solidFill>
              </a:rPr>
              <a:t>Yuda Zhao		   </a:t>
            </a:r>
            <a:r>
              <a:rPr lang="en-US" altLang="zh-CN" sz="2400" i="1" smtClean="0">
                <a:solidFill>
                  <a:srgbClr val="000000"/>
                </a:solidFill>
              </a:rPr>
              <a:t>National University of Singapore</a:t>
            </a:r>
            <a:endParaRPr lang="en-US" altLang="zh-CN" sz="2600" i="1" smtClean="0">
              <a:solidFill>
                <a:srgbClr val="000000"/>
              </a:solidFill>
            </a:endParaRPr>
          </a:p>
          <a:p>
            <a:pPr algn="l">
              <a:buClr>
                <a:srgbClr val="002DB4"/>
              </a:buClr>
            </a:pPr>
            <a:r>
              <a:rPr lang="en-US" altLang="zh-CN" sz="2600" smtClean="0">
                <a:solidFill>
                  <a:srgbClr val="000000"/>
                </a:solidFill>
              </a:rPr>
              <a:t>Phillip B. Gibbons	   </a:t>
            </a:r>
            <a:r>
              <a:rPr lang="en-US" altLang="zh-CN" sz="2400" i="1" smtClean="0">
                <a:solidFill>
                  <a:srgbClr val="000000"/>
                </a:solidFill>
              </a:rPr>
              <a:t>Intel Labs Pittsburgh</a:t>
            </a:r>
            <a:endParaRPr lang="en-US" altLang="zh-CN" sz="2600" i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152400"/>
            <a:ext cx="8534400" cy="8382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Existing Fault-tolerant Protocols for (</a:t>
            </a:r>
            <a:r>
              <a:rPr lang="en-US" sz="2800" dirty="0" smtClean="0">
                <a:sym typeface="Symbol"/>
              </a:rPr>
              <a:t>, </a:t>
            </a:r>
            <a:r>
              <a:rPr lang="en-US" sz="2800" dirty="0" smtClean="0"/>
              <a:t>) Sum</a:t>
            </a:r>
            <a:endParaRPr lang="en-US" sz="2800" dirty="0"/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422275" y="1066800"/>
            <a:ext cx="8242300" cy="2514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smtClean="0">
                <a:solidFill>
                  <a:schemeClr val="tx2"/>
                </a:solidFill>
              </a:rPr>
              <a:t>[Bawa07, JCSS] [Considine04, ICDE] [Mosk-Aoyama06, PODC] [Nath04, SenSys] </a:t>
            </a:r>
            <a:r>
              <a:rPr lang="en-US" sz="2400" smtClean="0"/>
              <a:t>…</a:t>
            </a:r>
          </a:p>
          <a:p>
            <a:pPr>
              <a:buFont typeface="Wingdings" pitchFamily="2" charset="2"/>
              <a:buNone/>
            </a:pPr>
            <a:r>
              <a:rPr lang="en-US" sz="2000" smtClean="0"/>
              <a:t>(Average consensus protocols usually not fault-tolerant in our sense)</a:t>
            </a:r>
          </a:p>
          <a:p>
            <a:r>
              <a:rPr lang="en-US" sz="2400" smtClean="0"/>
              <a:t>All these protocols use duplicate-insensitive counting</a:t>
            </a:r>
          </a:p>
          <a:p>
            <a:pPr lvl="1"/>
            <a:r>
              <a:rPr lang="en-US" sz="2200" smtClean="0"/>
              <a:t>E.g., each node with a value of 1 chooses an integer from an exponentially distribution, use flooding to find the max integer, and then convert back to sum</a:t>
            </a:r>
          </a:p>
          <a:p>
            <a:pPr lvl="1"/>
            <a:r>
              <a:rPr lang="en-US" sz="2200" smtClean="0"/>
              <a:t>Each node sends </a:t>
            </a:r>
            <a:r>
              <a:rPr lang="en-US" sz="2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O(1/</a:t>
            </a:r>
            <a:r>
              <a:rPr lang="en-US" sz="2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 sz="2200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smtClean="0"/>
              <a:t> bits (after omitting log terms)</a:t>
            </a:r>
          </a:p>
          <a:p>
            <a:pPr>
              <a:buFont typeface="Wingdings" pitchFamily="2" charset="2"/>
              <a:buNone/>
            </a:pPr>
            <a:r>
              <a:rPr lang="en-US" sz="2600" smtClean="0"/>
              <a:t>     </a:t>
            </a:r>
            <a:r>
              <a:rPr lang="en-US" sz="2000" smtClean="0"/>
              <a:t>(Duplicate-insensitivity is not the only way to tolerate failures …)</a:t>
            </a:r>
            <a:endParaRPr lang="en-US" sz="2600" smtClean="0"/>
          </a:p>
          <a:p>
            <a:pPr lvl="1"/>
            <a:endParaRPr lang="en-US" sz="2000" smtClean="0"/>
          </a:p>
          <a:p>
            <a:pPr lvl="2"/>
            <a:r>
              <a:rPr lang="en-US" smtClean="0"/>
              <a:t>	</a:t>
            </a:r>
          </a:p>
        </p:txBody>
      </p:sp>
      <p:sp>
        <p:nvSpPr>
          <p:cNvPr id="2560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7E4BC8-2595-4D42-B79A-A637287F727F}" type="slidenum">
              <a:rPr lang="zh-CN" altLang="en-US" smtClean="0"/>
              <a:pPr>
                <a:defRPr/>
              </a:pPr>
              <a:t>10</a:t>
            </a:fld>
            <a:endParaRPr lang="en-US" altLang="zh-CN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47713" y="5105400"/>
            <a:ext cx="7634287" cy="941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Sharp contrast with 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O(log(1/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en-US"/>
              <a:t> non-fault-tolerant CC…</a:t>
            </a:r>
          </a:p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Can we do better than 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O(1/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/>
              <a:t> ?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5334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Lower Bounds on Fault-Tolerant </a:t>
            </a:r>
            <a:br>
              <a:rPr lang="en-US" dirty="0" smtClean="0"/>
            </a:br>
            <a:r>
              <a:rPr lang="en-US" dirty="0" smtClean="0"/>
              <a:t>Communication Complexity of Sum?</a:t>
            </a:r>
            <a:endParaRPr lang="en-US" dirty="0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287838"/>
          </a:xfrm>
        </p:spPr>
        <p:txBody>
          <a:bodyPr/>
          <a:lstStyle/>
          <a:p>
            <a:r>
              <a:rPr lang="en-US" smtClean="0"/>
              <a:t>No lower bounds have ever been obtained </a:t>
            </a:r>
          </a:p>
          <a:p>
            <a:pPr lvl="2"/>
            <a:r>
              <a:rPr lang="en-US" smtClean="0"/>
              <a:t>	</a:t>
            </a:r>
          </a:p>
          <a:p>
            <a:r>
              <a:rPr lang="en-US" smtClean="0"/>
              <a:t>From communication complexity perspective, we want to focus on lower bounds</a:t>
            </a:r>
          </a:p>
          <a:p>
            <a:pPr lvl="2"/>
            <a:r>
              <a:rPr lang="en-US" smtClean="0"/>
              <a:t>	</a:t>
            </a:r>
          </a:p>
          <a:p>
            <a:r>
              <a:rPr lang="en-US" smtClean="0">
                <a:solidFill>
                  <a:srgbClr val="FF0000"/>
                </a:solidFill>
              </a:rPr>
              <a:t>Our central contribution</a:t>
            </a:r>
            <a:r>
              <a:rPr lang="en-US" smtClean="0"/>
              <a:t>: The first lower bounds on the fault-tolerant CC of Sum</a:t>
            </a:r>
          </a:p>
        </p:txBody>
      </p:sp>
      <p:sp>
        <p:nvSpPr>
          <p:cNvPr id="2662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AEB724-32B3-4538-98FA-2F4FFF239908}" type="slidenum">
              <a:rPr lang="zh-CN" altLang="en-US" smtClean="0"/>
              <a:pPr>
                <a:defRPr/>
              </a:pPr>
              <a:t>11</a:t>
            </a:fld>
            <a:endParaRPr lang="en-US" altLang="zh-CN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9144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Our result: Three lower bounds for zero-error Sum</a:t>
            </a:r>
            <a:endParaRPr lang="en-US" sz="2800" dirty="0"/>
          </a:p>
        </p:txBody>
      </p:sp>
      <p:sp>
        <p:nvSpPr>
          <p:cNvPr id="103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104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B92BC4-857E-47CB-892D-021F8DBC2C9D}" type="slidenum">
              <a:rPr lang="zh-CN" altLang="en-US" smtClean="0"/>
              <a:pPr>
                <a:defRPr/>
              </a:pPr>
              <a:t>12</a:t>
            </a:fld>
            <a:endParaRPr lang="en-US" altLang="zh-CN" smtClean="0"/>
          </a:p>
        </p:txBody>
      </p:sp>
      <p:graphicFrame>
        <p:nvGraphicFramePr>
          <p:cNvPr id="7" name="Content Placeholder 6"/>
          <p:cNvGraphicFramePr>
            <a:graphicFrameLocks noChangeAspect="1"/>
          </p:cNvGraphicFramePr>
          <p:nvPr>
            <p:ph idx="1"/>
          </p:nvPr>
        </p:nvGraphicFramePr>
        <p:xfrm>
          <a:off x="1219200" y="1598613"/>
          <a:ext cx="1157288" cy="896937"/>
        </p:xfrm>
        <a:graphic>
          <a:graphicData uri="http://schemas.openxmlformats.org/presentationml/2006/ole">
            <p:oleObj spid="_x0000_s1026" name="Equation" r:id="rId5" imgW="393480" imgH="30456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066800" y="4300538"/>
          <a:ext cx="1639888" cy="660400"/>
        </p:xfrm>
        <a:graphic>
          <a:graphicData uri="http://schemas.openxmlformats.org/presentationml/2006/ole">
            <p:oleObj spid="_x0000_s1031" name="Equation" r:id="rId6" imgW="583920" imgH="21564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476625" y="4325938"/>
          <a:ext cx="1639888" cy="660400"/>
        </p:xfrm>
        <a:graphic>
          <a:graphicData uri="http://schemas.openxmlformats.org/presentationml/2006/ole">
            <p:oleObj spid="_x0000_s1033" name="Equation" r:id="rId7" imgW="583920" imgH="21564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6248400" y="4605338"/>
          <a:ext cx="820738" cy="660400"/>
        </p:xfrm>
        <a:graphic>
          <a:graphicData uri="http://schemas.openxmlformats.org/presentationml/2006/ole">
            <p:oleObj spid="_x0000_s1034" name="Equation" r:id="rId8" imgW="291960" imgH="215640" progId="Equation.3">
              <p:embed/>
            </p:oleObj>
          </a:graphicData>
        </a:graphic>
      </p:graphicFrame>
      <p:sp>
        <p:nvSpPr>
          <p:cNvPr id="1041" name="TextBox 16"/>
          <p:cNvSpPr txBox="1">
            <a:spLocks noChangeArrowheads="1"/>
          </p:cNvSpPr>
          <p:nvPr/>
        </p:nvSpPr>
        <p:spPr bwMode="auto">
          <a:xfrm>
            <a:off x="8272463" y="5086350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i="1">
                <a:latin typeface="Times New Roman" pitchFamily="18" charset="0"/>
              </a:rPr>
              <a:t>b</a:t>
            </a:r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827088" y="5308600"/>
          <a:ext cx="204787" cy="414338"/>
        </p:xfrm>
        <a:graphic>
          <a:graphicData uri="http://schemas.openxmlformats.org/presentationml/2006/ole">
            <p:oleObj spid="_x0000_s1035" name="Equation" r:id="rId9" imgW="88560" imgH="164880" progId="Equation.3">
              <p:embed/>
            </p:oleObj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2598738" y="5283200"/>
          <a:ext cx="760412" cy="446088"/>
        </p:xfrm>
        <a:graphic>
          <a:graphicData uri="http://schemas.openxmlformats.org/presentationml/2006/ole">
            <p:oleObj spid="_x0000_s1036" name="Equation" r:id="rId10" imgW="330120" imgH="177480" progId="Equation.3">
              <p:embed/>
            </p:oleObj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130800" y="5295900"/>
          <a:ext cx="992188" cy="509588"/>
        </p:xfrm>
        <a:graphic>
          <a:graphicData uri="http://schemas.openxmlformats.org/presentationml/2006/ole">
            <p:oleObj spid="_x0000_s1037" name="Equation" r:id="rId11" imgW="431640" imgH="203040" progId="Equation.3">
              <p:embed/>
            </p:oleObj>
          </a:graphicData>
        </a:graphic>
      </p:graphicFrame>
      <p:sp>
        <p:nvSpPr>
          <p:cNvPr id="1042" name="TextBox 26"/>
          <p:cNvSpPr txBox="1">
            <a:spLocks noChangeArrowheads="1"/>
          </p:cNvSpPr>
          <p:nvPr/>
        </p:nvSpPr>
        <p:spPr bwMode="auto">
          <a:xfrm>
            <a:off x="296863" y="990600"/>
            <a:ext cx="4960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Communication complexity (in bits)</a:t>
            </a:r>
          </a:p>
        </p:txBody>
      </p:sp>
      <p:cxnSp>
        <p:nvCxnSpPr>
          <p:cNvPr id="1043" name="Straight Arrow Connector 28"/>
          <p:cNvCxnSpPr>
            <a:cxnSpLocks noChangeShapeType="1"/>
            <a:endCxn id="1041" idx="1"/>
          </p:cNvCxnSpPr>
          <p:nvPr/>
        </p:nvCxnSpPr>
        <p:spPr bwMode="auto">
          <a:xfrm>
            <a:off x="914400" y="5314950"/>
            <a:ext cx="7358063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044" name="Straight Arrow Connector 29"/>
          <p:cNvCxnSpPr>
            <a:cxnSpLocks noChangeShapeType="1"/>
          </p:cNvCxnSpPr>
          <p:nvPr/>
        </p:nvCxnSpPr>
        <p:spPr bwMode="auto">
          <a:xfrm flipV="1">
            <a:off x="914400" y="1504950"/>
            <a:ext cx="0" cy="3810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045" name="Straight Connector 34"/>
          <p:cNvCxnSpPr>
            <a:cxnSpLocks noChangeShapeType="1"/>
          </p:cNvCxnSpPr>
          <p:nvPr/>
        </p:nvCxnSpPr>
        <p:spPr bwMode="auto">
          <a:xfrm flipV="1">
            <a:off x="2971800" y="2057400"/>
            <a:ext cx="0" cy="325755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046" name="Straight Connector 35"/>
          <p:cNvCxnSpPr>
            <a:cxnSpLocks noChangeShapeType="1"/>
          </p:cNvCxnSpPr>
          <p:nvPr/>
        </p:nvCxnSpPr>
        <p:spPr bwMode="auto">
          <a:xfrm flipV="1">
            <a:off x="5613400" y="2133600"/>
            <a:ext cx="25400" cy="318135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486400" y="1066800"/>
            <a:ext cx="3505200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Lower bound for </a:t>
            </a:r>
          </a:p>
          <a:p>
            <a:pPr eaLnBrk="0" hangingPunct="0">
              <a:lnSpc>
                <a:spcPts val="2000"/>
              </a:lnSpc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fault-tolerant protocols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3505200" y="3544888"/>
            <a:ext cx="396240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Upper bound for </a:t>
            </a:r>
          </a:p>
          <a:p>
            <a:pPr eaLnBrk="0" hangingPunct="0">
              <a:lnSpc>
                <a:spcPts val="2000"/>
              </a:lnSpc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non-fault-tolerant protocols</a:t>
            </a:r>
          </a:p>
        </p:txBody>
      </p:sp>
      <p:sp>
        <p:nvSpPr>
          <p:cNvPr id="60" name="Freeform 59"/>
          <p:cNvSpPr>
            <a:spLocks/>
          </p:cNvSpPr>
          <p:nvPr/>
        </p:nvSpPr>
        <p:spPr bwMode="auto">
          <a:xfrm>
            <a:off x="2433638" y="1371600"/>
            <a:ext cx="3052762" cy="611188"/>
          </a:xfrm>
          <a:custGeom>
            <a:avLst/>
            <a:gdLst>
              <a:gd name="T0" fmla="*/ 7090573 w 2472744"/>
              <a:gd name="T1" fmla="*/ 0 h 592428"/>
              <a:gd name="T2" fmla="*/ 1883435 w 2472744"/>
              <a:gd name="T3" fmla="*/ 436887 h 592428"/>
              <a:gd name="T4" fmla="*/ 0 w 2472744"/>
              <a:gd name="T5" fmla="*/ 692992 h 592428"/>
              <a:gd name="T6" fmla="*/ 0 60000 65536"/>
              <a:gd name="T7" fmla="*/ 0 60000 65536"/>
              <a:gd name="T8" fmla="*/ 0 60000 65536"/>
              <a:gd name="T9" fmla="*/ 0 w 2472744"/>
              <a:gd name="T10" fmla="*/ 0 h 592428"/>
              <a:gd name="T11" fmla="*/ 2472744 w 2472744"/>
              <a:gd name="T12" fmla="*/ 592428 h 5924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72744" h="592428">
                <a:moveTo>
                  <a:pt x="2472744" y="0"/>
                </a:moveTo>
                <a:lnTo>
                  <a:pt x="656823" y="373488"/>
                </a:lnTo>
                <a:cubicBezTo>
                  <a:pt x="244699" y="472226"/>
                  <a:pt x="122349" y="532327"/>
                  <a:pt x="0" y="59242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429000" y="1752600"/>
          <a:ext cx="1752600" cy="1558925"/>
        </p:xfrm>
        <a:graphic>
          <a:graphicData uri="http://schemas.openxmlformats.org/presentationml/2006/ole">
            <p:oleObj spid="_x0000_s1028" name="Equation" r:id="rId12" imgW="571320" imgH="507960" progId="Equation.3">
              <p:embed/>
            </p:oleObj>
          </a:graphicData>
        </a:graphic>
      </p:graphicFrame>
      <p:sp>
        <p:nvSpPr>
          <p:cNvPr id="61" name="Freeform 60"/>
          <p:cNvSpPr>
            <a:spLocks/>
          </p:cNvSpPr>
          <p:nvPr/>
        </p:nvSpPr>
        <p:spPr bwMode="auto">
          <a:xfrm>
            <a:off x="5241925" y="1790700"/>
            <a:ext cx="708025" cy="373063"/>
          </a:xfrm>
          <a:custGeom>
            <a:avLst/>
            <a:gdLst>
              <a:gd name="T0" fmla="*/ 707086 w 708338"/>
              <a:gd name="T1" fmla="*/ 0 h 373488"/>
              <a:gd name="T2" fmla="*/ 372828 w 708338"/>
              <a:gd name="T3" fmla="*/ 269228 h 373488"/>
              <a:gd name="T4" fmla="*/ 0 w 708338"/>
              <a:gd name="T5" fmla="*/ 371790 h 373488"/>
              <a:gd name="T6" fmla="*/ 0 60000 65536"/>
              <a:gd name="T7" fmla="*/ 0 60000 65536"/>
              <a:gd name="T8" fmla="*/ 0 60000 65536"/>
              <a:gd name="T9" fmla="*/ 0 w 708338"/>
              <a:gd name="T10" fmla="*/ 0 h 373488"/>
              <a:gd name="T11" fmla="*/ 708338 w 708338"/>
              <a:gd name="T12" fmla="*/ 373488 h 3734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08338" h="373488">
                <a:moveTo>
                  <a:pt x="708338" y="0"/>
                </a:moveTo>
                <a:cubicBezTo>
                  <a:pt x="599941" y="104104"/>
                  <a:pt x="491544" y="208209"/>
                  <a:pt x="373488" y="270457"/>
                </a:cubicBezTo>
                <a:cubicBezTo>
                  <a:pt x="255432" y="332705"/>
                  <a:pt x="127716" y="353096"/>
                  <a:pt x="0" y="37348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943600" y="2978150"/>
          <a:ext cx="1676400" cy="660400"/>
        </p:xfrm>
        <a:graphic>
          <a:graphicData uri="http://schemas.openxmlformats.org/presentationml/2006/ole">
            <p:oleObj spid="_x0000_s1029" name="Equation" r:id="rId13" imgW="596880" imgH="215640" progId="Equation.3">
              <p:embed/>
            </p:oleObj>
          </a:graphicData>
        </a:graphic>
      </p:graphicFrame>
      <p:sp>
        <p:nvSpPr>
          <p:cNvPr id="62" name="Freeform 61"/>
          <p:cNvSpPr>
            <a:spLocks/>
          </p:cNvSpPr>
          <p:nvPr/>
        </p:nvSpPr>
        <p:spPr bwMode="auto">
          <a:xfrm>
            <a:off x="6594475" y="1816100"/>
            <a:ext cx="525463" cy="1108075"/>
          </a:xfrm>
          <a:custGeom>
            <a:avLst/>
            <a:gdLst>
              <a:gd name="T0" fmla="*/ 0 w 525887"/>
              <a:gd name="T1" fmla="*/ 0 h 1107583"/>
              <a:gd name="T2" fmla="*/ 487820 w 525887"/>
              <a:gd name="T3" fmla="*/ 554776 h 1107583"/>
              <a:gd name="T4" fmla="*/ 218236 w 525887"/>
              <a:gd name="T5" fmla="*/ 1109552 h 1107583"/>
              <a:gd name="T6" fmla="*/ 0 60000 65536"/>
              <a:gd name="T7" fmla="*/ 0 60000 65536"/>
              <a:gd name="T8" fmla="*/ 0 60000 65536"/>
              <a:gd name="T9" fmla="*/ 0 w 525887"/>
              <a:gd name="T10" fmla="*/ 0 h 1107583"/>
              <a:gd name="T11" fmla="*/ 525887 w 525887"/>
              <a:gd name="T12" fmla="*/ 1107583 h 110758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5887" h="1107583">
                <a:moveTo>
                  <a:pt x="0" y="0"/>
                </a:moveTo>
                <a:cubicBezTo>
                  <a:pt x="226453" y="184597"/>
                  <a:pt x="452907" y="369195"/>
                  <a:pt x="489397" y="553792"/>
                </a:cubicBezTo>
                <a:cubicBezTo>
                  <a:pt x="525887" y="738389"/>
                  <a:pt x="372414" y="922986"/>
                  <a:pt x="218941" y="1107583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sp>
        <p:nvSpPr>
          <p:cNvPr id="65" name="Freeform 64"/>
          <p:cNvSpPr>
            <a:spLocks/>
          </p:cNvSpPr>
          <p:nvPr/>
        </p:nvSpPr>
        <p:spPr bwMode="auto">
          <a:xfrm>
            <a:off x="2743200" y="3962400"/>
            <a:ext cx="762000" cy="300038"/>
          </a:xfrm>
          <a:custGeom>
            <a:avLst/>
            <a:gdLst>
              <a:gd name="T0" fmla="*/ 148835 w 1146220"/>
              <a:gd name="T1" fmla="*/ 0 h 296214"/>
              <a:gd name="T2" fmla="*/ 45152 w 1146220"/>
              <a:gd name="T3" fmla="*/ 68765 h 296214"/>
              <a:gd name="T4" fmla="*/ 0 w 1146220"/>
              <a:gd name="T5" fmla="*/ 316327 h 296214"/>
              <a:gd name="T6" fmla="*/ 0 60000 65536"/>
              <a:gd name="T7" fmla="*/ 0 60000 65536"/>
              <a:gd name="T8" fmla="*/ 0 60000 65536"/>
              <a:gd name="T9" fmla="*/ 0 w 1146220"/>
              <a:gd name="T10" fmla="*/ 0 h 296214"/>
              <a:gd name="T11" fmla="*/ 1146220 w 1146220"/>
              <a:gd name="T12" fmla="*/ 296214 h 2962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46220" h="296214">
                <a:moveTo>
                  <a:pt x="1146220" y="0"/>
                </a:moveTo>
                <a:cubicBezTo>
                  <a:pt x="842493" y="7512"/>
                  <a:pt x="538767" y="15025"/>
                  <a:pt x="347730" y="64394"/>
                </a:cubicBezTo>
                <a:cubicBezTo>
                  <a:pt x="156693" y="113763"/>
                  <a:pt x="78346" y="204988"/>
                  <a:pt x="0" y="29621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sp>
        <p:nvSpPr>
          <p:cNvPr id="66" name="Freeform 65"/>
          <p:cNvSpPr>
            <a:spLocks/>
          </p:cNvSpPr>
          <p:nvPr/>
        </p:nvSpPr>
        <p:spPr bwMode="auto">
          <a:xfrm>
            <a:off x="5203825" y="4198938"/>
            <a:ext cx="274638" cy="539750"/>
          </a:xfrm>
          <a:custGeom>
            <a:avLst/>
            <a:gdLst>
              <a:gd name="T0" fmla="*/ 257161 w 274749"/>
              <a:gd name="T1" fmla="*/ 0 h 540912"/>
              <a:gd name="T2" fmla="*/ 231444 w 274749"/>
              <a:gd name="T3" fmla="*/ 395825 h 540912"/>
              <a:gd name="T4" fmla="*/ 0 w 274749"/>
              <a:gd name="T5" fmla="*/ 536278 h 540912"/>
              <a:gd name="T6" fmla="*/ 0 60000 65536"/>
              <a:gd name="T7" fmla="*/ 0 60000 65536"/>
              <a:gd name="T8" fmla="*/ 0 60000 65536"/>
              <a:gd name="T9" fmla="*/ 0 w 274749"/>
              <a:gd name="T10" fmla="*/ 0 h 540912"/>
              <a:gd name="T11" fmla="*/ 274749 w 274749"/>
              <a:gd name="T12" fmla="*/ 540912 h 5409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4749" h="540912">
                <a:moveTo>
                  <a:pt x="257577" y="0"/>
                </a:moveTo>
                <a:cubicBezTo>
                  <a:pt x="266163" y="154546"/>
                  <a:pt x="274749" y="309093"/>
                  <a:pt x="231820" y="399245"/>
                </a:cubicBezTo>
                <a:cubicBezTo>
                  <a:pt x="188891" y="489397"/>
                  <a:pt x="94445" y="515154"/>
                  <a:pt x="0" y="540912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sp>
        <p:nvSpPr>
          <p:cNvPr id="67" name="Freeform 66"/>
          <p:cNvSpPr>
            <a:spLocks/>
          </p:cNvSpPr>
          <p:nvPr/>
        </p:nvSpPr>
        <p:spPr bwMode="auto">
          <a:xfrm>
            <a:off x="6864350" y="4224338"/>
            <a:ext cx="431800" cy="617537"/>
          </a:xfrm>
          <a:custGeom>
            <a:avLst/>
            <a:gdLst>
              <a:gd name="T0" fmla="*/ 0 w 431443"/>
              <a:gd name="T1" fmla="*/ 0 h 618186"/>
              <a:gd name="T2" fmla="*/ 387648 w 431443"/>
              <a:gd name="T3" fmla="*/ 230848 h 618186"/>
              <a:gd name="T4" fmla="*/ 271353 w 431443"/>
              <a:gd name="T5" fmla="*/ 615594 h 618186"/>
              <a:gd name="T6" fmla="*/ 0 60000 65536"/>
              <a:gd name="T7" fmla="*/ 0 60000 65536"/>
              <a:gd name="T8" fmla="*/ 0 60000 65536"/>
              <a:gd name="T9" fmla="*/ 0 w 431443"/>
              <a:gd name="T10" fmla="*/ 0 h 618186"/>
              <a:gd name="T11" fmla="*/ 431443 w 431443"/>
              <a:gd name="T12" fmla="*/ 618186 h 6181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443" h="618186">
                <a:moveTo>
                  <a:pt x="0" y="0"/>
                </a:moveTo>
                <a:cubicBezTo>
                  <a:pt x="170645" y="64394"/>
                  <a:pt x="341291" y="128789"/>
                  <a:pt x="386367" y="231820"/>
                </a:cubicBezTo>
                <a:cubicBezTo>
                  <a:pt x="431443" y="334851"/>
                  <a:pt x="350950" y="476518"/>
                  <a:pt x="270457" y="618186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sp>
        <p:nvSpPr>
          <p:cNvPr id="1055" name="TextBox 67"/>
          <p:cNvSpPr txBox="1">
            <a:spLocks noChangeArrowheads="1"/>
          </p:cNvSpPr>
          <p:nvPr/>
        </p:nvSpPr>
        <p:spPr bwMode="auto">
          <a:xfrm>
            <a:off x="1524000" y="5710238"/>
            <a:ext cx="6005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Time complexity = (</a:t>
            </a:r>
            <a:r>
              <a:rPr lang="en-US" i="1">
                <a:latin typeface="Times New Roman" pitchFamily="18" charset="0"/>
              </a:rPr>
              <a:t>b </a:t>
            </a:r>
            <a:r>
              <a:rPr lang="en-US">
                <a:sym typeface="Symbol" pitchFamily="18" charset="2"/>
              </a:rPr>
              <a:t> </a:t>
            </a:r>
            <a:r>
              <a:rPr lang="en-US"/>
              <a:t>eccentricity) rounds</a:t>
            </a:r>
          </a:p>
        </p:txBody>
      </p:sp>
      <p:grpSp>
        <p:nvGrpSpPr>
          <p:cNvPr id="38" name="Group 37"/>
          <p:cNvGrpSpPr>
            <a:grpSpLocks/>
          </p:cNvGrpSpPr>
          <p:nvPr/>
        </p:nvGrpSpPr>
        <p:grpSpPr bwMode="auto">
          <a:xfrm>
            <a:off x="990600" y="2501900"/>
            <a:ext cx="3810000" cy="1376363"/>
            <a:chOff x="990600" y="2501939"/>
            <a:chExt cx="3810000" cy="1377058"/>
          </a:xfrm>
        </p:grpSpPr>
        <p:sp>
          <p:nvSpPr>
            <p:cNvPr id="1057" name="TextBox 5"/>
            <p:cNvSpPr txBox="1">
              <a:spLocks noChangeArrowheads="1"/>
            </p:cNvSpPr>
            <p:nvPr/>
          </p:nvSpPr>
          <p:spPr bwMode="auto">
            <a:xfrm>
              <a:off x="990600" y="3048000"/>
              <a:ext cx="3810000" cy="83099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Implying that the trivial flooding protocol is optimal</a:t>
              </a:r>
            </a:p>
          </p:txBody>
        </p:sp>
        <p:sp>
          <p:nvSpPr>
            <p:cNvPr id="1058" name="Down Arrow 36"/>
            <p:cNvSpPr>
              <a:spLocks noChangeArrowheads="1"/>
            </p:cNvSpPr>
            <p:nvPr/>
          </p:nvSpPr>
          <p:spPr bwMode="auto">
            <a:xfrm rot="-1189054">
              <a:off x="1499422" y="2501939"/>
              <a:ext cx="405341" cy="609600"/>
            </a:xfrm>
            <a:prstGeom prst="downArrow">
              <a:avLst>
                <a:gd name="adj1" fmla="val 33343"/>
                <a:gd name="adj2" fmla="val 53563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2075" tIns="46038" rIns="92075" bIns="46038"/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endParaRPr lang="en-US"/>
            </a:p>
          </p:txBody>
        </p:sp>
      </p:grp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9" grpId="0"/>
      <p:bldP spid="60" grpId="0" animBg="1"/>
      <p:bldP spid="61" grpId="0" animBg="1"/>
      <p:bldP spid="62" grpId="0" animBg="1"/>
      <p:bldP spid="65" grpId="0" animBg="1"/>
      <p:bldP spid="66" grpId="0" animBg="1"/>
      <p:bldP spid="6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9144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Our result: Three lower bounds for zero-error Sum</a:t>
            </a:r>
            <a:endParaRPr lang="en-US" sz="2800" dirty="0"/>
          </a:p>
        </p:txBody>
      </p:sp>
      <p:sp>
        <p:nvSpPr>
          <p:cNvPr id="308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308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E99763-8D8D-499C-8458-E1E92EA13341}" type="slidenum">
              <a:rPr lang="zh-CN" altLang="en-US" smtClean="0"/>
              <a:pPr>
                <a:defRPr/>
              </a:pPr>
              <a:t>13</a:t>
            </a:fld>
            <a:endParaRPr lang="en-US" altLang="zh-CN" smtClean="0"/>
          </a:p>
        </p:txBody>
      </p:sp>
      <p:graphicFrame>
        <p:nvGraphicFramePr>
          <p:cNvPr id="3074" name="Content Placeholder 6"/>
          <p:cNvGraphicFramePr>
            <a:graphicFrameLocks noChangeAspect="1"/>
          </p:cNvGraphicFramePr>
          <p:nvPr>
            <p:ph idx="1"/>
          </p:nvPr>
        </p:nvGraphicFramePr>
        <p:xfrm>
          <a:off x="1219200" y="1598613"/>
          <a:ext cx="1157288" cy="896937"/>
        </p:xfrm>
        <a:graphic>
          <a:graphicData uri="http://schemas.openxmlformats.org/presentationml/2006/ole">
            <p:oleObj spid="_x0000_s3074" name="Equation" r:id="rId4" imgW="393480" imgH="30456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066800" y="4300538"/>
          <a:ext cx="1639888" cy="660400"/>
        </p:xfrm>
        <a:graphic>
          <a:graphicData uri="http://schemas.openxmlformats.org/presentationml/2006/ole">
            <p:oleObj spid="_x0000_s3077" name="Equation" r:id="rId5" imgW="583920" imgH="215640" progId="Equation.3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476625" y="4325938"/>
          <a:ext cx="1639888" cy="660400"/>
        </p:xfrm>
        <a:graphic>
          <a:graphicData uri="http://schemas.openxmlformats.org/presentationml/2006/ole">
            <p:oleObj spid="_x0000_s3078" name="Equation" r:id="rId6" imgW="583920" imgH="215640" progId="Equation.3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6248400" y="4605338"/>
          <a:ext cx="820738" cy="660400"/>
        </p:xfrm>
        <a:graphic>
          <a:graphicData uri="http://schemas.openxmlformats.org/presentationml/2006/ole">
            <p:oleObj spid="_x0000_s3079" name="Equation" r:id="rId7" imgW="291960" imgH="215640" progId="Equation.3">
              <p:embed/>
            </p:oleObj>
          </a:graphicData>
        </a:graphic>
      </p:graphicFrame>
      <p:cxnSp>
        <p:nvCxnSpPr>
          <p:cNvPr id="3089" name="Straight Arrow Connector 29"/>
          <p:cNvCxnSpPr>
            <a:cxnSpLocks noChangeShapeType="1"/>
          </p:cNvCxnSpPr>
          <p:nvPr/>
        </p:nvCxnSpPr>
        <p:spPr bwMode="auto">
          <a:xfrm flipV="1">
            <a:off x="914400" y="1504950"/>
            <a:ext cx="0" cy="3810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090" name="Straight Connector 34"/>
          <p:cNvCxnSpPr>
            <a:cxnSpLocks noChangeShapeType="1"/>
          </p:cNvCxnSpPr>
          <p:nvPr/>
        </p:nvCxnSpPr>
        <p:spPr bwMode="auto">
          <a:xfrm flipV="1">
            <a:off x="2971800" y="2057400"/>
            <a:ext cx="0" cy="325755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3091" name="Straight Connector 35"/>
          <p:cNvCxnSpPr>
            <a:cxnSpLocks noChangeShapeType="1"/>
          </p:cNvCxnSpPr>
          <p:nvPr/>
        </p:nvCxnSpPr>
        <p:spPr bwMode="auto">
          <a:xfrm flipV="1">
            <a:off x="5613400" y="2133600"/>
            <a:ext cx="25400" cy="318135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429000" y="1752600"/>
          <a:ext cx="1752600" cy="1558925"/>
        </p:xfrm>
        <a:graphic>
          <a:graphicData uri="http://schemas.openxmlformats.org/presentationml/2006/ole">
            <p:oleObj spid="_x0000_s3075" name="Equation" r:id="rId8" imgW="571320" imgH="50796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943600" y="2978150"/>
          <a:ext cx="1676400" cy="660400"/>
        </p:xfrm>
        <a:graphic>
          <a:graphicData uri="http://schemas.openxmlformats.org/presentationml/2006/ole">
            <p:oleObj spid="_x0000_s3076" name="Equation" r:id="rId9" imgW="596880" imgH="215640" progId="Equation.3">
              <p:embed/>
            </p:oleObj>
          </a:graphicData>
        </a:graphic>
      </p:graphicFrame>
      <p:grpSp>
        <p:nvGrpSpPr>
          <p:cNvPr id="3092" name="Group 51"/>
          <p:cNvGrpSpPr>
            <a:grpSpLocks/>
          </p:cNvGrpSpPr>
          <p:nvPr/>
        </p:nvGrpSpPr>
        <p:grpSpPr bwMode="auto">
          <a:xfrm>
            <a:off x="1382713" y="2590800"/>
            <a:ext cx="7010400" cy="2019300"/>
            <a:chOff x="1382331" y="2590800"/>
            <a:chExt cx="7011474" cy="2019837"/>
          </a:xfrm>
        </p:grpSpPr>
        <p:grpSp>
          <p:nvGrpSpPr>
            <p:cNvPr id="3097" name="Group 49"/>
            <p:cNvGrpSpPr>
              <a:grpSpLocks/>
            </p:cNvGrpSpPr>
            <p:nvPr/>
          </p:nvGrpSpPr>
          <p:grpSpPr bwMode="auto">
            <a:xfrm>
              <a:off x="3733800" y="3276600"/>
              <a:ext cx="2133599" cy="990600"/>
              <a:chOff x="3733800" y="3276600"/>
              <a:chExt cx="2133599" cy="990600"/>
            </a:xfrm>
          </p:grpSpPr>
          <p:sp>
            <p:nvSpPr>
              <p:cNvPr id="46" name="Up-Down Arrow 45"/>
              <p:cNvSpPr/>
              <p:nvPr/>
            </p:nvSpPr>
            <p:spPr bwMode="auto">
              <a:xfrm>
                <a:off x="3733778" y="3276782"/>
                <a:ext cx="457270" cy="990863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92075" tIns="46038" rIns="92075" bIns="46038"/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105" name="TextBox 46"/>
              <p:cNvSpPr txBox="1">
                <a:spLocks noChangeArrowheads="1"/>
              </p:cNvSpPr>
              <p:nvPr/>
            </p:nvSpPr>
            <p:spPr bwMode="auto">
              <a:xfrm>
                <a:off x="4114800" y="3413973"/>
                <a:ext cx="1752599" cy="682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ts val="2300"/>
                  </a:lnSpc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i="1">
                    <a:solidFill>
                      <a:srgbClr val="FF0000"/>
                    </a:solidFill>
                  </a:rPr>
                  <a:t>exponential gap</a:t>
                </a:r>
              </a:p>
            </p:txBody>
          </p:sp>
        </p:grpSp>
        <p:grpSp>
          <p:nvGrpSpPr>
            <p:cNvPr id="3098" name="Group 50"/>
            <p:cNvGrpSpPr>
              <a:grpSpLocks/>
            </p:cNvGrpSpPr>
            <p:nvPr/>
          </p:nvGrpSpPr>
          <p:grpSpPr bwMode="auto">
            <a:xfrm>
              <a:off x="6248400" y="3620037"/>
              <a:ext cx="2145405" cy="990600"/>
              <a:chOff x="6248400" y="3620037"/>
              <a:chExt cx="2145405" cy="990600"/>
            </a:xfrm>
          </p:grpSpPr>
          <p:sp>
            <p:nvSpPr>
              <p:cNvPr id="44" name="Up-Down Arrow 43"/>
              <p:cNvSpPr/>
              <p:nvPr/>
            </p:nvSpPr>
            <p:spPr bwMode="auto">
              <a:xfrm>
                <a:off x="6248763" y="3619774"/>
                <a:ext cx="457270" cy="990863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92075" tIns="46038" rIns="92075" bIns="46038"/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103" name="TextBox 44"/>
              <p:cNvSpPr txBox="1">
                <a:spLocks noChangeArrowheads="1"/>
              </p:cNvSpPr>
              <p:nvPr/>
            </p:nvSpPr>
            <p:spPr bwMode="auto">
              <a:xfrm>
                <a:off x="6641206" y="3759558"/>
                <a:ext cx="1752599" cy="682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ts val="2300"/>
                  </a:lnSpc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i="1">
                    <a:solidFill>
                      <a:srgbClr val="FF0000"/>
                    </a:solidFill>
                  </a:rPr>
                  <a:t>exponential gap</a:t>
                </a:r>
              </a:p>
            </p:txBody>
          </p:sp>
        </p:grpSp>
        <p:grpSp>
          <p:nvGrpSpPr>
            <p:cNvPr id="3099" name="Group 48"/>
            <p:cNvGrpSpPr>
              <a:grpSpLocks/>
            </p:cNvGrpSpPr>
            <p:nvPr/>
          </p:nvGrpSpPr>
          <p:grpSpPr bwMode="auto">
            <a:xfrm>
              <a:off x="1382331" y="2590800"/>
              <a:ext cx="2046668" cy="1600200"/>
              <a:chOff x="1382331" y="2590800"/>
              <a:chExt cx="2046668" cy="1600200"/>
            </a:xfrm>
          </p:grpSpPr>
          <p:sp>
            <p:nvSpPr>
              <p:cNvPr id="42" name="Up-Down Arrow 41"/>
              <p:cNvSpPr/>
              <p:nvPr/>
            </p:nvSpPr>
            <p:spPr bwMode="auto">
              <a:xfrm>
                <a:off x="1382331" y="2590800"/>
                <a:ext cx="457270" cy="1600625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92075" tIns="46038" rIns="92075" bIns="46038"/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101" name="TextBox 42"/>
              <p:cNvSpPr txBox="1">
                <a:spLocks noChangeArrowheads="1"/>
              </p:cNvSpPr>
              <p:nvPr/>
            </p:nvSpPr>
            <p:spPr bwMode="auto">
              <a:xfrm>
                <a:off x="1676400" y="3098442"/>
                <a:ext cx="1752599" cy="682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ts val="2300"/>
                  </a:lnSpc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i="1">
                    <a:solidFill>
                      <a:srgbClr val="FF0000"/>
                    </a:solidFill>
                  </a:rPr>
                  <a:t>exponential gap</a:t>
                </a:r>
              </a:p>
            </p:txBody>
          </p:sp>
        </p:grpSp>
      </p:grpSp>
      <p:sp>
        <p:nvSpPr>
          <p:cNvPr id="3093" name="TextBox 47"/>
          <p:cNvSpPr txBox="1">
            <a:spLocks noChangeArrowheads="1"/>
          </p:cNvSpPr>
          <p:nvPr/>
        </p:nvSpPr>
        <p:spPr bwMode="auto">
          <a:xfrm>
            <a:off x="8272463" y="5086350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i="1">
                <a:latin typeface="Times New Roman" pitchFamily="18" charset="0"/>
              </a:rPr>
              <a:t>b</a:t>
            </a:r>
          </a:p>
        </p:txBody>
      </p:sp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827088" y="5308600"/>
          <a:ext cx="204787" cy="414338"/>
        </p:xfrm>
        <a:graphic>
          <a:graphicData uri="http://schemas.openxmlformats.org/presentationml/2006/ole">
            <p:oleObj spid="_x0000_s3083" name="Equation" r:id="rId10" imgW="88560" imgH="164880" progId="Equation.3">
              <p:embed/>
            </p:oleObj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2598738" y="5283200"/>
          <a:ext cx="760412" cy="446088"/>
        </p:xfrm>
        <a:graphic>
          <a:graphicData uri="http://schemas.openxmlformats.org/presentationml/2006/ole">
            <p:oleObj spid="_x0000_s3084" name="Equation" r:id="rId11" imgW="330120" imgH="177480" progId="Equation.3">
              <p:embed/>
            </p:oleObj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130800" y="5295900"/>
          <a:ext cx="992188" cy="509588"/>
        </p:xfrm>
        <a:graphic>
          <a:graphicData uri="http://schemas.openxmlformats.org/presentationml/2006/ole">
            <p:oleObj spid="_x0000_s3085" name="Equation" r:id="rId12" imgW="431640" imgH="203040" progId="Equation.3">
              <p:embed/>
            </p:oleObj>
          </a:graphicData>
        </a:graphic>
      </p:graphicFrame>
      <p:cxnSp>
        <p:nvCxnSpPr>
          <p:cNvPr id="3094" name="Straight Arrow Connector 51"/>
          <p:cNvCxnSpPr>
            <a:cxnSpLocks noChangeShapeType="1"/>
            <a:endCxn id="3093" idx="1"/>
          </p:cNvCxnSpPr>
          <p:nvPr/>
        </p:nvCxnSpPr>
        <p:spPr bwMode="auto">
          <a:xfrm>
            <a:off x="914400" y="5314950"/>
            <a:ext cx="7358063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095" name="TextBox 53"/>
          <p:cNvSpPr txBox="1">
            <a:spLocks noChangeArrowheads="1"/>
          </p:cNvSpPr>
          <p:nvPr/>
        </p:nvSpPr>
        <p:spPr bwMode="auto">
          <a:xfrm>
            <a:off x="1524000" y="5710238"/>
            <a:ext cx="6005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Time complexity = (</a:t>
            </a:r>
            <a:r>
              <a:rPr lang="en-US" i="1">
                <a:latin typeface="Times New Roman" pitchFamily="18" charset="0"/>
              </a:rPr>
              <a:t>b </a:t>
            </a:r>
            <a:r>
              <a:rPr lang="en-US">
                <a:sym typeface="Symbol" pitchFamily="18" charset="2"/>
              </a:rPr>
              <a:t> </a:t>
            </a:r>
            <a:r>
              <a:rPr lang="en-US"/>
              <a:t>eccentricity) rounds</a:t>
            </a:r>
          </a:p>
        </p:txBody>
      </p:sp>
      <p:sp>
        <p:nvSpPr>
          <p:cNvPr id="3096" name="TextBox 54"/>
          <p:cNvSpPr txBox="1">
            <a:spLocks noChangeArrowheads="1"/>
          </p:cNvSpPr>
          <p:nvPr/>
        </p:nvSpPr>
        <p:spPr bwMode="auto">
          <a:xfrm>
            <a:off x="296863" y="990600"/>
            <a:ext cx="4960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Communication complexity (in bits)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" y="228600"/>
            <a:ext cx="8915400" cy="9144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Our result: 3 lower bounds for (</a:t>
            </a:r>
            <a:r>
              <a:rPr lang="en-US" sz="2800" dirty="0" smtClean="0">
                <a:sym typeface="Symbol"/>
              </a:rPr>
              <a:t>,</a:t>
            </a:r>
            <a:r>
              <a:rPr lang="en-US" sz="2800" dirty="0" smtClean="0"/>
              <a:t>)-approximate Sum</a:t>
            </a:r>
            <a:endParaRPr lang="en-US" sz="2800" dirty="0"/>
          </a:p>
        </p:txBody>
      </p:sp>
      <p:sp>
        <p:nvSpPr>
          <p:cNvPr id="411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411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5D2599-DF8C-4F98-9CF3-6EE654C18029}" type="slidenum">
              <a:rPr lang="zh-CN" altLang="en-US" smtClean="0"/>
              <a:pPr>
                <a:defRPr/>
              </a:pPr>
              <a:t>14</a:t>
            </a:fld>
            <a:endParaRPr lang="en-US" altLang="zh-CN" smtClean="0"/>
          </a:p>
        </p:txBody>
      </p:sp>
      <p:graphicFrame>
        <p:nvGraphicFramePr>
          <p:cNvPr id="7" name="Content Placeholder 6"/>
          <p:cNvGraphicFramePr>
            <a:graphicFrameLocks noChangeAspect="1"/>
          </p:cNvGraphicFramePr>
          <p:nvPr>
            <p:ph idx="1"/>
          </p:nvPr>
        </p:nvGraphicFramePr>
        <p:xfrm>
          <a:off x="1143000" y="1524000"/>
          <a:ext cx="1371600" cy="1227138"/>
        </p:xfrm>
        <a:graphic>
          <a:graphicData uri="http://schemas.openxmlformats.org/presentationml/2006/ole">
            <p:oleObj spid="_x0000_s4098" name="Equation" r:id="rId5" imgW="482400" imgH="431640" progId="Equation.3">
              <p:embed/>
            </p:oleObj>
          </a:graphicData>
        </a:graphic>
      </p:graphicFrame>
      <p:graphicFrame>
        <p:nvGraphicFramePr>
          <p:cNvPr id="1034" name="Object 7"/>
          <p:cNvGraphicFramePr>
            <a:graphicFrameLocks noChangeAspect="1"/>
          </p:cNvGraphicFramePr>
          <p:nvPr/>
        </p:nvGraphicFramePr>
        <p:xfrm>
          <a:off x="6248400" y="4605338"/>
          <a:ext cx="820738" cy="660400"/>
        </p:xfrm>
        <a:graphic>
          <a:graphicData uri="http://schemas.openxmlformats.org/presentationml/2006/ole">
            <p:oleObj spid="_x0000_s4103" name="Equation" r:id="rId6" imgW="291960" imgH="215640" progId="Equation.3">
              <p:embed/>
            </p:oleObj>
          </a:graphicData>
        </a:graphic>
      </p:graphicFrame>
      <p:cxnSp>
        <p:nvCxnSpPr>
          <p:cNvPr id="4115" name="Straight Arrow Connector 29"/>
          <p:cNvCxnSpPr>
            <a:cxnSpLocks noChangeShapeType="1"/>
          </p:cNvCxnSpPr>
          <p:nvPr/>
        </p:nvCxnSpPr>
        <p:spPr bwMode="auto">
          <a:xfrm flipV="1">
            <a:off x="914400" y="1504950"/>
            <a:ext cx="0" cy="3810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16" name="Straight Connector 34"/>
          <p:cNvCxnSpPr>
            <a:cxnSpLocks noChangeShapeType="1"/>
          </p:cNvCxnSpPr>
          <p:nvPr/>
        </p:nvCxnSpPr>
        <p:spPr bwMode="auto">
          <a:xfrm flipV="1">
            <a:off x="2971800" y="2057400"/>
            <a:ext cx="0" cy="325755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4117" name="Straight Connector 35"/>
          <p:cNvCxnSpPr>
            <a:cxnSpLocks noChangeShapeType="1"/>
          </p:cNvCxnSpPr>
          <p:nvPr/>
        </p:nvCxnSpPr>
        <p:spPr bwMode="auto">
          <a:xfrm flipV="1">
            <a:off x="5613400" y="2133600"/>
            <a:ext cx="25400" cy="318135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562600" y="1066800"/>
            <a:ext cx="3505200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Lower bound for </a:t>
            </a:r>
          </a:p>
          <a:p>
            <a:pPr eaLnBrk="0" hangingPunct="0">
              <a:lnSpc>
                <a:spcPts val="2000"/>
              </a:lnSpc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fault-tolerant protocols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3505200" y="3544888"/>
            <a:ext cx="396240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Upper bound for </a:t>
            </a:r>
          </a:p>
          <a:p>
            <a:pPr eaLnBrk="0" hangingPunct="0">
              <a:lnSpc>
                <a:spcPts val="2000"/>
              </a:lnSpc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non-fault-tolerant protocols</a:t>
            </a:r>
          </a:p>
        </p:txBody>
      </p:sp>
      <p:sp>
        <p:nvSpPr>
          <p:cNvPr id="60" name="Freeform 59"/>
          <p:cNvSpPr>
            <a:spLocks/>
          </p:cNvSpPr>
          <p:nvPr/>
        </p:nvSpPr>
        <p:spPr bwMode="auto">
          <a:xfrm>
            <a:off x="2514600" y="1447800"/>
            <a:ext cx="3124200" cy="457200"/>
          </a:xfrm>
          <a:custGeom>
            <a:avLst/>
            <a:gdLst>
              <a:gd name="T0" fmla="*/ 7961174 w 2472744"/>
              <a:gd name="T1" fmla="*/ 0 h 592428"/>
              <a:gd name="T2" fmla="*/ 2114688 w 2472744"/>
              <a:gd name="T3" fmla="*/ 102242 h 592428"/>
              <a:gd name="T4" fmla="*/ 0 w 2472744"/>
              <a:gd name="T5" fmla="*/ 162177 h 592428"/>
              <a:gd name="T6" fmla="*/ 0 60000 65536"/>
              <a:gd name="T7" fmla="*/ 0 60000 65536"/>
              <a:gd name="T8" fmla="*/ 0 60000 65536"/>
              <a:gd name="T9" fmla="*/ 0 w 2472744"/>
              <a:gd name="T10" fmla="*/ 0 h 592428"/>
              <a:gd name="T11" fmla="*/ 2472744 w 2472744"/>
              <a:gd name="T12" fmla="*/ 592428 h 5924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72744" h="592428">
                <a:moveTo>
                  <a:pt x="2472744" y="0"/>
                </a:moveTo>
                <a:lnTo>
                  <a:pt x="656823" y="373488"/>
                </a:lnTo>
                <a:cubicBezTo>
                  <a:pt x="244699" y="472226"/>
                  <a:pt x="122349" y="532327"/>
                  <a:pt x="0" y="59242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graphicFrame>
        <p:nvGraphicFramePr>
          <p:cNvPr id="1028" name="Object 3"/>
          <p:cNvGraphicFramePr>
            <a:graphicFrameLocks noChangeAspect="1"/>
          </p:cNvGraphicFramePr>
          <p:nvPr/>
        </p:nvGraphicFramePr>
        <p:xfrm>
          <a:off x="3467100" y="1868488"/>
          <a:ext cx="1674813" cy="1325562"/>
        </p:xfrm>
        <a:graphic>
          <a:graphicData uri="http://schemas.openxmlformats.org/presentationml/2006/ole">
            <p:oleObj spid="_x0000_s4099" name="Equation" r:id="rId7" imgW="545760" imgH="431640" progId="Equation.3">
              <p:embed/>
            </p:oleObj>
          </a:graphicData>
        </a:graphic>
      </p:graphicFrame>
      <p:sp>
        <p:nvSpPr>
          <p:cNvPr id="61" name="Freeform 60"/>
          <p:cNvSpPr>
            <a:spLocks/>
          </p:cNvSpPr>
          <p:nvPr/>
        </p:nvSpPr>
        <p:spPr bwMode="auto">
          <a:xfrm>
            <a:off x="5241925" y="1790700"/>
            <a:ext cx="708025" cy="373063"/>
          </a:xfrm>
          <a:custGeom>
            <a:avLst/>
            <a:gdLst>
              <a:gd name="T0" fmla="*/ 707086 w 708338"/>
              <a:gd name="T1" fmla="*/ 0 h 373488"/>
              <a:gd name="T2" fmla="*/ 372828 w 708338"/>
              <a:gd name="T3" fmla="*/ 269228 h 373488"/>
              <a:gd name="T4" fmla="*/ 0 w 708338"/>
              <a:gd name="T5" fmla="*/ 371790 h 373488"/>
              <a:gd name="T6" fmla="*/ 0 60000 65536"/>
              <a:gd name="T7" fmla="*/ 0 60000 65536"/>
              <a:gd name="T8" fmla="*/ 0 60000 65536"/>
              <a:gd name="T9" fmla="*/ 0 w 708338"/>
              <a:gd name="T10" fmla="*/ 0 h 373488"/>
              <a:gd name="T11" fmla="*/ 708338 w 708338"/>
              <a:gd name="T12" fmla="*/ 373488 h 3734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08338" h="373488">
                <a:moveTo>
                  <a:pt x="708338" y="0"/>
                </a:moveTo>
                <a:cubicBezTo>
                  <a:pt x="599941" y="104104"/>
                  <a:pt x="491544" y="208209"/>
                  <a:pt x="373488" y="270457"/>
                </a:cubicBezTo>
                <a:cubicBezTo>
                  <a:pt x="255432" y="332705"/>
                  <a:pt x="127716" y="353096"/>
                  <a:pt x="0" y="37348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graphicFrame>
        <p:nvGraphicFramePr>
          <p:cNvPr id="1029" name="Object 4"/>
          <p:cNvGraphicFramePr>
            <a:graphicFrameLocks noChangeAspect="1"/>
          </p:cNvGraphicFramePr>
          <p:nvPr/>
        </p:nvGraphicFramePr>
        <p:xfrm>
          <a:off x="5967413" y="2743200"/>
          <a:ext cx="1576387" cy="1168400"/>
        </p:xfrm>
        <a:graphic>
          <a:graphicData uri="http://schemas.openxmlformats.org/presentationml/2006/ole">
            <p:oleObj spid="_x0000_s4100" name="Equation" r:id="rId8" imgW="634680" imgH="431640" progId="Equation.3">
              <p:embed/>
            </p:oleObj>
          </a:graphicData>
        </a:graphic>
      </p:graphicFrame>
      <p:sp>
        <p:nvSpPr>
          <p:cNvPr id="62" name="Freeform 61"/>
          <p:cNvSpPr>
            <a:spLocks/>
          </p:cNvSpPr>
          <p:nvPr/>
        </p:nvSpPr>
        <p:spPr bwMode="auto">
          <a:xfrm>
            <a:off x="6594475" y="1816100"/>
            <a:ext cx="525463" cy="927100"/>
          </a:xfrm>
          <a:custGeom>
            <a:avLst/>
            <a:gdLst>
              <a:gd name="T0" fmla="*/ 0 w 525887"/>
              <a:gd name="T1" fmla="*/ 0 h 1107583"/>
              <a:gd name="T2" fmla="*/ 487820 w 525887"/>
              <a:gd name="T3" fmla="*/ 227605 h 1107583"/>
              <a:gd name="T4" fmla="*/ 218236 w 525887"/>
              <a:gd name="T5" fmla="*/ 455209 h 1107583"/>
              <a:gd name="T6" fmla="*/ 0 60000 65536"/>
              <a:gd name="T7" fmla="*/ 0 60000 65536"/>
              <a:gd name="T8" fmla="*/ 0 60000 65536"/>
              <a:gd name="T9" fmla="*/ 0 w 525887"/>
              <a:gd name="T10" fmla="*/ 0 h 1107583"/>
              <a:gd name="T11" fmla="*/ 525887 w 525887"/>
              <a:gd name="T12" fmla="*/ 1107583 h 110758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5887" h="1107583">
                <a:moveTo>
                  <a:pt x="0" y="0"/>
                </a:moveTo>
                <a:cubicBezTo>
                  <a:pt x="226453" y="184597"/>
                  <a:pt x="452907" y="369195"/>
                  <a:pt x="489397" y="553792"/>
                </a:cubicBezTo>
                <a:cubicBezTo>
                  <a:pt x="525887" y="738389"/>
                  <a:pt x="372414" y="922986"/>
                  <a:pt x="218941" y="1107583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sp>
        <p:nvSpPr>
          <p:cNvPr id="65" name="Freeform 64"/>
          <p:cNvSpPr>
            <a:spLocks/>
          </p:cNvSpPr>
          <p:nvPr/>
        </p:nvSpPr>
        <p:spPr bwMode="auto">
          <a:xfrm>
            <a:off x="2743200" y="3962400"/>
            <a:ext cx="762000" cy="300038"/>
          </a:xfrm>
          <a:custGeom>
            <a:avLst/>
            <a:gdLst>
              <a:gd name="T0" fmla="*/ 148835 w 1146220"/>
              <a:gd name="T1" fmla="*/ 0 h 296214"/>
              <a:gd name="T2" fmla="*/ 45152 w 1146220"/>
              <a:gd name="T3" fmla="*/ 68765 h 296214"/>
              <a:gd name="T4" fmla="*/ 0 w 1146220"/>
              <a:gd name="T5" fmla="*/ 316327 h 296214"/>
              <a:gd name="T6" fmla="*/ 0 60000 65536"/>
              <a:gd name="T7" fmla="*/ 0 60000 65536"/>
              <a:gd name="T8" fmla="*/ 0 60000 65536"/>
              <a:gd name="T9" fmla="*/ 0 w 1146220"/>
              <a:gd name="T10" fmla="*/ 0 h 296214"/>
              <a:gd name="T11" fmla="*/ 1146220 w 1146220"/>
              <a:gd name="T12" fmla="*/ 296214 h 2962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46220" h="296214">
                <a:moveTo>
                  <a:pt x="1146220" y="0"/>
                </a:moveTo>
                <a:cubicBezTo>
                  <a:pt x="842493" y="7512"/>
                  <a:pt x="538767" y="15025"/>
                  <a:pt x="347730" y="64394"/>
                </a:cubicBezTo>
                <a:cubicBezTo>
                  <a:pt x="156693" y="113763"/>
                  <a:pt x="78346" y="204988"/>
                  <a:pt x="0" y="29621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sp>
        <p:nvSpPr>
          <p:cNvPr id="66" name="Freeform 65"/>
          <p:cNvSpPr>
            <a:spLocks/>
          </p:cNvSpPr>
          <p:nvPr/>
        </p:nvSpPr>
        <p:spPr bwMode="auto">
          <a:xfrm>
            <a:off x="5203825" y="4198938"/>
            <a:ext cx="274638" cy="539750"/>
          </a:xfrm>
          <a:custGeom>
            <a:avLst/>
            <a:gdLst>
              <a:gd name="T0" fmla="*/ 257161 w 274749"/>
              <a:gd name="T1" fmla="*/ 0 h 540912"/>
              <a:gd name="T2" fmla="*/ 231444 w 274749"/>
              <a:gd name="T3" fmla="*/ 395825 h 540912"/>
              <a:gd name="T4" fmla="*/ 0 w 274749"/>
              <a:gd name="T5" fmla="*/ 536278 h 540912"/>
              <a:gd name="T6" fmla="*/ 0 60000 65536"/>
              <a:gd name="T7" fmla="*/ 0 60000 65536"/>
              <a:gd name="T8" fmla="*/ 0 60000 65536"/>
              <a:gd name="T9" fmla="*/ 0 w 274749"/>
              <a:gd name="T10" fmla="*/ 0 h 540912"/>
              <a:gd name="T11" fmla="*/ 274749 w 274749"/>
              <a:gd name="T12" fmla="*/ 540912 h 5409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4749" h="540912">
                <a:moveTo>
                  <a:pt x="257577" y="0"/>
                </a:moveTo>
                <a:cubicBezTo>
                  <a:pt x="266163" y="154546"/>
                  <a:pt x="274749" y="309093"/>
                  <a:pt x="231820" y="399245"/>
                </a:cubicBezTo>
                <a:cubicBezTo>
                  <a:pt x="188891" y="489397"/>
                  <a:pt x="94445" y="515154"/>
                  <a:pt x="0" y="540912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sp>
        <p:nvSpPr>
          <p:cNvPr id="67" name="Freeform 66"/>
          <p:cNvSpPr>
            <a:spLocks/>
          </p:cNvSpPr>
          <p:nvPr/>
        </p:nvSpPr>
        <p:spPr bwMode="auto">
          <a:xfrm>
            <a:off x="6864350" y="4224338"/>
            <a:ext cx="431800" cy="617537"/>
          </a:xfrm>
          <a:custGeom>
            <a:avLst/>
            <a:gdLst>
              <a:gd name="T0" fmla="*/ 0 w 431443"/>
              <a:gd name="T1" fmla="*/ 0 h 618186"/>
              <a:gd name="T2" fmla="*/ 387648 w 431443"/>
              <a:gd name="T3" fmla="*/ 230848 h 618186"/>
              <a:gd name="T4" fmla="*/ 271353 w 431443"/>
              <a:gd name="T5" fmla="*/ 615594 h 618186"/>
              <a:gd name="T6" fmla="*/ 0 60000 65536"/>
              <a:gd name="T7" fmla="*/ 0 60000 65536"/>
              <a:gd name="T8" fmla="*/ 0 60000 65536"/>
              <a:gd name="T9" fmla="*/ 0 w 431443"/>
              <a:gd name="T10" fmla="*/ 0 h 618186"/>
              <a:gd name="T11" fmla="*/ 431443 w 431443"/>
              <a:gd name="T12" fmla="*/ 618186 h 6181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443" h="618186">
                <a:moveTo>
                  <a:pt x="0" y="0"/>
                </a:moveTo>
                <a:cubicBezTo>
                  <a:pt x="170645" y="64394"/>
                  <a:pt x="341291" y="128789"/>
                  <a:pt x="386367" y="231820"/>
                </a:cubicBezTo>
                <a:cubicBezTo>
                  <a:pt x="431443" y="334851"/>
                  <a:pt x="350950" y="476518"/>
                  <a:pt x="270457" y="618186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657600" y="4176713"/>
          <a:ext cx="1447800" cy="1093787"/>
        </p:xfrm>
        <a:graphic>
          <a:graphicData uri="http://schemas.openxmlformats.org/presentationml/2006/ole">
            <p:oleObj spid="_x0000_s4107" name="Equation" r:id="rId9" imgW="622080" imgH="431640" progId="Equation.3">
              <p:embed/>
            </p:oleObj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219200" y="4114800"/>
          <a:ext cx="1447800" cy="1093788"/>
        </p:xfrm>
        <a:graphic>
          <a:graphicData uri="http://schemas.openxmlformats.org/presentationml/2006/ole">
            <p:oleObj spid="_x0000_s4108" name="Equation" r:id="rId10" imgW="622080" imgH="431640" progId="Equation.3">
              <p:embed/>
            </p:oleObj>
          </a:graphicData>
        </a:graphic>
      </p:graphicFrame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1143000" y="2844800"/>
            <a:ext cx="3810000" cy="2184400"/>
            <a:chOff x="990600" y="2501939"/>
            <a:chExt cx="3810000" cy="2184718"/>
          </a:xfrm>
        </p:grpSpPr>
        <p:sp>
          <p:nvSpPr>
            <p:cNvPr id="4131" name="Down Arrow 36"/>
            <p:cNvSpPr>
              <a:spLocks noChangeArrowheads="1"/>
            </p:cNvSpPr>
            <p:nvPr/>
          </p:nvSpPr>
          <p:spPr bwMode="auto">
            <a:xfrm rot="-1189054">
              <a:off x="1499422" y="2501939"/>
              <a:ext cx="405341" cy="609600"/>
            </a:xfrm>
            <a:prstGeom prst="downArrow">
              <a:avLst>
                <a:gd name="adj1" fmla="val 33343"/>
                <a:gd name="adj2" fmla="val 53563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2075" tIns="46038" rIns="92075" bIns="46038"/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endParaRPr lang="en-US"/>
            </a:p>
          </p:txBody>
        </p:sp>
        <p:sp>
          <p:nvSpPr>
            <p:cNvPr id="4132" name="TextBox 5"/>
            <p:cNvSpPr txBox="1">
              <a:spLocks noChangeArrowheads="1"/>
            </p:cNvSpPr>
            <p:nvPr/>
          </p:nvSpPr>
          <p:spPr bwMode="auto">
            <a:xfrm>
              <a:off x="990600" y="3116997"/>
              <a:ext cx="3810000" cy="15696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Implying that the existing protocols based on duplicate-insensitive techniqeus are optimal</a:t>
              </a:r>
            </a:p>
          </p:txBody>
        </p:sp>
      </p:grpSp>
      <p:sp>
        <p:nvSpPr>
          <p:cNvPr id="4127" name="TextBox 38"/>
          <p:cNvSpPr txBox="1">
            <a:spLocks noChangeArrowheads="1"/>
          </p:cNvSpPr>
          <p:nvPr/>
        </p:nvSpPr>
        <p:spPr bwMode="auto">
          <a:xfrm>
            <a:off x="8272463" y="5086350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i="1">
                <a:latin typeface="Times New Roman" pitchFamily="18" charset="0"/>
              </a:rPr>
              <a:t>b</a:t>
            </a:r>
          </a:p>
        </p:txBody>
      </p:sp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827088" y="5308600"/>
          <a:ext cx="204787" cy="414338"/>
        </p:xfrm>
        <a:graphic>
          <a:graphicData uri="http://schemas.openxmlformats.org/presentationml/2006/ole">
            <p:oleObj spid="_x0000_s4109" name="Equation" r:id="rId11" imgW="88560" imgH="164880" progId="Equation.3">
              <p:embed/>
            </p:oleObj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2598738" y="5283200"/>
          <a:ext cx="760412" cy="446088"/>
        </p:xfrm>
        <a:graphic>
          <a:graphicData uri="http://schemas.openxmlformats.org/presentationml/2006/ole">
            <p:oleObj spid="_x0000_s4110" name="Equation" r:id="rId12" imgW="330120" imgH="177480" progId="Equation.3">
              <p:embed/>
            </p:oleObj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5232400" y="5295900"/>
          <a:ext cx="787400" cy="509588"/>
        </p:xfrm>
        <a:graphic>
          <a:graphicData uri="http://schemas.openxmlformats.org/presentationml/2006/ole">
            <p:oleObj spid="_x0000_s4111" name="Equation" r:id="rId13" imgW="342720" imgH="203040" progId="Equation.3">
              <p:embed/>
            </p:oleObj>
          </a:graphicData>
        </a:graphic>
      </p:graphicFrame>
      <p:cxnSp>
        <p:nvCxnSpPr>
          <p:cNvPr id="4128" name="Straight Arrow Connector 42"/>
          <p:cNvCxnSpPr>
            <a:cxnSpLocks noChangeShapeType="1"/>
            <a:endCxn id="4127" idx="1"/>
          </p:cNvCxnSpPr>
          <p:nvPr/>
        </p:nvCxnSpPr>
        <p:spPr bwMode="auto">
          <a:xfrm>
            <a:off x="914400" y="5314950"/>
            <a:ext cx="7358063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29" name="TextBox 43"/>
          <p:cNvSpPr txBox="1">
            <a:spLocks noChangeArrowheads="1"/>
          </p:cNvSpPr>
          <p:nvPr/>
        </p:nvSpPr>
        <p:spPr bwMode="auto">
          <a:xfrm>
            <a:off x="1524000" y="5710238"/>
            <a:ext cx="6005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Time complexity = (</a:t>
            </a:r>
            <a:r>
              <a:rPr lang="en-US" i="1">
                <a:latin typeface="Times New Roman" pitchFamily="18" charset="0"/>
              </a:rPr>
              <a:t>b </a:t>
            </a:r>
            <a:r>
              <a:rPr lang="en-US">
                <a:sym typeface="Symbol" pitchFamily="18" charset="2"/>
              </a:rPr>
              <a:t> </a:t>
            </a:r>
            <a:r>
              <a:rPr lang="en-US"/>
              <a:t>eccentricity) rounds</a:t>
            </a:r>
          </a:p>
        </p:txBody>
      </p:sp>
      <p:sp>
        <p:nvSpPr>
          <p:cNvPr id="4130" name="TextBox 44"/>
          <p:cNvSpPr txBox="1">
            <a:spLocks noChangeArrowheads="1"/>
          </p:cNvSpPr>
          <p:nvPr/>
        </p:nvSpPr>
        <p:spPr bwMode="auto">
          <a:xfrm>
            <a:off x="296863" y="990600"/>
            <a:ext cx="4960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Communication complexity (in bits)</a:t>
            </a: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9" grpId="0"/>
      <p:bldP spid="60" grpId="0" animBg="1"/>
      <p:bldP spid="61" grpId="0" animBg="1"/>
      <p:bldP spid="62" grpId="0" animBg="1"/>
      <p:bldP spid="65" grpId="0" animBg="1"/>
      <p:bldP spid="66" grpId="0" animBg="1"/>
      <p:bldP spid="6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" y="228600"/>
            <a:ext cx="8915400" cy="9144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Our result: 3 lower bounds for (</a:t>
            </a:r>
            <a:r>
              <a:rPr lang="en-US" sz="2800" dirty="0" smtClean="0">
                <a:sym typeface="Symbol"/>
              </a:rPr>
              <a:t>,</a:t>
            </a:r>
            <a:r>
              <a:rPr lang="en-US" sz="2800" dirty="0" smtClean="0"/>
              <a:t>)-approximate Sum</a:t>
            </a:r>
            <a:endParaRPr lang="en-US" sz="2800" dirty="0"/>
          </a:p>
        </p:txBody>
      </p:sp>
      <p:sp>
        <p:nvSpPr>
          <p:cNvPr id="513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513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3921706-7F21-45D6-9AEE-EB709DE73941}" type="slidenum">
              <a:rPr lang="zh-CN" altLang="en-US" smtClean="0"/>
              <a:pPr>
                <a:defRPr/>
              </a:pPr>
              <a:t>15</a:t>
            </a:fld>
            <a:endParaRPr lang="en-US" altLang="zh-CN" smtClean="0"/>
          </a:p>
        </p:txBody>
      </p:sp>
      <p:graphicFrame>
        <p:nvGraphicFramePr>
          <p:cNvPr id="5122" name="Content Placeholder 6"/>
          <p:cNvGraphicFramePr>
            <a:graphicFrameLocks noChangeAspect="1"/>
          </p:cNvGraphicFramePr>
          <p:nvPr>
            <p:ph idx="1"/>
          </p:nvPr>
        </p:nvGraphicFramePr>
        <p:xfrm>
          <a:off x="1143000" y="1524000"/>
          <a:ext cx="1371600" cy="1227138"/>
        </p:xfrm>
        <a:graphic>
          <a:graphicData uri="http://schemas.openxmlformats.org/presentationml/2006/ole">
            <p:oleObj spid="_x0000_s5122" name="Equation" r:id="rId4" imgW="482400" imgH="431640" progId="Equation.3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248400" y="4605338"/>
          <a:ext cx="820738" cy="660400"/>
        </p:xfrm>
        <a:graphic>
          <a:graphicData uri="http://schemas.openxmlformats.org/presentationml/2006/ole">
            <p:oleObj spid="_x0000_s5125" name="Equation" r:id="rId5" imgW="291960" imgH="215640" progId="Equation.3">
              <p:embed/>
            </p:oleObj>
          </a:graphicData>
        </a:graphic>
      </p:graphicFrame>
      <p:cxnSp>
        <p:nvCxnSpPr>
          <p:cNvPr id="5138" name="Straight Arrow Connector 29"/>
          <p:cNvCxnSpPr>
            <a:cxnSpLocks noChangeShapeType="1"/>
          </p:cNvCxnSpPr>
          <p:nvPr/>
        </p:nvCxnSpPr>
        <p:spPr bwMode="auto">
          <a:xfrm flipV="1">
            <a:off x="914400" y="1504950"/>
            <a:ext cx="0" cy="3810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139" name="Straight Connector 34"/>
          <p:cNvCxnSpPr>
            <a:cxnSpLocks noChangeShapeType="1"/>
          </p:cNvCxnSpPr>
          <p:nvPr/>
        </p:nvCxnSpPr>
        <p:spPr bwMode="auto">
          <a:xfrm flipV="1">
            <a:off x="2971800" y="2057400"/>
            <a:ext cx="0" cy="325755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5140" name="Straight Connector 35"/>
          <p:cNvCxnSpPr>
            <a:cxnSpLocks noChangeShapeType="1"/>
          </p:cNvCxnSpPr>
          <p:nvPr/>
        </p:nvCxnSpPr>
        <p:spPr bwMode="auto">
          <a:xfrm flipV="1">
            <a:off x="5613400" y="2133600"/>
            <a:ext cx="25400" cy="318135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467100" y="1868488"/>
          <a:ext cx="1674813" cy="1325562"/>
        </p:xfrm>
        <a:graphic>
          <a:graphicData uri="http://schemas.openxmlformats.org/presentationml/2006/ole">
            <p:oleObj spid="_x0000_s5123" name="Equation" r:id="rId6" imgW="545760" imgH="431640" progId="Equation.3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967413" y="2743200"/>
          <a:ext cx="1576387" cy="1168400"/>
        </p:xfrm>
        <a:graphic>
          <a:graphicData uri="http://schemas.openxmlformats.org/presentationml/2006/ole">
            <p:oleObj spid="_x0000_s5124" name="Equation" r:id="rId7" imgW="634680" imgH="431640" progId="Equation.3">
              <p:embed/>
            </p:oleObj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657600" y="4176713"/>
          <a:ext cx="1447800" cy="1093787"/>
        </p:xfrm>
        <a:graphic>
          <a:graphicData uri="http://schemas.openxmlformats.org/presentationml/2006/ole">
            <p:oleObj spid="_x0000_s5129" name="Equation" r:id="rId8" imgW="622080" imgH="431640" progId="Equation.3">
              <p:embed/>
            </p:oleObj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1219200" y="4114800"/>
          <a:ext cx="1447800" cy="1093788"/>
        </p:xfrm>
        <a:graphic>
          <a:graphicData uri="http://schemas.openxmlformats.org/presentationml/2006/ole">
            <p:oleObj spid="_x0000_s5130" name="Equation" r:id="rId9" imgW="622080" imgH="431640" progId="Equation.3">
              <p:embed/>
            </p:oleObj>
          </a:graphicData>
        </a:graphic>
      </p:graphicFrame>
      <p:grpSp>
        <p:nvGrpSpPr>
          <p:cNvPr id="5141" name="Group 51"/>
          <p:cNvGrpSpPr>
            <a:grpSpLocks/>
          </p:cNvGrpSpPr>
          <p:nvPr/>
        </p:nvGrpSpPr>
        <p:grpSpPr bwMode="auto">
          <a:xfrm>
            <a:off x="1371600" y="2743200"/>
            <a:ext cx="7061200" cy="1889125"/>
            <a:chOff x="1371600" y="2743200"/>
            <a:chExt cx="7060842" cy="1888559"/>
          </a:xfrm>
        </p:grpSpPr>
        <p:grpSp>
          <p:nvGrpSpPr>
            <p:cNvPr id="5146" name="Group 49"/>
            <p:cNvGrpSpPr>
              <a:grpSpLocks/>
            </p:cNvGrpSpPr>
            <p:nvPr/>
          </p:nvGrpSpPr>
          <p:grpSpPr bwMode="auto">
            <a:xfrm>
              <a:off x="3886201" y="3213279"/>
              <a:ext cx="2133599" cy="990600"/>
              <a:chOff x="3886201" y="3213279"/>
              <a:chExt cx="2133599" cy="990600"/>
            </a:xfrm>
          </p:grpSpPr>
          <p:sp>
            <p:nvSpPr>
              <p:cNvPr id="46" name="Up-Down Arrow 45"/>
              <p:cNvSpPr/>
              <p:nvPr/>
            </p:nvSpPr>
            <p:spPr bwMode="auto">
              <a:xfrm>
                <a:off x="3886073" y="3212959"/>
                <a:ext cx="457177" cy="990303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92075" tIns="46038" rIns="92075" bIns="46038"/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154" name="TextBox 46"/>
              <p:cNvSpPr txBox="1">
                <a:spLocks noChangeArrowheads="1"/>
              </p:cNvSpPr>
              <p:nvPr/>
            </p:nvSpPr>
            <p:spPr bwMode="auto">
              <a:xfrm>
                <a:off x="4267201" y="3352800"/>
                <a:ext cx="1752599" cy="682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ts val="2300"/>
                  </a:lnSpc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i="1">
                    <a:solidFill>
                      <a:srgbClr val="FF0000"/>
                    </a:solidFill>
                  </a:rPr>
                  <a:t>exponential gap</a:t>
                </a:r>
              </a:p>
            </p:txBody>
          </p:sp>
        </p:grpSp>
        <p:grpSp>
          <p:nvGrpSpPr>
            <p:cNvPr id="5147" name="Group 50"/>
            <p:cNvGrpSpPr>
              <a:grpSpLocks/>
            </p:cNvGrpSpPr>
            <p:nvPr/>
          </p:nvGrpSpPr>
          <p:grpSpPr bwMode="auto">
            <a:xfrm>
              <a:off x="6248400" y="3886199"/>
              <a:ext cx="2184042" cy="745560"/>
              <a:chOff x="6248400" y="3886199"/>
              <a:chExt cx="2184042" cy="745560"/>
            </a:xfrm>
          </p:grpSpPr>
          <p:sp>
            <p:nvSpPr>
              <p:cNvPr id="44" name="Up-Down Arrow 43"/>
              <p:cNvSpPr/>
              <p:nvPr/>
            </p:nvSpPr>
            <p:spPr bwMode="auto">
              <a:xfrm>
                <a:off x="6248153" y="3885857"/>
                <a:ext cx="457177" cy="725271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92075" tIns="46038" rIns="92075" bIns="46038"/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152" name="TextBox 44"/>
              <p:cNvSpPr txBox="1">
                <a:spLocks noChangeArrowheads="1"/>
              </p:cNvSpPr>
              <p:nvPr/>
            </p:nvSpPr>
            <p:spPr bwMode="auto">
              <a:xfrm>
                <a:off x="6679843" y="3949521"/>
                <a:ext cx="1752599" cy="682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ts val="2300"/>
                  </a:lnSpc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i="1">
                    <a:solidFill>
                      <a:srgbClr val="FF0000"/>
                    </a:solidFill>
                  </a:rPr>
                  <a:t>exponential gap</a:t>
                </a:r>
              </a:p>
            </p:txBody>
          </p:sp>
        </p:grpSp>
        <p:grpSp>
          <p:nvGrpSpPr>
            <p:cNvPr id="5148" name="Group 48"/>
            <p:cNvGrpSpPr>
              <a:grpSpLocks/>
            </p:cNvGrpSpPr>
            <p:nvPr/>
          </p:nvGrpSpPr>
          <p:grpSpPr bwMode="auto">
            <a:xfrm>
              <a:off x="1371600" y="2743200"/>
              <a:ext cx="2133599" cy="1371600"/>
              <a:chOff x="1371600" y="2743200"/>
              <a:chExt cx="2133599" cy="1371600"/>
            </a:xfrm>
          </p:grpSpPr>
          <p:sp>
            <p:nvSpPr>
              <p:cNvPr id="42" name="Up-Down Arrow 41"/>
              <p:cNvSpPr/>
              <p:nvPr/>
            </p:nvSpPr>
            <p:spPr bwMode="auto">
              <a:xfrm>
                <a:off x="1371600" y="2743200"/>
                <a:ext cx="457177" cy="1371189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92075" tIns="46038" rIns="92075" bIns="46038"/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150" name="TextBox 42"/>
              <p:cNvSpPr txBox="1">
                <a:spLocks noChangeArrowheads="1"/>
              </p:cNvSpPr>
              <p:nvPr/>
            </p:nvSpPr>
            <p:spPr bwMode="auto">
              <a:xfrm>
                <a:off x="1752600" y="3048000"/>
                <a:ext cx="1752599" cy="682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ts val="2300"/>
                  </a:lnSpc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i="1">
                    <a:solidFill>
                      <a:srgbClr val="FF0000"/>
                    </a:solidFill>
                  </a:rPr>
                  <a:t>exponential gap</a:t>
                </a:r>
              </a:p>
            </p:txBody>
          </p:sp>
        </p:grpSp>
      </p:grpSp>
      <p:sp>
        <p:nvSpPr>
          <p:cNvPr id="5142" name="TextBox 47"/>
          <p:cNvSpPr txBox="1">
            <a:spLocks noChangeArrowheads="1"/>
          </p:cNvSpPr>
          <p:nvPr/>
        </p:nvSpPr>
        <p:spPr bwMode="auto">
          <a:xfrm>
            <a:off x="8272463" y="5086350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i="1">
                <a:latin typeface="Times New Roman" pitchFamily="18" charset="0"/>
              </a:rPr>
              <a:t>b</a:t>
            </a:r>
          </a:p>
        </p:txBody>
      </p:sp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827088" y="5308600"/>
          <a:ext cx="204787" cy="414338"/>
        </p:xfrm>
        <a:graphic>
          <a:graphicData uri="http://schemas.openxmlformats.org/presentationml/2006/ole">
            <p:oleObj spid="_x0000_s5131" name="Equation" r:id="rId10" imgW="88560" imgH="164880" progId="Equation.3">
              <p:embed/>
            </p:oleObj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2598738" y="5283200"/>
          <a:ext cx="760412" cy="446088"/>
        </p:xfrm>
        <a:graphic>
          <a:graphicData uri="http://schemas.openxmlformats.org/presentationml/2006/ole">
            <p:oleObj spid="_x0000_s5132" name="Equation" r:id="rId11" imgW="330120" imgH="177480" progId="Equation.3">
              <p:embed/>
            </p:oleObj>
          </a:graphicData>
        </a:graphic>
      </p:graphicFrame>
      <p:cxnSp>
        <p:nvCxnSpPr>
          <p:cNvPr id="5143" name="Straight Arrow Connector 51"/>
          <p:cNvCxnSpPr>
            <a:cxnSpLocks noChangeShapeType="1"/>
            <a:endCxn id="5142" idx="1"/>
          </p:cNvCxnSpPr>
          <p:nvPr/>
        </p:nvCxnSpPr>
        <p:spPr bwMode="auto">
          <a:xfrm>
            <a:off x="914400" y="5314950"/>
            <a:ext cx="7358063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44" name="TextBox 53"/>
          <p:cNvSpPr txBox="1">
            <a:spLocks noChangeArrowheads="1"/>
          </p:cNvSpPr>
          <p:nvPr/>
        </p:nvSpPr>
        <p:spPr bwMode="auto">
          <a:xfrm>
            <a:off x="1524000" y="5710238"/>
            <a:ext cx="6005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Time complexity = (</a:t>
            </a:r>
            <a:r>
              <a:rPr lang="en-US" i="1">
                <a:latin typeface="Times New Roman" pitchFamily="18" charset="0"/>
              </a:rPr>
              <a:t>b </a:t>
            </a:r>
            <a:r>
              <a:rPr lang="en-US">
                <a:sym typeface="Symbol" pitchFamily="18" charset="2"/>
              </a:rPr>
              <a:t> </a:t>
            </a:r>
            <a:r>
              <a:rPr lang="en-US"/>
              <a:t>eccentricity) rounds</a:t>
            </a:r>
          </a:p>
        </p:txBody>
      </p:sp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232400" y="5295900"/>
          <a:ext cx="787400" cy="509588"/>
        </p:xfrm>
        <a:graphic>
          <a:graphicData uri="http://schemas.openxmlformats.org/presentationml/2006/ole">
            <p:oleObj spid="_x0000_s5134" name="Equation" r:id="rId12" imgW="342720" imgH="203040" progId="Equation.3">
              <p:embed/>
            </p:oleObj>
          </a:graphicData>
        </a:graphic>
      </p:graphicFrame>
      <p:sp>
        <p:nvSpPr>
          <p:cNvPr id="5145" name="TextBox 54"/>
          <p:cNvSpPr txBox="1">
            <a:spLocks noChangeArrowheads="1"/>
          </p:cNvSpPr>
          <p:nvPr/>
        </p:nvSpPr>
        <p:spPr bwMode="auto">
          <a:xfrm>
            <a:off x="296863" y="990600"/>
            <a:ext cx="4960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Communication complexity (in bits)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103188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29702" name="Content Placeholder 2"/>
          <p:cNvSpPr>
            <a:spLocks noGrp="1"/>
          </p:cNvSpPr>
          <p:nvPr>
            <p:ph idx="1"/>
          </p:nvPr>
        </p:nvSpPr>
        <p:spPr>
          <a:xfrm>
            <a:off x="533400" y="933450"/>
            <a:ext cx="7772400" cy="539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Summary of our results </a:t>
            </a:r>
            <a:r>
              <a:rPr lang="en-US" smtClean="0">
                <a:sym typeface="Symbol" pitchFamily="18" charset="2"/>
              </a:rPr>
              <a:t></a:t>
            </a:r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970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970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AF79C1-1581-4D8F-BD9F-302FE83DF8A8}" type="slidenum">
              <a:rPr lang="zh-CN" altLang="en-US" smtClean="0"/>
              <a:pPr>
                <a:defRPr/>
              </a:pPr>
              <a:t>16</a:t>
            </a:fld>
            <a:endParaRPr lang="en-US" altLang="zh-CN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2767013"/>
            <a:ext cx="8305800" cy="325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kern="0" dirty="0">
                <a:latin typeface="+mn-lt"/>
                <a:ea typeface="+mn-ea"/>
                <a:cs typeface="+mn-cs"/>
              </a:rPr>
              <a:t>                    : Simple but interesting reduction from </a:t>
            </a:r>
            <a:r>
              <a:rPr lang="en-US" kern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UnionSize</a:t>
            </a:r>
            <a:r>
              <a:rPr lang="en-US" kern="0" dirty="0">
                <a:latin typeface="+mn-lt"/>
                <a:ea typeface="+mn-ea"/>
                <a:cs typeface="+mn-cs"/>
              </a:rPr>
              <a:t> – identifies the role of failures in reduction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+mn-lt"/>
              <a:ea typeface="+mn-ea"/>
              <a:cs typeface="+mn-cs"/>
            </a:endParaRP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kern="0" dirty="0">
                <a:latin typeface="+mn-lt"/>
                <a:ea typeface="+mn-ea"/>
                <a:cs typeface="+mn-cs"/>
              </a:rPr>
              <a:t>                                          :  Reduction from a new </a:t>
            </a:r>
            <a:r>
              <a:rPr lang="en-US" kern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UnionSizeCP</a:t>
            </a:r>
            <a:r>
              <a:rPr lang="en-US" kern="0" dirty="0">
                <a:latin typeface="+mn-lt"/>
                <a:ea typeface="+mn-ea"/>
                <a:cs typeface="+mn-cs"/>
              </a:rPr>
              <a:t> problem, which has </a:t>
            </a:r>
            <a:r>
              <a:rPr lang="en-US" sz="2200" kern="0" dirty="0">
                <a:latin typeface="+mn-lt"/>
                <a:ea typeface="+mn-ea"/>
                <a:cs typeface="+mn-cs"/>
              </a:rPr>
              <a:t>a novel </a:t>
            </a:r>
            <a:r>
              <a:rPr lang="en-US" sz="2200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cycle promise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endParaRPr lang="en-US" sz="1800" kern="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kern="0" dirty="0">
                <a:latin typeface="+mn-lt"/>
                <a:ea typeface="+mn-ea"/>
                <a:cs typeface="+mn-cs"/>
              </a:rPr>
              <a:t>                               : Reduction from an interesting probing game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1560513"/>
            <a:ext cx="81534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ts val="0"/>
              </a:spcBef>
              <a:buClr>
                <a:srgbClr val="0000FF"/>
              </a:buClr>
              <a:buSzPct val="75000"/>
              <a:buFont typeface="Arial" charset="0"/>
              <a:buNone/>
              <a:defRPr/>
            </a:pPr>
            <a:r>
              <a:rPr lang="en-US" sz="2800" kern="0" dirty="0">
                <a:solidFill>
                  <a:schemeClr val="tx2"/>
                </a:solidFill>
                <a:cs typeface="+mn-cs"/>
              </a:rPr>
              <a:t>Our proof techniques depend on the value of 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+mn-cs"/>
              </a:rPr>
              <a:t>b</a:t>
            </a:r>
            <a:endParaRPr lang="en-US" sz="2800" kern="0" dirty="0">
              <a:solidFill>
                <a:schemeClr val="tx2"/>
              </a:solidFill>
              <a:cs typeface="+mn-cs"/>
            </a:endParaRPr>
          </a:p>
          <a:p>
            <a:pPr eaLnBrk="0" hangingPunct="0">
              <a:spcBef>
                <a:spcPts val="0"/>
              </a:spcBef>
              <a:buClr>
                <a:srgbClr val="0000FF"/>
              </a:buClr>
              <a:buSzPct val="75000"/>
              <a:buFont typeface="Arial" charset="0"/>
              <a:buNone/>
              <a:defRPr/>
            </a:pPr>
            <a:r>
              <a:rPr lang="en-US" kern="0" dirty="0">
                <a:solidFill>
                  <a:schemeClr val="tx2"/>
                </a:solidFill>
                <a:cs typeface="+mn-cs"/>
              </a:rPr>
              <a:t>(recall </a:t>
            </a:r>
            <a:r>
              <a:rPr lang="en-US" dirty="0">
                <a:solidFill>
                  <a:schemeClr val="tx2"/>
                </a:solidFill>
                <a:cs typeface="+mn-cs"/>
              </a:rPr>
              <a:t>Time complexity = 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+mn-cs"/>
              </a:rPr>
              <a:t>b </a:t>
            </a:r>
            <a:r>
              <a:rPr lang="en-US" dirty="0">
                <a:solidFill>
                  <a:schemeClr val="tx2"/>
                </a:solidFill>
                <a:cs typeface="+mn-cs"/>
                <a:sym typeface="Symbol"/>
              </a:rPr>
              <a:t> </a:t>
            </a:r>
            <a:r>
              <a:rPr lang="en-US" dirty="0">
                <a:solidFill>
                  <a:schemeClr val="tx2"/>
                </a:solidFill>
                <a:cs typeface="+mn-cs"/>
              </a:rPr>
              <a:t>eccentricity) rounds)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869950" y="2757488"/>
          <a:ext cx="1670050" cy="395287"/>
        </p:xfrm>
        <a:graphic>
          <a:graphicData uri="http://schemas.openxmlformats.org/presentationml/2006/ole">
            <p:oleObj spid="_x0000_s29698" name="Equation" r:id="rId4" imgW="749160" imgH="177480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838200" y="3917950"/>
          <a:ext cx="3505200" cy="449263"/>
        </p:xfrm>
        <a:graphic>
          <a:graphicData uri="http://schemas.openxmlformats.org/presentationml/2006/ole">
            <p:oleObj spid="_x0000_s29699" name="Equation" r:id="rId5" imgW="1587240" imgH="20304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850900" y="5105400"/>
          <a:ext cx="2590800" cy="450850"/>
        </p:xfrm>
        <a:graphic>
          <a:graphicData uri="http://schemas.openxmlformats.org/presentationml/2006/ole">
            <p:oleObj spid="_x0000_s29700" name="Equation" r:id="rId6" imgW="1168200" imgH="2030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2286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UnionSize</a:t>
            </a:r>
            <a:endParaRPr lang="en-US" dirty="0"/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4973638"/>
          </a:xfrm>
        </p:spPr>
        <p:txBody>
          <a:bodyPr/>
          <a:lstStyle/>
          <a:p>
            <a:r>
              <a:rPr lang="en-US" smtClean="0"/>
              <a:t>The UnionSize two-party CC problem</a:t>
            </a:r>
          </a:p>
          <a:p>
            <a:pPr lvl="1"/>
            <a:r>
              <a:rPr lang="en-US" smtClean="0"/>
              <a:t>Alice and Bob each has some subset of an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/>
              <a:t>-element universal set</a:t>
            </a:r>
          </a:p>
          <a:p>
            <a:pPr lvl="1"/>
            <a:r>
              <a:rPr lang="en-US" smtClean="0"/>
              <a:t>Want to compute the size of the union of the two sets</a:t>
            </a:r>
          </a:p>
          <a:p>
            <a:r>
              <a:rPr lang="en-US" smtClean="0"/>
              <a:t>Example: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/>
              <a:t> = 4, Alice has 0011, Bob has 0101 </a:t>
            </a:r>
            <a:r>
              <a:rPr lang="en-US" smtClean="0">
                <a:sym typeface="Symbol" pitchFamily="18" charset="2"/>
              </a:rPr>
              <a:t></a:t>
            </a:r>
            <a:r>
              <a:rPr lang="en-US" smtClean="0"/>
              <a:t> union is 0111 and UnionSize = 3</a:t>
            </a:r>
          </a:p>
          <a:p>
            <a:pPr lvl="1"/>
            <a:endParaRPr lang="en-US" sz="900" smtClean="0"/>
          </a:p>
          <a:p>
            <a:r>
              <a:rPr lang="en-US" smtClean="0"/>
              <a:t>Recent lower bounds </a:t>
            </a:r>
            <a:r>
              <a:rPr lang="en-US" sz="2000" smtClean="0">
                <a:solidFill>
                  <a:schemeClr val="tx2"/>
                </a:solidFill>
              </a:rPr>
              <a:t>[Chakrabarti11, STOC]</a:t>
            </a:r>
            <a:r>
              <a:rPr lang="en-US" sz="2400" smtClean="0"/>
              <a:t> </a:t>
            </a:r>
            <a:r>
              <a:rPr lang="en-US" smtClean="0"/>
              <a:t>on CC of UnionSize: </a:t>
            </a:r>
          </a:p>
          <a:p>
            <a:pPr lvl="1"/>
            <a:r>
              <a:rPr lang="en-US" smtClean="0"/>
              <a:t>Zero-error UnionSize: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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mtClean="0"/>
          </a:p>
          <a:p>
            <a:pPr lvl="1"/>
            <a:r>
              <a:rPr lang="en-US" smtClean="0"/>
              <a:t>(</a:t>
            </a:r>
            <a:r>
              <a:rPr lang="en-US" smtClean="0">
                <a:sym typeface="Symbol" pitchFamily="18" charset="2"/>
              </a:rPr>
              <a:t>,</a:t>
            </a:r>
            <a:r>
              <a:rPr lang="en-US" smtClean="0"/>
              <a:t>)-approximate UnionSize: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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(1/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mtClean="0"/>
          </a:p>
        </p:txBody>
      </p:sp>
      <p:sp>
        <p:nvSpPr>
          <p:cNvPr id="3686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3686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FB7EDC3-7531-4120-88B9-4F46153DFFD2}" type="slidenum">
              <a:rPr lang="zh-CN" altLang="en-US" smtClean="0"/>
              <a:pPr>
                <a:defRPr/>
              </a:pPr>
              <a:t>17</a:t>
            </a:fld>
            <a:endParaRPr lang="en-US" altLang="zh-CN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>
          <a:xfrm>
            <a:off x="706438" y="304800"/>
            <a:ext cx="7772400" cy="838200"/>
          </a:xfrm>
        </p:spPr>
        <p:txBody>
          <a:bodyPr/>
          <a:lstStyle/>
          <a:p>
            <a:r>
              <a:rPr lang="en-US" smtClean="0">
                <a:effectLst/>
              </a:rPr>
              <a:t>Reduction from UnionSize to Sum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996950"/>
          </a:xfrm>
        </p:spPr>
        <p:txBody>
          <a:bodyPr/>
          <a:lstStyle/>
          <a:p>
            <a:r>
              <a:rPr lang="en-US" sz="2400" smtClean="0"/>
              <a:t>Given a fault-tolerant Sum protocol</a:t>
            </a:r>
          </a:p>
          <a:p>
            <a:r>
              <a:rPr lang="en-US" sz="2400" smtClean="0"/>
              <a:t>Alice/Bob can solve UnionSize, by simulating Sum protocol on topology below with certain failure pattern</a:t>
            </a:r>
            <a:r>
              <a:rPr lang="en-US" smtClean="0"/>
              <a:t>  </a:t>
            </a:r>
          </a:p>
        </p:txBody>
      </p:sp>
      <p:pic>
        <p:nvPicPr>
          <p:cNvPr id="37891" name="Picture 4"/>
          <p:cNvPicPr>
            <a:picLocks noChangeAspect="1" noChangeArrowheads="1"/>
          </p:cNvPicPr>
          <p:nvPr/>
        </p:nvPicPr>
        <p:blipFill>
          <a:blip r:embed="rId3" cstate="print"/>
          <a:srcRect l="7001" t="15334" r="3000" b="22000"/>
          <a:stretch>
            <a:fillRect/>
          </a:stretch>
        </p:blipFill>
        <p:spPr bwMode="auto">
          <a:xfrm>
            <a:off x="1295400" y="2438400"/>
            <a:ext cx="6858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661988" y="4267200"/>
            <a:ext cx="709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root</a:t>
            </a:r>
          </a:p>
        </p:txBody>
      </p:sp>
      <p:sp>
        <p:nvSpPr>
          <p:cNvPr id="36867" name="Footer Placeholder 3"/>
          <p:cNvSpPr txBox="1">
            <a:spLocks noGrp="1"/>
          </p:cNvSpPr>
          <p:nvPr/>
        </p:nvSpPr>
        <p:spPr bwMode="auto">
          <a:xfrm>
            <a:off x="1295400" y="6248400"/>
            <a:ext cx="6400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>
              <a:defRPr/>
            </a:pPr>
            <a:r>
              <a:rPr lang="en-US" altLang="zh-CN" sz="1400" b="1">
                <a:cs typeface="+mn-cs"/>
              </a:rPr>
              <a:t>Haifeng Yu, National University of Singapore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1905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u="none" dirty="0" err="1" smtClean="0"/>
              <a:t>UnionSizeCP</a:t>
            </a:r>
            <a:r>
              <a:rPr lang="en-US" sz="4000" i="1" u="none" baseline="-25000" dirty="0" err="1" smtClean="0">
                <a:latin typeface="Times New Roman" pitchFamily="18" charset="0"/>
                <a:cs typeface="Times New Roman" pitchFamily="18" charset="0"/>
              </a:rPr>
              <a:t>n,q</a:t>
            </a:r>
            <a:r>
              <a:rPr lang="en-US" u="none" dirty="0" smtClean="0"/>
              <a:t> </a:t>
            </a:r>
            <a:endParaRPr lang="en-US" u="none" dirty="0"/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457200" y="969963"/>
            <a:ext cx="6096000" cy="4745037"/>
          </a:xfrm>
        </p:spPr>
        <p:txBody>
          <a:bodyPr/>
          <a:lstStyle/>
          <a:p>
            <a:r>
              <a:rPr lang="en-US" sz="2400" smtClean="0"/>
              <a:t>Take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= 5 </a:t>
            </a:r>
            <a:r>
              <a:rPr lang="en-US" sz="2400" smtClean="0"/>
              <a:t>and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= 4</a:t>
            </a:r>
            <a:endParaRPr lang="en-US" sz="2400" smtClean="0"/>
          </a:p>
          <a:p>
            <a:r>
              <a:rPr lang="en-US" sz="2400" smtClean="0"/>
              <a:t>Alice’s input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smtClean="0"/>
              <a:t> = 	00221</a:t>
            </a:r>
          </a:p>
          <a:p>
            <a:r>
              <a:rPr lang="en-US" sz="2400" smtClean="0"/>
              <a:t>Bob’s input 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smtClean="0"/>
              <a:t>  = 	01132</a:t>
            </a:r>
          </a:p>
          <a:p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smtClean="0"/>
              <a:t> and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smtClean="0"/>
              <a:t> must satisfy the cycle promise (e.g.,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i="1" baseline="-2500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/>
              <a:t>= 1 and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/>
              <a:t>= 2)</a:t>
            </a:r>
          </a:p>
          <a:p>
            <a:pPr lvl="1"/>
            <a:r>
              <a:rPr lang="en-US" sz="2000" smtClean="0"/>
              <a:t>This promise is not ad hoc --- it can actually be </a:t>
            </a:r>
            <a:r>
              <a:rPr lang="en-US" sz="2000" i="1" smtClean="0"/>
              <a:t>derived </a:t>
            </a:r>
            <a:r>
              <a:rPr lang="en-US" sz="2000" smtClean="0"/>
              <a:t>--- see paper</a:t>
            </a:r>
            <a:endParaRPr lang="en-US" sz="1000" smtClean="0"/>
          </a:p>
          <a:p>
            <a:r>
              <a:rPr lang="en-US" sz="2400" smtClean="0"/>
              <a:t>UnionSizeCP defined as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	# of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smtClean="0"/>
              <a:t>’ where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/>
              <a:t> </a:t>
            </a:r>
            <a:r>
              <a:rPr lang="en-US" sz="2400" smtClean="0">
                <a:sym typeface="Symbol" pitchFamily="18" charset="2"/>
              </a:rPr>
              <a:t> 0 or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Y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/>
              <a:t> </a:t>
            </a:r>
            <a:r>
              <a:rPr lang="en-US" sz="2400" smtClean="0">
                <a:sym typeface="Symbol" pitchFamily="18" charset="2"/>
              </a:rPr>
              <a:t> 0, </a:t>
            </a:r>
            <a:endParaRPr lang="en-US" sz="2400" smtClean="0"/>
          </a:p>
          <a:p>
            <a:r>
              <a:rPr lang="en-US" sz="2400" smtClean="0"/>
              <a:t>In our example, UnionSizeCP = 4</a:t>
            </a:r>
          </a:p>
          <a:p>
            <a:endParaRPr lang="en-US" sz="2400" smtClean="0"/>
          </a:p>
        </p:txBody>
      </p:sp>
      <p:sp>
        <p:nvSpPr>
          <p:cNvPr id="3789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3789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95E03D-E4EF-4704-B36F-0513BF62C82E}" type="slidenum">
              <a:rPr lang="zh-CN" altLang="en-US" smtClean="0"/>
              <a:pPr>
                <a:defRPr/>
              </a:pPr>
              <a:t>19</a:t>
            </a:fld>
            <a:endParaRPr lang="en-US" altLang="zh-CN" smtClean="0"/>
          </a:p>
        </p:txBody>
      </p:sp>
      <p:grpSp>
        <p:nvGrpSpPr>
          <p:cNvPr id="38917" name="Group 24"/>
          <p:cNvGrpSpPr>
            <a:grpSpLocks/>
          </p:cNvGrpSpPr>
          <p:nvPr/>
        </p:nvGrpSpPr>
        <p:grpSpPr bwMode="auto">
          <a:xfrm>
            <a:off x="6629400" y="1595438"/>
            <a:ext cx="1676400" cy="3567112"/>
            <a:chOff x="6934200" y="1595735"/>
            <a:chExt cx="1676400" cy="3566994"/>
          </a:xfrm>
        </p:grpSpPr>
        <p:cxnSp>
          <p:nvCxnSpPr>
            <p:cNvPr id="38925" name="Straight Connector 6"/>
            <p:cNvCxnSpPr>
              <a:cxnSpLocks noChangeShapeType="1"/>
            </p:cNvCxnSpPr>
            <p:nvPr/>
          </p:nvCxnSpPr>
          <p:spPr bwMode="auto">
            <a:xfrm>
              <a:off x="7391400" y="2286000"/>
              <a:ext cx="762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26" name="Straight Connector 7"/>
            <p:cNvCxnSpPr>
              <a:cxnSpLocks noChangeShapeType="1"/>
            </p:cNvCxnSpPr>
            <p:nvPr/>
          </p:nvCxnSpPr>
          <p:spPr bwMode="auto">
            <a:xfrm>
              <a:off x="7391400" y="2362200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8927" name="TextBox 9"/>
            <p:cNvSpPr txBox="1">
              <a:spLocks noChangeArrowheads="1"/>
            </p:cNvSpPr>
            <p:nvPr/>
          </p:nvSpPr>
          <p:spPr bwMode="auto">
            <a:xfrm>
              <a:off x="7060842" y="2123662"/>
              <a:ext cx="356188" cy="1902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0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1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2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3</a:t>
              </a:r>
            </a:p>
          </p:txBody>
        </p:sp>
        <p:sp>
          <p:nvSpPr>
            <p:cNvPr id="38928" name="TextBox 10"/>
            <p:cNvSpPr txBox="1">
              <a:spLocks noChangeArrowheads="1"/>
            </p:cNvSpPr>
            <p:nvPr/>
          </p:nvSpPr>
          <p:spPr bwMode="auto">
            <a:xfrm>
              <a:off x="8127770" y="2120721"/>
              <a:ext cx="356188" cy="1902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0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1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2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3</a:t>
              </a:r>
            </a:p>
          </p:txBody>
        </p:sp>
        <p:cxnSp>
          <p:nvCxnSpPr>
            <p:cNvPr id="38929" name="Straight Connector 12"/>
            <p:cNvCxnSpPr>
              <a:cxnSpLocks noChangeShapeType="1"/>
            </p:cNvCxnSpPr>
            <p:nvPr/>
          </p:nvCxnSpPr>
          <p:spPr bwMode="auto">
            <a:xfrm>
              <a:off x="7391400" y="2819400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30" name="Straight Connector 13"/>
            <p:cNvCxnSpPr>
              <a:cxnSpLocks noChangeShapeType="1"/>
            </p:cNvCxnSpPr>
            <p:nvPr/>
          </p:nvCxnSpPr>
          <p:spPr bwMode="auto">
            <a:xfrm>
              <a:off x="7391400" y="3276600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31" name="Straight Connector 14"/>
            <p:cNvCxnSpPr>
              <a:cxnSpLocks noChangeShapeType="1"/>
            </p:cNvCxnSpPr>
            <p:nvPr/>
          </p:nvCxnSpPr>
          <p:spPr bwMode="auto">
            <a:xfrm flipH="1">
              <a:off x="7391400" y="2362200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32" name="Straight Connector 16"/>
            <p:cNvCxnSpPr>
              <a:cxnSpLocks noChangeShapeType="1"/>
            </p:cNvCxnSpPr>
            <p:nvPr/>
          </p:nvCxnSpPr>
          <p:spPr bwMode="auto">
            <a:xfrm flipH="1">
              <a:off x="7428963" y="2819400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33" name="Straight Connector 17"/>
            <p:cNvCxnSpPr>
              <a:cxnSpLocks noChangeShapeType="1"/>
            </p:cNvCxnSpPr>
            <p:nvPr/>
          </p:nvCxnSpPr>
          <p:spPr bwMode="auto">
            <a:xfrm flipH="1">
              <a:off x="7404279" y="3315237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34" name="Straight Connector 18"/>
            <p:cNvCxnSpPr>
              <a:cxnSpLocks noChangeShapeType="1"/>
            </p:cNvCxnSpPr>
            <p:nvPr/>
          </p:nvCxnSpPr>
          <p:spPr bwMode="auto">
            <a:xfrm>
              <a:off x="7417158" y="3810000"/>
              <a:ext cx="762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8935" name="TextBox 21"/>
            <p:cNvSpPr txBox="1">
              <a:spLocks noChangeArrowheads="1"/>
            </p:cNvSpPr>
            <p:nvPr/>
          </p:nvSpPr>
          <p:spPr bwMode="auto">
            <a:xfrm>
              <a:off x="6934200" y="1600200"/>
              <a:ext cx="47481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 b="1" i="1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3600" b="1" i="1" baseline="-2500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b="1" i="1" baseline="-25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6" name="TextBox 22"/>
            <p:cNvSpPr txBox="1">
              <a:spLocks noChangeArrowheads="1"/>
            </p:cNvSpPr>
            <p:nvPr/>
          </p:nvSpPr>
          <p:spPr bwMode="auto">
            <a:xfrm>
              <a:off x="8077224" y="1595735"/>
              <a:ext cx="45717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 b="1" i="1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3600" b="1" i="1" baseline="-2500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b="1" i="1" baseline="-25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7" name="TextBox 23"/>
            <p:cNvSpPr txBox="1">
              <a:spLocks noChangeArrowheads="1"/>
            </p:cNvSpPr>
            <p:nvPr/>
          </p:nvSpPr>
          <p:spPr bwMode="auto">
            <a:xfrm>
              <a:off x="7086600" y="3962400"/>
              <a:ext cx="152400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>
                  <a:solidFill>
                    <a:srgbClr val="0033CC"/>
                  </a:solidFill>
                </a:rPr>
                <a:t>The novel cycle promise</a:t>
              </a:r>
            </a:p>
          </p:txBody>
        </p:sp>
      </p:grpSp>
      <p:sp>
        <p:nvSpPr>
          <p:cNvPr id="38918" name="Rectangle 25"/>
          <p:cNvSpPr>
            <a:spLocks noChangeArrowheads="1"/>
          </p:cNvSpPr>
          <p:nvPr/>
        </p:nvSpPr>
        <p:spPr bwMode="auto">
          <a:xfrm>
            <a:off x="6591300" y="1524000"/>
            <a:ext cx="1676400" cy="36576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3897313" y="1447800"/>
            <a:ext cx="319087" cy="914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 rot="7048316">
            <a:off x="7197725" y="2308225"/>
            <a:ext cx="582613" cy="1490663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3390900" y="1447800"/>
            <a:ext cx="317500" cy="914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 rot="7048316">
            <a:off x="7185025" y="1838325"/>
            <a:ext cx="582613" cy="1490663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33" name="Freeform 32"/>
          <p:cNvSpPr>
            <a:spLocks/>
          </p:cNvSpPr>
          <p:nvPr/>
        </p:nvSpPr>
        <p:spPr bwMode="auto">
          <a:xfrm>
            <a:off x="4419600" y="1905000"/>
            <a:ext cx="2133600" cy="3048000"/>
          </a:xfrm>
          <a:custGeom>
            <a:avLst/>
            <a:gdLst>
              <a:gd name="T0" fmla="*/ 747180 w 2244093"/>
              <a:gd name="T1" fmla="*/ 2874569 h 3092968"/>
              <a:gd name="T2" fmla="*/ 1618891 w 2244093"/>
              <a:gd name="T3" fmla="*/ 934236 h 3092968"/>
              <a:gd name="T4" fmla="*/ 0 w 2244093"/>
              <a:gd name="T5" fmla="*/ 0 h 3092968"/>
              <a:gd name="T6" fmla="*/ 0 60000 65536"/>
              <a:gd name="T7" fmla="*/ 0 60000 65536"/>
              <a:gd name="T8" fmla="*/ 0 60000 65536"/>
              <a:gd name="T9" fmla="*/ 0 w 2244093"/>
              <a:gd name="T10" fmla="*/ 0 h 3092968"/>
              <a:gd name="T11" fmla="*/ 2244093 w 2244093"/>
              <a:gd name="T12" fmla="*/ 3092968 h 30929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4093" h="3092968">
                <a:moveTo>
                  <a:pt x="961754" y="3092968"/>
                </a:moveTo>
                <a:cubicBezTo>
                  <a:pt x="1407148" y="2276232"/>
                  <a:pt x="2244093" y="1520710"/>
                  <a:pt x="2083801" y="1005215"/>
                </a:cubicBezTo>
                <a:cubicBezTo>
                  <a:pt x="1923509" y="489720"/>
                  <a:pt x="758780" y="192110"/>
                  <a:pt x="0" y="0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sp>
        <p:nvSpPr>
          <p:cNvPr id="38924" name="TextBox 26"/>
          <p:cNvSpPr txBox="1">
            <a:spLocks noChangeArrowheads="1"/>
          </p:cNvSpPr>
          <p:nvPr/>
        </p:nvSpPr>
        <p:spPr bwMode="auto">
          <a:xfrm>
            <a:off x="1154113" y="5665788"/>
            <a:ext cx="6542087" cy="4302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2200"/>
              <a:t>When </a:t>
            </a:r>
            <a:r>
              <a:rPr lang="en-US" sz="2200" i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200"/>
              <a:t> = 2, UnionSizeCP degrades to UnionSize.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2286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Central Question</a:t>
            </a:r>
            <a:endParaRPr lang="en-US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077200" cy="2362200"/>
          </a:xfrm>
        </p:spPr>
        <p:txBody>
          <a:bodyPr/>
          <a:lstStyle/>
          <a:p>
            <a:r>
              <a:rPr lang="en-US" smtClean="0"/>
              <a:t>Multi-party communication complexity:</a:t>
            </a:r>
          </a:p>
          <a:p>
            <a:pPr lvl="1"/>
            <a:r>
              <a:rPr lang="en-US" smtClean="0"/>
              <a:t>Minimum communication (# of bits) needed to compute 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mtClean="0"/>
              <a:t>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()</a:t>
            </a:r>
            <a:r>
              <a:rPr lang="en-US" smtClean="0"/>
              <a:t> over inputs held by distributed players connected by some topology</a:t>
            </a:r>
          </a:p>
          <a:p>
            <a:pPr lvl="1"/>
            <a:r>
              <a:rPr lang="en-US" smtClean="0"/>
              <a:t>Focus is usually on </a:t>
            </a:r>
            <a:r>
              <a:rPr lang="en-US" smtClean="0">
                <a:solidFill>
                  <a:srgbClr val="FF0000"/>
                </a:solidFill>
              </a:rPr>
              <a:t>lower bounds</a:t>
            </a:r>
          </a:p>
          <a:p>
            <a:pPr lvl="2"/>
            <a:endParaRPr lang="en-US" sz="800" smtClean="0">
              <a:solidFill>
                <a:srgbClr val="FF0000"/>
              </a:solidFill>
            </a:endParaRPr>
          </a:p>
          <a:p>
            <a:pPr>
              <a:buClr>
                <a:srgbClr val="002DB4"/>
              </a:buClr>
            </a:pPr>
            <a:r>
              <a:rPr lang="en-US" smtClean="0"/>
              <a:t>Fault-tolerant (multi-party) communication complexity: Allow player </a:t>
            </a:r>
            <a:r>
              <a:rPr lang="en-US" smtClean="0">
                <a:solidFill>
                  <a:srgbClr val="FF0000"/>
                </a:solidFill>
              </a:rPr>
              <a:t>crash failures</a:t>
            </a:r>
          </a:p>
          <a:p>
            <a:pPr lvl="1"/>
            <a:endParaRPr lang="en-US" smtClean="0"/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90EFA40-DB0A-4C8E-BC72-B8228430690A}" type="slidenum">
              <a:rPr lang="zh-CN" altLang="en-US" smtClean="0"/>
              <a:pPr>
                <a:defRPr/>
              </a:pPr>
              <a:t>2</a:t>
            </a:fld>
            <a:endParaRPr lang="en-US" altLang="zh-CN" smtClean="0"/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762000" y="4343400"/>
            <a:ext cx="7543800" cy="9540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2800"/>
              <a:t>If we want to compute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/>
              <a:t>  in a fault-tolerant way, what will the communication complexity be?</a:t>
            </a:r>
          </a:p>
        </p:txBody>
      </p:sp>
      <p:sp>
        <p:nvSpPr>
          <p:cNvPr id="17414" name="TextBox 6"/>
          <p:cNvSpPr txBox="1">
            <a:spLocks noChangeArrowheads="1"/>
          </p:cNvSpPr>
          <p:nvPr/>
        </p:nvSpPr>
        <p:spPr bwMode="auto">
          <a:xfrm>
            <a:off x="609600" y="5311775"/>
            <a:ext cx="7759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2000" i="1"/>
              <a:t>While natural, this question has never been formally posed/ studied – see paper for possible reasons…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706438" y="304800"/>
            <a:ext cx="7772400" cy="838200"/>
          </a:xfrm>
        </p:spPr>
        <p:txBody>
          <a:bodyPr/>
          <a:lstStyle/>
          <a:p>
            <a:r>
              <a:rPr lang="en-US" smtClean="0">
                <a:effectLst/>
              </a:rPr>
              <a:t>Reduction from UnionSizeCP to Sum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996950"/>
          </a:xfrm>
        </p:spPr>
        <p:txBody>
          <a:bodyPr/>
          <a:lstStyle/>
          <a:p>
            <a:r>
              <a:rPr lang="en-US" sz="2400" smtClean="0"/>
              <a:t>Given a fault-tolerant Sum protocol</a:t>
            </a:r>
          </a:p>
          <a:p>
            <a:r>
              <a:rPr lang="en-US" sz="2400" smtClean="0"/>
              <a:t>Alice/Bob can solve UnionSizeCP, by simulating Sum protocol on topology below with certain failure pattern</a:t>
            </a:r>
            <a:r>
              <a:rPr lang="en-US" smtClean="0"/>
              <a:t>  </a:t>
            </a:r>
          </a:p>
        </p:txBody>
      </p:sp>
      <p:pic>
        <p:nvPicPr>
          <p:cNvPr id="39939" name="Picture 5"/>
          <p:cNvPicPr>
            <a:picLocks noChangeAspect="1" noChangeArrowheads="1"/>
          </p:cNvPicPr>
          <p:nvPr/>
        </p:nvPicPr>
        <p:blipFill>
          <a:blip r:embed="rId3" cstate="print"/>
          <a:srcRect l="6000" t="22000" r="3000" b="26001"/>
          <a:stretch>
            <a:fillRect/>
          </a:stretch>
        </p:blipFill>
        <p:spPr bwMode="auto">
          <a:xfrm>
            <a:off x="1143000" y="2667000"/>
            <a:ext cx="6934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Text Box 6"/>
          <p:cNvSpPr txBox="1">
            <a:spLocks noChangeArrowheads="1"/>
          </p:cNvSpPr>
          <p:nvPr/>
        </p:nvSpPr>
        <p:spPr bwMode="auto">
          <a:xfrm>
            <a:off x="593725" y="4383088"/>
            <a:ext cx="709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root</a:t>
            </a:r>
          </a:p>
        </p:txBody>
      </p:sp>
      <p:sp>
        <p:nvSpPr>
          <p:cNvPr id="36867" name="Footer Placeholder 3"/>
          <p:cNvSpPr txBox="1">
            <a:spLocks noGrp="1"/>
          </p:cNvSpPr>
          <p:nvPr/>
        </p:nvSpPr>
        <p:spPr bwMode="auto">
          <a:xfrm>
            <a:off x="1295400" y="6248400"/>
            <a:ext cx="6400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>
              <a:defRPr/>
            </a:pPr>
            <a:r>
              <a:rPr lang="en-US" altLang="zh-CN" sz="1400" b="1">
                <a:cs typeface="+mn-cs"/>
              </a:rPr>
              <a:t>Haifeng Yu, National University of Singapore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88" y="422275"/>
            <a:ext cx="82296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Communication Complexity of </a:t>
            </a:r>
            <a:r>
              <a:rPr lang="en-US" dirty="0" err="1" smtClean="0"/>
              <a:t>UnionSizeCP</a:t>
            </a:r>
            <a:endParaRPr lang="en-US" dirty="0"/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 prior results…	</a:t>
            </a:r>
          </a:p>
          <a:p>
            <a:r>
              <a:rPr lang="en-US" smtClean="0"/>
              <a:t>Our lower bound: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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i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mtClean="0"/>
              <a:t> and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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(1/(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i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))</a:t>
            </a:r>
          </a:p>
          <a:p>
            <a:pPr lvl="1"/>
            <a:r>
              <a:rPr lang="en-US" smtClean="0"/>
              <a:t>Obtained via information cost techniques</a:t>
            </a:r>
          </a:p>
          <a:p>
            <a:pPr lvl="1"/>
            <a:r>
              <a:rPr lang="en-US" smtClean="0"/>
              <a:t>Our upper bound: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O(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mtClean="0"/>
          </a:p>
          <a:p>
            <a:pPr lvl="2"/>
            <a:r>
              <a:rPr lang="en-US" smtClean="0"/>
              <a:t>	</a:t>
            </a:r>
          </a:p>
          <a:p>
            <a:r>
              <a:rPr lang="en-US" smtClean="0"/>
              <a:t>We also prove a strong </a:t>
            </a:r>
            <a:r>
              <a:rPr lang="en-US" smtClean="0">
                <a:solidFill>
                  <a:srgbClr val="FF0000"/>
                </a:solidFill>
              </a:rPr>
              <a:t>completeness</a:t>
            </a:r>
            <a:r>
              <a:rPr lang="en-US" smtClean="0"/>
              <a:t> result:</a:t>
            </a:r>
          </a:p>
          <a:p>
            <a:pPr lvl="1"/>
            <a:r>
              <a:rPr lang="en-US" smtClean="0"/>
              <a:t>UnionSizeCP is complete among all two-party problems that can be reduced to Sum via oblivious reductions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No “better” problems to reduce from…</a:t>
            </a:r>
          </a:p>
          <a:p>
            <a:pPr lvl="1"/>
            <a:endParaRPr lang="en-US" smtClean="0"/>
          </a:p>
          <a:p>
            <a:pPr lvl="2"/>
            <a:r>
              <a:rPr lang="en-US" smtClean="0"/>
              <a:t>	</a:t>
            </a:r>
          </a:p>
        </p:txBody>
      </p:sp>
      <p:sp>
        <p:nvSpPr>
          <p:cNvPr id="3891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389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F333A-C00B-4170-916A-5E93522F4A9C}" type="slidenum">
              <a:rPr lang="zh-CN" altLang="en-US" smtClean="0"/>
              <a:pPr>
                <a:defRPr/>
              </a:pPr>
              <a:t>21</a:t>
            </a:fld>
            <a:endParaRPr lang="en-US" altLang="zh-CN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1524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368300" y="1981200"/>
            <a:ext cx="8394700" cy="3983038"/>
          </a:xfrm>
        </p:spPr>
        <p:txBody>
          <a:bodyPr/>
          <a:lstStyle/>
          <a:p>
            <a:r>
              <a:rPr lang="en-US" sz="2400" dirty="0" smtClean="0">
                <a:solidFill>
                  <a:schemeClr val="tx2"/>
                </a:solidFill>
              </a:rPr>
              <a:t>As first effort on fault-tolerant CC, our central contribution is the first lower bounds on the fault-tolerant CC of Sum </a:t>
            </a:r>
          </a:p>
          <a:p>
            <a:pPr lvl="1"/>
            <a:r>
              <a:rPr lang="en-US" sz="2200" dirty="0" smtClean="0"/>
              <a:t>Exponential gap from non-fault-tolerant CC</a:t>
            </a:r>
          </a:p>
          <a:p>
            <a:pPr lvl="1"/>
            <a:r>
              <a:rPr lang="en-US" sz="2200" dirty="0" smtClean="0"/>
              <a:t>Answering the open question on the optimality of some existing protocols as well</a:t>
            </a:r>
          </a:p>
          <a:p>
            <a:r>
              <a:rPr lang="en-US" sz="2400" dirty="0" smtClean="0"/>
              <a:t>Some of the key novel aspects in our proof:</a:t>
            </a:r>
          </a:p>
          <a:p>
            <a:pPr lvl="1"/>
            <a:r>
              <a:rPr lang="en-US" sz="2200" dirty="0" smtClean="0"/>
              <a:t>Formalizing the role of failure</a:t>
            </a:r>
          </a:p>
          <a:p>
            <a:pPr lvl="1"/>
            <a:r>
              <a:rPr lang="en-US" sz="2200" dirty="0" smtClean="0"/>
              <a:t>Cycle promise and </a:t>
            </a:r>
            <a:r>
              <a:rPr lang="en-US" sz="2200" dirty="0" err="1" smtClean="0"/>
              <a:t>UnionSizeCP</a:t>
            </a:r>
            <a:r>
              <a:rPr lang="en-US" sz="2200" dirty="0" smtClean="0"/>
              <a:t> to deal with some key challenges in reduction</a:t>
            </a:r>
          </a:p>
          <a:p>
            <a:pPr lvl="1"/>
            <a:r>
              <a:rPr lang="en-US" sz="2200" dirty="0" smtClean="0"/>
              <a:t>The reduction from the probing game</a:t>
            </a: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8B9EBF-F335-42D0-98F6-417A2F75CF33}" type="slidenum">
              <a:rPr lang="zh-CN" altLang="en-US" smtClean="0"/>
              <a:pPr>
                <a:defRPr/>
              </a:pPr>
              <a:t>22</a:t>
            </a:fld>
            <a:endParaRPr lang="en-US" altLang="zh-CN" smtClean="0"/>
          </a:p>
        </p:txBody>
      </p:sp>
      <p:sp>
        <p:nvSpPr>
          <p:cNvPr id="41989" name="TextBox 6"/>
          <p:cNvSpPr txBox="1">
            <a:spLocks noChangeArrowheads="1"/>
          </p:cNvSpPr>
          <p:nvPr/>
        </p:nvSpPr>
        <p:spPr bwMode="auto">
          <a:xfrm>
            <a:off x="838200" y="914400"/>
            <a:ext cx="7543800" cy="9540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2800"/>
              <a:t>If we want to compute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/>
              <a:t>  in a fault-tolerant way, what will the communication complexity be?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2286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417513" y="1066800"/>
            <a:ext cx="8255000" cy="4935538"/>
          </a:xfrm>
        </p:spPr>
        <p:txBody>
          <a:bodyPr/>
          <a:lstStyle/>
          <a:p>
            <a:r>
              <a:rPr lang="en-US" sz="2400" smtClean="0"/>
              <a:t>Our exponential gap attests </a:t>
            </a:r>
          </a:p>
          <a:p>
            <a:pPr lvl="1"/>
            <a:r>
              <a:rPr lang="en-US" smtClean="0"/>
              <a:t>Impact of failures on CC is large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Fault-tolerant CC </a:t>
            </a:r>
            <a:r>
              <a:rPr lang="en-US" smtClean="0"/>
              <a:t>needs to be studied separately from existing research on non-fault-tolerant CC</a:t>
            </a:r>
          </a:p>
          <a:p>
            <a:pPr lvl="1"/>
            <a:endParaRPr lang="en-US" sz="1000" smtClean="0"/>
          </a:p>
          <a:p>
            <a:r>
              <a:rPr lang="en-US" sz="2400" smtClean="0">
                <a:solidFill>
                  <a:srgbClr val="FF0000"/>
                </a:solidFill>
              </a:rPr>
              <a:t>A new topic ripe with many interesting open questions…</a:t>
            </a:r>
          </a:p>
          <a:p>
            <a:pPr lvl="1"/>
            <a:r>
              <a:rPr lang="en-US" sz="2200" smtClean="0"/>
              <a:t>Extending our lower bounds to other topologies?</a:t>
            </a:r>
          </a:p>
          <a:p>
            <a:pPr lvl="1"/>
            <a:r>
              <a:rPr lang="en-US" sz="2200" smtClean="0"/>
              <a:t>Improving the degrees of the polynomials in our lower bounds?</a:t>
            </a:r>
          </a:p>
          <a:p>
            <a:pPr lvl="1"/>
            <a:r>
              <a:rPr lang="en-US" sz="2200" smtClean="0"/>
              <a:t>“Early stopping” protocols?</a:t>
            </a:r>
          </a:p>
          <a:p>
            <a:pPr lvl="1"/>
            <a:r>
              <a:rPr lang="en-US" sz="2200" smtClean="0"/>
              <a:t>Characterize the set of functions with exponential gaps?</a:t>
            </a:r>
          </a:p>
          <a:p>
            <a:pPr lvl="1"/>
            <a:r>
              <a:rPr lang="en-US" sz="2200" smtClean="0"/>
              <a:t>…</a:t>
            </a:r>
          </a:p>
        </p:txBody>
      </p:sp>
      <p:sp>
        <p:nvSpPr>
          <p:cNvPr id="4096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4096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EE7968-92AC-4756-82E4-B2EBF6F91F4C}" type="slidenum">
              <a:rPr lang="zh-CN" altLang="en-US" smtClean="0"/>
              <a:pPr>
                <a:defRPr/>
              </a:pPr>
              <a:t>23</a:t>
            </a:fld>
            <a:endParaRPr lang="en-US" altLang="zh-CN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3810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Make the Question Meaningful</a:t>
            </a:r>
            <a:endParaRPr lang="en-US" dirty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622300" y="1295400"/>
            <a:ext cx="7912100" cy="3054350"/>
          </a:xfrm>
        </p:spPr>
        <p:txBody>
          <a:bodyPr/>
          <a:lstStyle/>
          <a:p>
            <a:r>
              <a:rPr lang="en-US" smtClean="0"/>
              <a:t>Restriction 1: Some special root player never fails and only the root needs to know the answer</a:t>
            </a:r>
          </a:p>
          <a:p>
            <a:endParaRPr lang="en-US" smtClean="0"/>
          </a:p>
          <a:p>
            <a:r>
              <a:rPr lang="en-US" smtClean="0"/>
              <a:t>Restriction 2: Allow the computation to ignore inputs held by players that have failed or disconnected from the root</a:t>
            </a:r>
          </a:p>
          <a:p>
            <a:pPr lvl="2"/>
            <a:endParaRPr lang="en-US" sz="1000" smtClean="0"/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4A53A-ED96-4880-8097-76974D4A5CF9}" type="slidenum">
              <a:rPr lang="zh-CN" altLang="en-US" smtClean="0"/>
              <a:pPr>
                <a:defRPr/>
              </a:pPr>
              <a:t>3</a:t>
            </a:fld>
            <a:endParaRPr lang="en-US" altLang="zh-CN" smtClean="0"/>
          </a:p>
        </p:txBody>
      </p:sp>
      <p:sp>
        <p:nvSpPr>
          <p:cNvPr id="18437" name="TextBox 6"/>
          <p:cNvSpPr txBox="1">
            <a:spLocks noChangeArrowheads="1"/>
          </p:cNvSpPr>
          <p:nvPr/>
        </p:nvSpPr>
        <p:spPr bwMode="auto">
          <a:xfrm>
            <a:off x="762000" y="5029200"/>
            <a:ext cx="7680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i="1"/>
              <a:t>All these restrictions make our lower bounds stronger…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3810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One-Sentence Summary of Our Result</a:t>
            </a:r>
            <a:endParaRPr lang="en-US" dirty="0"/>
          </a:p>
        </p:txBody>
      </p:sp>
      <p:sp>
        <p:nvSpPr>
          <p:cNvPr id="1945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F78355-FE95-41A3-B3C0-6D1E314D2147}" type="slidenum">
              <a:rPr lang="zh-CN" altLang="en-US" smtClean="0"/>
              <a:pPr>
                <a:defRPr/>
              </a:pPr>
              <a:t>4</a:t>
            </a:fld>
            <a:endParaRPr lang="en-US" altLang="zh-CN" smtClean="0"/>
          </a:p>
        </p:txBody>
      </p:sp>
      <p:sp>
        <p:nvSpPr>
          <p:cNvPr id="19460" name="Content Placeholder 2"/>
          <p:cNvSpPr txBox="1">
            <a:spLocks/>
          </p:cNvSpPr>
          <p:nvPr/>
        </p:nvSpPr>
        <p:spPr bwMode="auto">
          <a:xfrm>
            <a:off x="609600" y="1219200"/>
            <a:ext cx="8153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sz="2800" dirty="0"/>
              <a:t>Our result: </a:t>
            </a:r>
            <a:r>
              <a:rPr lang="en-US" sz="2800" dirty="0">
                <a:solidFill>
                  <a:srgbClr val="FF0000"/>
                </a:solidFill>
              </a:rPr>
              <a:t>Exponential</a:t>
            </a:r>
            <a:r>
              <a:rPr lang="en-US" sz="2800" dirty="0"/>
              <a:t> communication complexity blowup in order to tolerate failures, for some functions</a:t>
            </a:r>
          </a:p>
          <a:p>
            <a:pPr marL="800100" lvl="1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dirty="0" err="1"/>
              <a:t>E.g</a:t>
            </a:r>
            <a:r>
              <a:rPr lang="en-US" dirty="0"/>
              <a:t>, </a:t>
            </a:r>
            <a:r>
              <a:rPr lang="en-US" dirty="0" smtClean="0"/>
              <a:t>Sum</a:t>
            </a:r>
            <a:r>
              <a:rPr lang="en-US" dirty="0" smtClean="0"/>
              <a:t>, Median, etc, </a:t>
            </a:r>
            <a:r>
              <a:rPr lang="en-US" dirty="0" smtClean="0"/>
              <a:t>…</a:t>
            </a:r>
          </a:p>
          <a:p>
            <a:pPr marL="800100" lvl="1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dirty="0" smtClean="0"/>
              <a:t>Other functions (e.g., Max) do not have any blowup</a:t>
            </a:r>
            <a:endParaRPr lang="en-US" dirty="0"/>
          </a:p>
          <a:p>
            <a:pPr marL="1714500" lvl="3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endParaRPr lang="en-US" sz="1100" dirty="0"/>
          </a:p>
          <a:p>
            <a:pPr marL="342900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sz="2800" dirty="0"/>
              <a:t>Implications: </a:t>
            </a:r>
            <a:r>
              <a:rPr lang="en-US" sz="2800" u="sng" dirty="0"/>
              <a:t>Fault-tolerant communication complexity</a:t>
            </a:r>
            <a:r>
              <a:rPr lang="en-US" sz="2800" dirty="0"/>
              <a:t> needs to be studied separately</a:t>
            </a:r>
          </a:p>
          <a:p>
            <a:pPr marL="800100" lvl="1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</a:rPr>
              <a:t>New topic ripe with interesting open questions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7" name="Content Placeholder 2"/>
          <p:cNvSpPr>
            <a:spLocks noGrp="1"/>
          </p:cNvSpPr>
          <p:nvPr>
            <p:ph idx="1"/>
          </p:nvPr>
        </p:nvSpPr>
        <p:spPr>
          <a:xfrm>
            <a:off x="4419600" y="1066800"/>
            <a:ext cx="4343400" cy="4578350"/>
          </a:xfrm>
        </p:spPr>
        <p:txBody>
          <a:bodyPr/>
          <a:lstStyle/>
          <a:p>
            <a:endParaRPr lang="en-US" sz="2200" smtClean="0"/>
          </a:p>
          <a:p>
            <a:r>
              <a:rPr lang="en-US" sz="2200" smtClean="0"/>
              <a:t>Each non-root node may experience crash failure</a:t>
            </a:r>
            <a:endParaRPr lang="en-US" sz="1200" smtClean="0"/>
          </a:p>
          <a:p>
            <a:pPr marL="342900" lvl="1" indent="-342900">
              <a:lnSpc>
                <a:spcPct val="150000"/>
              </a:lnSpc>
            </a:pPr>
            <a:r>
              <a:rPr lang="en-US" sz="2200" smtClean="0"/>
              <a:t>Total up to </a:t>
            </a:r>
            <a:r>
              <a:rPr lang="en-US" sz="2200" i="1" smtClean="0">
                <a:latin typeface="Times New Roman" pitchFamily="18" charset="0"/>
              </a:rPr>
              <a:t>           </a:t>
            </a:r>
            <a:r>
              <a:rPr lang="en-US" sz="2200" smtClean="0"/>
              <a:t>  failures – see paper for further  relaxation of  this assumption </a:t>
            </a:r>
          </a:p>
          <a:p>
            <a:pPr marL="342900" lvl="1" indent="-342900"/>
            <a:r>
              <a:rPr lang="en-US" sz="2200" smtClean="0"/>
              <a:t>No messages losses</a:t>
            </a:r>
          </a:p>
          <a:p>
            <a:pPr marL="342900" lvl="1" indent="-342900"/>
            <a:r>
              <a:rPr lang="en-US" sz="2200" smtClean="0"/>
              <a:t>Ignore collision here -- paper considers collision</a:t>
            </a:r>
          </a:p>
          <a:p>
            <a:pPr marL="342900" lvl="1" indent="-342900"/>
            <a:r>
              <a:rPr lang="en-US" sz="2200" smtClean="0"/>
              <a:t>Synchronous timing model</a:t>
            </a:r>
          </a:p>
        </p:txBody>
      </p:sp>
      <p:sp>
        <p:nvSpPr>
          <p:cNvPr id="2048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048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7499F3-F6A7-44A2-8DCF-6DDEEA83A281}" type="slidenum">
              <a:rPr lang="zh-CN" altLang="en-US" smtClean="0"/>
              <a:pPr>
                <a:defRPr/>
              </a:pPr>
              <a:t>5</a:t>
            </a:fld>
            <a:endParaRPr lang="en-US" altLang="zh-CN" smtClean="0"/>
          </a:p>
        </p:txBody>
      </p:sp>
      <p:sp>
        <p:nvSpPr>
          <p:cNvPr id="20510" name="Rectangle 5"/>
          <p:cNvSpPr>
            <a:spLocks noChangeArrowheads="1"/>
          </p:cNvSpPr>
          <p:nvPr/>
        </p:nvSpPr>
        <p:spPr bwMode="auto">
          <a:xfrm>
            <a:off x="774700" y="2133600"/>
            <a:ext cx="152400" cy="1524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1" name="TextBox 6"/>
          <p:cNvSpPr txBox="1">
            <a:spLocks noChangeArrowheads="1"/>
          </p:cNvSpPr>
          <p:nvPr/>
        </p:nvSpPr>
        <p:spPr bwMode="auto">
          <a:xfrm>
            <a:off x="381000" y="1219200"/>
            <a:ext cx="1828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root </a:t>
            </a:r>
          </a:p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(never fails)</a:t>
            </a:r>
          </a:p>
        </p:txBody>
      </p:sp>
      <p:sp>
        <p:nvSpPr>
          <p:cNvPr id="20512" name="Oval 7"/>
          <p:cNvSpPr>
            <a:spLocks noChangeArrowheads="1"/>
          </p:cNvSpPr>
          <p:nvPr/>
        </p:nvSpPr>
        <p:spPr bwMode="auto">
          <a:xfrm>
            <a:off x="2286000" y="2057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3" name="Oval 8"/>
          <p:cNvSpPr>
            <a:spLocks noChangeArrowheads="1"/>
          </p:cNvSpPr>
          <p:nvPr/>
        </p:nvSpPr>
        <p:spPr bwMode="auto">
          <a:xfrm>
            <a:off x="3429000" y="1981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4" name="Oval 9"/>
          <p:cNvSpPr>
            <a:spLocks noChangeArrowheads="1"/>
          </p:cNvSpPr>
          <p:nvPr/>
        </p:nvSpPr>
        <p:spPr bwMode="auto">
          <a:xfrm>
            <a:off x="2362200" y="28956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5" name="Oval 10"/>
          <p:cNvSpPr>
            <a:spLocks noChangeArrowheads="1"/>
          </p:cNvSpPr>
          <p:nvPr/>
        </p:nvSpPr>
        <p:spPr bwMode="auto">
          <a:xfrm>
            <a:off x="1219200" y="34290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6" name="Oval 11"/>
          <p:cNvSpPr>
            <a:spLocks noChangeArrowheads="1"/>
          </p:cNvSpPr>
          <p:nvPr/>
        </p:nvSpPr>
        <p:spPr bwMode="auto">
          <a:xfrm>
            <a:off x="3733800" y="3124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7" name="Oval 12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8" name="Oval 13"/>
          <p:cNvSpPr>
            <a:spLocks noChangeArrowheads="1"/>
          </p:cNvSpPr>
          <p:nvPr/>
        </p:nvSpPr>
        <p:spPr bwMode="auto">
          <a:xfrm>
            <a:off x="4267200" y="2438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cxnSp>
        <p:nvCxnSpPr>
          <p:cNvPr id="20519" name="Straight Connector 15"/>
          <p:cNvCxnSpPr>
            <a:cxnSpLocks noChangeShapeType="1"/>
          </p:cNvCxnSpPr>
          <p:nvPr/>
        </p:nvCxnSpPr>
        <p:spPr bwMode="auto">
          <a:xfrm>
            <a:off x="2501900" y="3049588"/>
            <a:ext cx="711200" cy="7096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0" name="Straight Connector 17"/>
          <p:cNvCxnSpPr>
            <a:cxnSpLocks noChangeShapeType="1"/>
            <a:endCxn id="20515" idx="0"/>
          </p:cNvCxnSpPr>
          <p:nvPr/>
        </p:nvCxnSpPr>
        <p:spPr bwMode="auto">
          <a:xfrm>
            <a:off x="990600" y="2362200"/>
            <a:ext cx="304800" cy="1066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1" name="Straight Connector 19"/>
          <p:cNvCxnSpPr>
            <a:cxnSpLocks noChangeShapeType="1"/>
            <a:endCxn id="20514" idx="2"/>
          </p:cNvCxnSpPr>
          <p:nvPr/>
        </p:nvCxnSpPr>
        <p:spPr bwMode="auto">
          <a:xfrm>
            <a:off x="1066800" y="2286000"/>
            <a:ext cx="1295400" cy="685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2" name="Straight Connector 21"/>
          <p:cNvCxnSpPr>
            <a:cxnSpLocks noChangeShapeType="1"/>
            <a:endCxn id="20514" idx="2"/>
          </p:cNvCxnSpPr>
          <p:nvPr/>
        </p:nvCxnSpPr>
        <p:spPr bwMode="auto">
          <a:xfrm flipV="1">
            <a:off x="1371600" y="2971800"/>
            <a:ext cx="990600" cy="533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3" name="Straight Connector 23"/>
          <p:cNvCxnSpPr>
            <a:cxnSpLocks noChangeShapeType="1"/>
            <a:endCxn id="20516" idx="1"/>
          </p:cNvCxnSpPr>
          <p:nvPr/>
        </p:nvCxnSpPr>
        <p:spPr bwMode="auto">
          <a:xfrm>
            <a:off x="2514600" y="2971800"/>
            <a:ext cx="1241425" cy="174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4" name="Straight Connector 25"/>
          <p:cNvCxnSpPr>
            <a:cxnSpLocks noChangeShapeType="1"/>
            <a:endCxn id="20516" idx="0"/>
          </p:cNvCxnSpPr>
          <p:nvPr/>
        </p:nvCxnSpPr>
        <p:spPr bwMode="auto">
          <a:xfrm>
            <a:off x="3505200" y="2133600"/>
            <a:ext cx="304800" cy="990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5" name="Straight Connector 27"/>
          <p:cNvCxnSpPr>
            <a:cxnSpLocks noChangeShapeType="1"/>
            <a:endCxn id="20516" idx="1"/>
          </p:cNvCxnSpPr>
          <p:nvPr/>
        </p:nvCxnSpPr>
        <p:spPr bwMode="auto">
          <a:xfrm>
            <a:off x="2438400" y="2209800"/>
            <a:ext cx="1317625" cy="936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6" name="Straight Connector 29"/>
          <p:cNvCxnSpPr>
            <a:cxnSpLocks noChangeShapeType="1"/>
            <a:stCxn id="20513" idx="6"/>
            <a:endCxn id="20518" idx="2"/>
          </p:cNvCxnSpPr>
          <p:nvPr/>
        </p:nvCxnSpPr>
        <p:spPr bwMode="auto">
          <a:xfrm>
            <a:off x="3581400" y="2057400"/>
            <a:ext cx="685800" cy="457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7" name="Straight Connector 31"/>
          <p:cNvCxnSpPr>
            <a:cxnSpLocks noChangeShapeType="1"/>
            <a:stCxn id="20516" idx="7"/>
            <a:endCxn id="20518" idx="4"/>
          </p:cNvCxnSpPr>
          <p:nvPr/>
        </p:nvCxnSpPr>
        <p:spPr bwMode="auto">
          <a:xfrm flipV="1">
            <a:off x="3863975" y="2590800"/>
            <a:ext cx="479425" cy="555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8" name="Straight Connector 33"/>
          <p:cNvCxnSpPr>
            <a:cxnSpLocks noChangeShapeType="1"/>
            <a:endCxn id="20512" idx="2"/>
          </p:cNvCxnSpPr>
          <p:nvPr/>
        </p:nvCxnSpPr>
        <p:spPr bwMode="auto">
          <a:xfrm flipV="1">
            <a:off x="990600" y="2133600"/>
            <a:ext cx="12954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9" name="Straight Connector 35"/>
          <p:cNvCxnSpPr>
            <a:cxnSpLocks noChangeShapeType="1"/>
            <a:endCxn id="20513" idx="2"/>
          </p:cNvCxnSpPr>
          <p:nvPr/>
        </p:nvCxnSpPr>
        <p:spPr bwMode="auto">
          <a:xfrm flipV="1">
            <a:off x="2438400" y="2057400"/>
            <a:ext cx="9906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260350" y="228600"/>
            <a:ext cx="86106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Sum Function</a:t>
            </a:r>
            <a:endParaRPr lang="en-US" dirty="0"/>
          </a:p>
        </p:txBody>
      </p:sp>
      <p:graphicFrame>
        <p:nvGraphicFramePr>
          <p:cNvPr id="20506" name="Object 26"/>
          <p:cNvGraphicFramePr>
            <a:graphicFrameLocks noChangeAspect="1"/>
          </p:cNvGraphicFramePr>
          <p:nvPr/>
        </p:nvGraphicFramePr>
        <p:xfrm>
          <a:off x="6272213" y="2192338"/>
          <a:ext cx="838200" cy="838200"/>
        </p:xfrm>
        <a:graphic>
          <a:graphicData uri="http://schemas.openxmlformats.org/presentationml/2006/ole">
            <p:oleObj spid="_x0000_s20506" name="Equation" r:id="rId4" imgW="419040" imgH="419040" progId="Equation.3">
              <p:embed/>
            </p:oleObj>
          </a:graphicData>
        </a:graphic>
      </p:graphicFrame>
      <p:sp>
        <p:nvSpPr>
          <p:cNvPr id="20531" name="Text Box 27"/>
          <p:cNvSpPr txBox="1">
            <a:spLocks noChangeArrowheads="1"/>
          </p:cNvSpPr>
          <p:nvPr/>
        </p:nvSpPr>
        <p:spPr bwMode="auto">
          <a:xfrm rot="-5400000">
            <a:off x="1912937" y="2827338"/>
            <a:ext cx="127952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en-US"/>
              <a:t>Wireless networks with arbitrary N-node topology,</a:t>
            </a:r>
          </a:p>
          <a:p>
            <a:r>
              <a:rPr lang="en-US"/>
              <a:t>topology known to all nodes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E5BA1B-3E4D-4EF2-8A15-AF5C1D7EBC46}" type="slidenum">
              <a:rPr lang="zh-CN" altLang="en-US" smtClean="0"/>
              <a:pPr>
                <a:defRPr/>
              </a:pPr>
              <a:t>6</a:t>
            </a:fld>
            <a:endParaRPr lang="en-US" altLang="zh-CN" smtClean="0"/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774700" y="2133600"/>
            <a:ext cx="152400" cy="1524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08" name="TextBox 6"/>
          <p:cNvSpPr txBox="1">
            <a:spLocks noChangeArrowheads="1"/>
          </p:cNvSpPr>
          <p:nvPr/>
        </p:nvSpPr>
        <p:spPr bwMode="auto">
          <a:xfrm>
            <a:off x="381000" y="1219200"/>
            <a:ext cx="1828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root </a:t>
            </a:r>
          </a:p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(never fails)</a:t>
            </a:r>
          </a:p>
        </p:txBody>
      </p:sp>
      <p:sp>
        <p:nvSpPr>
          <p:cNvPr id="21509" name="Oval 7"/>
          <p:cNvSpPr>
            <a:spLocks noChangeArrowheads="1"/>
          </p:cNvSpPr>
          <p:nvPr/>
        </p:nvSpPr>
        <p:spPr bwMode="auto">
          <a:xfrm>
            <a:off x="2286000" y="2057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0" name="Oval 8"/>
          <p:cNvSpPr>
            <a:spLocks noChangeArrowheads="1"/>
          </p:cNvSpPr>
          <p:nvPr/>
        </p:nvSpPr>
        <p:spPr bwMode="auto">
          <a:xfrm>
            <a:off x="3429000" y="1981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1" name="Oval 9"/>
          <p:cNvSpPr>
            <a:spLocks noChangeArrowheads="1"/>
          </p:cNvSpPr>
          <p:nvPr/>
        </p:nvSpPr>
        <p:spPr bwMode="auto">
          <a:xfrm>
            <a:off x="2362200" y="28956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2" name="Oval 10"/>
          <p:cNvSpPr>
            <a:spLocks noChangeArrowheads="1"/>
          </p:cNvSpPr>
          <p:nvPr/>
        </p:nvSpPr>
        <p:spPr bwMode="auto">
          <a:xfrm>
            <a:off x="1219200" y="34290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3" name="Oval 11"/>
          <p:cNvSpPr>
            <a:spLocks noChangeArrowheads="1"/>
          </p:cNvSpPr>
          <p:nvPr/>
        </p:nvSpPr>
        <p:spPr bwMode="auto">
          <a:xfrm>
            <a:off x="3733800" y="3124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4" name="Oval 12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5" name="Oval 13"/>
          <p:cNvSpPr>
            <a:spLocks noChangeArrowheads="1"/>
          </p:cNvSpPr>
          <p:nvPr/>
        </p:nvSpPr>
        <p:spPr bwMode="auto">
          <a:xfrm>
            <a:off x="4267200" y="2438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cxnSp>
        <p:nvCxnSpPr>
          <p:cNvPr id="21516" name="Straight Connector 15"/>
          <p:cNvCxnSpPr>
            <a:cxnSpLocks noChangeShapeType="1"/>
          </p:cNvCxnSpPr>
          <p:nvPr/>
        </p:nvCxnSpPr>
        <p:spPr bwMode="auto">
          <a:xfrm>
            <a:off x="2501900" y="3049588"/>
            <a:ext cx="711200" cy="7096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17" name="Straight Connector 17"/>
          <p:cNvCxnSpPr>
            <a:cxnSpLocks noChangeShapeType="1"/>
            <a:endCxn id="21512" idx="0"/>
          </p:cNvCxnSpPr>
          <p:nvPr/>
        </p:nvCxnSpPr>
        <p:spPr bwMode="auto">
          <a:xfrm>
            <a:off x="990600" y="2362200"/>
            <a:ext cx="304800" cy="1066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18" name="Straight Connector 19"/>
          <p:cNvCxnSpPr>
            <a:cxnSpLocks noChangeShapeType="1"/>
            <a:endCxn id="21511" idx="2"/>
          </p:cNvCxnSpPr>
          <p:nvPr/>
        </p:nvCxnSpPr>
        <p:spPr bwMode="auto">
          <a:xfrm>
            <a:off x="1066800" y="2286000"/>
            <a:ext cx="1295400" cy="685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19" name="Straight Connector 21"/>
          <p:cNvCxnSpPr>
            <a:cxnSpLocks noChangeShapeType="1"/>
            <a:endCxn id="21511" idx="2"/>
          </p:cNvCxnSpPr>
          <p:nvPr/>
        </p:nvCxnSpPr>
        <p:spPr bwMode="auto">
          <a:xfrm flipV="1">
            <a:off x="1371600" y="2971800"/>
            <a:ext cx="990600" cy="533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0" name="Straight Connector 23"/>
          <p:cNvCxnSpPr>
            <a:cxnSpLocks noChangeShapeType="1"/>
            <a:endCxn id="21513" idx="1"/>
          </p:cNvCxnSpPr>
          <p:nvPr/>
        </p:nvCxnSpPr>
        <p:spPr bwMode="auto">
          <a:xfrm>
            <a:off x="2514600" y="2971800"/>
            <a:ext cx="1241425" cy="174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1" name="Straight Connector 25"/>
          <p:cNvCxnSpPr>
            <a:cxnSpLocks noChangeShapeType="1"/>
            <a:endCxn id="21513" idx="0"/>
          </p:cNvCxnSpPr>
          <p:nvPr/>
        </p:nvCxnSpPr>
        <p:spPr bwMode="auto">
          <a:xfrm>
            <a:off x="3505200" y="2133600"/>
            <a:ext cx="304800" cy="990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2" name="Straight Connector 27"/>
          <p:cNvCxnSpPr>
            <a:cxnSpLocks noChangeShapeType="1"/>
            <a:endCxn id="21513" idx="1"/>
          </p:cNvCxnSpPr>
          <p:nvPr/>
        </p:nvCxnSpPr>
        <p:spPr bwMode="auto">
          <a:xfrm>
            <a:off x="2438400" y="2209800"/>
            <a:ext cx="1317625" cy="936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3" name="Straight Connector 29"/>
          <p:cNvCxnSpPr>
            <a:cxnSpLocks noChangeShapeType="1"/>
            <a:stCxn id="21510" idx="6"/>
            <a:endCxn id="21515" idx="2"/>
          </p:cNvCxnSpPr>
          <p:nvPr/>
        </p:nvCxnSpPr>
        <p:spPr bwMode="auto">
          <a:xfrm>
            <a:off x="3581400" y="2057400"/>
            <a:ext cx="685800" cy="457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4" name="Straight Connector 31"/>
          <p:cNvCxnSpPr>
            <a:cxnSpLocks noChangeShapeType="1"/>
            <a:stCxn id="21513" idx="7"/>
            <a:endCxn id="21515" idx="4"/>
          </p:cNvCxnSpPr>
          <p:nvPr/>
        </p:nvCxnSpPr>
        <p:spPr bwMode="auto">
          <a:xfrm flipV="1">
            <a:off x="3863975" y="2590800"/>
            <a:ext cx="479425" cy="555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5" name="Straight Connector 33"/>
          <p:cNvCxnSpPr>
            <a:cxnSpLocks noChangeShapeType="1"/>
            <a:endCxn id="21509" idx="2"/>
          </p:cNvCxnSpPr>
          <p:nvPr/>
        </p:nvCxnSpPr>
        <p:spPr bwMode="auto">
          <a:xfrm flipV="1">
            <a:off x="990600" y="2133600"/>
            <a:ext cx="12954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6" name="Straight Connector 35"/>
          <p:cNvCxnSpPr>
            <a:cxnSpLocks noChangeShapeType="1"/>
            <a:endCxn id="21510" idx="2"/>
          </p:cNvCxnSpPr>
          <p:nvPr/>
        </p:nvCxnSpPr>
        <p:spPr bwMode="auto">
          <a:xfrm flipV="1">
            <a:off x="2438400" y="2057400"/>
            <a:ext cx="9906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7" name="TextBox 26"/>
          <p:cNvSpPr txBox="1">
            <a:spLocks noChangeArrowheads="1"/>
          </p:cNvSpPr>
          <p:nvPr/>
        </p:nvSpPr>
        <p:spPr bwMode="auto">
          <a:xfrm>
            <a:off x="863600" y="3276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1528" name="TextBox 28"/>
          <p:cNvSpPr txBox="1">
            <a:spLocks noChangeArrowheads="1"/>
          </p:cNvSpPr>
          <p:nvPr/>
        </p:nvSpPr>
        <p:spPr bwMode="auto">
          <a:xfrm>
            <a:off x="2286000" y="1600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1529" name="TextBox 30"/>
          <p:cNvSpPr txBox="1">
            <a:spLocks noChangeArrowheads="1"/>
          </p:cNvSpPr>
          <p:nvPr/>
        </p:nvSpPr>
        <p:spPr bwMode="auto">
          <a:xfrm>
            <a:off x="2133600" y="30480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1530" name="TextBox 32"/>
          <p:cNvSpPr txBox="1">
            <a:spLocks noChangeArrowheads="1"/>
          </p:cNvSpPr>
          <p:nvPr/>
        </p:nvSpPr>
        <p:spPr bwMode="auto">
          <a:xfrm>
            <a:off x="3302000" y="3505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1531" name="TextBox 34"/>
          <p:cNvSpPr txBox="1">
            <a:spLocks noChangeArrowheads="1"/>
          </p:cNvSpPr>
          <p:nvPr/>
        </p:nvSpPr>
        <p:spPr bwMode="auto">
          <a:xfrm>
            <a:off x="3808413" y="3048000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1532" name="TextBox 36"/>
          <p:cNvSpPr txBox="1">
            <a:spLocks noChangeArrowheads="1"/>
          </p:cNvSpPr>
          <p:nvPr/>
        </p:nvSpPr>
        <p:spPr bwMode="auto">
          <a:xfrm>
            <a:off x="3429000" y="14478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1533" name="TextBox 37"/>
          <p:cNvSpPr txBox="1">
            <a:spLocks noChangeArrowheads="1"/>
          </p:cNvSpPr>
          <p:nvPr/>
        </p:nvSpPr>
        <p:spPr bwMode="auto">
          <a:xfrm>
            <a:off x="4165600" y="26019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4648200" y="1981200"/>
            <a:ext cx="403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sz="2200" kern="0" dirty="0">
                <a:latin typeface="+mn-lt"/>
                <a:ea typeface="+mn-ea"/>
                <a:cs typeface="+mn-cs"/>
              </a:rPr>
              <a:t>Each node has a bit, root wants to know sum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sz="2200" dirty="0">
                <a:cs typeface="+mn-cs"/>
              </a:rPr>
              <a:t>Allow randomization, allow public coins</a:t>
            </a:r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260350" y="355600"/>
            <a:ext cx="86106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Sum Function</a:t>
            </a:r>
            <a:endParaRPr lang="en-US" dirty="0"/>
          </a:p>
        </p:txBody>
      </p:sp>
      <p:sp>
        <p:nvSpPr>
          <p:cNvPr id="21536" name="Content Placeholder 2"/>
          <p:cNvSpPr txBox="1">
            <a:spLocks/>
          </p:cNvSpPr>
          <p:nvPr/>
        </p:nvSpPr>
        <p:spPr bwMode="auto">
          <a:xfrm>
            <a:off x="381000" y="3886200"/>
            <a:ext cx="8305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200"/>
              <a:t>Given a protocol for computing Sum, let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/>
              <a:t> be the number of bits sent by node </a:t>
            </a:r>
            <a:r>
              <a:rPr lang="en-US" sz="2200" i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/>
              <a:t>. 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Arial" charset="0"/>
              <a:buNone/>
            </a:pPr>
            <a:r>
              <a:rPr lang="en-US" sz="2200"/>
              <a:t>	</a:t>
            </a:r>
            <a:r>
              <a:rPr lang="en-US" sz="2200">
                <a:solidFill>
                  <a:srgbClr val="0033CC"/>
                </a:solidFill>
              </a:rPr>
              <a:t>Protocol’s CC </a:t>
            </a:r>
            <a:r>
              <a:rPr lang="en-US" sz="2200"/>
              <a:t>is the maximum </a:t>
            </a:r>
            <a:r>
              <a:rPr lang="en-US" sz="2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/>
              <a:t> across all </a:t>
            </a:r>
            <a:r>
              <a:rPr lang="en-US" sz="2200" i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/>
              <a:t>’s, when running the protocol over the </a:t>
            </a:r>
            <a:r>
              <a:rPr lang="en-US" sz="2200">
                <a:solidFill>
                  <a:srgbClr val="FF0000"/>
                </a:solidFill>
              </a:rPr>
              <a:t>worst-case </a:t>
            </a:r>
            <a:r>
              <a:rPr lang="en-US" sz="2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>
                <a:solidFill>
                  <a:srgbClr val="FF0000"/>
                </a:solidFill>
              </a:rPr>
              <a:t>-node topology</a:t>
            </a:r>
            <a:r>
              <a:rPr lang="en-US" sz="2200"/>
              <a:t>.</a:t>
            </a:r>
          </a:p>
          <a:p>
            <a:pPr marL="342900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sz="2200">
                <a:solidFill>
                  <a:srgbClr val="0033CC"/>
                </a:solidFill>
              </a:rPr>
              <a:t>Sum’s CC </a:t>
            </a:r>
            <a:r>
              <a:rPr lang="en-US" sz="2200"/>
              <a:t>is the minimum CC, taken across all protocols’ CC.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Arial" charset="0"/>
              <a:buNone/>
            </a:pPr>
            <a:r>
              <a:rPr lang="en-US" sz="2200"/>
              <a:t>	</a:t>
            </a:r>
          </a:p>
        </p:txBody>
      </p:sp>
      <p:sp>
        <p:nvSpPr>
          <p:cNvPr id="21537" name="TextBox 36"/>
          <p:cNvSpPr txBox="1">
            <a:spLocks noChangeArrowheads="1"/>
          </p:cNvSpPr>
          <p:nvPr/>
        </p:nvSpPr>
        <p:spPr bwMode="auto">
          <a:xfrm>
            <a:off x="457200" y="2362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>
          <a:xfrm>
            <a:off x="4521200" y="1752600"/>
            <a:ext cx="4191000" cy="1905000"/>
          </a:xfrm>
          <a:ln w="3175"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Font typeface="Wingdings" pitchFamily="2" charset="2"/>
              <a:buNone/>
            </a:pPr>
            <a:r>
              <a:rPr lang="en-US" sz="2400" smtClean="0"/>
              <a:t>Correctness Definition</a:t>
            </a:r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endParaRPr lang="en-US" sz="50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2400" smtClean="0">
                <a:solidFill>
                  <a:srgbClr val="FF0000"/>
                </a:solidFill>
              </a:rPr>
              <a:t>zero-error sum</a:t>
            </a:r>
            <a:r>
              <a:rPr lang="en-US" sz="2400" smtClean="0"/>
              <a:t>: 5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FF0000"/>
                </a:solidFill>
              </a:rPr>
              <a:t>(</a:t>
            </a:r>
            <a:r>
              <a:rPr lang="en-US" sz="2400" smtClean="0">
                <a:solidFill>
                  <a:srgbClr val="FF0000"/>
                </a:solidFill>
                <a:sym typeface="Symbol" pitchFamily="18" charset="2"/>
              </a:rPr>
              <a:t>, </a:t>
            </a:r>
            <a:r>
              <a:rPr lang="en-US" sz="2400" smtClean="0">
                <a:solidFill>
                  <a:srgbClr val="FF0000"/>
                </a:solidFill>
              </a:rPr>
              <a:t>)-approximate sum</a:t>
            </a:r>
            <a:r>
              <a:rPr lang="en-US" sz="2400" smtClean="0"/>
              <a:t>: any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   where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Pr[ |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− 5| &gt;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∙5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] &lt;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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E05C50-289B-475C-BF17-83F64D5F5496}" type="slidenum">
              <a:rPr lang="zh-CN" altLang="en-US" smtClean="0"/>
              <a:pPr>
                <a:defRPr/>
              </a:pPr>
              <a:t>7</a:t>
            </a:fld>
            <a:endParaRPr lang="en-US" altLang="zh-CN" smtClean="0"/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774700" y="2133600"/>
            <a:ext cx="152400" cy="1524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3" name="TextBox 6"/>
          <p:cNvSpPr txBox="1">
            <a:spLocks noChangeArrowheads="1"/>
          </p:cNvSpPr>
          <p:nvPr/>
        </p:nvSpPr>
        <p:spPr bwMode="auto">
          <a:xfrm>
            <a:off x="381000" y="1219200"/>
            <a:ext cx="1828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root </a:t>
            </a:r>
          </a:p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(never fails)</a:t>
            </a:r>
          </a:p>
        </p:txBody>
      </p:sp>
      <p:sp>
        <p:nvSpPr>
          <p:cNvPr id="22534" name="Oval 7"/>
          <p:cNvSpPr>
            <a:spLocks noChangeArrowheads="1"/>
          </p:cNvSpPr>
          <p:nvPr/>
        </p:nvSpPr>
        <p:spPr bwMode="auto">
          <a:xfrm>
            <a:off x="2286000" y="2057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5" name="Oval 8"/>
          <p:cNvSpPr>
            <a:spLocks noChangeArrowheads="1"/>
          </p:cNvSpPr>
          <p:nvPr/>
        </p:nvSpPr>
        <p:spPr bwMode="auto">
          <a:xfrm>
            <a:off x="3429000" y="1981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6" name="Oval 9"/>
          <p:cNvSpPr>
            <a:spLocks noChangeArrowheads="1"/>
          </p:cNvSpPr>
          <p:nvPr/>
        </p:nvSpPr>
        <p:spPr bwMode="auto">
          <a:xfrm>
            <a:off x="2362200" y="28956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7" name="Oval 10"/>
          <p:cNvSpPr>
            <a:spLocks noChangeArrowheads="1"/>
          </p:cNvSpPr>
          <p:nvPr/>
        </p:nvSpPr>
        <p:spPr bwMode="auto">
          <a:xfrm>
            <a:off x="1219200" y="34290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8" name="Oval 11"/>
          <p:cNvSpPr>
            <a:spLocks noChangeArrowheads="1"/>
          </p:cNvSpPr>
          <p:nvPr/>
        </p:nvSpPr>
        <p:spPr bwMode="auto">
          <a:xfrm>
            <a:off x="3733800" y="3124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9" name="Oval 12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40" name="Oval 13"/>
          <p:cNvSpPr>
            <a:spLocks noChangeArrowheads="1"/>
          </p:cNvSpPr>
          <p:nvPr/>
        </p:nvSpPr>
        <p:spPr bwMode="auto">
          <a:xfrm>
            <a:off x="4267200" y="2438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cxnSp>
        <p:nvCxnSpPr>
          <p:cNvPr id="22541" name="Straight Connector 15"/>
          <p:cNvCxnSpPr>
            <a:cxnSpLocks noChangeShapeType="1"/>
          </p:cNvCxnSpPr>
          <p:nvPr/>
        </p:nvCxnSpPr>
        <p:spPr bwMode="auto">
          <a:xfrm>
            <a:off x="2501900" y="3049588"/>
            <a:ext cx="711200" cy="7096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2" name="Straight Connector 17"/>
          <p:cNvCxnSpPr>
            <a:cxnSpLocks noChangeShapeType="1"/>
            <a:endCxn id="22537" idx="0"/>
          </p:cNvCxnSpPr>
          <p:nvPr/>
        </p:nvCxnSpPr>
        <p:spPr bwMode="auto">
          <a:xfrm>
            <a:off x="990600" y="2362200"/>
            <a:ext cx="304800" cy="1066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3" name="Straight Connector 19"/>
          <p:cNvCxnSpPr>
            <a:cxnSpLocks noChangeShapeType="1"/>
            <a:endCxn id="22536" idx="2"/>
          </p:cNvCxnSpPr>
          <p:nvPr/>
        </p:nvCxnSpPr>
        <p:spPr bwMode="auto">
          <a:xfrm>
            <a:off x="1066800" y="2286000"/>
            <a:ext cx="1295400" cy="685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" name="Straight Connector 21"/>
          <p:cNvCxnSpPr>
            <a:cxnSpLocks noChangeShapeType="1"/>
            <a:endCxn id="22536" idx="2"/>
          </p:cNvCxnSpPr>
          <p:nvPr/>
        </p:nvCxnSpPr>
        <p:spPr bwMode="auto">
          <a:xfrm flipV="1">
            <a:off x="1371600" y="2971800"/>
            <a:ext cx="990600" cy="533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5" name="Straight Connector 23"/>
          <p:cNvCxnSpPr>
            <a:cxnSpLocks noChangeShapeType="1"/>
            <a:endCxn id="22538" idx="1"/>
          </p:cNvCxnSpPr>
          <p:nvPr/>
        </p:nvCxnSpPr>
        <p:spPr bwMode="auto">
          <a:xfrm>
            <a:off x="2514600" y="2971800"/>
            <a:ext cx="1241425" cy="174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" name="Straight Connector 25"/>
          <p:cNvCxnSpPr>
            <a:cxnSpLocks noChangeShapeType="1"/>
            <a:endCxn id="22538" idx="0"/>
          </p:cNvCxnSpPr>
          <p:nvPr/>
        </p:nvCxnSpPr>
        <p:spPr bwMode="auto">
          <a:xfrm>
            <a:off x="3505200" y="2133600"/>
            <a:ext cx="304800" cy="990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" name="Straight Connector 27"/>
          <p:cNvCxnSpPr>
            <a:cxnSpLocks noChangeShapeType="1"/>
            <a:endCxn id="22538" idx="1"/>
          </p:cNvCxnSpPr>
          <p:nvPr/>
        </p:nvCxnSpPr>
        <p:spPr bwMode="auto">
          <a:xfrm>
            <a:off x="2438400" y="2209800"/>
            <a:ext cx="1317625" cy="936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8" name="Straight Connector 29"/>
          <p:cNvCxnSpPr>
            <a:cxnSpLocks noChangeShapeType="1"/>
            <a:stCxn id="22535" idx="6"/>
            <a:endCxn id="22540" idx="2"/>
          </p:cNvCxnSpPr>
          <p:nvPr/>
        </p:nvCxnSpPr>
        <p:spPr bwMode="auto">
          <a:xfrm>
            <a:off x="3581400" y="2057400"/>
            <a:ext cx="685800" cy="457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" name="Straight Connector 31"/>
          <p:cNvCxnSpPr>
            <a:cxnSpLocks noChangeShapeType="1"/>
            <a:stCxn id="22538" idx="7"/>
            <a:endCxn id="22540" idx="4"/>
          </p:cNvCxnSpPr>
          <p:nvPr/>
        </p:nvCxnSpPr>
        <p:spPr bwMode="auto">
          <a:xfrm flipV="1">
            <a:off x="3863975" y="2590800"/>
            <a:ext cx="479425" cy="555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50" name="Straight Connector 33"/>
          <p:cNvCxnSpPr>
            <a:cxnSpLocks noChangeShapeType="1"/>
            <a:endCxn id="22534" idx="2"/>
          </p:cNvCxnSpPr>
          <p:nvPr/>
        </p:nvCxnSpPr>
        <p:spPr bwMode="auto">
          <a:xfrm flipV="1">
            <a:off x="990600" y="2133600"/>
            <a:ext cx="12954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51" name="Straight Connector 35"/>
          <p:cNvCxnSpPr>
            <a:cxnSpLocks noChangeShapeType="1"/>
            <a:endCxn id="22535" idx="2"/>
          </p:cNvCxnSpPr>
          <p:nvPr/>
        </p:nvCxnSpPr>
        <p:spPr bwMode="auto">
          <a:xfrm flipV="1">
            <a:off x="2438400" y="2057400"/>
            <a:ext cx="9906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552" name="TextBox 26"/>
          <p:cNvSpPr txBox="1">
            <a:spLocks noChangeArrowheads="1"/>
          </p:cNvSpPr>
          <p:nvPr/>
        </p:nvSpPr>
        <p:spPr bwMode="auto">
          <a:xfrm>
            <a:off x="863600" y="3276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2553" name="TextBox 28"/>
          <p:cNvSpPr txBox="1">
            <a:spLocks noChangeArrowheads="1"/>
          </p:cNvSpPr>
          <p:nvPr/>
        </p:nvSpPr>
        <p:spPr bwMode="auto">
          <a:xfrm>
            <a:off x="2286000" y="1600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2554" name="TextBox 30"/>
          <p:cNvSpPr txBox="1">
            <a:spLocks noChangeArrowheads="1"/>
          </p:cNvSpPr>
          <p:nvPr/>
        </p:nvSpPr>
        <p:spPr bwMode="auto">
          <a:xfrm>
            <a:off x="2133600" y="30480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2555" name="TextBox 32"/>
          <p:cNvSpPr txBox="1">
            <a:spLocks noChangeArrowheads="1"/>
          </p:cNvSpPr>
          <p:nvPr/>
        </p:nvSpPr>
        <p:spPr bwMode="auto">
          <a:xfrm>
            <a:off x="3302000" y="3505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2556" name="TextBox 34"/>
          <p:cNvSpPr txBox="1">
            <a:spLocks noChangeArrowheads="1"/>
          </p:cNvSpPr>
          <p:nvPr/>
        </p:nvSpPr>
        <p:spPr bwMode="auto">
          <a:xfrm>
            <a:off x="3808413" y="3048000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2557" name="TextBox 36"/>
          <p:cNvSpPr txBox="1">
            <a:spLocks noChangeArrowheads="1"/>
          </p:cNvSpPr>
          <p:nvPr/>
        </p:nvSpPr>
        <p:spPr bwMode="auto">
          <a:xfrm>
            <a:off x="3429000" y="14478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2558" name="TextBox 37"/>
          <p:cNvSpPr txBox="1">
            <a:spLocks noChangeArrowheads="1"/>
          </p:cNvSpPr>
          <p:nvPr/>
        </p:nvSpPr>
        <p:spPr bwMode="auto">
          <a:xfrm>
            <a:off x="4165600" y="26019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609600" y="45720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sz="2200" kern="0" dirty="0">
                <a:latin typeface="+mn-lt"/>
                <a:ea typeface="+mn-ea"/>
                <a:cs typeface="+mn-cs"/>
              </a:rPr>
              <a:t>zero-error sum, incurring </a:t>
            </a:r>
            <a:r>
              <a:rPr lang="en-US" sz="2200" kern="0" dirty="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O(log</a:t>
            </a:r>
            <a:r>
              <a:rPr lang="en-US" sz="2200" i="1" kern="0" dirty="0">
                <a:solidFill>
                  <a:srgbClr val="0033CC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lang="en-US" sz="2200" kern="0" dirty="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)</a:t>
            </a:r>
            <a:r>
              <a:rPr lang="en-US" sz="2200" kern="0" dirty="0">
                <a:latin typeface="+mn-lt"/>
                <a:ea typeface="+mn-ea"/>
                <a:cs typeface="+mn-cs"/>
              </a:rPr>
              <a:t> CC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sz="2200" dirty="0">
                <a:cs typeface="+mn-cs"/>
              </a:rPr>
              <a:t>(</a:t>
            </a:r>
            <a:r>
              <a:rPr lang="en-US" sz="2200" dirty="0">
                <a:cs typeface="+mn-cs"/>
                <a:sym typeface="Symbol"/>
              </a:rPr>
              <a:t>, </a:t>
            </a:r>
            <a:r>
              <a:rPr lang="en-US" sz="2200" dirty="0">
                <a:cs typeface="+mn-cs"/>
              </a:rPr>
              <a:t>) sum,</a:t>
            </a:r>
            <a:r>
              <a:rPr lang="en-US" sz="2200" kern="0" dirty="0">
                <a:latin typeface="+mn-lt"/>
                <a:ea typeface="+mn-ea"/>
                <a:cs typeface="+mn-cs"/>
              </a:rPr>
              <a:t> incurring </a:t>
            </a:r>
            <a:r>
              <a:rPr lang="en-US" sz="2200" kern="0" dirty="0">
                <a:solidFill>
                  <a:srgbClr val="0033CC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O(log(1/</a:t>
            </a:r>
            <a:r>
              <a:rPr lang="en-US" sz="2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sz="2200" kern="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en-US" sz="2200" kern="0" dirty="0">
                <a:cs typeface="+mn-cs"/>
              </a:rPr>
              <a:t> CC </a:t>
            </a:r>
          </a:p>
          <a:p>
            <a:pPr marL="800100" lvl="1" indent="-342900" eaLnBrk="0" hangingPunct="0">
              <a:spcBef>
                <a:spcPct val="30000"/>
              </a:spcBef>
              <a:buClr>
                <a:schemeClr val="tx2"/>
              </a:buClr>
              <a:buFont typeface="Arial" charset="0"/>
              <a:buNone/>
              <a:defRPr/>
            </a:pPr>
            <a:r>
              <a:rPr lang="en-US" sz="2200" kern="0" dirty="0">
                <a:latin typeface="+mn-lt"/>
                <a:ea typeface="+mn-ea"/>
                <a:cs typeface="+mn-cs"/>
              </a:rPr>
              <a:t>(for constant </a:t>
            </a:r>
            <a:r>
              <a:rPr lang="en-US" sz="2200" dirty="0">
                <a:cs typeface="+mn-cs"/>
                <a:sym typeface="Symbol"/>
              </a:rPr>
              <a:t> and ignoring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  <a:sym typeface="Symbol"/>
              </a:rPr>
              <a:t>loglog</a:t>
            </a:r>
            <a:r>
              <a:rPr lang="en-US" sz="2200" dirty="0">
                <a:cs typeface="+mn-cs"/>
                <a:sym typeface="Symbol"/>
              </a:rPr>
              <a:t> term)</a:t>
            </a:r>
            <a:endParaRPr lang="en-US" sz="2200" kern="0" dirty="0">
              <a:latin typeface="+mn-lt"/>
              <a:ea typeface="+mn-ea"/>
              <a:cs typeface="+mn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81000" y="4038600"/>
            <a:ext cx="7315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  <a:defRPr/>
            </a:pPr>
            <a:r>
              <a:rPr lang="en-US" kern="0" dirty="0">
                <a:cs typeface="+mn-cs"/>
              </a:rPr>
              <a:t>Well-known tree-aggregation protocol can generate</a:t>
            </a:r>
          </a:p>
        </p:txBody>
      </p:sp>
      <p:sp>
        <p:nvSpPr>
          <p:cNvPr id="48" name="Title 1"/>
          <p:cNvSpPr>
            <a:spLocks noGrp="1"/>
          </p:cNvSpPr>
          <p:nvPr>
            <p:ph type="title"/>
          </p:nvPr>
        </p:nvSpPr>
        <p:spPr>
          <a:xfrm>
            <a:off x="706438" y="3810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Non-Fault-Tolerant </a:t>
            </a:r>
            <a:br>
              <a:rPr lang="en-US" dirty="0" smtClean="0"/>
            </a:br>
            <a:r>
              <a:rPr lang="en-US" dirty="0" smtClean="0"/>
              <a:t>Communication Complexity of Sum</a:t>
            </a:r>
            <a:endParaRPr lang="en-US" dirty="0"/>
          </a:p>
        </p:txBody>
      </p:sp>
      <p:grpSp>
        <p:nvGrpSpPr>
          <p:cNvPr id="82" name="Group 81"/>
          <p:cNvGrpSpPr>
            <a:grpSpLocks/>
          </p:cNvGrpSpPr>
          <p:nvPr/>
        </p:nvGrpSpPr>
        <p:grpSpPr bwMode="auto">
          <a:xfrm>
            <a:off x="711200" y="1644650"/>
            <a:ext cx="3487738" cy="2176463"/>
            <a:chOff x="710484" y="1644411"/>
            <a:chExt cx="3489097" cy="2177394"/>
          </a:xfrm>
        </p:grpSpPr>
        <p:cxnSp>
          <p:nvCxnSpPr>
            <p:cNvPr id="22564" name="Straight Arrow Connector 40"/>
            <p:cNvCxnSpPr>
              <a:cxnSpLocks noChangeShapeType="1"/>
            </p:cNvCxnSpPr>
            <p:nvPr/>
          </p:nvCxnSpPr>
          <p:spPr bwMode="auto">
            <a:xfrm flipH="1" flipV="1">
              <a:off x="2590800" y="3352800"/>
              <a:ext cx="304800" cy="38100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65" name="Straight Arrow Connector 41"/>
            <p:cNvCxnSpPr>
              <a:cxnSpLocks noChangeShapeType="1"/>
            </p:cNvCxnSpPr>
            <p:nvPr/>
          </p:nvCxnSpPr>
          <p:spPr bwMode="auto">
            <a:xfrm flipH="1" flipV="1">
              <a:off x="2971800" y="3124200"/>
              <a:ext cx="457200" cy="7620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66" name="Straight Arrow Connector 43"/>
            <p:cNvCxnSpPr>
              <a:cxnSpLocks noChangeShapeType="1"/>
            </p:cNvCxnSpPr>
            <p:nvPr/>
          </p:nvCxnSpPr>
          <p:spPr bwMode="auto">
            <a:xfrm flipH="1" flipV="1">
              <a:off x="1371600" y="2590800"/>
              <a:ext cx="381000" cy="22860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67" name="Straight Arrow Connector 45"/>
            <p:cNvCxnSpPr>
              <a:cxnSpLocks noChangeShapeType="1"/>
            </p:cNvCxnSpPr>
            <p:nvPr/>
          </p:nvCxnSpPr>
          <p:spPr bwMode="auto">
            <a:xfrm flipH="1" flipV="1">
              <a:off x="990600" y="2667000"/>
              <a:ext cx="76200" cy="38100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68" name="Straight Arrow Connector 49"/>
            <p:cNvCxnSpPr>
              <a:cxnSpLocks noChangeShapeType="1"/>
            </p:cNvCxnSpPr>
            <p:nvPr/>
          </p:nvCxnSpPr>
          <p:spPr bwMode="auto">
            <a:xfrm flipH="1" flipV="1">
              <a:off x="3810000" y="2057400"/>
              <a:ext cx="304800" cy="22860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69" name="Straight Arrow Connector 51"/>
            <p:cNvCxnSpPr>
              <a:cxnSpLocks noChangeShapeType="1"/>
            </p:cNvCxnSpPr>
            <p:nvPr/>
          </p:nvCxnSpPr>
          <p:spPr bwMode="auto">
            <a:xfrm flipH="1">
              <a:off x="1768701" y="2247363"/>
              <a:ext cx="457200" cy="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70" name="Straight Arrow Connector 53"/>
            <p:cNvCxnSpPr>
              <a:cxnSpLocks noChangeShapeType="1"/>
            </p:cNvCxnSpPr>
            <p:nvPr/>
          </p:nvCxnSpPr>
          <p:spPr bwMode="auto">
            <a:xfrm flipH="1">
              <a:off x="2667000" y="1981200"/>
              <a:ext cx="457200" cy="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grpSp>
          <p:nvGrpSpPr>
            <p:cNvPr id="22571" name="Group 64"/>
            <p:cNvGrpSpPr>
              <a:grpSpLocks/>
            </p:cNvGrpSpPr>
            <p:nvPr/>
          </p:nvGrpSpPr>
          <p:grpSpPr bwMode="auto">
            <a:xfrm>
              <a:off x="710484" y="1644411"/>
              <a:ext cx="3489097" cy="2177394"/>
              <a:chOff x="724437" y="1651716"/>
              <a:chExt cx="3489097" cy="2177394"/>
            </a:xfrm>
          </p:grpSpPr>
          <p:sp>
            <p:nvSpPr>
              <p:cNvPr id="22572" name="TextBox 57"/>
              <p:cNvSpPr txBox="1">
                <a:spLocks noChangeArrowheads="1"/>
              </p:cNvSpPr>
              <p:nvPr/>
            </p:nvSpPr>
            <p:spPr bwMode="auto">
              <a:xfrm>
                <a:off x="2438400" y="34290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1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3" name="TextBox 58"/>
              <p:cNvSpPr txBox="1">
                <a:spLocks noChangeArrowheads="1"/>
              </p:cNvSpPr>
              <p:nvPr/>
            </p:nvSpPr>
            <p:spPr bwMode="auto">
              <a:xfrm>
                <a:off x="2996612" y="3119735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1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4" name="TextBox 59"/>
              <p:cNvSpPr txBox="1">
                <a:spLocks noChangeArrowheads="1"/>
              </p:cNvSpPr>
              <p:nvPr/>
            </p:nvSpPr>
            <p:spPr bwMode="auto">
              <a:xfrm>
                <a:off x="1295400" y="26670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3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5" name="TextBox 60"/>
              <p:cNvSpPr txBox="1">
                <a:spLocks noChangeArrowheads="1"/>
              </p:cNvSpPr>
              <p:nvPr/>
            </p:nvSpPr>
            <p:spPr bwMode="auto">
              <a:xfrm>
                <a:off x="724437" y="2692758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0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6" name="TextBox 61"/>
              <p:cNvSpPr txBox="1">
                <a:spLocks noChangeArrowheads="1"/>
              </p:cNvSpPr>
              <p:nvPr/>
            </p:nvSpPr>
            <p:spPr bwMode="auto">
              <a:xfrm>
                <a:off x="1959738" y="2228253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2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7" name="TextBox 62"/>
              <p:cNvSpPr txBox="1">
                <a:spLocks noChangeArrowheads="1"/>
              </p:cNvSpPr>
              <p:nvPr/>
            </p:nvSpPr>
            <p:spPr bwMode="auto">
              <a:xfrm>
                <a:off x="2780763" y="1651716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1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8" name="TextBox 63"/>
              <p:cNvSpPr txBox="1">
                <a:spLocks noChangeArrowheads="1"/>
              </p:cNvSpPr>
              <p:nvPr/>
            </p:nvSpPr>
            <p:spPr bwMode="auto">
              <a:xfrm>
                <a:off x="3886200" y="1893195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1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</p:grpSp>
      </p:grpSp>
      <p:sp>
        <p:nvSpPr>
          <p:cNvPr id="22563" name="TextBox 36"/>
          <p:cNvSpPr txBox="1">
            <a:spLocks noChangeArrowheads="1"/>
          </p:cNvSpPr>
          <p:nvPr/>
        </p:nvSpPr>
        <p:spPr bwMode="auto">
          <a:xfrm>
            <a:off x="457200" y="2362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0FD58BB-106B-4DBB-AC11-3E6B1F858872}" type="slidenum">
              <a:rPr lang="zh-CN" altLang="en-US" smtClean="0"/>
              <a:pPr>
                <a:defRPr/>
              </a:pPr>
              <a:t>8</a:t>
            </a:fld>
            <a:endParaRPr lang="en-US" altLang="zh-CN" smtClean="0"/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774700" y="2133600"/>
            <a:ext cx="152400" cy="1524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56" name="TextBox 6"/>
          <p:cNvSpPr txBox="1">
            <a:spLocks noChangeArrowheads="1"/>
          </p:cNvSpPr>
          <p:nvPr/>
        </p:nvSpPr>
        <p:spPr bwMode="auto">
          <a:xfrm>
            <a:off x="381000" y="1219200"/>
            <a:ext cx="1828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root </a:t>
            </a:r>
          </a:p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(never fails)</a:t>
            </a:r>
          </a:p>
        </p:txBody>
      </p:sp>
      <p:sp>
        <p:nvSpPr>
          <p:cNvPr id="23557" name="Oval 7"/>
          <p:cNvSpPr>
            <a:spLocks noChangeArrowheads="1"/>
          </p:cNvSpPr>
          <p:nvPr/>
        </p:nvSpPr>
        <p:spPr bwMode="auto">
          <a:xfrm>
            <a:off x="2286000" y="2057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58" name="Oval 8"/>
          <p:cNvSpPr>
            <a:spLocks noChangeArrowheads="1"/>
          </p:cNvSpPr>
          <p:nvPr/>
        </p:nvSpPr>
        <p:spPr bwMode="auto">
          <a:xfrm>
            <a:off x="3429000" y="1981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59" name="Oval 9"/>
          <p:cNvSpPr>
            <a:spLocks noChangeArrowheads="1"/>
          </p:cNvSpPr>
          <p:nvPr/>
        </p:nvSpPr>
        <p:spPr bwMode="auto">
          <a:xfrm>
            <a:off x="2362200" y="28956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60" name="Oval 10"/>
          <p:cNvSpPr>
            <a:spLocks noChangeArrowheads="1"/>
          </p:cNvSpPr>
          <p:nvPr/>
        </p:nvSpPr>
        <p:spPr bwMode="auto">
          <a:xfrm>
            <a:off x="1219200" y="34290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61" name="Oval 11"/>
          <p:cNvSpPr>
            <a:spLocks noChangeArrowheads="1"/>
          </p:cNvSpPr>
          <p:nvPr/>
        </p:nvSpPr>
        <p:spPr bwMode="auto">
          <a:xfrm>
            <a:off x="3733800" y="3124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62" name="Oval 12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63" name="Oval 13"/>
          <p:cNvSpPr>
            <a:spLocks noChangeArrowheads="1"/>
          </p:cNvSpPr>
          <p:nvPr/>
        </p:nvSpPr>
        <p:spPr bwMode="auto">
          <a:xfrm>
            <a:off x="4267200" y="2438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cxnSp>
        <p:nvCxnSpPr>
          <p:cNvPr id="23564" name="Straight Connector 15"/>
          <p:cNvCxnSpPr>
            <a:cxnSpLocks noChangeShapeType="1"/>
          </p:cNvCxnSpPr>
          <p:nvPr/>
        </p:nvCxnSpPr>
        <p:spPr bwMode="auto">
          <a:xfrm>
            <a:off x="2501900" y="3049588"/>
            <a:ext cx="711200" cy="7096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5" name="Straight Connector 17"/>
          <p:cNvCxnSpPr>
            <a:cxnSpLocks noChangeShapeType="1"/>
            <a:endCxn id="23560" idx="0"/>
          </p:cNvCxnSpPr>
          <p:nvPr/>
        </p:nvCxnSpPr>
        <p:spPr bwMode="auto">
          <a:xfrm>
            <a:off x="990600" y="2362200"/>
            <a:ext cx="304800" cy="1066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6" name="Straight Connector 19"/>
          <p:cNvCxnSpPr>
            <a:cxnSpLocks noChangeShapeType="1"/>
            <a:endCxn id="23559" idx="2"/>
          </p:cNvCxnSpPr>
          <p:nvPr/>
        </p:nvCxnSpPr>
        <p:spPr bwMode="auto">
          <a:xfrm>
            <a:off x="1066800" y="2286000"/>
            <a:ext cx="1295400" cy="685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7" name="Straight Connector 21"/>
          <p:cNvCxnSpPr>
            <a:cxnSpLocks noChangeShapeType="1"/>
            <a:endCxn id="23559" idx="2"/>
          </p:cNvCxnSpPr>
          <p:nvPr/>
        </p:nvCxnSpPr>
        <p:spPr bwMode="auto">
          <a:xfrm flipV="1">
            <a:off x="1371600" y="2971800"/>
            <a:ext cx="990600" cy="533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8" name="Straight Connector 23"/>
          <p:cNvCxnSpPr>
            <a:cxnSpLocks noChangeShapeType="1"/>
            <a:endCxn id="23561" idx="1"/>
          </p:cNvCxnSpPr>
          <p:nvPr/>
        </p:nvCxnSpPr>
        <p:spPr bwMode="auto">
          <a:xfrm>
            <a:off x="2514600" y="2971800"/>
            <a:ext cx="1241425" cy="174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9" name="Straight Connector 25"/>
          <p:cNvCxnSpPr>
            <a:cxnSpLocks noChangeShapeType="1"/>
            <a:endCxn id="23561" idx="0"/>
          </p:cNvCxnSpPr>
          <p:nvPr/>
        </p:nvCxnSpPr>
        <p:spPr bwMode="auto">
          <a:xfrm>
            <a:off x="3505200" y="2133600"/>
            <a:ext cx="304800" cy="990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0" name="Straight Connector 27"/>
          <p:cNvCxnSpPr>
            <a:cxnSpLocks noChangeShapeType="1"/>
            <a:endCxn id="23561" idx="1"/>
          </p:cNvCxnSpPr>
          <p:nvPr/>
        </p:nvCxnSpPr>
        <p:spPr bwMode="auto">
          <a:xfrm>
            <a:off x="2438400" y="2209800"/>
            <a:ext cx="1317625" cy="936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1" name="Straight Connector 29"/>
          <p:cNvCxnSpPr>
            <a:cxnSpLocks noChangeShapeType="1"/>
            <a:stCxn id="23558" idx="6"/>
            <a:endCxn id="23563" idx="2"/>
          </p:cNvCxnSpPr>
          <p:nvPr/>
        </p:nvCxnSpPr>
        <p:spPr bwMode="auto">
          <a:xfrm>
            <a:off x="3581400" y="2057400"/>
            <a:ext cx="685800" cy="457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2" name="Straight Connector 31"/>
          <p:cNvCxnSpPr>
            <a:cxnSpLocks noChangeShapeType="1"/>
            <a:stCxn id="23561" idx="7"/>
            <a:endCxn id="23563" idx="4"/>
          </p:cNvCxnSpPr>
          <p:nvPr/>
        </p:nvCxnSpPr>
        <p:spPr bwMode="auto">
          <a:xfrm flipV="1">
            <a:off x="3863975" y="2590800"/>
            <a:ext cx="479425" cy="555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3" name="Straight Connector 33"/>
          <p:cNvCxnSpPr>
            <a:cxnSpLocks noChangeShapeType="1"/>
            <a:endCxn id="23557" idx="2"/>
          </p:cNvCxnSpPr>
          <p:nvPr/>
        </p:nvCxnSpPr>
        <p:spPr bwMode="auto">
          <a:xfrm flipV="1">
            <a:off x="990600" y="2133600"/>
            <a:ext cx="12954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4" name="Straight Connector 35"/>
          <p:cNvCxnSpPr>
            <a:cxnSpLocks noChangeShapeType="1"/>
            <a:endCxn id="23558" idx="2"/>
          </p:cNvCxnSpPr>
          <p:nvPr/>
        </p:nvCxnSpPr>
        <p:spPr bwMode="auto">
          <a:xfrm flipV="1">
            <a:off x="2438400" y="2057400"/>
            <a:ext cx="9906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3575" name="TextBox 26"/>
          <p:cNvSpPr txBox="1">
            <a:spLocks noChangeArrowheads="1"/>
          </p:cNvSpPr>
          <p:nvPr/>
        </p:nvSpPr>
        <p:spPr bwMode="auto">
          <a:xfrm>
            <a:off x="863600" y="3276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3576" name="TextBox 28"/>
          <p:cNvSpPr txBox="1">
            <a:spLocks noChangeArrowheads="1"/>
          </p:cNvSpPr>
          <p:nvPr/>
        </p:nvSpPr>
        <p:spPr bwMode="auto">
          <a:xfrm>
            <a:off x="2286000" y="1600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3577" name="TextBox 30"/>
          <p:cNvSpPr txBox="1">
            <a:spLocks noChangeArrowheads="1"/>
          </p:cNvSpPr>
          <p:nvPr/>
        </p:nvSpPr>
        <p:spPr bwMode="auto">
          <a:xfrm>
            <a:off x="2133600" y="30480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3578" name="TextBox 32"/>
          <p:cNvSpPr txBox="1">
            <a:spLocks noChangeArrowheads="1"/>
          </p:cNvSpPr>
          <p:nvPr/>
        </p:nvSpPr>
        <p:spPr bwMode="auto">
          <a:xfrm>
            <a:off x="3302000" y="3505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3579" name="TextBox 34"/>
          <p:cNvSpPr txBox="1">
            <a:spLocks noChangeArrowheads="1"/>
          </p:cNvSpPr>
          <p:nvPr/>
        </p:nvSpPr>
        <p:spPr bwMode="auto">
          <a:xfrm>
            <a:off x="3808413" y="3048000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3580" name="TextBox 36"/>
          <p:cNvSpPr txBox="1">
            <a:spLocks noChangeArrowheads="1"/>
          </p:cNvSpPr>
          <p:nvPr/>
        </p:nvSpPr>
        <p:spPr bwMode="auto">
          <a:xfrm>
            <a:off x="3429000" y="14478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3581" name="TextBox 37"/>
          <p:cNvSpPr txBox="1">
            <a:spLocks noChangeArrowheads="1"/>
          </p:cNvSpPr>
          <p:nvPr/>
        </p:nvSpPr>
        <p:spPr bwMode="auto">
          <a:xfrm>
            <a:off x="4165600" y="26019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3582" name="TextBox 40"/>
          <p:cNvSpPr txBox="1">
            <a:spLocks noChangeArrowheads="1"/>
          </p:cNvSpPr>
          <p:nvPr/>
        </p:nvSpPr>
        <p:spPr bwMode="auto">
          <a:xfrm>
            <a:off x="2198688" y="2568575"/>
            <a:ext cx="466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  <a:sym typeface="Symbol" pitchFamily="18" charset="2"/>
              </a:rPr>
              <a:t>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3583" name="TextBox 41"/>
          <p:cNvSpPr txBox="1">
            <a:spLocks noChangeArrowheads="1"/>
          </p:cNvSpPr>
          <p:nvPr/>
        </p:nvSpPr>
        <p:spPr bwMode="auto">
          <a:xfrm>
            <a:off x="3276600" y="1651000"/>
            <a:ext cx="466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  <a:sym typeface="Symbol" pitchFamily="18" charset="2"/>
              </a:rPr>
              <a:t>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3584" name="TextBox 44"/>
          <p:cNvSpPr txBox="1">
            <a:spLocks noChangeArrowheads="1"/>
          </p:cNvSpPr>
          <p:nvPr/>
        </p:nvSpPr>
        <p:spPr bwMode="auto">
          <a:xfrm>
            <a:off x="1066800" y="3124200"/>
            <a:ext cx="466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  <a:sym typeface="Symbol" pitchFamily="18" charset="2"/>
              </a:rPr>
              <a:t>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3585" name="TextBox 45"/>
          <p:cNvSpPr txBox="1">
            <a:spLocks noChangeArrowheads="1"/>
          </p:cNvSpPr>
          <p:nvPr/>
        </p:nvSpPr>
        <p:spPr bwMode="auto">
          <a:xfrm>
            <a:off x="1930400" y="3784600"/>
            <a:ext cx="2001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>
                <a:solidFill>
                  <a:srgbClr val="FF0000"/>
                </a:solidFill>
              </a:rPr>
              <a:t>disconnected</a:t>
            </a:r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706438" y="3810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Fault-Tolerant </a:t>
            </a:r>
            <a:br>
              <a:rPr lang="en-US" dirty="0" smtClean="0"/>
            </a:br>
            <a:r>
              <a:rPr lang="en-US" dirty="0" smtClean="0"/>
              <a:t>Communication Complexity of Sum</a:t>
            </a:r>
            <a:endParaRPr lang="en-US" dirty="0"/>
          </a:p>
        </p:txBody>
      </p:sp>
      <p:sp>
        <p:nvSpPr>
          <p:cNvPr id="23587" name="Content Placeholder 39"/>
          <p:cNvSpPr>
            <a:spLocks noGrp="1"/>
          </p:cNvSpPr>
          <p:nvPr>
            <p:ph idx="1"/>
          </p:nvPr>
        </p:nvSpPr>
        <p:spPr>
          <a:xfrm>
            <a:off x="609600" y="4419600"/>
            <a:ext cx="8077200" cy="990600"/>
          </a:xfrm>
        </p:spPr>
        <p:txBody>
          <a:bodyPr/>
          <a:lstStyle/>
          <a:p>
            <a:r>
              <a:rPr lang="en-US" sz="2400" smtClean="0"/>
              <a:t>Existing work mostly focus on fault-tolerant protocol designs (i.e., upper bounds)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4521200" y="1524000"/>
            <a:ext cx="4191000" cy="2286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 eaLnBrk="0" hangingPunct="0">
              <a:spcBef>
                <a:spcPts val="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n-US" kern="0" dirty="0">
                <a:latin typeface="+mn-lt"/>
                <a:ea typeface="+mn-ea"/>
                <a:cs typeface="+mn-cs"/>
              </a:rPr>
              <a:t>Correctness Definition</a:t>
            </a:r>
          </a:p>
          <a:p>
            <a:pPr marL="342900" indent="-342900" algn="ctr" eaLnBrk="0" hangingPunct="0">
              <a:spcBef>
                <a:spcPts val="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endParaRPr lang="en-US" sz="500" kern="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marL="342900" indent="-342900" eaLnBrk="0" hangingPunct="0">
              <a:spcBef>
                <a:spcPts val="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n-US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zero-error sum</a:t>
            </a:r>
            <a:r>
              <a:rPr lang="en-US" kern="0" dirty="0">
                <a:latin typeface="+mn-lt"/>
                <a:ea typeface="+mn-ea"/>
                <a:cs typeface="+mn-cs"/>
              </a:rPr>
              <a:t>: any </a:t>
            </a:r>
            <a:r>
              <a:rPr lang="en-US" i="1" kern="0" dirty="0">
                <a:latin typeface="Times New Roman" pitchFamily="18" charset="0"/>
                <a:ea typeface="+mn-ea"/>
                <a:cs typeface="Times New Roman" pitchFamily="18" charset="0"/>
              </a:rPr>
              <a:t>r</a:t>
            </a:r>
            <a:r>
              <a:rPr lang="en-US" kern="0" dirty="0">
                <a:latin typeface="+mn-lt"/>
                <a:ea typeface="+mn-ea"/>
                <a:cs typeface="+mn-cs"/>
              </a:rPr>
              <a:t> between 3 and 5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n-US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kern="0" dirty="0">
                <a:solidFill>
                  <a:srgbClr val="FF0000"/>
                </a:solidFill>
                <a:latin typeface="+mn-lt"/>
                <a:ea typeface="+mn-ea"/>
                <a:cs typeface="+mn-cs"/>
                <a:sym typeface="Symbol"/>
              </a:rPr>
              <a:t>, </a:t>
            </a:r>
            <a:r>
              <a:rPr lang="en-US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)-approximate sum</a:t>
            </a:r>
            <a:r>
              <a:rPr lang="en-US" kern="0" dirty="0">
                <a:latin typeface="+mn-lt"/>
                <a:ea typeface="+mn-ea"/>
                <a:cs typeface="+mn-cs"/>
              </a:rPr>
              <a:t>: any </a:t>
            </a:r>
            <a:r>
              <a:rPr lang="en-US" i="1" kern="0" dirty="0">
                <a:latin typeface="Times New Roman" pitchFamily="18" charset="0"/>
                <a:ea typeface="+mn-ea"/>
                <a:cs typeface="Times New Roman" pitchFamily="18" charset="0"/>
              </a:rPr>
              <a:t>s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n-US" kern="0" dirty="0">
                <a:latin typeface="+mn-lt"/>
                <a:ea typeface="+mn-ea"/>
                <a:cs typeface="+mn-cs"/>
              </a:rPr>
              <a:t>   where 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</a:rPr>
              <a:t>Pr[ |</a:t>
            </a:r>
            <a:r>
              <a:rPr lang="en-US" i="1" kern="0" dirty="0">
                <a:latin typeface="Times New Roman" pitchFamily="18" charset="0"/>
                <a:ea typeface="+mn-ea"/>
                <a:cs typeface="Times New Roman" pitchFamily="18" charset="0"/>
              </a:rPr>
              <a:t>s 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</a:rPr>
              <a:t>− </a:t>
            </a:r>
            <a:r>
              <a:rPr lang="en-US" i="1" kern="0" dirty="0">
                <a:latin typeface="Times New Roman" pitchFamily="18" charset="0"/>
                <a:ea typeface="+mn-ea"/>
                <a:cs typeface="Times New Roman" pitchFamily="18" charset="0"/>
              </a:rPr>
              <a:t>r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</a:rPr>
              <a:t>| &gt; 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∙</a:t>
            </a:r>
            <a:r>
              <a:rPr lang="en-US" i="1" kern="0" dirty="0"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r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 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</a:rPr>
              <a:t>] &lt; 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</a:t>
            </a:r>
            <a:endParaRPr lang="en-US" kern="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3589" name="TextBox 36"/>
          <p:cNvSpPr txBox="1">
            <a:spLocks noChangeArrowheads="1"/>
          </p:cNvSpPr>
          <p:nvPr/>
        </p:nvSpPr>
        <p:spPr bwMode="auto">
          <a:xfrm>
            <a:off x="457200" y="2362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422275"/>
            <a:ext cx="8458200" cy="8382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Existing Fault-tolerant Protocols For Zero-Error Sum</a:t>
            </a:r>
            <a:endParaRPr lang="en-US" sz="2800" dirty="0"/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596900" y="1219200"/>
            <a:ext cx="7937500" cy="2971800"/>
          </a:xfrm>
        </p:spPr>
        <p:txBody>
          <a:bodyPr/>
          <a:lstStyle/>
          <a:p>
            <a:r>
              <a:rPr lang="en-US" sz="2400" smtClean="0"/>
              <a:t>Each node floods its value and id</a:t>
            </a:r>
          </a:p>
          <a:p>
            <a:pPr lvl="1"/>
            <a:r>
              <a:rPr lang="en-US" smtClean="0"/>
              <a:t>id has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/>
              <a:t> bits</a:t>
            </a:r>
          </a:p>
          <a:p>
            <a:r>
              <a:rPr lang="en-US" sz="2400" smtClean="0"/>
              <a:t>Total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smtClean="0"/>
              <a:t> parallel floodings</a:t>
            </a:r>
          </a:p>
          <a:p>
            <a:pPr lvl="1"/>
            <a:r>
              <a:rPr lang="en-US" smtClean="0"/>
              <a:t>Each node sends up to </a:t>
            </a:r>
            <a:r>
              <a:rPr lang="en-US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smtClean="0"/>
              <a:t>bits</a:t>
            </a:r>
          </a:p>
          <a:p>
            <a:r>
              <a:rPr lang="en-US" sz="2400" smtClean="0"/>
              <a:t>We are not aware of any protocol with smaller CC</a:t>
            </a:r>
          </a:p>
          <a:p>
            <a:endParaRPr lang="en-US" smtClean="0"/>
          </a:p>
          <a:p>
            <a:pPr lvl="2"/>
            <a:r>
              <a:rPr lang="en-US" smtClean="0"/>
              <a:t>	</a:t>
            </a:r>
          </a:p>
        </p:txBody>
      </p:sp>
      <p:sp>
        <p:nvSpPr>
          <p:cNvPr id="2457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458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A4E104F-EBDA-4895-9A37-6C005EB3930C}" type="slidenum">
              <a:rPr lang="zh-CN" altLang="en-US" smtClean="0"/>
              <a:pPr>
                <a:defRPr/>
              </a:pPr>
              <a:t>9</a:t>
            </a:fld>
            <a:endParaRPr lang="en-US" altLang="zh-CN" smtClean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4038600"/>
            <a:ext cx="7165975" cy="941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Sharp contrast with 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O(log</a:t>
            </a:r>
            <a:r>
              <a:rPr lang="en-US" i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/>
              <a:t> non-fault-tolerant CC…</a:t>
            </a:r>
          </a:p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Can we do better than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/>
              <a:t>?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8|6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7|9.9|15.8|7.2|15.9|13.1|4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|8.2|1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5.2|13.5|30"/>
</p:tagLst>
</file>

<file path=ppt/theme/theme1.xml><?xml version="1.0" encoding="utf-8"?>
<a:theme xmlns:a="http://schemas.openxmlformats.org/drawingml/2006/main" name="cstemplate">
  <a:themeElements>
    <a:clrScheme name="">
      <a:dk1>
        <a:srgbClr val="000000"/>
      </a:dk1>
      <a:lt1>
        <a:srgbClr val="DDE1EB"/>
      </a:lt1>
      <a:dk2>
        <a:srgbClr val="002DB4"/>
      </a:dk2>
      <a:lt2>
        <a:srgbClr val="919191"/>
      </a:lt2>
      <a:accent1>
        <a:srgbClr val="618FFD"/>
      </a:accent1>
      <a:accent2>
        <a:srgbClr val="00AE00"/>
      </a:accent2>
      <a:accent3>
        <a:srgbClr val="EBEEF3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template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>
            <a:srgbClr val="0000FF"/>
          </a:buClr>
          <a:buSzPct val="75000"/>
          <a:buFont typeface="Arial" charset="0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>
            <a:srgbClr val="0000FF"/>
          </a:buClr>
          <a:buSzPct val="75000"/>
          <a:buFont typeface="Arial" charset="0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cs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D:\yhf\cstemplate.pot</Template>
  <TotalTime>0</TotalTime>
  <Words>1421</Words>
  <Application>Microsoft Office PowerPoint</Application>
  <PresentationFormat>Letter Paper (8.5x11 in)</PresentationFormat>
  <Paragraphs>303</Paragraphs>
  <Slides>23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宋体</vt:lpstr>
      <vt:lpstr>Wingdings</vt:lpstr>
      <vt:lpstr>Times New Roman</vt:lpstr>
      <vt:lpstr>Symbol</vt:lpstr>
      <vt:lpstr>cstemplate</vt:lpstr>
      <vt:lpstr>Equation</vt:lpstr>
      <vt:lpstr>The Cost of Fault Tolerance in  Multi-Party Communication Complexity</vt:lpstr>
      <vt:lpstr>The Central Question</vt:lpstr>
      <vt:lpstr>Make the Question Meaningful</vt:lpstr>
      <vt:lpstr>One-Sentence Summary of Our Result</vt:lpstr>
      <vt:lpstr>The Sum Function</vt:lpstr>
      <vt:lpstr>The Sum Function</vt:lpstr>
      <vt:lpstr>Non-Fault-Tolerant  Communication Complexity of Sum</vt:lpstr>
      <vt:lpstr>Fault-Tolerant  Communication Complexity of Sum</vt:lpstr>
      <vt:lpstr>Existing Fault-tolerant Protocols For Zero-Error Sum</vt:lpstr>
      <vt:lpstr>Existing Fault-tolerant Protocols for (, ) Sum</vt:lpstr>
      <vt:lpstr>Lower Bounds on Fault-Tolerant  Communication Complexity of Sum?</vt:lpstr>
      <vt:lpstr>Our result: Three lower bounds for zero-error Sum</vt:lpstr>
      <vt:lpstr>Our result: Three lower bounds for zero-error Sum</vt:lpstr>
      <vt:lpstr>Our result: 3 lower bounds for (,)-approximate Sum</vt:lpstr>
      <vt:lpstr>Our result: 3 lower bounds for (,)-approximate Sum</vt:lpstr>
      <vt:lpstr>Roadmap</vt:lpstr>
      <vt:lpstr>UnionSize</vt:lpstr>
      <vt:lpstr>Reduction from UnionSize to Sum</vt:lpstr>
      <vt:lpstr>UnionSizeCPn,q </vt:lpstr>
      <vt:lpstr>Reduction from UnionSizeCP to Sum</vt:lpstr>
      <vt:lpstr>Communication Complexity of UnionSizeCP</vt:lpstr>
      <vt:lpstr>Conclusions</vt:lpstr>
      <vt:lpstr>Future Work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2012-07-24T07:19:45Z</dcterms:created>
  <dcterms:modified xsi:type="dcterms:W3CDTF">2012-07-24T07:19:51Z</dcterms:modified>
</cp:coreProperties>
</file>