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embedTrueTypeFonts="1">
  <p:sldMasterIdLst>
    <p:sldMasterId id="2147483651" r:id="rId1"/>
  </p:sldMasterIdLst>
  <p:notesMasterIdLst>
    <p:notesMasterId r:id="rId37"/>
  </p:notesMasterIdLst>
  <p:handoutMasterIdLst>
    <p:handoutMasterId r:id="rId38"/>
  </p:handoutMasterIdLst>
  <p:sldIdLst>
    <p:sldId id="611" r:id="rId2"/>
    <p:sldId id="1097" r:id="rId3"/>
    <p:sldId id="1095" r:id="rId4"/>
    <p:sldId id="1096" r:id="rId5"/>
    <p:sldId id="1098" r:id="rId6"/>
    <p:sldId id="1099" r:id="rId7"/>
    <p:sldId id="1100" r:id="rId8"/>
    <p:sldId id="1101" r:id="rId9"/>
    <p:sldId id="1102" r:id="rId10"/>
    <p:sldId id="1103" r:id="rId11"/>
    <p:sldId id="1104" r:id="rId12"/>
    <p:sldId id="1055" r:id="rId13"/>
    <p:sldId id="1068" r:id="rId14"/>
    <p:sldId id="1069" r:id="rId15"/>
    <p:sldId id="1070" r:id="rId16"/>
    <p:sldId id="1057" r:id="rId17"/>
    <p:sldId id="1106" r:id="rId18"/>
    <p:sldId id="1059" r:id="rId19"/>
    <p:sldId id="1060" r:id="rId20"/>
    <p:sldId id="1075" r:id="rId21"/>
    <p:sldId id="1076" r:id="rId22"/>
    <p:sldId id="1077" r:id="rId23"/>
    <p:sldId id="1078" r:id="rId24"/>
    <p:sldId id="1079" r:id="rId25"/>
    <p:sldId id="1080" r:id="rId26"/>
    <p:sldId id="1061" r:id="rId27"/>
    <p:sldId id="1081" r:id="rId28"/>
    <p:sldId id="1062" r:id="rId29"/>
    <p:sldId id="1108" r:id="rId30"/>
    <p:sldId id="1064" r:id="rId31"/>
    <p:sldId id="1107" r:id="rId32"/>
    <p:sldId id="1065" r:id="rId33"/>
    <p:sldId id="1082" r:id="rId34"/>
    <p:sldId id="1083" r:id="rId35"/>
    <p:sldId id="1109" r:id="rId36"/>
  </p:sldIdLst>
  <p:sldSz cx="9144000" cy="6858000" type="letter"/>
  <p:notesSz cx="6858000" cy="9296400"/>
  <p:defaultTextStyle>
    <a:defPPr>
      <a:defRPr lang="en-US"/>
    </a:defPPr>
    <a:lvl1pPr algn="l" rtl="0" eaLnBrk="0" fontAlgn="base" hangingPunct="0">
      <a:spcBef>
        <a:spcPct val="30000"/>
      </a:spcBef>
      <a:spcAft>
        <a:spcPct val="0"/>
      </a:spcAft>
      <a:buClr>
        <a:srgbClr val="0000FF"/>
      </a:buClr>
      <a:buSzPct val="75000"/>
      <a:buFont typeface="Arial" charset="0"/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Clr>
        <a:srgbClr val="0000FF"/>
      </a:buClr>
      <a:buSzPct val="75000"/>
      <a:buFont typeface="Arial" charset="0"/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Clr>
        <a:srgbClr val="0000FF"/>
      </a:buClr>
      <a:buSzPct val="75000"/>
      <a:buFont typeface="Arial" charset="0"/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Clr>
        <a:srgbClr val="0000FF"/>
      </a:buClr>
      <a:buSzPct val="75000"/>
      <a:buFont typeface="Arial" charset="0"/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Clr>
        <a:srgbClr val="0000FF"/>
      </a:buClr>
      <a:buSzPct val="75000"/>
      <a:buFont typeface="Arial" charset="0"/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33CC"/>
    <a:srgbClr val="3333FF"/>
    <a:srgbClr val="FF0000"/>
    <a:srgbClr val="FFFFFF"/>
    <a:srgbClr val="FFFF99"/>
    <a:srgbClr val="3399FF"/>
    <a:srgbClr val="CC66FF"/>
    <a:srgbClr val="CC3399"/>
    <a:srgbClr val="000099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2966" autoAdjust="0"/>
  </p:normalViewPr>
  <p:slideViewPr>
    <p:cSldViewPr>
      <p:cViewPr varScale="1">
        <p:scale>
          <a:sx n="86" d="100"/>
          <a:sy n="86" d="100"/>
        </p:scale>
        <p:origin x="-5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0" y="-90"/>
      </p:cViewPr>
      <p:guideLst>
        <p:guide orient="horz" pos="293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3.wmf"/><Relationship Id="rId7" Type="http://schemas.openxmlformats.org/officeDocument/2006/relationships/image" Target="../media/image9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8.wmf"/><Relationship Id="rId5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3.wmf"/><Relationship Id="rId7" Type="http://schemas.openxmlformats.org/officeDocument/2006/relationships/image" Target="../media/image9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8.wmf"/><Relationship Id="rId5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ctr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ctr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20150"/>
            <a:ext cx="29718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48" tIns="45875" rIns="91748" bIns="45875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26F9800-4A5C-4474-8353-83CA173180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690563"/>
            <a:ext cx="4702175" cy="3527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48175"/>
            <a:ext cx="5029200" cy="41417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20150"/>
            <a:ext cx="2971800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48" tIns="45875" rIns="91748" bIns="45875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7DC69E5-5E4E-4EB3-9836-25ABC05989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E0189B-7EA1-4363-88D3-7512811980EC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29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35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DC69E5-5E4E-4EB3-9836-25ABC0598942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D3F77-8AAC-4821-948F-31A8411270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57DAA-C434-4343-A559-D480211472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0975" y="422275"/>
            <a:ext cx="1947863" cy="5618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22275"/>
            <a:ext cx="5692775" cy="5618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43458-31F7-46B2-B4E8-4F3C3C06ED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6E4A5-ED93-4F06-BF91-9E113D403D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B4199-7FFE-4D4D-BD0F-50BA901DAC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65250"/>
            <a:ext cx="3810000" cy="4675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65250"/>
            <a:ext cx="3810000" cy="4675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D9F8A-DF98-4045-90AB-9A4A579AC8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CBC76-DCA5-4770-93D6-949248BA82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319DE-BAB6-4C9F-AC8C-998FE5F1AE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4CEEF-BC6A-41B5-A886-F6B9B9F127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684CD-2755-4711-9DAC-D142D9AAEA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4BDD3-2AF0-4A6B-B7B6-BCF2A89EBF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63538" y="287338"/>
            <a:ext cx="8375650" cy="5857875"/>
          </a:xfrm>
          <a:prstGeom prst="rect">
            <a:avLst/>
          </a:prstGeom>
          <a:noFill/>
          <a:ln w="25400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24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b="1"/>
            </a:lvl1pPr>
          </a:lstStyle>
          <a:p>
            <a:pPr>
              <a:defRPr/>
            </a:pPr>
            <a:r>
              <a:rPr lang="en-US" altLang="zh-CN"/>
              <a:t>Haifeng Yu, National University of Singapore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34587C87-7297-44B2-8F86-FD04B272D3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06438" y="422275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10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65250"/>
            <a:ext cx="7772400" cy="467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 bbbbbbbbbbb bbbbbbbbbb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30000"/>
        </a:spcBef>
        <a:spcAft>
          <a:spcPct val="10000"/>
        </a:spcAft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14400"/>
            <a:ext cx="8305800" cy="1219200"/>
          </a:xfrm>
        </p:spPr>
        <p:txBody>
          <a:bodyPr/>
          <a:lstStyle/>
          <a:p>
            <a:pPr>
              <a:defRPr/>
            </a:pPr>
            <a:r>
              <a:rPr lang="en-US" altLang="zh-CN" sz="3600" dirty="0" smtClean="0"/>
              <a:t>The Cost of Fault Tolerance in </a:t>
            </a:r>
            <a:br>
              <a:rPr lang="en-US" altLang="zh-CN" sz="3600" dirty="0" smtClean="0"/>
            </a:br>
            <a:r>
              <a:rPr lang="en-US" altLang="zh-CN" sz="3600" dirty="0" smtClean="0"/>
              <a:t>Multi-Party Communication Complexity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819400"/>
            <a:ext cx="8153400" cy="2133600"/>
          </a:xfrm>
          <a:noFill/>
        </p:spPr>
        <p:txBody>
          <a:bodyPr/>
          <a:lstStyle/>
          <a:p>
            <a:r>
              <a:rPr lang="en-US" altLang="zh-CN" b="1" dirty="0" smtClean="0"/>
              <a:t>Haifeng Yu</a:t>
            </a:r>
            <a:endParaRPr lang="en-US" altLang="zh-CN" sz="1100" b="1" dirty="0" smtClean="0"/>
          </a:p>
          <a:p>
            <a:r>
              <a:rPr lang="en-US" altLang="zh-CN" dirty="0" smtClean="0"/>
              <a:t>National University of Singapore</a:t>
            </a:r>
          </a:p>
          <a:p>
            <a:endParaRPr lang="en-US" altLang="zh-CN" sz="2400" u="sng" dirty="0" smtClean="0"/>
          </a:p>
          <a:p>
            <a:r>
              <a:rPr lang="en-US" altLang="zh-CN" sz="2200" i="1" dirty="0" smtClean="0"/>
              <a:t>Joint work with </a:t>
            </a:r>
            <a:r>
              <a:rPr lang="en-US" altLang="zh-CN" sz="2200" i="1" dirty="0" err="1" smtClean="0"/>
              <a:t>Binbin</a:t>
            </a:r>
            <a:r>
              <a:rPr lang="en-US" altLang="zh-CN" sz="2200" i="1" dirty="0" smtClean="0"/>
              <a:t> Chen, </a:t>
            </a:r>
            <a:r>
              <a:rPr lang="en-US" altLang="zh-CN" sz="2200" i="1" dirty="0" err="1" smtClean="0"/>
              <a:t>Yuda</a:t>
            </a:r>
            <a:r>
              <a:rPr lang="en-US" altLang="zh-CN" sz="2200" i="1" dirty="0" smtClean="0"/>
              <a:t> Zhao, and Phillip B. Gibbons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94079" y="4953000"/>
            <a:ext cx="52557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Talk partly based on our PODC’12 paper</a:t>
            </a:r>
            <a:endParaRPr lang="en-US" sz="2200" dirty="0"/>
          </a:p>
        </p:txBody>
      </p:sp>
    </p:spTree>
  </p:cSld>
  <p:clrMapOvr>
    <a:masterClrMapping/>
  </p:clrMapOvr>
  <p:transition advTm="40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152400"/>
            <a:ext cx="85344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Existing Fault-tolerant Protocols for (</a:t>
            </a:r>
            <a:r>
              <a:rPr lang="en-US" sz="2800" dirty="0" smtClean="0">
                <a:sym typeface="Symbol"/>
              </a:rPr>
              <a:t>, </a:t>
            </a:r>
            <a:r>
              <a:rPr lang="en-US" sz="2800" dirty="0" smtClean="0"/>
              <a:t>) Sum</a:t>
            </a:r>
            <a:endParaRPr lang="en-US" sz="2800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22275" y="1066800"/>
            <a:ext cx="824230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[Bawa07, JCSS] [Considine04, ICDE] [Mosk-Aoyama06, PODC] [Nath04, SenSys] </a:t>
            </a:r>
            <a:r>
              <a:rPr lang="en-US" sz="2400" smtClean="0"/>
              <a:t>…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(Average consensus protocols usually not fault-tolerant in our sense)</a:t>
            </a:r>
          </a:p>
          <a:p>
            <a:r>
              <a:rPr lang="en-US" sz="2400" smtClean="0"/>
              <a:t>All these protocols use duplicate-insensitive counting</a:t>
            </a:r>
          </a:p>
          <a:p>
            <a:pPr lvl="1"/>
            <a:r>
              <a:rPr lang="en-US" sz="2200" smtClean="0"/>
              <a:t>E.g., each node with a value of 1 chooses an integer from an exponentially distribution, use flooding to find the max integer, and then convert back to sum</a:t>
            </a:r>
          </a:p>
          <a:p>
            <a:pPr lvl="1"/>
            <a:r>
              <a:rPr lang="en-US" sz="2200" smtClean="0"/>
              <a:t>Each node sends 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O(1/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2200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smtClean="0"/>
              <a:t> bits (after omitting log terms)</a:t>
            </a:r>
          </a:p>
          <a:p>
            <a:pPr>
              <a:buFont typeface="Wingdings" pitchFamily="2" charset="2"/>
              <a:buNone/>
            </a:pPr>
            <a:r>
              <a:rPr lang="en-US" sz="2600" smtClean="0"/>
              <a:t>     </a:t>
            </a:r>
            <a:r>
              <a:rPr lang="en-US" sz="2000" smtClean="0"/>
              <a:t>(Duplicate-insensitivity is not the only way to tolerate failures …)</a:t>
            </a:r>
            <a:endParaRPr lang="en-US" sz="2600" smtClean="0"/>
          </a:p>
          <a:p>
            <a:pPr lvl="1"/>
            <a:endParaRPr lang="en-US" sz="2000" smtClean="0"/>
          </a:p>
          <a:p>
            <a:pPr lvl="2"/>
            <a:r>
              <a:rPr lang="en-US" smtClean="0"/>
              <a:t>	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7E4BC8-2595-4D42-B79A-A637287F727F}" type="slidenum">
              <a:rPr lang="zh-CN" altLang="en-US" smtClean="0"/>
              <a:pPr>
                <a:defRPr/>
              </a:pPr>
              <a:t>10</a:t>
            </a:fld>
            <a:endParaRPr lang="en-US" altLang="zh-CN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47713" y="5105400"/>
            <a:ext cx="7634287" cy="941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Sharp contrast with 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O(log(1/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en-US"/>
              <a:t> non-fault-tolerant CC…</a:t>
            </a:r>
          </a:p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Can we do better than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O(1/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/>
              <a:t> ?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5334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Lower Bounds on Fault-Tolerant </a:t>
            </a:r>
            <a:br>
              <a:rPr lang="en-US" dirty="0" smtClean="0"/>
            </a:br>
            <a:r>
              <a:rPr lang="en-US" dirty="0" smtClean="0"/>
              <a:t>Communication Complexity of Sum?</a:t>
            </a:r>
            <a:endParaRPr lang="en-US" dirty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287838"/>
          </a:xfrm>
        </p:spPr>
        <p:txBody>
          <a:bodyPr/>
          <a:lstStyle/>
          <a:p>
            <a:r>
              <a:rPr lang="en-US" smtClean="0"/>
              <a:t>No lower bounds have ever been obtained </a:t>
            </a:r>
          </a:p>
          <a:p>
            <a:pPr lvl="2"/>
            <a:r>
              <a:rPr lang="en-US" smtClean="0"/>
              <a:t>	</a:t>
            </a:r>
          </a:p>
          <a:p>
            <a:r>
              <a:rPr lang="en-US" smtClean="0"/>
              <a:t>From communication complexity perspective, we want to focus on lower bounds</a:t>
            </a:r>
          </a:p>
          <a:p>
            <a:pPr lvl="2"/>
            <a:r>
              <a:rPr lang="en-US" smtClean="0"/>
              <a:t>	</a:t>
            </a:r>
          </a:p>
          <a:p>
            <a:r>
              <a:rPr lang="en-US" smtClean="0">
                <a:solidFill>
                  <a:srgbClr val="FF0000"/>
                </a:solidFill>
              </a:rPr>
              <a:t>Our central contribution</a:t>
            </a:r>
            <a:r>
              <a:rPr lang="en-US" smtClean="0"/>
              <a:t>: The first lower bounds on the fault-tolerant CC of Sum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AEB724-32B3-4538-98FA-2F4FFF239908}" type="slidenum">
              <a:rPr lang="zh-CN" altLang="en-US" smtClean="0"/>
              <a:pPr>
                <a:defRPr/>
              </a:pPr>
              <a:t>11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/>
          <a:lstStyle/>
          <a:p>
            <a:r>
              <a:rPr lang="en-US" sz="2800" dirty="0" smtClean="0"/>
              <a:t>Our result: Three lower bounds for zero-error Sum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219200" y="1598553"/>
          <a:ext cx="1157340" cy="896937"/>
        </p:xfrm>
        <a:graphic>
          <a:graphicData uri="http://schemas.openxmlformats.org/presentationml/2006/ole">
            <p:oleObj spid="_x0000_s1026" name="Equation" r:id="rId4" imgW="393480" imgH="30456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066800" y="4300680"/>
          <a:ext cx="1639887" cy="660400"/>
        </p:xfrm>
        <a:graphic>
          <a:graphicData uri="http://schemas.openxmlformats.org/presentationml/2006/ole">
            <p:oleObj spid="_x0000_s1031" name="Equation" r:id="rId5" imgW="583920" imgH="215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477318" y="4326080"/>
          <a:ext cx="1639887" cy="660400"/>
        </p:xfrm>
        <a:graphic>
          <a:graphicData uri="http://schemas.openxmlformats.org/presentationml/2006/ole">
            <p:oleObj spid="_x0000_s1033" name="Equation" r:id="rId6" imgW="583920" imgH="2156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48400" y="4605480"/>
          <a:ext cx="820738" cy="660400"/>
        </p:xfrm>
        <a:graphic>
          <a:graphicData uri="http://schemas.openxmlformats.org/presentationml/2006/ole">
            <p:oleObj spid="_x0000_s1034" name="Equation" r:id="rId7" imgW="291960" imgH="2156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272046" y="50862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 smtClean="0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826395" y="5308242"/>
          <a:ext cx="204788" cy="414338"/>
        </p:xfrm>
        <a:graphic>
          <a:graphicData uri="http://schemas.openxmlformats.org/presentationml/2006/ole">
            <p:oleObj spid="_x0000_s1035" name="Equation" r:id="rId8" imgW="88560" imgH="16488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598738" y="5283558"/>
          <a:ext cx="760412" cy="446087"/>
        </p:xfrm>
        <a:graphic>
          <a:graphicData uri="http://schemas.openxmlformats.org/presentationml/2006/ole">
            <p:oleObj spid="_x0000_s1036" name="Equation" r:id="rId9" imgW="330120" imgH="17748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130800" y="5295900"/>
          <a:ext cx="992188" cy="509588"/>
        </p:xfrm>
        <a:graphic>
          <a:graphicData uri="http://schemas.openxmlformats.org/presentationml/2006/ole">
            <p:oleObj spid="_x0000_s1037" name="Equation" r:id="rId10" imgW="431640" imgH="20304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96185" y="990600"/>
            <a:ext cx="496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Communication complexity (in bits)</a:t>
            </a:r>
            <a:endParaRPr lang="en-US" dirty="0"/>
          </a:p>
        </p:txBody>
      </p:sp>
      <p:cxnSp>
        <p:nvCxnSpPr>
          <p:cNvPr id="29" name="Straight Arrow Connector 28"/>
          <p:cNvCxnSpPr>
            <a:endCxn id="17" idx="1"/>
          </p:cNvCxnSpPr>
          <p:nvPr/>
        </p:nvCxnSpPr>
        <p:spPr bwMode="auto">
          <a:xfrm>
            <a:off x="914400" y="5314890"/>
            <a:ext cx="7357646" cy="223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V="1">
            <a:off x="914400" y="1504890"/>
            <a:ext cx="0" cy="38100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2971800" y="2057400"/>
            <a:ext cx="0" cy="32574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5613042" y="2133600"/>
            <a:ext cx="25758" cy="31812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486400" y="1066800"/>
            <a:ext cx="3505200" cy="72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Lower bound for 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fault-tolerant protocols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505200" y="3545207"/>
            <a:ext cx="3962400" cy="72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Upper bound for 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non-fault-tolerant protocols</a:t>
            </a:r>
            <a:endParaRPr lang="en-US" dirty="0"/>
          </a:p>
        </p:txBody>
      </p:sp>
      <p:sp>
        <p:nvSpPr>
          <p:cNvPr id="60" name="Freeform 59"/>
          <p:cNvSpPr/>
          <p:nvPr/>
        </p:nvSpPr>
        <p:spPr bwMode="auto">
          <a:xfrm>
            <a:off x="2434106" y="1371600"/>
            <a:ext cx="3052294" cy="611746"/>
          </a:xfrm>
          <a:custGeom>
            <a:avLst/>
            <a:gdLst>
              <a:gd name="connsiteX0" fmla="*/ 2472744 w 2472744"/>
              <a:gd name="connsiteY0" fmla="*/ 0 h 592428"/>
              <a:gd name="connsiteX1" fmla="*/ 656823 w 2472744"/>
              <a:gd name="connsiteY1" fmla="*/ 373488 h 592428"/>
              <a:gd name="connsiteX2" fmla="*/ 0 w 2472744"/>
              <a:gd name="connsiteY2" fmla="*/ 592428 h 592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2744" h="592428">
                <a:moveTo>
                  <a:pt x="2472744" y="0"/>
                </a:moveTo>
                <a:lnTo>
                  <a:pt x="656823" y="373488"/>
                </a:lnTo>
                <a:cubicBezTo>
                  <a:pt x="244699" y="472226"/>
                  <a:pt x="122349" y="532327"/>
                  <a:pt x="0" y="59242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aphicFrame>
        <p:nvGraphicFramePr>
          <p:cNvPr id="1028" name="Content Placeholder 6"/>
          <p:cNvGraphicFramePr>
            <a:graphicFrameLocks noChangeAspect="1"/>
          </p:cNvGraphicFramePr>
          <p:nvPr/>
        </p:nvGraphicFramePr>
        <p:xfrm>
          <a:off x="3429000" y="1752600"/>
          <a:ext cx="1752600" cy="1558971"/>
        </p:xfrm>
        <a:graphic>
          <a:graphicData uri="http://schemas.openxmlformats.org/presentationml/2006/ole">
            <p:oleObj spid="_x0000_s1028" name="Equation" r:id="rId11" imgW="571320" imgH="507960" progId="Equation.3">
              <p:embed/>
            </p:oleObj>
          </a:graphicData>
        </a:graphic>
      </p:graphicFrame>
      <p:sp>
        <p:nvSpPr>
          <p:cNvPr id="61" name="Freeform 60"/>
          <p:cNvSpPr/>
          <p:nvPr/>
        </p:nvSpPr>
        <p:spPr bwMode="auto">
          <a:xfrm>
            <a:off x="5241701" y="1790163"/>
            <a:ext cx="708338" cy="373488"/>
          </a:xfrm>
          <a:custGeom>
            <a:avLst/>
            <a:gdLst>
              <a:gd name="connsiteX0" fmla="*/ 708338 w 708338"/>
              <a:gd name="connsiteY0" fmla="*/ 0 h 373488"/>
              <a:gd name="connsiteX1" fmla="*/ 373488 w 708338"/>
              <a:gd name="connsiteY1" fmla="*/ 270457 h 373488"/>
              <a:gd name="connsiteX2" fmla="*/ 0 w 708338"/>
              <a:gd name="connsiteY2" fmla="*/ 373488 h 373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8338" h="373488">
                <a:moveTo>
                  <a:pt x="708338" y="0"/>
                </a:moveTo>
                <a:cubicBezTo>
                  <a:pt x="599941" y="104104"/>
                  <a:pt x="491544" y="208209"/>
                  <a:pt x="373488" y="270457"/>
                </a:cubicBezTo>
                <a:cubicBezTo>
                  <a:pt x="255432" y="332705"/>
                  <a:pt x="127716" y="353096"/>
                  <a:pt x="0" y="37348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43600" y="2978090"/>
          <a:ext cx="1676400" cy="660400"/>
        </p:xfrm>
        <a:graphic>
          <a:graphicData uri="http://schemas.openxmlformats.org/presentationml/2006/ole">
            <p:oleObj spid="_x0000_s1029" name="Equation" r:id="rId12" imgW="596880" imgH="215640" progId="Equation.3">
              <p:embed/>
            </p:oleObj>
          </a:graphicData>
        </a:graphic>
      </p:graphicFrame>
      <p:sp>
        <p:nvSpPr>
          <p:cNvPr id="62" name="Freeform 61"/>
          <p:cNvSpPr/>
          <p:nvPr/>
        </p:nvSpPr>
        <p:spPr bwMode="auto">
          <a:xfrm>
            <a:off x="6593983" y="1815921"/>
            <a:ext cx="525887" cy="1107583"/>
          </a:xfrm>
          <a:custGeom>
            <a:avLst/>
            <a:gdLst>
              <a:gd name="connsiteX0" fmla="*/ 0 w 525887"/>
              <a:gd name="connsiteY0" fmla="*/ 0 h 1107583"/>
              <a:gd name="connsiteX1" fmla="*/ 489397 w 525887"/>
              <a:gd name="connsiteY1" fmla="*/ 553792 h 1107583"/>
              <a:gd name="connsiteX2" fmla="*/ 218941 w 525887"/>
              <a:gd name="connsiteY2" fmla="*/ 1107583 h 11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887" h="1107583">
                <a:moveTo>
                  <a:pt x="0" y="0"/>
                </a:moveTo>
                <a:cubicBezTo>
                  <a:pt x="226453" y="184597"/>
                  <a:pt x="452907" y="369195"/>
                  <a:pt x="489397" y="553792"/>
                </a:cubicBezTo>
                <a:cubicBezTo>
                  <a:pt x="525887" y="738389"/>
                  <a:pt x="372414" y="922986"/>
                  <a:pt x="218941" y="110758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5" name="Freeform 64"/>
          <p:cNvSpPr/>
          <p:nvPr/>
        </p:nvSpPr>
        <p:spPr bwMode="auto">
          <a:xfrm>
            <a:off x="2743200" y="3962400"/>
            <a:ext cx="762000" cy="300507"/>
          </a:xfrm>
          <a:custGeom>
            <a:avLst/>
            <a:gdLst>
              <a:gd name="connsiteX0" fmla="*/ 1146220 w 1146220"/>
              <a:gd name="connsiteY0" fmla="*/ 0 h 296214"/>
              <a:gd name="connsiteX1" fmla="*/ 347730 w 1146220"/>
              <a:gd name="connsiteY1" fmla="*/ 64394 h 296214"/>
              <a:gd name="connsiteX2" fmla="*/ 0 w 1146220"/>
              <a:gd name="connsiteY2" fmla="*/ 296214 h 296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220" h="296214">
                <a:moveTo>
                  <a:pt x="1146220" y="0"/>
                </a:moveTo>
                <a:cubicBezTo>
                  <a:pt x="842493" y="7512"/>
                  <a:pt x="538767" y="15025"/>
                  <a:pt x="347730" y="64394"/>
                </a:cubicBezTo>
                <a:cubicBezTo>
                  <a:pt x="156693" y="113763"/>
                  <a:pt x="78346" y="204988"/>
                  <a:pt x="0" y="29621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6" name="Freeform 65"/>
          <p:cNvSpPr/>
          <p:nvPr/>
        </p:nvSpPr>
        <p:spPr bwMode="auto">
          <a:xfrm>
            <a:off x="5203065" y="4198513"/>
            <a:ext cx="274749" cy="540912"/>
          </a:xfrm>
          <a:custGeom>
            <a:avLst/>
            <a:gdLst>
              <a:gd name="connsiteX0" fmla="*/ 257577 w 274749"/>
              <a:gd name="connsiteY0" fmla="*/ 0 h 540912"/>
              <a:gd name="connsiteX1" fmla="*/ 231820 w 274749"/>
              <a:gd name="connsiteY1" fmla="*/ 399245 h 540912"/>
              <a:gd name="connsiteX2" fmla="*/ 0 w 274749"/>
              <a:gd name="connsiteY2" fmla="*/ 540912 h 54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749" h="540912">
                <a:moveTo>
                  <a:pt x="257577" y="0"/>
                </a:moveTo>
                <a:cubicBezTo>
                  <a:pt x="266163" y="154546"/>
                  <a:pt x="274749" y="309093"/>
                  <a:pt x="231820" y="399245"/>
                </a:cubicBezTo>
                <a:cubicBezTo>
                  <a:pt x="188891" y="489397"/>
                  <a:pt x="94445" y="515154"/>
                  <a:pt x="0" y="540912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7" name="Freeform 66"/>
          <p:cNvSpPr/>
          <p:nvPr/>
        </p:nvSpPr>
        <p:spPr bwMode="auto">
          <a:xfrm>
            <a:off x="6864439" y="4224270"/>
            <a:ext cx="431443" cy="618186"/>
          </a:xfrm>
          <a:custGeom>
            <a:avLst/>
            <a:gdLst>
              <a:gd name="connsiteX0" fmla="*/ 0 w 431443"/>
              <a:gd name="connsiteY0" fmla="*/ 0 h 618186"/>
              <a:gd name="connsiteX1" fmla="*/ 386367 w 431443"/>
              <a:gd name="connsiteY1" fmla="*/ 231820 h 618186"/>
              <a:gd name="connsiteX2" fmla="*/ 270457 w 431443"/>
              <a:gd name="connsiteY2" fmla="*/ 618186 h 618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1443" h="618186">
                <a:moveTo>
                  <a:pt x="0" y="0"/>
                </a:moveTo>
                <a:cubicBezTo>
                  <a:pt x="170645" y="64394"/>
                  <a:pt x="341291" y="128789"/>
                  <a:pt x="386367" y="231820"/>
                </a:cubicBezTo>
                <a:cubicBezTo>
                  <a:pt x="431443" y="334851"/>
                  <a:pt x="350950" y="476518"/>
                  <a:pt x="270457" y="6181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524000" y="5710535"/>
            <a:ext cx="600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Time complexity = (</a:t>
            </a:r>
            <a:r>
              <a:rPr lang="en-US" i="1" dirty="0" smtClean="0">
                <a:latin typeface="Times New Roman" pitchFamily="18" charset="0"/>
              </a:rPr>
              <a:t>b </a:t>
            </a:r>
            <a:r>
              <a:rPr lang="en-US" dirty="0" smtClean="0">
                <a:sym typeface="Symbol"/>
              </a:rPr>
              <a:t> </a:t>
            </a:r>
            <a:r>
              <a:rPr lang="en-US" dirty="0" smtClean="0"/>
              <a:t>eccentricity) rounds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990600" y="2501939"/>
            <a:ext cx="3810000" cy="1377058"/>
            <a:chOff x="990600" y="2501939"/>
            <a:chExt cx="3810000" cy="1377058"/>
          </a:xfrm>
        </p:grpSpPr>
        <p:sp>
          <p:nvSpPr>
            <p:cNvPr id="6" name="TextBox 5"/>
            <p:cNvSpPr txBox="1"/>
            <p:nvPr/>
          </p:nvSpPr>
          <p:spPr>
            <a:xfrm>
              <a:off x="990600" y="3048000"/>
              <a:ext cx="3810000" cy="83099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Implying that the trivial flooding protocol is optimal</a:t>
              </a:r>
              <a:endParaRPr lang="en-US" dirty="0"/>
            </a:p>
          </p:txBody>
        </p:sp>
        <p:sp>
          <p:nvSpPr>
            <p:cNvPr id="37" name="Down Arrow 36"/>
            <p:cNvSpPr/>
            <p:nvPr/>
          </p:nvSpPr>
          <p:spPr bwMode="auto">
            <a:xfrm rot="20410946">
              <a:off x="1499422" y="2501939"/>
              <a:ext cx="405341" cy="609600"/>
            </a:xfrm>
            <a:prstGeom prst="downArrow">
              <a:avLst>
                <a:gd name="adj1" fmla="val 33341"/>
                <a:gd name="adj2" fmla="val 53563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9" grpId="0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/>
          <a:lstStyle/>
          <a:p>
            <a:r>
              <a:rPr lang="en-US" sz="2800" dirty="0" smtClean="0"/>
              <a:t>Our result: Three lower bounds for zero-error Sum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219200" y="1598553"/>
          <a:ext cx="1157340" cy="896937"/>
        </p:xfrm>
        <a:graphic>
          <a:graphicData uri="http://schemas.openxmlformats.org/presentationml/2006/ole">
            <p:oleObj spid="_x0000_s3074" name="Equation" r:id="rId4" imgW="393480" imgH="30456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066800" y="4300680"/>
          <a:ext cx="1639887" cy="660400"/>
        </p:xfrm>
        <a:graphic>
          <a:graphicData uri="http://schemas.openxmlformats.org/presentationml/2006/ole">
            <p:oleObj spid="_x0000_s3077" name="Equation" r:id="rId5" imgW="583920" imgH="215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477318" y="4326080"/>
          <a:ext cx="1639887" cy="660400"/>
        </p:xfrm>
        <a:graphic>
          <a:graphicData uri="http://schemas.openxmlformats.org/presentationml/2006/ole">
            <p:oleObj spid="_x0000_s3078" name="Equation" r:id="rId6" imgW="583920" imgH="2156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48400" y="4605480"/>
          <a:ext cx="820738" cy="660400"/>
        </p:xfrm>
        <a:graphic>
          <a:graphicData uri="http://schemas.openxmlformats.org/presentationml/2006/ole">
            <p:oleObj spid="_x0000_s3079" name="Equation" r:id="rId7" imgW="291960" imgH="215640" progId="Equation.3">
              <p:embed/>
            </p:oleObj>
          </a:graphicData>
        </a:graphic>
      </p:graphicFrame>
      <p:cxnSp>
        <p:nvCxnSpPr>
          <p:cNvPr id="30" name="Straight Arrow Connector 29"/>
          <p:cNvCxnSpPr/>
          <p:nvPr/>
        </p:nvCxnSpPr>
        <p:spPr bwMode="auto">
          <a:xfrm flipV="1">
            <a:off x="914400" y="1504890"/>
            <a:ext cx="0" cy="38100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2971800" y="2057400"/>
            <a:ext cx="0" cy="32574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5613042" y="2133600"/>
            <a:ext cx="25758" cy="31812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028" name="Content Placeholder 6"/>
          <p:cNvGraphicFramePr>
            <a:graphicFrameLocks noChangeAspect="1"/>
          </p:cNvGraphicFramePr>
          <p:nvPr/>
        </p:nvGraphicFramePr>
        <p:xfrm>
          <a:off x="3429000" y="1752600"/>
          <a:ext cx="1752600" cy="1558971"/>
        </p:xfrm>
        <a:graphic>
          <a:graphicData uri="http://schemas.openxmlformats.org/presentationml/2006/ole">
            <p:oleObj spid="_x0000_s3075" name="Equation" r:id="rId8" imgW="571320" imgH="50796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43600" y="2978090"/>
          <a:ext cx="1676400" cy="660400"/>
        </p:xfrm>
        <a:graphic>
          <a:graphicData uri="http://schemas.openxmlformats.org/presentationml/2006/ole">
            <p:oleObj spid="_x0000_s3076" name="Equation" r:id="rId9" imgW="596880" imgH="215640" progId="Equation.3">
              <p:embed/>
            </p:oleObj>
          </a:graphicData>
        </a:graphic>
      </p:graphicFrame>
      <p:grpSp>
        <p:nvGrpSpPr>
          <p:cNvPr id="38" name="Group 51"/>
          <p:cNvGrpSpPr/>
          <p:nvPr/>
        </p:nvGrpSpPr>
        <p:grpSpPr>
          <a:xfrm>
            <a:off x="1382331" y="2590800"/>
            <a:ext cx="7011474" cy="2019837"/>
            <a:chOff x="1382331" y="2590800"/>
            <a:chExt cx="7011474" cy="2019837"/>
          </a:xfrm>
        </p:grpSpPr>
        <p:grpSp>
          <p:nvGrpSpPr>
            <p:cNvPr id="39" name="Group 49"/>
            <p:cNvGrpSpPr/>
            <p:nvPr/>
          </p:nvGrpSpPr>
          <p:grpSpPr>
            <a:xfrm>
              <a:off x="3733800" y="3276600"/>
              <a:ext cx="2133599" cy="990600"/>
              <a:chOff x="3733800" y="3276600"/>
              <a:chExt cx="2133599" cy="990600"/>
            </a:xfrm>
          </p:grpSpPr>
          <p:sp>
            <p:nvSpPr>
              <p:cNvPr id="46" name="Up-Down Arrow 45"/>
              <p:cNvSpPr/>
              <p:nvPr/>
            </p:nvSpPr>
            <p:spPr bwMode="auto">
              <a:xfrm>
                <a:off x="3733800" y="3276600"/>
                <a:ext cx="457200" cy="990600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114800" y="3413973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0" name="Group 50"/>
            <p:cNvGrpSpPr/>
            <p:nvPr/>
          </p:nvGrpSpPr>
          <p:grpSpPr>
            <a:xfrm>
              <a:off x="6248400" y="3620037"/>
              <a:ext cx="2145405" cy="990600"/>
              <a:chOff x="6248400" y="3620037"/>
              <a:chExt cx="2145405" cy="990600"/>
            </a:xfrm>
          </p:grpSpPr>
          <p:sp>
            <p:nvSpPr>
              <p:cNvPr id="44" name="Up-Down Arrow 43"/>
              <p:cNvSpPr/>
              <p:nvPr/>
            </p:nvSpPr>
            <p:spPr bwMode="auto">
              <a:xfrm>
                <a:off x="6248400" y="3620037"/>
                <a:ext cx="457200" cy="990600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641206" y="3759558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1" name="Group 48"/>
            <p:cNvGrpSpPr/>
            <p:nvPr/>
          </p:nvGrpSpPr>
          <p:grpSpPr>
            <a:xfrm>
              <a:off x="1382331" y="2590800"/>
              <a:ext cx="2046668" cy="1600200"/>
              <a:chOff x="1382331" y="2590800"/>
              <a:chExt cx="2046668" cy="1600200"/>
            </a:xfrm>
          </p:grpSpPr>
          <p:sp>
            <p:nvSpPr>
              <p:cNvPr id="42" name="Up-Down Arrow 41"/>
              <p:cNvSpPr/>
              <p:nvPr/>
            </p:nvSpPr>
            <p:spPr bwMode="auto">
              <a:xfrm>
                <a:off x="1382331" y="2590800"/>
                <a:ext cx="457200" cy="1600200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676400" y="3098442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8272046" y="50862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 smtClean="0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49" name="Object 11"/>
          <p:cNvGraphicFramePr>
            <a:graphicFrameLocks noChangeAspect="1"/>
          </p:cNvGraphicFramePr>
          <p:nvPr/>
        </p:nvGraphicFramePr>
        <p:xfrm>
          <a:off x="826395" y="5308242"/>
          <a:ext cx="204788" cy="414338"/>
        </p:xfrm>
        <a:graphic>
          <a:graphicData uri="http://schemas.openxmlformats.org/presentationml/2006/ole">
            <p:oleObj spid="_x0000_s3083" name="Equation" r:id="rId10" imgW="88560" imgH="164880" progId="Equation.3">
              <p:embed/>
            </p:oleObj>
          </a:graphicData>
        </a:graphic>
      </p:graphicFrame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2598738" y="5283558"/>
          <a:ext cx="760412" cy="446087"/>
        </p:xfrm>
        <a:graphic>
          <a:graphicData uri="http://schemas.openxmlformats.org/presentationml/2006/ole">
            <p:oleObj spid="_x0000_s3084" name="Equation" r:id="rId11" imgW="330120" imgH="177480" progId="Equation.3">
              <p:embed/>
            </p:oleObj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5130800" y="5295900"/>
          <a:ext cx="992188" cy="509588"/>
        </p:xfrm>
        <a:graphic>
          <a:graphicData uri="http://schemas.openxmlformats.org/presentationml/2006/ole">
            <p:oleObj spid="_x0000_s3085" name="Equation" r:id="rId12" imgW="431640" imgH="203040" progId="Equation.3">
              <p:embed/>
            </p:oleObj>
          </a:graphicData>
        </a:graphic>
      </p:graphicFrame>
      <p:cxnSp>
        <p:nvCxnSpPr>
          <p:cNvPr id="52" name="Straight Arrow Connector 51"/>
          <p:cNvCxnSpPr>
            <a:endCxn id="48" idx="1"/>
          </p:cNvCxnSpPr>
          <p:nvPr/>
        </p:nvCxnSpPr>
        <p:spPr bwMode="auto">
          <a:xfrm>
            <a:off x="914400" y="5314890"/>
            <a:ext cx="7357646" cy="223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1524000" y="5710535"/>
            <a:ext cx="600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Time complexity = (</a:t>
            </a:r>
            <a:r>
              <a:rPr lang="en-US" i="1" dirty="0" smtClean="0">
                <a:latin typeface="Times New Roman" pitchFamily="18" charset="0"/>
              </a:rPr>
              <a:t>b </a:t>
            </a:r>
            <a:r>
              <a:rPr lang="en-US" dirty="0" smtClean="0">
                <a:sym typeface="Symbol"/>
              </a:rPr>
              <a:t> </a:t>
            </a:r>
            <a:r>
              <a:rPr lang="en-US" dirty="0" smtClean="0"/>
              <a:t>eccentricity) rounds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96185" y="990600"/>
            <a:ext cx="496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Communication complexity (in bits)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79" y="228600"/>
            <a:ext cx="8915400" cy="914400"/>
          </a:xfrm>
        </p:spPr>
        <p:txBody>
          <a:bodyPr/>
          <a:lstStyle/>
          <a:p>
            <a:r>
              <a:rPr lang="en-US" sz="2800" dirty="0" smtClean="0"/>
              <a:t>Our result: 3 lower bounds for (</a:t>
            </a:r>
            <a:r>
              <a:rPr lang="en-US" sz="2800" dirty="0" smtClean="0">
                <a:sym typeface="Symbol"/>
              </a:rPr>
              <a:t>,</a:t>
            </a:r>
            <a:r>
              <a:rPr lang="en-US" sz="2800" dirty="0" smtClean="0"/>
              <a:t>)-approximate Sum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143000" y="1523999"/>
          <a:ext cx="1371600" cy="1227572"/>
        </p:xfrm>
        <a:graphic>
          <a:graphicData uri="http://schemas.openxmlformats.org/presentationml/2006/ole">
            <p:oleObj spid="_x0000_s4098" name="Equation" r:id="rId4" imgW="482400" imgH="4316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48400" y="4605480"/>
          <a:ext cx="820738" cy="660400"/>
        </p:xfrm>
        <a:graphic>
          <a:graphicData uri="http://schemas.openxmlformats.org/presentationml/2006/ole">
            <p:oleObj spid="_x0000_s4103" name="Equation" r:id="rId5" imgW="291960" imgH="215640" progId="Equation.3">
              <p:embed/>
            </p:oleObj>
          </a:graphicData>
        </a:graphic>
      </p:graphicFrame>
      <p:cxnSp>
        <p:nvCxnSpPr>
          <p:cNvPr id="30" name="Straight Arrow Connector 29"/>
          <p:cNvCxnSpPr/>
          <p:nvPr/>
        </p:nvCxnSpPr>
        <p:spPr bwMode="auto">
          <a:xfrm flipV="1">
            <a:off x="914400" y="1504890"/>
            <a:ext cx="0" cy="38100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2971800" y="2057400"/>
            <a:ext cx="0" cy="32574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5613042" y="2133600"/>
            <a:ext cx="25758" cy="31812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562600" y="1066800"/>
            <a:ext cx="3505200" cy="72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Lower bound for 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fault-tolerant protocols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505200" y="3545207"/>
            <a:ext cx="3962400" cy="72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/>
              <a:t>Upper bound for </a:t>
            </a:r>
          </a:p>
          <a:p>
            <a:pPr>
              <a:lnSpc>
                <a:spcPts val="2000"/>
              </a:lnSpc>
            </a:pPr>
            <a:r>
              <a:rPr lang="en-US" dirty="0" smtClean="0"/>
              <a:t>non-fault-tolerant protocols</a:t>
            </a:r>
            <a:endParaRPr lang="en-US" dirty="0"/>
          </a:p>
        </p:txBody>
      </p:sp>
      <p:sp>
        <p:nvSpPr>
          <p:cNvPr id="60" name="Freeform 59"/>
          <p:cNvSpPr/>
          <p:nvPr/>
        </p:nvSpPr>
        <p:spPr bwMode="auto">
          <a:xfrm>
            <a:off x="2514599" y="1447800"/>
            <a:ext cx="3124201" cy="457200"/>
          </a:xfrm>
          <a:custGeom>
            <a:avLst/>
            <a:gdLst>
              <a:gd name="connsiteX0" fmla="*/ 2472744 w 2472744"/>
              <a:gd name="connsiteY0" fmla="*/ 0 h 592428"/>
              <a:gd name="connsiteX1" fmla="*/ 656823 w 2472744"/>
              <a:gd name="connsiteY1" fmla="*/ 373488 h 592428"/>
              <a:gd name="connsiteX2" fmla="*/ 0 w 2472744"/>
              <a:gd name="connsiteY2" fmla="*/ 592428 h 592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2744" h="592428">
                <a:moveTo>
                  <a:pt x="2472744" y="0"/>
                </a:moveTo>
                <a:lnTo>
                  <a:pt x="656823" y="373488"/>
                </a:lnTo>
                <a:cubicBezTo>
                  <a:pt x="244699" y="472226"/>
                  <a:pt x="122349" y="532327"/>
                  <a:pt x="0" y="59242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aphicFrame>
        <p:nvGraphicFramePr>
          <p:cNvPr id="1028" name="Content Placeholder 6"/>
          <p:cNvGraphicFramePr>
            <a:graphicFrameLocks noChangeAspect="1"/>
          </p:cNvGraphicFramePr>
          <p:nvPr/>
        </p:nvGraphicFramePr>
        <p:xfrm>
          <a:off x="3467100" y="1868488"/>
          <a:ext cx="1674813" cy="1325562"/>
        </p:xfrm>
        <a:graphic>
          <a:graphicData uri="http://schemas.openxmlformats.org/presentationml/2006/ole">
            <p:oleObj spid="_x0000_s4099" name="Equation" r:id="rId6" imgW="545760" imgH="431640" progId="Equation.3">
              <p:embed/>
            </p:oleObj>
          </a:graphicData>
        </a:graphic>
      </p:graphicFrame>
      <p:sp>
        <p:nvSpPr>
          <p:cNvPr id="61" name="Freeform 60"/>
          <p:cNvSpPr/>
          <p:nvPr/>
        </p:nvSpPr>
        <p:spPr bwMode="auto">
          <a:xfrm>
            <a:off x="5241701" y="1790163"/>
            <a:ext cx="708338" cy="373488"/>
          </a:xfrm>
          <a:custGeom>
            <a:avLst/>
            <a:gdLst>
              <a:gd name="connsiteX0" fmla="*/ 708338 w 708338"/>
              <a:gd name="connsiteY0" fmla="*/ 0 h 373488"/>
              <a:gd name="connsiteX1" fmla="*/ 373488 w 708338"/>
              <a:gd name="connsiteY1" fmla="*/ 270457 h 373488"/>
              <a:gd name="connsiteX2" fmla="*/ 0 w 708338"/>
              <a:gd name="connsiteY2" fmla="*/ 373488 h 373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8338" h="373488">
                <a:moveTo>
                  <a:pt x="708338" y="0"/>
                </a:moveTo>
                <a:cubicBezTo>
                  <a:pt x="599941" y="104104"/>
                  <a:pt x="491544" y="208209"/>
                  <a:pt x="373488" y="270457"/>
                </a:cubicBezTo>
                <a:cubicBezTo>
                  <a:pt x="255432" y="332705"/>
                  <a:pt x="127716" y="353096"/>
                  <a:pt x="0" y="37348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67413" y="2743200"/>
          <a:ext cx="1576387" cy="1167902"/>
        </p:xfrm>
        <a:graphic>
          <a:graphicData uri="http://schemas.openxmlformats.org/presentationml/2006/ole">
            <p:oleObj spid="_x0000_s4100" name="Equation" r:id="rId7" imgW="634680" imgH="431640" progId="Equation.3">
              <p:embed/>
            </p:oleObj>
          </a:graphicData>
        </a:graphic>
      </p:graphicFrame>
      <p:sp>
        <p:nvSpPr>
          <p:cNvPr id="62" name="Freeform 61"/>
          <p:cNvSpPr/>
          <p:nvPr/>
        </p:nvSpPr>
        <p:spPr bwMode="auto">
          <a:xfrm>
            <a:off x="6593983" y="1815921"/>
            <a:ext cx="525887" cy="927279"/>
          </a:xfrm>
          <a:custGeom>
            <a:avLst/>
            <a:gdLst>
              <a:gd name="connsiteX0" fmla="*/ 0 w 525887"/>
              <a:gd name="connsiteY0" fmla="*/ 0 h 1107583"/>
              <a:gd name="connsiteX1" fmla="*/ 489397 w 525887"/>
              <a:gd name="connsiteY1" fmla="*/ 553792 h 1107583"/>
              <a:gd name="connsiteX2" fmla="*/ 218941 w 525887"/>
              <a:gd name="connsiteY2" fmla="*/ 1107583 h 11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887" h="1107583">
                <a:moveTo>
                  <a:pt x="0" y="0"/>
                </a:moveTo>
                <a:cubicBezTo>
                  <a:pt x="226453" y="184597"/>
                  <a:pt x="452907" y="369195"/>
                  <a:pt x="489397" y="553792"/>
                </a:cubicBezTo>
                <a:cubicBezTo>
                  <a:pt x="525887" y="738389"/>
                  <a:pt x="372414" y="922986"/>
                  <a:pt x="218941" y="110758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5" name="Freeform 64"/>
          <p:cNvSpPr/>
          <p:nvPr/>
        </p:nvSpPr>
        <p:spPr bwMode="auto">
          <a:xfrm>
            <a:off x="2743200" y="3962400"/>
            <a:ext cx="762000" cy="300507"/>
          </a:xfrm>
          <a:custGeom>
            <a:avLst/>
            <a:gdLst>
              <a:gd name="connsiteX0" fmla="*/ 1146220 w 1146220"/>
              <a:gd name="connsiteY0" fmla="*/ 0 h 296214"/>
              <a:gd name="connsiteX1" fmla="*/ 347730 w 1146220"/>
              <a:gd name="connsiteY1" fmla="*/ 64394 h 296214"/>
              <a:gd name="connsiteX2" fmla="*/ 0 w 1146220"/>
              <a:gd name="connsiteY2" fmla="*/ 296214 h 296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220" h="296214">
                <a:moveTo>
                  <a:pt x="1146220" y="0"/>
                </a:moveTo>
                <a:cubicBezTo>
                  <a:pt x="842493" y="7512"/>
                  <a:pt x="538767" y="15025"/>
                  <a:pt x="347730" y="64394"/>
                </a:cubicBezTo>
                <a:cubicBezTo>
                  <a:pt x="156693" y="113763"/>
                  <a:pt x="78346" y="204988"/>
                  <a:pt x="0" y="29621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6" name="Freeform 65"/>
          <p:cNvSpPr/>
          <p:nvPr/>
        </p:nvSpPr>
        <p:spPr bwMode="auto">
          <a:xfrm>
            <a:off x="5203065" y="4198513"/>
            <a:ext cx="274749" cy="540912"/>
          </a:xfrm>
          <a:custGeom>
            <a:avLst/>
            <a:gdLst>
              <a:gd name="connsiteX0" fmla="*/ 257577 w 274749"/>
              <a:gd name="connsiteY0" fmla="*/ 0 h 540912"/>
              <a:gd name="connsiteX1" fmla="*/ 231820 w 274749"/>
              <a:gd name="connsiteY1" fmla="*/ 399245 h 540912"/>
              <a:gd name="connsiteX2" fmla="*/ 0 w 274749"/>
              <a:gd name="connsiteY2" fmla="*/ 540912 h 54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749" h="540912">
                <a:moveTo>
                  <a:pt x="257577" y="0"/>
                </a:moveTo>
                <a:cubicBezTo>
                  <a:pt x="266163" y="154546"/>
                  <a:pt x="274749" y="309093"/>
                  <a:pt x="231820" y="399245"/>
                </a:cubicBezTo>
                <a:cubicBezTo>
                  <a:pt x="188891" y="489397"/>
                  <a:pt x="94445" y="515154"/>
                  <a:pt x="0" y="540912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7" name="Freeform 66"/>
          <p:cNvSpPr/>
          <p:nvPr/>
        </p:nvSpPr>
        <p:spPr bwMode="auto">
          <a:xfrm>
            <a:off x="6864439" y="4224270"/>
            <a:ext cx="431443" cy="618186"/>
          </a:xfrm>
          <a:custGeom>
            <a:avLst/>
            <a:gdLst>
              <a:gd name="connsiteX0" fmla="*/ 0 w 431443"/>
              <a:gd name="connsiteY0" fmla="*/ 0 h 618186"/>
              <a:gd name="connsiteX1" fmla="*/ 386367 w 431443"/>
              <a:gd name="connsiteY1" fmla="*/ 231820 h 618186"/>
              <a:gd name="connsiteX2" fmla="*/ 270457 w 431443"/>
              <a:gd name="connsiteY2" fmla="*/ 618186 h 618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1443" h="618186">
                <a:moveTo>
                  <a:pt x="0" y="0"/>
                </a:moveTo>
                <a:cubicBezTo>
                  <a:pt x="170645" y="64394"/>
                  <a:pt x="341291" y="128789"/>
                  <a:pt x="386367" y="231820"/>
                </a:cubicBezTo>
                <a:cubicBezTo>
                  <a:pt x="431443" y="334851"/>
                  <a:pt x="350950" y="476518"/>
                  <a:pt x="270457" y="6181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657601" y="4176820"/>
          <a:ext cx="1447799" cy="1093859"/>
        </p:xfrm>
        <a:graphic>
          <a:graphicData uri="http://schemas.openxmlformats.org/presentationml/2006/ole">
            <p:oleObj spid="_x0000_s4107" name="Equation" r:id="rId8" imgW="622080" imgH="43164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219200" y="4114800"/>
          <a:ext cx="1447800" cy="1093787"/>
        </p:xfrm>
        <a:graphic>
          <a:graphicData uri="http://schemas.openxmlformats.org/presentationml/2006/ole">
            <p:oleObj spid="_x0000_s4108" name="Equation" r:id="rId9" imgW="622080" imgH="431640" progId="Equation.3">
              <p:embed/>
            </p:oleObj>
          </a:graphicData>
        </a:graphic>
      </p:graphicFrame>
      <p:grpSp>
        <p:nvGrpSpPr>
          <p:cNvPr id="3" name="Group 37"/>
          <p:cNvGrpSpPr/>
          <p:nvPr/>
        </p:nvGrpSpPr>
        <p:grpSpPr>
          <a:xfrm>
            <a:off x="1143000" y="2844482"/>
            <a:ext cx="3810000" cy="2184718"/>
            <a:chOff x="990600" y="2501939"/>
            <a:chExt cx="3810000" cy="2184718"/>
          </a:xfrm>
        </p:grpSpPr>
        <p:sp>
          <p:nvSpPr>
            <p:cNvPr id="37" name="Down Arrow 36"/>
            <p:cNvSpPr/>
            <p:nvPr/>
          </p:nvSpPr>
          <p:spPr bwMode="auto">
            <a:xfrm rot="20410946">
              <a:off x="1499422" y="2501939"/>
              <a:ext cx="405341" cy="609600"/>
            </a:xfrm>
            <a:prstGeom prst="downArrow">
              <a:avLst>
                <a:gd name="adj1" fmla="val 33341"/>
                <a:gd name="adj2" fmla="val 53563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90600" y="3116997"/>
              <a:ext cx="3810000" cy="1569660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Implying that the existing protocols based on duplicate-insensitive </a:t>
              </a:r>
              <a:r>
                <a:rPr lang="en-US" dirty="0" err="1" smtClean="0"/>
                <a:t>techniqeus</a:t>
              </a:r>
              <a:r>
                <a:rPr lang="en-US" dirty="0" smtClean="0"/>
                <a:t> are optimal</a:t>
              </a:r>
              <a:endParaRPr lang="en-US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8272046" y="50862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 smtClean="0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40" name="Object 11"/>
          <p:cNvGraphicFramePr>
            <a:graphicFrameLocks noChangeAspect="1"/>
          </p:cNvGraphicFramePr>
          <p:nvPr/>
        </p:nvGraphicFramePr>
        <p:xfrm>
          <a:off x="826395" y="5308242"/>
          <a:ext cx="204788" cy="414338"/>
        </p:xfrm>
        <a:graphic>
          <a:graphicData uri="http://schemas.openxmlformats.org/presentationml/2006/ole">
            <p:oleObj spid="_x0000_s4109" name="Equation" r:id="rId10" imgW="88560" imgH="164880" progId="Equation.3">
              <p:embed/>
            </p:oleObj>
          </a:graphicData>
        </a:graphic>
      </p:graphicFrame>
      <p:graphicFrame>
        <p:nvGraphicFramePr>
          <p:cNvPr id="41" name="Object 12"/>
          <p:cNvGraphicFramePr>
            <a:graphicFrameLocks noChangeAspect="1"/>
          </p:cNvGraphicFramePr>
          <p:nvPr/>
        </p:nvGraphicFramePr>
        <p:xfrm>
          <a:off x="2598738" y="5283558"/>
          <a:ext cx="760412" cy="446087"/>
        </p:xfrm>
        <a:graphic>
          <a:graphicData uri="http://schemas.openxmlformats.org/presentationml/2006/ole">
            <p:oleObj spid="_x0000_s4110" name="Equation" r:id="rId11" imgW="330120" imgH="177480" progId="Equation.3">
              <p:embed/>
            </p:oleObj>
          </a:graphicData>
        </a:graphic>
      </p:graphicFrame>
      <p:graphicFrame>
        <p:nvGraphicFramePr>
          <p:cNvPr id="42" name="Object 13"/>
          <p:cNvGraphicFramePr>
            <a:graphicFrameLocks noChangeAspect="1"/>
          </p:cNvGraphicFramePr>
          <p:nvPr/>
        </p:nvGraphicFramePr>
        <p:xfrm>
          <a:off x="5232400" y="5295900"/>
          <a:ext cx="787400" cy="509588"/>
        </p:xfrm>
        <a:graphic>
          <a:graphicData uri="http://schemas.openxmlformats.org/presentationml/2006/ole">
            <p:oleObj spid="_x0000_s4111" name="Equation" r:id="rId12" imgW="342720" imgH="203040" progId="Equation.3">
              <p:embed/>
            </p:oleObj>
          </a:graphicData>
        </a:graphic>
      </p:graphicFrame>
      <p:cxnSp>
        <p:nvCxnSpPr>
          <p:cNvPr id="43" name="Straight Arrow Connector 42"/>
          <p:cNvCxnSpPr>
            <a:endCxn id="39" idx="1"/>
          </p:cNvCxnSpPr>
          <p:nvPr/>
        </p:nvCxnSpPr>
        <p:spPr bwMode="auto">
          <a:xfrm>
            <a:off x="914400" y="5314890"/>
            <a:ext cx="7357646" cy="223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1524000" y="5710535"/>
            <a:ext cx="600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Time complexity = (</a:t>
            </a:r>
            <a:r>
              <a:rPr lang="en-US" i="1" dirty="0" smtClean="0">
                <a:latin typeface="Times New Roman" pitchFamily="18" charset="0"/>
              </a:rPr>
              <a:t>b </a:t>
            </a:r>
            <a:r>
              <a:rPr lang="en-US" dirty="0" smtClean="0">
                <a:sym typeface="Symbol"/>
              </a:rPr>
              <a:t> </a:t>
            </a:r>
            <a:r>
              <a:rPr lang="en-US" dirty="0" smtClean="0"/>
              <a:t>eccentricity) rounds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96185" y="990600"/>
            <a:ext cx="496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Communication complexity (in bits)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9" grpId="0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79" y="228600"/>
            <a:ext cx="8915400" cy="914400"/>
          </a:xfrm>
        </p:spPr>
        <p:txBody>
          <a:bodyPr/>
          <a:lstStyle/>
          <a:p>
            <a:r>
              <a:rPr lang="en-US" sz="2800" dirty="0" smtClean="0"/>
              <a:t>Our result: 3 lower bounds for (</a:t>
            </a:r>
            <a:r>
              <a:rPr lang="en-US" sz="2800" dirty="0" smtClean="0">
                <a:sym typeface="Symbol"/>
              </a:rPr>
              <a:t>,</a:t>
            </a:r>
            <a:r>
              <a:rPr lang="en-US" sz="2800" dirty="0" smtClean="0"/>
              <a:t>)-approximate Sum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143000" y="1523999"/>
          <a:ext cx="1371600" cy="1227572"/>
        </p:xfrm>
        <a:graphic>
          <a:graphicData uri="http://schemas.openxmlformats.org/presentationml/2006/ole">
            <p:oleObj spid="_x0000_s5122" name="Equation" r:id="rId4" imgW="482400" imgH="4316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48400" y="4605480"/>
          <a:ext cx="820738" cy="660400"/>
        </p:xfrm>
        <a:graphic>
          <a:graphicData uri="http://schemas.openxmlformats.org/presentationml/2006/ole">
            <p:oleObj spid="_x0000_s5125" name="Equation" r:id="rId5" imgW="291960" imgH="215640" progId="Equation.3">
              <p:embed/>
            </p:oleObj>
          </a:graphicData>
        </a:graphic>
      </p:graphicFrame>
      <p:cxnSp>
        <p:nvCxnSpPr>
          <p:cNvPr id="30" name="Straight Arrow Connector 29"/>
          <p:cNvCxnSpPr/>
          <p:nvPr/>
        </p:nvCxnSpPr>
        <p:spPr bwMode="auto">
          <a:xfrm flipV="1">
            <a:off x="914400" y="1504890"/>
            <a:ext cx="0" cy="381000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2971800" y="2057400"/>
            <a:ext cx="0" cy="32574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5613042" y="2133600"/>
            <a:ext cx="25758" cy="318129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028" name="Content Placeholder 6"/>
          <p:cNvGraphicFramePr>
            <a:graphicFrameLocks noChangeAspect="1"/>
          </p:cNvGraphicFramePr>
          <p:nvPr/>
        </p:nvGraphicFramePr>
        <p:xfrm>
          <a:off x="3467100" y="1868488"/>
          <a:ext cx="1674813" cy="1325562"/>
        </p:xfrm>
        <a:graphic>
          <a:graphicData uri="http://schemas.openxmlformats.org/presentationml/2006/ole">
            <p:oleObj spid="_x0000_s5123" name="Equation" r:id="rId6" imgW="545760" imgH="431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67413" y="2743200"/>
          <a:ext cx="1576387" cy="1167902"/>
        </p:xfrm>
        <a:graphic>
          <a:graphicData uri="http://schemas.openxmlformats.org/presentationml/2006/ole">
            <p:oleObj spid="_x0000_s5124" name="Equation" r:id="rId7" imgW="634680" imgH="43164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657601" y="4176820"/>
          <a:ext cx="1447799" cy="1093859"/>
        </p:xfrm>
        <a:graphic>
          <a:graphicData uri="http://schemas.openxmlformats.org/presentationml/2006/ole">
            <p:oleObj spid="_x0000_s5129" name="Equation" r:id="rId8" imgW="622080" imgH="43164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219200" y="4114800"/>
          <a:ext cx="1447800" cy="1093787"/>
        </p:xfrm>
        <a:graphic>
          <a:graphicData uri="http://schemas.openxmlformats.org/presentationml/2006/ole">
            <p:oleObj spid="_x0000_s5130" name="Equation" r:id="rId9" imgW="622080" imgH="431640" progId="Equation.3">
              <p:embed/>
            </p:oleObj>
          </a:graphicData>
        </a:graphic>
      </p:graphicFrame>
      <p:grpSp>
        <p:nvGrpSpPr>
          <p:cNvPr id="38" name="Group 51"/>
          <p:cNvGrpSpPr/>
          <p:nvPr/>
        </p:nvGrpSpPr>
        <p:grpSpPr>
          <a:xfrm>
            <a:off x="1371600" y="2743200"/>
            <a:ext cx="7060842" cy="1888559"/>
            <a:chOff x="1371600" y="2743200"/>
            <a:chExt cx="7060842" cy="1888559"/>
          </a:xfrm>
        </p:grpSpPr>
        <p:grpSp>
          <p:nvGrpSpPr>
            <p:cNvPr id="39" name="Group 49"/>
            <p:cNvGrpSpPr/>
            <p:nvPr/>
          </p:nvGrpSpPr>
          <p:grpSpPr>
            <a:xfrm>
              <a:off x="3886201" y="3213279"/>
              <a:ext cx="2133599" cy="990600"/>
              <a:chOff x="3886201" y="3213279"/>
              <a:chExt cx="2133599" cy="990600"/>
            </a:xfrm>
          </p:grpSpPr>
          <p:sp>
            <p:nvSpPr>
              <p:cNvPr id="46" name="Up-Down Arrow 45"/>
              <p:cNvSpPr/>
              <p:nvPr/>
            </p:nvSpPr>
            <p:spPr bwMode="auto">
              <a:xfrm>
                <a:off x="3886201" y="3213279"/>
                <a:ext cx="457200" cy="990600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267201" y="3352800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0" name="Group 50"/>
            <p:cNvGrpSpPr/>
            <p:nvPr/>
          </p:nvGrpSpPr>
          <p:grpSpPr>
            <a:xfrm>
              <a:off x="6248400" y="3886199"/>
              <a:ext cx="2184042" cy="745560"/>
              <a:chOff x="6248400" y="3886199"/>
              <a:chExt cx="2184042" cy="745560"/>
            </a:xfrm>
          </p:grpSpPr>
          <p:sp>
            <p:nvSpPr>
              <p:cNvPr id="44" name="Up-Down Arrow 43"/>
              <p:cNvSpPr/>
              <p:nvPr/>
            </p:nvSpPr>
            <p:spPr bwMode="auto">
              <a:xfrm>
                <a:off x="6248400" y="3886199"/>
                <a:ext cx="457200" cy="724437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679843" y="3949521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1" name="Group 48"/>
            <p:cNvGrpSpPr/>
            <p:nvPr/>
          </p:nvGrpSpPr>
          <p:grpSpPr>
            <a:xfrm>
              <a:off x="1371600" y="2743200"/>
              <a:ext cx="2133599" cy="1371600"/>
              <a:chOff x="1371600" y="2743200"/>
              <a:chExt cx="2133599" cy="1371600"/>
            </a:xfrm>
          </p:grpSpPr>
          <p:sp>
            <p:nvSpPr>
              <p:cNvPr id="42" name="Up-Down Arrow 41"/>
              <p:cNvSpPr/>
              <p:nvPr/>
            </p:nvSpPr>
            <p:spPr bwMode="auto">
              <a:xfrm>
                <a:off x="1371600" y="2743200"/>
                <a:ext cx="457200" cy="1371600"/>
              </a:xfrm>
              <a:prstGeom prst="upDown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752600" y="3048000"/>
                <a:ext cx="1752599" cy="682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  <a:spcBef>
                    <a:spcPts val="0"/>
                  </a:spcBef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exponential gap</a:t>
                </a:r>
                <a:endParaRPr lang="en-US" i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8272046" y="50862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 smtClean="0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49" name="Object 11"/>
          <p:cNvGraphicFramePr>
            <a:graphicFrameLocks noChangeAspect="1"/>
          </p:cNvGraphicFramePr>
          <p:nvPr/>
        </p:nvGraphicFramePr>
        <p:xfrm>
          <a:off x="826395" y="5308242"/>
          <a:ext cx="204788" cy="414338"/>
        </p:xfrm>
        <a:graphic>
          <a:graphicData uri="http://schemas.openxmlformats.org/presentationml/2006/ole">
            <p:oleObj spid="_x0000_s5131" name="Equation" r:id="rId10" imgW="88560" imgH="164880" progId="Equation.3">
              <p:embed/>
            </p:oleObj>
          </a:graphicData>
        </a:graphic>
      </p:graphicFrame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2598738" y="5283558"/>
          <a:ext cx="760412" cy="446087"/>
        </p:xfrm>
        <a:graphic>
          <a:graphicData uri="http://schemas.openxmlformats.org/presentationml/2006/ole">
            <p:oleObj spid="_x0000_s5132" name="Equation" r:id="rId11" imgW="330120" imgH="177480" progId="Equation.3">
              <p:embed/>
            </p:oleObj>
          </a:graphicData>
        </a:graphic>
      </p:graphicFrame>
      <p:cxnSp>
        <p:nvCxnSpPr>
          <p:cNvPr id="52" name="Straight Arrow Connector 51"/>
          <p:cNvCxnSpPr>
            <a:endCxn id="48" idx="1"/>
          </p:cNvCxnSpPr>
          <p:nvPr/>
        </p:nvCxnSpPr>
        <p:spPr bwMode="auto">
          <a:xfrm>
            <a:off x="914400" y="5314890"/>
            <a:ext cx="7357646" cy="223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1524000" y="5710535"/>
            <a:ext cx="600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Time complexity = (</a:t>
            </a:r>
            <a:r>
              <a:rPr lang="en-US" i="1" dirty="0" smtClean="0">
                <a:latin typeface="Times New Roman" pitchFamily="18" charset="0"/>
              </a:rPr>
              <a:t>b </a:t>
            </a:r>
            <a:r>
              <a:rPr lang="en-US" dirty="0" smtClean="0">
                <a:sym typeface="Symbol"/>
              </a:rPr>
              <a:t> </a:t>
            </a:r>
            <a:r>
              <a:rPr lang="en-US" dirty="0" smtClean="0"/>
              <a:t>eccentricity) rounds</a:t>
            </a:r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232400" y="5295900"/>
          <a:ext cx="787400" cy="509588"/>
        </p:xfrm>
        <a:graphic>
          <a:graphicData uri="http://schemas.openxmlformats.org/presentationml/2006/ole">
            <p:oleObj spid="_x0000_s5134" name="Equation" r:id="rId12" imgW="342720" imgH="203040" progId="Equation.3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296185" y="990600"/>
            <a:ext cx="496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Communication complexity (in bits)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838200"/>
          </a:xfrm>
        </p:spPr>
        <p:txBody>
          <a:bodyPr/>
          <a:lstStyle/>
          <a:p>
            <a:r>
              <a:rPr lang="en-US" dirty="0" smtClean="0"/>
              <a:t>Implications of Our Exponential Gap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079" y="1219200"/>
            <a:ext cx="8077200" cy="4572000"/>
          </a:xfrm>
        </p:spPr>
        <p:txBody>
          <a:bodyPr/>
          <a:lstStyle/>
          <a:p>
            <a:r>
              <a:rPr lang="en-US" sz="2400" dirty="0" smtClean="0"/>
              <a:t>Sum can be reduced to/from other functions such as Median</a:t>
            </a:r>
          </a:p>
          <a:p>
            <a:pPr lvl="1"/>
            <a:r>
              <a:rPr lang="en-US" sz="2200" dirty="0" smtClean="0"/>
              <a:t>A non-trivial set of functions have exponential gap between fault-tolerant CC and non-fault-tolerant CC</a:t>
            </a:r>
          </a:p>
          <a:p>
            <a:pPr lvl="1"/>
            <a:r>
              <a:rPr lang="en-US" sz="2200" dirty="0" smtClean="0"/>
              <a:t>A non-trivial set of functions (e.g., Max) have small gap – see paper</a:t>
            </a:r>
          </a:p>
          <a:p>
            <a:pPr lvl="2"/>
            <a:endParaRPr lang="en-US" sz="1600" dirty="0" smtClean="0"/>
          </a:p>
          <a:p>
            <a:r>
              <a:rPr lang="en-US" sz="2400" dirty="0" smtClean="0"/>
              <a:t>All existing CC research are on non-fault-tolerant CC</a:t>
            </a:r>
            <a:endParaRPr lang="en-US" dirty="0" smtClean="0"/>
          </a:p>
          <a:p>
            <a:pPr lvl="1"/>
            <a:r>
              <a:rPr lang="en-US" sz="2200" dirty="0" smtClean="0"/>
              <a:t>Our exponential gap attests that </a:t>
            </a:r>
            <a:r>
              <a:rPr lang="en-US" sz="2200" dirty="0" smtClean="0">
                <a:solidFill>
                  <a:srgbClr val="FF0000"/>
                </a:solidFill>
              </a:rPr>
              <a:t>fault-tolerant CC</a:t>
            </a:r>
            <a:r>
              <a:rPr lang="en-US" sz="2200" dirty="0" smtClean="0"/>
              <a:t> needs to be studied separately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A new topic ripe with many interesting open questions…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03188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29702" name="Content Placeholder 2"/>
          <p:cNvSpPr>
            <a:spLocks noGrp="1"/>
          </p:cNvSpPr>
          <p:nvPr>
            <p:ph idx="1"/>
          </p:nvPr>
        </p:nvSpPr>
        <p:spPr>
          <a:xfrm>
            <a:off x="533400" y="933450"/>
            <a:ext cx="7772400" cy="539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Summary of our results </a:t>
            </a:r>
            <a:r>
              <a:rPr lang="en-US" smtClean="0">
                <a:sym typeface="Symbol" pitchFamily="18" charset="2"/>
              </a:rPr>
              <a:t></a:t>
            </a:r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970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970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AF79C1-1581-4D8F-BD9F-302FE83DF8A8}" type="slidenum">
              <a:rPr lang="zh-CN" altLang="en-US" smtClean="0"/>
              <a:pPr>
                <a:defRPr/>
              </a:pPr>
              <a:t>17</a:t>
            </a:fld>
            <a:endParaRPr lang="en-US" altLang="zh-CN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2767013"/>
            <a:ext cx="8305800" cy="325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: Simple but interesting reduction from </a:t>
            </a:r>
            <a:r>
              <a:rPr lang="en-US" kern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UnionSize</a:t>
            </a:r>
            <a:r>
              <a:rPr lang="en-US" kern="0" dirty="0">
                <a:latin typeface="+mn-lt"/>
                <a:ea typeface="+mn-ea"/>
                <a:cs typeface="+mn-cs"/>
              </a:rPr>
              <a:t> – identifies the role of failures in reduction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                      :  Reduction from a new </a:t>
            </a:r>
            <a:r>
              <a:rPr lang="en-US" kern="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UnionSizeCP</a:t>
            </a:r>
            <a:r>
              <a:rPr lang="en-US" kern="0" dirty="0">
                <a:latin typeface="+mn-lt"/>
                <a:ea typeface="+mn-ea"/>
                <a:cs typeface="+mn-cs"/>
              </a:rPr>
              <a:t> problem, which has </a:t>
            </a:r>
            <a:r>
              <a:rPr lang="en-US" sz="2200" kern="0" dirty="0">
                <a:latin typeface="+mn-lt"/>
                <a:ea typeface="+mn-ea"/>
                <a:cs typeface="+mn-cs"/>
              </a:rPr>
              <a:t>a novel </a:t>
            </a:r>
            <a:r>
              <a:rPr lang="en-US" sz="2200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cycle promise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endParaRPr lang="en-US" sz="1800" kern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                            : Reduction from an interesting probing game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1560513"/>
            <a:ext cx="81534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ts val="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sz="2800" kern="0" dirty="0">
                <a:solidFill>
                  <a:schemeClr val="tx2"/>
                </a:solidFill>
                <a:cs typeface="+mn-cs"/>
              </a:rPr>
              <a:t>Our proof techniques depend on the value of 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b</a:t>
            </a:r>
            <a:endParaRPr lang="en-US" sz="2800" kern="0" dirty="0">
              <a:solidFill>
                <a:schemeClr val="tx2"/>
              </a:solidFill>
              <a:cs typeface="+mn-cs"/>
            </a:endParaRPr>
          </a:p>
          <a:p>
            <a:pPr eaLnBrk="0" hangingPunct="0">
              <a:spcBef>
                <a:spcPts val="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kern="0" dirty="0">
                <a:solidFill>
                  <a:schemeClr val="tx2"/>
                </a:solidFill>
                <a:cs typeface="+mn-cs"/>
              </a:rPr>
              <a:t>(recall </a:t>
            </a:r>
            <a:r>
              <a:rPr lang="en-US" dirty="0">
                <a:solidFill>
                  <a:schemeClr val="tx2"/>
                </a:solidFill>
                <a:cs typeface="+mn-cs"/>
              </a:rPr>
              <a:t>Time complexity = 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b </a:t>
            </a:r>
            <a:r>
              <a:rPr lang="en-US" dirty="0">
                <a:solidFill>
                  <a:schemeClr val="tx2"/>
                </a:solidFill>
                <a:cs typeface="+mn-cs"/>
                <a:sym typeface="Symbol"/>
              </a:rPr>
              <a:t> </a:t>
            </a:r>
            <a:r>
              <a:rPr lang="en-US" dirty="0">
                <a:solidFill>
                  <a:schemeClr val="tx2"/>
                </a:solidFill>
                <a:cs typeface="+mn-cs"/>
              </a:rPr>
              <a:t>eccentricity) rounds)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69950" y="2757488"/>
          <a:ext cx="1670050" cy="395287"/>
        </p:xfrm>
        <a:graphic>
          <a:graphicData uri="http://schemas.openxmlformats.org/presentationml/2006/ole">
            <p:oleObj spid="_x0000_s56322" name="Equation" r:id="rId4" imgW="749160" imgH="17748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838200" y="3917950"/>
          <a:ext cx="3505200" cy="449263"/>
        </p:xfrm>
        <a:graphic>
          <a:graphicData uri="http://schemas.openxmlformats.org/presentationml/2006/ole">
            <p:oleObj spid="_x0000_s56323" name="Equation" r:id="rId5" imgW="1587240" imgH="2030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850900" y="5105400"/>
          <a:ext cx="2590800" cy="450850"/>
        </p:xfrm>
        <a:graphic>
          <a:graphicData uri="http://schemas.openxmlformats.org/presentationml/2006/ole">
            <p:oleObj spid="_x0000_s56324" name="Equation" r:id="rId6" imgW="116820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r>
              <a:rPr lang="en-US" dirty="0" err="1" smtClean="0"/>
              <a:t>UnionSize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97363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UnionSize</a:t>
            </a:r>
            <a:r>
              <a:rPr lang="en-US" dirty="0" smtClean="0"/>
              <a:t> two-party CC problem</a:t>
            </a:r>
          </a:p>
          <a:p>
            <a:pPr lvl="1"/>
            <a:r>
              <a:rPr lang="en-US" dirty="0" smtClean="0"/>
              <a:t>Alice and Bob each has some subset of an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-element universal set</a:t>
            </a:r>
          </a:p>
          <a:p>
            <a:pPr lvl="1"/>
            <a:r>
              <a:rPr lang="en-US" dirty="0" smtClean="0"/>
              <a:t>Want to compute the size of the union of the two sets</a:t>
            </a:r>
          </a:p>
          <a:p>
            <a:r>
              <a:rPr lang="en-US" dirty="0" smtClean="0"/>
              <a:t>Example: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= 4, Alice has 0011, Bob has 0101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union is 0111 and </a:t>
            </a:r>
            <a:r>
              <a:rPr lang="en-US" dirty="0" err="1" smtClean="0"/>
              <a:t>UnionSize</a:t>
            </a:r>
            <a:r>
              <a:rPr lang="en-US" dirty="0" smtClean="0"/>
              <a:t> = 3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Recent lower bounds </a:t>
            </a:r>
            <a:r>
              <a:rPr lang="en-US" sz="2000" dirty="0" smtClean="0">
                <a:solidFill>
                  <a:schemeClr val="tx2"/>
                </a:solidFill>
              </a:rPr>
              <a:t>[Chakrabarti11, STOC]</a:t>
            </a:r>
            <a:r>
              <a:rPr lang="en-US" sz="2400" dirty="0" smtClean="0"/>
              <a:t> </a:t>
            </a:r>
            <a:r>
              <a:rPr lang="en-US" dirty="0" smtClean="0"/>
              <a:t>on CC of </a:t>
            </a:r>
            <a:r>
              <a:rPr lang="en-US" dirty="0" err="1" smtClean="0"/>
              <a:t>UnionSize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Zero-error </a:t>
            </a:r>
            <a:r>
              <a:rPr lang="en-US" dirty="0" err="1" smtClean="0"/>
              <a:t>UnionSize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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,</a:t>
            </a:r>
            <a:r>
              <a:rPr lang="en-US" dirty="0" smtClean="0"/>
              <a:t>)-approximate </a:t>
            </a:r>
            <a:r>
              <a:rPr lang="en-US" dirty="0" err="1" smtClean="0"/>
              <a:t>UnionSize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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(1/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116" y="228600"/>
            <a:ext cx="7772400" cy="838200"/>
          </a:xfrm>
        </p:spPr>
        <p:txBody>
          <a:bodyPr/>
          <a:lstStyle/>
          <a:p>
            <a:r>
              <a:rPr lang="en-US" dirty="0" smtClean="0"/>
              <a:t>Reducing from </a:t>
            </a:r>
            <a:r>
              <a:rPr lang="en-US" dirty="0" err="1" smtClean="0"/>
              <a:t>UnionSize</a:t>
            </a:r>
            <a:r>
              <a:rPr lang="en-US" dirty="0" smtClean="0"/>
              <a:t> to 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038600"/>
            <a:ext cx="8077200" cy="2001838"/>
          </a:xfrm>
        </p:spPr>
        <p:txBody>
          <a:bodyPr/>
          <a:lstStyle/>
          <a:p>
            <a:r>
              <a:rPr lang="en-US" sz="2200" dirty="0" smtClean="0"/>
              <a:t>Alice and Bob needs to solve </a:t>
            </a:r>
            <a:r>
              <a:rPr lang="en-US" sz="2200" dirty="0" err="1" smtClean="0"/>
              <a:t>UnionSize</a:t>
            </a:r>
            <a:r>
              <a:rPr lang="en-US" sz="2200" dirty="0" smtClean="0"/>
              <a:t> by leveraging a Sum oracle protocol</a:t>
            </a:r>
          </a:p>
          <a:p>
            <a:r>
              <a:rPr lang="en-US" sz="2200" dirty="0" smtClean="0"/>
              <a:t>This talk only discusses a simplified reduction with weaker results – see paper for the actual reduction 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2042910" y="1626512"/>
            <a:ext cx="2590800" cy="1981200"/>
            <a:chOff x="2324100" y="1626512"/>
            <a:chExt cx="2590800" cy="1981200"/>
          </a:xfrm>
        </p:grpSpPr>
        <p:cxnSp>
          <p:nvCxnSpPr>
            <p:cNvPr id="15" name="Straight Connector 14"/>
            <p:cNvCxnSpPr/>
            <p:nvPr/>
          </p:nvCxnSpPr>
          <p:spPr bwMode="auto">
            <a:xfrm flipV="1">
              <a:off x="2528016" y="1740812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Oval 7"/>
            <p:cNvSpPr/>
            <p:nvPr/>
          </p:nvSpPr>
          <p:spPr bwMode="auto">
            <a:xfrm>
              <a:off x="291465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5052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6863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3241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409575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2528016" y="2300524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Oval 20"/>
            <p:cNvSpPr/>
            <p:nvPr/>
          </p:nvSpPr>
          <p:spPr bwMode="auto">
            <a:xfrm>
              <a:off x="291465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35052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46863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3241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409575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flipV="1">
              <a:off x="2528016" y="2910124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291465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35052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46863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23241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409575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flipV="1">
              <a:off x="2528016" y="3493412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Oval 36"/>
            <p:cNvSpPr/>
            <p:nvPr/>
          </p:nvSpPr>
          <p:spPr bwMode="auto">
            <a:xfrm>
              <a:off x="291465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35052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46863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23241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409575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46" name="Freeform 45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4595610" y="1752600"/>
            <a:ext cx="914400" cy="1692100"/>
            <a:chOff x="4876800" y="1752600"/>
            <a:chExt cx="914400" cy="1692100"/>
          </a:xfrm>
        </p:grpSpPr>
        <p:sp>
          <p:nvSpPr>
            <p:cNvPr id="44" name="Oval 43"/>
            <p:cNvSpPr/>
            <p:nvPr/>
          </p:nvSpPr>
          <p:spPr bwMode="auto">
            <a:xfrm>
              <a:off x="556260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55" name="Straight Connector 54"/>
            <p:cNvCxnSpPr>
              <a:endCxn id="44" idx="1"/>
            </p:cNvCxnSpPr>
            <p:nvPr/>
          </p:nvCxnSpPr>
          <p:spPr bwMode="auto">
            <a:xfrm>
              <a:off x="4905656" y="1752600"/>
              <a:ext cx="690422" cy="92293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endCxn id="44" idx="2"/>
            </p:cNvCxnSpPr>
            <p:nvPr/>
          </p:nvCxnSpPr>
          <p:spPr bwMode="auto">
            <a:xfrm>
              <a:off x="4905656" y="2362200"/>
              <a:ext cx="656944" cy="39415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>
              <a:stCxn id="44" idx="2"/>
            </p:cNvCxnSpPr>
            <p:nvPr/>
          </p:nvCxnSpPr>
          <p:spPr bwMode="auto">
            <a:xfrm flipH="1">
              <a:off x="4876800" y="2756356"/>
              <a:ext cx="685800" cy="15494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>
              <a:stCxn id="44" idx="3"/>
            </p:cNvCxnSpPr>
            <p:nvPr/>
          </p:nvCxnSpPr>
          <p:spPr bwMode="auto">
            <a:xfrm flipH="1">
              <a:off x="4876800" y="2837178"/>
              <a:ext cx="719278" cy="60752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6" name="TextBox 65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9" name="TextBox 68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0" name="TextBox 69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71" name="TextBox 70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2" name="TextBox 71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73" name="TextBox 72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4" name="TextBox 73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48" name="Straight Connector 47"/>
            <p:cNvCxnSpPr>
              <a:stCxn id="11" idx="3"/>
              <a:endCxn id="4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24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>
              <a:stCxn id="32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>
              <a:stCxn id="4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Oval 4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80" grpId="0"/>
      <p:bldP spid="81" grpId="0"/>
      <p:bldP spid="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Central Question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2362200"/>
          </a:xfrm>
        </p:spPr>
        <p:txBody>
          <a:bodyPr/>
          <a:lstStyle/>
          <a:p>
            <a:r>
              <a:rPr lang="en-US" smtClean="0"/>
              <a:t>Multi-party communication complexity:</a:t>
            </a:r>
          </a:p>
          <a:p>
            <a:pPr lvl="1"/>
            <a:r>
              <a:rPr lang="en-US" smtClean="0"/>
              <a:t>Minimum communication (# of bits) needed to compute 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mtClean="0"/>
              <a:t>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()</a:t>
            </a:r>
            <a:r>
              <a:rPr lang="en-US" smtClean="0"/>
              <a:t> over inputs held by distributed players connected by some topology</a:t>
            </a:r>
          </a:p>
          <a:p>
            <a:pPr lvl="1"/>
            <a:r>
              <a:rPr lang="en-US" smtClean="0"/>
              <a:t>Focus is usually on </a:t>
            </a:r>
            <a:r>
              <a:rPr lang="en-US" smtClean="0">
                <a:solidFill>
                  <a:srgbClr val="FF0000"/>
                </a:solidFill>
              </a:rPr>
              <a:t>lower bounds</a:t>
            </a:r>
          </a:p>
          <a:p>
            <a:pPr lvl="2"/>
            <a:endParaRPr lang="en-US" sz="800" smtClean="0">
              <a:solidFill>
                <a:srgbClr val="FF0000"/>
              </a:solidFill>
            </a:endParaRPr>
          </a:p>
          <a:p>
            <a:pPr>
              <a:buClr>
                <a:srgbClr val="002DB4"/>
              </a:buClr>
            </a:pPr>
            <a:r>
              <a:rPr lang="en-US" smtClean="0"/>
              <a:t>Fault-tolerant (multi-party) communication complexity: Allow player </a:t>
            </a:r>
            <a:r>
              <a:rPr lang="en-US" smtClean="0">
                <a:solidFill>
                  <a:srgbClr val="FF0000"/>
                </a:solidFill>
              </a:rPr>
              <a:t>crash failures</a:t>
            </a:r>
          </a:p>
          <a:p>
            <a:pPr lvl="1"/>
            <a:endParaRPr lang="en-US" smtClean="0"/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0EFA40-DB0A-4C8E-BC72-B8228430690A}" type="slidenum">
              <a:rPr lang="zh-CN" altLang="en-US" smtClean="0"/>
              <a:pPr>
                <a:defRPr/>
              </a:pPr>
              <a:t>2</a:t>
            </a:fld>
            <a:endParaRPr lang="en-US" altLang="zh-CN" smtClean="0"/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62000" y="4343400"/>
            <a:ext cx="7543800" cy="9540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800"/>
              <a:t>If we want to compute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/>
              <a:t>  in a fault-tolerant way, what will the communication complexity be?</a:t>
            </a: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609600" y="5311775"/>
            <a:ext cx="7759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000" i="1"/>
              <a:t>While natural, this question has never been formally posed/ studied – see paper for possible reasons…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941762"/>
            <a:ext cx="8229600" cy="1925638"/>
          </a:xfrm>
        </p:spPr>
        <p:txBody>
          <a:bodyPr/>
          <a:lstStyle/>
          <a:p>
            <a:r>
              <a:rPr lang="en-US" sz="2200" dirty="0" smtClean="0"/>
              <a:t>Value of middle node of a chain = Alice’s bit | Bob’s bit</a:t>
            </a:r>
          </a:p>
          <a:p>
            <a:r>
              <a:rPr lang="en-US" sz="2200" dirty="0" smtClean="0"/>
              <a:t>All other nodes have value 0</a:t>
            </a:r>
          </a:p>
          <a:p>
            <a:r>
              <a:rPr lang="en-US" sz="2200" dirty="0" smtClean="0"/>
              <a:t>Trivially have </a:t>
            </a:r>
            <a:r>
              <a:rPr lang="en-US" sz="2200" dirty="0" err="1" smtClean="0">
                <a:solidFill>
                  <a:srgbClr val="FF0000"/>
                </a:solidFill>
              </a:rPr>
              <a:t>UnionSize</a:t>
            </a:r>
            <a:r>
              <a:rPr lang="en-US" sz="2200" dirty="0" smtClean="0">
                <a:solidFill>
                  <a:srgbClr val="FF0000"/>
                </a:solidFill>
              </a:rPr>
              <a:t> = Sum</a:t>
            </a:r>
          </a:p>
          <a:p>
            <a:r>
              <a:rPr lang="en-US" sz="2200" dirty="0" smtClean="0"/>
              <a:t>Alice and Bob obtains Sum by simulating the execution of the Sum Oracle protocol on nodes in the topology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  <p:sp>
        <p:nvSpPr>
          <p:cNvPr id="60" name="TextBox 59"/>
          <p:cNvSpPr txBox="1"/>
          <p:nvPr/>
        </p:nvSpPr>
        <p:spPr>
          <a:xfrm>
            <a:off x="3352800" y="16764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28457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Reducing from </a:t>
            </a:r>
            <a:r>
              <a:rPr lang="en-US" dirty="0" err="1" smtClean="0"/>
              <a:t>UnionSize</a:t>
            </a:r>
            <a:r>
              <a:rPr lang="en-US" dirty="0" smtClean="0"/>
              <a:t> to Sum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2042910" y="1626512"/>
            <a:ext cx="2590800" cy="1981200"/>
            <a:chOff x="2324100" y="1626512"/>
            <a:chExt cx="2590800" cy="1981200"/>
          </a:xfrm>
        </p:grpSpPr>
        <p:cxnSp>
          <p:nvCxnSpPr>
            <p:cNvPr id="78" name="Straight Connector 77"/>
            <p:cNvCxnSpPr/>
            <p:nvPr/>
          </p:nvCxnSpPr>
          <p:spPr bwMode="auto">
            <a:xfrm flipV="1">
              <a:off x="2528016" y="1740812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" name="Oval 78"/>
            <p:cNvSpPr/>
            <p:nvPr/>
          </p:nvSpPr>
          <p:spPr bwMode="auto">
            <a:xfrm>
              <a:off x="291465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35052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46863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232410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4095750" y="16265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 flipV="1">
              <a:off x="2528016" y="2300524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Oval 84"/>
            <p:cNvSpPr/>
            <p:nvPr/>
          </p:nvSpPr>
          <p:spPr bwMode="auto">
            <a:xfrm>
              <a:off x="291465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35052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46863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232410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4095750" y="21862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 flipV="1">
              <a:off x="2528016" y="2910124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Oval 90"/>
            <p:cNvSpPr/>
            <p:nvPr/>
          </p:nvSpPr>
          <p:spPr bwMode="auto">
            <a:xfrm>
              <a:off x="291465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35052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46863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232410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4095750" y="2795824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 bwMode="auto">
            <a:xfrm flipV="1">
              <a:off x="2528016" y="3493412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Oval 96"/>
            <p:cNvSpPr/>
            <p:nvPr/>
          </p:nvSpPr>
          <p:spPr bwMode="auto">
            <a:xfrm>
              <a:off x="291465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35052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46863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232410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4095750" y="33791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4595610" y="1752600"/>
            <a:ext cx="914400" cy="1692100"/>
            <a:chOff x="4876800" y="1752600"/>
            <a:chExt cx="914400" cy="1692100"/>
          </a:xfrm>
        </p:grpSpPr>
        <p:sp>
          <p:nvSpPr>
            <p:cNvPr id="104" name="Oval 103"/>
            <p:cNvSpPr/>
            <p:nvPr/>
          </p:nvSpPr>
          <p:spPr bwMode="auto">
            <a:xfrm>
              <a:off x="556260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105" name="Straight Connector 104"/>
            <p:cNvCxnSpPr>
              <a:endCxn id="104" idx="1"/>
            </p:cNvCxnSpPr>
            <p:nvPr/>
          </p:nvCxnSpPr>
          <p:spPr bwMode="auto">
            <a:xfrm>
              <a:off x="4905656" y="1752600"/>
              <a:ext cx="690422" cy="92293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>
              <a:endCxn id="104" idx="2"/>
            </p:cNvCxnSpPr>
            <p:nvPr/>
          </p:nvCxnSpPr>
          <p:spPr bwMode="auto">
            <a:xfrm>
              <a:off x="4905656" y="2362200"/>
              <a:ext cx="656944" cy="39415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>
              <a:stCxn id="104" idx="2"/>
            </p:cNvCxnSpPr>
            <p:nvPr/>
          </p:nvCxnSpPr>
          <p:spPr bwMode="auto">
            <a:xfrm flipH="1">
              <a:off x="4876800" y="2756356"/>
              <a:ext cx="685800" cy="15494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>
              <a:stCxn id="104" idx="3"/>
            </p:cNvCxnSpPr>
            <p:nvPr/>
          </p:nvCxnSpPr>
          <p:spPr bwMode="auto">
            <a:xfrm flipH="1">
              <a:off x="4876800" y="2837178"/>
              <a:ext cx="719278" cy="60752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0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0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0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0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Straight Connector 119"/>
            <p:cNvCxnSpPr>
              <a:stCxn id="88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stCxn id="94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>
              <a:stCxn id="10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Oval 12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2" grpId="0"/>
      <p:bldP spid="63" grpId="0"/>
      <p:bldP spid="64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724400"/>
            <a:ext cx="8458200" cy="1295400"/>
          </a:xfrm>
        </p:spPr>
        <p:txBody>
          <a:bodyPr/>
          <a:lstStyle/>
          <a:p>
            <a:r>
              <a:rPr lang="en-US" sz="2200" dirty="0" smtClean="0"/>
              <a:t>Value of middle node of a chain = Alice’s bit | Bob’s bit</a:t>
            </a:r>
          </a:p>
          <a:p>
            <a:r>
              <a:rPr lang="en-US" sz="2200" dirty="0" smtClean="0"/>
              <a:t>If Alice’s bit is 0, then Alice cannot locally determine the value of the middle node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  <p:sp>
        <p:nvSpPr>
          <p:cNvPr id="60" name="TextBox 59"/>
          <p:cNvSpPr txBox="1"/>
          <p:nvPr/>
        </p:nvSpPr>
        <p:spPr>
          <a:xfrm>
            <a:off x="3352800" y="16764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28457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Spoiled Nodes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cxnSp>
        <p:nvCxnSpPr>
          <p:cNvPr id="78" name="Straight Connector 77"/>
          <p:cNvCxnSpPr/>
          <p:nvPr/>
        </p:nvCxnSpPr>
        <p:spPr bwMode="auto">
          <a:xfrm flipV="1">
            <a:off x="2246826" y="17408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263346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32240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1" name="Oval 80"/>
          <p:cNvSpPr/>
          <p:nvPr/>
        </p:nvSpPr>
        <p:spPr bwMode="auto">
          <a:xfrm>
            <a:off x="44051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20429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381456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2246826" y="23005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263346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2240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4051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0429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381456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 flipV="1">
            <a:off x="2246826" y="29101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26334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32240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44051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20429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38145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2246826" y="34934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26334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32240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4051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20429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145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pSp>
        <p:nvGrpSpPr>
          <p:cNvPr id="6" name="Group 102"/>
          <p:cNvGrpSpPr/>
          <p:nvPr/>
        </p:nvGrpSpPr>
        <p:grpSpPr>
          <a:xfrm>
            <a:off x="4595610" y="1752600"/>
            <a:ext cx="914400" cy="1692100"/>
            <a:chOff x="4876800" y="1752600"/>
            <a:chExt cx="914400" cy="1692100"/>
          </a:xfrm>
        </p:grpSpPr>
        <p:sp>
          <p:nvSpPr>
            <p:cNvPr id="104" name="Oval 103"/>
            <p:cNvSpPr/>
            <p:nvPr/>
          </p:nvSpPr>
          <p:spPr bwMode="auto">
            <a:xfrm>
              <a:off x="556260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105" name="Straight Connector 104"/>
            <p:cNvCxnSpPr>
              <a:endCxn id="104" idx="1"/>
            </p:cNvCxnSpPr>
            <p:nvPr/>
          </p:nvCxnSpPr>
          <p:spPr bwMode="auto">
            <a:xfrm>
              <a:off x="4905656" y="1752600"/>
              <a:ext cx="690422" cy="92293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>
              <a:endCxn id="104" idx="2"/>
            </p:cNvCxnSpPr>
            <p:nvPr/>
          </p:nvCxnSpPr>
          <p:spPr bwMode="auto">
            <a:xfrm>
              <a:off x="4905656" y="2362200"/>
              <a:ext cx="656944" cy="39415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>
              <a:stCxn id="104" idx="2"/>
            </p:cNvCxnSpPr>
            <p:nvPr/>
          </p:nvCxnSpPr>
          <p:spPr bwMode="auto">
            <a:xfrm flipH="1">
              <a:off x="4876800" y="2756356"/>
              <a:ext cx="685800" cy="15494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>
              <a:stCxn id="104" idx="3"/>
            </p:cNvCxnSpPr>
            <p:nvPr/>
          </p:nvCxnSpPr>
          <p:spPr bwMode="auto">
            <a:xfrm flipH="1">
              <a:off x="4876800" y="2837178"/>
              <a:ext cx="719278" cy="60752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7" name="Group 117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Straight Connector 119"/>
            <p:cNvCxnSpPr>
              <a:stCxn id="88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stCxn id="94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>
              <a:stCxn id="10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Oval 12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62000" y="39624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Alice cannot simulate those red nodes </a:t>
            </a:r>
            <a:endParaRPr lang="en-US" i="1" dirty="0"/>
          </a:p>
        </p:txBody>
      </p:sp>
      <p:grpSp>
        <p:nvGrpSpPr>
          <p:cNvPr id="68" name="Group 67"/>
          <p:cNvGrpSpPr/>
          <p:nvPr/>
        </p:nvGrpSpPr>
        <p:grpSpPr>
          <a:xfrm>
            <a:off x="6858000" y="2583359"/>
            <a:ext cx="1600199" cy="769441"/>
            <a:chOff x="6858000" y="1484244"/>
            <a:chExt cx="1600199" cy="769441"/>
          </a:xfrm>
        </p:grpSpPr>
        <p:sp>
          <p:nvSpPr>
            <p:cNvPr id="66" name="Oval 65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Alice</a:t>
              </a:r>
              <a:endParaRPr lang="en-US" sz="22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114800"/>
            <a:ext cx="8458200" cy="1905000"/>
          </a:xfrm>
        </p:spPr>
        <p:txBody>
          <a:bodyPr/>
          <a:lstStyle/>
          <a:p>
            <a:r>
              <a:rPr lang="en-US" sz="2200" dirty="0" smtClean="0"/>
              <a:t>A spoiled node may causally affect its neighbors, causing them spoiled as well (i.e., can no longer be simulated by Alice)</a:t>
            </a:r>
          </a:p>
          <a:p>
            <a:r>
              <a:rPr lang="en-US" sz="2200" dirty="0" smtClean="0">
                <a:solidFill>
                  <a:schemeClr val="tx2"/>
                </a:solidFill>
              </a:rPr>
              <a:t>We need the root to remain unspoiled for Alice when the Sum protocol terminates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  <p:sp>
        <p:nvSpPr>
          <p:cNvPr id="60" name="TextBox 59"/>
          <p:cNvSpPr txBox="1"/>
          <p:nvPr/>
        </p:nvSpPr>
        <p:spPr>
          <a:xfrm>
            <a:off x="3352800" y="16764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28457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838200"/>
          </a:xfrm>
        </p:spPr>
        <p:txBody>
          <a:bodyPr/>
          <a:lstStyle/>
          <a:p>
            <a:r>
              <a:rPr lang="en-US" dirty="0" smtClean="0"/>
              <a:t>Spreading of Spoiled Nodes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cxnSp>
        <p:nvCxnSpPr>
          <p:cNvPr id="78" name="Straight Connector 77"/>
          <p:cNvCxnSpPr/>
          <p:nvPr/>
        </p:nvCxnSpPr>
        <p:spPr bwMode="auto">
          <a:xfrm flipV="1">
            <a:off x="2246826" y="17408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263346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32240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1" name="Oval 80"/>
          <p:cNvSpPr/>
          <p:nvPr/>
        </p:nvSpPr>
        <p:spPr bwMode="auto">
          <a:xfrm>
            <a:off x="44051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204291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3814560" y="16265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2246826" y="23005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263346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2240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4051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04291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3814560" y="21862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 flipV="1">
            <a:off x="2246826" y="29101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26334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32240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44051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20429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38145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2246826" y="34934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26334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32240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4051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20429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145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4595610" y="1752600"/>
            <a:ext cx="914400" cy="1692100"/>
            <a:chOff x="4876800" y="1752600"/>
            <a:chExt cx="914400" cy="1692100"/>
          </a:xfrm>
        </p:grpSpPr>
        <p:sp>
          <p:nvSpPr>
            <p:cNvPr id="104" name="Oval 103"/>
            <p:cNvSpPr/>
            <p:nvPr/>
          </p:nvSpPr>
          <p:spPr bwMode="auto">
            <a:xfrm>
              <a:off x="556260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105" name="Straight Connector 104"/>
            <p:cNvCxnSpPr>
              <a:endCxn id="104" idx="1"/>
            </p:cNvCxnSpPr>
            <p:nvPr/>
          </p:nvCxnSpPr>
          <p:spPr bwMode="auto">
            <a:xfrm>
              <a:off x="4905656" y="1752600"/>
              <a:ext cx="690422" cy="92293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>
              <a:endCxn id="104" idx="2"/>
            </p:cNvCxnSpPr>
            <p:nvPr/>
          </p:nvCxnSpPr>
          <p:spPr bwMode="auto">
            <a:xfrm>
              <a:off x="4905656" y="2362200"/>
              <a:ext cx="656944" cy="39415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>
              <a:stCxn id="104" idx="2"/>
            </p:cNvCxnSpPr>
            <p:nvPr/>
          </p:nvCxnSpPr>
          <p:spPr bwMode="auto">
            <a:xfrm flipH="1">
              <a:off x="4876800" y="2756356"/>
              <a:ext cx="685800" cy="15494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>
              <a:stCxn id="104" idx="3"/>
            </p:cNvCxnSpPr>
            <p:nvPr/>
          </p:nvCxnSpPr>
          <p:spPr bwMode="auto">
            <a:xfrm flipH="1">
              <a:off x="4876800" y="2837178"/>
              <a:ext cx="719278" cy="60752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6" name="Group 117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Straight Connector 119"/>
            <p:cNvCxnSpPr>
              <a:stCxn id="88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stCxn id="94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>
              <a:stCxn id="10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Oval 12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  <p:grpSp>
        <p:nvGrpSpPr>
          <p:cNvPr id="7" name="Group 67"/>
          <p:cNvGrpSpPr/>
          <p:nvPr/>
        </p:nvGrpSpPr>
        <p:grpSpPr>
          <a:xfrm>
            <a:off x="6858000" y="2583359"/>
            <a:ext cx="1600199" cy="769441"/>
            <a:chOff x="6858000" y="1484244"/>
            <a:chExt cx="1600199" cy="769441"/>
          </a:xfrm>
        </p:grpSpPr>
        <p:sp>
          <p:nvSpPr>
            <p:cNvPr id="66" name="Oval 65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Alice</a:t>
              </a:r>
              <a:endParaRPr lang="en-US" sz="2200" dirty="0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6858000" y="1976735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1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858000" y="1981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2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6858000" y="1981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8" grpId="1"/>
      <p:bldP spid="69" grpId="0"/>
      <p:bldP spid="69" grpId="1"/>
      <p:bldP spid="7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962400"/>
            <a:ext cx="8458200" cy="457200"/>
          </a:xfrm>
        </p:spPr>
        <p:txBody>
          <a:bodyPr/>
          <a:lstStyle/>
          <a:p>
            <a:r>
              <a:rPr lang="en-US" sz="2200" dirty="0" smtClean="0"/>
              <a:t>In Round 3, inject failures to stop of spreading of spoiled nodes</a:t>
            </a: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60" name="TextBox 59"/>
          <p:cNvSpPr txBox="1"/>
          <p:nvPr/>
        </p:nvSpPr>
        <p:spPr>
          <a:xfrm>
            <a:off x="3352800" y="16764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28457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Role of Failures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cxnSp>
        <p:nvCxnSpPr>
          <p:cNvPr id="78" name="Straight Connector 77"/>
          <p:cNvCxnSpPr/>
          <p:nvPr/>
        </p:nvCxnSpPr>
        <p:spPr bwMode="auto">
          <a:xfrm flipV="1">
            <a:off x="2246826" y="17408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263346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32240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1" name="Oval 80"/>
          <p:cNvSpPr/>
          <p:nvPr/>
        </p:nvSpPr>
        <p:spPr bwMode="auto">
          <a:xfrm>
            <a:off x="44051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20429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381456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2246826" y="23005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26334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2240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4051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0429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38145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 flipV="1">
            <a:off x="2246826" y="29101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26334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32240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44051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20429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38145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2246826" y="34934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26334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32240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4051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20429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145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281410" y="2642056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105" name="Straight Connector 104"/>
          <p:cNvCxnSpPr>
            <a:endCxn id="104" idx="1"/>
          </p:cNvCxnSpPr>
          <p:nvPr/>
        </p:nvCxnSpPr>
        <p:spPr bwMode="auto">
          <a:xfrm>
            <a:off x="4624466" y="1752600"/>
            <a:ext cx="690422" cy="92293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>
            <a:endCxn id="104" idx="2"/>
          </p:cNvCxnSpPr>
          <p:nvPr/>
        </p:nvCxnSpPr>
        <p:spPr bwMode="auto">
          <a:xfrm>
            <a:off x="4624466" y="2362200"/>
            <a:ext cx="656944" cy="39415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104" idx="2"/>
          </p:cNvCxnSpPr>
          <p:nvPr/>
        </p:nvCxnSpPr>
        <p:spPr bwMode="auto">
          <a:xfrm flipH="1">
            <a:off x="4595610" y="2756356"/>
            <a:ext cx="685800" cy="15494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3"/>
          </p:cNvCxnSpPr>
          <p:nvPr/>
        </p:nvCxnSpPr>
        <p:spPr bwMode="auto">
          <a:xfrm flipH="1">
            <a:off x="4595610" y="2837178"/>
            <a:ext cx="719278" cy="607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6" name="Group 117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Straight Connector 119"/>
            <p:cNvCxnSpPr>
              <a:stCxn id="88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stCxn id="94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>
              <a:stCxn id="10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Oval 12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  <p:grpSp>
        <p:nvGrpSpPr>
          <p:cNvPr id="7" name="Group 67"/>
          <p:cNvGrpSpPr/>
          <p:nvPr/>
        </p:nvGrpSpPr>
        <p:grpSpPr>
          <a:xfrm>
            <a:off x="6858000" y="2583359"/>
            <a:ext cx="1600199" cy="769441"/>
            <a:chOff x="6858000" y="1484244"/>
            <a:chExt cx="1600199" cy="769441"/>
          </a:xfrm>
        </p:grpSpPr>
        <p:sp>
          <p:nvSpPr>
            <p:cNvPr id="66" name="Oval 65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Alice</a:t>
              </a:r>
              <a:endParaRPr lang="en-US" sz="2200" dirty="0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6858000" y="1976735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3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858000" y="1981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4</a:t>
            </a:r>
            <a:endParaRPr lang="en-US" dirty="0"/>
          </a:p>
        </p:txBody>
      </p:sp>
      <p:grpSp>
        <p:nvGrpSpPr>
          <p:cNvPr id="73" name="Group 72"/>
          <p:cNvGrpSpPr/>
          <p:nvPr/>
        </p:nvGrpSpPr>
        <p:grpSpPr>
          <a:xfrm>
            <a:off x="1905000" y="1295400"/>
            <a:ext cx="494046" cy="1302841"/>
            <a:chOff x="1905000" y="1295400"/>
            <a:chExt cx="494046" cy="1302841"/>
          </a:xfrm>
        </p:grpSpPr>
        <p:sp>
          <p:nvSpPr>
            <p:cNvPr id="71" name="TextBox 70"/>
            <p:cNvSpPr txBox="1"/>
            <p:nvPr/>
          </p:nvSpPr>
          <p:spPr>
            <a:xfrm>
              <a:off x="1905000" y="1295400"/>
              <a:ext cx="49404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ym typeface="Symbol"/>
                </a:rPr>
                <a:t></a:t>
              </a:r>
              <a:endParaRPr lang="en-US" sz="44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905000" y="1828800"/>
              <a:ext cx="49404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ym typeface="Symbol"/>
                </a:rPr>
                <a:t></a:t>
              </a:r>
              <a:endParaRPr lang="en-US" sz="440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8" grpId="1"/>
      <p:bldP spid="6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24</a:t>
            </a:fld>
            <a:endParaRPr lang="en-US" altLang="zh-CN"/>
          </a:p>
        </p:txBody>
      </p:sp>
      <p:sp>
        <p:nvSpPr>
          <p:cNvPr id="60" name="TextBox 59"/>
          <p:cNvSpPr txBox="1"/>
          <p:nvPr/>
        </p:nvSpPr>
        <p:spPr>
          <a:xfrm>
            <a:off x="3352800" y="16764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28457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Role of Alice-Bob Communication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cxnSp>
        <p:nvCxnSpPr>
          <p:cNvPr id="78" name="Straight Connector 77"/>
          <p:cNvCxnSpPr/>
          <p:nvPr/>
        </p:nvCxnSpPr>
        <p:spPr bwMode="auto">
          <a:xfrm flipV="1">
            <a:off x="2246826" y="17408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263346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32240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1" name="Oval 80"/>
          <p:cNvSpPr/>
          <p:nvPr/>
        </p:nvSpPr>
        <p:spPr bwMode="auto">
          <a:xfrm>
            <a:off x="44051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204291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3814560" y="1626512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2246826" y="23005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26334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2240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4051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0429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38145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 flipV="1">
            <a:off x="2246826" y="29101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26334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32240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44051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204291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3814560" y="2795824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2246826" y="34934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26334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32240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4051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20429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145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281410" y="2642056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105" name="Straight Connector 104"/>
          <p:cNvCxnSpPr>
            <a:endCxn id="104" idx="1"/>
          </p:cNvCxnSpPr>
          <p:nvPr/>
        </p:nvCxnSpPr>
        <p:spPr bwMode="auto">
          <a:xfrm>
            <a:off x="4624466" y="1752600"/>
            <a:ext cx="690422" cy="92293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>
            <a:endCxn id="104" idx="2"/>
          </p:cNvCxnSpPr>
          <p:nvPr/>
        </p:nvCxnSpPr>
        <p:spPr bwMode="auto">
          <a:xfrm>
            <a:off x="4624466" y="2362200"/>
            <a:ext cx="656944" cy="39415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104" idx="2"/>
          </p:cNvCxnSpPr>
          <p:nvPr/>
        </p:nvCxnSpPr>
        <p:spPr bwMode="auto">
          <a:xfrm flipH="1">
            <a:off x="4595610" y="2756356"/>
            <a:ext cx="685800" cy="15494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3"/>
          </p:cNvCxnSpPr>
          <p:nvPr/>
        </p:nvCxnSpPr>
        <p:spPr bwMode="auto">
          <a:xfrm flipH="1">
            <a:off x="4595610" y="2837178"/>
            <a:ext cx="719278" cy="607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2" name="Group 117"/>
          <p:cNvGrpSpPr/>
          <p:nvPr/>
        </p:nvGrpSpPr>
        <p:grpSpPr>
          <a:xfrm>
            <a:off x="1166610" y="1821634"/>
            <a:ext cx="909778" cy="1671778"/>
            <a:chOff x="1166610" y="1821634"/>
            <a:chExt cx="909778" cy="1671778"/>
          </a:xfrm>
        </p:grpSpPr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Straight Connector 119"/>
            <p:cNvCxnSpPr>
              <a:stCxn id="88" idx="2"/>
            </p:cNvCxnSpPr>
            <p:nvPr/>
          </p:nvCxnSpPr>
          <p:spPr bwMode="auto">
            <a:xfrm flipH="1">
              <a:off x="1395210" y="2300524"/>
              <a:ext cx="647700" cy="458376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stCxn id="94" idx="2"/>
            </p:cNvCxnSpPr>
            <p:nvPr/>
          </p:nvCxnSpPr>
          <p:spPr bwMode="auto">
            <a:xfrm flipH="1" flipV="1">
              <a:off x="1395210" y="2758900"/>
              <a:ext cx="647700" cy="1512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>
              <a:stCxn id="100" idx="2"/>
            </p:cNvCxnSpPr>
            <p:nvPr/>
          </p:nvCxnSpPr>
          <p:spPr bwMode="auto">
            <a:xfrm flipH="1" flipV="1">
              <a:off x="1319010" y="2835100"/>
              <a:ext cx="723900" cy="65831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Oval 122"/>
            <p:cNvSpPr/>
            <p:nvPr/>
          </p:nvSpPr>
          <p:spPr bwMode="auto">
            <a:xfrm>
              <a:off x="1166610" y="2642056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  <p:grpSp>
        <p:nvGrpSpPr>
          <p:cNvPr id="6" name="Group 67"/>
          <p:cNvGrpSpPr/>
          <p:nvPr/>
        </p:nvGrpSpPr>
        <p:grpSpPr>
          <a:xfrm>
            <a:off x="6858000" y="2583359"/>
            <a:ext cx="1600199" cy="769441"/>
            <a:chOff x="6858000" y="1484244"/>
            <a:chExt cx="1600199" cy="769441"/>
          </a:xfrm>
        </p:grpSpPr>
        <p:sp>
          <p:nvSpPr>
            <p:cNvPr id="66" name="Oval 65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Alice</a:t>
              </a:r>
              <a:endParaRPr lang="en-US" sz="22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858000" y="1981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4</a:t>
            </a:r>
            <a:endParaRPr lang="en-US" dirty="0"/>
          </a:p>
        </p:txBody>
      </p:sp>
      <p:grpSp>
        <p:nvGrpSpPr>
          <p:cNvPr id="7" name="Group 72"/>
          <p:cNvGrpSpPr/>
          <p:nvPr/>
        </p:nvGrpSpPr>
        <p:grpSpPr>
          <a:xfrm>
            <a:off x="1905000" y="1295400"/>
            <a:ext cx="494046" cy="1302841"/>
            <a:chOff x="1905000" y="1295400"/>
            <a:chExt cx="494046" cy="1302841"/>
          </a:xfrm>
        </p:grpSpPr>
        <p:sp>
          <p:nvSpPr>
            <p:cNvPr id="71" name="TextBox 70"/>
            <p:cNvSpPr txBox="1"/>
            <p:nvPr/>
          </p:nvSpPr>
          <p:spPr>
            <a:xfrm>
              <a:off x="1905000" y="1295400"/>
              <a:ext cx="49404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ym typeface="Symbol"/>
                </a:rPr>
                <a:t></a:t>
              </a:r>
              <a:endParaRPr lang="en-US" sz="44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905000" y="1828800"/>
              <a:ext cx="49404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ym typeface="Symbol"/>
                </a:rPr>
                <a:t></a:t>
              </a:r>
              <a:endParaRPr lang="en-US" sz="4400" b="1" dirty="0"/>
            </a:p>
          </p:txBody>
        </p:sp>
      </p:grpSp>
      <p:sp>
        <p:nvSpPr>
          <p:cNvPr id="74" name="Content Placeholder 2"/>
          <p:cNvSpPr txBox="1">
            <a:spLocks/>
          </p:cNvSpPr>
          <p:nvPr/>
        </p:nvSpPr>
        <p:spPr bwMode="auto">
          <a:xfrm>
            <a:off x="304800" y="3962400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200" kern="0" dirty="0" smtClean="0">
                <a:latin typeface="+mn-lt"/>
                <a:ea typeface="+mn-ea"/>
              </a:rPr>
              <a:t>In Round 4, cannot fail </a:t>
            </a:r>
            <a:r>
              <a:rPr lang="en-US" sz="2200" kern="0" dirty="0" smtClean="0">
                <a:latin typeface="+mn-lt"/>
                <a:ea typeface="+mn-ea"/>
                <a:sym typeface="Symbol"/>
              </a:rPr>
              <a:t> -- otherwise all nodes are disconnected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Instead</a:t>
            </a:r>
            <a:r>
              <a:rPr lang="en-US" sz="2200" kern="0" dirty="0" smtClean="0">
                <a:latin typeface="+mn-lt"/>
                <a:ea typeface="+mn-ea"/>
              </a:rPr>
              <a:t>, </a:t>
            </a:r>
            <a:r>
              <a:rPr kumimoji="0" lang="en-US" sz="22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Bob simulates</a:t>
            </a:r>
            <a:r>
              <a:rPr kumimoji="0" lang="en-US" sz="2200" b="0" i="0" u="sng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sng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</a:t>
            </a:r>
            <a:r>
              <a:rPr kumimoji="0" lang="en-US" sz="2200" b="0" i="0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and forwards to Alice </a:t>
            </a:r>
            <a:r>
              <a:rPr lang="en-US" sz="2200" kern="0" dirty="0" smtClean="0">
                <a:sym typeface="Symbol"/>
              </a:rPr>
              <a:t>’s message</a:t>
            </a:r>
          </a:p>
          <a:p>
            <a:pPr marL="800100" lvl="1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lang="en-US" sz="2000" kern="0" dirty="0" smtClean="0">
                <a:sym typeface="Symbol"/>
              </a:rPr>
              <a:t>Such Alice-Bob communication is the CC incurred for solving </a:t>
            </a:r>
            <a:r>
              <a:rPr lang="en-US" sz="2000" kern="0" dirty="0" err="1" smtClean="0">
                <a:sym typeface="Symbol"/>
              </a:rPr>
              <a:t>UnionSize</a:t>
            </a:r>
            <a:endParaRPr lang="en-US" sz="2000" kern="0" dirty="0" smtClean="0">
              <a:sym typeface="Symbol"/>
            </a:endParaRPr>
          </a:p>
          <a:p>
            <a:pPr marL="800100" lvl="1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lang="en-US" sz="2000" kern="0" dirty="0" smtClean="0">
                <a:sym typeface="Symbol"/>
              </a:rPr>
              <a:t>#of bits sent by  in Sum protocol = # bit sent by Bob to Alice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25</a:t>
            </a:fld>
            <a:endParaRPr lang="en-US" altLang="zh-CN"/>
          </a:p>
        </p:txBody>
      </p:sp>
      <p:sp>
        <p:nvSpPr>
          <p:cNvPr id="62" name="TextBox 61"/>
          <p:cNvSpPr txBox="1"/>
          <p:nvPr/>
        </p:nvSpPr>
        <p:spPr>
          <a:xfrm>
            <a:off x="3352800" y="2236112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3352800" y="3429000"/>
            <a:ext cx="356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Failures introduce spoiled nodes for Bob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30558" y="1066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Alice’s input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2246826" y="2300524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26334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2240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4051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04291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3814560" y="2186224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2246826" y="3493412"/>
            <a:ext cx="2209800" cy="1234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26334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32240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4051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204291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14560" y="3379112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2" name="Freeform 101"/>
          <p:cNvSpPr/>
          <p:nvPr/>
        </p:nvSpPr>
        <p:spPr bwMode="auto">
          <a:xfrm>
            <a:off x="1256762" y="1160172"/>
            <a:ext cx="4199585" cy="1479997"/>
          </a:xfrm>
          <a:custGeom>
            <a:avLst/>
            <a:gdLst>
              <a:gd name="connsiteX0" fmla="*/ 62247 w 4277931"/>
              <a:gd name="connsiteY0" fmla="*/ 1734355 h 1734355"/>
              <a:gd name="connsiteX1" fmla="*/ 603160 w 4277931"/>
              <a:gd name="connsiteY1" fmla="*/ 369194 h 1734355"/>
              <a:gd name="connsiteX2" fmla="*/ 3681210 w 4277931"/>
              <a:gd name="connsiteY2" fmla="*/ 227527 h 1734355"/>
              <a:gd name="connsiteX3" fmla="*/ 4183486 w 4277931"/>
              <a:gd name="connsiteY3" fmla="*/ 1734355 h 1734355"/>
              <a:gd name="connsiteX0" fmla="*/ 31124 w 4199585"/>
              <a:gd name="connsiteY0" fmla="*/ 1576589 h 1576589"/>
              <a:gd name="connsiteX1" fmla="*/ 572037 w 4199585"/>
              <a:gd name="connsiteY1" fmla="*/ 211428 h 1576589"/>
              <a:gd name="connsiteX2" fmla="*/ 3338848 w 4199585"/>
              <a:gd name="connsiteY2" fmla="*/ 308020 h 1576589"/>
              <a:gd name="connsiteX3" fmla="*/ 4152363 w 4199585"/>
              <a:gd name="connsiteY3" fmla="*/ 1576589 h 1576589"/>
              <a:gd name="connsiteX0" fmla="*/ 31124 w 4199585"/>
              <a:gd name="connsiteY0" fmla="*/ 1467297 h 1467297"/>
              <a:gd name="connsiteX1" fmla="*/ 824248 w 4199585"/>
              <a:gd name="connsiteY1" fmla="*/ 274928 h 1467297"/>
              <a:gd name="connsiteX2" fmla="*/ 3338848 w 4199585"/>
              <a:gd name="connsiteY2" fmla="*/ 198728 h 1467297"/>
              <a:gd name="connsiteX3" fmla="*/ 4152363 w 4199585"/>
              <a:gd name="connsiteY3" fmla="*/ 1467297 h 1467297"/>
              <a:gd name="connsiteX0" fmla="*/ 31124 w 4199585"/>
              <a:gd name="connsiteY0" fmla="*/ 1479997 h 1479997"/>
              <a:gd name="connsiteX1" fmla="*/ 824248 w 4199585"/>
              <a:gd name="connsiteY1" fmla="*/ 211428 h 1479997"/>
              <a:gd name="connsiteX2" fmla="*/ 3338848 w 4199585"/>
              <a:gd name="connsiteY2" fmla="*/ 211428 h 1479997"/>
              <a:gd name="connsiteX3" fmla="*/ 4152363 w 4199585"/>
              <a:gd name="connsiteY3" fmla="*/ 1479997 h 147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9585" h="1479997">
                <a:moveTo>
                  <a:pt x="31124" y="1479997"/>
                </a:moveTo>
                <a:cubicBezTo>
                  <a:pt x="0" y="922985"/>
                  <a:pt x="272961" y="422856"/>
                  <a:pt x="824248" y="211428"/>
                </a:cubicBezTo>
                <a:cubicBezTo>
                  <a:pt x="1375535" y="0"/>
                  <a:pt x="2784162" y="0"/>
                  <a:pt x="3338848" y="211428"/>
                </a:cubicBezTo>
                <a:cubicBezTo>
                  <a:pt x="3893534" y="422856"/>
                  <a:pt x="4199585" y="840346"/>
                  <a:pt x="4152363" y="1479997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281410" y="2642056"/>
            <a:ext cx="228600" cy="228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106" name="Straight Connector 105"/>
          <p:cNvCxnSpPr>
            <a:endCxn id="104" idx="2"/>
          </p:cNvCxnSpPr>
          <p:nvPr/>
        </p:nvCxnSpPr>
        <p:spPr bwMode="auto">
          <a:xfrm>
            <a:off x="4624466" y="2362200"/>
            <a:ext cx="656944" cy="39415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3"/>
          </p:cNvCxnSpPr>
          <p:nvPr/>
        </p:nvCxnSpPr>
        <p:spPr bwMode="auto">
          <a:xfrm flipH="1">
            <a:off x="4595610" y="2837178"/>
            <a:ext cx="719278" cy="607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Box 108"/>
          <p:cNvSpPr txBox="1"/>
          <p:nvPr/>
        </p:nvSpPr>
        <p:spPr>
          <a:xfrm>
            <a:off x="557010" y="153650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57010" y="21302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57010" y="26636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57010" y="3293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777850" y="1474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77850" y="203495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777850" y="2581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</a:t>
            </a:r>
            <a:endParaRPr lang="en-US" sz="2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777850" y="32243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996998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Bob’s input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1361732" y="1626512"/>
            <a:ext cx="3953156" cy="1049022"/>
            <a:chOff x="1361732" y="1626512"/>
            <a:chExt cx="3953156" cy="1049022"/>
          </a:xfrm>
        </p:grpSpPr>
        <p:sp>
          <p:nvSpPr>
            <p:cNvPr id="60" name="TextBox 59"/>
            <p:cNvSpPr txBox="1"/>
            <p:nvPr/>
          </p:nvSpPr>
          <p:spPr>
            <a:xfrm>
              <a:off x="3352800" y="1676400"/>
              <a:ext cx="3561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0</a:t>
              </a:r>
              <a:endParaRPr lang="en-US" sz="2200" dirty="0"/>
            </a:p>
          </p:txBody>
        </p:sp>
        <p:cxnSp>
          <p:nvCxnSpPr>
            <p:cNvPr id="78" name="Straight Connector 77"/>
            <p:cNvCxnSpPr/>
            <p:nvPr/>
          </p:nvCxnSpPr>
          <p:spPr bwMode="auto">
            <a:xfrm flipV="1">
              <a:off x="2246826" y="1740812"/>
              <a:ext cx="2209800" cy="123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" name="Oval 78"/>
            <p:cNvSpPr/>
            <p:nvPr/>
          </p:nvSpPr>
          <p:spPr bwMode="auto">
            <a:xfrm>
              <a:off x="2633460" y="162651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3224010" y="162651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4405110" y="162651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2042910" y="162651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3814560" y="162651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cxnSp>
          <p:nvCxnSpPr>
            <p:cNvPr id="105" name="Straight Connector 104"/>
            <p:cNvCxnSpPr>
              <a:endCxn id="104" idx="1"/>
            </p:cNvCxnSpPr>
            <p:nvPr/>
          </p:nvCxnSpPr>
          <p:spPr bwMode="auto">
            <a:xfrm>
              <a:off x="4624466" y="1752600"/>
              <a:ext cx="690422" cy="92293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9" name="Straight Connector 118"/>
            <p:cNvCxnSpPr>
              <a:stCxn id="82" idx="3"/>
              <a:endCxn id="123" idx="7"/>
            </p:cNvCxnSpPr>
            <p:nvPr/>
          </p:nvCxnSpPr>
          <p:spPr bwMode="auto">
            <a:xfrm flipH="1">
              <a:off x="1361732" y="1821634"/>
              <a:ext cx="714656" cy="85390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20" name="Straight Connector 119"/>
          <p:cNvCxnSpPr>
            <a:stCxn id="88" idx="2"/>
          </p:cNvCxnSpPr>
          <p:nvPr/>
        </p:nvCxnSpPr>
        <p:spPr bwMode="auto">
          <a:xfrm flipH="1">
            <a:off x="1395210" y="2300524"/>
            <a:ext cx="647700" cy="45837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3" name="Group 72"/>
          <p:cNvGrpSpPr/>
          <p:nvPr/>
        </p:nvGrpSpPr>
        <p:grpSpPr>
          <a:xfrm>
            <a:off x="1395210" y="2756356"/>
            <a:ext cx="3886200" cy="520243"/>
            <a:chOff x="1395210" y="2756356"/>
            <a:chExt cx="3886200" cy="520243"/>
          </a:xfrm>
        </p:grpSpPr>
        <p:sp>
          <p:nvSpPr>
            <p:cNvPr id="63" name="TextBox 62"/>
            <p:cNvSpPr txBox="1"/>
            <p:nvPr/>
          </p:nvSpPr>
          <p:spPr>
            <a:xfrm>
              <a:off x="3352800" y="2845712"/>
              <a:ext cx="3561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1</a:t>
              </a:r>
              <a:endParaRPr lang="en-US" sz="2200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1395210" y="2756356"/>
              <a:ext cx="3886200" cy="268068"/>
              <a:chOff x="1395210" y="2756356"/>
              <a:chExt cx="3886200" cy="268068"/>
            </a:xfrm>
          </p:grpSpPr>
          <p:cxnSp>
            <p:nvCxnSpPr>
              <p:cNvPr id="90" name="Straight Connector 89"/>
              <p:cNvCxnSpPr/>
              <p:nvPr/>
            </p:nvCxnSpPr>
            <p:spPr bwMode="auto">
              <a:xfrm flipV="1">
                <a:off x="2246826" y="2910124"/>
                <a:ext cx="2209800" cy="1234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1" name="Oval 90"/>
              <p:cNvSpPr/>
              <p:nvPr/>
            </p:nvSpPr>
            <p:spPr bwMode="auto">
              <a:xfrm>
                <a:off x="2633460" y="2795824"/>
                <a:ext cx="228600" cy="228600"/>
              </a:xfrm>
              <a:prstGeom prst="ellipse">
                <a:avLst/>
              </a:prstGeom>
              <a:solidFill>
                <a:srgbClr val="FF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92" name="Oval 91"/>
              <p:cNvSpPr/>
              <p:nvPr/>
            </p:nvSpPr>
            <p:spPr bwMode="auto">
              <a:xfrm>
                <a:off x="3224010" y="2795824"/>
                <a:ext cx="228600" cy="228600"/>
              </a:xfrm>
              <a:prstGeom prst="ellipse">
                <a:avLst/>
              </a:prstGeom>
              <a:solidFill>
                <a:srgbClr val="FF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 bwMode="auto">
              <a:xfrm>
                <a:off x="4405110" y="2795824"/>
                <a:ext cx="228600" cy="228600"/>
              </a:xfrm>
              <a:prstGeom prst="ellipse">
                <a:avLst/>
              </a:prstGeom>
              <a:solidFill>
                <a:srgbClr val="FF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94" name="Oval 93"/>
              <p:cNvSpPr/>
              <p:nvPr/>
            </p:nvSpPr>
            <p:spPr bwMode="auto">
              <a:xfrm>
                <a:off x="2042910" y="2795824"/>
                <a:ext cx="228600" cy="228600"/>
              </a:xfrm>
              <a:prstGeom prst="ellipse">
                <a:avLst/>
              </a:prstGeom>
              <a:solidFill>
                <a:srgbClr val="FF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95" name="Oval 94"/>
              <p:cNvSpPr/>
              <p:nvPr/>
            </p:nvSpPr>
            <p:spPr bwMode="auto">
              <a:xfrm>
                <a:off x="3814560" y="2795824"/>
                <a:ext cx="228600" cy="228600"/>
              </a:xfrm>
              <a:prstGeom prst="ellipse">
                <a:avLst/>
              </a:prstGeom>
              <a:solidFill>
                <a:srgbClr val="FF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FF"/>
                  </a:buClr>
                  <a:buSzPct val="75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cxnSp>
            <p:nvCxnSpPr>
              <p:cNvPr id="107" name="Straight Connector 106"/>
              <p:cNvCxnSpPr>
                <a:stCxn id="104" idx="2"/>
              </p:cNvCxnSpPr>
              <p:nvPr/>
            </p:nvCxnSpPr>
            <p:spPr bwMode="auto">
              <a:xfrm flipH="1">
                <a:off x="4595610" y="2756356"/>
                <a:ext cx="685800" cy="154944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1" name="Straight Connector 120"/>
              <p:cNvCxnSpPr>
                <a:stCxn id="94" idx="2"/>
              </p:cNvCxnSpPr>
              <p:nvPr/>
            </p:nvCxnSpPr>
            <p:spPr bwMode="auto">
              <a:xfrm flipH="1" flipV="1">
                <a:off x="1395210" y="2758900"/>
                <a:ext cx="647700" cy="151224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122" name="Straight Connector 121"/>
          <p:cNvCxnSpPr>
            <a:stCxn id="100" idx="2"/>
          </p:cNvCxnSpPr>
          <p:nvPr/>
        </p:nvCxnSpPr>
        <p:spPr bwMode="auto">
          <a:xfrm flipH="1" flipV="1">
            <a:off x="1319010" y="2835100"/>
            <a:ext cx="723900" cy="65831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3" name="Oval 122"/>
          <p:cNvSpPr/>
          <p:nvPr/>
        </p:nvSpPr>
        <p:spPr bwMode="auto">
          <a:xfrm>
            <a:off x="1166610" y="2642056"/>
            <a:ext cx="228600" cy="22860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Arial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990600" y="3023316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069170" y="27432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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234412" y="27807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</a:t>
            </a:r>
            <a:endParaRPr lang="en-US" dirty="0"/>
          </a:p>
        </p:txBody>
      </p:sp>
      <p:grpSp>
        <p:nvGrpSpPr>
          <p:cNvPr id="3" name="Group 67"/>
          <p:cNvGrpSpPr/>
          <p:nvPr/>
        </p:nvGrpSpPr>
        <p:grpSpPr>
          <a:xfrm>
            <a:off x="6858000" y="1821359"/>
            <a:ext cx="1600199" cy="769441"/>
            <a:chOff x="6858000" y="1484244"/>
            <a:chExt cx="1600199" cy="769441"/>
          </a:xfrm>
        </p:grpSpPr>
        <p:sp>
          <p:nvSpPr>
            <p:cNvPr id="66" name="Oval 65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Alice</a:t>
              </a:r>
              <a:endParaRPr lang="en-US" sz="22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858000" y="1219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4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905000" y="1295400"/>
            <a:ext cx="494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ym typeface="Symbol"/>
              </a:rPr>
              <a:t></a:t>
            </a:r>
            <a:endParaRPr lang="en-US" sz="4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1905000" y="1828800"/>
            <a:ext cx="494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ym typeface="Symbol"/>
              </a:rPr>
              <a:t></a:t>
            </a:r>
            <a:endParaRPr lang="en-US" sz="4400" b="1" dirty="0"/>
          </a:p>
        </p:txBody>
      </p:sp>
      <p:sp>
        <p:nvSpPr>
          <p:cNvPr id="74" name="Content Placeholder 2"/>
          <p:cNvSpPr txBox="1">
            <a:spLocks/>
          </p:cNvSpPr>
          <p:nvPr/>
        </p:nvSpPr>
        <p:spPr bwMode="auto">
          <a:xfrm>
            <a:off x="457200" y="3810000"/>
            <a:ext cx="8153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200" kern="0" dirty="0" smtClean="0">
                <a:latin typeface="+mn-lt"/>
                <a:ea typeface="+mn-ea"/>
                <a:sym typeface="Symbol"/>
              </a:rPr>
              <a:t>Whether a chain has a failure depends on Alice’s bit.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200" kern="0" dirty="0" smtClean="0">
                <a:latin typeface="+mn-lt"/>
                <a:ea typeface="+mn-ea"/>
                <a:sym typeface="Symbol"/>
              </a:rPr>
              <a:t>Bob cannot determine whether there will be a failure at Round 4  Spoiled for Bob</a:t>
            </a:r>
          </a:p>
        </p:txBody>
      </p:sp>
      <p:grpSp>
        <p:nvGrpSpPr>
          <p:cNvPr id="77" name="Group 67"/>
          <p:cNvGrpSpPr/>
          <p:nvPr/>
        </p:nvGrpSpPr>
        <p:grpSpPr>
          <a:xfrm>
            <a:off x="6858000" y="2667000"/>
            <a:ext cx="1600199" cy="769441"/>
            <a:chOff x="6858000" y="1484244"/>
            <a:chExt cx="1600199" cy="769441"/>
          </a:xfrm>
        </p:grpSpPr>
        <p:sp>
          <p:nvSpPr>
            <p:cNvPr id="103" name="Oval 102"/>
            <p:cNvSpPr/>
            <p:nvPr/>
          </p:nvSpPr>
          <p:spPr bwMode="auto">
            <a:xfrm>
              <a:off x="6858000" y="1600200"/>
              <a:ext cx="228600" cy="228600"/>
            </a:xfrm>
            <a:prstGeom prst="ellipse">
              <a:avLst/>
            </a:prstGeom>
            <a:solidFill>
              <a:srgbClr val="333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2075" tIns="46038" rIns="92075" bIns="46038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FF"/>
                </a:buClr>
                <a:buSzPct val="75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046844" y="1484244"/>
              <a:ext cx="14113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:spoiled for Bob</a:t>
              </a:r>
              <a:endParaRPr lang="en-US" sz="2200" dirty="0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6858000" y="1219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5</a:t>
            </a:r>
            <a:endParaRPr lang="en-US" dirty="0"/>
          </a:p>
        </p:txBody>
      </p:sp>
      <p:sp>
        <p:nvSpPr>
          <p:cNvPr id="129" name="TextBox 128"/>
          <p:cNvSpPr txBox="1"/>
          <p:nvPr/>
        </p:nvSpPr>
        <p:spPr>
          <a:xfrm>
            <a:off x="6858000" y="1219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7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6858000" y="1219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6</a:t>
            </a:r>
            <a:endParaRPr lang="en-US" dirty="0"/>
          </a:p>
        </p:txBody>
      </p:sp>
      <p:sp>
        <p:nvSpPr>
          <p:cNvPr id="131" name="Content Placeholder 2"/>
          <p:cNvSpPr txBox="1">
            <a:spLocks/>
          </p:cNvSpPr>
          <p:nvPr/>
        </p:nvSpPr>
        <p:spPr bwMode="auto">
          <a:xfrm>
            <a:off x="457200" y="50292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lang="en-US" sz="2200" kern="0" dirty="0" smtClean="0">
                <a:latin typeface="+mn-lt"/>
                <a:ea typeface="+mn-ea"/>
                <a:sym typeface="Symbol"/>
              </a:rPr>
              <a:t>Alice </a:t>
            </a:r>
            <a:r>
              <a:rPr lang="en-US" sz="2200" kern="0" dirty="0" smtClean="0"/>
              <a:t>simulates </a:t>
            </a:r>
            <a:r>
              <a:rPr lang="en-US" sz="2200" kern="0" dirty="0" smtClean="0">
                <a:sym typeface="Symbol"/>
              </a:rPr>
              <a:t> and forwards to Bob ’s message</a:t>
            </a:r>
            <a:endParaRPr lang="en-US" sz="2200" kern="0" dirty="0" smtClean="0">
              <a:latin typeface="+mn-lt"/>
              <a:ea typeface="+mn-ea"/>
              <a:sym typeface="Symbol"/>
            </a:endParaRPr>
          </a:p>
        </p:txBody>
      </p:sp>
      <p:sp>
        <p:nvSpPr>
          <p:cNvPr id="132" name="Content Placeholder 2"/>
          <p:cNvSpPr txBox="1">
            <a:spLocks/>
          </p:cNvSpPr>
          <p:nvPr/>
        </p:nvSpPr>
        <p:spPr bwMode="auto">
          <a:xfrm>
            <a:off x="457200" y="55626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lang="en-US" sz="2200" kern="0" dirty="0" smtClean="0">
                <a:sym typeface="Symbol"/>
              </a:rPr>
              <a:t>Must stop before Round 9  Restriction on time complexity 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858000" y="121920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8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1" grpId="0"/>
      <p:bldP spid="113" grpId="0"/>
      <p:bldP spid="115" grpId="0"/>
      <p:bldP spid="69" grpId="0"/>
      <p:bldP spid="71" grpId="0"/>
      <p:bldP spid="74" grpId="0"/>
      <p:bldP spid="127" grpId="0"/>
      <p:bldP spid="127" grpId="1"/>
      <p:bldP spid="129" grpId="0"/>
      <p:bldP spid="129" grpId="1"/>
      <p:bldP spid="130" grpId="0"/>
      <p:bldP spid="130" grpId="1"/>
      <p:bldP spid="131" grpId="0"/>
      <p:bldP spid="132" grpId="0"/>
      <p:bldP spid="13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22275"/>
            <a:ext cx="7772400" cy="838200"/>
          </a:xfrm>
        </p:spPr>
        <p:txBody>
          <a:bodyPr/>
          <a:lstStyle/>
          <a:p>
            <a:r>
              <a:rPr lang="en-US" dirty="0" smtClean="0"/>
              <a:t>Key Aspects in Our Simple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1377950"/>
          </a:xfrm>
        </p:spPr>
        <p:txBody>
          <a:bodyPr/>
          <a:lstStyle/>
          <a:p>
            <a:r>
              <a:rPr lang="en-US" sz="2400" dirty="0" smtClean="0"/>
              <a:t>Alice simulates a set of nodes that change over time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lvl="2"/>
            <a:endParaRPr lang="en-US" sz="1400" dirty="0" smtClean="0"/>
          </a:p>
          <a:p>
            <a:r>
              <a:rPr lang="en-US" sz="2400" dirty="0" smtClean="0"/>
              <a:t>Total # failures = </a:t>
            </a:r>
            <a:r>
              <a:rPr lang="en-US" sz="2400" dirty="0" smtClean="0"/>
              <a:t>          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/>
              <a:t>&lt;</a:t>
            </a:r>
            <a:r>
              <a:rPr lang="en-US" sz="2400" dirty="0" smtClean="0"/>
              <a:t> </a:t>
            </a:r>
            <a:r>
              <a:rPr lang="en-US" sz="2400" dirty="0" smtClean="0"/>
              <a:t>any constant fraction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lvl="1"/>
            <a:r>
              <a:rPr lang="en-US" dirty="0" smtClean="0"/>
              <a:t>If restrict to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/>
              <a:t>  failures, lower bound would be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 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Failed nodes themselves become spoiled nodes for Bob</a:t>
            </a:r>
          </a:p>
          <a:p>
            <a:pPr lvl="1"/>
            <a:r>
              <a:rPr lang="en-US" dirty="0" smtClean="0"/>
              <a:t>Spreading of such spoiled nodes leads to a restriction on time complexity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26</a:t>
            </a:fld>
            <a:endParaRPr lang="en-US" altLang="zh-CN"/>
          </a:p>
        </p:txBody>
      </p:sp>
      <p:sp>
        <p:nvSpPr>
          <p:cNvPr id="6" name="TextBox 5"/>
          <p:cNvSpPr txBox="1"/>
          <p:nvPr/>
        </p:nvSpPr>
        <p:spPr>
          <a:xfrm>
            <a:off x="1295400" y="1917479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Goal: Properly injecting failures to allow the simulation to continue as long as possible</a:t>
            </a:r>
            <a:endParaRPr lang="en-US" dirty="0">
              <a:solidFill>
                <a:srgbClr val="0033CC"/>
              </a:solidFill>
            </a:endParaRP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200400" y="2819400"/>
          <a:ext cx="838200" cy="838200"/>
        </p:xfrm>
        <a:graphic>
          <a:graphicData uri="http://schemas.openxmlformats.org/presentationml/2006/ole">
            <p:oleObj spid="_x0000_s54274" name="Equation" r:id="rId4" imgW="419040" imgH="419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27</a:t>
            </a:fld>
            <a:endParaRPr lang="en-US" altLang="zh-CN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2309610"/>
            <a:ext cx="8001000" cy="325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kern="0" dirty="0" smtClean="0">
                <a:latin typeface="+mn-lt"/>
                <a:ea typeface="+mn-ea"/>
              </a:rPr>
              <a:t>                    : </a:t>
            </a:r>
            <a:r>
              <a:rPr lang="en-US" kern="0" dirty="0" smtClean="0">
                <a:solidFill>
                  <a:schemeClr val="bg2"/>
                </a:solidFill>
                <a:latin typeface="+mn-lt"/>
                <a:ea typeface="+mn-ea"/>
              </a:rPr>
              <a:t>Simple but interesting reduction from the </a:t>
            </a:r>
            <a:r>
              <a:rPr lang="en-US" kern="0" dirty="0" err="1" smtClean="0">
                <a:solidFill>
                  <a:schemeClr val="bg2"/>
                </a:solidFill>
                <a:latin typeface="+mn-lt"/>
                <a:ea typeface="+mn-ea"/>
              </a:rPr>
              <a:t>UnionSize</a:t>
            </a:r>
            <a:r>
              <a:rPr lang="en-US" kern="0" dirty="0" smtClean="0">
                <a:solidFill>
                  <a:schemeClr val="bg2"/>
                </a:solidFill>
                <a:latin typeface="+mn-lt"/>
                <a:ea typeface="+mn-ea"/>
              </a:rPr>
              <a:t> two-party problem </a:t>
            </a:r>
            <a:r>
              <a:rPr lang="en-US" kern="0" dirty="0" smtClean="0">
                <a:solidFill>
                  <a:schemeClr val="bg2"/>
                </a:solidFill>
                <a:latin typeface="+mn-lt"/>
                <a:ea typeface="+mn-ea"/>
                <a:sym typeface="Symbol"/>
              </a:rPr>
              <a:t></a:t>
            </a:r>
            <a:endParaRPr lang="en-US" kern="0" dirty="0" smtClean="0">
              <a:solidFill>
                <a:schemeClr val="bg2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lang="en-US" sz="1800" kern="0" dirty="0" smtClean="0"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kern="0" dirty="0" smtClean="0">
                <a:latin typeface="+mn-lt"/>
                <a:ea typeface="+mn-ea"/>
              </a:rPr>
              <a:t>                                          :  Reduction from a new </a:t>
            </a:r>
            <a:r>
              <a:rPr lang="en-US" kern="0" dirty="0" err="1" smtClean="0">
                <a:solidFill>
                  <a:srgbClr val="FF0000"/>
                </a:solidFill>
                <a:latin typeface="+mn-lt"/>
                <a:ea typeface="+mn-ea"/>
              </a:rPr>
              <a:t>UnionSizeCP</a:t>
            </a:r>
            <a:r>
              <a:rPr lang="en-US" kern="0" dirty="0" smtClean="0">
                <a:latin typeface="+mn-lt"/>
                <a:ea typeface="+mn-ea"/>
              </a:rPr>
              <a:t> problem, which has </a:t>
            </a:r>
            <a:r>
              <a:rPr lang="en-US" sz="2200" kern="0" dirty="0" smtClean="0">
                <a:latin typeface="+mn-lt"/>
                <a:ea typeface="+mn-ea"/>
              </a:rPr>
              <a:t>a novel </a:t>
            </a:r>
            <a:r>
              <a:rPr lang="en-US" sz="2200" kern="0" dirty="0" smtClean="0">
                <a:solidFill>
                  <a:srgbClr val="FF0000"/>
                </a:solidFill>
                <a:latin typeface="+mn-lt"/>
                <a:ea typeface="+mn-ea"/>
              </a:rPr>
              <a:t>cycle promise</a:t>
            </a:r>
          </a:p>
          <a:p>
            <a:pPr marL="342900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endParaRPr lang="en-US" sz="1800" kern="0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marL="342900" indent="-342900">
              <a:buClr>
                <a:schemeClr val="tx2"/>
              </a:buClr>
              <a:buSzTx/>
              <a:buFont typeface="Wingdings" pitchFamily="2" charset="2"/>
              <a:buChar char="§"/>
            </a:pPr>
            <a:r>
              <a:rPr lang="en-US" kern="0" dirty="0" smtClean="0">
                <a:latin typeface="+mn-lt"/>
                <a:ea typeface="+mn-ea"/>
              </a:rPr>
              <a:t>                               : </a:t>
            </a:r>
            <a:r>
              <a:rPr lang="en-US" kern="0" dirty="0" smtClean="0"/>
              <a:t>Reduction from an interesting probing game</a:t>
            </a:r>
            <a:endParaRPr lang="en-US" kern="0" dirty="0" smtClean="0">
              <a:latin typeface="+mn-lt"/>
              <a:ea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012448"/>
            <a:ext cx="8153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kern="0" dirty="0" smtClean="0"/>
              <a:t>Our proof techniques depend on the value of </a:t>
            </a:r>
            <a:r>
              <a:rPr lang="en-US" sz="2800" i="1" dirty="0" smtClean="0">
                <a:latin typeface="Times New Roman" pitchFamily="18" charset="0"/>
              </a:rPr>
              <a:t>b</a:t>
            </a:r>
            <a:endParaRPr lang="en-US" sz="2800" kern="0" dirty="0" smtClean="0"/>
          </a:p>
          <a:p>
            <a:pPr>
              <a:spcBef>
                <a:spcPts val="0"/>
              </a:spcBef>
            </a:pPr>
            <a:r>
              <a:rPr lang="en-US" kern="0" dirty="0" smtClean="0"/>
              <a:t>(recall </a:t>
            </a:r>
            <a:r>
              <a:rPr lang="en-US" dirty="0" smtClean="0"/>
              <a:t>Time complexity = (</a:t>
            </a:r>
            <a:r>
              <a:rPr lang="en-US" i="1" dirty="0" smtClean="0">
                <a:latin typeface="Times New Roman" pitchFamily="18" charset="0"/>
              </a:rPr>
              <a:t>b </a:t>
            </a:r>
            <a:r>
              <a:rPr lang="en-US" dirty="0" smtClean="0">
                <a:sym typeface="Symbol"/>
              </a:rPr>
              <a:t> </a:t>
            </a:r>
            <a:r>
              <a:rPr lang="en-US" dirty="0" smtClean="0"/>
              <a:t>eccentricity) rounds)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70307" y="2299954"/>
          <a:ext cx="1670051" cy="396284"/>
        </p:xfrm>
        <a:graphic>
          <a:graphicData uri="http://schemas.openxmlformats.org/presentationml/2006/ole">
            <p:oleObj spid="_x0000_s38914" name="Equation" r:id="rId4" imgW="749160" imgH="17748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838201" y="3461202"/>
          <a:ext cx="3505200" cy="448666"/>
        </p:xfrm>
        <a:graphic>
          <a:graphicData uri="http://schemas.openxmlformats.org/presentationml/2006/ole">
            <p:oleObj spid="_x0000_s38915" name="Equation" r:id="rId5" imgW="1587240" imgH="2030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851079" y="4648200"/>
          <a:ext cx="2590800" cy="450574"/>
        </p:xfrm>
        <a:graphic>
          <a:graphicData uri="http://schemas.openxmlformats.org/presentationml/2006/ole">
            <p:oleObj spid="_x0000_s38916" name="Equation" r:id="rId6" imgW="116820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UnionSizeCP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505200"/>
          </a:xfrm>
        </p:spPr>
        <p:txBody>
          <a:bodyPr/>
          <a:lstStyle/>
          <a:p>
            <a:r>
              <a:rPr lang="en-US" dirty="0" err="1" smtClean="0"/>
              <a:t>UnionSizeCP</a:t>
            </a:r>
            <a:r>
              <a:rPr lang="en-US" dirty="0" smtClean="0"/>
              <a:t> designed to allow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/>
              <a:t> to grow above 2 in the reduction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Enables continuous injection of new failures to hinder the spread of spoiled nodes caused by old failures</a:t>
            </a:r>
          </a:p>
          <a:p>
            <a:pPr lvl="1"/>
            <a:r>
              <a:rPr lang="en-US" dirty="0" smtClean="0"/>
              <a:t>But simulation still cannot last forever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28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1105437" y="1378803"/>
            <a:ext cx="69470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Challenge: Reduction from </a:t>
            </a:r>
            <a:r>
              <a:rPr lang="en-US" i="1" dirty="0" err="1" smtClean="0"/>
              <a:t>UnionSize</a:t>
            </a:r>
            <a:r>
              <a:rPr lang="en-US" i="1" dirty="0" smtClean="0"/>
              <a:t> does not seem to allow more than (2 </a:t>
            </a:r>
            <a:r>
              <a:rPr lang="en-US" i="1" dirty="0" smtClean="0">
                <a:sym typeface="Symbol"/>
              </a:rPr>
              <a:t> eccentricity) </a:t>
            </a:r>
            <a:r>
              <a:rPr lang="en-US" i="1" dirty="0" smtClean="0"/>
              <a:t>rounds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905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u="none" dirty="0" err="1" smtClean="0"/>
              <a:t>UnionSizeCP</a:t>
            </a:r>
            <a:r>
              <a:rPr lang="en-US" sz="4000" i="1" u="none" baseline="-25000" dirty="0" err="1" smtClean="0">
                <a:latin typeface="Times New Roman" pitchFamily="18" charset="0"/>
                <a:cs typeface="Times New Roman" pitchFamily="18" charset="0"/>
              </a:rPr>
              <a:t>n,q</a:t>
            </a:r>
            <a:r>
              <a:rPr lang="en-US" u="none" dirty="0" smtClean="0"/>
              <a:t> </a:t>
            </a:r>
            <a:endParaRPr lang="en-US" u="none" dirty="0"/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969963"/>
            <a:ext cx="6096000" cy="4745037"/>
          </a:xfrm>
        </p:spPr>
        <p:txBody>
          <a:bodyPr/>
          <a:lstStyle/>
          <a:p>
            <a:r>
              <a:rPr lang="en-US" sz="2400" smtClean="0"/>
              <a:t>Take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5 </a:t>
            </a:r>
            <a:r>
              <a:rPr lang="en-US" sz="2400" smtClean="0"/>
              <a:t>and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= 4</a:t>
            </a:r>
            <a:endParaRPr lang="en-US" sz="2400" smtClean="0"/>
          </a:p>
          <a:p>
            <a:r>
              <a:rPr lang="en-US" sz="2400" smtClean="0"/>
              <a:t>Alice’s input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smtClean="0"/>
              <a:t> = 	00221</a:t>
            </a:r>
          </a:p>
          <a:p>
            <a:r>
              <a:rPr lang="en-US" sz="2400" smtClean="0"/>
              <a:t>Bob’s input 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smtClean="0"/>
              <a:t>  = 	01132</a:t>
            </a:r>
          </a:p>
          <a:p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smtClean="0"/>
              <a:t> and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smtClean="0"/>
              <a:t> must satisfy the cycle promise (e.g.,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= 1 and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= 2)</a:t>
            </a:r>
          </a:p>
          <a:p>
            <a:pPr lvl="1"/>
            <a:r>
              <a:rPr lang="en-US" sz="2000" smtClean="0"/>
              <a:t>This promise is not ad hoc --- it can actually be </a:t>
            </a:r>
            <a:r>
              <a:rPr lang="en-US" sz="2000" i="1" smtClean="0"/>
              <a:t>derived </a:t>
            </a:r>
            <a:r>
              <a:rPr lang="en-US" sz="2000" smtClean="0"/>
              <a:t>--- see paper</a:t>
            </a:r>
            <a:endParaRPr lang="en-US" sz="1000" smtClean="0"/>
          </a:p>
          <a:p>
            <a:r>
              <a:rPr lang="en-US" sz="2400" smtClean="0"/>
              <a:t>UnionSizeCP defined as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# of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smtClean="0"/>
              <a:t>’ where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 0 or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 0, </a:t>
            </a:r>
            <a:endParaRPr lang="en-US" sz="2400" smtClean="0"/>
          </a:p>
          <a:p>
            <a:r>
              <a:rPr lang="en-US" sz="2400" smtClean="0"/>
              <a:t>In our example, UnionSizeCP = 4</a:t>
            </a:r>
          </a:p>
          <a:p>
            <a:endParaRPr lang="en-US" sz="2400" smtClean="0"/>
          </a:p>
        </p:txBody>
      </p:sp>
      <p:sp>
        <p:nvSpPr>
          <p:cNvPr id="3789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95E03D-E4EF-4704-B36F-0513BF62C82E}" type="slidenum">
              <a:rPr lang="zh-CN" altLang="en-US" smtClean="0"/>
              <a:pPr>
                <a:defRPr/>
              </a:pPr>
              <a:t>29</a:t>
            </a:fld>
            <a:endParaRPr lang="en-US" altLang="zh-CN" smtClean="0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629400" y="1595438"/>
            <a:ext cx="1676400" cy="3567112"/>
            <a:chOff x="6934200" y="1595735"/>
            <a:chExt cx="1676400" cy="3566994"/>
          </a:xfrm>
        </p:grpSpPr>
        <p:cxnSp>
          <p:nvCxnSpPr>
            <p:cNvPr id="38925" name="Straight Connector 6"/>
            <p:cNvCxnSpPr>
              <a:cxnSpLocks noChangeShapeType="1"/>
            </p:cNvCxnSpPr>
            <p:nvPr/>
          </p:nvCxnSpPr>
          <p:spPr bwMode="auto">
            <a:xfrm>
              <a:off x="7391400" y="2286000"/>
              <a:ext cx="76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26" name="Straight Connector 7"/>
            <p:cNvCxnSpPr>
              <a:cxnSpLocks noChangeShapeType="1"/>
            </p:cNvCxnSpPr>
            <p:nvPr/>
          </p:nvCxnSpPr>
          <p:spPr bwMode="auto">
            <a:xfrm>
              <a:off x="7391400" y="23622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8927" name="TextBox 9"/>
            <p:cNvSpPr txBox="1">
              <a:spLocks noChangeArrowheads="1"/>
            </p:cNvSpPr>
            <p:nvPr/>
          </p:nvSpPr>
          <p:spPr bwMode="auto">
            <a:xfrm>
              <a:off x="7060842" y="2123662"/>
              <a:ext cx="356188" cy="1902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0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1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2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3</a:t>
              </a:r>
            </a:p>
          </p:txBody>
        </p:sp>
        <p:sp>
          <p:nvSpPr>
            <p:cNvPr id="38928" name="TextBox 10"/>
            <p:cNvSpPr txBox="1">
              <a:spLocks noChangeArrowheads="1"/>
            </p:cNvSpPr>
            <p:nvPr/>
          </p:nvSpPr>
          <p:spPr bwMode="auto">
            <a:xfrm>
              <a:off x="8127770" y="2120721"/>
              <a:ext cx="356188" cy="1902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0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1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2</a:t>
              </a:r>
            </a:p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/>
                <a:t>3</a:t>
              </a:r>
            </a:p>
          </p:txBody>
        </p:sp>
        <p:cxnSp>
          <p:nvCxnSpPr>
            <p:cNvPr id="38929" name="Straight Connector 12"/>
            <p:cNvCxnSpPr>
              <a:cxnSpLocks noChangeShapeType="1"/>
            </p:cNvCxnSpPr>
            <p:nvPr/>
          </p:nvCxnSpPr>
          <p:spPr bwMode="auto">
            <a:xfrm>
              <a:off x="7391400" y="28194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0" name="Straight Connector 13"/>
            <p:cNvCxnSpPr>
              <a:cxnSpLocks noChangeShapeType="1"/>
            </p:cNvCxnSpPr>
            <p:nvPr/>
          </p:nvCxnSpPr>
          <p:spPr bwMode="auto">
            <a:xfrm>
              <a:off x="7391400" y="32766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1" name="Straight Connector 14"/>
            <p:cNvCxnSpPr>
              <a:cxnSpLocks noChangeShapeType="1"/>
            </p:cNvCxnSpPr>
            <p:nvPr/>
          </p:nvCxnSpPr>
          <p:spPr bwMode="auto">
            <a:xfrm flipH="1">
              <a:off x="7391400" y="23622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2" name="Straight Connector 16"/>
            <p:cNvCxnSpPr>
              <a:cxnSpLocks noChangeShapeType="1"/>
            </p:cNvCxnSpPr>
            <p:nvPr/>
          </p:nvCxnSpPr>
          <p:spPr bwMode="auto">
            <a:xfrm flipH="1">
              <a:off x="7428963" y="2819400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3" name="Straight Connector 17"/>
            <p:cNvCxnSpPr>
              <a:cxnSpLocks noChangeShapeType="1"/>
            </p:cNvCxnSpPr>
            <p:nvPr/>
          </p:nvCxnSpPr>
          <p:spPr bwMode="auto">
            <a:xfrm flipH="1">
              <a:off x="7404279" y="3315237"/>
              <a:ext cx="762000" cy="457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934" name="Straight Connector 18"/>
            <p:cNvCxnSpPr>
              <a:cxnSpLocks noChangeShapeType="1"/>
            </p:cNvCxnSpPr>
            <p:nvPr/>
          </p:nvCxnSpPr>
          <p:spPr bwMode="auto">
            <a:xfrm>
              <a:off x="7417158" y="3810000"/>
              <a:ext cx="762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8935" name="TextBox 21"/>
            <p:cNvSpPr txBox="1">
              <a:spLocks noChangeArrowheads="1"/>
            </p:cNvSpPr>
            <p:nvPr/>
          </p:nvSpPr>
          <p:spPr bwMode="auto">
            <a:xfrm>
              <a:off x="6934200" y="1600200"/>
              <a:ext cx="47481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3600" b="1" i="1" baseline="-2500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6" name="TextBox 22"/>
            <p:cNvSpPr txBox="1">
              <a:spLocks noChangeArrowheads="1"/>
            </p:cNvSpPr>
            <p:nvPr/>
          </p:nvSpPr>
          <p:spPr bwMode="auto">
            <a:xfrm>
              <a:off x="8077224" y="1595735"/>
              <a:ext cx="45717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3600" b="1" i="1" baseline="-2500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7" name="TextBox 23"/>
            <p:cNvSpPr txBox="1">
              <a:spLocks noChangeArrowheads="1"/>
            </p:cNvSpPr>
            <p:nvPr/>
          </p:nvSpPr>
          <p:spPr bwMode="auto">
            <a:xfrm>
              <a:off x="7086600" y="3962400"/>
              <a:ext cx="15240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  <a:buClr>
                  <a:srgbClr val="0000FF"/>
                </a:buClr>
                <a:buSzPct val="75000"/>
                <a:buFont typeface="Arial" charset="0"/>
                <a:buNone/>
              </a:pPr>
              <a:r>
                <a:rPr lang="en-US">
                  <a:solidFill>
                    <a:srgbClr val="0033CC"/>
                  </a:solidFill>
                </a:rPr>
                <a:t>The novel cycle promise</a:t>
              </a:r>
            </a:p>
          </p:txBody>
        </p:sp>
      </p:grpSp>
      <p:sp>
        <p:nvSpPr>
          <p:cNvPr id="38918" name="Rectangle 25"/>
          <p:cNvSpPr>
            <a:spLocks noChangeArrowheads="1"/>
          </p:cNvSpPr>
          <p:nvPr/>
        </p:nvSpPr>
        <p:spPr bwMode="auto">
          <a:xfrm>
            <a:off x="6591300" y="1524000"/>
            <a:ext cx="1676400" cy="36576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897313" y="1447800"/>
            <a:ext cx="319087" cy="914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 rot="7048316">
            <a:off x="7197725" y="2308225"/>
            <a:ext cx="582613" cy="149066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3390900" y="1447800"/>
            <a:ext cx="317500" cy="914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 rot="7048316">
            <a:off x="7185025" y="1838325"/>
            <a:ext cx="582613" cy="149066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4419600" y="1905000"/>
            <a:ext cx="2133600" cy="3048000"/>
          </a:xfrm>
          <a:custGeom>
            <a:avLst/>
            <a:gdLst>
              <a:gd name="T0" fmla="*/ 747180 w 2244093"/>
              <a:gd name="T1" fmla="*/ 2874569 h 3092968"/>
              <a:gd name="T2" fmla="*/ 1618891 w 2244093"/>
              <a:gd name="T3" fmla="*/ 934236 h 3092968"/>
              <a:gd name="T4" fmla="*/ 0 w 2244093"/>
              <a:gd name="T5" fmla="*/ 0 h 3092968"/>
              <a:gd name="T6" fmla="*/ 0 60000 65536"/>
              <a:gd name="T7" fmla="*/ 0 60000 65536"/>
              <a:gd name="T8" fmla="*/ 0 60000 65536"/>
              <a:gd name="T9" fmla="*/ 0 w 2244093"/>
              <a:gd name="T10" fmla="*/ 0 h 3092968"/>
              <a:gd name="T11" fmla="*/ 2244093 w 2244093"/>
              <a:gd name="T12" fmla="*/ 3092968 h 3092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4093" h="3092968">
                <a:moveTo>
                  <a:pt x="961754" y="3092968"/>
                </a:moveTo>
                <a:cubicBezTo>
                  <a:pt x="1407148" y="2276232"/>
                  <a:pt x="2244093" y="1520710"/>
                  <a:pt x="2083801" y="1005215"/>
                </a:cubicBezTo>
                <a:cubicBezTo>
                  <a:pt x="1923509" y="489720"/>
                  <a:pt x="758780" y="192110"/>
                  <a:pt x="0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</p:spPr>
        <p:txBody>
          <a:bodyPr wrap="none" lIns="92075" tIns="46038" rIns="92075" bIns="46038"/>
          <a:lstStyle/>
          <a:p>
            <a:endParaRPr lang="en-US"/>
          </a:p>
        </p:txBody>
      </p:sp>
      <p:sp>
        <p:nvSpPr>
          <p:cNvPr id="38924" name="TextBox 26"/>
          <p:cNvSpPr txBox="1">
            <a:spLocks noChangeArrowheads="1"/>
          </p:cNvSpPr>
          <p:nvPr/>
        </p:nvSpPr>
        <p:spPr bwMode="auto">
          <a:xfrm>
            <a:off x="1154113" y="5665788"/>
            <a:ext cx="6542087" cy="4302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2200"/>
              <a:t>When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200"/>
              <a:t> = 2, UnionSizeCP degrades to UnionSize.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Make the Question Meaningful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22300" y="1295400"/>
            <a:ext cx="8140700" cy="3054350"/>
          </a:xfrm>
        </p:spPr>
        <p:txBody>
          <a:bodyPr/>
          <a:lstStyle/>
          <a:p>
            <a:r>
              <a:rPr lang="en-US" dirty="0" smtClean="0"/>
              <a:t>Restriction 1: Some special root player never fails and </a:t>
            </a:r>
            <a:r>
              <a:rPr lang="en-US" dirty="0" smtClean="0"/>
              <a:t>only </a:t>
            </a:r>
            <a:r>
              <a:rPr lang="en-US" dirty="0" smtClean="0"/>
              <a:t>root needs to know the </a:t>
            </a:r>
            <a:r>
              <a:rPr lang="en-US" dirty="0" smtClean="0"/>
              <a:t>answer</a:t>
            </a:r>
            <a:endParaRPr lang="en-US" dirty="0" smtClean="0"/>
          </a:p>
          <a:p>
            <a:endParaRPr lang="en-US" sz="700" dirty="0" smtClean="0"/>
          </a:p>
          <a:p>
            <a:r>
              <a:rPr lang="en-US" dirty="0" smtClean="0"/>
              <a:t>Restriction </a:t>
            </a:r>
            <a:r>
              <a:rPr lang="en-US" dirty="0" smtClean="0"/>
              <a:t>2: Allow the computation to ignore inputs held by players that have failed or disconnected from the </a:t>
            </a:r>
            <a:r>
              <a:rPr lang="en-US" dirty="0" smtClean="0"/>
              <a:t>root</a:t>
            </a:r>
          </a:p>
          <a:p>
            <a:pPr lvl="1"/>
            <a:r>
              <a:rPr lang="en-US" dirty="0" smtClean="0"/>
              <a:t>Some functions (e.g., </a:t>
            </a:r>
            <a:r>
              <a:rPr lang="en-US" dirty="0" err="1" smtClean="0"/>
              <a:t>disjointness</a:t>
            </a:r>
            <a:r>
              <a:rPr lang="en-US" dirty="0" smtClean="0"/>
              <a:t>) no longer  interesting</a:t>
            </a:r>
          </a:p>
          <a:p>
            <a:pPr lvl="1"/>
            <a:r>
              <a:rPr lang="en-US" dirty="0" smtClean="0"/>
              <a:t>Some functions (e.g. sum) still are </a:t>
            </a:r>
          </a:p>
          <a:p>
            <a:endParaRPr lang="en-US" dirty="0" smtClean="0"/>
          </a:p>
          <a:p>
            <a:pPr lvl="2"/>
            <a:endParaRPr lang="en-US" sz="1000" dirty="0" smtClean="0"/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4A53A-ED96-4880-8097-76974D4A5CF9}" type="slidenum">
              <a:rPr lang="zh-CN" altLang="en-US" smtClean="0"/>
              <a:pPr>
                <a:defRPr/>
              </a:pPr>
              <a:t>3</a:t>
            </a:fld>
            <a:endParaRPr lang="en-US" altLang="zh-CN" smtClean="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762000" y="5405437"/>
            <a:ext cx="7680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i="1" dirty="0"/>
              <a:t>All these restrictions make our lower bounds stronger…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395" y="422275"/>
            <a:ext cx="8229600" cy="838200"/>
          </a:xfrm>
        </p:spPr>
        <p:txBody>
          <a:bodyPr/>
          <a:lstStyle/>
          <a:p>
            <a:r>
              <a:rPr lang="en-US" dirty="0" smtClean="0"/>
              <a:t>Communication Complexity of </a:t>
            </a:r>
            <a:r>
              <a:rPr lang="en-US" dirty="0" err="1" smtClean="0"/>
              <a:t>UnionSizeCP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prior results…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Our upper bound: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dirty="0" smtClean="0"/>
              <a:t>Obtained via a simple deterministic protocol</a:t>
            </a:r>
          </a:p>
          <a:p>
            <a:pPr lvl="1"/>
            <a:r>
              <a:rPr lang="en-US" dirty="0" smtClean="0"/>
              <a:t>Decreases </a:t>
            </a:r>
            <a:r>
              <a:rPr lang="en-US" dirty="0" err="1" smtClean="0"/>
              <a:t>polynomially</a:t>
            </a:r>
            <a:r>
              <a:rPr lang="en-US" dirty="0" smtClean="0"/>
              <a:t> with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q</a:t>
            </a:r>
          </a:p>
          <a:p>
            <a:r>
              <a:rPr lang="en-US" dirty="0" smtClean="0"/>
              <a:t>Our lower bound: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/>
              <a:t>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(1/(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lvl="1"/>
            <a:r>
              <a:rPr lang="en-US" dirty="0" smtClean="0"/>
              <a:t> Obtained via information theoretic arguments</a:t>
            </a:r>
          </a:p>
          <a:p>
            <a:pPr lvl="2"/>
            <a:r>
              <a:rPr lang="en-US" dirty="0" smtClean="0"/>
              <a:t>	</a:t>
            </a:r>
          </a:p>
          <a:p>
            <a:r>
              <a:rPr lang="en-US" dirty="0" smtClean="0"/>
              <a:t>See paper for details…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304800"/>
            <a:ext cx="7772400" cy="838200"/>
          </a:xfrm>
        </p:spPr>
        <p:txBody>
          <a:bodyPr/>
          <a:lstStyle/>
          <a:p>
            <a:r>
              <a:rPr lang="en-US" smtClean="0">
                <a:effectLst/>
              </a:rPr>
              <a:t>Reduction from UnionSizeCP to Sum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996950"/>
          </a:xfrm>
        </p:spPr>
        <p:txBody>
          <a:bodyPr/>
          <a:lstStyle/>
          <a:p>
            <a:r>
              <a:rPr lang="en-US" sz="2400" smtClean="0"/>
              <a:t>Given a fault-tolerant Sum protocol</a:t>
            </a:r>
          </a:p>
          <a:p>
            <a:r>
              <a:rPr lang="en-US" sz="2400" smtClean="0"/>
              <a:t>Alice/Bob can solve UnionSizeCP, by simulating Sum protocol on topology below with certain failure pattern</a:t>
            </a:r>
            <a:r>
              <a:rPr lang="en-US" smtClean="0"/>
              <a:t>  </a:t>
            </a:r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3" cstate="print"/>
          <a:srcRect l="6000" t="22000" r="3000" b="26001"/>
          <a:stretch>
            <a:fillRect/>
          </a:stretch>
        </p:blipFill>
        <p:spPr bwMode="auto">
          <a:xfrm>
            <a:off x="1143000" y="2667000"/>
            <a:ext cx="693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593725" y="4383088"/>
            <a:ext cx="70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root</a:t>
            </a:r>
          </a:p>
        </p:txBody>
      </p:sp>
      <p:sp>
        <p:nvSpPr>
          <p:cNvPr id="36867" name="Footer Placeholder 3"/>
          <p:cNvSpPr txBox="1">
            <a:spLocks noGrp="1"/>
          </p:cNvSpPr>
          <p:nvPr/>
        </p:nvSpPr>
        <p:spPr bwMode="auto">
          <a:xfrm>
            <a:off x="1295400" y="6248400"/>
            <a:ext cx="6400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r>
              <a:rPr lang="en-US" altLang="zh-CN" sz="1400" b="1">
                <a:cs typeface="+mn-cs"/>
              </a:rPr>
              <a:t>Haifeng Yu, National University of Singapore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31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422275"/>
            <a:ext cx="7772400" cy="949326"/>
          </a:xfrm>
        </p:spPr>
        <p:txBody>
          <a:bodyPr/>
          <a:lstStyle/>
          <a:p>
            <a:r>
              <a:rPr lang="en-US" dirty="0" smtClean="0"/>
              <a:t>Lower Bounds on Sum </a:t>
            </a:r>
            <a:br>
              <a:rPr lang="en-US" dirty="0" smtClean="0"/>
            </a:br>
            <a:r>
              <a:rPr lang="en-US" dirty="0" smtClean="0"/>
              <a:t>via Reduction from </a:t>
            </a:r>
            <a:r>
              <a:rPr lang="en-US" dirty="0" err="1" smtClean="0"/>
              <a:t>UnionSizeCP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3733800"/>
          </a:xfrm>
        </p:spPr>
        <p:txBody>
          <a:bodyPr/>
          <a:lstStyle/>
          <a:p>
            <a:r>
              <a:rPr lang="en-US" sz="2400" dirty="0" smtClean="0"/>
              <a:t>Reducing from </a:t>
            </a:r>
            <a:r>
              <a:rPr lang="en-US" sz="2400" dirty="0" err="1" smtClean="0"/>
              <a:t>UnionSizeCP</a:t>
            </a:r>
            <a:r>
              <a:rPr lang="en-US" sz="2400" dirty="0" smtClean="0"/>
              <a:t> gives us lower bounds on Sum for protocols with time complexity above (2 </a:t>
            </a:r>
            <a:r>
              <a:rPr lang="en-US" sz="2400" dirty="0" smtClean="0">
                <a:sym typeface="Symbol"/>
              </a:rPr>
              <a:t> eccentricity) </a:t>
            </a:r>
            <a:r>
              <a:rPr lang="en-US" sz="2400" dirty="0" smtClean="0"/>
              <a:t>rounds</a:t>
            </a:r>
          </a:p>
          <a:p>
            <a:pPr lvl="2"/>
            <a:endParaRPr lang="en-US" sz="800" dirty="0" smtClean="0"/>
          </a:p>
          <a:p>
            <a:r>
              <a:rPr lang="en-US" sz="2400" dirty="0" smtClean="0"/>
              <a:t>Time complexity is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 eccentricity) </a:t>
            </a:r>
            <a:r>
              <a:rPr lang="en-US" sz="2400" dirty="0" smtClean="0"/>
              <a:t>rounds </a:t>
            </a:r>
            <a:r>
              <a:rPr lang="en-US" sz="2400" dirty="0" smtClean="0">
                <a:sym typeface="Symbol"/>
              </a:rPr>
              <a:t>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	Use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q=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(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 in reduction  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	Lower bound drops </a:t>
            </a:r>
            <a:r>
              <a:rPr lang="en-US" sz="2400" dirty="0" err="1" smtClean="0">
                <a:sym typeface="Symbol"/>
              </a:rPr>
              <a:t>polynomially</a:t>
            </a:r>
            <a:r>
              <a:rPr lang="en-US" sz="2400" dirty="0" smtClean="0">
                <a:sym typeface="Symbol"/>
              </a:rPr>
              <a:t> with 1/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</a:p>
          <a:p>
            <a:pPr lvl="2">
              <a:buClr>
                <a:srgbClr val="002DB4"/>
              </a:buClr>
            </a:pPr>
            <a:endParaRPr lang="en-US" sz="800" dirty="0" smtClean="0">
              <a:solidFill>
                <a:srgbClr val="000000"/>
              </a:solidFill>
            </a:endParaRPr>
          </a:p>
          <a:p>
            <a:pPr>
              <a:buClr>
                <a:srgbClr val="002DB4"/>
              </a:buClr>
            </a:pPr>
            <a:r>
              <a:rPr lang="en-US" sz="2600" dirty="0" smtClean="0">
                <a:solidFill>
                  <a:srgbClr val="000000"/>
                </a:solidFill>
              </a:rPr>
              <a:t>See paper for the reduction and lower bounds…</a:t>
            </a:r>
          </a:p>
          <a:p>
            <a:pPr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32</a:t>
            </a:fld>
            <a:endParaRPr lang="en-US" altLang="zh-CN"/>
          </a:p>
        </p:txBody>
      </p:sp>
      <p:sp>
        <p:nvSpPr>
          <p:cNvPr id="6" name="TextBox 5"/>
          <p:cNvSpPr txBox="1"/>
          <p:nvPr/>
        </p:nvSpPr>
        <p:spPr>
          <a:xfrm>
            <a:off x="1468188" y="5334000"/>
            <a:ext cx="6128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Are there “better” problems to reduce from?</a:t>
            </a:r>
            <a:endParaRPr lang="en-US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r>
              <a:rPr lang="en-US" dirty="0" smtClean="0"/>
              <a:t>The Completeness of </a:t>
            </a:r>
            <a:r>
              <a:rPr lang="en-US" dirty="0" err="1" smtClean="0"/>
              <a:t>UnionSizeCP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01000" cy="4267200"/>
          </a:xfrm>
        </p:spPr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>
                <a:solidFill>
                  <a:srgbClr val="0033CC"/>
                </a:solidFill>
              </a:rPr>
              <a:t>oblivious reductions</a:t>
            </a:r>
            <a:r>
              <a:rPr lang="en-US" dirty="0" smtClean="0"/>
              <a:t>, we prove </a:t>
            </a:r>
          </a:p>
          <a:p>
            <a:pPr lvl="1"/>
            <a:r>
              <a:rPr lang="en-US" dirty="0" smtClean="0"/>
              <a:t>There are no “better” problems to reduce from</a:t>
            </a:r>
          </a:p>
          <a:p>
            <a:pPr lvl="1"/>
            <a:r>
              <a:rPr lang="en-US" dirty="0" err="1" smtClean="0"/>
              <a:t>UnionSizeCP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complete</a:t>
            </a:r>
            <a:r>
              <a:rPr lang="en-US" dirty="0" smtClean="0"/>
              <a:t> among the set of two-party problems reducible to Sum</a:t>
            </a:r>
          </a:p>
          <a:p>
            <a:pPr lvl="1"/>
            <a:r>
              <a:rPr lang="en-US" dirty="0" smtClean="0"/>
              <a:t>Any two-party problem that can be reduced to Sum can be reduced to </a:t>
            </a:r>
            <a:r>
              <a:rPr lang="en-US" dirty="0" err="1" smtClean="0"/>
              <a:t>UnionSizeCP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See paper for </a:t>
            </a:r>
          </a:p>
          <a:p>
            <a:pPr lvl="1"/>
            <a:r>
              <a:rPr lang="en-US" dirty="0" smtClean="0"/>
              <a:t>Definition of oblivious reductions</a:t>
            </a:r>
          </a:p>
          <a:p>
            <a:pPr lvl="1"/>
            <a:r>
              <a:rPr lang="en-US" dirty="0" smtClean="0"/>
              <a:t>Proof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6" name="TextBox 5"/>
          <p:cNvSpPr txBox="1"/>
          <p:nvPr/>
        </p:nvSpPr>
        <p:spPr>
          <a:xfrm>
            <a:off x="495837" y="5498205"/>
            <a:ext cx="81415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This implies cycle promise and </a:t>
            </a:r>
            <a:r>
              <a:rPr lang="en-US" sz="2000" i="1" dirty="0" err="1" smtClean="0"/>
              <a:t>UnionSizeCP</a:t>
            </a:r>
            <a:r>
              <a:rPr lang="en-US" sz="2000" i="1" dirty="0" smtClean="0"/>
              <a:t> have a fundamental role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152400"/>
            <a:ext cx="7772400" cy="8382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121" y="1981200"/>
            <a:ext cx="8394880" cy="3983038"/>
          </a:xfrm>
        </p:spPr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As first effort on fault-tolerant CC, our central contribution is the first lower bounds on the fault-tolerant CC of Sum </a:t>
            </a:r>
          </a:p>
          <a:p>
            <a:pPr lvl="1"/>
            <a:r>
              <a:rPr lang="en-US" sz="2200" dirty="0" smtClean="0"/>
              <a:t>Exponential gap from non-fault-tolerant CC</a:t>
            </a:r>
          </a:p>
          <a:p>
            <a:pPr lvl="1"/>
            <a:r>
              <a:rPr lang="en-US" sz="2200" dirty="0" smtClean="0"/>
              <a:t>Answering the open question on the optimality of some existing protocols as well</a:t>
            </a:r>
          </a:p>
          <a:p>
            <a:r>
              <a:rPr lang="en-US" sz="2400" dirty="0" smtClean="0"/>
              <a:t>Some of the key novel aspects in our proof:</a:t>
            </a:r>
          </a:p>
          <a:p>
            <a:pPr lvl="1"/>
            <a:r>
              <a:rPr lang="en-US" sz="2200" dirty="0" smtClean="0"/>
              <a:t>Formalizing the role of failure</a:t>
            </a:r>
          </a:p>
          <a:p>
            <a:pPr lvl="1"/>
            <a:r>
              <a:rPr lang="en-US" sz="2200" dirty="0" smtClean="0"/>
              <a:t>Cycle promise and </a:t>
            </a:r>
            <a:r>
              <a:rPr lang="en-US" sz="2200" dirty="0" err="1" smtClean="0"/>
              <a:t>UnionSizeCP</a:t>
            </a:r>
            <a:r>
              <a:rPr lang="en-US" sz="2200" dirty="0" smtClean="0"/>
              <a:t> to deal with some key challenges in reduction</a:t>
            </a:r>
          </a:p>
          <a:p>
            <a:pPr lvl="1"/>
            <a:r>
              <a:rPr lang="en-US" sz="2200" dirty="0" smtClean="0"/>
              <a:t>The reduction from the probing game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Haifeng Yu, National University of Singapore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E6E4A5-ED93-4F06-BF91-9E113D403D7D}" type="slidenum">
              <a:rPr lang="zh-CN" altLang="en-US" smtClean="0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838201" y="914400"/>
            <a:ext cx="7543799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If we want to compute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 smtClean="0"/>
              <a:t>  in a fault-tolerant way, what will the communication complexity be?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417513" y="1066800"/>
            <a:ext cx="8255000" cy="4935538"/>
          </a:xfrm>
        </p:spPr>
        <p:txBody>
          <a:bodyPr/>
          <a:lstStyle/>
          <a:p>
            <a:r>
              <a:rPr lang="en-US" sz="2400" smtClean="0"/>
              <a:t>Our exponential gap attests </a:t>
            </a:r>
          </a:p>
          <a:p>
            <a:pPr lvl="1"/>
            <a:r>
              <a:rPr lang="en-US" smtClean="0"/>
              <a:t>Impact of failures on CC is large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Fault-tolerant CC </a:t>
            </a:r>
            <a:r>
              <a:rPr lang="en-US" smtClean="0"/>
              <a:t>needs to be studied separately from existing research on non-fault-tolerant CC</a:t>
            </a:r>
          </a:p>
          <a:p>
            <a:pPr lvl="1"/>
            <a:endParaRPr lang="en-US" sz="1000" smtClean="0"/>
          </a:p>
          <a:p>
            <a:r>
              <a:rPr lang="en-US" sz="2400" smtClean="0">
                <a:solidFill>
                  <a:srgbClr val="FF0000"/>
                </a:solidFill>
              </a:rPr>
              <a:t>A new topic ripe with many interesting open questions…</a:t>
            </a:r>
          </a:p>
          <a:p>
            <a:pPr lvl="1"/>
            <a:r>
              <a:rPr lang="en-US" sz="2200" smtClean="0"/>
              <a:t>Extending our lower bounds to other topologies?</a:t>
            </a:r>
          </a:p>
          <a:p>
            <a:pPr lvl="1"/>
            <a:r>
              <a:rPr lang="en-US" sz="2200" smtClean="0"/>
              <a:t>Improving the degrees of the polynomials in our lower bounds?</a:t>
            </a:r>
          </a:p>
          <a:p>
            <a:pPr lvl="1"/>
            <a:r>
              <a:rPr lang="en-US" sz="2200" smtClean="0"/>
              <a:t>“Early stopping” protocols?</a:t>
            </a:r>
          </a:p>
          <a:p>
            <a:pPr lvl="1"/>
            <a:r>
              <a:rPr lang="en-US" sz="2200" smtClean="0"/>
              <a:t>Characterize the set of functions with exponential gaps?</a:t>
            </a:r>
          </a:p>
          <a:p>
            <a:pPr lvl="1"/>
            <a:r>
              <a:rPr lang="en-US" sz="2200" smtClean="0"/>
              <a:t>…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EE7968-92AC-4756-82E4-B2EBF6F91F4C}" type="slidenum">
              <a:rPr lang="zh-CN" altLang="en-US" smtClean="0"/>
              <a:pPr>
                <a:defRPr/>
              </a:pPr>
              <a:t>35</a:t>
            </a:fld>
            <a:endParaRPr lang="en-US" altLang="zh-CN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One-Sentence Summary of Our Result</a:t>
            </a:r>
            <a:endParaRPr lang="en-US" dirty="0"/>
          </a:p>
        </p:txBody>
      </p:sp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F78355-FE95-41A3-B3C0-6D1E314D2147}" type="slidenum">
              <a:rPr lang="zh-CN" altLang="en-US" smtClean="0"/>
              <a:pPr>
                <a:defRPr/>
              </a:pPr>
              <a:t>4</a:t>
            </a:fld>
            <a:endParaRPr lang="en-US" altLang="zh-CN" smtClean="0"/>
          </a:p>
        </p:txBody>
      </p:sp>
      <p:sp>
        <p:nvSpPr>
          <p:cNvPr id="19460" name="Content Placeholder 2"/>
          <p:cNvSpPr txBox="1">
            <a:spLocks/>
          </p:cNvSpPr>
          <p:nvPr/>
        </p:nvSpPr>
        <p:spPr bwMode="auto">
          <a:xfrm>
            <a:off x="609600" y="1219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/>
              <a:t>Our result: </a:t>
            </a:r>
            <a:r>
              <a:rPr lang="en-US" sz="2800" dirty="0">
                <a:solidFill>
                  <a:srgbClr val="FF0000"/>
                </a:solidFill>
              </a:rPr>
              <a:t>Exponential</a:t>
            </a:r>
            <a:r>
              <a:rPr lang="en-US" sz="2800" dirty="0"/>
              <a:t> communication complexity blowup in order to tolerate failures, for some functions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dirty="0" err="1"/>
              <a:t>E.g</a:t>
            </a:r>
            <a:r>
              <a:rPr lang="en-US" dirty="0"/>
              <a:t>, </a:t>
            </a:r>
            <a:r>
              <a:rPr lang="en-US" dirty="0" smtClean="0"/>
              <a:t>Sum</a:t>
            </a:r>
            <a:r>
              <a:rPr lang="en-US" dirty="0" smtClean="0"/>
              <a:t>, Median, etc, </a:t>
            </a:r>
            <a:r>
              <a:rPr lang="en-US" dirty="0" smtClean="0"/>
              <a:t>…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dirty="0" smtClean="0"/>
              <a:t>Other functions (e.g., Max) do not have any blowup</a:t>
            </a:r>
            <a:endParaRPr lang="en-US" dirty="0"/>
          </a:p>
          <a:p>
            <a:pPr marL="1714500" lvl="3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endParaRPr lang="en-US" sz="1100" dirty="0"/>
          </a:p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/>
              <a:t>Implications: </a:t>
            </a:r>
            <a:r>
              <a:rPr lang="en-US" sz="2800" u="sng" dirty="0"/>
              <a:t>Fault-tolerant communication complexity</a:t>
            </a:r>
            <a:r>
              <a:rPr lang="en-US" sz="2800" dirty="0"/>
              <a:t> needs to be studied separately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New topic ripe with interesting open questions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Content Placeholder 2"/>
          <p:cNvSpPr>
            <a:spLocks noGrp="1"/>
          </p:cNvSpPr>
          <p:nvPr>
            <p:ph idx="1"/>
          </p:nvPr>
        </p:nvSpPr>
        <p:spPr>
          <a:xfrm>
            <a:off x="4419600" y="1066800"/>
            <a:ext cx="4343400" cy="4578350"/>
          </a:xfrm>
        </p:spPr>
        <p:txBody>
          <a:bodyPr/>
          <a:lstStyle/>
          <a:p>
            <a:endParaRPr lang="en-US" sz="2200" smtClean="0"/>
          </a:p>
          <a:p>
            <a:r>
              <a:rPr lang="en-US" sz="2200" smtClean="0"/>
              <a:t>Each non-root node may experience crash failure</a:t>
            </a:r>
            <a:endParaRPr lang="en-US" sz="1200" smtClean="0"/>
          </a:p>
          <a:p>
            <a:pPr marL="342900" lvl="1" indent="-342900">
              <a:lnSpc>
                <a:spcPct val="150000"/>
              </a:lnSpc>
            </a:pPr>
            <a:r>
              <a:rPr lang="en-US" sz="2200" smtClean="0"/>
              <a:t>Total up to </a:t>
            </a:r>
            <a:r>
              <a:rPr lang="en-US" sz="2200" i="1" smtClean="0">
                <a:latin typeface="Times New Roman" pitchFamily="18" charset="0"/>
              </a:rPr>
              <a:t>           </a:t>
            </a:r>
            <a:r>
              <a:rPr lang="en-US" sz="2200" smtClean="0"/>
              <a:t>  failures – see paper for further  relaxation of  this assumption </a:t>
            </a:r>
          </a:p>
          <a:p>
            <a:pPr marL="342900" lvl="1" indent="-342900"/>
            <a:r>
              <a:rPr lang="en-US" sz="2200" smtClean="0"/>
              <a:t>No messages losses</a:t>
            </a:r>
          </a:p>
          <a:p>
            <a:pPr marL="342900" lvl="1" indent="-342900"/>
            <a:r>
              <a:rPr lang="en-US" sz="2200" smtClean="0"/>
              <a:t>Ignore collision here -- paper considers collision</a:t>
            </a:r>
          </a:p>
          <a:p>
            <a:pPr marL="342900" lvl="1" indent="-342900"/>
            <a:r>
              <a:rPr lang="en-US" sz="2200" smtClean="0"/>
              <a:t>Synchronous timing model</a:t>
            </a:r>
          </a:p>
        </p:txBody>
      </p:sp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7499F3-F6A7-44A2-8DCF-6DDEEA83A281}" type="slidenum">
              <a:rPr lang="zh-CN" altLang="en-US" smtClean="0"/>
              <a:pPr>
                <a:defRPr/>
              </a:pPr>
              <a:t>5</a:t>
            </a:fld>
            <a:endParaRPr lang="en-US" altLang="zh-CN" smtClean="0"/>
          </a:p>
        </p:txBody>
      </p:sp>
      <p:sp>
        <p:nvSpPr>
          <p:cNvPr id="20510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1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0512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3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4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5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6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7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0518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0519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0" name="Straight Connector 17"/>
          <p:cNvCxnSpPr>
            <a:cxnSpLocks noChangeShapeType="1"/>
            <a:endCxn id="20515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1" name="Straight Connector 19"/>
          <p:cNvCxnSpPr>
            <a:cxnSpLocks noChangeShapeType="1"/>
            <a:endCxn id="20514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2" name="Straight Connector 21"/>
          <p:cNvCxnSpPr>
            <a:cxnSpLocks noChangeShapeType="1"/>
            <a:endCxn id="20514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3" name="Straight Connector 23"/>
          <p:cNvCxnSpPr>
            <a:cxnSpLocks noChangeShapeType="1"/>
            <a:endCxn id="20516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4" name="Straight Connector 25"/>
          <p:cNvCxnSpPr>
            <a:cxnSpLocks noChangeShapeType="1"/>
            <a:endCxn id="20516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5" name="Straight Connector 27"/>
          <p:cNvCxnSpPr>
            <a:cxnSpLocks noChangeShapeType="1"/>
            <a:endCxn id="20516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6" name="Straight Connector 29"/>
          <p:cNvCxnSpPr>
            <a:cxnSpLocks noChangeShapeType="1"/>
            <a:stCxn id="20513" idx="6"/>
            <a:endCxn id="20518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7" name="Straight Connector 31"/>
          <p:cNvCxnSpPr>
            <a:cxnSpLocks noChangeShapeType="1"/>
            <a:stCxn id="20516" idx="7"/>
            <a:endCxn id="20518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8" name="Straight Connector 33"/>
          <p:cNvCxnSpPr>
            <a:cxnSpLocks noChangeShapeType="1"/>
            <a:endCxn id="20512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9" name="Straight Connector 35"/>
          <p:cNvCxnSpPr>
            <a:cxnSpLocks noChangeShapeType="1"/>
            <a:endCxn id="20513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260350" y="228600"/>
            <a:ext cx="8610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Sum Function</a:t>
            </a:r>
            <a:endParaRPr lang="en-US" dirty="0"/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6272213" y="2192338"/>
          <a:ext cx="838200" cy="838200"/>
        </p:xfrm>
        <a:graphic>
          <a:graphicData uri="http://schemas.openxmlformats.org/presentationml/2006/ole">
            <p:oleObj spid="_x0000_s55298" name="Equation" r:id="rId4" imgW="419040" imgH="419040" progId="Equation.3">
              <p:embed/>
            </p:oleObj>
          </a:graphicData>
        </a:graphic>
      </p:graphicFrame>
      <p:sp>
        <p:nvSpPr>
          <p:cNvPr id="20531" name="Text Box 27"/>
          <p:cNvSpPr txBox="1">
            <a:spLocks noChangeArrowheads="1"/>
          </p:cNvSpPr>
          <p:nvPr/>
        </p:nvSpPr>
        <p:spPr bwMode="auto">
          <a:xfrm rot="-5400000">
            <a:off x="1912937" y="2827338"/>
            <a:ext cx="127952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/>
              <a:t>Wireless networks with arbitrary N-node topology,</a:t>
            </a:r>
          </a:p>
          <a:p>
            <a:r>
              <a:rPr lang="en-US"/>
              <a:t>topology known to all nodes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E5BA1B-3E4D-4EF2-8A15-AF5C1D7EBC46}" type="slidenum">
              <a:rPr lang="zh-CN" altLang="en-US" smtClean="0"/>
              <a:pPr>
                <a:defRPr/>
              </a:pPr>
              <a:t>6</a:t>
            </a:fld>
            <a:endParaRPr lang="en-US" altLang="zh-CN" smtClean="0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1509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0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1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2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3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4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1515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1516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7" name="Straight Connector 17"/>
          <p:cNvCxnSpPr>
            <a:cxnSpLocks noChangeShapeType="1"/>
            <a:endCxn id="21512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8" name="Straight Connector 19"/>
          <p:cNvCxnSpPr>
            <a:cxnSpLocks noChangeShapeType="1"/>
            <a:endCxn id="21511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9" name="Straight Connector 21"/>
          <p:cNvCxnSpPr>
            <a:cxnSpLocks noChangeShapeType="1"/>
            <a:endCxn id="21511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23"/>
          <p:cNvCxnSpPr>
            <a:cxnSpLocks noChangeShapeType="1"/>
            <a:endCxn id="21513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1" name="Straight Connector 25"/>
          <p:cNvCxnSpPr>
            <a:cxnSpLocks noChangeShapeType="1"/>
            <a:endCxn id="21513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2" name="Straight Connector 27"/>
          <p:cNvCxnSpPr>
            <a:cxnSpLocks noChangeShapeType="1"/>
            <a:endCxn id="21513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29"/>
          <p:cNvCxnSpPr>
            <a:cxnSpLocks noChangeShapeType="1"/>
            <a:stCxn id="21510" idx="6"/>
            <a:endCxn id="21515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4" name="Straight Connector 31"/>
          <p:cNvCxnSpPr>
            <a:cxnSpLocks noChangeShapeType="1"/>
            <a:stCxn id="21513" idx="7"/>
            <a:endCxn id="21515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5" name="Straight Connector 33"/>
          <p:cNvCxnSpPr>
            <a:cxnSpLocks noChangeShapeType="1"/>
            <a:endCxn id="21509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6" name="Straight Connector 35"/>
          <p:cNvCxnSpPr>
            <a:cxnSpLocks noChangeShapeType="1"/>
            <a:endCxn id="21510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7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1528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29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0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1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1532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1533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648200" y="1981200"/>
            <a:ext cx="403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Each node has a bit, root wants to know sum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dirty="0">
                <a:cs typeface="+mn-cs"/>
              </a:rPr>
              <a:t>Allow randomization, allow public coins</a:t>
            </a: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260350" y="355600"/>
            <a:ext cx="86106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Sum Function</a:t>
            </a:r>
            <a:endParaRPr lang="en-US" dirty="0"/>
          </a:p>
        </p:txBody>
      </p:sp>
      <p:sp>
        <p:nvSpPr>
          <p:cNvPr id="21536" name="Content Placeholder 2"/>
          <p:cNvSpPr txBox="1">
            <a:spLocks/>
          </p:cNvSpPr>
          <p:nvPr/>
        </p:nvSpPr>
        <p:spPr bwMode="auto">
          <a:xfrm>
            <a:off x="381000" y="3886200"/>
            <a:ext cx="8305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200"/>
              <a:t>Given a protocol for computing Sum, let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 be the number of bits sent by node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. 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</a:pPr>
            <a:r>
              <a:rPr lang="en-US" sz="2200"/>
              <a:t>	</a:t>
            </a:r>
            <a:r>
              <a:rPr lang="en-US" sz="2200">
                <a:solidFill>
                  <a:srgbClr val="0033CC"/>
                </a:solidFill>
              </a:rPr>
              <a:t>Protocol’s CC </a:t>
            </a:r>
            <a:r>
              <a:rPr lang="en-US" sz="2200"/>
              <a:t>is the maximum </a:t>
            </a:r>
            <a:r>
              <a:rPr lang="en-US" sz="2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 across all </a:t>
            </a:r>
            <a:r>
              <a:rPr lang="en-US" sz="22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/>
              <a:t>’s, when running the protocol over the </a:t>
            </a:r>
            <a:r>
              <a:rPr lang="en-US" sz="2200">
                <a:solidFill>
                  <a:srgbClr val="FF0000"/>
                </a:solidFill>
              </a:rPr>
              <a:t>worst-case </a:t>
            </a:r>
            <a:r>
              <a:rPr lang="en-US" sz="2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>
                <a:solidFill>
                  <a:srgbClr val="FF0000"/>
                </a:solidFill>
              </a:rPr>
              <a:t>-node topology</a:t>
            </a:r>
            <a:r>
              <a:rPr lang="en-US" sz="2200"/>
              <a:t>.</a:t>
            </a:r>
          </a:p>
          <a:p>
            <a:pPr marL="342900" indent="-342900" eaLnBrk="0" hangingPunct="0">
              <a:spcBef>
                <a:spcPct val="30000"/>
              </a:spcBef>
              <a:buClr>
                <a:srgbClr val="002DB4"/>
              </a:buClr>
              <a:buFont typeface="Wingdings" pitchFamily="2" charset="2"/>
              <a:buChar char="§"/>
            </a:pPr>
            <a:r>
              <a:rPr lang="en-US" sz="2200">
                <a:solidFill>
                  <a:srgbClr val="0033CC"/>
                </a:solidFill>
              </a:rPr>
              <a:t>Sum’s CC </a:t>
            </a:r>
            <a:r>
              <a:rPr lang="en-US" sz="2200"/>
              <a:t>is the minimum CC, taken across all protocols’ CC.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</a:pPr>
            <a:r>
              <a:rPr lang="en-US" sz="2200"/>
              <a:t>	</a:t>
            </a:r>
          </a:p>
        </p:txBody>
      </p:sp>
      <p:sp>
        <p:nvSpPr>
          <p:cNvPr id="21537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4521200" y="1752600"/>
            <a:ext cx="4191000" cy="1905000"/>
          </a:xfrm>
          <a:ln w="3175"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2400" smtClean="0"/>
              <a:t>Correctness Definition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endParaRPr lang="en-US" sz="50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zero-error sum</a:t>
            </a:r>
            <a:r>
              <a:rPr lang="en-US" sz="2400" smtClean="0"/>
              <a:t>: 5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(</a:t>
            </a:r>
            <a:r>
              <a:rPr lang="en-US" sz="2400" smtClean="0">
                <a:solidFill>
                  <a:srgbClr val="FF0000"/>
                </a:solidFill>
                <a:sym typeface="Symbol" pitchFamily="18" charset="2"/>
              </a:rPr>
              <a:t>, </a:t>
            </a:r>
            <a:r>
              <a:rPr lang="en-US" sz="2400" smtClean="0">
                <a:solidFill>
                  <a:srgbClr val="FF0000"/>
                </a:solidFill>
              </a:rPr>
              <a:t>)-approximate sum</a:t>
            </a:r>
            <a:r>
              <a:rPr lang="en-US" sz="2400" smtClean="0"/>
              <a:t>: any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 where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Pr[ |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− 5| &gt;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∙5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] &lt;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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E05C50-289B-475C-BF17-83F64D5F5496}" type="slidenum">
              <a:rPr lang="zh-CN" altLang="en-US" smtClean="0"/>
              <a:pPr>
                <a:defRPr/>
              </a:pPr>
              <a:t>7</a:t>
            </a:fld>
            <a:endParaRPr lang="en-US" altLang="zh-CN" smtClean="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3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2534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5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6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7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8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39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2540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2541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2" name="Straight Connector 17"/>
          <p:cNvCxnSpPr>
            <a:cxnSpLocks noChangeShapeType="1"/>
            <a:endCxn id="22537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3" name="Straight Connector 19"/>
          <p:cNvCxnSpPr>
            <a:cxnSpLocks noChangeShapeType="1"/>
            <a:endCxn id="22536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" name="Straight Connector 21"/>
          <p:cNvCxnSpPr>
            <a:cxnSpLocks noChangeShapeType="1"/>
            <a:endCxn id="22536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5" name="Straight Connector 23"/>
          <p:cNvCxnSpPr>
            <a:cxnSpLocks noChangeShapeType="1"/>
            <a:endCxn id="22538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" name="Straight Connector 25"/>
          <p:cNvCxnSpPr>
            <a:cxnSpLocks noChangeShapeType="1"/>
            <a:endCxn id="22538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" name="Straight Connector 27"/>
          <p:cNvCxnSpPr>
            <a:cxnSpLocks noChangeShapeType="1"/>
            <a:endCxn id="22538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8" name="Straight Connector 29"/>
          <p:cNvCxnSpPr>
            <a:cxnSpLocks noChangeShapeType="1"/>
            <a:stCxn id="22535" idx="6"/>
            <a:endCxn id="22540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" name="Straight Connector 31"/>
          <p:cNvCxnSpPr>
            <a:cxnSpLocks noChangeShapeType="1"/>
            <a:stCxn id="22538" idx="7"/>
            <a:endCxn id="22540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50" name="Straight Connector 33"/>
          <p:cNvCxnSpPr>
            <a:cxnSpLocks noChangeShapeType="1"/>
            <a:endCxn id="22534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51" name="Straight Connector 35"/>
          <p:cNvCxnSpPr>
            <a:cxnSpLocks noChangeShapeType="1"/>
            <a:endCxn id="22535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552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2553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4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5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6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2557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2558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09600" y="45720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zero-error sum, incurring 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O(log</a:t>
            </a:r>
            <a:r>
              <a:rPr lang="en-US" sz="2200" i="1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)</a:t>
            </a:r>
            <a:r>
              <a:rPr lang="en-US" sz="2200" kern="0" dirty="0">
                <a:latin typeface="+mn-lt"/>
                <a:ea typeface="+mn-ea"/>
                <a:cs typeface="+mn-cs"/>
              </a:rPr>
              <a:t> CC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200" dirty="0">
                <a:cs typeface="+mn-cs"/>
              </a:rPr>
              <a:t>(</a:t>
            </a:r>
            <a:r>
              <a:rPr lang="en-US" sz="2200" dirty="0">
                <a:cs typeface="+mn-cs"/>
                <a:sym typeface="Symbol"/>
              </a:rPr>
              <a:t>, </a:t>
            </a:r>
            <a:r>
              <a:rPr lang="en-US" sz="2200" dirty="0">
                <a:cs typeface="+mn-cs"/>
              </a:rPr>
              <a:t>) sum,</a:t>
            </a:r>
            <a:r>
              <a:rPr lang="en-US" sz="2200" kern="0" dirty="0">
                <a:latin typeface="+mn-lt"/>
                <a:ea typeface="+mn-ea"/>
                <a:cs typeface="+mn-cs"/>
              </a:rPr>
              <a:t> incurring 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O(log(1/</a:t>
            </a:r>
            <a:r>
              <a:rPr lang="en-US" sz="2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200" kern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en-US" sz="2200" kern="0" dirty="0">
                <a:cs typeface="+mn-cs"/>
              </a:rPr>
              <a:t> CC </a:t>
            </a:r>
          </a:p>
          <a:p>
            <a:pPr marL="800100" lvl="1" indent="-342900" eaLnBrk="0" hangingPunct="0">
              <a:spcBef>
                <a:spcPct val="30000"/>
              </a:spcBef>
              <a:buClr>
                <a:schemeClr val="tx2"/>
              </a:buClr>
              <a:buFont typeface="Arial" charset="0"/>
              <a:buNone/>
              <a:defRPr/>
            </a:pPr>
            <a:r>
              <a:rPr lang="en-US" sz="2200" kern="0" dirty="0">
                <a:latin typeface="+mn-lt"/>
                <a:ea typeface="+mn-ea"/>
                <a:cs typeface="+mn-cs"/>
              </a:rPr>
              <a:t>(for constant </a:t>
            </a:r>
            <a:r>
              <a:rPr lang="en-US" sz="2200" dirty="0">
                <a:cs typeface="+mn-cs"/>
                <a:sym typeface="Symbol"/>
              </a:rPr>
              <a:t> and ignoring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  <a:sym typeface="Symbol"/>
              </a:rPr>
              <a:t>loglog</a:t>
            </a:r>
            <a:r>
              <a:rPr lang="en-US" sz="2200" dirty="0">
                <a:cs typeface="+mn-cs"/>
                <a:sym typeface="Symbol"/>
              </a:rPr>
              <a:t> term)</a:t>
            </a:r>
            <a:endParaRPr lang="en-US" sz="2200" kern="0" dirty="0"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1000" y="4038600"/>
            <a:ext cx="7315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  <a:defRPr/>
            </a:pPr>
            <a:r>
              <a:rPr lang="en-US" kern="0" dirty="0">
                <a:cs typeface="+mn-cs"/>
              </a:rPr>
              <a:t>Well-known tree-aggregation protocol can generate</a:t>
            </a:r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Non-Fault-Tolerant </a:t>
            </a:r>
            <a:br>
              <a:rPr lang="en-US" dirty="0" smtClean="0"/>
            </a:br>
            <a:r>
              <a:rPr lang="en-US" dirty="0" smtClean="0"/>
              <a:t>Communication Complexity of Sum</a:t>
            </a:r>
            <a:endParaRPr lang="en-US" dirty="0"/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711200" y="1644650"/>
            <a:ext cx="3487738" cy="2176463"/>
            <a:chOff x="710484" y="1644411"/>
            <a:chExt cx="3489097" cy="2177394"/>
          </a:xfrm>
        </p:grpSpPr>
        <p:cxnSp>
          <p:nvCxnSpPr>
            <p:cNvPr id="22564" name="Straight Arrow Connector 40"/>
            <p:cNvCxnSpPr>
              <a:cxnSpLocks noChangeShapeType="1"/>
            </p:cNvCxnSpPr>
            <p:nvPr/>
          </p:nvCxnSpPr>
          <p:spPr bwMode="auto">
            <a:xfrm flipH="1" flipV="1">
              <a:off x="2590800" y="3352800"/>
              <a:ext cx="304800" cy="3810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5" name="Straight Arrow Connector 41"/>
            <p:cNvCxnSpPr>
              <a:cxnSpLocks noChangeShapeType="1"/>
            </p:cNvCxnSpPr>
            <p:nvPr/>
          </p:nvCxnSpPr>
          <p:spPr bwMode="auto">
            <a:xfrm flipH="1" flipV="1">
              <a:off x="2971800" y="3124200"/>
              <a:ext cx="457200" cy="762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6" name="Straight Arrow Connector 43"/>
            <p:cNvCxnSpPr>
              <a:cxnSpLocks noChangeShapeType="1"/>
            </p:cNvCxnSpPr>
            <p:nvPr/>
          </p:nvCxnSpPr>
          <p:spPr bwMode="auto">
            <a:xfrm flipH="1" flipV="1">
              <a:off x="1371600" y="2590800"/>
              <a:ext cx="381000" cy="2286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7" name="Straight Arrow Connector 45"/>
            <p:cNvCxnSpPr>
              <a:cxnSpLocks noChangeShapeType="1"/>
            </p:cNvCxnSpPr>
            <p:nvPr/>
          </p:nvCxnSpPr>
          <p:spPr bwMode="auto">
            <a:xfrm flipH="1" flipV="1">
              <a:off x="990600" y="2667000"/>
              <a:ext cx="76200" cy="3810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8" name="Straight Arrow Connector 49"/>
            <p:cNvCxnSpPr>
              <a:cxnSpLocks noChangeShapeType="1"/>
            </p:cNvCxnSpPr>
            <p:nvPr/>
          </p:nvCxnSpPr>
          <p:spPr bwMode="auto">
            <a:xfrm flipH="1" flipV="1">
              <a:off x="3810000" y="2057400"/>
              <a:ext cx="304800" cy="22860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69" name="Straight Arrow Connector 51"/>
            <p:cNvCxnSpPr>
              <a:cxnSpLocks noChangeShapeType="1"/>
            </p:cNvCxnSpPr>
            <p:nvPr/>
          </p:nvCxnSpPr>
          <p:spPr bwMode="auto">
            <a:xfrm flipH="1">
              <a:off x="1768701" y="2247363"/>
              <a:ext cx="457200" cy="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cxnSp>
          <p:nvCxnSpPr>
            <p:cNvPr id="22570" name="Straight Arrow Connector 53"/>
            <p:cNvCxnSpPr>
              <a:cxnSpLocks noChangeShapeType="1"/>
            </p:cNvCxnSpPr>
            <p:nvPr/>
          </p:nvCxnSpPr>
          <p:spPr bwMode="auto">
            <a:xfrm flipH="1">
              <a:off x="2667000" y="1981200"/>
              <a:ext cx="457200" cy="0"/>
            </a:xfrm>
            <a:prstGeom prst="straightConnector1">
              <a:avLst/>
            </a:prstGeom>
            <a:noFill/>
            <a:ln w="9525" algn="ctr">
              <a:solidFill>
                <a:srgbClr val="0033CC"/>
              </a:solidFill>
              <a:round/>
              <a:headEnd/>
              <a:tailEnd type="arrow" w="med" len="med"/>
            </a:ln>
          </p:spPr>
        </p:cxnSp>
        <p:grpSp>
          <p:nvGrpSpPr>
            <p:cNvPr id="3" name="Group 64"/>
            <p:cNvGrpSpPr>
              <a:grpSpLocks/>
            </p:cNvGrpSpPr>
            <p:nvPr/>
          </p:nvGrpSpPr>
          <p:grpSpPr bwMode="auto">
            <a:xfrm>
              <a:off x="710484" y="1644411"/>
              <a:ext cx="3489097" cy="2177394"/>
              <a:chOff x="724437" y="1651716"/>
              <a:chExt cx="3489097" cy="2177394"/>
            </a:xfrm>
          </p:grpSpPr>
          <p:sp>
            <p:nvSpPr>
              <p:cNvPr id="22572" name="TextBox 57"/>
              <p:cNvSpPr txBox="1">
                <a:spLocks noChangeArrowheads="1"/>
              </p:cNvSpPr>
              <p:nvPr/>
            </p:nvSpPr>
            <p:spPr bwMode="auto">
              <a:xfrm>
                <a:off x="2438400" y="34290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3" name="TextBox 58"/>
              <p:cNvSpPr txBox="1">
                <a:spLocks noChangeArrowheads="1"/>
              </p:cNvSpPr>
              <p:nvPr/>
            </p:nvSpPr>
            <p:spPr bwMode="auto">
              <a:xfrm>
                <a:off x="2996612" y="311973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4" name="TextBox 59"/>
              <p:cNvSpPr txBox="1">
                <a:spLocks noChangeArrowheads="1"/>
              </p:cNvSpPr>
              <p:nvPr/>
            </p:nvSpPr>
            <p:spPr bwMode="auto">
              <a:xfrm>
                <a:off x="1295400" y="26670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3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5" name="TextBox 60"/>
              <p:cNvSpPr txBox="1">
                <a:spLocks noChangeArrowheads="1"/>
              </p:cNvSpPr>
              <p:nvPr/>
            </p:nvSpPr>
            <p:spPr bwMode="auto">
              <a:xfrm>
                <a:off x="724437" y="2692758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0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6" name="TextBox 61"/>
              <p:cNvSpPr txBox="1">
                <a:spLocks noChangeArrowheads="1"/>
              </p:cNvSpPr>
              <p:nvPr/>
            </p:nvSpPr>
            <p:spPr bwMode="auto">
              <a:xfrm>
                <a:off x="1959738" y="2228253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2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7" name="TextBox 62"/>
              <p:cNvSpPr txBox="1">
                <a:spLocks noChangeArrowheads="1"/>
              </p:cNvSpPr>
              <p:nvPr/>
            </p:nvSpPr>
            <p:spPr bwMode="auto">
              <a:xfrm>
                <a:off x="2780763" y="1651716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  <p:sp>
            <p:nvSpPr>
              <p:cNvPr id="22578" name="TextBox 63"/>
              <p:cNvSpPr txBox="1">
                <a:spLocks noChangeArrowheads="1"/>
              </p:cNvSpPr>
              <p:nvPr/>
            </p:nvSpPr>
            <p:spPr bwMode="auto">
              <a:xfrm>
                <a:off x="3886200" y="189319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30000"/>
                  </a:spcBef>
                  <a:buClr>
                    <a:srgbClr val="0000FF"/>
                  </a:buClr>
                  <a:buSzPct val="75000"/>
                  <a:buFont typeface="Arial" charset="0"/>
                  <a:buNone/>
                </a:pPr>
                <a:r>
                  <a:rPr lang="en-US" sz="2000" i="1">
                    <a:solidFill>
                      <a:srgbClr val="0033CC"/>
                    </a:solidFill>
                  </a:rPr>
                  <a:t>1</a:t>
                </a:r>
                <a:endParaRPr lang="en-US" i="1">
                  <a:solidFill>
                    <a:srgbClr val="0033CC"/>
                  </a:solidFill>
                </a:endParaRPr>
              </a:p>
            </p:txBody>
          </p:sp>
        </p:grpSp>
      </p:grpSp>
      <p:sp>
        <p:nvSpPr>
          <p:cNvPr id="22563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0FD58BB-106B-4DBB-AC11-3E6B1F858872}" type="slidenum">
              <a:rPr lang="zh-CN" altLang="en-US" smtClean="0"/>
              <a:pPr>
                <a:defRPr/>
              </a:pPr>
              <a:t>8</a:t>
            </a:fld>
            <a:endParaRPr lang="en-US" altLang="zh-CN" smtClean="0"/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774700" y="2133600"/>
            <a:ext cx="1524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6" name="TextBox 6"/>
          <p:cNvSpPr txBox="1">
            <a:spLocks noChangeArrowheads="1"/>
          </p:cNvSpPr>
          <p:nvPr/>
        </p:nvSpPr>
        <p:spPr bwMode="auto">
          <a:xfrm>
            <a:off x="381000" y="1219200"/>
            <a:ext cx="1828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root </a:t>
            </a:r>
          </a:p>
          <a:p>
            <a:pPr eaLnBrk="0" hangingPunct="0"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(never fails)</a:t>
            </a:r>
          </a:p>
        </p:txBody>
      </p:sp>
      <p:sp>
        <p:nvSpPr>
          <p:cNvPr id="23557" name="Oval 7"/>
          <p:cNvSpPr>
            <a:spLocks noChangeArrowheads="1"/>
          </p:cNvSpPr>
          <p:nvPr/>
        </p:nvSpPr>
        <p:spPr bwMode="auto">
          <a:xfrm>
            <a:off x="2286000" y="2057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8" name="Oval 8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1219200" y="34290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>
            <a:off x="3733800" y="31242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2" name="Oval 12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>
            <a:off x="4267200" y="2438400"/>
            <a:ext cx="152400" cy="152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/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endParaRPr lang="en-US"/>
          </a:p>
        </p:txBody>
      </p:sp>
      <p:cxnSp>
        <p:nvCxnSpPr>
          <p:cNvPr id="23564" name="Straight Connector 15"/>
          <p:cNvCxnSpPr>
            <a:cxnSpLocks noChangeShapeType="1"/>
          </p:cNvCxnSpPr>
          <p:nvPr/>
        </p:nvCxnSpPr>
        <p:spPr bwMode="auto">
          <a:xfrm>
            <a:off x="2501900" y="3049588"/>
            <a:ext cx="711200" cy="709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5" name="Straight Connector 17"/>
          <p:cNvCxnSpPr>
            <a:cxnSpLocks noChangeShapeType="1"/>
            <a:endCxn id="23560" idx="0"/>
          </p:cNvCxnSpPr>
          <p:nvPr/>
        </p:nvCxnSpPr>
        <p:spPr bwMode="auto">
          <a:xfrm>
            <a:off x="990600" y="2362200"/>
            <a:ext cx="304800" cy="1066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6" name="Straight Connector 19"/>
          <p:cNvCxnSpPr>
            <a:cxnSpLocks noChangeShapeType="1"/>
            <a:endCxn id="23559" idx="2"/>
          </p:cNvCxnSpPr>
          <p:nvPr/>
        </p:nvCxnSpPr>
        <p:spPr bwMode="auto">
          <a:xfrm>
            <a:off x="1066800" y="2286000"/>
            <a:ext cx="1295400" cy="685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7" name="Straight Connector 21"/>
          <p:cNvCxnSpPr>
            <a:cxnSpLocks noChangeShapeType="1"/>
            <a:endCxn id="23559" idx="2"/>
          </p:cNvCxnSpPr>
          <p:nvPr/>
        </p:nvCxnSpPr>
        <p:spPr bwMode="auto">
          <a:xfrm flipV="1">
            <a:off x="1371600" y="2971800"/>
            <a:ext cx="990600" cy="533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8" name="Straight Connector 23"/>
          <p:cNvCxnSpPr>
            <a:cxnSpLocks noChangeShapeType="1"/>
            <a:endCxn id="23561" idx="1"/>
          </p:cNvCxnSpPr>
          <p:nvPr/>
        </p:nvCxnSpPr>
        <p:spPr bwMode="auto">
          <a:xfrm>
            <a:off x="2514600" y="2971800"/>
            <a:ext cx="1241425" cy="174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9" name="Straight Connector 25"/>
          <p:cNvCxnSpPr>
            <a:cxnSpLocks noChangeShapeType="1"/>
            <a:endCxn id="23561" idx="0"/>
          </p:cNvCxnSpPr>
          <p:nvPr/>
        </p:nvCxnSpPr>
        <p:spPr bwMode="auto">
          <a:xfrm>
            <a:off x="3505200" y="2133600"/>
            <a:ext cx="3048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0" name="Straight Connector 27"/>
          <p:cNvCxnSpPr>
            <a:cxnSpLocks noChangeShapeType="1"/>
            <a:endCxn id="23561" idx="1"/>
          </p:cNvCxnSpPr>
          <p:nvPr/>
        </p:nvCxnSpPr>
        <p:spPr bwMode="auto">
          <a:xfrm>
            <a:off x="2438400" y="2209800"/>
            <a:ext cx="1317625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1" name="Straight Connector 29"/>
          <p:cNvCxnSpPr>
            <a:cxnSpLocks noChangeShapeType="1"/>
            <a:stCxn id="23558" idx="6"/>
            <a:endCxn id="23563" idx="2"/>
          </p:cNvCxnSpPr>
          <p:nvPr/>
        </p:nvCxnSpPr>
        <p:spPr bwMode="auto">
          <a:xfrm>
            <a:off x="3581400" y="2057400"/>
            <a:ext cx="6858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2" name="Straight Connector 31"/>
          <p:cNvCxnSpPr>
            <a:cxnSpLocks noChangeShapeType="1"/>
            <a:stCxn id="23561" idx="7"/>
            <a:endCxn id="23563" idx="4"/>
          </p:cNvCxnSpPr>
          <p:nvPr/>
        </p:nvCxnSpPr>
        <p:spPr bwMode="auto">
          <a:xfrm flipV="1">
            <a:off x="3863975" y="2590800"/>
            <a:ext cx="479425" cy="555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3" name="Straight Connector 33"/>
          <p:cNvCxnSpPr>
            <a:cxnSpLocks noChangeShapeType="1"/>
            <a:endCxn id="23557" idx="2"/>
          </p:cNvCxnSpPr>
          <p:nvPr/>
        </p:nvCxnSpPr>
        <p:spPr bwMode="auto">
          <a:xfrm flipV="1">
            <a:off x="990600" y="2133600"/>
            <a:ext cx="12954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4" name="Straight Connector 35"/>
          <p:cNvCxnSpPr>
            <a:cxnSpLocks noChangeShapeType="1"/>
            <a:endCxn id="23558" idx="2"/>
          </p:cNvCxnSpPr>
          <p:nvPr/>
        </p:nvCxnSpPr>
        <p:spPr bwMode="auto">
          <a:xfrm flipV="1">
            <a:off x="2438400" y="2057400"/>
            <a:ext cx="990600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575" name="TextBox 26"/>
          <p:cNvSpPr txBox="1">
            <a:spLocks noChangeArrowheads="1"/>
          </p:cNvSpPr>
          <p:nvPr/>
        </p:nvSpPr>
        <p:spPr bwMode="auto">
          <a:xfrm>
            <a:off x="863600" y="3276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3576" name="TextBox 28"/>
          <p:cNvSpPr txBox="1">
            <a:spLocks noChangeArrowheads="1"/>
          </p:cNvSpPr>
          <p:nvPr/>
        </p:nvSpPr>
        <p:spPr bwMode="auto">
          <a:xfrm>
            <a:off x="2286000" y="1600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7" name="TextBox 30"/>
          <p:cNvSpPr txBox="1">
            <a:spLocks noChangeArrowheads="1"/>
          </p:cNvSpPr>
          <p:nvPr/>
        </p:nvSpPr>
        <p:spPr bwMode="auto">
          <a:xfrm>
            <a:off x="2133600" y="3048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8" name="TextBox 32"/>
          <p:cNvSpPr txBox="1">
            <a:spLocks noChangeArrowheads="1"/>
          </p:cNvSpPr>
          <p:nvPr/>
        </p:nvSpPr>
        <p:spPr bwMode="auto">
          <a:xfrm>
            <a:off x="3302000" y="3505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79" name="TextBox 34"/>
          <p:cNvSpPr txBox="1">
            <a:spLocks noChangeArrowheads="1"/>
          </p:cNvSpPr>
          <p:nvPr/>
        </p:nvSpPr>
        <p:spPr bwMode="auto">
          <a:xfrm>
            <a:off x="3808413" y="304800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80" name="TextBox 36"/>
          <p:cNvSpPr txBox="1">
            <a:spLocks noChangeArrowheads="1"/>
          </p:cNvSpPr>
          <p:nvPr/>
        </p:nvSpPr>
        <p:spPr bwMode="auto">
          <a:xfrm>
            <a:off x="3429000" y="1447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  <p:sp>
        <p:nvSpPr>
          <p:cNvPr id="23581" name="TextBox 37"/>
          <p:cNvSpPr txBox="1">
            <a:spLocks noChangeArrowheads="1"/>
          </p:cNvSpPr>
          <p:nvPr/>
        </p:nvSpPr>
        <p:spPr bwMode="auto">
          <a:xfrm>
            <a:off x="4165600" y="26019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1</a:t>
            </a:r>
          </a:p>
        </p:txBody>
      </p:sp>
      <p:sp>
        <p:nvSpPr>
          <p:cNvPr id="23582" name="TextBox 40"/>
          <p:cNvSpPr txBox="1">
            <a:spLocks noChangeArrowheads="1"/>
          </p:cNvSpPr>
          <p:nvPr/>
        </p:nvSpPr>
        <p:spPr bwMode="auto">
          <a:xfrm>
            <a:off x="2198688" y="2568575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3" name="TextBox 41"/>
          <p:cNvSpPr txBox="1">
            <a:spLocks noChangeArrowheads="1"/>
          </p:cNvSpPr>
          <p:nvPr/>
        </p:nvSpPr>
        <p:spPr bwMode="auto">
          <a:xfrm>
            <a:off x="3276600" y="1651000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4" name="TextBox 44"/>
          <p:cNvSpPr txBox="1">
            <a:spLocks noChangeArrowheads="1"/>
          </p:cNvSpPr>
          <p:nvPr/>
        </p:nvSpPr>
        <p:spPr bwMode="auto">
          <a:xfrm>
            <a:off x="1066800" y="3124200"/>
            <a:ext cx="466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  <a:sym typeface="Symbol" pitchFamily="18" charset="2"/>
              </a:rPr>
              <a:t>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585" name="TextBox 45"/>
          <p:cNvSpPr txBox="1">
            <a:spLocks noChangeArrowheads="1"/>
          </p:cNvSpPr>
          <p:nvPr/>
        </p:nvSpPr>
        <p:spPr bwMode="auto">
          <a:xfrm>
            <a:off x="1930400" y="3784600"/>
            <a:ext cx="2001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>
                <a:solidFill>
                  <a:srgbClr val="FF0000"/>
                </a:solidFill>
              </a:rPr>
              <a:t>disconnected</a:t>
            </a: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706438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Fault-Tolerant </a:t>
            </a:r>
            <a:br>
              <a:rPr lang="en-US" dirty="0" smtClean="0"/>
            </a:br>
            <a:r>
              <a:rPr lang="en-US" dirty="0" smtClean="0"/>
              <a:t>Communication Complexity of Sum</a:t>
            </a:r>
            <a:endParaRPr lang="en-US" dirty="0"/>
          </a:p>
        </p:txBody>
      </p:sp>
      <p:sp>
        <p:nvSpPr>
          <p:cNvPr id="23587" name="Content Placeholder 39"/>
          <p:cNvSpPr>
            <a:spLocks noGrp="1"/>
          </p:cNvSpPr>
          <p:nvPr>
            <p:ph idx="1"/>
          </p:nvPr>
        </p:nvSpPr>
        <p:spPr>
          <a:xfrm>
            <a:off x="609600" y="4419600"/>
            <a:ext cx="8077200" cy="990600"/>
          </a:xfrm>
        </p:spPr>
        <p:txBody>
          <a:bodyPr/>
          <a:lstStyle/>
          <a:p>
            <a:r>
              <a:rPr lang="en-US" sz="2400" smtClean="0"/>
              <a:t>Existing work mostly focus on fault-tolerant protocol designs (i.e., upper bounds)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521200" y="1524000"/>
            <a:ext cx="4191000" cy="2286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Correctness Definition</a:t>
            </a:r>
          </a:p>
          <a:p>
            <a:pPr marL="342900" indent="-342900" algn="ctr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en-US" sz="500" kern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42900" indent="-342900" eaLnBrk="0" hangingPunct="0">
              <a:spcBef>
                <a:spcPts val="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zero-error sum</a:t>
            </a:r>
            <a:r>
              <a:rPr lang="en-US" kern="0" dirty="0">
                <a:latin typeface="+mn-lt"/>
                <a:ea typeface="+mn-ea"/>
                <a:cs typeface="+mn-cs"/>
              </a:rPr>
              <a:t>: any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r</a:t>
            </a:r>
            <a:r>
              <a:rPr lang="en-US" kern="0" dirty="0">
                <a:latin typeface="+mn-lt"/>
                <a:ea typeface="+mn-ea"/>
                <a:cs typeface="+mn-cs"/>
              </a:rPr>
              <a:t> between 3 and 5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  <a:sym typeface="Symbol"/>
              </a:rPr>
              <a:t>, </a:t>
            </a:r>
            <a:r>
              <a:rPr lang="en-US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)-approximate sum</a:t>
            </a:r>
            <a:r>
              <a:rPr lang="en-US" kern="0" dirty="0">
                <a:latin typeface="+mn-lt"/>
                <a:ea typeface="+mn-ea"/>
                <a:cs typeface="+mn-cs"/>
              </a:rPr>
              <a:t>: any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</a:p>
          <a:p>
            <a:pPr marL="342900" indent="-342900" eaLnBrk="0" hangingPunct="0">
              <a:spcBef>
                <a:spcPct val="3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ea typeface="+mn-ea"/>
                <a:cs typeface="+mn-cs"/>
              </a:rPr>
              <a:t>   where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Pr[ |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s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− 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</a:rPr>
              <a:t>r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| &gt;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∙</a:t>
            </a:r>
            <a:r>
              <a:rPr lang="en-US" i="1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r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</a:rPr>
              <a:t>] &lt; </a:t>
            </a:r>
            <a:r>
              <a:rPr lang="en-US" kern="0" dirty="0"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</a:t>
            </a:r>
            <a:endParaRPr lang="en-US" kern="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589" name="TextBox 36"/>
          <p:cNvSpPr txBox="1">
            <a:spLocks noChangeArrowheads="1"/>
          </p:cNvSpPr>
          <p:nvPr/>
        </p:nvSpPr>
        <p:spPr bwMode="auto">
          <a:xfrm>
            <a:off x="457200" y="2362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422275"/>
            <a:ext cx="84582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Existing Fault-tolerant Protocols For Zero-Error Sum</a:t>
            </a:r>
            <a:endParaRPr lang="en-US" sz="2800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596900" y="1219200"/>
            <a:ext cx="7937500" cy="2971800"/>
          </a:xfrm>
        </p:spPr>
        <p:txBody>
          <a:bodyPr/>
          <a:lstStyle/>
          <a:p>
            <a:r>
              <a:rPr lang="en-US" sz="2400" smtClean="0"/>
              <a:t>Each node floods its value and id</a:t>
            </a:r>
          </a:p>
          <a:p>
            <a:pPr lvl="1"/>
            <a:r>
              <a:rPr lang="en-US" smtClean="0"/>
              <a:t>id has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/>
              <a:t> bits</a:t>
            </a:r>
          </a:p>
          <a:p>
            <a:r>
              <a:rPr lang="en-US" sz="2400" smtClean="0"/>
              <a:t>Total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smtClean="0"/>
              <a:t> parallel floodings</a:t>
            </a:r>
          </a:p>
          <a:p>
            <a:pPr lvl="1"/>
            <a:r>
              <a:rPr lang="en-US" smtClean="0"/>
              <a:t>Each node sends up to 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bits</a:t>
            </a:r>
          </a:p>
          <a:p>
            <a:r>
              <a:rPr lang="en-US" sz="2400" smtClean="0"/>
              <a:t>We are not aware of any protocol with smaller CC</a:t>
            </a:r>
          </a:p>
          <a:p>
            <a:endParaRPr lang="en-US" smtClean="0"/>
          </a:p>
          <a:p>
            <a:pPr lvl="2"/>
            <a:r>
              <a:rPr lang="en-US" smtClean="0"/>
              <a:t>	</a:t>
            </a:r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Haifeng Yu, National University of Singapore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4E104F-EBDA-4895-9A37-6C005EB3930C}" type="slidenum">
              <a:rPr lang="zh-CN" altLang="en-US" smtClean="0"/>
              <a:pPr>
                <a:defRPr/>
              </a:pPr>
              <a:t>9</a:t>
            </a:fld>
            <a:endParaRPr lang="en-US" altLang="zh-CN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4038600"/>
            <a:ext cx="7165975" cy="941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Sharp contrast with 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i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/>
              <a:t> non-fault-tolerant CC…</a:t>
            </a:r>
          </a:p>
          <a:p>
            <a:pPr eaLnBrk="0" hangingPunct="0">
              <a:spcBef>
                <a:spcPct val="30000"/>
              </a:spcBef>
              <a:buClr>
                <a:srgbClr val="0000FF"/>
              </a:buClr>
              <a:buSzPct val="75000"/>
              <a:buFont typeface="Arial" charset="0"/>
              <a:buNone/>
            </a:pPr>
            <a:r>
              <a:rPr lang="en-US"/>
              <a:t>Can we do better than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/>
              <a:t>?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|6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2|13.5|30"/>
</p:tagLst>
</file>

<file path=ppt/theme/theme1.xml><?xml version="1.0" encoding="utf-8"?>
<a:theme xmlns:a="http://schemas.openxmlformats.org/drawingml/2006/main" name="cstemplate">
  <a:themeElements>
    <a:clrScheme name="">
      <a:dk1>
        <a:srgbClr val="000000"/>
      </a:dk1>
      <a:lt1>
        <a:srgbClr val="DDE1EB"/>
      </a:lt1>
      <a:dk2>
        <a:srgbClr val="002DB4"/>
      </a:dk2>
      <a:lt2>
        <a:srgbClr val="919191"/>
      </a:lt2>
      <a:accent1>
        <a:srgbClr val="618FFD"/>
      </a:accent1>
      <a:accent2>
        <a:srgbClr val="00AE00"/>
      </a:accent2>
      <a:accent3>
        <a:srgbClr val="EBEEF3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template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>
            <a:srgbClr val="0000FF"/>
          </a:buClr>
          <a:buSzPct val="75000"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>
            <a:srgbClr val="0000FF"/>
          </a:buClr>
          <a:buSzPct val="75000"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cs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D:\yhf\cstemplate.pot</Template>
  <TotalTime>0</TotalTime>
  <Words>2430</Words>
  <Application>Microsoft Office PowerPoint</Application>
  <PresentationFormat>Letter Paper (8.5x11 in)</PresentationFormat>
  <Paragraphs>555</Paragraphs>
  <Slides>35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Times New Roman</vt:lpstr>
      <vt:lpstr>Symbol</vt:lpstr>
      <vt:lpstr>cstemplate</vt:lpstr>
      <vt:lpstr>Equation</vt:lpstr>
      <vt:lpstr>The Cost of Fault Tolerance in  Multi-Party Communication Complexity</vt:lpstr>
      <vt:lpstr>The Central Question</vt:lpstr>
      <vt:lpstr>Make the Question Meaningful</vt:lpstr>
      <vt:lpstr>One-Sentence Summary of Our Result</vt:lpstr>
      <vt:lpstr>The Sum Function</vt:lpstr>
      <vt:lpstr>The Sum Function</vt:lpstr>
      <vt:lpstr>Non-Fault-Tolerant  Communication Complexity of Sum</vt:lpstr>
      <vt:lpstr>Fault-Tolerant  Communication Complexity of Sum</vt:lpstr>
      <vt:lpstr>Existing Fault-tolerant Protocols For Zero-Error Sum</vt:lpstr>
      <vt:lpstr>Existing Fault-tolerant Protocols for (, ) Sum</vt:lpstr>
      <vt:lpstr>Lower Bounds on Fault-Tolerant  Communication Complexity of Sum?</vt:lpstr>
      <vt:lpstr>Our result: Three lower bounds for zero-error Sum</vt:lpstr>
      <vt:lpstr>Our result: Three lower bounds for zero-error Sum</vt:lpstr>
      <vt:lpstr>Our result: 3 lower bounds for (,)-approximate Sum</vt:lpstr>
      <vt:lpstr>Our result: 3 lower bounds for (,)-approximate Sum</vt:lpstr>
      <vt:lpstr>Implications of Our Exponential Gap Results</vt:lpstr>
      <vt:lpstr>Roadmap</vt:lpstr>
      <vt:lpstr>UnionSize</vt:lpstr>
      <vt:lpstr>Reducing from UnionSize to Sum</vt:lpstr>
      <vt:lpstr>Reducing from UnionSize to Sum</vt:lpstr>
      <vt:lpstr>Spoiled Nodes</vt:lpstr>
      <vt:lpstr>Spreading of Spoiled Nodes</vt:lpstr>
      <vt:lpstr>Role of Failures</vt:lpstr>
      <vt:lpstr>Role of Alice-Bob Communication </vt:lpstr>
      <vt:lpstr>Failures introduce spoiled nodes for Bob</vt:lpstr>
      <vt:lpstr>Key Aspects in Our Simple Reduction</vt:lpstr>
      <vt:lpstr>Roadmap</vt:lpstr>
      <vt:lpstr>Why UnionSizeCP?</vt:lpstr>
      <vt:lpstr>UnionSizeCPn,q </vt:lpstr>
      <vt:lpstr>Communication Complexity of UnionSizeCP</vt:lpstr>
      <vt:lpstr>Reduction from UnionSizeCP to Sum</vt:lpstr>
      <vt:lpstr>Lower Bounds on Sum  via Reduction from UnionSizeCP</vt:lpstr>
      <vt:lpstr>The Completeness of UnionSizeCP</vt:lpstr>
      <vt:lpstr>Conclusions</vt:lpstr>
      <vt:lpstr>Future 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2012-07-24T07:20:28Z</dcterms:created>
  <dcterms:modified xsi:type="dcterms:W3CDTF">2012-07-24T07:20:34Z</dcterms:modified>
</cp:coreProperties>
</file>