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3.xml" ContentType="application/vnd.openxmlformats-officedocument.presentationml.tags+xml"/>
  <Override PartName="/ppt/notesSlides/notesSlide10.xml" ContentType="application/vnd.openxmlformats-officedocument.presentationml.notesSlide+xml"/>
  <Override PartName="/ppt/tags/tag4.xml" ContentType="application/vnd.openxmlformats-officedocument.presentationml.tags+xml"/>
  <Override PartName="/ppt/notesSlides/notesSlide11.xml" ContentType="application/vnd.openxmlformats-officedocument.presentationml.notesSlide+xml"/>
  <Override PartName="/ppt/tags/tag5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6.xml" ContentType="application/vnd.openxmlformats-officedocument.presentationml.tags+xml"/>
  <Override PartName="/ppt/notesSlides/notesSlide14.xml" ContentType="application/vnd.openxmlformats-officedocument.presentationml.notesSlide+xml"/>
  <Override PartName="/ppt/tags/tag7.xml" ContentType="application/vnd.openxmlformats-officedocument.presentationml.tags+xml"/>
  <Override PartName="/ppt/notesSlides/notesSlide15.xml" ContentType="application/vnd.openxmlformats-officedocument.presentationml.notesSlide+xml"/>
  <Override PartName="/ppt/tags/tag8.xml" ContentType="application/vnd.openxmlformats-officedocument.presentationml.tags+xml"/>
  <Override PartName="/ppt/notesSlides/notesSlide16.xml" ContentType="application/vnd.openxmlformats-officedocument.presentationml.notesSlide+xml"/>
  <Override PartName="/ppt/tags/tag9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63" r:id="rId9"/>
    <p:sldId id="264" r:id="rId10"/>
    <p:sldId id="265" r:id="rId11"/>
    <p:sldId id="267" r:id="rId12"/>
    <p:sldId id="266" r:id="rId13"/>
    <p:sldId id="269" r:id="rId14"/>
    <p:sldId id="270" r:id="rId15"/>
    <p:sldId id="271" r:id="rId16"/>
    <p:sldId id="272" r:id="rId17"/>
    <p:sldId id="278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9" autoAdjust="0"/>
    <p:restoredTop sz="82068" autoAdjust="0"/>
  </p:normalViewPr>
  <p:slideViewPr>
    <p:cSldViewPr snapToGrid="0">
      <p:cViewPr varScale="1">
        <p:scale>
          <a:sx n="54" d="100"/>
          <a:sy n="54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45207-9F8B-4AED-A353-649DEA0E3B2C}" type="datetimeFigureOut">
              <a:rPr lang="en-SG" smtClean="0"/>
              <a:t>14/7/2020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560D9-2147-41B6-9536-8E47859CF32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01286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574143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08098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648811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675523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365249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165826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51631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13759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591068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617276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19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73660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9498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09241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7412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361754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68720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48398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619695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560D9-2147-41B6-9536-8E47859CF327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60207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0D44B-BFBC-4DD2-BE14-D64DACF53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01AE74-5EC9-402E-A260-1C7C8FCB65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58BA4-B691-4270-9571-620CF4ABC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OHIE: Blockchain Scaling Made Simple                  Haifeng Yu, Ivica Nikolic, Ruomu Hou, Prateek Saxena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2F10E-B5FA-4D8D-80C3-B330F80C4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596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A6F63-DD9B-44B6-9CD0-47E0737ED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5FA876-8438-4154-A605-466FC4AF5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A431D-603B-4EA0-8E2F-924F97E03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8461-0761-46A6-BB16-78283528E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6594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76629B-EF8B-46D4-96B1-646459DA6F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65457A-5B24-45A6-9129-20D0C71A3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0A9A1-476F-43C0-9E96-1E23206AD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A7C38-969E-43FA-BC3F-18AE9D04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9630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7E442-64AB-4F22-85B4-0EADBA781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A6AE0-01F4-4717-BD3F-1E5405837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A86D1-8373-44CD-878D-4410364D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 dirty="0"/>
              <a:t>OHIE: Blockchain Scaling Made Simple                  Haifeng Yu, Ivica Nikolic, Ruomu Hou, Prateek Saxena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E38E4-13A8-4A95-81EE-D08BF75A7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‹#›</a:t>
            </a:fld>
            <a:r>
              <a:rPr lang="en-SG" dirty="0"/>
              <a:t>/</a:t>
            </a:r>
            <a:r>
              <a:rPr lang="en-US" altLang="zh-CN" dirty="0"/>
              <a:t>19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8692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62475-3E12-4630-8898-0370DE0B1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A21CE-DF92-49BE-A7BC-8660B0DB9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CD2DA-B2A5-4A35-AB66-0BF2C2DEC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414E7-956D-4A06-A3E8-5566BAE56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2631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8DA68-E9E3-44A5-83F1-29B71C87F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C68AA-5DCD-42B2-AA87-268769BBED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FBBB8B-F273-4776-A90C-AC0D5E11C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C252F-39E1-4E12-A4C0-07DEF1ECC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1736D-6B8C-4CD0-B41B-2AAEE09F7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5837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57474-AAFA-4CFC-B58F-9B7B7FF65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00E7A-0FC2-4333-9120-343857105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0BF65-BEA0-4954-A3F2-DB60E1EAD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B0B8E4-CF0B-42E7-B177-68AD097510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1067AB-AD3E-449A-9A48-400FC494CF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1A8598-7BB4-4EF2-86A1-822E38145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150E60-3341-4144-8A9D-CBE211B2A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03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5FA3A-5803-476B-8420-7F3BDC3F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02CBB9-5750-40AA-BE2F-44D99B87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351D9A-29DB-4867-BB2D-D306153F1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7357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2E24F8-C50A-498A-9FB0-F95ABC7E9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911E6E-B01F-4FDF-823A-CDD54E2CD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15705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3A01A-8449-43D6-8E43-4BFF92992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2E0B5-E5BE-4E33-8E5B-A3768CC33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C7CE1-C702-4B43-9109-9064DE67D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2AAFFD-8720-404A-86F9-D03A1C85E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AFB86-8E1B-4732-81D4-F58F4148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31168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EB0B0-2936-4D5B-A452-3FAD936D8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1A3A83-EBAC-4BAC-BA89-5F4AC9B96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A5F121-C9E9-419F-BDBA-478C449D3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75315-7916-4701-B5BE-5185C2D77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E86CD-85BC-4A98-9E3D-B786C216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8800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EDC9E7-7392-4AED-8D77-BABFABB62DB5}"/>
              </a:ext>
            </a:extLst>
          </p:cNvPr>
          <p:cNvSpPr/>
          <p:nvPr userDrawn="1"/>
        </p:nvSpPr>
        <p:spPr>
          <a:xfrm>
            <a:off x="-1" y="6491593"/>
            <a:ext cx="12192000" cy="36640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6A23D4-F850-49AB-9934-D0D348E970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8668" y="133432"/>
            <a:ext cx="1593332" cy="57297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2C256-A663-446D-BA3E-E99E1E939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66716"/>
            <a:ext cx="10760879" cy="6143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06908-BF37-4519-9C0C-93D117F66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5277" y="875904"/>
            <a:ext cx="11747883" cy="5226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5AF69-24B0-491E-B605-CD7829C75E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7357" y="6481782"/>
            <a:ext cx="11318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OHIE: Blockchain Scaling Made Simple                  Haifeng Yu, Ivica Nikolic, Ruomu Hou, Prateek Saxena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E7B2C-B57C-4FE4-973A-2852594F19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9078" y="6481783"/>
            <a:ext cx="5929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09CBCFB-898D-4646-B306-E105388B3982}" type="slidenum">
              <a:rPr lang="en-SG" smtClean="0"/>
              <a:pPr/>
              <a:t>‹#›</a:t>
            </a:fld>
            <a:r>
              <a:rPr lang="en-SG" dirty="0"/>
              <a:t>/</a:t>
            </a:r>
            <a:r>
              <a:rPr lang="en-US" altLang="zh-CN" dirty="0"/>
              <a:t>19</a:t>
            </a:r>
            <a:endParaRPr lang="en-S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42700F-BAB4-4ACD-A2C7-2C26530351A8}"/>
              </a:ext>
            </a:extLst>
          </p:cNvPr>
          <p:cNvSpPr/>
          <p:nvPr userDrawn="1"/>
        </p:nvSpPr>
        <p:spPr>
          <a:xfrm>
            <a:off x="0" y="0"/>
            <a:ext cx="12192000" cy="667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5664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BF3E3-2EE9-4E7B-823D-F97E191ED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1" y="1854201"/>
            <a:ext cx="10134599" cy="1655762"/>
          </a:xfrm>
        </p:spPr>
        <p:txBody>
          <a:bodyPr>
            <a:normAutofit/>
          </a:bodyPr>
          <a:lstStyle/>
          <a:p>
            <a:r>
              <a:rPr lang="en-US" sz="4800" b="1" dirty="0"/>
              <a:t>OHIE: </a:t>
            </a:r>
            <a:br>
              <a:rPr lang="en-US" sz="4800" b="1" dirty="0"/>
            </a:br>
            <a:r>
              <a:rPr lang="en-US" sz="4800" b="1" dirty="0"/>
              <a:t>Blockchain Scaling Made Simple</a:t>
            </a:r>
            <a:endParaRPr lang="en-SG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93AA82-D212-4ECC-BA9E-7EB3D7A43B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SG" dirty="0"/>
              <a:t>Haifeng Yu, Ivica Nikolic, Ruomu Hou, Prateek Saxena</a:t>
            </a:r>
          </a:p>
          <a:p>
            <a:r>
              <a:rPr lang="en-SG" b="1" dirty="0"/>
              <a:t>National University of Singapore</a:t>
            </a:r>
          </a:p>
          <a:p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0412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58"/>
    </mc:Choice>
    <mc:Fallback xmlns="">
      <p:transition spd="slow" advTm="11958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6D6A3-A178-4D11-8D1A-F402BA593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Mining on 1024 instances simultaneously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1732D0-00BD-40C9-A8F5-DA66CEE67E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9759" y="875904"/>
                <a:ext cx="8217207" cy="380813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/>
                  <a:t>Previously, valid block hash requires 60 leading zeros</a:t>
                </a:r>
              </a:p>
              <a:p>
                <a:r>
                  <a:rPr lang="en-US" sz="2400" dirty="0"/>
                  <a:t>OHIE instead requires 50 leading zeros with 1024 chains.</a:t>
                </a:r>
              </a:p>
              <a:p>
                <a:r>
                  <a:rPr lang="en-US" sz="2400" dirty="0"/>
                  <a:t>Another 10 bits of the hash indexes to one of the chains</a:t>
                </a:r>
              </a:p>
              <a:p>
                <a:pPr lvl="1"/>
                <a:r>
                  <a:rPr lang="en-US" sz="2000" dirty="0"/>
                  <a:t>E.g. last 10 bits</a:t>
                </a:r>
              </a:p>
              <a:p>
                <a:r>
                  <a:rPr lang="en-US" sz="2400" dirty="0"/>
                  <a:t>Not a </a:t>
                </a:r>
                <a:r>
                  <a:rPr lang="en-US" sz="2400" dirty="0" err="1"/>
                  <a:t>sharding</a:t>
                </a:r>
                <a:r>
                  <a:rPr lang="en-US" sz="2400" dirty="0"/>
                  <a:t> design</a:t>
                </a:r>
              </a:p>
              <a:p>
                <a:r>
                  <a:rPr lang="en-US" sz="2400" dirty="0"/>
                  <a:t>For any given chain, the probability of adding a block to it is the same as before</a:t>
                </a:r>
              </a:p>
              <a:p>
                <a:pPr lvl="1"/>
                <a:r>
                  <a:rPr lang="en-US" sz="2000" dirty="0"/>
                  <a:t>Formalized in our reduction</a:t>
                </a:r>
              </a:p>
              <a:p>
                <a:r>
                  <a:rPr lang="en-US" sz="2400" dirty="0"/>
                  <a:t>OHIE now generated 1024 blocks / 10 seconds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400" dirty="0"/>
                  <a:t> 2048KB/sec throughput</a:t>
                </a:r>
              </a:p>
              <a:p>
                <a:endParaRPr lang="en-US" sz="2400" dirty="0"/>
              </a:p>
              <a:p>
                <a:endParaRPr lang="en-SG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1732D0-00BD-40C9-A8F5-DA66CEE67E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9759" y="875904"/>
                <a:ext cx="8217207" cy="3808137"/>
              </a:xfrm>
              <a:blipFill>
                <a:blip r:embed="rId6"/>
                <a:stretch>
                  <a:fillRect l="-1039" t="-3045" r="-816" b="-64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TextBox 82">
            <a:extLst>
              <a:ext uri="{FF2B5EF4-FFF2-40B4-BE49-F238E27FC236}">
                <a16:creationId xmlns:a16="http://schemas.microsoft.com/office/drawing/2014/main" id="{8799495D-BA4E-4270-9992-FECF91C32327}"/>
              </a:ext>
            </a:extLst>
          </p:cNvPr>
          <p:cNvSpPr txBox="1"/>
          <p:nvPr/>
        </p:nvSpPr>
        <p:spPr>
          <a:xfrm>
            <a:off x="10122465" y="4689934"/>
            <a:ext cx="441146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…</a:t>
            </a:r>
            <a:endParaRPr lang="en-SG" sz="2000" dirty="0"/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177155D-9640-4989-A23E-43F8290EFCB8}"/>
              </a:ext>
            </a:extLst>
          </p:cNvPr>
          <p:cNvGrpSpPr/>
          <p:nvPr/>
        </p:nvGrpSpPr>
        <p:grpSpPr>
          <a:xfrm>
            <a:off x="9248755" y="1033438"/>
            <a:ext cx="2188567" cy="1153442"/>
            <a:chOff x="8336546" y="1033438"/>
            <a:chExt cx="2188567" cy="1153442"/>
          </a:xfrm>
        </p:grpSpPr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D7498FD7-32BA-4C3C-A4FD-1A53408138FE}"/>
                </a:ext>
              </a:extLst>
            </p:cNvPr>
            <p:cNvGrpSpPr/>
            <p:nvPr/>
          </p:nvGrpSpPr>
          <p:grpSpPr>
            <a:xfrm>
              <a:off x="8336546" y="1356182"/>
              <a:ext cx="2188567" cy="830698"/>
              <a:chOff x="1767906" y="1972777"/>
              <a:chExt cx="2188567" cy="830698"/>
            </a:xfrm>
          </p:grpSpPr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D3AD0CA7-8548-4188-8E44-D0DDAD9EE76E}"/>
                  </a:ext>
                </a:extLst>
              </p:cNvPr>
              <p:cNvSpPr/>
              <p:nvPr/>
            </p:nvSpPr>
            <p:spPr>
              <a:xfrm>
                <a:off x="1931057" y="244424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AAD4912E-823E-4ED2-8817-5214B949CF2D}"/>
                  </a:ext>
                </a:extLst>
              </p:cNvPr>
              <p:cNvSpPr/>
              <p:nvPr/>
            </p:nvSpPr>
            <p:spPr>
              <a:xfrm>
                <a:off x="2325332" y="244424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FCF0574A-9971-4547-A192-256327B4EF67}"/>
                  </a:ext>
                </a:extLst>
              </p:cNvPr>
              <p:cNvSpPr/>
              <p:nvPr/>
            </p:nvSpPr>
            <p:spPr>
              <a:xfrm>
                <a:off x="2719607" y="244424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267EA9D7-61EB-4B34-B457-DD261C98055E}"/>
                  </a:ext>
                </a:extLst>
              </p:cNvPr>
              <p:cNvSpPr/>
              <p:nvPr/>
            </p:nvSpPr>
            <p:spPr>
              <a:xfrm>
                <a:off x="3113882" y="244424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41" name="Straight Arrow Connector 140">
                <a:extLst>
                  <a:ext uri="{FF2B5EF4-FFF2-40B4-BE49-F238E27FC236}">
                    <a16:creationId xmlns:a16="http://schemas.microsoft.com/office/drawing/2014/main" id="{6E1AEACB-557E-42F7-BEBF-3A1B91C45F6F}"/>
                  </a:ext>
                </a:extLst>
              </p:cNvPr>
              <p:cNvCxnSpPr>
                <a:stCxn id="138" idx="1"/>
                <a:endCxn id="137" idx="3"/>
              </p:cNvCxnSpPr>
              <p:nvPr/>
            </p:nvCxnSpPr>
            <p:spPr>
              <a:xfrm flipH="1">
                <a:off x="2202606" y="258001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142" name="Straight Arrow Connector 141">
                <a:extLst>
                  <a:ext uri="{FF2B5EF4-FFF2-40B4-BE49-F238E27FC236}">
                    <a16:creationId xmlns:a16="http://schemas.microsoft.com/office/drawing/2014/main" id="{C7E849AB-382E-4FBA-9FA0-A6F847418FA5}"/>
                  </a:ext>
                </a:extLst>
              </p:cNvPr>
              <p:cNvCxnSpPr>
                <a:stCxn id="139" idx="1"/>
                <a:endCxn id="138" idx="3"/>
              </p:cNvCxnSpPr>
              <p:nvPr/>
            </p:nvCxnSpPr>
            <p:spPr>
              <a:xfrm flipH="1">
                <a:off x="2596881" y="258001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2060416C-BFBC-47FD-BD99-88F7439BEE60}"/>
                  </a:ext>
                </a:extLst>
              </p:cNvPr>
              <p:cNvCxnSpPr>
                <a:stCxn id="140" idx="1"/>
                <a:endCxn id="139" idx="3"/>
              </p:cNvCxnSpPr>
              <p:nvPr/>
            </p:nvCxnSpPr>
            <p:spPr>
              <a:xfrm flipH="1">
                <a:off x="2991156" y="258001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CE7F4B15-9C49-40B4-9F62-BD4464D1B248}"/>
                  </a:ext>
                </a:extLst>
              </p:cNvPr>
              <p:cNvSpPr/>
              <p:nvPr/>
            </p:nvSpPr>
            <p:spPr>
              <a:xfrm>
                <a:off x="2719607" y="2036918"/>
                <a:ext cx="271549" cy="27154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45" name="Straight Arrow Connector 144">
                <a:extLst>
                  <a:ext uri="{FF2B5EF4-FFF2-40B4-BE49-F238E27FC236}">
                    <a16:creationId xmlns:a16="http://schemas.microsoft.com/office/drawing/2014/main" id="{FDF5313C-8770-4073-A583-CBF7F6CF42F1}"/>
                  </a:ext>
                </a:extLst>
              </p:cNvPr>
              <p:cNvCxnSpPr>
                <a:cxnSpLocks/>
                <a:stCxn id="144" idx="1"/>
                <a:endCxn id="138" idx="0"/>
              </p:cNvCxnSpPr>
              <p:nvPr/>
            </p:nvCxnSpPr>
            <p:spPr>
              <a:xfrm flipH="1">
                <a:off x="2461107" y="2172692"/>
                <a:ext cx="258500" cy="27154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46" name="Rectangle: Rounded Corners 145">
                <a:extLst>
                  <a:ext uri="{FF2B5EF4-FFF2-40B4-BE49-F238E27FC236}">
                    <a16:creationId xmlns:a16="http://schemas.microsoft.com/office/drawing/2014/main" id="{F42BF21A-BA57-4DAB-A16F-4DF981E7CCD8}"/>
                  </a:ext>
                </a:extLst>
              </p:cNvPr>
              <p:cNvSpPr/>
              <p:nvPr/>
            </p:nvSpPr>
            <p:spPr>
              <a:xfrm>
                <a:off x="1767906" y="1972777"/>
                <a:ext cx="2188567" cy="830698"/>
              </a:xfrm>
              <a:prstGeom prst="roundRect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FF75B46C-01B7-431E-8ABD-71B16DFAEB0C}"/>
                </a:ext>
              </a:extLst>
            </p:cNvPr>
            <p:cNvSpPr txBox="1"/>
            <p:nvPr/>
          </p:nvSpPr>
          <p:spPr>
            <a:xfrm>
              <a:off x="8336546" y="1033438"/>
              <a:ext cx="13660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Instance 0</a:t>
              </a:r>
              <a:endParaRPr lang="en-SG" sz="2000" dirty="0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BBF4D75A-36DE-4C90-BB2D-F91B34C1AEF2}"/>
              </a:ext>
            </a:extLst>
          </p:cNvPr>
          <p:cNvGrpSpPr/>
          <p:nvPr/>
        </p:nvGrpSpPr>
        <p:grpSpPr>
          <a:xfrm>
            <a:off x="9241794" y="2218835"/>
            <a:ext cx="2188567" cy="1153442"/>
            <a:chOff x="4007328" y="3098800"/>
            <a:chExt cx="2188567" cy="1153442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AADE06F-6C85-4AF6-86F1-43FCE2392137}"/>
                </a:ext>
              </a:extLst>
            </p:cNvPr>
            <p:cNvGrpSpPr/>
            <p:nvPr/>
          </p:nvGrpSpPr>
          <p:grpSpPr>
            <a:xfrm>
              <a:off x="4007328" y="3421544"/>
              <a:ext cx="2188567" cy="830698"/>
              <a:chOff x="4119624" y="1972777"/>
              <a:chExt cx="2188567" cy="830698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2682F9D6-972B-41D1-82DA-435E462592F9}"/>
                  </a:ext>
                </a:extLst>
              </p:cNvPr>
              <p:cNvSpPr/>
              <p:nvPr/>
            </p:nvSpPr>
            <p:spPr>
              <a:xfrm>
                <a:off x="4278877" y="244697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CC967B98-C354-4D6E-BD08-FBF5A18B2A15}"/>
                  </a:ext>
                </a:extLst>
              </p:cNvPr>
              <p:cNvSpPr/>
              <p:nvPr/>
            </p:nvSpPr>
            <p:spPr>
              <a:xfrm>
                <a:off x="4673152" y="244697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645CA7FE-89B1-4093-9FAE-FE326B9D3205}"/>
                  </a:ext>
                </a:extLst>
              </p:cNvPr>
              <p:cNvSpPr/>
              <p:nvPr/>
            </p:nvSpPr>
            <p:spPr>
              <a:xfrm>
                <a:off x="5067427" y="244697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0AA4AC82-6E8A-4D2F-998C-A22E07A0CE25}"/>
                  </a:ext>
                </a:extLst>
              </p:cNvPr>
              <p:cNvSpPr/>
              <p:nvPr/>
            </p:nvSpPr>
            <p:spPr>
              <a:xfrm>
                <a:off x="5461703" y="244697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25" name="Straight Arrow Connector 124">
                <a:extLst>
                  <a:ext uri="{FF2B5EF4-FFF2-40B4-BE49-F238E27FC236}">
                    <a16:creationId xmlns:a16="http://schemas.microsoft.com/office/drawing/2014/main" id="{7FB0B01D-4B60-4A64-8BC3-176D55B86DEC}"/>
                  </a:ext>
                </a:extLst>
              </p:cNvPr>
              <p:cNvCxnSpPr>
                <a:stCxn id="122" idx="1"/>
                <a:endCxn id="121" idx="3"/>
              </p:cNvCxnSpPr>
              <p:nvPr/>
            </p:nvCxnSpPr>
            <p:spPr>
              <a:xfrm flipH="1">
                <a:off x="4550426" y="258274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126" name="Straight Arrow Connector 125">
                <a:extLst>
                  <a:ext uri="{FF2B5EF4-FFF2-40B4-BE49-F238E27FC236}">
                    <a16:creationId xmlns:a16="http://schemas.microsoft.com/office/drawing/2014/main" id="{644601E9-9B82-4DB0-BF8F-F60D46502D3B}"/>
                  </a:ext>
                </a:extLst>
              </p:cNvPr>
              <p:cNvCxnSpPr>
                <a:stCxn id="123" idx="1"/>
                <a:endCxn id="122" idx="3"/>
              </p:cNvCxnSpPr>
              <p:nvPr/>
            </p:nvCxnSpPr>
            <p:spPr>
              <a:xfrm flipH="1">
                <a:off x="4944702" y="258274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127" name="Straight Arrow Connector 126">
                <a:extLst>
                  <a:ext uri="{FF2B5EF4-FFF2-40B4-BE49-F238E27FC236}">
                    <a16:creationId xmlns:a16="http://schemas.microsoft.com/office/drawing/2014/main" id="{73072AF4-906D-4CDE-9EF4-2A3665A1D91B}"/>
                  </a:ext>
                </a:extLst>
              </p:cNvPr>
              <p:cNvCxnSpPr>
                <a:stCxn id="124" idx="1"/>
                <a:endCxn id="123" idx="3"/>
              </p:cNvCxnSpPr>
              <p:nvPr/>
            </p:nvCxnSpPr>
            <p:spPr>
              <a:xfrm flipH="1">
                <a:off x="5338977" y="258274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6C534C92-003F-415A-B920-10B41A622BE7}"/>
                  </a:ext>
                </a:extLst>
              </p:cNvPr>
              <p:cNvSpPr/>
              <p:nvPr/>
            </p:nvSpPr>
            <p:spPr>
              <a:xfrm>
                <a:off x="5067427" y="2039648"/>
                <a:ext cx="271549" cy="27154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29" name="Straight Arrow Connector 128">
                <a:extLst>
                  <a:ext uri="{FF2B5EF4-FFF2-40B4-BE49-F238E27FC236}">
                    <a16:creationId xmlns:a16="http://schemas.microsoft.com/office/drawing/2014/main" id="{CD2EEB3D-19C6-4B74-9192-595465080040}"/>
                  </a:ext>
                </a:extLst>
              </p:cNvPr>
              <p:cNvCxnSpPr>
                <a:cxnSpLocks/>
                <a:stCxn id="128" idx="1"/>
                <a:endCxn id="122" idx="0"/>
              </p:cNvCxnSpPr>
              <p:nvPr/>
            </p:nvCxnSpPr>
            <p:spPr>
              <a:xfrm flipH="1">
                <a:off x="4808927" y="2175423"/>
                <a:ext cx="258500" cy="27154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00FE7115-21FB-4C94-B94E-D5FF983A470C}"/>
                  </a:ext>
                </a:extLst>
              </p:cNvPr>
              <p:cNvSpPr/>
              <p:nvPr/>
            </p:nvSpPr>
            <p:spPr>
              <a:xfrm>
                <a:off x="5461703" y="2039648"/>
                <a:ext cx="271549" cy="27154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31" name="Straight Arrow Connector 130">
                <a:extLst>
                  <a:ext uri="{FF2B5EF4-FFF2-40B4-BE49-F238E27FC236}">
                    <a16:creationId xmlns:a16="http://schemas.microsoft.com/office/drawing/2014/main" id="{6ABFFF68-9E08-4A29-BC62-B537D7FC3481}"/>
                  </a:ext>
                </a:extLst>
              </p:cNvPr>
              <p:cNvCxnSpPr>
                <a:stCxn id="130" idx="1"/>
              </p:cNvCxnSpPr>
              <p:nvPr/>
            </p:nvCxnSpPr>
            <p:spPr>
              <a:xfrm flipH="1">
                <a:off x="5338977" y="2175423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1C6E5093-017A-431D-B01D-CFCEDC389589}"/>
                  </a:ext>
                </a:extLst>
              </p:cNvPr>
              <p:cNvSpPr/>
              <p:nvPr/>
            </p:nvSpPr>
            <p:spPr>
              <a:xfrm>
                <a:off x="5855978" y="2434830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33" name="Straight Arrow Connector 132">
                <a:extLst>
                  <a:ext uri="{FF2B5EF4-FFF2-40B4-BE49-F238E27FC236}">
                    <a16:creationId xmlns:a16="http://schemas.microsoft.com/office/drawing/2014/main" id="{FFAFE334-CE17-47C0-AF45-2E273DE693D5}"/>
                  </a:ext>
                </a:extLst>
              </p:cNvPr>
              <p:cNvCxnSpPr>
                <a:stCxn id="132" idx="1"/>
              </p:cNvCxnSpPr>
              <p:nvPr/>
            </p:nvCxnSpPr>
            <p:spPr>
              <a:xfrm flipH="1">
                <a:off x="5733252" y="2570604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34" name="Rectangle: Rounded Corners 133">
                <a:extLst>
                  <a:ext uri="{FF2B5EF4-FFF2-40B4-BE49-F238E27FC236}">
                    <a16:creationId xmlns:a16="http://schemas.microsoft.com/office/drawing/2014/main" id="{76517D87-2A29-49EE-938D-02663D5FE99B}"/>
                  </a:ext>
                </a:extLst>
              </p:cNvPr>
              <p:cNvSpPr/>
              <p:nvPr/>
            </p:nvSpPr>
            <p:spPr>
              <a:xfrm>
                <a:off x="4119624" y="1972777"/>
                <a:ext cx="2188567" cy="830698"/>
              </a:xfrm>
              <a:prstGeom prst="roundRect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B4222AB1-4A60-4B05-982E-84DC128768B6}"/>
                </a:ext>
              </a:extLst>
            </p:cNvPr>
            <p:cNvSpPr txBox="1"/>
            <p:nvPr/>
          </p:nvSpPr>
          <p:spPr>
            <a:xfrm>
              <a:off x="4007328" y="3098800"/>
              <a:ext cx="13660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Instance 1</a:t>
              </a:r>
              <a:endParaRPr lang="en-SG" sz="2000" dirty="0"/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A0B74A10-6883-4E3A-A90D-AC9AA520571E}"/>
              </a:ext>
            </a:extLst>
          </p:cNvPr>
          <p:cNvGrpSpPr/>
          <p:nvPr/>
        </p:nvGrpSpPr>
        <p:grpSpPr>
          <a:xfrm>
            <a:off x="9236682" y="5017239"/>
            <a:ext cx="2188567" cy="1153442"/>
            <a:chOff x="9599951" y="2829392"/>
            <a:chExt cx="2188567" cy="1153442"/>
          </a:xfrm>
        </p:grpSpPr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22DB7F14-0F36-4B09-9DB6-1DC4FB621361}"/>
                </a:ext>
              </a:extLst>
            </p:cNvPr>
            <p:cNvGrpSpPr/>
            <p:nvPr/>
          </p:nvGrpSpPr>
          <p:grpSpPr>
            <a:xfrm>
              <a:off x="9599951" y="3152136"/>
              <a:ext cx="2188567" cy="830698"/>
              <a:chOff x="7690407" y="1986082"/>
              <a:chExt cx="2188567" cy="830698"/>
            </a:xfrm>
          </p:grpSpPr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66B9E908-D9D0-4DBA-81C6-43520F76B5BD}"/>
                  </a:ext>
                </a:extLst>
              </p:cNvPr>
              <p:cNvSpPr/>
              <p:nvPr/>
            </p:nvSpPr>
            <p:spPr>
              <a:xfrm>
                <a:off x="7860366" y="2457546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2651C0D1-8D32-49CD-9558-FE08E99FB3E5}"/>
                  </a:ext>
                </a:extLst>
              </p:cNvPr>
              <p:cNvSpPr/>
              <p:nvPr/>
            </p:nvSpPr>
            <p:spPr>
              <a:xfrm>
                <a:off x="8254642" y="2457546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D5D275A0-DDB5-4C3B-9F54-9B985AD9E6CB}"/>
                  </a:ext>
                </a:extLst>
              </p:cNvPr>
              <p:cNvSpPr/>
              <p:nvPr/>
            </p:nvSpPr>
            <p:spPr>
              <a:xfrm>
                <a:off x="8648917" y="2457546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F60C4AB-CB8B-4E16-841A-1FB3293EEB5B}"/>
                  </a:ext>
                </a:extLst>
              </p:cNvPr>
              <p:cNvSpPr/>
              <p:nvPr/>
            </p:nvSpPr>
            <p:spPr>
              <a:xfrm>
                <a:off x="9043192" y="2457546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11" name="Straight Arrow Connector 110">
                <a:extLst>
                  <a:ext uri="{FF2B5EF4-FFF2-40B4-BE49-F238E27FC236}">
                    <a16:creationId xmlns:a16="http://schemas.microsoft.com/office/drawing/2014/main" id="{14DC926F-065E-494F-A9FF-C65F1C109916}"/>
                  </a:ext>
                </a:extLst>
              </p:cNvPr>
              <p:cNvCxnSpPr>
                <a:stCxn id="108" idx="1"/>
                <a:endCxn id="107" idx="3"/>
              </p:cNvCxnSpPr>
              <p:nvPr/>
            </p:nvCxnSpPr>
            <p:spPr>
              <a:xfrm flipH="1">
                <a:off x="8131915" y="2593321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8E32D772-DBB8-4299-A9E9-EDD181EA2A7C}"/>
                  </a:ext>
                </a:extLst>
              </p:cNvPr>
              <p:cNvCxnSpPr>
                <a:stCxn id="109" idx="1"/>
                <a:endCxn id="108" idx="3"/>
              </p:cNvCxnSpPr>
              <p:nvPr/>
            </p:nvCxnSpPr>
            <p:spPr>
              <a:xfrm flipH="1">
                <a:off x="8526191" y="2593321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0F72019F-8B9C-4AB1-B62A-B19D13CF7328}"/>
                  </a:ext>
                </a:extLst>
              </p:cNvPr>
              <p:cNvCxnSpPr>
                <a:stCxn id="110" idx="1"/>
                <a:endCxn id="109" idx="3"/>
              </p:cNvCxnSpPr>
              <p:nvPr/>
            </p:nvCxnSpPr>
            <p:spPr>
              <a:xfrm flipH="1">
                <a:off x="8920466" y="2593321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0AA716A7-A2E5-48D9-9F43-28738B8D09CE}"/>
                  </a:ext>
                </a:extLst>
              </p:cNvPr>
              <p:cNvSpPr/>
              <p:nvPr/>
            </p:nvSpPr>
            <p:spPr>
              <a:xfrm>
                <a:off x="8641956" y="2047314"/>
                <a:ext cx="271549" cy="27154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8AE8307D-70C7-4E6B-90A2-27468D2A7E09}"/>
                  </a:ext>
                </a:extLst>
              </p:cNvPr>
              <p:cNvCxnSpPr>
                <a:cxnSpLocks/>
                <a:stCxn id="114" idx="1"/>
              </p:cNvCxnSpPr>
              <p:nvPr/>
            </p:nvCxnSpPr>
            <p:spPr>
              <a:xfrm flipH="1">
                <a:off x="8383456" y="2183088"/>
                <a:ext cx="258500" cy="27154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944746F3-3972-4673-9123-0B7C7957FBA8}"/>
                  </a:ext>
                </a:extLst>
              </p:cNvPr>
              <p:cNvSpPr/>
              <p:nvPr/>
            </p:nvSpPr>
            <p:spPr>
              <a:xfrm>
                <a:off x="8254641" y="2047314"/>
                <a:ext cx="271549" cy="27154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17" name="Straight Arrow Connector 116">
                <a:extLst>
                  <a:ext uri="{FF2B5EF4-FFF2-40B4-BE49-F238E27FC236}">
                    <a16:creationId xmlns:a16="http://schemas.microsoft.com/office/drawing/2014/main" id="{4E91F84E-75FE-45F2-BB34-8566C36080DC}"/>
                  </a:ext>
                </a:extLst>
              </p:cNvPr>
              <p:cNvCxnSpPr>
                <a:cxnSpLocks/>
                <a:stCxn id="116" idx="1"/>
              </p:cNvCxnSpPr>
              <p:nvPr/>
            </p:nvCxnSpPr>
            <p:spPr>
              <a:xfrm flipH="1">
                <a:off x="7996141" y="2183088"/>
                <a:ext cx="258500" cy="27154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18" name="Rectangle: Rounded Corners 117">
                <a:extLst>
                  <a:ext uri="{FF2B5EF4-FFF2-40B4-BE49-F238E27FC236}">
                    <a16:creationId xmlns:a16="http://schemas.microsoft.com/office/drawing/2014/main" id="{BFE52E08-1469-4C62-8C4D-A6BC95D6F46D}"/>
                  </a:ext>
                </a:extLst>
              </p:cNvPr>
              <p:cNvSpPr/>
              <p:nvPr/>
            </p:nvSpPr>
            <p:spPr>
              <a:xfrm>
                <a:off x="7690407" y="1986082"/>
                <a:ext cx="2188567" cy="830698"/>
              </a:xfrm>
              <a:prstGeom prst="roundRect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0B718B08-7AF9-4283-89E6-BC567926308B}"/>
                </a:ext>
              </a:extLst>
            </p:cNvPr>
            <p:cNvSpPr txBox="1"/>
            <p:nvPr/>
          </p:nvSpPr>
          <p:spPr>
            <a:xfrm>
              <a:off x="9599951" y="2829392"/>
              <a:ext cx="20065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Instance 1023</a:t>
              </a:r>
              <a:endParaRPr lang="en-SG" sz="2000" dirty="0"/>
            </a:p>
          </p:txBody>
        </p:sp>
      </p:grpSp>
      <p:sp>
        <p:nvSpPr>
          <p:cNvPr id="87" name="Rectangle 86">
            <a:extLst>
              <a:ext uri="{FF2B5EF4-FFF2-40B4-BE49-F238E27FC236}">
                <a16:creationId xmlns:a16="http://schemas.microsoft.com/office/drawing/2014/main" id="{BE1F64DC-2C8B-48C5-B869-7C0DF8E73A37}"/>
              </a:ext>
            </a:extLst>
          </p:cNvPr>
          <p:cNvSpPr/>
          <p:nvPr/>
        </p:nvSpPr>
        <p:spPr>
          <a:xfrm>
            <a:off x="1378388" y="4959964"/>
            <a:ext cx="911276" cy="64703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New Block</a:t>
            </a:r>
            <a:endParaRPr lang="en-SG" sz="20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F78BF79-B6F9-49F1-892A-356966E9A356}"/>
              </a:ext>
            </a:extLst>
          </p:cNvPr>
          <p:cNvSpPr txBox="1"/>
          <p:nvPr/>
        </p:nvSpPr>
        <p:spPr>
          <a:xfrm>
            <a:off x="2545935" y="5094539"/>
            <a:ext cx="5335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Hash Value = 000…000XX….XX0000000010</a:t>
            </a:r>
            <a:endParaRPr lang="en-SG" sz="2000" dirty="0"/>
          </a:p>
        </p:txBody>
      </p:sp>
      <p:sp>
        <p:nvSpPr>
          <p:cNvPr id="89" name="Right Brace 88">
            <a:extLst>
              <a:ext uri="{FF2B5EF4-FFF2-40B4-BE49-F238E27FC236}">
                <a16:creationId xmlns:a16="http://schemas.microsoft.com/office/drawing/2014/main" id="{D6A03A8F-2041-4D86-A137-C622BC9FF136}"/>
              </a:ext>
            </a:extLst>
          </p:cNvPr>
          <p:cNvSpPr/>
          <p:nvPr/>
        </p:nvSpPr>
        <p:spPr>
          <a:xfrm rot="5400000">
            <a:off x="4649806" y="5066500"/>
            <a:ext cx="235801" cy="973777"/>
          </a:xfrm>
          <a:prstGeom prst="rightBrace">
            <a:avLst>
              <a:gd name="adj1" fmla="val 6614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5D0A9C8-838C-4BA2-8C84-D087AF37C3AB}"/>
              </a:ext>
            </a:extLst>
          </p:cNvPr>
          <p:cNvSpPr txBox="1"/>
          <p:nvPr/>
        </p:nvSpPr>
        <p:spPr>
          <a:xfrm>
            <a:off x="3593986" y="5770571"/>
            <a:ext cx="17638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50 leading 0’s</a:t>
            </a:r>
            <a:endParaRPr lang="en-SG" sz="20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E07A36F-1773-40FD-886D-FE524E9842A1}"/>
              </a:ext>
            </a:extLst>
          </p:cNvPr>
          <p:cNvGrpSpPr/>
          <p:nvPr/>
        </p:nvGrpSpPr>
        <p:grpSpPr>
          <a:xfrm>
            <a:off x="6000750" y="4145642"/>
            <a:ext cx="3241043" cy="2025039"/>
            <a:chOff x="6000750" y="4145642"/>
            <a:chExt cx="3241043" cy="2025039"/>
          </a:xfrm>
        </p:grpSpPr>
        <p:sp>
          <p:nvSpPr>
            <p:cNvPr id="91" name="Right Brace 90">
              <a:extLst>
                <a:ext uri="{FF2B5EF4-FFF2-40B4-BE49-F238E27FC236}">
                  <a16:creationId xmlns:a16="http://schemas.microsoft.com/office/drawing/2014/main" id="{A6B093E9-AC99-4EE3-B2F2-E59B2DCDC2BE}"/>
                </a:ext>
              </a:extLst>
            </p:cNvPr>
            <p:cNvSpPr/>
            <p:nvPr/>
          </p:nvSpPr>
          <p:spPr>
            <a:xfrm rot="5400000">
              <a:off x="6907524" y="4899697"/>
              <a:ext cx="235801" cy="1307383"/>
            </a:xfrm>
            <a:prstGeom prst="rightBrace">
              <a:avLst>
                <a:gd name="adj1" fmla="val 66140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4B316040-9620-4E7B-B775-C6CAC19D29A9}"/>
                    </a:ext>
                  </a:extLst>
                </p:cNvPr>
                <p:cNvSpPr txBox="1"/>
                <p:nvPr/>
              </p:nvSpPr>
              <p:spPr>
                <a:xfrm>
                  <a:off x="6000750" y="5770571"/>
                  <a:ext cx="251452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e.g. Last 10 bits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000" dirty="0"/>
                    <a:t> </a:t>
                  </a:r>
                  <a:r>
                    <a:rPr lang="en-US" sz="2000" dirty="0">
                      <a:solidFill>
                        <a:srgbClr val="FF0000"/>
                      </a:solidFill>
                    </a:rPr>
                    <a:t>2</a:t>
                  </a:r>
                  <a:endParaRPr lang="en-SG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4B316040-9620-4E7B-B775-C6CAC19D29A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0750" y="5770571"/>
                  <a:ext cx="2514527" cy="400110"/>
                </a:xfrm>
                <a:prstGeom prst="rect">
                  <a:avLst/>
                </a:prstGeom>
                <a:blipFill>
                  <a:blip r:embed="rId7"/>
                  <a:stretch>
                    <a:fillRect l="-2421" t="-7692" r="-726" b="-29231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3" name="Connector: Elbow 92">
              <a:extLst>
                <a:ext uri="{FF2B5EF4-FFF2-40B4-BE49-F238E27FC236}">
                  <a16:creationId xmlns:a16="http://schemas.microsoft.com/office/drawing/2014/main" id="{44AC0204-E914-45F5-88E3-DBA7797EF135}"/>
                </a:ext>
              </a:extLst>
            </p:cNvPr>
            <p:cNvCxnSpPr>
              <a:cxnSpLocks/>
              <a:stCxn id="88" idx="3"/>
              <a:endCxn id="104" idx="1"/>
            </p:cNvCxnSpPr>
            <p:nvPr/>
          </p:nvCxnSpPr>
          <p:spPr>
            <a:xfrm flipV="1">
              <a:off x="7881242" y="4145642"/>
              <a:ext cx="1360551" cy="1148952"/>
            </a:xfrm>
            <a:prstGeom prst="bentConnector3">
              <a:avLst>
                <a:gd name="adj1" fmla="val 88085"/>
              </a:avLst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09A2BBAD-DB7A-489F-B5B2-5B9CB6B20590}"/>
              </a:ext>
            </a:extLst>
          </p:cNvPr>
          <p:cNvGrpSpPr/>
          <p:nvPr/>
        </p:nvGrpSpPr>
        <p:grpSpPr>
          <a:xfrm>
            <a:off x="9241793" y="3407549"/>
            <a:ext cx="2188567" cy="1153442"/>
            <a:chOff x="4007328" y="3098800"/>
            <a:chExt cx="2188567" cy="1153442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C7483EC0-E14A-491A-B738-C7D3A5EDBE4B}"/>
                </a:ext>
              </a:extLst>
            </p:cNvPr>
            <p:cNvGrpSpPr/>
            <p:nvPr/>
          </p:nvGrpSpPr>
          <p:grpSpPr>
            <a:xfrm>
              <a:off x="4007328" y="3421544"/>
              <a:ext cx="2188567" cy="830698"/>
              <a:chOff x="4119624" y="1972777"/>
              <a:chExt cx="2188567" cy="830698"/>
            </a:xfrm>
          </p:grpSpPr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CC6D0006-ED02-466D-B154-CEEC7C49436D}"/>
                  </a:ext>
                </a:extLst>
              </p:cNvPr>
              <p:cNvSpPr/>
              <p:nvPr/>
            </p:nvSpPr>
            <p:spPr>
              <a:xfrm>
                <a:off x="4278877" y="244697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EA10F12C-4227-4ABB-8401-D94780F3D612}"/>
                  </a:ext>
                </a:extLst>
              </p:cNvPr>
              <p:cNvSpPr/>
              <p:nvPr/>
            </p:nvSpPr>
            <p:spPr>
              <a:xfrm>
                <a:off x="4673152" y="244697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000D97F0-B05D-4944-89F5-83F143BDE61B}"/>
                  </a:ext>
                </a:extLst>
              </p:cNvPr>
              <p:cNvSpPr/>
              <p:nvPr/>
            </p:nvSpPr>
            <p:spPr>
              <a:xfrm>
                <a:off x="5067427" y="244697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E2756DE1-7F16-4B95-A538-BC591F578ED7}"/>
                  </a:ext>
                </a:extLst>
              </p:cNvPr>
              <p:cNvCxnSpPr>
                <a:stCxn id="98" idx="1"/>
                <a:endCxn id="97" idx="3"/>
              </p:cNvCxnSpPr>
              <p:nvPr/>
            </p:nvCxnSpPr>
            <p:spPr>
              <a:xfrm flipH="1">
                <a:off x="4550426" y="258274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101" name="Straight Arrow Connector 100">
                <a:extLst>
                  <a:ext uri="{FF2B5EF4-FFF2-40B4-BE49-F238E27FC236}">
                    <a16:creationId xmlns:a16="http://schemas.microsoft.com/office/drawing/2014/main" id="{1FA55407-032F-49FE-BFCB-9FE5FB97C705}"/>
                  </a:ext>
                </a:extLst>
              </p:cNvPr>
              <p:cNvCxnSpPr>
                <a:stCxn id="99" idx="1"/>
                <a:endCxn id="98" idx="3"/>
              </p:cNvCxnSpPr>
              <p:nvPr/>
            </p:nvCxnSpPr>
            <p:spPr>
              <a:xfrm flipH="1">
                <a:off x="4944702" y="258274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E19EEEEB-1471-46E0-A924-0E666B8F4AEF}"/>
                  </a:ext>
                </a:extLst>
              </p:cNvPr>
              <p:cNvSpPr/>
              <p:nvPr/>
            </p:nvSpPr>
            <p:spPr>
              <a:xfrm>
                <a:off x="4673667" y="2039088"/>
                <a:ext cx="271549" cy="27154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103" name="Straight Arrow Connector 102">
                <a:extLst>
                  <a:ext uri="{FF2B5EF4-FFF2-40B4-BE49-F238E27FC236}">
                    <a16:creationId xmlns:a16="http://schemas.microsoft.com/office/drawing/2014/main" id="{57743764-6CA5-4BB9-A15B-B4B1F2E15330}"/>
                  </a:ext>
                </a:extLst>
              </p:cNvPr>
              <p:cNvCxnSpPr>
                <a:cxnSpLocks/>
                <a:stCxn id="102" idx="1"/>
              </p:cNvCxnSpPr>
              <p:nvPr/>
            </p:nvCxnSpPr>
            <p:spPr>
              <a:xfrm flipH="1">
                <a:off x="4415167" y="2174863"/>
                <a:ext cx="258500" cy="27154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104" name="Rectangle: Rounded Corners 103">
                <a:extLst>
                  <a:ext uri="{FF2B5EF4-FFF2-40B4-BE49-F238E27FC236}">
                    <a16:creationId xmlns:a16="http://schemas.microsoft.com/office/drawing/2014/main" id="{D0F62C2B-AC40-4537-87D9-7B1E92AC2318}"/>
                  </a:ext>
                </a:extLst>
              </p:cNvPr>
              <p:cNvSpPr/>
              <p:nvPr/>
            </p:nvSpPr>
            <p:spPr>
              <a:xfrm>
                <a:off x="4119624" y="1972777"/>
                <a:ext cx="2188567" cy="830698"/>
              </a:xfrm>
              <a:prstGeom prst="roundRect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E38ECD5F-0B6A-43F5-A63B-8D0E2F0BB518}"/>
                </a:ext>
              </a:extLst>
            </p:cNvPr>
            <p:cNvSpPr txBox="1"/>
            <p:nvPr/>
          </p:nvSpPr>
          <p:spPr>
            <a:xfrm>
              <a:off x="4007328" y="3098800"/>
              <a:ext cx="13660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Instance 2</a:t>
              </a:r>
              <a:endParaRPr lang="en-SG" sz="2000" dirty="0"/>
            </a:p>
          </p:txBody>
        </p:sp>
      </p:grpSp>
      <p:sp>
        <p:nvSpPr>
          <p:cNvPr id="82" name="L-Shape 81">
            <a:extLst>
              <a:ext uri="{FF2B5EF4-FFF2-40B4-BE49-F238E27FC236}">
                <a16:creationId xmlns:a16="http://schemas.microsoft.com/office/drawing/2014/main" id="{683CA4FB-D713-4C32-932C-332F6B019C72}"/>
              </a:ext>
            </a:extLst>
          </p:cNvPr>
          <p:cNvSpPr/>
          <p:nvPr/>
        </p:nvSpPr>
        <p:spPr>
          <a:xfrm rot="16200000">
            <a:off x="3372657" y="-1932468"/>
            <a:ext cx="5529570" cy="11035363"/>
          </a:xfrm>
          <a:prstGeom prst="corner">
            <a:avLst>
              <a:gd name="adj1" fmla="val 50000"/>
              <a:gd name="adj2" fmla="val 27430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53" name="Footer Placeholder 152">
            <a:extLst>
              <a:ext uri="{FF2B5EF4-FFF2-40B4-BE49-F238E27FC236}">
                <a16:creationId xmlns:a16="http://schemas.microsoft.com/office/drawing/2014/main" id="{534FD47D-42EE-47E7-BF09-82617029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ECB6C-00B3-4C2D-9D60-35C347556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10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433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247"/>
    </mc:Choice>
    <mc:Fallback xmlns="">
      <p:transition spd="slow" advTm="952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7" grpId="0" animBg="1"/>
      <p:bldP spid="88" grpId="0"/>
      <p:bldP spid="89" grpId="0" animBg="1"/>
      <p:bldP spid="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115B3-A49D-45FB-B738-C638A5724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</a:t>
            </a:r>
            <a:r>
              <a:rPr lang="en-SG" dirty="0"/>
              <a:t>parallel instances to use?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02E24-E1D2-4D6A-8258-84A060ECB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277" y="875904"/>
            <a:ext cx="6802555" cy="5226637"/>
          </a:xfrm>
        </p:spPr>
        <p:txBody>
          <a:bodyPr/>
          <a:lstStyle/>
          <a:p>
            <a:r>
              <a:rPr lang="en-SG" dirty="0"/>
              <a:t>Use as many instances as possible without significantly affecting the propagation delay.</a:t>
            </a:r>
          </a:p>
          <a:p>
            <a:r>
              <a:rPr lang="en-SG" dirty="0"/>
              <a:t>Using more parallel instances consumes more bandwidth</a:t>
            </a:r>
          </a:p>
          <a:p>
            <a:r>
              <a:rPr lang="en-SG" dirty="0"/>
              <a:t>Experiment: using about half of the bandwidth </a:t>
            </a:r>
            <a:r>
              <a:rPr lang="en-US" dirty="0"/>
              <a:t>does not increase propagation delay significantly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BBD43E9-531A-43F4-849B-84C9C1CD5D7E}"/>
              </a:ext>
            </a:extLst>
          </p:cNvPr>
          <p:cNvGrpSpPr/>
          <p:nvPr/>
        </p:nvGrpSpPr>
        <p:grpSpPr>
          <a:xfrm>
            <a:off x="7072562" y="1146611"/>
            <a:ext cx="4822977" cy="4564777"/>
            <a:chOff x="6932143" y="1053755"/>
            <a:chExt cx="4822977" cy="456477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51CC69C-E2A8-4946-8F75-C44E517D87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32143" y="1060278"/>
              <a:ext cx="4822977" cy="389226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A381C49-A31A-4CCE-A3B8-DDD6F298A59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47443" y="5045036"/>
              <a:ext cx="4407677" cy="573496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D09C847-BB94-47F8-94D9-A1C55CD18931}"/>
                </a:ext>
              </a:extLst>
            </p:cNvPr>
            <p:cNvSpPr/>
            <p:nvPr/>
          </p:nvSpPr>
          <p:spPr>
            <a:xfrm rot="16200000">
              <a:off x="5373908" y="2641210"/>
              <a:ext cx="3665909" cy="490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Propagation Delay (sec)</a:t>
              </a:r>
              <a:endParaRPr lang="en-SG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D3A17201-AC2B-4742-A347-BF21C7F29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 dirty="0"/>
              <a:t>OHIE: Blockchain Scaling Made Simple                  Haifeng Yu, Ivica Nikolic, Ruomu Hou, Prateek Saxena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F6D0C8-6124-47D5-B501-30AFF8C18502}"/>
              </a:ext>
            </a:extLst>
          </p:cNvPr>
          <p:cNvSpPr/>
          <p:nvPr/>
        </p:nvSpPr>
        <p:spPr>
          <a:xfrm>
            <a:off x="8094587" y="1239656"/>
            <a:ext cx="3412123" cy="2810706"/>
          </a:xfrm>
          <a:prstGeom prst="rect">
            <a:avLst/>
          </a:prstGeom>
          <a:gradFill flip="none" rotWithShape="1">
            <a:gsLst>
              <a:gs pos="0">
                <a:schemeClr val="accent3">
                  <a:alpha val="60000"/>
                </a:schemeClr>
              </a:gs>
              <a:gs pos="43000">
                <a:schemeClr val="accent3">
                  <a:alpha val="40000"/>
                </a:schemeClr>
              </a:gs>
              <a:gs pos="58000">
                <a:schemeClr val="accent2">
                  <a:lumMod val="60000"/>
                  <a:lumOff val="40000"/>
                  <a:alpha val="40000"/>
                </a:schemeClr>
              </a:gs>
              <a:gs pos="100000">
                <a:schemeClr val="accent2">
                  <a:lumMod val="60000"/>
                  <a:lumOff val="40000"/>
                  <a:alpha val="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FB9D0-56D3-4730-B7C7-C57ED14B7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11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842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031"/>
    </mc:Choice>
    <mc:Fallback xmlns="">
      <p:transition spd="slow" advTm="460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98A90-9FC4-4B2A-A858-FD01BF045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a Merkle tree to bind to </a:t>
            </a:r>
            <a:r>
              <a:rPr lang="en-US" altLang="zh-CN" dirty="0"/>
              <a:t>many </a:t>
            </a:r>
            <a:r>
              <a:rPr lang="en-US" dirty="0"/>
              <a:t>blocks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740F4-1262-42D4-A9BF-4C448C27D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278" y="875904"/>
            <a:ext cx="5973712" cy="5138693"/>
          </a:xfrm>
        </p:spPr>
        <p:txBody>
          <a:bodyPr>
            <a:normAutofit/>
          </a:bodyPr>
          <a:lstStyle/>
          <a:p>
            <a:r>
              <a:rPr lang="en-US" dirty="0"/>
              <a:t>How does a block commit to a parent</a:t>
            </a:r>
          </a:p>
          <a:p>
            <a:endParaRPr lang="en-US" dirty="0"/>
          </a:p>
          <a:p>
            <a:r>
              <a:rPr lang="en-US" dirty="0"/>
              <a:t>Use Merkle tree to commit to all 1024 frontier blocks simultaneously</a:t>
            </a:r>
          </a:p>
          <a:p>
            <a:pPr lvl="1"/>
            <a:r>
              <a:rPr lang="en-US" dirty="0"/>
              <a:t>Tree root included in the block</a:t>
            </a:r>
            <a:endParaRPr lang="en-SG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4D4003B-34E4-4A3C-B205-0F1882F91B97}"/>
              </a:ext>
            </a:extLst>
          </p:cNvPr>
          <p:cNvGrpSpPr/>
          <p:nvPr/>
        </p:nvGrpSpPr>
        <p:grpSpPr>
          <a:xfrm>
            <a:off x="6706593" y="1065074"/>
            <a:ext cx="2188567" cy="1153442"/>
            <a:chOff x="1655610" y="3098800"/>
            <a:chExt cx="2188567" cy="1153442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7B3E885-6FE3-43DE-8939-C12AF569BD40}"/>
                </a:ext>
              </a:extLst>
            </p:cNvPr>
            <p:cNvGrpSpPr/>
            <p:nvPr/>
          </p:nvGrpSpPr>
          <p:grpSpPr>
            <a:xfrm>
              <a:off x="1655610" y="3421544"/>
              <a:ext cx="2188567" cy="830698"/>
              <a:chOff x="1767906" y="1972777"/>
              <a:chExt cx="2188567" cy="830698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9CEEEBFF-86DF-4351-98E8-875FDF1EB9A1}"/>
                  </a:ext>
                </a:extLst>
              </p:cNvPr>
              <p:cNvSpPr/>
              <p:nvPr/>
            </p:nvSpPr>
            <p:spPr>
              <a:xfrm>
                <a:off x="1931057" y="244424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C696095A-D684-471F-AEF2-83FB7CABD02A}"/>
                  </a:ext>
                </a:extLst>
              </p:cNvPr>
              <p:cNvSpPr/>
              <p:nvPr/>
            </p:nvSpPr>
            <p:spPr>
              <a:xfrm>
                <a:off x="2325332" y="244424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2DA5A89C-CD81-46FA-98A2-891C7F4BF030}"/>
                  </a:ext>
                </a:extLst>
              </p:cNvPr>
              <p:cNvSpPr/>
              <p:nvPr/>
            </p:nvSpPr>
            <p:spPr>
              <a:xfrm>
                <a:off x="2719607" y="244424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7F1DBEE-F74D-4265-AFDF-B72A31F5CB7C}"/>
                  </a:ext>
                </a:extLst>
              </p:cNvPr>
              <p:cNvSpPr/>
              <p:nvPr/>
            </p:nvSpPr>
            <p:spPr>
              <a:xfrm>
                <a:off x="3113882" y="244424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56" name="Straight Arrow Connector 55">
                <a:extLst>
                  <a:ext uri="{FF2B5EF4-FFF2-40B4-BE49-F238E27FC236}">
                    <a16:creationId xmlns:a16="http://schemas.microsoft.com/office/drawing/2014/main" id="{F9E74213-9F16-4004-871F-5ED5386CE3B6}"/>
                  </a:ext>
                </a:extLst>
              </p:cNvPr>
              <p:cNvCxnSpPr>
                <a:stCxn id="53" idx="1"/>
                <a:endCxn id="52" idx="3"/>
              </p:cNvCxnSpPr>
              <p:nvPr/>
            </p:nvCxnSpPr>
            <p:spPr>
              <a:xfrm flipH="1">
                <a:off x="2202606" y="258001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4EA0E49E-7029-4490-9925-FA8DD5171A6F}"/>
                  </a:ext>
                </a:extLst>
              </p:cNvPr>
              <p:cNvCxnSpPr>
                <a:stCxn id="54" idx="1"/>
                <a:endCxn id="53" idx="3"/>
              </p:cNvCxnSpPr>
              <p:nvPr/>
            </p:nvCxnSpPr>
            <p:spPr>
              <a:xfrm flipH="1">
                <a:off x="2596881" y="258001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A0D17546-959E-4B85-8732-AC4ADA2A1FA0}"/>
                  </a:ext>
                </a:extLst>
              </p:cNvPr>
              <p:cNvCxnSpPr>
                <a:stCxn id="55" idx="1"/>
                <a:endCxn id="54" idx="3"/>
              </p:cNvCxnSpPr>
              <p:nvPr/>
            </p:nvCxnSpPr>
            <p:spPr>
              <a:xfrm flipH="1">
                <a:off x="2991156" y="258001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4EAE4872-83A1-4484-A513-49C569DC2AFF}"/>
                  </a:ext>
                </a:extLst>
              </p:cNvPr>
              <p:cNvSpPr/>
              <p:nvPr/>
            </p:nvSpPr>
            <p:spPr>
              <a:xfrm>
                <a:off x="2719607" y="2036918"/>
                <a:ext cx="271549" cy="27154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 dirty="0"/>
              </a:p>
            </p:txBody>
          </p: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DC8D4B80-0A6B-4157-BCFA-6753146798A5}"/>
                  </a:ext>
                </a:extLst>
              </p:cNvPr>
              <p:cNvCxnSpPr>
                <a:cxnSpLocks/>
                <a:stCxn id="59" idx="1"/>
                <a:endCxn id="53" idx="0"/>
              </p:cNvCxnSpPr>
              <p:nvPr/>
            </p:nvCxnSpPr>
            <p:spPr>
              <a:xfrm flipH="1">
                <a:off x="2461107" y="2172692"/>
                <a:ext cx="258500" cy="27154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4BC42585-CE2D-4FC2-BFB1-588AAB3861B8}"/>
                  </a:ext>
                </a:extLst>
              </p:cNvPr>
              <p:cNvSpPr/>
              <p:nvPr/>
            </p:nvSpPr>
            <p:spPr>
              <a:xfrm>
                <a:off x="3494173" y="2444241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 dirty="0"/>
              </a:p>
            </p:txBody>
          </p:sp>
          <p:cxnSp>
            <p:nvCxnSpPr>
              <p:cNvPr id="62" name="Straight Arrow Connector 61">
                <a:extLst>
                  <a:ext uri="{FF2B5EF4-FFF2-40B4-BE49-F238E27FC236}">
                    <a16:creationId xmlns:a16="http://schemas.microsoft.com/office/drawing/2014/main" id="{00A9BE64-49F0-4645-97A5-75C9B8BBC3F8}"/>
                  </a:ext>
                </a:extLst>
              </p:cNvPr>
              <p:cNvCxnSpPr>
                <a:stCxn id="61" idx="1"/>
              </p:cNvCxnSpPr>
              <p:nvPr/>
            </p:nvCxnSpPr>
            <p:spPr>
              <a:xfrm flipH="1">
                <a:off x="3371447" y="2580016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63" name="Rectangle: Rounded Corners 62">
                <a:extLst>
                  <a:ext uri="{FF2B5EF4-FFF2-40B4-BE49-F238E27FC236}">
                    <a16:creationId xmlns:a16="http://schemas.microsoft.com/office/drawing/2014/main" id="{82E00101-F74C-4309-B57D-0E0454D6BD94}"/>
                  </a:ext>
                </a:extLst>
              </p:cNvPr>
              <p:cNvSpPr/>
              <p:nvPr/>
            </p:nvSpPr>
            <p:spPr>
              <a:xfrm>
                <a:off x="1767906" y="1972777"/>
                <a:ext cx="2188567" cy="830698"/>
              </a:xfrm>
              <a:prstGeom prst="roundRect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A020B78-6FD9-40D1-8703-42C8AB08BA20}"/>
                </a:ext>
              </a:extLst>
            </p:cNvPr>
            <p:cNvSpPr txBox="1"/>
            <p:nvPr/>
          </p:nvSpPr>
          <p:spPr>
            <a:xfrm>
              <a:off x="1655610" y="3098800"/>
              <a:ext cx="13660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Instance 0</a:t>
              </a:r>
              <a:endParaRPr lang="en-SG" sz="2000" dirty="0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2ED21F54-67DF-42A0-AC0D-A363179934AB}"/>
              </a:ext>
            </a:extLst>
          </p:cNvPr>
          <p:cNvSpPr/>
          <p:nvPr/>
        </p:nvSpPr>
        <p:spPr>
          <a:xfrm>
            <a:off x="6865846" y="3079595"/>
            <a:ext cx="271549" cy="271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A8A1F1C-58E3-4E73-BD61-2388E81A377D}"/>
              </a:ext>
            </a:extLst>
          </p:cNvPr>
          <p:cNvSpPr/>
          <p:nvPr/>
        </p:nvSpPr>
        <p:spPr>
          <a:xfrm>
            <a:off x="7260121" y="3079595"/>
            <a:ext cx="271549" cy="271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A9731D6-A9C7-4676-AB4D-4D8F3B7C4540}"/>
              </a:ext>
            </a:extLst>
          </p:cNvPr>
          <p:cNvSpPr/>
          <p:nvPr/>
        </p:nvSpPr>
        <p:spPr>
          <a:xfrm>
            <a:off x="7654396" y="3079595"/>
            <a:ext cx="271549" cy="271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C299A03-7CB4-4F03-8281-E39D9228EB55}"/>
              </a:ext>
            </a:extLst>
          </p:cNvPr>
          <p:cNvSpPr/>
          <p:nvPr/>
        </p:nvSpPr>
        <p:spPr>
          <a:xfrm>
            <a:off x="8048672" y="3079595"/>
            <a:ext cx="271549" cy="271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9D86477-C507-4017-94A5-03AD314808DA}"/>
              </a:ext>
            </a:extLst>
          </p:cNvPr>
          <p:cNvCxnSpPr>
            <a:stCxn id="39" idx="1"/>
            <a:endCxn id="38" idx="3"/>
          </p:cNvCxnSpPr>
          <p:nvPr/>
        </p:nvCxnSpPr>
        <p:spPr>
          <a:xfrm flipH="1">
            <a:off x="7137395" y="3215370"/>
            <a:ext cx="12272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4C460AA-D4F4-41E0-BCBF-68BAABA75F82}"/>
              </a:ext>
            </a:extLst>
          </p:cNvPr>
          <p:cNvCxnSpPr>
            <a:stCxn id="40" idx="1"/>
            <a:endCxn id="39" idx="3"/>
          </p:cNvCxnSpPr>
          <p:nvPr/>
        </p:nvCxnSpPr>
        <p:spPr>
          <a:xfrm flipH="1">
            <a:off x="7531671" y="3215370"/>
            <a:ext cx="12272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3A8E1715-B0BE-4E14-86C5-0E59783114CE}"/>
              </a:ext>
            </a:extLst>
          </p:cNvPr>
          <p:cNvCxnSpPr>
            <a:stCxn id="41" idx="1"/>
            <a:endCxn id="40" idx="3"/>
          </p:cNvCxnSpPr>
          <p:nvPr/>
        </p:nvCxnSpPr>
        <p:spPr>
          <a:xfrm flipH="1">
            <a:off x="7925946" y="3215370"/>
            <a:ext cx="12272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0130192A-BA1A-4A8F-8350-9E40A2BEBF85}"/>
              </a:ext>
            </a:extLst>
          </p:cNvPr>
          <p:cNvSpPr/>
          <p:nvPr/>
        </p:nvSpPr>
        <p:spPr>
          <a:xfrm>
            <a:off x="7654396" y="2672272"/>
            <a:ext cx="271549" cy="271549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2B9B768-5AFC-4FC0-9827-AAAB08222CFF}"/>
              </a:ext>
            </a:extLst>
          </p:cNvPr>
          <p:cNvCxnSpPr>
            <a:cxnSpLocks/>
            <a:stCxn id="45" idx="1"/>
            <a:endCxn id="39" idx="0"/>
          </p:cNvCxnSpPr>
          <p:nvPr/>
        </p:nvCxnSpPr>
        <p:spPr>
          <a:xfrm flipH="1">
            <a:off x="7395896" y="2808047"/>
            <a:ext cx="258500" cy="27154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EFA63CC6-7B04-4464-9D3C-6B2B3963C8CB}"/>
              </a:ext>
            </a:extLst>
          </p:cNvPr>
          <p:cNvSpPr/>
          <p:nvPr/>
        </p:nvSpPr>
        <p:spPr>
          <a:xfrm>
            <a:off x="6706593" y="2605401"/>
            <a:ext cx="2188567" cy="83069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D9EAD94-DD26-4363-B770-306DF0319D6C}"/>
              </a:ext>
            </a:extLst>
          </p:cNvPr>
          <p:cNvSpPr txBox="1"/>
          <p:nvPr/>
        </p:nvSpPr>
        <p:spPr>
          <a:xfrm>
            <a:off x="6706593" y="2282657"/>
            <a:ext cx="1366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Instance 1</a:t>
            </a:r>
            <a:endParaRPr lang="en-SG" sz="2000" dirty="0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8B9B9DCE-7D55-4A99-BEA2-841388C23C71}"/>
              </a:ext>
            </a:extLst>
          </p:cNvPr>
          <p:cNvGrpSpPr/>
          <p:nvPr/>
        </p:nvGrpSpPr>
        <p:grpSpPr>
          <a:xfrm>
            <a:off x="6706593" y="4347112"/>
            <a:ext cx="2188567" cy="1153442"/>
            <a:chOff x="7578111" y="3098800"/>
            <a:chExt cx="2188567" cy="115344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899A80C-C0CA-4F93-8FEE-87AA345107E6}"/>
                </a:ext>
              </a:extLst>
            </p:cNvPr>
            <p:cNvGrpSpPr/>
            <p:nvPr/>
          </p:nvGrpSpPr>
          <p:grpSpPr>
            <a:xfrm>
              <a:off x="7578111" y="3421544"/>
              <a:ext cx="2188567" cy="830698"/>
              <a:chOff x="7690407" y="1986082"/>
              <a:chExt cx="2188567" cy="830698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BC82871-9B40-4FF9-BDB1-4848AEC2099A}"/>
                  </a:ext>
                </a:extLst>
              </p:cNvPr>
              <p:cNvSpPr/>
              <p:nvPr/>
            </p:nvSpPr>
            <p:spPr>
              <a:xfrm>
                <a:off x="7860366" y="2457546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8A521F4D-8A66-4DA5-B9E4-4C1DC7729971}"/>
                  </a:ext>
                </a:extLst>
              </p:cNvPr>
              <p:cNvSpPr/>
              <p:nvPr/>
            </p:nvSpPr>
            <p:spPr>
              <a:xfrm>
                <a:off x="8254642" y="2457546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2259727-EAA1-4B95-81E6-FC866DD5BD77}"/>
                  </a:ext>
                </a:extLst>
              </p:cNvPr>
              <p:cNvSpPr/>
              <p:nvPr/>
            </p:nvSpPr>
            <p:spPr>
              <a:xfrm>
                <a:off x="8648917" y="2457546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E794BAE4-0A55-4490-B3C9-BA19636E2FCE}"/>
                  </a:ext>
                </a:extLst>
              </p:cNvPr>
              <p:cNvSpPr/>
              <p:nvPr/>
            </p:nvSpPr>
            <p:spPr>
              <a:xfrm>
                <a:off x="9043192" y="2457546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FAA57700-5C79-410E-8144-687A47B4169A}"/>
                  </a:ext>
                </a:extLst>
              </p:cNvPr>
              <p:cNvCxnSpPr>
                <a:stCxn id="25" idx="1"/>
                <a:endCxn id="24" idx="3"/>
              </p:cNvCxnSpPr>
              <p:nvPr/>
            </p:nvCxnSpPr>
            <p:spPr>
              <a:xfrm flipH="1">
                <a:off x="8131915" y="2593321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95A641E8-0005-4D97-B7CC-AAFEFF9558BF}"/>
                  </a:ext>
                </a:extLst>
              </p:cNvPr>
              <p:cNvCxnSpPr>
                <a:stCxn id="26" idx="1"/>
                <a:endCxn id="25" idx="3"/>
              </p:cNvCxnSpPr>
              <p:nvPr/>
            </p:nvCxnSpPr>
            <p:spPr>
              <a:xfrm flipH="1">
                <a:off x="8526191" y="2593321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754C7893-AA07-4648-B5FA-74586AFB627E}"/>
                  </a:ext>
                </a:extLst>
              </p:cNvPr>
              <p:cNvCxnSpPr>
                <a:stCxn id="27" idx="1"/>
                <a:endCxn id="26" idx="3"/>
              </p:cNvCxnSpPr>
              <p:nvPr/>
            </p:nvCxnSpPr>
            <p:spPr>
              <a:xfrm flipH="1">
                <a:off x="8920466" y="2593321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2A6B57E-DC4F-4B6E-AE56-B122926FF124}"/>
                  </a:ext>
                </a:extLst>
              </p:cNvPr>
              <p:cNvSpPr/>
              <p:nvPr/>
            </p:nvSpPr>
            <p:spPr>
              <a:xfrm>
                <a:off x="9423483" y="2457546"/>
                <a:ext cx="271549" cy="27154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 dirty="0"/>
              </a:p>
            </p:txBody>
          </p: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567F4767-FA27-41B2-A252-2C5621D748EF}"/>
                  </a:ext>
                </a:extLst>
              </p:cNvPr>
              <p:cNvCxnSpPr>
                <a:stCxn id="31" idx="1"/>
              </p:cNvCxnSpPr>
              <p:nvPr/>
            </p:nvCxnSpPr>
            <p:spPr>
              <a:xfrm flipH="1">
                <a:off x="9300757" y="2593321"/>
                <a:ext cx="12272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8B0CB62-EB8E-4434-80E5-AA532BF9CC7B}"/>
                  </a:ext>
                </a:extLst>
              </p:cNvPr>
              <p:cNvSpPr/>
              <p:nvPr/>
            </p:nvSpPr>
            <p:spPr>
              <a:xfrm>
                <a:off x="9043191" y="2047314"/>
                <a:ext cx="271549" cy="27154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8D14862C-561F-459A-98C8-A4C15EFADBBB}"/>
                  </a:ext>
                </a:extLst>
              </p:cNvPr>
              <p:cNvCxnSpPr>
                <a:cxnSpLocks/>
                <a:stCxn id="33" idx="1"/>
              </p:cNvCxnSpPr>
              <p:nvPr/>
            </p:nvCxnSpPr>
            <p:spPr>
              <a:xfrm flipH="1">
                <a:off x="8784691" y="2183088"/>
                <a:ext cx="258500" cy="27154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D0C600B-6CBB-4DC1-AC9D-C1C31B336091}"/>
                  </a:ext>
                </a:extLst>
              </p:cNvPr>
              <p:cNvSpPr/>
              <p:nvPr/>
            </p:nvSpPr>
            <p:spPr>
              <a:xfrm>
                <a:off x="8254641" y="2047314"/>
                <a:ext cx="271549" cy="27154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8CBBC804-0D24-44D8-8561-AE4821A4A004}"/>
                  </a:ext>
                </a:extLst>
              </p:cNvPr>
              <p:cNvCxnSpPr>
                <a:cxnSpLocks/>
                <a:stCxn id="35" idx="1"/>
              </p:cNvCxnSpPr>
              <p:nvPr/>
            </p:nvCxnSpPr>
            <p:spPr>
              <a:xfrm flipH="1">
                <a:off x="7996141" y="2183088"/>
                <a:ext cx="258500" cy="27154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</p:cxnSp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458A23A1-E972-422C-B65E-9C8999ADEF4B}"/>
                  </a:ext>
                </a:extLst>
              </p:cNvPr>
              <p:cNvSpPr/>
              <p:nvPr/>
            </p:nvSpPr>
            <p:spPr>
              <a:xfrm>
                <a:off x="7690407" y="1986082"/>
                <a:ext cx="2188567" cy="830698"/>
              </a:xfrm>
              <a:prstGeom prst="roundRect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58E4630-2DA3-4C31-88FA-59717D4631A9}"/>
                </a:ext>
              </a:extLst>
            </p:cNvPr>
            <p:cNvSpPr txBox="1"/>
            <p:nvPr/>
          </p:nvSpPr>
          <p:spPr>
            <a:xfrm>
              <a:off x="7578111" y="3098800"/>
              <a:ext cx="1950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Instance 1023</a:t>
              </a:r>
              <a:endParaRPr lang="en-SG" sz="2000" dirty="0"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0CA4D8B0-B921-4A11-AA0C-1737DEF2A33A}"/>
              </a:ext>
            </a:extLst>
          </p:cNvPr>
          <p:cNvSpPr txBox="1"/>
          <p:nvPr/>
        </p:nvSpPr>
        <p:spPr>
          <a:xfrm>
            <a:off x="7580303" y="3703229"/>
            <a:ext cx="441146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…</a:t>
            </a:r>
            <a:endParaRPr lang="en-SG" sz="2000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A632A92-4B7A-4A21-88F4-18CD5DF5A640}"/>
              </a:ext>
            </a:extLst>
          </p:cNvPr>
          <p:cNvSpPr/>
          <p:nvPr/>
        </p:nvSpPr>
        <p:spPr>
          <a:xfrm>
            <a:off x="7210039" y="5806407"/>
            <a:ext cx="271549" cy="271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E382A19-B5DC-4B89-9BAE-59D53E7B7DB5}"/>
              </a:ext>
            </a:extLst>
          </p:cNvPr>
          <p:cNvSpPr txBox="1"/>
          <p:nvPr/>
        </p:nvSpPr>
        <p:spPr>
          <a:xfrm>
            <a:off x="7450779" y="5750307"/>
            <a:ext cx="3736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last block on the longest chain</a:t>
            </a:r>
            <a:endParaRPr lang="en-SG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6B1790AD-5DA6-473E-84CB-8F2974F82272}"/>
              </a:ext>
            </a:extLst>
          </p:cNvPr>
          <p:cNvSpPr/>
          <p:nvPr/>
        </p:nvSpPr>
        <p:spPr>
          <a:xfrm>
            <a:off x="9428087" y="1923563"/>
            <a:ext cx="271549" cy="271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D8C20E3-C433-4BA7-B3F6-A1EE066A5195}"/>
              </a:ext>
            </a:extLst>
          </p:cNvPr>
          <p:cNvSpPr/>
          <p:nvPr/>
        </p:nvSpPr>
        <p:spPr>
          <a:xfrm>
            <a:off x="9757703" y="1923563"/>
            <a:ext cx="271549" cy="271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34E161B-E9C6-4574-86B2-93C2D45D6845}"/>
              </a:ext>
            </a:extLst>
          </p:cNvPr>
          <p:cNvSpPr/>
          <p:nvPr/>
        </p:nvSpPr>
        <p:spPr>
          <a:xfrm>
            <a:off x="10916150" y="1923563"/>
            <a:ext cx="271549" cy="271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5C95F17-4C87-499E-90E0-816712B0D872}"/>
              </a:ext>
            </a:extLst>
          </p:cNvPr>
          <p:cNvSpPr txBox="1"/>
          <p:nvPr/>
        </p:nvSpPr>
        <p:spPr>
          <a:xfrm>
            <a:off x="10416935" y="1859282"/>
            <a:ext cx="441146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…</a:t>
            </a:r>
            <a:endParaRPr lang="en-SG" sz="2000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B345617-FEBC-4DC8-9907-ECC0982EAEB3}"/>
              </a:ext>
            </a:extLst>
          </p:cNvPr>
          <p:cNvSpPr/>
          <p:nvPr/>
        </p:nvSpPr>
        <p:spPr>
          <a:xfrm>
            <a:off x="10087319" y="1923563"/>
            <a:ext cx="271549" cy="2715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EF16DEE-58A7-4C5C-9657-FDBF42F8503D}"/>
              </a:ext>
            </a:extLst>
          </p:cNvPr>
          <p:cNvGrpSpPr/>
          <p:nvPr/>
        </p:nvGrpSpPr>
        <p:grpSpPr>
          <a:xfrm>
            <a:off x="9563861" y="2326087"/>
            <a:ext cx="1570979" cy="1342074"/>
            <a:chOff x="9595248" y="2903520"/>
            <a:chExt cx="1570979" cy="1342074"/>
          </a:xfrm>
        </p:grpSpPr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2AC09403-76C9-4DEE-9F80-F7EA3BDB4D93}"/>
                </a:ext>
              </a:extLst>
            </p:cNvPr>
            <p:cNvSpPr/>
            <p:nvPr/>
          </p:nvSpPr>
          <p:spPr>
            <a:xfrm rot="10800000">
              <a:off x="9595248" y="2903520"/>
              <a:ext cx="1570979" cy="1342074"/>
            </a:xfrm>
            <a:prstGeom prst="triangl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B1632730-039B-4BDE-A97B-C6D42BB7EB93}"/>
                </a:ext>
              </a:extLst>
            </p:cNvPr>
            <p:cNvSpPr txBox="1"/>
            <p:nvPr/>
          </p:nvSpPr>
          <p:spPr>
            <a:xfrm>
              <a:off x="9911375" y="2967799"/>
              <a:ext cx="95410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ysClr val="windowText" lastClr="000000"/>
                  </a:solidFill>
                </a:rPr>
                <a:t>Merkle</a:t>
              </a:r>
            </a:p>
            <a:p>
              <a:pPr algn="ctr"/>
              <a:r>
                <a:rPr lang="en-US" sz="2000" dirty="0">
                  <a:solidFill>
                    <a:sysClr val="windowText" lastClr="000000"/>
                  </a:solidFill>
                </a:rPr>
                <a:t>Tree</a:t>
              </a:r>
              <a:endParaRPr lang="en-SG" sz="20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2B22C11B-4834-4022-B0EA-65B42FCA7373}"/>
              </a:ext>
            </a:extLst>
          </p:cNvPr>
          <p:cNvSpPr/>
          <p:nvPr/>
        </p:nvSpPr>
        <p:spPr>
          <a:xfrm>
            <a:off x="9768867" y="3725658"/>
            <a:ext cx="1176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Tree root </a:t>
            </a:r>
            <a:endParaRPr lang="en-SG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D398847-DDCD-44FA-8B7B-78B6A217B083}"/>
              </a:ext>
            </a:extLst>
          </p:cNvPr>
          <p:cNvSpPr/>
          <p:nvPr/>
        </p:nvSpPr>
        <p:spPr>
          <a:xfrm>
            <a:off x="9382764" y="4516054"/>
            <a:ext cx="1933172" cy="61478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Block</a:t>
            </a:r>
            <a:endParaRPr lang="en-SG" dirty="0"/>
          </a:p>
        </p:txBody>
      </p:sp>
      <p:sp>
        <p:nvSpPr>
          <p:cNvPr id="82" name="Arrow: Down 81">
            <a:extLst>
              <a:ext uri="{FF2B5EF4-FFF2-40B4-BE49-F238E27FC236}">
                <a16:creationId xmlns:a16="http://schemas.microsoft.com/office/drawing/2014/main" id="{AE21DBDD-3B4A-438F-9D67-01A78012BCB1}"/>
              </a:ext>
            </a:extLst>
          </p:cNvPr>
          <p:cNvSpPr/>
          <p:nvPr/>
        </p:nvSpPr>
        <p:spPr>
          <a:xfrm>
            <a:off x="10217260" y="4176071"/>
            <a:ext cx="264181" cy="307048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8" name="Footer Placeholder 87">
            <a:extLst>
              <a:ext uri="{FF2B5EF4-FFF2-40B4-BE49-F238E27FC236}">
                <a16:creationId xmlns:a16="http://schemas.microsoft.com/office/drawing/2014/main" id="{51CFB2D4-C8A4-4050-91F2-04CCE5D0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 dirty="0"/>
              <a:t>OHIE: Blockchain Scaling Made Simple                  Haifeng Yu, Ivica Nikolic, Ruomu Hou, Prateek Saxena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66B3FF5-A635-4E3E-933A-1FC331E03138}"/>
              </a:ext>
            </a:extLst>
          </p:cNvPr>
          <p:cNvGrpSpPr/>
          <p:nvPr/>
        </p:nvGrpSpPr>
        <p:grpSpPr>
          <a:xfrm>
            <a:off x="838201" y="3351144"/>
            <a:ext cx="7346246" cy="2679491"/>
            <a:chOff x="838201" y="3351144"/>
            <a:chExt cx="7346246" cy="2679491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2B9CBAFC-9442-409A-8FAA-8A71DC72EAC2}"/>
                </a:ext>
              </a:extLst>
            </p:cNvPr>
            <p:cNvSpPr txBox="1"/>
            <p:nvPr/>
          </p:nvSpPr>
          <p:spPr>
            <a:xfrm>
              <a:off x="838201" y="5661303"/>
              <a:ext cx="5429248" cy="36933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/>
            </a:lstStyle>
            <a:p>
              <a:r>
                <a:rPr lang="en-US" sz="2000" dirty="0"/>
                <a:t>Hash Value = 000…000XX….XX0000000001</a:t>
              </a:r>
              <a:endParaRPr lang="en-SG" sz="2000" dirty="0"/>
            </a:p>
          </p:txBody>
        </p:sp>
        <p:sp>
          <p:nvSpPr>
            <p:cNvPr id="66" name="Right Brace 65">
              <a:extLst>
                <a:ext uri="{FF2B5EF4-FFF2-40B4-BE49-F238E27FC236}">
                  <a16:creationId xmlns:a16="http://schemas.microsoft.com/office/drawing/2014/main" id="{5DBA37AB-0894-4ED7-AF7F-5A53B739866F}"/>
                </a:ext>
              </a:extLst>
            </p:cNvPr>
            <p:cNvSpPr/>
            <p:nvPr/>
          </p:nvSpPr>
          <p:spPr>
            <a:xfrm rot="16200000">
              <a:off x="5326525" y="4847377"/>
              <a:ext cx="194867" cy="1432983"/>
            </a:xfrm>
            <a:prstGeom prst="rightBrace">
              <a:avLst>
                <a:gd name="adj1" fmla="val 66140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cxnSp>
          <p:nvCxnSpPr>
            <p:cNvPr id="5" name="Connector: Elbow 4">
              <a:extLst>
                <a:ext uri="{FF2B5EF4-FFF2-40B4-BE49-F238E27FC236}">
                  <a16:creationId xmlns:a16="http://schemas.microsoft.com/office/drawing/2014/main" id="{14A1BB5C-312C-4501-AADC-5F58CDD5B3E4}"/>
                </a:ext>
              </a:extLst>
            </p:cNvPr>
            <p:cNvCxnSpPr>
              <a:cxnSpLocks/>
              <a:stCxn id="66" idx="1"/>
              <a:endCxn id="41" idx="2"/>
            </p:cNvCxnSpPr>
            <p:nvPr/>
          </p:nvCxnSpPr>
          <p:spPr>
            <a:xfrm rot="5400000" flipH="1" flipV="1">
              <a:off x="5746557" y="3028546"/>
              <a:ext cx="2115291" cy="2760488"/>
            </a:xfrm>
            <a:prstGeom prst="bentConnector3">
              <a:avLst>
                <a:gd name="adj1" fmla="val 58385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90886-CCF9-43BE-B780-78D35AA84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12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353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144"/>
    </mc:Choice>
    <mc:Fallback xmlns="">
      <p:transition spd="slow" advTm="491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60F7-1FBE-4138-AFF7-0295EE7DC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Ordering blocks on 1 instance</a:t>
            </a:r>
            <a:endParaRPr lang="en-SG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3915C44-4305-43D5-A082-EDC347090994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5550321" y="2599323"/>
            <a:ext cx="397504" cy="417569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359CCE9-8F15-44A8-B664-AF085DE98F8A}"/>
              </a:ext>
            </a:extLst>
          </p:cNvPr>
          <p:cNvSpPr/>
          <p:nvPr/>
        </p:nvSpPr>
        <p:spPr>
          <a:xfrm>
            <a:off x="5947824" y="2390538"/>
            <a:ext cx="417569" cy="417569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D67A7B9-2609-4B4E-AADD-163969753138}"/>
              </a:ext>
            </a:extLst>
          </p:cNvPr>
          <p:cNvSpPr/>
          <p:nvPr/>
        </p:nvSpPr>
        <p:spPr>
          <a:xfrm>
            <a:off x="4735246" y="2390538"/>
            <a:ext cx="417569" cy="417569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E103DBC-81AA-40BD-8664-75FD256EB0B7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4337742" y="2599323"/>
            <a:ext cx="397504" cy="417569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2EDB60C-8743-4174-851C-CF60276CDC83}"/>
              </a:ext>
            </a:extLst>
          </p:cNvPr>
          <p:cNvSpPr/>
          <p:nvPr/>
        </p:nvSpPr>
        <p:spPr>
          <a:xfrm>
            <a:off x="4128959" y="3021366"/>
            <a:ext cx="417569" cy="417569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E76094-385D-4080-989E-8AA39596E352}"/>
              </a:ext>
            </a:extLst>
          </p:cNvPr>
          <p:cNvSpPr/>
          <p:nvPr/>
        </p:nvSpPr>
        <p:spPr>
          <a:xfrm>
            <a:off x="4731903" y="3021366"/>
            <a:ext cx="417569" cy="417569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F036F6-8EE2-4C6D-BBD3-33A73D4C92A3}"/>
              </a:ext>
            </a:extLst>
          </p:cNvPr>
          <p:cNvSpPr/>
          <p:nvPr/>
        </p:nvSpPr>
        <p:spPr>
          <a:xfrm>
            <a:off x="5334847" y="3021366"/>
            <a:ext cx="417569" cy="417569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6FBD34A-D9C4-4AA1-B8EE-A3AA0FB9E67F}"/>
              </a:ext>
            </a:extLst>
          </p:cNvPr>
          <p:cNvSpPr/>
          <p:nvPr/>
        </p:nvSpPr>
        <p:spPr>
          <a:xfrm>
            <a:off x="5937791" y="3021366"/>
            <a:ext cx="417569" cy="417569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922E63A-D59F-46FE-A732-337C1EA22F0F}"/>
              </a:ext>
            </a:extLst>
          </p:cNvPr>
          <p:cNvCxnSpPr>
            <a:cxnSpLocks/>
            <a:stCxn id="13" idx="1"/>
            <a:endCxn id="12" idx="3"/>
          </p:cNvCxnSpPr>
          <p:nvPr/>
        </p:nvCxnSpPr>
        <p:spPr>
          <a:xfrm flipH="1">
            <a:off x="4546528" y="3230151"/>
            <a:ext cx="185375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430EEF0-1F8A-48ED-B4D7-2EF97CD22D36}"/>
              </a:ext>
            </a:extLst>
          </p:cNvPr>
          <p:cNvCxnSpPr>
            <a:cxnSpLocks/>
            <a:stCxn id="14" idx="1"/>
            <a:endCxn id="13" idx="3"/>
          </p:cNvCxnSpPr>
          <p:nvPr/>
        </p:nvCxnSpPr>
        <p:spPr>
          <a:xfrm flipH="1">
            <a:off x="5149472" y="3230151"/>
            <a:ext cx="185375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A8EB906-A9FF-4EEC-BE46-59D16F3D6C22}"/>
              </a:ext>
            </a:extLst>
          </p:cNvPr>
          <p:cNvCxnSpPr>
            <a:cxnSpLocks/>
            <a:stCxn id="15" idx="1"/>
            <a:endCxn id="14" idx="3"/>
          </p:cNvCxnSpPr>
          <p:nvPr/>
        </p:nvCxnSpPr>
        <p:spPr>
          <a:xfrm flipH="1">
            <a:off x="5752416" y="3230151"/>
            <a:ext cx="185375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D17FDDB5-8067-4A81-A5CC-DBFBE7E56857}"/>
              </a:ext>
            </a:extLst>
          </p:cNvPr>
          <p:cNvSpPr/>
          <p:nvPr/>
        </p:nvSpPr>
        <p:spPr>
          <a:xfrm>
            <a:off x="6540735" y="3021366"/>
            <a:ext cx="417569" cy="417569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7741A29-9B02-47C2-BE3F-02F84E3FD79C}"/>
              </a:ext>
            </a:extLst>
          </p:cNvPr>
          <p:cNvCxnSpPr>
            <a:cxnSpLocks/>
            <a:stCxn id="19" idx="1"/>
            <a:endCxn id="15" idx="3"/>
          </p:cNvCxnSpPr>
          <p:nvPr/>
        </p:nvCxnSpPr>
        <p:spPr>
          <a:xfrm flipH="1">
            <a:off x="6355360" y="3230151"/>
            <a:ext cx="185375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2443B01F-A506-4488-BD5D-C4FFFE67794C}"/>
              </a:ext>
            </a:extLst>
          </p:cNvPr>
          <p:cNvSpPr/>
          <p:nvPr/>
        </p:nvSpPr>
        <p:spPr>
          <a:xfrm>
            <a:off x="7143679" y="3021366"/>
            <a:ext cx="417569" cy="4175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607947F-7BE1-4B41-8AE7-3B946B45D62B}"/>
              </a:ext>
            </a:extLst>
          </p:cNvPr>
          <p:cNvCxnSpPr>
            <a:cxnSpLocks/>
            <a:stCxn id="21" idx="1"/>
            <a:endCxn id="19" idx="3"/>
          </p:cNvCxnSpPr>
          <p:nvPr/>
        </p:nvCxnSpPr>
        <p:spPr>
          <a:xfrm flipH="1">
            <a:off x="6958304" y="3230151"/>
            <a:ext cx="185375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23" name="Left Brace 22">
            <a:extLst>
              <a:ext uri="{FF2B5EF4-FFF2-40B4-BE49-F238E27FC236}">
                <a16:creationId xmlns:a16="http://schemas.microsoft.com/office/drawing/2014/main" id="{366CDDA2-845D-41A7-B3C9-6991A4688687}"/>
              </a:ext>
            </a:extLst>
          </p:cNvPr>
          <p:cNvSpPr/>
          <p:nvPr/>
        </p:nvSpPr>
        <p:spPr>
          <a:xfrm rot="16200000">
            <a:off x="7502843" y="3151318"/>
            <a:ext cx="302186" cy="1045363"/>
          </a:xfrm>
          <a:prstGeom prst="leftBrace">
            <a:avLst>
              <a:gd name="adj1" fmla="val 46069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9EE0A67-D054-4457-ABB5-82A67078BF47}"/>
                  </a:ext>
                </a:extLst>
              </p:cNvPr>
              <p:cNvSpPr txBox="1"/>
              <p:nvPr/>
            </p:nvSpPr>
            <p:spPr>
              <a:xfrm>
                <a:off x="7050991" y="3998671"/>
                <a:ext cx="383180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Last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/>
                  <a:t> blocks</a:t>
                </a:r>
                <a:r>
                  <a:rPr lang="en-SG" sz="2400" dirty="0"/>
                  <a:t> on the longest chain are not confirmed</a:t>
                </a:r>
                <a:endParaRPr lang="en-US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9EE0A67-D054-4457-ABB5-82A67078BF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0991" y="3998671"/>
                <a:ext cx="3831807" cy="1200329"/>
              </a:xfrm>
              <a:prstGeom prst="rect">
                <a:avLst/>
              </a:prstGeom>
              <a:blipFill>
                <a:blip r:embed="rId5"/>
                <a:stretch>
                  <a:fillRect l="-2548" t="-3553" b="-1116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A1B32619-5911-48FF-ADF3-4DF4231E9F8C}"/>
              </a:ext>
            </a:extLst>
          </p:cNvPr>
          <p:cNvGrpSpPr/>
          <p:nvPr/>
        </p:nvGrpSpPr>
        <p:grpSpPr>
          <a:xfrm>
            <a:off x="2695687" y="4481039"/>
            <a:ext cx="3659673" cy="417569"/>
            <a:chOff x="378927" y="5620365"/>
            <a:chExt cx="3659673" cy="417569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7E0AEEF-591B-45BE-A1A2-7140A6D9A592}"/>
                </a:ext>
              </a:extLst>
            </p:cNvPr>
            <p:cNvSpPr/>
            <p:nvPr/>
          </p:nvSpPr>
          <p:spPr>
            <a:xfrm>
              <a:off x="378927" y="5620365"/>
              <a:ext cx="417569" cy="41756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B3A0FCC-E017-4610-A0D1-9504BE10532C}"/>
                </a:ext>
              </a:extLst>
            </p:cNvPr>
            <p:cNvSpPr txBox="1"/>
            <p:nvPr/>
          </p:nvSpPr>
          <p:spPr>
            <a:xfrm>
              <a:off x="859648" y="5641955"/>
              <a:ext cx="31789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Partially-confirmed blocks</a:t>
              </a:r>
              <a:endParaRPr lang="en-SG" b="1" i="1" dirty="0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8A32579A-015F-4EE8-AB73-E394F141FFA4}"/>
              </a:ext>
            </a:extLst>
          </p:cNvPr>
          <p:cNvSpPr/>
          <p:nvPr/>
        </p:nvSpPr>
        <p:spPr>
          <a:xfrm>
            <a:off x="7746625" y="3021366"/>
            <a:ext cx="417569" cy="4175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64AE7F5-DAB3-4F04-AF1B-AC6D37A86D37}"/>
              </a:ext>
            </a:extLst>
          </p:cNvPr>
          <p:cNvCxnSpPr>
            <a:cxnSpLocks/>
            <a:stCxn id="28" idx="1"/>
            <a:endCxn id="21" idx="3"/>
          </p:cNvCxnSpPr>
          <p:nvPr/>
        </p:nvCxnSpPr>
        <p:spPr>
          <a:xfrm flipH="1">
            <a:off x="7561248" y="3230151"/>
            <a:ext cx="185377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40B36F04-0BC4-430B-88F6-F10F7D0F115D}"/>
              </a:ext>
            </a:extLst>
          </p:cNvPr>
          <p:cNvSpPr/>
          <p:nvPr/>
        </p:nvSpPr>
        <p:spPr>
          <a:xfrm>
            <a:off x="6540735" y="2385127"/>
            <a:ext cx="417569" cy="417569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2604EE6-6FBB-4011-A227-06507CA21133}"/>
              </a:ext>
            </a:extLst>
          </p:cNvPr>
          <p:cNvCxnSpPr>
            <a:cxnSpLocks/>
            <a:stCxn id="44" idx="1"/>
            <a:endCxn id="8" idx="3"/>
          </p:cNvCxnSpPr>
          <p:nvPr/>
        </p:nvCxnSpPr>
        <p:spPr>
          <a:xfrm flipH="1">
            <a:off x="6365393" y="2593912"/>
            <a:ext cx="175342" cy="5411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51" name="Footer Placeholder 50">
            <a:extLst>
              <a:ext uri="{FF2B5EF4-FFF2-40B4-BE49-F238E27FC236}">
                <a16:creationId xmlns:a16="http://schemas.microsoft.com/office/drawing/2014/main" id="{25A88C0E-57A9-4326-8A30-1B58399FC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9607AF-A80B-4DDF-A723-74F0D0658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13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2134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771"/>
    </mc:Choice>
    <mc:Fallback xmlns="">
      <p:transition spd="slow" advTm="3177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439104D-A7BB-46FF-9C4E-7552571176E8}"/>
              </a:ext>
            </a:extLst>
          </p:cNvPr>
          <p:cNvCxnSpPr>
            <a:cxnSpLocks/>
          </p:cNvCxnSpPr>
          <p:nvPr/>
        </p:nvCxnSpPr>
        <p:spPr>
          <a:xfrm>
            <a:off x="8574962" y="1781884"/>
            <a:ext cx="0" cy="338288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C2496C7-9291-4BF4-9D9A-C0EA716F6ADD}"/>
              </a:ext>
            </a:extLst>
          </p:cNvPr>
          <p:cNvCxnSpPr>
            <a:cxnSpLocks/>
          </p:cNvCxnSpPr>
          <p:nvPr/>
        </p:nvCxnSpPr>
        <p:spPr>
          <a:xfrm>
            <a:off x="9019802" y="1787231"/>
            <a:ext cx="0" cy="338288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FEC8CAE3-EA29-4FB7-B7C0-839B5EC00214}"/>
              </a:ext>
            </a:extLst>
          </p:cNvPr>
          <p:cNvCxnSpPr>
            <a:cxnSpLocks/>
          </p:cNvCxnSpPr>
          <p:nvPr/>
        </p:nvCxnSpPr>
        <p:spPr>
          <a:xfrm>
            <a:off x="9441680" y="1787231"/>
            <a:ext cx="0" cy="1412448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365F638-F535-4A8C-A28E-AECFE27B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Order partially confirmed blocks across instances</a:t>
            </a:r>
            <a:endParaRPr lang="en-S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D6309-2727-44C3-B6E9-8BA8213A8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277" y="875904"/>
            <a:ext cx="7147912" cy="5226637"/>
          </a:xfrm>
        </p:spPr>
        <p:txBody>
          <a:bodyPr/>
          <a:lstStyle/>
          <a:p>
            <a:r>
              <a:rPr lang="en-US" dirty="0"/>
              <a:t>Goal: Total order on the partially confirmed blocks </a:t>
            </a:r>
          </a:p>
          <a:p>
            <a:endParaRPr lang="en-US" dirty="0"/>
          </a:p>
          <a:p>
            <a:r>
              <a:rPr lang="en-US" dirty="0"/>
              <a:t>baseline design: loop over instances and take the lowest indexed partially confirmed block each time</a:t>
            </a:r>
          </a:p>
          <a:p>
            <a:pPr lvl="1"/>
            <a:r>
              <a:rPr lang="en-US" baseline="0" dirty="0"/>
              <a:t>Stops when an instance runs out of partially confirmed blocks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B5094F-C6FD-42AA-B5DB-378060038B99}"/>
              </a:ext>
            </a:extLst>
          </p:cNvPr>
          <p:cNvSpPr/>
          <p:nvPr/>
        </p:nvSpPr>
        <p:spPr>
          <a:xfrm>
            <a:off x="8424901" y="2320790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A73C78-4B2E-4979-9411-82BB6C635160}"/>
              </a:ext>
            </a:extLst>
          </p:cNvPr>
          <p:cNvSpPr/>
          <p:nvPr/>
        </p:nvSpPr>
        <p:spPr>
          <a:xfrm>
            <a:off x="8858260" y="2320790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95C504-6F8E-41A9-9738-DDBEE926345C}"/>
              </a:ext>
            </a:extLst>
          </p:cNvPr>
          <p:cNvSpPr/>
          <p:nvPr/>
        </p:nvSpPr>
        <p:spPr>
          <a:xfrm>
            <a:off x="9291619" y="2320790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866268B-B995-498D-B984-BEFAC5DB1826}"/>
              </a:ext>
            </a:extLst>
          </p:cNvPr>
          <p:cNvCxnSpPr>
            <a:cxnSpLocks/>
            <a:stCxn id="7" idx="1"/>
            <a:endCxn id="6" idx="3"/>
          </p:cNvCxnSpPr>
          <p:nvPr/>
        </p:nvCxnSpPr>
        <p:spPr>
          <a:xfrm flipH="1">
            <a:off x="8725024" y="24708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31990C9-19DA-4002-B438-579A2E578B48}"/>
              </a:ext>
            </a:extLst>
          </p:cNvPr>
          <p:cNvCxnSpPr>
            <a:cxnSpLocks/>
            <a:stCxn id="8" idx="1"/>
            <a:endCxn id="7" idx="3"/>
          </p:cNvCxnSpPr>
          <p:nvPr/>
        </p:nvCxnSpPr>
        <p:spPr>
          <a:xfrm flipH="1">
            <a:off x="9158383" y="24708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FFDC09F-65D8-4950-88B6-1E0E59ECA667}"/>
              </a:ext>
            </a:extLst>
          </p:cNvPr>
          <p:cNvSpPr/>
          <p:nvPr/>
        </p:nvSpPr>
        <p:spPr>
          <a:xfrm>
            <a:off x="8314830" y="2172324"/>
            <a:ext cx="3273224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837B69-96ED-4897-8B05-6AC0499C42F7}"/>
              </a:ext>
            </a:extLst>
          </p:cNvPr>
          <p:cNvSpPr txBox="1"/>
          <p:nvPr/>
        </p:nvSpPr>
        <p:spPr>
          <a:xfrm>
            <a:off x="10258927" y="1787231"/>
            <a:ext cx="1426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0</a:t>
            </a:r>
            <a:endParaRPr lang="en-SG" sz="20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66A078F-33AA-4916-9E66-90195AC89240}"/>
              </a:ext>
            </a:extLst>
          </p:cNvPr>
          <p:cNvSpPr/>
          <p:nvPr/>
        </p:nvSpPr>
        <p:spPr>
          <a:xfrm>
            <a:off x="8424901" y="3303843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F1429B7-EF95-4D41-94B0-3BD94192200F}"/>
              </a:ext>
            </a:extLst>
          </p:cNvPr>
          <p:cNvSpPr/>
          <p:nvPr/>
        </p:nvSpPr>
        <p:spPr>
          <a:xfrm>
            <a:off x="8858260" y="3303843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5064CCF-8455-41B7-8E07-0A26D1CEA451}"/>
              </a:ext>
            </a:extLst>
          </p:cNvPr>
          <p:cNvCxnSpPr>
            <a:cxnSpLocks/>
            <a:stCxn id="32" idx="1"/>
            <a:endCxn id="31" idx="3"/>
          </p:cNvCxnSpPr>
          <p:nvPr/>
        </p:nvCxnSpPr>
        <p:spPr>
          <a:xfrm flipH="1">
            <a:off x="8725024" y="3453905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40D2CCB6-88DE-4847-B5C9-6910EF2D6CD4}"/>
              </a:ext>
            </a:extLst>
          </p:cNvPr>
          <p:cNvSpPr/>
          <p:nvPr/>
        </p:nvSpPr>
        <p:spPr>
          <a:xfrm>
            <a:off x="8314830" y="3155377"/>
            <a:ext cx="3273224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54B5B7A-A539-4F71-AE14-9450623FEA92}"/>
              </a:ext>
            </a:extLst>
          </p:cNvPr>
          <p:cNvSpPr txBox="1"/>
          <p:nvPr/>
        </p:nvSpPr>
        <p:spPr>
          <a:xfrm>
            <a:off x="10258927" y="2776494"/>
            <a:ext cx="136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1</a:t>
            </a:r>
            <a:endParaRPr lang="en-SG" sz="20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30DEBEF-8A18-42B1-B234-C54FCEFD3C9B}"/>
              </a:ext>
            </a:extLst>
          </p:cNvPr>
          <p:cNvSpPr/>
          <p:nvPr/>
        </p:nvSpPr>
        <p:spPr>
          <a:xfrm>
            <a:off x="8424901" y="4286896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47486B4-CB54-4F07-8A2D-A3C3997AD6BE}"/>
              </a:ext>
            </a:extLst>
          </p:cNvPr>
          <p:cNvSpPr/>
          <p:nvPr/>
        </p:nvSpPr>
        <p:spPr>
          <a:xfrm>
            <a:off x="8858260" y="4286896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BC2196A-4C31-4C54-9D18-B31542EFBC8F}"/>
              </a:ext>
            </a:extLst>
          </p:cNvPr>
          <p:cNvSpPr/>
          <p:nvPr/>
        </p:nvSpPr>
        <p:spPr>
          <a:xfrm>
            <a:off x="9291619" y="4286896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98710BB-2346-4037-8789-ADCD66D8641D}"/>
              </a:ext>
            </a:extLst>
          </p:cNvPr>
          <p:cNvCxnSpPr>
            <a:cxnSpLocks/>
            <a:stCxn id="40" idx="1"/>
            <a:endCxn id="39" idx="3"/>
          </p:cNvCxnSpPr>
          <p:nvPr/>
        </p:nvCxnSpPr>
        <p:spPr>
          <a:xfrm flipH="1">
            <a:off x="8725024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50B3E65-D9D5-41A3-8BA6-1A38B0DE7908}"/>
              </a:ext>
            </a:extLst>
          </p:cNvPr>
          <p:cNvCxnSpPr>
            <a:cxnSpLocks/>
            <a:stCxn id="41" idx="1"/>
            <a:endCxn id="40" idx="3"/>
          </p:cNvCxnSpPr>
          <p:nvPr/>
        </p:nvCxnSpPr>
        <p:spPr>
          <a:xfrm flipH="1">
            <a:off x="9158383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135A58FC-4391-47AC-8C21-6FE374F3965F}"/>
              </a:ext>
            </a:extLst>
          </p:cNvPr>
          <p:cNvSpPr/>
          <p:nvPr/>
        </p:nvSpPr>
        <p:spPr>
          <a:xfrm>
            <a:off x="8314830" y="4138430"/>
            <a:ext cx="3273224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3D4E65-6343-441B-9A63-EAAB595AA1DD}"/>
              </a:ext>
            </a:extLst>
          </p:cNvPr>
          <p:cNvSpPr txBox="1"/>
          <p:nvPr/>
        </p:nvSpPr>
        <p:spPr>
          <a:xfrm>
            <a:off x="10258927" y="3759547"/>
            <a:ext cx="136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2</a:t>
            </a:r>
            <a:endParaRPr lang="en-SG" sz="2000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96EEF6A-998C-4582-9CE8-41699FF2DC7A}"/>
              </a:ext>
            </a:extLst>
          </p:cNvPr>
          <p:cNvSpPr/>
          <p:nvPr/>
        </p:nvSpPr>
        <p:spPr>
          <a:xfrm>
            <a:off x="9724978" y="4286896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9F0120A-32F4-4B8C-B687-DDF71B2C8BA3}"/>
              </a:ext>
            </a:extLst>
          </p:cNvPr>
          <p:cNvCxnSpPr>
            <a:cxnSpLocks/>
            <a:stCxn id="55" idx="1"/>
          </p:cNvCxnSpPr>
          <p:nvPr/>
        </p:nvCxnSpPr>
        <p:spPr>
          <a:xfrm flipH="1">
            <a:off x="9591742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3F1BEDD-ABA9-461A-A0DE-5E707ED8711C}"/>
              </a:ext>
            </a:extLst>
          </p:cNvPr>
          <p:cNvGrpSpPr/>
          <p:nvPr/>
        </p:nvGrpSpPr>
        <p:grpSpPr>
          <a:xfrm>
            <a:off x="8283524" y="5556760"/>
            <a:ext cx="3612015" cy="369332"/>
            <a:chOff x="378927" y="5559000"/>
            <a:chExt cx="5284030" cy="540298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914A6BD0-DBC3-4FD8-B2E2-38EB8475E3BF}"/>
                </a:ext>
              </a:extLst>
            </p:cNvPr>
            <p:cNvSpPr/>
            <p:nvPr/>
          </p:nvSpPr>
          <p:spPr>
            <a:xfrm>
              <a:off x="378927" y="5620365"/>
              <a:ext cx="417569" cy="41756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71FC121-03B2-4BD6-8D91-24E412567A71}"/>
                </a:ext>
              </a:extLst>
            </p:cNvPr>
            <p:cNvSpPr txBox="1"/>
            <p:nvPr/>
          </p:nvSpPr>
          <p:spPr>
            <a:xfrm>
              <a:off x="874546" y="5559000"/>
              <a:ext cx="4788411" cy="540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Partially-confirmed blocks</a:t>
              </a:r>
              <a:endParaRPr lang="en-SG" b="1" i="1" dirty="0"/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9CF32308-4E17-47F9-BB09-8D94C1047DF6}"/>
              </a:ext>
            </a:extLst>
          </p:cNvPr>
          <p:cNvSpPr txBox="1"/>
          <p:nvPr/>
        </p:nvSpPr>
        <p:spPr>
          <a:xfrm>
            <a:off x="8622315" y="982828"/>
            <a:ext cx="27414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E.g. 3 instances</a:t>
            </a:r>
            <a:endParaRPr lang="en-SG" sz="2800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7993FCC-9C7E-412F-840A-ED9DFC6AEDA4}"/>
              </a:ext>
            </a:extLst>
          </p:cNvPr>
          <p:cNvSpPr/>
          <p:nvPr/>
        </p:nvSpPr>
        <p:spPr>
          <a:xfrm>
            <a:off x="8424901" y="2320790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F02C9EF-6E32-4BAC-9057-4533124C6C12}"/>
              </a:ext>
            </a:extLst>
          </p:cNvPr>
          <p:cNvSpPr/>
          <p:nvPr/>
        </p:nvSpPr>
        <p:spPr>
          <a:xfrm>
            <a:off x="8858260" y="2320790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5879575-DA2B-44BF-8D52-574E6BF46AD9}"/>
              </a:ext>
            </a:extLst>
          </p:cNvPr>
          <p:cNvSpPr/>
          <p:nvPr/>
        </p:nvSpPr>
        <p:spPr>
          <a:xfrm>
            <a:off x="9291619" y="2320790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7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0F7883A-092D-40ED-B249-D2D3A0F23CE3}"/>
              </a:ext>
            </a:extLst>
          </p:cNvPr>
          <p:cNvSpPr/>
          <p:nvPr/>
        </p:nvSpPr>
        <p:spPr>
          <a:xfrm>
            <a:off x="8424901" y="3303843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CDFF7CC-C5EE-4CC3-B420-FF8B75570C2E}"/>
              </a:ext>
            </a:extLst>
          </p:cNvPr>
          <p:cNvSpPr/>
          <p:nvPr/>
        </p:nvSpPr>
        <p:spPr>
          <a:xfrm>
            <a:off x="8858260" y="3303843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5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34B4C95-8289-4206-A25B-104E4B08125E}"/>
              </a:ext>
            </a:extLst>
          </p:cNvPr>
          <p:cNvSpPr/>
          <p:nvPr/>
        </p:nvSpPr>
        <p:spPr>
          <a:xfrm>
            <a:off x="8424901" y="4286896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ABECC25-A4EC-4391-801C-F007B5051FF0}"/>
              </a:ext>
            </a:extLst>
          </p:cNvPr>
          <p:cNvSpPr/>
          <p:nvPr/>
        </p:nvSpPr>
        <p:spPr>
          <a:xfrm>
            <a:off x="8858260" y="4286896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  <a:endParaRPr lang="en-SG" dirty="0">
              <a:solidFill>
                <a:schemeClr val="bg1"/>
              </a:solidFill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B20C96E-7343-4F56-B61F-8A26CA1B3673}"/>
              </a:ext>
            </a:extLst>
          </p:cNvPr>
          <p:cNvGrpSpPr/>
          <p:nvPr/>
        </p:nvGrpSpPr>
        <p:grpSpPr>
          <a:xfrm>
            <a:off x="8283524" y="5963984"/>
            <a:ext cx="3612015" cy="369332"/>
            <a:chOff x="378927" y="5559000"/>
            <a:chExt cx="5284030" cy="540298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19A8CDC-D502-424D-8732-F7A7F3B8896F}"/>
                </a:ext>
              </a:extLst>
            </p:cNvPr>
            <p:cNvSpPr/>
            <p:nvPr/>
          </p:nvSpPr>
          <p:spPr>
            <a:xfrm>
              <a:off x="378927" y="5620365"/>
              <a:ext cx="417569" cy="417569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043D82C2-78C1-4045-B13A-8FC555BED51F}"/>
                </a:ext>
              </a:extLst>
            </p:cNvPr>
            <p:cNvSpPr txBox="1"/>
            <p:nvPr/>
          </p:nvSpPr>
          <p:spPr>
            <a:xfrm>
              <a:off x="874546" y="5559000"/>
              <a:ext cx="4788411" cy="540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Fully-confirmed blocks</a:t>
              </a:r>
              <a:endParaRPr lang="en-SG" b="1" i="1" dirty="0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B597D226-35D1-420C-9A04-7A9F1B13522C}"/>
              </a:ext>
            </a:extLst>
          </p:cNvPr>
          <p:cNvSpPr/>
          <p:nvPr/>
        </p:nvSpPr>
        <p:spPr>
          <a:xfrm>
            <a:off x="10152134" y="4286896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0E9B2CC-9D52-4F4B-85C5-37D39BCD9D9B}"/>
              </a:ext>
            </a:extLst>
          </p:cNvPr>
          <p:cNvCxnSpPr>
            <a:cxnSpLocks/>
            <a:stCxn id="77" idx="1"/>
          </p:cNvCxnSpPr>
          <p:nvPr/>
        </p:nvCxnSpPr>
        <p:spPr>
          <a:xfrm flipH="1">
            <a:off x="10018898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A60F180C-F434-4561-AA53-BEFA3543DFD5}"/>
              </a:ext>
            </a:extLst>
          </p:cNvPr>
          <p:cNvSpPr/>
          <p:nvPr/>
        </p:nvSpPr>
        <p:spPr>
          <a:xfrm>
            <a:off x="10585493" y="4286896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7260CF63-5E37-4805-B3C4-7DF011913F69}"/>
              </a:ext>
            </a:extLst>
          </p:cNvPr>
          <p:cNvCxnSpPr>
            <a:cxnSpLocks/>
            <a:stCxn id="79" idx="1"/>
          </p:cNvCxnSpPr>
          <p:nvPr/>
        </p:nvCxnSpPr>
        <p:spPr>
          <a:xfrm flipH="1">
            <a:off x="10452257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D73DC8F5-4BBC-45B2-9F71-334457DAC392}"/>
              </a:ext>
            </a:extLst>
          </p:cNvPr>
          <p:cNvSpPr/>
          <p:nvPr/>
        </p:nvSpPr>
        <p:spPr>
          <a:xfrm>
            <a:off x="9285845" y="3303843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B9E848EF-4759-41CA-9BF6-A83021273E29}"/>
              </a:ext>
            </a:extLst>
          </p:cNvPr>
          <p:cNvCxnSpPr>
            <a:cxnSpLocks/>
            <a:stCxn id="81" idx="1"/>
          </p:cNvCxnSpPr>
          <p:nvPr/>
        </p:nvCxnSpPr>
        <p:spPr>
          <a:xfrm flipH="1">
            <a:off x="9152609" y="3453905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6F4D3A17-85B0-45E4-A349-6A8B82950FCD}"/>
              </a:ext>
            </a:extLst>
          </p:cNvPr>
          <p:cNvSpPr/>
          <p:nvPr/>
        </p:nvSpPr>
        <p:spPr>
          <a:xfrm>
            <a:off x="9719204" y="3303843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09FCC7BF-2A76-4725-AFBF-AB723CEF357E}"/>
              </a:ext>
            </a:extLst>
          </p:cNvPr>
          <p:cNvCxnSpPr>
            <a:cxnSpLocks/>
            <a:stCxn id="83" idx="1"/>
          </p:cNvCxnSpPr>
          <p:nvPr/>
        </p:nvCxnSpPr>
        <p:spPr>
          <a:xfrm flipH="1">
            <a:off x="9585968" y="3453905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195B32C9-6310-4DBA-9609-E9A85C14DD87}"/>
              </a:ext>
            </a:extLst>
          </p:cNvPr>
          <p:cNvSpPr/>
          <p:nvPr/>
        </p:nvSpPr>
        <p:spPr>
          <a:xfrm>
            <a:off x="9718775" y="2320790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FAF98A6B-E474-487F-984D-CA49A9B24EB7}"/>
              </a:ext>
            </a:extLst>
          </p:cNvPr>
          <p:cNvCxnSpPr>
            <a:cxnSpLocks/>
            <a:stCxn id="85" idx="1"/>
          </p:cNvCxnSpPr>
          <p:nvPr/>
        </p:nvCxnSpPr>
        <p:spPr>
          <a:xfrm flipH="1">
            <a:off x="9585539" y="24708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F7E26E40-DDC3-49FE-AF09-6D1908A71F3C}"/>
              </a:ext>
            </a:extLst>
          </p:cNvPr>
          <p:cNvSpPr/>
          <p:nvPr/>
        </p:nvSpPr>
        <p:spPr>
          <a:xfrm>
            <a:off x="10152134" y="2320790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5FC11F6C-7766-4745-991C-EF99CC96EBBF}"/>
              </a:ext>
            </a:extLst>
          </p:cNvPr>
          <p:cNvCxnSpPr>
            <a:cxnSpLocks/>
            <a:stCxn id="87" idx="1"/>
          </p:cNvCxnSpPr>
          <p:nvPr/>
        </p:nvCxnSpPr>
        <p:spPr>
          <a:xfrm flipH="1">
            <a:off x="10018898" y="24708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93" name="Footer Placeholder 92">
            <a:extLst>
              <a:ext uri="{FF2B5EF4-FFF2-40B4-BE49-F238E27FC236}">
                <a16:creationId xmlns:a16="http://schemas.microsoft.com/office/drawing/2014/main" id="{3602987E-59C4-4B93-9EBA-3B8C27E6B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E0D52D-17C4-4C40-BA91-09E57FA4F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14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657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052"/>
    </mc:Choice>
    <mc:Fallback xmlns="">
      <p:transition spd="slow" advTm="4605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5F638-F535-4A8C-A28E-AECFE27B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Problem of the baseline design</a:t>
            </a:r>
            <a:endParaRPr lang="en-SG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D6309-2727-44C3-B6E9-8BA8213A8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276" y="875904"/>
            <a:ext cx="5839450" cy="5457412"/>
          </a:xfrm>
        </p:spPr>
        <p:txBody>
          <a:bodyPr>
            <a:normAutofit/>
          </a:bodyPr>
          <a:lstStyle/>
          <a:p>
            <a:r>
              <a:rPr lang="en-US" dirty="0"/>
              <a:t>Chains grow at different speed</a:t>
            </a:r>
          </a:p>
          <a:p>
            <a:pPr lvl="1"/>
            <a:r>
              <a:rPr lang="en-US" dirty="0"/>
              <a:t>Although the expected growth rates are the same</a:t>
            </a:r>
            <a:endParaRPr lang="en-SG" dirty="0"/>
          </a:p>
          <a:p>
            <a:r>
              <a:rPr lang="en-US" dirty="0"/>
              <a:t>F</a:t>
            </a:r>
            <a:r>
              <a:rPr lang="en-SG" dirty="0" err="1"/>
              <a:t>ast</a:t>
            </a:r>
            <a:r>
              <a:rPr lang="en-SG" dirty="0"/>
              <a:t> instances waiting for the slower instances ‘catch up’</a:t>
            </a:r>
          </a:p>
          <a:p>
            <a:pPr lvl="1"/>
            <a:r>
              <a:rPr lang="en-US" dirty="0"/>
              <a:t>Cause</a:t>
            </a:r>
            <a:r>
              <a:rPr lang="en-SG" dirty="0"/>
              <a:t> long confirmation delay</a:t>
            </a:r>
          </a:p>
          <a:p>
            <a:pPr lvl="1"/>
            <a:r>
              <a:rPr lang="en-US" dirty="0"/>
              <a:t>Delay can be unbounded</a:t>
            </a:r>
            <a:endParaRPr lang="en-SG" dirty="0"/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439104D-A7BB-46FF-9C4E-7552571176E8}"/>
              </a:ext>
            </a:extLst>
          </p:cNvPr>
          <p:cNvCxnSpPr>
            <a:cxnSpLocks/>
          </p:cNvCxnSpPr>
          <p:nvPr/>
        </p:nvCxnSpPr>
        <p:spPr>
          <a:xfrm>
            <a:off x="7776618" y="1781884"/>
            <a:ext cx="0" cy="338288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C2496C7-9291-4BF4-9D9A-C0EA716F6ADD}"/>
              </a:ext>
            </a:extLst>
          </p:cNvPr>
          <p:cNvCxnSpPr>
            <a:cxnSpLocks/>
          </p:cNvCxnSpPr>
          <p:nvPr/>
        </p:nvCxnSpPr>
        <p:spPr>
          <a:xfrm>
            <a:off x="8221458" y="1787231"/>
            <a:ext cx="0" cy="338288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FEC8CAE3-EA29-4FB7-B7C0-839B5EC00214}"/>
              </a:ext>
            </a:extLst>
          </p:cNvPr>
          <p:cNvCxnSpPr>
            <a:cxnSpLocks/>
          </p:cNvCxnSpPr>
          <p:nvPr/>
        </p:nvCxnSpPr>
        <p:spPr>
          <a:xfrm>
            <a:off x="8643336" y="1787231"/>
            <a:ext cx="0" cy="1412448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866268B-B995-498D-B984-BEFAC5DB1826}"/>
              </a:ext>
            </a:extLst>
          </p:cNvPr>
          <p:cNvCxnSpPr>
            <a:cxnSpLocks/>
          </p:cNvCxnSpPr>
          <p:nvPr/>
        </p:nvCxnSpPr>
        <p:spPr>
          <a:xfrm flipH="1">
            <a:off x="7926680" y="24708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31990C9-19DA-4002-B438-579A2E578B48}"/>
              </a:ext>
            </a:extLst>
          </p:cNvPr>
          <p:cNvCxnSpPr>
            <a:cxnSpLocks/>
          </p:cNvCxnSpPr>
          <p:nvPr/>
        </p:nvCxnSpPr>
        <p:spPr>
          <a:xfrm flipH="1">
            <a:off x="8360039" y="24708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FFDC09F-65D8-4950-88B6-1E0E59ECA667}"/>
              </a:ext>
            </a:extLst>
          </p:cNvPr>
          <p:cNvSpPr/>
          <p:nvPr/>
        </p:nvSpPr>
        <p:spPr>
          <a:xfrm>
            <a:off x="7468655" y="2172324"/>
            <a:ext cx="3606395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837B69-96ED-4897-8B05-6AC0499C42F7}"/>
              </a:ext>
            </a:extLst>
          </p:cNvPr>
          <p:cNvSpPr txBox="1"/>
          <p:nvPr/>
        </p:nvSpPr>
        <p:spPr>
          <a:xfrm>
            <a:off x="10185145" y="1788816"/>
            <a:ext cx="1426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0</a:t>
            </a:r>
            <a:endParaRPr lang="en-SG" sz="2000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5064CCF-8455-41B7-8E07-0A26D1CEA451}"/>
              </a:ext>
            </a:extLst>
          </p:cNvPr>
          <p:cNvCxnSpPr>
            <a:cxnSpLocks/>
          </p:cNvCxnSpPr>
          <p:nvPr/>
        </p:nvCxnSpPr>
        <p:spPr>
          <a:xfrm flipH="1">
            <a:off x="7926680" y="3453905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40D2CCB6-88DE-4847-B5C9-6910EF2D6CD4}"/>
              </a:ext>
            </a:extLst>
          </p:cNvPr>
          <p:cNvSpPr/>
          <p:nvPr/>
        </p:nvSpPr>
        <p:spPr>
          <a:xfrm>
            <a:off x="7468655" y="3155377"/>
            <a:ext cx="3606396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54B5B7A-A539-4F71-AE14-9450623FEA92}"/>
              </a:ext>
            </a:extLst>
          </p:cNvPr>
          <p:cNvSpPr txBox="1"/>
          <p:nvPr/>
        </p:nvSpPr>
        <p:spPr>
          <a:xfrm>
            <a:off x="10185145" y="2778079"/>
            <a:ext cx="136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1</a:t>
            </a:r>
            <a:endParaRPr lang="en-SG" sz="20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BC2196A-4C31-4C54-9D18-B31542EFBC8F}"/>
              </a:ext>
            </a:extLst>
          </p:cNvPr>
          <p:cNvSpPr/>
          <p:nvPr/>
        </p:nvSpPr>
        <p:spPr>
          <a:xfrm>
            <a:off x="8493275" y="4286896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98710BB-2346-4037-8789-ADCD66D8641D}"/>
              </a:ext>
            </a:extLst>
          </p:cNvPr>
          <p:cNvCxnSpPr>
            <a:cxnSpLocks/>
          </p:cNvCxnSpPr>
          <p:nvPr/>
        </p:nvCxnSpPr>
        <p:spPr>
          <a:xfrm flipH="1">
            <a:off x="7926680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50B3E65-D9D5-41A3-8BA6-1A38B0DE7908}"/>
              </a:ext>
            </a:extLst>
          </p:cNvPr>
          <p:cNvCxnSpPr>
            <a:cxnSpLocks/>
            <a:stCxn id="41" idx="1"/>
          </p:cNvCxnSpPr>
          <p:nvPr/>
        </p:nvCxnSpPr>
        <p:spPr>
          <a:xfrm flipH="1">
            <a:off x="8360039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135A58FC-4391-47AC-8C21-6FE374F3965F}"/>
              </a:ext>
            </a:extLst>
          </p:cNvPr>
          <p:cNvSpPr/>
          <p:nvPr/>
        </p:nvSpPr>
        <p:spPr>
          <a:xfrm>
            <a:off x="7468655" y="4138430"/>
            <a:ext cx="3606396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3D4E65-6343-441B-9A63-EAAB595AA1DD}"/>
              </a:ext>
            </a:extLst>
          </p:cNvPr>
          <p:cNvSpPr txBox="1"/>
          <p:nvPr/>
        </p:nvSpPr>
        <p:spPr>
          <a:xfrm>
            <a:off x="10185145" y="3761132"/>
            <a:ext cx="136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2</a:t>
            </a:r>
            <a:endParaRPr lang="en-SG" sz="2000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96EEF6A-998C-4582-9CE8-41699FF2DC7A}"/>
              </a:ext>
            </a:extLst>
          </p:cNvPr>
          <p:cNvSpPr/>
          <p:nvPr/>
        </p:nvSpPr>
        <p:spPr>
          <a:xfrm>
            <a:off x="8926634" y="4286896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9F0120A-32F4-4B8C-B687-DDF71B2C8BA3}"/>
              </a:ext>
            </a:extLst>
          </p:cNvPr>
          <p:cNvCxnSpPr>
            <a:cxnSpLocks/>
            <a:stCxn id="55" idx="1"/>
          </p:cNvCxnSpPr>
          <p:nvPr/>
        </p:nvCxnSpPr>
        <p:spPr>
          <a:xfrm flipH="1">
            <a:off x="8793398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3F1BEDD-ABA9-461A-A0DE-5E707ED8711C}"/>
              </a:ext>
            </a:extLst>
          </p:cNvPr>
          <p:cNvGrpSpPr/>
          <p:nvPr/>
        </p:nvGrpSpPr>
        <p:grpSpPr>
          <a:xfrm>
            <a:off x="6506603" y="5412700"/>
            <a:ext cx="3612015" cy="369332"/>
            <a:chOff x="378927" y="5559000"/>
            <a:chExt cx="5284030" cy="540298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914A6BD0-DBC3-4FD8-B2E2-38EB8475E3BF}"/>
                </a:ext>
              </a:extLst>
            </p:cNvPr>
            <p:cNvSpPr/>
            <p:nvPr/>
          </p:nvSpPr>
          <p:spPr>
            <a:xfrm>
              <a:off x="378927" y="5620365"/>
              <a:ext cx="417569" cy="41756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71FC121-03B2-4BD6-8D91-24E412567A71}"/>
                </a:ext>
              </a:extLst>
            </p:cNvPr>
            <p:cNvSpPr txBox="1"/>
            <p:nvPr/>
          </p:nvSpPr>
          <p:spPr>
            <a:xfrm>
              <a:off x="874546" y="5559000"/>
              <a:ext cx="4788411" cy="540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Partially-confirmed blocks</a:t>
              </a:r>
              <a:endParaRPr lang="en-SG" b="1" i="1" dirty="0"/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9CF32308-4E17-47F9-BB09-8D94C1047DF6}"/>
              </a:ext>
            </a:extLst>
          </p:cNvPr>
          <p:cNvSpPr txBox="1"/>
          <p:nvPr/>
        </p:nvSpPr>
        <p:spPr>
          <a:xfrm>
            <a:off x="7534828" y="965956"/>
            <a:ext cx="3685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E.g. baseline ordering</a:t>
            </a:r>
            <a:endParaRPr lang="en-SG" sz="2800" dirty="0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B20C96E-7343-4F56-B61F-8A26CA1B3673}"/>
              </a:ext>
            </a:extLst>
          </p:cNvPr>
          <p:cNvGrpSpPr/>
          <p:nvPr/>
        </p:nvGrpSpPr>
        <p:grpSpPr>
          <a:xfrm>
            <a:off x="6506603" y="5819924"/>
            <a:ext cx="3612015" cy="369332"/>
            <a:chOff x="378927" y="5559000"/>
            <a:chExt cx="5284030" cy="540298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19A8CDC-D502-424D-8732-F7A7F3B8896F}"/>
                </a:ext>
              </a:extLst>
            </p:cNvPr>
            <p:cNvSpPr/>
            <p:nvPr/>
          </p:nvSpPr>
          <p:spPr>
            <a:xfrm>
              <a:off x="378927" y="5620365"/>
              <a:ext cx="417569" cy="417569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043D82C2-78C1-4045-B13A-8FC555BED51F}"/>
                </a:ext>
              </a:extLst>
            </p:cNvPr>
            <p:cNvSpPr txBox="1"/>
            <p:nvPr/>
          </p:nvSpPr>
          <p:spPr>
            <a:xfrm>
              <a:off x="874546" y="5559000"/>
              <a:ext cx="4788411" cy="540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Fully-confirmed blocks</a:t>
              </a:r>
              <a:endParaRPr lang="en-SG" b="1" i="1" dirty="0"/>
            </a:p>
          </p:txBody>
        </p: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3B6EE130-8C88-4EF8-84F0-D32EA39E1834}"/>
              </a:ext>
            </a:extLst>
          </p:cNvPr>
          <p:cNvSpPr/>
          <p:nvPr/>
        </p:nvSpPr>
        <p:spPr>
          <a:xfrm>
            <a:off x="9355523" y="4281967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E399AC1-0636-4E62-9889-A4E0912D7B80}"/>
              </a:ext>
            </a:extLst>
          </p:cNvPr>
          <p:cNvCxnSpPr>
            <a:cxnSpLocks/>
            <a:stCxn id="50" idx="1"/>
          </p:cNvCxnSpPr>
          <p:nvPr/>
        </p:nvCxnSpPr>
        <p:spPr>
          <a:xfrm flipH="1">
            <a:off x="9222287" y="4432029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7BE1EB51-93F6-42F2-B7FD-98CB2B5F2C5B}"/>
              </a:ext>
            </a:extLst>
          </p:cNvPr>
          <p:cNvSpPr/>
          <p:nvPr/>
        </p:nvSpPr>
        <p:spPr>
          <a:xfrm>
            <a:off x="9784412" y="4281967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654CB91-9EC0-400B-901A-10BC187E9320}"/>
              </a:ext>
            </a:extLst>
          </p:cNvPr>
          <p:cNvCxnSpPr>
            <a:cxnSpLocks/>
            <a:stCxn id="52" idx="1"/>
          </p:cNvCxnSpPr>
          <p:nvPr/>
        </p:nvCxnSpPr>
        <p:spPr>
          <a:xfrm flipH="1">
            <a:off x="9651176" y="4432029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EA3231DD-D42C-4DAF-BE86-F6FCBAF5A8AD}"/>
              </a:ext>
            </a:extLst>
          </p:cNvPr>
          <p:cNvSpPr/>
          <p:nvPr/>
        </p:nvSpPr>
        <p:spPr>
          <a:xfrm>
            <a:off x="7626557" y="2320790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59A7902-4B1E-4534-B005-64AB7051551B}"/>
              </a:ext>
            </a:extLst>
          </p:cNvPr>
          <p:cNvSpPr/>
          <p:nvPr/>
        </p:nvSpPr>
        <p:spPr>
          <a:xfrm>
            <a:off x="8059916" y="2320790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FA348F4-921B-4A5F-A28C-DC97E63788F5}"/>
              </a:ext>
            </a:extLst>
          </p:cNvPr>
          <p:cNvSpPr/>
          <p:nvPr/>
        </p:nvSpPr>
        <p:spPr>
          <a:xfrm>
            <a:off x="8493275" y="2320790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7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A84965F-63D6-43F4-ACB1-1BD223446C82}"/>
              </a:ext>
            </a:extLst>
          </p:cNvPr>
          <p:cNvSpPr/>
          <p:nvPr/>
        </p:nvSpPr>
        <p:spPr>
          <a:xfrm>
            <a:off x="7626557" y="3303843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CCFB991-EB9D-45E8-8DB5-667110DD0440}"/>
              </a:ext>
            </a:extLst>
          </p:cNvPr>
          <p:cNvSpPr/>
          <p:nvPr/>
        </p:nvSpPr>
        <p:spPr>
          <a:xfrm>
            <a:off x="8059916" y="3303843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5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451A90E-3A3A-4C86-B6FC-3FAB5BAF4BF5}"/>
              </a:ext>
            </a:extLst>
          </p:cNvPr>
          <p:cNvSpPr/>
          <p:nvPr/>
        </p:nvSpPr>
        <p:spPr>
          <a:xfrm>
            <a:off x="7626557" y="4286896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6586239-CAF8-410D-8925-64BC94C979D8}"/>
              </a:ext>
            </a:extLst>
          </p:cNvPr>
          <p:cNvSpPr/>
          <p:nvPr/>
        </p:nvSpPr>
        <p:spPr>
          <a:xfrm>
            <a:off x="8059916" y="4286896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B28A6DE-9A9C-48A0-A136-9D96C270A027}"/>
              </a:ext>
            </a:extLst>
          </p:cNvPr>
          <p:cNvSpPr/>
          <p:nvPr/>
        </p:nvSpPr>
        <p:spPr>
          <a:xfrm>
            <a:off x="8926634" y="2319190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A432BEAE-D2E5-44CB-A2FB-304891903E82}"/>
              </a:ext>
            </a:extLst>
          </p:cNvPr>
          <p:cNvCxnSpPr>
            <a:cxnSpLocks/>
            <a:stCxn id="80" idx="1"/>
            <a:endCxn id="63" idx="3"/>
          </p:cNvCxnSpPr>
          <p:nvPr/>
        </p:nvCxnSpPr>
        <p:spPr>
          <a:xfrm flipH="1">
            <a:off x="8793398" y="2469252"/>
            <a:ext cx="133236" cy="160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C29A2711-9B57-431F-98AC-88C14A9BE187}"/>
              </a:ext>
            </a:extLst>
          </p:cNvPr>
          <p:cNvSpPr/>
          <p:nvPr/>
        </p:nvSpPr>
        <p:spPr>
          <a:xfrm>
            <a:off x="8493275" y="3309843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E2087567-A8D8-419F-87C8-0AF51776BE2F}"/>
              </a:ext>
            </a:extLst>
          </p:cNvPr>
          <p:cNvCxnSpPr>
            <a:cxnSpLocks/>
            <a:stCxn id="85" idx="1"/>
          </p:cNvCxnSpPr>
          <p:nvPr/>
        </p:nvCxnSpPr>
        <p:spPr>
          <a:xfrm flipH="1">
            <a:off x="8360039" y="3459905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7BA6C653-E3EB-458A-ADBB-6437D390BF99}"/>
              </a:ext>
            </a:extLst>
          </p:cNvPr>
          <p:cNvSpPr/>
          <p:nvPr/>
        </p:nvSpPr>
        <p:spPr>
          <a:xfrm>
            <a:off x="8922164" y="3309843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2CA83B4B-0F98-48FA-9D37-119A9A34D3BD}"/>
              </a:ext>
            </a:extLst>
          </p:cNvPr>
          <p:cNvCxnSpPr>
            <a:cxnSpLocks/>
            <a:stCxn id="87" idx="1"/>
          </p:cNvCxnSpPr>
          <p:nvPr/>
        </p:nvCxnSpPr>
        <p:spPr>
          <a:xfrm flipH="1">
            <a:off x="8788928" y="3459905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9" name="Rectangle 88">
            <a:extLst>
              <a:ext uri="{FF2B5EF4-FFF2-40B4-BE49-F238E27FC236}">
                <a16:creationId xmlns:a16="http://schemas.microsoft.com/office/drawing/2014/main" id="{18DCD511-07A0-4F4D-80AA-891B39D0B82B}"/>
              </a:ext>
            </a:extLst>
          </p:cNvPr>
          <p:cNvSpPr/>
          <p:nvPr/>
        </p:nvSpPr>
        <p:spPr>
          <a:xfrm>
            <a:off x="10220366" y="4284648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C31B20FC-4639-4A5B-BF04-46A5C32984EB}"/>
              </a:ext>
            </a:extLst>
          </p:cNvPr>
          <p:cNvCxnSpPr>
            <a:cxnSpLocks/>
            <a:stCxn id="89" idx="1"/>
          </p:cNvCxnSpPr>
          <p:nvPr/>
        </p:nvCxnSpPr>
        <p:spPr>
          <a:xfrm flipH="1">
            <a:off x="10087130" y="4434710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DB50E4AA-8E63-45D7-A233-FF37474C37E6}"/>
              </a:ext>
            </a:extLst>
          </p:cNvPr>
          <p:cNvSpPr/>
          <p:nvPr/>
        </p:nvSpPr>
        <p:spPr>
          <a:xfrm>
            <a:off x="10649255" y="4284648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D081FE0D-2272-42BE-9423-7BCA9EFB9F35}"/>
              </a:ext>
            </a:extLst>
          </p:cNvPr>
          <p:cNvCxnSpPr>
            <a:cxnSpLocks/>
            <a:stCxn id="91" idx="1"/>
          </p:cNvCxnSpPr>
          <p:nvPr/>
        </p:nvCxnSpPr>
        <p:spPr>
          <a:xfrm flipH="1">
            <a:off x="10516019" y="4434710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83C3998C-9256-4CF5-BF99-7F9F1D219AD3}"/>
              </a:ext>
            </a:extLst>
          </p:cNvPr>
          <p:cNvSpPr/>
          <p:nvPr/>
        </p:nvSpPr>
        <p:spPr>
          <a:xfrm>
            <a:off x="9357941" y="2319190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DBF89F05-51FF-48B8-999F-BE1F1F3EEB43}"/>
              </a:ext>
            </a:extLst>
          </p:cNvPr>
          <p:cNvCxnSpPr>
            <a:cxnSpLocks/>
            <a:stCxn id="93" idx="1"/>
          </p:cNvCxnSpPr>
          <p:nvPr/>
        </p:nvCxnSpPr>
        <p:spPr>
          <a:xfrm flipH="1">
            <a:off x="9224705" y="24692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3C8BAA21-E824-4BDD-A5A0-0D173E15A1B8}"/>
              </a:ext>
            </a:extLst>
          </p:cNvPr>
          <p:cNvSpPr/>
          <p:nvPr/>
        </p:nvSpPr>
        <p:spPr>
          <a:xfrm>
            <a:off x="9786830" y="2319190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5C91F632-8CBF-4AB7-AD15-11845E1B27D5}"/>
              </a:ext>
            </a:extLst>
          </p:cNvPr>
          <p:cNvCxnSpPr>
            <a:cxnSpLocks/>
            <a:stCxn id="95" idx="1"/>
          </p:cNvCxnSpPr>
          <p:nvPr/>
        </p:nvCxnSpPr>
        <p:spPr>
          <a:xfrm flipH="1">
            <a:off x="9653594" y="24692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8B372256-4C65-43DA-B1E6-F3B5734A4DEE}"/>
              </a:ext>
            </a:extLst>
          </p:cNvPr>
          <p:cNvGrpSpPr/>
          <p:nvPr/>
        </p:nvGrpSpPr>
        <p:grpSpPr>
          <a:xfrm>
            <a:off x="9934474" y="4582090"/>
            <a:ext cx="1674873" cy="1565219"/>
            <a:chOff x="9934474" y="4582090"/>
            <a:chExt cx="1674873" cy="156521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9A8574-BE9C-470D-B56B-EA5A500D2DAE}"/>
                </a:ext>
              </a:extLst>
            </p:cNvPr>
            <p:cNvSpPr txBox="1"/>
            <p:nvPr/>
          </p:nvSpPr>
          <p:spPr>
            <a:xfrm>
              <a:off x="10046936" y="5223979"/>
              <a:ext cx="1562411" cy="923330"/>
            </a:xfrm>
            <a:prstGeom prst="rect">
              <a:avLst/>
            </a:prstGeom>
            <a:ln w="28575">
              <a:solidFill>
                <a:schemeClr val="accent2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/>
                <a:t>Long Confirmation Delay</a:t>
              </a:r>
              <a:endParaRPr lang="en-SG" dirty="0"/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9915A185-BFCF-4CCC-AC7A-BE14524BD811}"/>
                </a:ext>
              </a:extLst>
            </p:cNvPr>
            <p:cNvCxnSpPr>
              <a:cxnSpLocks/>
              <a:stCxn id="14" idx="0"/>
              <a:endCxn id="52" idx="2"/>
            </p:cNvCxnSpPr>
            <p:nvPr/>
          </p:nvCxnSpPr>
          <p:spPr>
            <a:xfrm flipH="1" flipV="1">
              <a:off x="9934474" y="4582090"/>
              <a:ext cx="893668" cy="641889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27" name="Footer Placeholder 26">
            <a:extLst>
              <a:ext uri="{FF2B5EF4-FFF2-40B4-BE49-F238E27FC236}">
                <a16:creationId xmlns:a16="http://schemas.microsoft.com/office/drawing/2014/main" id="{43116E4F-4918-44F0-8AF9-A18AE9492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0340148-6696-400C-8B74-BB1DE26289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485" y="3768348"/>
            <a:ext cx="3877915" cy="263920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4F9FB-392A-472B-BD1F-2C06D9D14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15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36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582"/>
    </mc:Choice>
    <mc:Fallback xmlns="">
      <p:transition spd="slow" advTm="3858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61089B9E-85DF-4071-8C5F-CD2143CB5609}"/>
              </a:ext>
            </a:extLst>
          </p:cNvPr>
          <p:cNvCxnSpPr>
            <a:cxnSpLocks/>
          </p:cNvCxnSpPr>
          <p:nvPr/>
        </p:nvCxnSpPr>
        <p:spPr>
          <a:xfrm>
            <a:off x="8642703" y="1787231"/>
            <a:ext cx="0" cy="3377542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0DDC05B7-A32F-4DAF-B203-3FBF8BD71149}"/>
              </a:ext>
            </a:extLst>
          </p:cNvPr>
          <p:cNvCxnSpPr>
            <a:cxnSpLocks/>
          </p:cNvCxnSpPr>
          <p:nvPr/>
        </p:nvCxnSpPr>
        <p:spPr>
          <a:xfrm>
            <a:off x="9080895" y="1792578"/>
            <a:ext cx="0" cy="3377542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37C9CB34-440A-44C1-A292-FB555481481E}"/>
              </a:ext>
            </a:extLst>
          </p:cNvPr>
          <p:cNvCxnSpPr>
            <a:cxnSpLocks/>
          </p:cNvCxnSpPr>
          <p:nvPr/>
        </p:nvCxnSpPr>
        <p:spPr>
          <a:xfrm>
            <a:off x="9504951" y="1781884"/>
            <a:ext cx="0" cy="3377542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1A316965-20D0-4375-B53B-5A9B1BD66E01}"/>
              </a:ext>
            </a:extLst>
          </p:cNvPr>
          <p:cNvCxnSpPr>
            <a:cxnSpLocks/>
          </p:cNvCxnSpPr>
          <p:nvPr/>
        </p:nvCxnSpPr>
        <p:spPr>
          <a:xfrm>
            <a:off x="9927100" y="1781884"/>
            <a:ext cx="0" cy="3377542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3E7ECF3-6D30-4EFA-9504-933DBFF19922}"/>
              </a:ext>
            </a:extLst>
          </p:cNvPr>
          <p:cNvGrpSpPr/>
          <p:nvPr/>
        </p:nvGrpSpPr>
        <p:grpSpPr>
          <a:xfrm>
            <a:off x="8070823" y="3303843"/>
            <a:ext cx="2877922" cy="305642"/>
            <a:chOff x="7043341" y="3303843"/>
            <a:chExt cx="2877922" cy="305642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F61640FF-908E-46C1-BCCE-4A323F031430}"/>
                </a:ext>
              </a:extLst>
            </p:cNvPr>
            <p:cNvSpPr/>
            <p:nvPr/>
          </p:nvSpPr>
          <p:spPr>
            <a:xfrm>
              <a:off x="9192251" y="3309362"/>
              <a:ext cx="300123" cy="30012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AD8812FD-CD21-479D-A1EA-38F891EDED8F}"/>
                </a:ext>
              </a:extLst>
            </p:cNvPr>
            <p:cNvCxnSpPr>
              <a:cxnSpLocks/>
              <a:stCxn id="123" idx="1"/>
            </p:cNvCxnSpPr>
            <p:nvPr/>
          </p:nvCxnSpPr>
          <p:spPr>
            <a:xfrm flipH="1">
              <a:off x="9059015" y="3459424"/>
              <a:ext cx="133236" cy="0"/>
            </a:xfrm>
            <a:prstGeom prst="straightConnector1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955651C8-9033-4305-A014-8C947523D490}"/>
                </a:ext>
              </a:extLst>
            </p:cNvPr>
            <p:cNvSpPr/>
            <p:nvPr/>
          </p:nvSpPr>
          <p:spPr>
            <a:xfrm>
              <a:off x="9621140" y="3309362"/>
              <a:ext cx="300123" cy="30012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cxnSp>
          <p:nvCxnSpPr>
            <p:cNvPr id="126" name="Straight Arrow Connector 125">
              <a:extLst>
                <a:ext uri="{FF2B5EF4-FFF2-40B4-BE49-F238E27FC236}">
                  <a16:creationId xmlns:a16="http://schemas.microsoft.com/office/drawing/2014/main" id="{63AF9A66-EE71-4861-83EE-11B033DDEC99}"/>
                </a:ext>
              </a:extLst>
            </p:cNvPr>
            <p:cNvCxnSpPr>
              <a:cxnSpLocks/>
              <a:stCxn id="125" idx="1"/>
            </p:cNvCxnSpPr>
            <p:nvPr/>
          </p:nvCxnSpPr>
          <p:spPr>
            <a:xfrm flipH="1">
              <a:off x="9487904" y="3459424"/>
              <a:ext cx="133236" cy="0"/>
            </a:xfrm>
            <a:prstGeom prst="straightConnector1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3D895750-EE2C-4A1F-960E-B026BFCF23BB}"/>
                </a:ext>
              </a:extLst>
            </p:cNvPr>
            <p:cNvSpPr/>
            <p:nvPr/>
          </p:nvSpPr>
          <p:spPr>
            <a:xfrm>
              <a:off x="7043341" y="3303843"/>
              <a:ext cx="2020144" cy="30012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SG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116807-EF81-4D80-B9B8-3A484544023A}"/>
              </a:ext>
            </a:extLst>
          </p:cNvPr>
          <p:cNvGrpSpPr/>
          <p:nvPr/>
        </p:nvGrpSpPr>
        <p:grpSpPr>
          <a:xfrm>
            <a:off x="9221654" y="2320689"/>
            <a:ext cx="862248" cy="300123"/>
            <a:chOff x="8194172" y="2323864"/>
            <a:chExt cx="862248" cy="300123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6151F3BC-3512-4B73-9677-AE3DA5E8C29F}"/>
                </a:ext>
              </a:extLst>
            </p:cNvPr>
            <p:cNvSpPr/>
            <p:nvPr/>
          </p:nvSpPr>
          <p:spPr>
            <a:xfrm>
              <a:off x="8327408" y="2323864"/>
              <a:ext cx="300123" cy="30012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cxnSp>
          <p:nvCxnSpPr>
            <p:cNvPr id="139" name="Straight Arrow Connector 138">
              <a:extLst>
                <a:ext uri="{FF2B5EF4-FFF2-40B4-BE49-F238E27FC236}">
                  <a16:creationId xmlns:a16="http://schemas.microsoft.com/office/drawing/2014/main" id="{ACDA2AD0-15AF-455B-82F6-AD7BD4F9FAE6}"/>
                </a:ext>
              </a:extLst>
            </p:cNvPr>
            <p:cNvCxnSpPr>
              <a:cxnSpLocks/>
              <a:stCxn id="138" idx="1"/>
            </p:cNvCxnSpPr>
            <p:nvPr/>
          </p:nvCxnSpPr>
          <p:spPr>
            <a:xfrm flipH="1">
              <a:off x="8194172" y="2473926"/>
              <a:ext cx="133236" cy="0"/>
            </a:xfrm>
            <a:prstGeom prst="straightConnector1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06D0FCD3-CDDA-44B5-BD3E-FAA3E26906A2}"/>
                </a:ext>
              </a:extLst>
            </p:cNvPr>
            <p:cNvSpPr/>
            <p:nvPr/>
          </p:nvSpPr>
          <p:spPr>
            <a:xfrm>
              <a:off x="8756297" y="2323864"/>
              <a:ext cx="300123" cy="30012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B21A6A9B-999A-42F3-940A-B313DD7A1C94}"/>
                </a:ext>
              </a:extLst>
            </p:cNvPr>
            <p:cNvCxnSpPr>
              <a:cxnSpLocks/>
              <a:stCxn id="140" idx="1"/>
            </p:cNvCxnSpPr>
            <p:nvPr/>
          </p:nvCxnSpPr>
          <p:spPr>
            <a:xfrm flipH="1">
              <a:off x="8623061" y="2473926"/>
              <a:ext cx="133236" cy="0"/>
            </a:xfrm>
            <a:prstGeom prst="straightConnector1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365F638-F535-4A8C-A28E-AECFE27B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Dealing with slow instances</a:t>
            </a:r>
            <a:endParaRPr lang="en-SG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D6309-2727-44C3-B6E9-8BA8213A8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276" y="875904"/>
            <a:ext cx="6185921" cy="5457412"/>
          </a:xfrm>
        </p:spPr>
        <p:txBody>
          <a:bodyPr>
            <a:normAutofit/>
          </a:bodyPr>
          <a:lstStyle/>
          <a:p>
            <a:r>
              <a:rPr lang="en-US" dirty="0"/>
              <a:t>Solution: Give a larger ‘virtual size’ to blocks on slower instances so it ‘catches up’ immediately</a:t>
            </a:r>
          </a:p>
          <a:p>
            <a:pPr lvl="1"/>
            <a:r>
              <a:rPr lang="en-US" dirty="0"/>
              <a:t>View a block on slower instances as multiple block worth</a:t>
            </a:r>
          </a:p>
          <a:p>
            <a:pPr lvl="1"/>
            <a:r>
              <a:rPr lang="en-US" dirty="0"/>
              <a:t>Choose virtual size that helps to match the fastest instance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2B3B76EF-659D-4A84-BA62-FC3BE4DF7272}"/>
              </a:ext>
            </a:extLst>
          </p:cNvPr>
          <p:cNvCxnSpPr>
            <a:cxnSpLocks/>
          </p:cNvCxnSpPr>
          <p:nvPr/>
        </p:nvCxnSpPr>
        <p:spPr>
          <a:xfrm>
            <a:off x="7775985" y="1781884"/>
            <a:ext cx="0" cy="338288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8B6CB69-261F-4E26-97E6-B600861F0614}"/>
              </a:ext>
            </a:extLst>
          </p:cNvPr>
          <p:cNvCxnSpPr>
            <a:cxnSpLocks/>
          </p:cNvCxnSpPr>
          <p:nvPr/>
        </p:nvCxnSpPr>
        <p:spPr>
          <a:xfrm>
            <a:off x="8220825" y="1787231"/>
            <a:ext cx="0" cy="338288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910BD62-6A7E-4A2C-ACD4-FAC9330BCDD3}"/>
              </a:ext>
            </a:extLst>
          </p:cNvPr>
          <p:cNvCxnSpPr>
            <a:cxnSpLocks/>
          </p:cNvCxnSpPr>
          <p:nvPr/>
        </p:nvCxnSpPr>
        <p:spPr>
          <a:xfrm>
            <a:off x="8642703" y="1787231"/>
            <a:ext cx="0" cy="1412448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A43BE6C5-99AE-498C-840B-75FD9EE6195E}"/>
              </a:ext>
            </a:extLst>
          </p:cNvPr>
          <p:cNvCxnSpPr>
            <a:cxnSpLocks/>
          </p:cNvCxnSpPr>
          <p:nvPr/>
        </p:nvCxnSpPr>
        <p:spPr>
          <a:xfrm flipH="1">
            <a:off x="7926047" y="24708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604BAD5B-7DDC-41A4-AF9B-0319AB365653}"/>
              </a:ext>
            </a:extLst>
          </p:cNvPr>
          <p:cNvCxnSpPr>
            <a:cxnSpLocks/>
          </p:cNvCxnSpPr>
          <p:nvPr/>
        </p:nvCxnSpPr>
        <p:spPr>
          <a:xfrm flipH="1">
            <a:off x="8359406" y="2470852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EB336857-B0B2-43F0-9578-43FB88CCE3D1}"/>
              </a:ext>
            </a:extLst>
          </p:cNvPr>
          <p:cNvSpPr/>
          <p:nvPr/>
        </p:nvSpPr>
        <p:spPr>
          <a:xfrm>
            <a:off x="7468022" y="2172324"/>
            <a:ext cx="3606388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71A7500-7F6C-453C-98AA-C2CCDFA16984}"/>
              </a:ext>
            </a:extLst>
          </p:cNvPr>
          <p:cNvSpPr txBox="1"/>
          <p:nvPr/>
        </p:nvSpPr>
        <p:spPr>
          <a:xfrm>
            <a:off x="10183573" y="1787231"/>
            <a:ext cx="1426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0</a:t>
            </a:r>
            <a:endParaRPr lang="en-SG" sz="2000" dirty="0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76D0F8AD-035B-41BE-934E-14F4C765F50C}"/>
              </a:ext>
            </a:extLst>
          </p:cNvPr>
          <p:cNvCxnSpPr>
            <a:cxnSpLocks/>
          </p:cNvCxnSpPr>
          <p:nvPr/>
        </p:nvCxnSpPr>
        <p:spPr>
          <a:xfrm flipH="1">
            <a:off x="7926047" y="3453905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36621975-F996-4618-8EC0-2609D420DD9B}"/>
              </a:ext>
            </a:extLst>
          </p:cNvPr>
          <p:cNvSpPr/>
          <p:nvPr/>
        </p:nvSpPr>
        <p:spPr>
          <a:xfrm>
            <a:off x="7468022" y="3155377"/>
            <a:ext cx="3606391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81F6EDE-E886-4C6D-91BD-F3D8079B3E08}"/>
              </a:ext>
            </a:extLst>
          </p:cNvPr>
          <p:cNvSpPr txBox="1"/>
          <p:nvPr/>
        </p:nvSpPr>
        <p:spPr>
          <a:xfrm>
            <a:off x="10183573" y="2776494"/>
            <a:ext cx="136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1</a:t>
            </a:r>
            <a:endParaRPr lang="en-SG" sz="2000" dirty="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2A4D016-C7EF-4F89-B489-C9EF47BAA3F1}"/>
              </a:ext>
            </a:extLst>
          </p:cNvPr>
          <p:cNvSpPr/>
          <p:nvPr/>
        </p:nvSpPr>
        <p:spPr>
          <a:xfrm>
            <a:off x="8492642" y="4286896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28D85837-BABA-4B0D-9120-9413C5864BA4}"/>
              </a:ext>
            </a:extLst>
          </p:cNvPr>
          <p:cNvCxnSpPr>
            <a:cxnSpLocks/>
          </p:cNvCxnSpPr>
          <p:nvPr/>
        </p:nvCxnSpPr>
        <p:spPr>
          <a:xfrm flipH="1">
            <a:off x="7926047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228900C1-8691-409F-8F81-F18356DF69BB}"/>
              </a:ext>
            </a:extLst>
          </p:cNvPr>
          <p:cNvCxnSpPr>
            <a:cxnSpLocks/>
            <a:stCxn id="92" idx="1"/>
          </p:cNvCxnSpPr>
          <p:nvPr/>
        </p:nvCxnSpPr>
        <p:spPr>
          <a:xfrm flipH="1">
            <a:off x="8359406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A1413465-6C6F-4A33-B4DF-83C94A05D1BA}"/>
              </a:ext>
            </a:extLst>
          </p:cNvPr>
          <p:cNvSpPr/>
          <p:nvPr/>
        </p:nvSpPr>
        <p:spPr>
          <a:xfrm>
            <a:off x="7468022" y="4138430"/>
            <a:ext cx="3606391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DAEA805-269C-466F-BDD9-E52F02F01486}"/>
              </a:ext>
            </a:extLst>
          </p:cNvPr>
          <p:cNvSpPr txBox="1"/>
          <p:nvPr/>
        </p:nvSpPr>
        <p:spPr>
          <a:xfrm>
            <a:off x="10183573" y="3759547"/>
            <a:ext cx="136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2</a:t>
            </a:r>
            <a:endParaRPr lang="en-SG" sz="2000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D4ACF18B-9801-4B4B-8494-DBF8D2EC8D4C}"/>
              </a:ext>
            </a:extLst>
          </p:cNvPr>
          <p:cNvSpPr/>
          <p:nvPr/>
        </p:nvSpPr>
        <p:spPr>
          <a:xfrm>
            <a:off x="8926001" y="4286896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9E69F8DD-A9BC-43B4-B0C9-A52E7CE82D58}"/>
              </a:ext>
            </a:extLst>
          </p:cNvPr>
          <p:cNvCxnSpPr>
            <a:cxnSpLocks/>
            <a:stCxn id="97" idx="1"/>
          </p:cNvCxnSpPr>
          <p:nvPr/>
        </p:nvCxnSpPr>
        <p:spPr>
          <a:xfrm flipH="1">
            <a:off x="8792765" y="4436958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grpSp>
        <p:nvGrpSpPr>
          <p:cNvPr id="99" name="Group 98">
            <a:extLst>
              <a:ext uri="{FF2B5EF4-FFF2-40B4-BE49-F238E27FC236}">
                <a16:creationId xmlns:a16="http://schemas.microsoft.com/office/drawing/2014/main" id="{4B6071EF-B6F8-45D5-B6FA-02EBC67A4034}"/>
              </a:ext>
            </a:extLst>
          </p:cNvPr>
          <p:cNvGrpSpPr/>
          <p:nvPr/>
        </p:nvGrpSpPr>
        <p:grpSpPr>
          <a:xfrm>
            <a:off x="6506603" y="5412700"/>
            <a:ext cx="3612015" cy="369332"/>
            <a:chOff x="378927" y="5559000"/>
            <a:chExt cx="5284030" cy="540298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17275003-CBCD-4045-B4FF-12A531331B7C}"/>
                </a:ext>
              </a:extLst>
            </p:cNvPr>
            <p:cNvSpPr/>
            <p:nvPr/>
          </p:nvSpPr>
          <p:spPr>
            <a:xfrm>
              <a:off x="378927" y="5620365"/>
              <a:ext cx="417569" cy="41756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F1791715-0EC0-49A4-BE9E-253F61F199CE}"/>
                </a:ext>
              </a:extLst>
            </p:cNvPr>
            <p:cNvSpPr txBox="1"/>
            <p:nvPr/>
          </p:nvSpPr>
          <p:spPr>
            <a:xfrm>
              <a:off x="874546" y="5559000"/>
              <a:ext cx="4788411" cy="540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Partially-confirmed blocks</a:t>
              </a:r>
              <a:endParaRPr lang="en-SG" b="1" i="1" dirty="0"/>
            </a:p>
          </p:txBody>
        </p: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897B5393-4D46-41BD-8183-ECC83D876732}"/>
              </a:ext>
            </a:extLst>
          </p:cNvPr>
          <p:cNvSpPr txBox="1"/>
          <p:nvPr/>
        </p:nvSpPr>
        <p:spPr>
          <a:xfrm>
            <a:off x="7534828" y="965956"/>
            <a:ext cx="2733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E.g. Virtual Size</a:t>
            </a:r>
            <a:endParaRPr lang="en-SG" sz="2800" dirty="0"/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5EC3D708-C1BB-4664-BC27-88AE3169B63F}"/>
              </a:ext>
            </a:extLst>
          </p:cNvPr>
          <p:cNvGrpSpPr/>
          <p:nvPr/>
        </p:nvGrpSpPr>
        <p:grpSpPr>
          <a:xfrm>
            <a:off x="6506603" y="5819924"/>
            <a:ext cx="3612015" cy="369332"/>
            <a:chOff x="378927" y="5559000"/>
            <a:chExt cx="5284030" cy="540298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EFEC164D-D97D-4261-A375-570491ABD7CF}"/>
                </a:ext>
              </a:extLst>
            </p:cNvPr>
            <p:cNvSpPr/>
            <p:nvPr/>
          </p:nvSpPr>
          <p:spPr>
            <a:xfrm>
              <a:off x="378927" y="5620365"/>
              <a:ext cx="417569" cy="417569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7BF2E199-0BBD-434C-B76E-9555880177E0}"/>
                </a:ext>
              </a:extLst>
            </p:cNvPr>
            <p:cNvSpPr txBox="1"/>
            <p:nvPr/>
          </p:nvSpPr>
          <p:spPr>
            <a:xfrm>
              <a:off x="874546" y="5559000"/>
              <a:ext cx="4788411" cy="540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Fully-confirmed blocks</a:t>
              </a:r>
              <a:endParaRPr lang="en-SG" b="1" i="1" dirty="0"/>
            </a:p>
          </p:txBody>
        </p: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7C87FE82-23DF-4ACD-821F-29502F9F3A37}"/>
              </a:ext>
            </a:extLst>
          </p:cNvPr>
          <p:cNvSpPr/>
          <p:nvPr/>
        </p:nvSpPr>
        <p:spPr>
          <a:xfrm>
            <a:off x="9354890" y="4281967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67DDD7AF-E879-4D3A-9602-F61784082D6B}"/>
              </a:ext>
            </a:extLst>
          </p:cNvPr>
          <p:cNvCxnSpPr>
            <a:cxnSpLocks/>
            <a:stCxn id="102" idx="1"/>
          </p:cNvCxnSpPr>
          <p:nvPr/>
        </p:nvCxnSpPr>
        <p:spPr>
          <a:xfrm flipH="1">
            <a:off x="9221654" y="4432029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A0E58DEC-7775-47A6-8026-51028A9918A8}"/>
              </a:ext>
            </a:extLst>
          </p:cNvPr>
          <p:cNvSpPr/>
          <p:nvPr/>
        </p:nvSpPr>
        <p:spPr>
          <a:xfrm>
            <a:off x="9783779" y="4281967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726432BF-5036-43CE-88E1-395CD5905952}"/>
              </a:ext>
            </a:extLst>
          </p:cNvPr>
          <p:cNvCxnSpPr>
            <a:cxnSpLocks/>
            <a:stCxn id="104" idx="1"/>
          </p:cNvCxnSpPr>
          <p:nvPr/>
        </p:nvCxnSpPr>
        <p:spPr>
          <a:xfrm flipH="1">
            <a:off x="9650543" y="4432029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F08DD191-6D20-4D57-B97E-EE2964D473C3}"/>
              </a:ext>
            </a:extLst>
          </p:cNvPr>
          <p:cNvSpPr/>
          <p:nvPr/>
        </p:nvSpPr>
        <p:spPr>
          <a:xfrm>
            <a:off x="7625924" y="2320790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71BEF824-D247-4C43-A29D-43FAAE675240}"/>
              </a:ext>
            </a:extLst>
          </p:cNvPr>
          <p:cNvSpPr/>
          <p:nvPr/>
        </p:nvSpPr>
        <p:spPr>
          <a:xfrm>
            <a:off x="8059283" y="2320790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7200A7AA-1374-4A67-9735-1A304ABCFFB1}"/>
              </a:ext>
            </a:extLst>
          </p:cNvPr>
          <p:cNvSpPr/>
          <p:nvPr/>
        </p:nvSpPr>
        <p:spPr>
          <a:xfrm>
            <a:off x="8492642" y="2320790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7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E07D4B-456C-48E0-82CD-5C875FDC49D0}"/>
              </a:ext>
            </a:extLst>
          </p:cNvPr>
          <p:cNvSpPr/>
          <p:nvPr/>
        </p:nvSpPr>
        <p:spPr>
          <a:xfrm>
            <a:off x="7625924" y="3303843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0740083F-0A87-4FFA-8AEF-39D0EDD4B584}"/>
              </a:ext>
            </a:extLst>
          </p:cNvPr>
          <p:cNvSpPr/>
          <p:nvPr/>
        </p:nvSpPr>
        <p:spPr>
          <a:xfrm>
            <a:off x="8059283" y="3303843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5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F733391-4B07-4D06-81E0-6CEE2C14B779}"/>
              </a:ext>
            </a:extLst>
          </p:cNvPr>
          <p:cNvSpPr/>
          <p:nvPr/>
        </p:nvSpPr>
        <p:spPr>
          <a:xfrm>
            <a:off x="7625924" y="4286896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55B2919-E96E-42D8-98AE-E5FE179BB695}"/>
              </a:ext>
            </a:extLst>
          </p:cNvPr>
          <p:cNvSpPr/>
          <p:nvPr/>
        </p:nvSpPr>
        <p:spPr>
          <a:xfrm>
            <a:off x="8059283" y="4286896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BA5DCEB-8379-4B94-932A-C165998E52BC}"/>
              </a:ext>
            </a:extLst>
          </p:cNvPr>
          <p:cNvSpPr/>
          <p:nvPr/>
        </p:nvSpPr>
        <p:spPr>
          <a:xfrm>
            <a:off x="8926001" y="2319190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F7EBC37F-2914-453F-83C4-EA65D72C95B1}"/>
              </a:ext>
            </a:extLst>
          </p:cNvPr>
          <p:cNvCxnSpPr>
            <a:cxnSpLocks/>
            <a:stCxn id="113" idx="1"/>
            <a:endCxn id="108" idx="3"/>
          </p:cNvCxnSpPr>
          <p:nvPr/>
        </p:nvCxnSpPr>
        <p:spPr>
          <a:xfrm flipH="1">
            <a:off x="8792765" y="2469252"/>
            <a:ext cx="133236" cy="160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5EAACF7A-8F21-43E2-A7B3-19DB5764FA6D}"/>
              </a:ext>
            </a:extLst>
          </p:cNvPr>
          <p:cNvGrpSpPr/>
          <p:nvPr/>
        </p:nvGrpSpPr>
        <p:grpSpPr>
          <a:xfrm>
            <a:off x="8359406" y="3299683"/>
            <a:ext cx="862248" cy="300123"/>
            <a:chOff x="7331924" y="3299683"/>
            <a:chExt cx="862248" cy="300123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68E6AB7A-DB96-4F73-8DEF-0793DF50310D}"/>
                </a:ext>
              </a:extLst>
            </p:cNvPr>
            <p:cNvSpPr/>
            <p:nvPr/>
          </p:nvSpPr>
          <p:spPr>
            <a:xfrm>
              <a:off x="7465160" y="3299683"/>
              <a:ext cx="300123" cy="30012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B3FF2F01-F555-480C-80E4-539BAB7A1904}"/>
                </a:ext>
              </a:extLst>
            </p:cNvPr>
            <p:cNvCxnSpPr>
              <a:cxnSpLocks/>
              <a:stCxn id="115" idx="1"/>
            </p:cNvCxnSpPr>
            <p:nvPr/>
          </p:nvCxnSpPr>
          <p:spPr>
            <a:xfrm flipH="1">
              <a:off x="7331924" y="3449745"/>
              <a:ext cx="133236" cy="0"/>
            </a:xfrm>
            <a:prstGeom prst="straightConnector1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4199E869-C25A-4258-8AB8-5D5773DED750}"/>
                </a:ext>
              </a:extLst>
            </p:cNvPr>
            <p:cNvSpPr/>
            <p:nvPr/>
          </p:nvSpPr>
          <p:spPr>
            <a:xfrm>
              <a:off x="7894049" y="3299683"/>
              <a:ext cx="300123" cy="30012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cxnSp>
          <p:nvCxnSpPr>
            <p:cNvPr id="118" name="Straight Arrow Connector 117">
              <a:extLst>
                <a:ext uri="{FF2B5EF4-FFF2-40B4-BE49-F238E27FC236}">
                  <a16:creationId xmlns:a16="http://schemas.microsoft.com/office/drawing/2014/main" id="{6F9D9737-EFA2-4E77-A825-6524E917DBFA}"/>
                </a:ext>
              </a:extLst>
            </p:cNvPr>
            <p:cNvCxnSpPr>
              <a:cxnSpLocks/>
              <a:stCxn id="117" idx="1"/>
            </p:cNvCxnSpPr>
            <p:nvPr/>
          </p:nvCxnSpPr>
          <p:spPr>
            <a:xfrm flipH="1">
              <a:off x="7760813" y="3449745"/>
              <a:ext cx="133236" cy="0"/>
            </a:xfrm>
            <a:prstGeom prst="straightConnector1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</p:grpSp>
      <p:sp>
        <p:nvSpPr>
          <p:cNvPr id="119" name="Rectangle 118">
            <a:extLst>
              <a:ext uri="{FF2B5EF4-FFF2-40B4-BE49-F238E27FC236}">
                <a16:creationId xmlns:a16="http://schemas.microsoft.com/office/drawing/2014/main" id="{A4388154-AE34-4CA6-A6E9-BD97A84BD2BF}"/>
              </a:ext>
            </a:extLst>
          </p:cNvPr>
          <p:cNvSpPr/>
          <p:nvPr/>
        </p:nvSpPr>
        <p:spPr>
          <a:xfrm>
            <a:off x="10219733" y="4284648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86BB72EA-6979-43C5-8127-446F7F56A027}"/>
              </a:ext>
            </a:extLst>
          </p:cNvPr>
          <p:cNvCxnSpPr>
            <a:cxnSpLocks/>
            <a:stCxn id="119" idx="1"/>
          </p:cNvCxnSpPr>
          <p:nvPr/>
        </p:nvCxnSpPr>
        <p:spPr>
          <a:xfrm flipH="1">
            <a:off x="10086497" y="4434710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833FBEB-722B-4C60-AA08-6167306B6EBC}"/>
              </a:ext>
            </a:extLst>
          </p:cNvPr>
          <p:cNvSpPr/>
          <p:nvPr/>
        </p:nvSpPr>
        <p:spPr>
          <a:xfrm>
            <a:off x="10648622" y="4284648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0AA8A992-C161-4B99-B490-31EA29E3DA90}"/>
              </a:ext>
            </a:extLst>
          </p:cNvPr>
          <p:cNvCxnSpPr>
            <a:cxnSpLocks/>
            <a:stCxn id="121" idx="1"/>
          </p:cNvCxnSpPr>
          <p:nvPr/>
        </p:nvCxnSpPr>
        <p:spPr>
          <a:xfrm flipH="1">
            <a:off x="10515386" y="4434710"/>
            <a:ext cx="133236" cy="0"/>
          </a:xfrm>
          <a:prstGeom prst="straightConnector1">
            <a:avLst/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97D6146-9D72-4189-BFA9-EC45FFC656B3}"/>
              </a:ext>
            </a:extLst>
          </p:cNvPr>
          <p:cNvGrpSpPr/>
          <p:nvPr/>
        </p:nvGrpSpPr>
        <p:grpSpPr>
          <a:xfrm>
            <a:off x="9933841" y="4582090"/>
            <a:ext cx="1675506" cy="1565219"/>
            <a:chOff x="9933841" y="4582090"/>
            <a:chExt cx="1675506" cy="1565219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A02EFD8B-FE10-4F08-8354-575867C1A798}"/>
                </a:ext>
              </a:extLst>
            </p:cNvPr>
            <p:cNvSpPr txBox="1"/>
            <p:nvPr/>
          </p:nvSpPr>
          <p:spPr>
            <a:xfrm>
              <a:off x="10046936" y="5223979"/>
              <a:ext cx="1562411" cy="923330"/>
            </a:xfrm>
            <a:prstGeom prst="rect">
              <a:avLst/>
            </a:prstGeom>
            <a:ln w="28575">
              <a:solidFill>
                <a:schemeClr val="accent2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/>
                <a:t>Long Confirmation Delay</a:t>
              </a:r>
              <a:endParaRPr lang="en-SG" dirty="0"/>
            </a:p>
          </p:txBody>
        </p:sp>
        <p:cxnSp>
          <p:nvCxnSpPr>
            <p:cNvPr id="128" name="Straight Arrow Connector 127">
              <a:extLst>
                <a:ext uri="{FF2B5EF4-FFF2-40B4-BE49-F238E27FC236}">
                  <a16:creationId xmlns:a16="http://schemas.microsoft.com/office/drawing/2014/main" id="{CF35C2F7-B8EB-4DC5-B8A7-EA0A0AB85181}"/>
                </a:ext>
              </a:extLst>
            </p:cNvPr>
            <p:cNvCxnSpPr>
              <a:cxnSpLocks/>
              <a:stCxn id="127" idx="0"/>
              <a:endCxn id="104" idx="2"/>
            </p:cNvCxnSpPr>
            <p:nvPr/>
          </p:nvCxnSpPr>
          <p:spPr>
            <a:xfrm flipH="1" flipV="1">
              <a:off x="9933841" y="4582090"/>
              <a:ext cx="894301" cy="641889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48" name="Rectangle 147">
            <a:extLst>
              <a:ext uri="{FF2B5EF4-FFF2-40B4-BE49-F238E27FC236}">
                <a16:creationId xmlns:a16="http://schemas.microsoft.com/office/drawing/2014/main" id="{C941C2F7-AE49-46E5-902C-4F4794004CDF}"/>
              </a:ext>
            </a:extLst>
          </p:cNvPr>
          <p:cNvSpPr/>
          <p:nvPr/>
        </p:nvSpPr>
        <p:spPr>
          <a:xfrm>
            <a:off x="8497112" y="4290502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8</a:t>
            </a:r>
            <a:endParaRPr lang="en-SG" dirty="0">
              <a:solidFill>
                <a:schemeClr val="bg1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42F6D82-A4A0-40CD-82F1-D42CA7379BE4}"/>
              </a:ext>
            </a:extLst>
          </p:cNvPr>
          <p:cNvGrpSpPr/>
          <p:nvPr/>
        </p:nvGrpSpPr>
        <p:grpSpPr>
          <a:xfrm>
            <a:off x="8852954" y="4252291"/>
            <a:ext cx="441147" cy="369332"/>
            <a:chOff x="7825472" y="4252291"/>
            <a:chExt cx="441147" cy="369332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BBAAC34B-07B1-424C-B6FD-54F039FA6E86}"/>
                </a:ext>
              </a:extLst>
            </p:cNvPr>
            <p:cNvSpPr/>
            <p:nvPr/>
          </p:nvSpPr>
          <p:spPr>
            <a:xfrm>
              <a:off x="7902989" y="4288519"/>
              <a:ext cx="300123" cy="30012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D838196-3DCA-40C1-ACD0-0F0E3511D36F}"/>
                </a:ext>
              </a:extLst>
            </p:cNvPr>
            <p:cNvSpPr/>
            <p:nvPr/>
          </p:nvSpPr>
          <p:spPr>
            <a:xfrm>
              <a:off x="7825472" y="4252291"/>
              <a:ext cx="4411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10</a:t>
              </a:r>
              <a:endParaRPr lang="en-SG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9420F60-B748-4AA6-BD53-B39C555CBE8B}"/>
              </a:ext>
            </a:extLst>
          </p:cNvPr>
          <p:cNvGrpSpPr/>
          <p:nvPr/>
        </p:nvGrpSpPr>
        <p:grpSpPr>
          <a:xfrm>
            <a:off x="9284346" y="4244981"/>
            <a:ext cx="424027" cy="369332"/>
            <a:chOff x="8256864" y="4244981"/>
            <a:chExt cx="424027" cy="369332"/>
          </a:xfrm>
        </p:grpSpPr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7AF0D9FA-0840-41E4-9B05-CED3590ADA94}"/>
                </a:ext>
              </a:extLst>
            </p:cNvPr>
            <p:cNvSpPr/>
            <p:nvPr/>
          </p:nvSpPr>
          <p:spPr>
            <a:xfrm>
              <a:off x="8327408" y="4280053"/>
              <a:ext cx="300123" cy="30012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>
                <a:solidFill>
                  <a:schemeClr val="bg1"/>
                </a:solidFill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88E7AFCF-C94B-478A-8605-FA6BC32302AC}"/>
                </a:ext>
              </a:extLst>
            </p:cNvPr>
            <p:cNvSpPr/>
            <p:nvPr/>
          </p:nvSpPr>
          <p:spPr>
            <a:xfrm>
              <a:off x="8256864" y="4244981"/>
              <a:ext cx="42402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11</a:t>
              </a:r>
              <a:endParaRPr lang="en-SG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2550B41-ED0A-445A-A096-EC3F41DB951E}"/>
              </a:ext>
            </a:extLst>
          </p:cNvPr>
          <p:cNvGrpSpPr/>
          <p:nvPr/>
        </p:nvGrpSpPr>
        <p:grpSpPr>
          <a:xfrm>
            <a:off x="9704228" y="4244981"/>
            <a:ext cx="441147" cy="369332"/>
            <a:chOff x="8676746" y="4244981"/>
            <a:chExt cx="441147" cy="369332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446557D0-ACC1-41EC-BBD7-25A3A3582B0A}"/>
                </a:ext>
              </a:extLst>
            </p:cNvPr>
            <p:cNvSpPr/>
            <p:nvPr/>
          </p:nvSpPr>
          <p:spPr>
            <a:xfrm>
              <a:off x="8756297" y="4280053"/>
              <a:ext cx="300123" cy="30012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>
                <a:solidFill>
                  <a:schemeClr val="bg1"/>
                </a:solidFill>
              </a:endParaRP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9B3C891F-74AC-411A-B258-CAF6D09402EB}"/>
                </a:ext>
              </a:extLst>
            </p:cNvPr>
            <p:cNvSpPr/>
            <p:nvPr/>
          </p:nvSpPr>
          <p:spPr>
            <a:xfrm>
              <a:off x="8676746" y="4244981"/>
              <a:ext cx="4411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12</a:t>
              </a:r>
              <a:endParaRPr lang="en-SG" dirty="0">
                <a:solidFill>
                  <a:schemeClr val="bg1"/>
                </a:solidFill>
              </a:endParaRPr>
            </a:p>
          </p:txBody>
        </p:sp>
      </p:grp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8C442492-74AC-418C-92FA-726A7A3B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D35A6384-D90C-402E-8A88-166E0F70B7B6}"/>
              </a:ext>
            </a:extLst>
          </p:cNvPr>
          <p:cNvSpPr/>
          <p:nvPr/>
        </p:nvSpPr>
        <p:spPr>
          <a:xfrm>
            <a:off x="10753640" y="5477182"/>
            <a:ext cx="1116066" cy="1048639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7DCF244-F812-4637-84B8-DEC85CAF38F3}"/>
              </a:ext>
            </a:extLst>
          </p:cNvPr>
          <p:cNvGrpSpPr/>
          <p:nvPr/>
        </p:nvGrpSpPr>
        <p:grpSpPr>
          <a:xfrm>
            <a:off x="8926258" y="2319129"/>
            <a:ext cx="2022134" cy="300631"/>
            <a:chOff x="7899129" y="2318682"/>
            <a:chExt cx="2022134" cy="300631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4ED23340-CED6-4BB3-BD7D-026193DD7315}"/>
                </a:ext>
              </a:extLst>
            </p:cNvPr>
            <p:cNvSpPr/>
            <p:nvPr/>
          </p:nvSpPr>
          <p:spPr>
            <a:xfrm>
              <a:off x="9192251" y="2318682"/>
              <a:ext cx="300123" cy="30012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D6DA54E6-2CF2-4AE1-892D-1D0D5E2CFBAD}"/>
                </a:ext>
              </a:extLst>
            </p:cNvPr>
            <p:cNvCxnSpPr>
              <a:cxnSpLocks/>
              <a:stCxn id="143" idx="1"/>
            </p:cNvCxnSpPr>
            <p:nvPr/>
          </p:nvCxnSpPr>
          <p:spPr>
            <a:xfrm flipH="1">
              <a:off x="9059015" y="2468744"/>
              <a:ext cx="133236" cy="0"/>
            </a:xfrm>
            <a:prstGeom prst="straightConnector1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77BEF8E4-FBDD-4093-B0B9-841F65184922}"/>
                </a:ext>
              </a:extLst>
            </p:cNvPr>
            <p:cNvSpPr/>
            <p:nvPr/>
          </p:nvSpPr>
          <p:spPr>
            <a:xfrm>
              <a:off x="9621140" y="2318682"/>
              <a:ext cx="300123" cy="30012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5D2DDD02-5F8D-4A59-9BEB-380A034BD52E}"/>
                </a:ext>
              </a:extLst>
            </p:cNvPr>
            <p:cNvCxnSpPr>
              <a:cxnSpLocks/>
              <a:stCxn id="145" idx="1"/>
            </p:cNvCxnSpPr>
            <p:nvPr/>
          </p:nvCxnSpPr>
          <p:spPr>
            <a:xfrm flipH="1">
              <a:off x="9487904" y="2468744"/>
              <a:ext cx="133236" cy="0"/>
            </a:xfrm>
            <a:prstGeom prst="straightConnector1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2582DE36-7DDB-4FAF-B0A3-3C40C6FD4665}"/>
                </a:ext>
              </a:extLst>
            </p:cNvPr>
            <p:cNvSpPr/>
            <p:nvPr/>
          </p:nvSpPr>
          <p:spPr>
            <a:xfrm>
              <a:off x="7899129" y="2319190"/>
              <a:ext cx="1157291" cy="3001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SG" dirty="0">
                <a:solidFill>
                  <a:schemeClr val="bg1"/>
                </a:solidFill>
              </a:endParaRPr>
            </a:p>
          </p:txBody>
        </p:sp>
      </p:grpSp>
      <p:sp>
        <p:nvSpPr>
          <p:cNvPr id="153" name="Rectangle 152">
            <a:extLst>
              <a:ext uri="{FF2B5EF4-FFF2-40B4-BE49-F238E27FC236}">
                <a16:creationId xmlns:a16="http://schemas.microsoft.com/office/drawing/2014/main" id="{194CAD67-764E-40B2-92BA-1094D8402B9B}"/>
              </a:ext>
            </a:extLst>
          </p:cNvPr>
          <p:cNvSpPr/>
          <p:nvPr/>
        </p:nvSpPr>
        <p:spPr>
          <a:xfrm>
            <a:off x="8935336" y="2318682"/>
            <a:ext cx="1153412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9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49478-11EE-4D8C-B152-054DFA1C2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16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647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977"/>
    </mc:Choice>
    <mc:Fallback xmlns="">
      <p:transition spd="slow" advTm="469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animBg="1"/>
      <p:bldP spid="4" grpId="0" animBg="1"/>
      <p:bldP spid="15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900F3C02-51D4-43BD-8AFD-6852B30319E7}"/>
              </a:ext>
            </a:extLst>
          </p:cNvPr>
          <p:cNvCxnSpPr>
            <a:cxnSpLocks/>
          </p:cNvCxnSpPr>
          <p:nvPr/>
        </p:nvCxnSpPr>
        <p:spPr>
          <a:xfrm>
            <a:off x="6056494" y="1280801"/>
            <a:ext cx="0" cy="260465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916B2528-D89C-42C5-A14A-6F448367312C}"/>
              </a:ext>
            </a:extLst>
          </p:cNvPr>
          <p:cNvCxnSpPr>
            <a:cxnSpLocks/>
          </p:cNvCxnSpPr>
          <p:nvPr/>
        </p:nvCxnSpPr>
        <p:spPr>
          <a:xfrm>
            <a:off x="6470597" y="1280801"/>
            <a:ext cx="0" cy="260465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544474A7-D537-46CB-81CD-060EF0EABE88}"/>
              </a:ext>
            </a:extLst>
          </p:cNvPr>
          <p:cNvCxnSpPr>
            <a:cxnSpLocks/>
          </p:cNvCxnSpPr>
          <p:nvPr/>
        </p:nvCxnSpPr>
        <p:spPr>
          <a:xfrm>
            <a:off x="6879088" y="1280801"/>
            <a:ext cx="0" cy="260465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2D43065A-BFAE-46A2-8FEA-E9A166989D49}"/>
              </a:ext>
            </a:extLst>
          </p:cNvPr>
          <p:cNvCxnSpPr>
            <a:cxnSpLocks/>
          </p:cNvCxnSpPr>
          <p:nvPr/>
        </p:nvCxnSpPr>
        <p:spPr>
          <a:xfrm>
            <a:off x="7288490" y="1280800"/>
            <a:ext cx="0" cy="260465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19BDED81-D3A9-4446-99CE-AC1C3AFD902C}"/>
              </a:ext>
            </a:extLst>
          </p:cNvPr>
          <p:cNvCxnSpPr>
            <a:cxnSpLocks/>
          </p:cNvCxnSpPr>
          <p:nvPr/>
        </p:nvCxnSpPr>
        <p:spPr>
          <a:xfrm>
            <a:off x="7714835" y="1280799"/>
            <a:ext cx="0" cy="260465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CD454C69-1771-4554-81E2-7EEFFAF9A253}"/>
              </a:ext>
            </a:extLst>
          </p:cNvPr>
          <p:cNvCxnSpPr>
            <a:cxnSpLocks/>
          </p:cNvCxnSpPr>
          <p:nvPr/>
        </p:nvCxnSpPr>
        <p:spPr>
          <a:xfrm>
            <a:off x="5641598" y="1280802"/>
            <a:ext cx="0" cy="260465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F7466F2-A692-4BC9-9DD5-5F82FB3DA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 virtual size in a distributed way</a:t>
            </a:r>
            <a:endParaRPr lang="en-S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BD06F8-FA46-41DF-9C8C-9C36A0062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8269C1F-BC3B-4305-9AB6-A2AE679D0F58}"/>
              </a:ext>
            </a:extLst>
          </p:cNvPr>
          <p:cNvSpPr/>
          <p:nvPr/>
        </p:nvSpPr>
        <p:spPr>
          <a:xfrm>
            <a:off x="5308192" y="1388339"/>
            <a:ext cx="5250934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4FD7D8-1A4D-47E5-83E9-41F52F272D7A}"/>
              </a:ext>
            </a:extLst>
          </p:cNvPr>
          <p:cNvSpPr txBox="1"/>
          <p:nvPr/>
        </p:nvSpPr>
        <p:spPr>
          <a:xfrm>
            <a:off x="9596432" y="945008"/>
            <a:ext cx="1676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Virtual length</a:t>
            </a:r>
            <a:endParaRPr lang="en-SG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46D8A6-3E0B-4C93-9922-3A97365637B8}"/>
              </a:ext>
            </a:extLst>
          </p:cNvPr>
          <p:cNvSpPr/>
          <p:nvPr/>
        </p:nvSpPr>
        <p:spPr>
          <a:xfrm>
            <a:off x="5491537" y="1536805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C187FA2-E99E-4351-B975-016CAD2304C8}"/>
              </a:ext>
            </a:extLst>
          </p:cNvPr>
          <p:cNvSpPr/>
          <p:nvPr/>
        </p:nvSpPr>
        <p:spPr>
          <a:xfrm>
            <a:off x="4970100" y="15022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0</a:t>
            </a:r>
            <a:endParaRPr lang="en-SG" dirty="0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2E7C103C-E288-41A6-8A5F-3C47E6FBACB8}"/>
              </a:ext>
            </a:extLst>
          </p:cNvPr>
          <p:cNvSpPr/>
          <p:nvPr/>
        </p:nvSpPr>
        <p:spPr>
          <a:xfrm>
            <a:off x="5308192" y="2218205"/>
            <a:ext cx="5250934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98A12BA4-1B21-4218-9966-597A2D831FC5}"/>
              </a:ext>
            </a:extLst>
          </p:cNvPr>
          <p:cNvSpPr/>
          <p:nvPr/>
        </p:nvSpPr>
        <p:spPr>
          <a:xfrm>
            <a:off x="5491537" y="2366671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9B6608B-A2F1-4BA6-8D5A-D32610883DF7}"/>
              </a:ext>
            </a:extLst>
          </p:cNvPr>
          <p:cNvSpPr/>
          <p:nvPr/>
        </p:nvSpPr>
        <p:spPr>
          <a:xfrm>
            <a:off x="4970100" y="2332066"/>
            <a:ext cx="312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</a:t>
            </a:r>
            <a:endParaRPr lang="en-SG" dirty="0"/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416918DC-DE60-4BEA-9C9C-F4B447897C6D}"/>
              </a:ext>
            </a:extLst>
          </p:cNvPr>
          <p:cNvSpPr/>
          <p:nvPr/>
        </p:nvSpPr>
        <p:spPr>
          <a:xfrm>
            <a:off x="5304180" y="3048070"/>
            <a:ext cx="5250934" cy="597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21D31E2-48FB-453D-8B5D-AFDB2F60E0E5}"/>
              </a:ext>
            </a:extLst>
          </p:cNvPr>
          <p:cNvSpPr/>
          <p:nvPr/>
        </p:nvSpPr>
        <p:spPr>
          <a:xfrm>
            <a:off x="5491537" y="3196536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483BF29-6161-406E-A86A-ECFD69636882}"/>
              </a:ext>
            </a:extLst>
          </p:cNvPr>
          <p:cNvSpPr/>
          <p:nvPr/>
        </p:nvSpPr>
        <p:spPr>
          <a:xfrm>
            <a:off x="4970100" y="3161931"/>
            <a:ext cx="312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</a:t>
            </a:r>
            <a:endParaRPr lang="en-SG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FDF6A03B-8A8F-4665-BC67-D947755AC51B}"/>
              </a:ext>
            </a:extLst>
          </p:cNvPr>
          <p:cNvSpPr/>
          <p:nvPr/>
        </p:nvSpPr>
        <p:spPr>
          <a:xfrm>
            <a:off x="10753713" y="1462572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1D16412-DE21-4A70-BE57-88A17C92E1EE}"/>
              </a:ext>
            </a:extLst>
          </p:cNvPr>
          <p:cNvSpPr txBox="1"/>
          <p:nvPr/>
        </p:nvSpPr>
        <p:spPr>
          <a:xfrm>
            <a:off x="4976755" y="944944"/>
            <a:ext cx="1595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Instance no.</a:t>
            </a:r>
            <a:endParaRPr lang="en-SG" sz="2000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3BCBA3F4-5757-4C5D-9418-4E19ACAA8730}"/>
              </a:ext>
            </a:extLst>
          </p:cNvPr>
          <p:cNvSpPr/>
          <p:nvPr/>
        </p:nvSpPr>
        <p:spPr>
          <a:xfrm>
            <a:off x="10753713" y="2292437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8E58971-8E3D-4885-B349-0D53D47C09FC}"/>
              </a:ext>
            </a:extLst>
          </p:cNvPr>
          <p:cNvSpPr/>
          <p:nvPr/>
        </p:nvSpPr>
        <p:spPr>
          <a:xfrm>
            <a:off x="10753713" y="3122302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BD442E65-4F8D-49A6-922B-A3D19FE78F9C}"/>
              </a:ext>
            </a:extLst>
          </p:cNvPr>
          <p:cNvSpPr/>
          <p:nvPr/>
        </p:nvSpPr>
        <p:spPr>
          <a:xfrm>
            <a:off x="5906433" y="2366671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DCA5DC99-B386-4996-8C99-58F90D097719}"/>
              </a:ext>
            </a:extLst>
          </p:cNvPr>
          <p:cNvSpPr/>
          <p:nvPr/>
        </p:nvSpPr>
        <p:spPr>
          <a:xfrm>
            <a:off x="1273642" y="3988468"/>
            <a:ext cx="1595685" cy="1754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03" name="Red Rectangle">
            <a:extLst>
              <a:ext uri="{FF2B5EF4-FFF2-40B4-BE49-F238E27FC236}">
                <a16:creationId xmlns:a16="http://schemas.microsoft.com/office/drawing/2014/main" id="{8702A332-D613-43C9-9762-4B2B29C05DA6}"/>
              </a:ext>
            </a:extLst>
          </p:cNvPr>
          <p:cNvSpPr/>
          <p:nvPr/>
        </p:nvSpPr>
        <p:spPr>
          <a:xfrm>
            <a:off x="5503050" y="1546378"/>
            <a:ext cx="271549" cy="27154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104" name="Red Rectangle">
            <a:extLst>
              <a:ext uri="{FF2B5EF4-FFF2-40B4-BE49-F238E27FC236}">
                <a16:creationId xmlns:a16="http://schemas.microsoft.com/office/drawing/2014/main" id="{2C890301-FDCB-4DC5-BA6D-D1629B6A6873}"/>
              </a:ext>
            </a:extLst>
          </p:cNvPr>
          <p:cNvSpPr/>
          <p:nvPr/>
        </p:nvSpPr>
        <p:spPr>
          <a:xfrm>
            <a:off x="5920719" y="2376452"/>
            <a:ext cx="271549" cy="27154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105" name="Red Rectangle">
            <a:extLst>
              <a:ext uri="{FF2B5EF4-FFF2-40B4-BE49-F238E27FC236}">
                <a16:creationId xmlns:a16="http://schemas.microsoft.com/office/drawing/2014/main" id="{7CD3DD98-3F83-43BE-9A8B-426E844C920A}"/>
              </a:ext>
            </a:extLst>
          </p:cNvPr>
          <p:cNvSpPr/>
          <p:nvPr/>
        </p:nvSpPr>
        <p:spPr>
          <a:xfrm>
            <a:off x="5503049" y="3210821"/>
            <a:ext cx="271549" cy="27154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4D0DBA0-195F-407C-9EC9-083E7DF87B83}"/>
              </a:ext>
            </a:extLst>
          </p:cNvPr>
          <p:cNvSpPr txBox="1"/>
          <p:nvPr/>
        </p:nvSpPr>
        <p:spPr>
          <a:xfrm>
            <a:off x="363347" y="1250324"/>
            <a:ext cx="4330032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Mining a new Block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Commit to all frontier blocks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Mine a valid nonce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Assign to an instance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Miner assigns a virtual size</a:t>
            </a:r>
          </a:p>
          <a:p>
            <a:endParaRPr lang="en-SG" sz="2400" dirty="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78916E7-88C3-4644-9106-7F421294AB43}"/>
              </a:ext>
            </a:extLst>
          </p:cNvPr>
          <p:cNvSpPr txBox="1"/>
          <p:nvPr/>
        </p:nvSpPr>
        <p:spPr>
          <a:xfrm>
            <a:off x="1273640" y="5796735"/>
            <a:ext cx="1595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New Block</a:t>
            </a:r>
            <a:endParaRPr lang="en-SG" sz="20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288941D-569E-484E-8905-BE237A0AD66B}"/>
              </a:ext>
            </a:extLst>
          </p:cNvPr>
          <p:cNvSpPr txBox="1"/>
          <p:nvPr/>
        </p:nvSpPr>
        <p:spPr>
          <a:xfrm>
            <a:off x="1284155" y="4456190"/>
            <a:ext cx="157465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Tree Root</a:t>
            </a:r>
            <a:endParaRPr lang="en-SG" sz="2000" dirty="0">
              <a:solidFill>
                <a:schemeClr val="bg1"/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C70D9F-6E7F-4B1B-8D3C-8B8844AAFD80}"/>
              </a:ext>
            </a:extLst>
          </p:cNvPr>
          <p:cNvSpPr txBox="1"/>
          <p:nvPr/>
        </p:nvSpPr>
        <p:spPr>
          <a:xfrm>
            <a:off x="1284155" y="5338727"/>
            <a:ext cx="157465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Data</a:t>
            </a:r>
            <a:endParaRPr lang="en-SG" sz="2000" dirty="0">
              <a:solidFill>
                <a:schemeClr val="bg1"/>
              </a:solidFill>
            </a:endParaRPr>
          </a:p>
        </p:txBody>
      </p:sp>
      <p:sp>
        <p:nvSpPr>
          <p:cNvPr id="113" name="Nonce">
            <a:extLst>
              <a:ext uri="{FF2B5EF4-FFF2-40B4-BE49-F238E27FC236}">
                <a16:creationId xmlns:a16="http://schemas.microsoft.com/office/drawing/2014/main" id="{5FFEF829-2A2D-4498-B372-703541A41040}"/>
              </a:ext>
            </a:extLst>
          </p:cNvPr>
          <p:cNvSpPr txBox="1"/>
          <p:nvPr/>
        </p:nvSpPr>
        <p:spPr>
          <a:xfrm>
            <a:off x="1284155" y="4014921"/>
            <a:ext cx="157465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Nonce</a:t>
            </a:r>
            <a:endParaRPr lang="en-SG" sz="2000" dirty="0">
              <a:solidFill>
                <a:schemeClr val="bg1"/>
              </a:solidFill>
            </a:endParaRPr>
          </a:p>
        </p:txBody>
      </p:sp>
      <p:sp>
        <p:nvSpPr>
          <p:cNvPr id="114" name="VSize = 1">
            <a:extLst>
              <a:ext uri="{FF2B5EF4-FFF2-40B4-BE49-F238E27FC236}">
                <a16:creationId xmlns:a16="http://schemas.microsoft.com/office/drawing/2014/main" id="{6044CAC1-C6AB-483E-8BAC-1771ACB8F924}"/>
              </a:ext>
            </a:extLst>
          </p:cNvPr>
          <p:cNvSpPr txBox="1"/>
          <p:nvPr/>
        </p:nvSpPr>
        <p:spPr>
          <a:xfrm>
            <a:off x="1284155" y="4897459"/>
            <a:ext cx="157465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V.size</a:t>
            </a:r>
            <a:r>
              <a:rPr lang="en-US" sz="2000" dirty="0">
                <a:solidFill>
                  <a:schemeClr val="bg1"/>
                </a:solidFill>
              </a:rPr>
              <a:t>=1</a:t>
            </a:r>
            <a:endParaRPr lang="en-SG" sz="2000" dirty="0">
              <a:solidFill>
                <a:schemeClr val="bg1"/>
              </a:solidFill>
            </a:endParaRPr>
          </a:p>
        </p:txBody>
      </p:sp>
      <p:grpSp>
        <p:nvGrpSpPr>
          <p:cNvPr id="127" name="Merkle Tree">
            <a:extLst>
              <a:ext uri="{FF2B5EF4-FFF2-40B4-BE49-F238E27FC236}">
                <a16:creationId xmlns:a16="http://schemas.microsoft.com/office/drawing/2014/main" id="{2051FA1C-6A26-4DC0-AEFC-FB2F66F3438D}"/>
              </a:ext>
            </a:extLst>
          </p:cNvPr>
          <p:cNvGrpSpPr/>
          <p:nvPr/>
        </p:nvGrpSpPr>
        <p:grpSpPr>
          <a:xfrm>
            <a:off x="2947623" y="1817926"/>
            <a:ext cx="3108871" cy="3638515"/>
            <a:chOff x="2947623" y="1817926"/>
            <a:chExt cx="3108871" cy="3638515"/>
          </a:xfrm>
        </p:grpSpPr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FB707283-CCE9-4F8C-9591-9B71323B94E6}"/>
                </a:ext>
              </a:extLst>
            </p:cNvPr>
            <p:cNvGrpSpPr/>
            <p:nvPr/>
          </p:nvGrpSpPr>
          <p:grpSpPr>
            <a:xfrm>
              <a:off x="2947623" y="3885461"/>
              <a:ext cx="1369590" cy="1570979"/>
              <a:chOff x="3659324" y="3293744"/>
              <a:chExt cx="1369590" cy="1570979"/>
            </a:xfrm>
          </p:grpSpPr>
          <p:sp>
            <p:nvSpPr>
              <p:cNvPr id="118" name="Isosceles Triangle 117">
                <a:extLst>
                  <a:ext uri="{FF2B5EF4-FFF2-40B4-BE49-F238E27FC236}">
                    <a16:creationId xmlns:a16="http://schemas.microsoft.com/office/drawing/2014/main" id="{6E8C37D0-6C4F-4FDC-AF22-849BE0403412}"/>
                  </a:ext>
                </a:extLst>
              </p:cNvPr>
              <p:cNvSpPr/>
              <p:nvPr/>
            </p:nvSpPr>
            <p:spPr>
              <a:xfrm rot="16200000">
                <a:off x="3544871" y="3408197"/>
                <a:ext cx="1570979" cy="1342074"/>
              </a:xfrm>
              <a:prstGeom prst="triangle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dirty="0"/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297C01CE-DC25-45E0-8220-5A4006951003}"/>
                  </a:ext>
                </a:extLst>
              </p:cNvPr>
              <p:cNvSpPr txBox="1"/>
              <p:nvPr/>
            </p:nvSpPr>
            <p:spPr>
              <a:xfrm>
                <a:off x="4074807" y="3754238"/>
                <a:ext cx="95410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ysClr val="windowText" lastClr="000000"/>
                    </a:solidFill>
                  </a:rPr>
                  <a:t>Merkle</a:t>
                </a:r>
              </a:p>
              <a:p>
                <a:pPr algn="ctr"/>
                <a:r>
                  <a:rPr lang="en-US" sz="2000" dirty="0">
                    <a:solidFill>
                      <a:sysClr val="windowText" lastClr="000000"/>
                    </a:solidFill>
                  </a:rPr>
                  <a:t>Tree</a:t>
                </a:r>
                <a:endParaRPr lang="en-SG" sz="2000" dirty="0">
                  <a:solidFill>
                    <a:sysClr val="windowText" lastClr="000000"/>
                  </a:solidFill>
                </a:endParaRPr>
              </a:p>
            </p:txBody>
          </p:sp>
        </p:grpSp>
        <p:cxnSp>
          <p:nvCxnSpPr>
            <p:cNvPr id="122" name="Connector: Elbow 121">
              <a:extLst>
                <a:ext uri="{FF2B5EF4-FFF2-40B4-BE49-F238E27FC236}">
                  <a16:creationId xmlns:a16="http://schemas.microsoft.com/office/drawing/2014/main" id="{A6297BA5-83E8-4C54-9837-CE2E47EBA7EE}"/>
                </a:ext>
              </a:extLst>
            </p:cNvPr>
            <p:cNvCxnSpPr>
              <a:stCxn id="103" idx="2"/>
              <a:endCxn id="118" idx="4"/>
            </p:cNvCxnSpPr>
            <p:nvPr/>
          </p:nvCxnSpPr>
          <p:spPr>
            <a:xfrm rot="5400000">
              <a:off x="3930494" y="2177130"/>
              <a:ext cx="2067535" cy="1349128"/>
            </a:xfrm>
            <a:prstGeom prst="bentConnector2">
              <a:avLst/>
            </a:prstGeom>
            <a:ln w="38100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or: Elbow 123">
              <a:extLst>
                <a:ext uri="{FF2B5EF4-FFF2-40B4-BE49-F238E27FC236}">
                  <a16:creationId xmlns:a16="http://schemas.microsoft.com/office/drawing/2014/main" id="{FF7FFCB1-A124-49E2-B901-1289EA540202}"/>
                </a:ext>
              </a:extLst>
            </p:cNvPr>
            <p:cNvCxnSpPr>
              <a:cxnSpLocks/>
              <a:stCxn id="104" idx="2"/>
              <a:endCxn id="118" idx="3"/>
            </p:cNvCxnSpPr>
            <p:nvPr/>
          </p:nvCxnSpPr>
          <p:spPr>
            <a:xfrm rot="5400000">
              <a:off x="4161621" y="2776078"/>
              <a:ext cx="2022950" cy="1766797"/>
            </a:xfrm>
            <a:prstGeom prst="bentConnector2">
              <a:avLst/>
            </a:prstGeom>
            <a:ln w="38100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or: Elbow 125">
              <a:extLst>
                <a:ext uri="{FF2B5EF4-FFF2-40B4-BE49-F238E27FC236}">
                  <a16:creationId xmlns:a16="http://schemas.microsoft.com/office/drawing/2014/main" id="{A29627D2-F290-4723-962B-028C6A4CB726}"/>
                </a:ext>
              </a:extLst>
            </p:cNvPr>
            <p:cNvCxnSpPr>
              <a:stCxn id="105" idx="2"/>
              <a:endCxn id="118" idx="2"/>
            </p:cNvCxnSpPr>
            <p:nvPr/>
          </p:nvCxnSpPr>
          <p:spPr>
            <a:xfrm rot="5400000">
              <a:off x="3977226" y="3794842"/>
              <a:ext cx="1974071" cy="1349127"/>
            </a:xfrm>
            <a:prstGeom prst="bentConnector2">
              <a:avLst/>
            </a:prstGeom>
            <a:ln w="38100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Hash value: 1">
            <a:extLst>
              <a:ext uri="{FF2B5EF4-FFF2-40B4-BE49-F238E27FC236}">
                <a16:creationId xmlns:a16="http://schemas.microsoft.com/office/drawing/2014/main" id="{E6F7447E-B8B2-465B-8C37-21885701E3DE}"/>
              </a:ext>
            </a:extLst>
          </p:cNvPr>
          <p:cNvSpPr txBox="1"/>
          <p:nvPr/>
        </p:nvSpPr>
        <p:spPr>
          <a:xfrm>
            <a:off x="3002182" y="4005006"/>
            <a:ext cx="5335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Hash Value = 000…000XX….XX0000000001</a:t>
            </a:r>
            <a:endParaRPr lang="en-SG" sz="2000" dirty="0"/>
          </a:p>
        </p:txBody>
      </p:sp>
      <p:sp>
        <p:nvSpPr>
          <p:cNvPr id="133" name="Right Brace 132">
            <a:extLst>
              <a:ext uri="{FF2B5EF4-FFF2-40B4-BE49-F238E27FC236}">
                <a16:creationId xmlns:a16="http://schemas.microsoft.com/office/drawing/2014/main" id="{7A3F1032-E7E1-4A9A-9700-6ACF2CB1E1F5}"/>
              </a:ext>
            </a:extLst>
          </p:cNvPr>
          <p:cNvSpPr/>
          <p:nvPr/>
        </p:nvSpPr>
        <p:spPr>
          <a:xfrm rot="5400000">
            <a:off x="5106053" y="3976967"/>
            <a:ext cx="235801" cy="973777"/>
          </a:xfrm>
          <a:prstGeom prst="rightBrace">
            <a:avLst>
              <a:gd name="adj1" fmla="val 6614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 sz="2000"/>
          </a:p>
        </p:txBody>
      </p:sp>
      <p:sp>
        <p:nvSpPr>
          <p:cNvPr id="134" name="50 leading zeros">
            <a:extLst>
              <a:ext uri="{FF2B5EF4-FFF2-40B4-BE49-F238E27FC236}">
                <a16:creationId xmlns:a16="http://schemas.microsoft.com/office/drawing/2014/main" id="{1FF899A9-744B-4E60-9001-BC12CA994949}"/>
              </a:ext>
            </a:extLst>
          </p:cNvPr>
          <p:cNvSpPr txBox="1"/>
          <p:nvPr/>
        </p:nvSpPr>
        <p:spPr>
          <a:xfrm>
            <a:off x="4050233" y="4681038"/>
            <a:ext cx="17638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50 leading 0’s</a:t>
            </a:r>
            <a:endParaRPr lang="en-SG" sz="2000" dirty="0"/>
          </a:p>
        </p:txBody>
      </p:sp>
      <p:grpSp>
        <p:nvGrpSpPr>
          <p:cNvPr id="137" name="Last 10 bits -&gt; 1">
            <a:extLst>
              <a:ext uri="{FF2B5EF4-FFF2-40B4-BE49-F238E27FC236}">
                <a16:creationId xmlns:a16="http://schemas.microsoft.com/office/drawing/2014/main" id="{73BA8BFF-7177-4424-9662-74C91C7678B4}"/>
              </a:ext>
            </a:extLst>
          </p:cNvPr>
          <p:cNvGrpSpPr/>
          <p:nvPr/>
        </p:nvGrpSpPr>
        <p:grpSpPr>
          <a:xfrm>
            <a:off x="6456998" y="4345955"/>
            <a:ext cx="2013348" cy="735193"/>
            <a:chOff x="6456997" y="4345955"/>
            <a:chExt cx="2514527" cy="735193"/>
          </a:xfrm>
        </p:grpSpPr>
        <p:sp>
          <p:nvSpPr>
            <p:cNvPr id="135" name="Right Brace 134">
              <a:extLst>
                <a:ext uri="{FF2B5EF4-FFF2-40B4-BE49-F238E27FC236}">
                  <a16:creationId xmlns:a16="http://schemas.microsoft.com/office/drawing/2014/main" id="{58AEBB83-71E0-49EE-8F58-DA12CE64BA4A}"/>
                </a:ext>
              </a:extLst>
            </p:cNvPr>
            <p:cNvSpPr/>
            <p:nvPr/>
          </p:nvSpPr>
          <p:spPr>
            <a:xfrm rot="5400000">
              <a:off x="7583429" y="3590507"/>
              <a:ext cx="235801" cy="1746698"/>
            </a:xfrm>
            <a:prstGeom prst="rightBrace">
              <a:avLst>
                <a:gd name="adj1" fmla="val 66140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4D62E117-6C78-4544-BE18-0CA634A55C64}"/>
                </a:ext>
              </a:extLst>
            </p:cNvPr>
            <p:cNvSpPr txBox="1"/>
            <p:nvPr/>
          </p:nvSpPr>
          <p:spPr>
            <a:xfrm>
              <a:off x="6456997" y="4681038"/>
              <a:ext cx="25145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Last 10 bits -&gt; </a:t>
              </a:r>
              <a:r>
                <a:rPr lang="en-US" sz="2000" dirty="0">
                  <a:solidFill>
                    <a:srgbClr val="FF0000"/>
                  </a:solidFill>
                </a:rPr>
                <a:t>1</a:t>
              </a:r>
              <a:endParaRPr lang="en-SG" sz="2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41" name="Connector: Elbow 140">
            <a:extLst>
              <a:ext uri="{FF2B5EF4-FFF2-40B4-BE49-F238E27FC236}">
                <a16:creationId xmlns:a16="http://schemas.microsoft.com/office/drawing/2014/main" id="{4394C039-F2AC-4BF6-9997-2592C2CF9E01}"/>
              </a:ext>
            </a:extLst>
          </p:cNvPr>
          <p:cNvCxnSpPr>
            <a:stCxn id="136" idx="3"/>
            <a:endCxn id="104" idx="3"/>
          </p:cNvCxnSpPr>
          <p:nvPr/>
        </p:nvCxnSpPr>
        <p:spPr>
          <a:xfrm flipH="1" flipV="1">
            <a:off x="6192268" y="2512227"/>
            <a:ext cx="2278078" cy="2368866"/>
          </a:xfrm>
          <a:prstGeom prst="bentConnector3">
            <a:avLst>
              <a:gd name="adj1" fmla="val -10035"/>
            </a:avLst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145" name="Text: chain 1...">
            <a:extLst>
              <a:ext uri="{FF2B5EF4-FFF2-40B4-BE49-F238E27FC236}">
                <a16:creationId xmlns:a16="http://schemas.microsoft.com/office/drawing/2014/main" id="{ACE35F68-37FB-4EC1-823F-AB70EB1FEB1C}"/>
              </a:ext>
            </a:extLst>
          </p:cNvPr>
          <p:cNvSpPr txBox="1"/>
          <p:nvPr/>
        </p:nvSpPr>
        <p:spPr>
          <a:xfrm>
            <a:off x="2932378" y="5001422"/>
            <a:ext cx="8387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Chain 1 already have the biggest virtual length, assign min size 1</a:t>
            </a:r>
            <a:endParaRPr lang="en-SG" sz="2000" b="1" dirty="0"/>
          </a:p>
        </p:txBody>
      </p:sp>
      <p:sp>
        <p:nvSpPr>
          <p:cNvPr id="146" name="White square">
            <a:extLst>
              <a:ext uri="{FF2B5EF4-FFF2-40B4-BE49-F238E27FC236}">
                <a16:creationId xmlns:a16="http://schemas.microsoft.com/office/drawing/2014/main" id="{0868F3A0-A11B-47F2-99DD-3BF8863AFB7B}"/>
              </a:ext>
            </a:extLst>
          </p:cNvPr>
          <p:cNvSpPr/>
          <p:nvPr/>
        </p:nvSpPr>
        <p:spPr>
          <a:xfrm>
            <a:off x="6320536" y="2368368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47" name="Gray square">
            <a:extLst>
              <a:ext uri="{FF2B5EF4-FFF2-40B4-BE49-F238E27FC236}">
                <a16:creationId xmlns:a16="http://schemas.microsoft.com/office/drawing/2014/main" id="{1EA8EC92-6F8C-481B-8989-ECC79069D83B}"/>
              </a:ext>
            </a:extLst>
          </p:cNvPr>
          <p:cNvSpPr/>
          <p:nvPr/>
        </p:nvSpPr>
        <p:spPr>
          <a:xfrm>
            <a:off x="5491537" y="2364727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48" name="Virtual size: 3">
            <a:extLst>
              <a:ext uri="{FF2B5EF4-FFF2-40B4-BE49-F238E27FC236}">
                <a16:creationId xmlns:a16="http://schemas.microsoft.com/office/drawing/2014/main" id="{7E3BDED5-A5A3-4D5C-A36C-D596140B5D68}"/>
              </a:ext>
            </a:extLst>
          </p:cNvPr>
          <p:cNvSpPr/>
          <p:nvPr/>
        </p:nvSpPr>
        <p:spPr>
          <a:xfrm>
            <a:off x="10753713" y="2292437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49" name="Hash value: 2">
            <a:extLst>
              <a:ext uri="{FF2B5EF4-FFF2-40B4-BE49-F238E27FC236}">
                <a16:creationId xmlns:a16="http://schemas.microsoft.com/office/drawing/2014/main" id="{1AC09737-DFC3-4FC7-BC1F-9E064DCB885F}"/>
              </a:ext>
            </a:extLst>
          </p:cNvPr>
          <p:cNvSpPr txBox="1"/>
          <p:nvPr/>
        </p:nvSpPr>
        <p:spPr>
          <a:xfrm>
            <a:off x="3002181" y="4005006"/>
            <a:ext cx="5335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Hash Value = 000…000XX….XX0000000010</a:t>
            </a:r>
            <a:endParaRPr lang="en-SG" sz="2000" dirty="0"/>
          </a:p>
        </p:txBody>
      </p:sp>
      <p:cxnSp>
        <p:nvCxnSpPr>
          <p:cNvPr id="151" name="Connector: Elbow 150">
            <a:extLst>
              <a:ext uri="{FF2B5EF4-FFF2-40B4-BE49-F238E27FC236}">
                <a16:creationId xmlns:a16="http://schemas.microsoft.com/office/drawing/2014/main" id="{75538C88-D2DC-4FF2-924D-3EB9DEABDFDB}"/>
              </a:ext>
            </a:extLst>
          </p:cNvPr>
          <p:cNvCxnSpPr>
            <a:stCxn id="149" idx="3"/>
            <a:endCxn id="105" idx="3"/>
          </p:cNvCxnSpPr>
          <p:nvPr/>
        </p:nvCxnSpPr>
        <p:spPr>
          <a:xfrm flipH="1" flipV="1">
            <a:off x="5774598" y="3346596"/>
            <a:ext cx="2562890" cy="858465"/>
          </a:xfrm>
          <a:prstGeom prst="bentConnector3">
            <a:avLst>
              <a:gd name="adj1" fmla="val -8920"/>
            </a:avLst>
          </a:prstGeom>
          <a:solidFill>
            <a:schemeClr val="bg1"/>
          </a:solidFill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152" name="VSize deduction">
            <a:extLst>
              <a:ext uri="{FF2B5EF4-FFF2-40B4-BE49-F238E27FC236}">
                <a16:creationId xmlns:a16="http://schemas.microsoft.com/office/drawing/2014/main" id="{C1993CBB-62EE-448F-9D63-5FE1D022CBD5}"/>
              </a:ext>
            </a:extLst>
          </p:cNvPr>
          <p:cNvSpPr txBox="1"/>
          <p:nvPr/>
        </p:nvSpPr>
        <p:spPr>
          <a:xfrm>
            <a:off x="3007278" y="4503587"/>
            <a:ext cx="55595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Longest chain virtual length: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Chain 2 virtual length: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Block virtual size: 3 – 1 = 2                </a:t>
            </a:r>
            <a:endParaRPr lang="en-SG" sz="2400" dirty="0"/>
          </a:p>
        </p:txBody>
      </p:sp>
      <p:sp>
        <p:nvSpPr>
          <p:cNvPr id="153" name="VSize = 2">
            <a:extLst>
              <a:ext uri="{FF2B5EF4-FFF2-40B4-BE49-F238E27FC236}">
                <a16:creationId xmlns:a16="http://schemas.microsoft.com/office/drawing/2014/main" id="{97B311F1-902C-4808-8E81-15E5D427CC18}"/>
              </a:ext>
            </a:extLst>
          </p:cNvPr>
          <p:cNvSpPr txBox="1"/>
          <p:nvPr/>
        </p:nvSpPr>
        <p:spPr>
          <a:xfrm>
            <a:off x="1282698" y="4897459"/>
            <a:ext cx="157465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V.size</a:t>
            </a:r>
            <a:r>
              <a:rPr lang="en-US" sz="2000" dirty="0">
                <a:solidFill>
                  <a:schemeClr val="bg1"/>
                </a:solidFill>
              </a:rPr>
              <a:t>=2</a:t>
            </a:r>
            <a:endParaRPr lang="en-SG" sz="2000" dirty="0">
              <a:solidFill>
                <a:schemeClr val="bg1"/>
              </a:solidFill>
            </a:endParaRPr>
          </a:p>
        </p:txBody>
      </p:sp>
      <p:sp>
        <p:nvSpPr>
          <p:cNvPr id="155" name="White square">
            <a:extLst>
              <a:ext uri="{FF2B5EF4-FFF2-40B4-BE49-F238E27FC236}">
                <a16:creationId xmlns:a16="http://schemas.microsoft.com/office/drawing/2014/main" id="{F2817218-057F-4B6B-A37C-E81D942E364C}"/>
              </a:ext>
            </a:extLst>
          </p:cNvPr>
          <p:cNvSpPr/>
          <p:nvPr/>
        </p:nvSpPr>
        <p:spPr>
          <a:xfrm>
            <a:off x="5900151" y="3194671"/>
            <a:ext cx="720508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56" name="VSize: 3">
            <a:extLst>
              <a:ext uri="{FF2B5EF4-FFF2-40B4-BE49-F238E27FC236}">
                <a16:creationId xmlns:a16="http://schemas.microsoft.com/office/drawing/2014/main" id="{966DB1BC-4F65-4DD7-8496-5231DB47901C}"/>
              </a:ext>
            </a:extLst>
          </p:cNvPr>
          <p:cNvSpPr/>
          <p:nvPr/>
        </p:nvSpPr>
        <p:spPr>
          <a:xfrm>
            <a:off x="10753713" y="3122302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57" name="VSize: 3">
            <a:extLst>
              <a:ext uri="{FF2B5EF4-FFF2-40B4-BE49-F238E27FC236}">
                <a16:creationId xmlns:a16="http://schemas.microsoft.com/office/drawing/2014/main" id="{5FA73727-0F63-4E57-A0CB-0FB7BE6D98C5}"/>
              </a:ext>
            </a:extLst>
          </p:cNvPr>
          <p:cNvSpPr/>
          <p:nvPr/>
        </p:nvSpPr>
        <p:spPr>
          <a:xfrm>
            <a:off x="10749564" y="2292436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1A70F126-BD69-4776-98B4-D1ABCA0BB90B}"/>
              </a:ext>
            </a:extLst>
          </p:cNvPr>
          <p:cNvSpPr/>
          <p:nvPr/>
        </p:nvSpPr>
        <p:spPr>
          <a:xfrm>
            <a:off x="6730910" y="3194671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DE9EDEFE-96FD-4EC4-833A-41FD367E9A40}"/>
              </a:ext>
            </a:extLst>
          </p:cNvPr>
          <p:cNvSpPr/>
          <p:nvPr/>
        </p:nvSpPr>
        <p:spPr>
          <a:xfrm>
            <a:off x="7141284" y="3196556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9A11725F-FE69-44B4-9AA3-E5D184A53008}"/>
              </a:ext>
            </a:extLst>
          </p:cNvPr>
          <p:cNvSpPr/>
          <p:nvPr/>
        </p:nvSpPr>
        <p:spPr>
          <a:xfrm>
            <a:off x="7551658" y="3199643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942FBD9D-AF91-478B-855B-60F1F2E3C31D}"/>
              </a:ext>
            </a:extLst>
          </p:cNvPr>
          <p:cNvSpPr/>
          <p:nvPr/>
        </p:nvSpPr>
        <p:spPr>
          <a:xfrm>
            <a:off x="6724734" y="2368368"/>
            <a:ext cx="1127047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4BEDE83-1899-4473-A4E8-A7101AB4FAE3}"/>
              </a:ext>
            </a:extLst>
          </p:cNvPr>
          <p:cNvSpPr/>
          <p:nvPr/>
        </p:nvSpPr>
        <p:spPr>
          <a:xfrm>
            <a:off x="7955856" y="2362633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A0988D1-B67B-4F9B-8268-2180C12A4196}"/>
              </a:ext>
            </a:extLst>
          </p:cNvPr>
          <p:cNvSpPr/>
          <p:nvPr/>
        </p:nvSpPr>
        <p:spPr>
          <a:xfrm>
            <a:off x="7955855" y="3194671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BBC9FAFB-6C7A-4AB0-82C5-2843FBC8EB20}"/>
              </a:ext>
            </a:extLst>
          </p:cNvPr>
          <p:cNvSpPr/>
          <p:nvPr/>
        </p:nvSpPr>
        <p:spPr>
          <a:xfrm>
            <a:off x="8360054" y="2362017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DFCC536-6638-47E4-B9AA-14B35BD1CF12}"/>
              </a:ext>
            </a:extLst>
          </p:cNvPr>
          <p:cNvSpPr/>
          <p:nvPr/>
        </p:nvSpPr>
        <p:spPr>
          <a:xfrm>
            <a:off x="8360054" y="3194670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A3D60456-26EF-47A0-A231-5D3D1F4494BF}"/>
              </a:ext>
            </a:extLst>
          </p:cNvPr>
          <p:cNvSpPr/>
          <p:nvPr/>
        </p:nvSpPr>
        <p:spPr>
          <a:xfrm>
            <a:off x="5491537" y="3194797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7" name="White square">
            <a:extLst>
              <a:ext uri="{FF2B5EF4-FFF2-40B4-BE49-F238E27FC236}">
                <a16:creationId xmlns:a16="http://schemas.microsoft.com/office/drawing/2014/main" id="{A497BC5B-B4AE-4114-A541-1BD360678038}"/>
              </a:ext>
            </a:extLst>
          </p:cNvPr>
          <p:cNvSpPr/>
          <p:nvPr/>
        </p:nvSpPr>
        <p:spPr>
          <a:xfrm>
            <a:off x="5898268" y="3192932"/>
            <a:ext cx="720508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B2F6A533-3645-4427-9A39-4F492D0224EC}"/>
              </a:ext>
            </a:extLst>
          </p:cNvPr>
          <p:cNvSpPr/>
          <p:nvPr/>
        </p:nvSpPr>
        <p:spPr>
          <a:xfrm>
            <a:off x="6729027" y="3192932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E935139D-5279-4D9B-B6B9-F27302CE9963}"/>
              </a:ext>
            </a:extLst>
          </p:cNvPr>
          <p:cNvSpPr/>
          <p:nvPr/>
        </p:nvSpPr>
        <p:spPr>
          <a:xfrm>
            <a:off x="7139401" y="3194817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E18142B4-618C-4E58-87FE-6810B1598FCA}"/>
              </a:ext>
            </a:extLst>
          </p:cNvPr>
          <p:cNvSpPr/>
          <p:nvPr/>
        </p:nvSpPr>
        <p:spPr>
          <a:xfrm>
            <a:off x="7549775" y="3197904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AFAC323D-6A3A-4CF0-983C-0ED9DD890B57}"/>
              </a:ext>
            </a:extLst>
          </p:cNvPr>
          <p:cNvSpPr/>
          <p:nvPr/>
        </p:nvSpPr>
        <p:spPr>
          <a:xfrm>
            <a:off x="5906730" y="2366671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72" name="White square">
            <a:extLst>
              <a:ext uri="{FF2B5EF4-FFF2-40B4-BE49-F238E27FC236}">
                <a16:creationId xmlns:a16="http://schemas.microsoft.com/office/drawing/2014/main" id="{FFDA09E7-1333-4456-88E7-9162C93E7D9A}"/>
              </a:ext>
            </a:extLst>
          </p:cNvPr>
          <p:cNvSpPr/>
          <p:nvPr/>
        </p:nvSpPr>
        <p:spPr>
          <a:xfrm>
            <a:off x="6320833" y="2368368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119614C2-D620-4780-8B05-D39868B7BBAE}"/>
              </a:ext>
            </a:extLst>
          </p:cNvPr>
          <p:cNvSpPr/>
          <p:nvPr/>
        </p:nvSpPr>
        <p:spPr>
          <a:xfrm>
            <a:off x="6725031" y="2368368"/>
            <a:ext cx="1127047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42681136-DDF7-4FF2-A3AC-F39905A16C24}"/>
              </a:ext>
            </a:extLst>
          </p:cNvPr>
          <p:cNvGrpSpPr/>
          <p:nvPr/>
        </p:nvGrpSpPr>
        <p:grpSpPr>
          <a:xfrm>
            <a:off x="5304180" y="6089496"/>
            <a:ext cx="3612015" cy="369332"/>
            <a:chOff x="378927" y="5559000"/>
            <a:chExt cx="5284030" cy="540298"/>
          </a:xfrm>
        </p:grpSpPr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A207836F-D407-492A-AF7F-CD9213F8BF3F}"/>
                </a:ext>
              </a:extLst>
            </p:cNvPr>
            <p:cNvSpPr/>
            <p:nvPr/>
          </p:nvSpPr>
          <p:spPr>
            <a:xfrm>
              <a:off x="378927" y="5620365"/>
              <a:ext cx="417569" cy="41756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F6AD2D53-805B-4156-8825-BC2BECB15A18}"/>
                </a:ext>
              </a:extLst>
            </p:cNvPr>
            <p:cNvSpPr txBox="1"/>
            <p:nvPr/>
          </p:nvSpPr>
          <p:spPr>
            <a:xfrm>
              <a:off x="874546" y="5559000"/>
              <a:ext cx="4788411" cy="540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Partially-confirmed blocks</a:t>
              </a:r>
              <a:endParaRPr lang="en-SG" b="1" i="1" dirty="0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28DBA6B6-DBB0-4542-B5F5-BBCBA7A414E3}"/>
              </a:ext>
            </a:extLst>
          </p:cNvPr>
          <p:cNvGrpSpPr/>
          <p:nvPr/>
        </p:nvGrpSpPr>
        <p:grpSpPr>
          <a:xfrm>
            <a:off x="9051348" y="6089496"/>
            <a:ext cx="3612015" cy="369332"/>
            <a:chOff x="378927" y="5559000"/>
            <a:chExt cx="5284030" cy="540298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479BBB47-20A4-418C-9AB9-0AA743B8748A}"/>
                </a:ext>
              </a:extLst>
            </p:cNvPr>
            <p:cNvSpPr/>
            <p:nvPr/>
          </p:nvSpPr>
          <p:spPr>
            <a:xfrm>
              <a:off x="378927" y="5620365"/>
              <a:ext cx="417569" cy="417569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07475530-A594-4338-AD85-E32B86676243}"/>
                </a:ext>
              </a:extLst>
            </p:cNvPr>
            <p:cNvSpPr txBox="1"/>
            <p:nvPr/>
          </p:nvSpPr>
          <p:spPr>
            <a:xfrm>
              <a:off x="874546" y="5559000"/>
              <a:ext cx="4788411" cy="540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Fully-confirmed blocks</a:t>
              </a:r>
              <a:endParaRPr lang="en-SG" b="1" i="1" dirty="0"/>
            </a:p>
          </p:txBody>
        </p:sp>
      </p:grpSp>
      <p:sp>
        <p:nvSpPr>
          <p:cNvPr id="183" name="VSize: 3">
            <a:extLst>
              <a:ext uri="{FF2B5EF4-FFF2-40B4-BE49-F238E27FC236}">
                <a16:creationId xmlns:a16="http://schemas.microsoft.com/office/drawing/2014/main" id="{CCB6C05B-C130-40C9-BAC0-76291684B788}"/>
              </a:ext>
            </a:extLst>
          </p:cNvPr>
          <p:cNvSpPr/>
          <p:nvPr/>
        </p:nvSpPr>
        <p:spPr>
          <a:xfrm>
            <a:off x="10749564" y="3122302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84" name="VSize: 3">
            <a:extLst>
              <a:ext uri="{FF2B5EF4-FFF2-40B4-BE49-F238E27FC236}">
                <a16:creationId xmlns:a16="http://schemas.microsoft.com/office/drawing/2014/main" id="{3DCF0E14-9104-4DA6-A5F8-5FE38C004CE0}"/>
              </a:ext>
            </a:extLst>
          </p:cNvPr>
          <p:cNvSpPr/>
          <p:nvPr/>
        </p:nvSpPr>
        <p:spPr>
          <a:xfrm>
            <a:off x="10750588" y="3122302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85" name="VSize: 3">
            <a:extLst>
              <a:ext uri="{FF2B5EF4-FFF2-40B4-BE49-F238E27FC236}">
                <a16:creationId xmlns:a16="http://schemas.microsoft.com/office/drawing/2014/main" id="{B1AE0DFF-B8EB-497E-BDA0-DA61B824A9A5}"/>
              </a:ext>
            </a:extLst>
          </p:cNvPr>
          <p:cNvSpPr/>
          <p:nvPr/>
        </p:nvSpPr>
        <p:spPr>
          <a:xfrm>
            <a:off x="10753713" y="3122302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86" name="VSize: 3">
            <a:extLst>
              <a:ext uri="{FF2B5EF4-FFF2-40B4-BE49-F238E27FC236}">
                <a16:creationId xmlns:a16="http://schemas.microsoft.com/office/drawing/2014/main" id="{9FF96E35-87BE-4F30-AB49-C066D96D39D7}"/>
              </a:ext>
            </a:extLst>
          </p:cNvPr>
          <p:cNvSpPr/>
          <p:nvPr/>
        </p:nvSpPr>
        <p:spPr>
          <a:xfrm>
            <a:off x="10746439" y="3122302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88" name="VSize: 3">
            <a:extLst>
              <a:ext uri="{FF2B5EF4-FFF2-40B4-BE49-F238E27FC236}">
                <a16:creationId xmlns:a16="http://schemas.microsoft.com/office/drawing/2014/main" id="{EFE0C822-4A10-4E62-B37A-DB59F238F459}"/>
              </a:ext>
            </a:extLst>
          </p:cNvPr>
          <p:cNvSpPr/>
          <p:nvPr/>
        </p:nvSpPr>
        <p:spPr>
          <a:xfrm>
            <a:off x="10749564" y="2292435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89" name="VSize: 3">
            <a:extLst>
              <a:ext uri="{FF2B5EF4-FFF2-40B4-BE49-F238E27FC236}">
                <a16:creationId xmlns:a16="http://schemas.microsoft.com/office/drawing/2014/main" id="{CF62BDA1-EC17-4426-BBA7-CF01A4CFA275}"/>
              </a:ext>
            </a:extLst>
          </p:cNvPr>
          <p:cNvSpPr/>
          <p:nvPr/>
        </p:nvSpPr>
        <p:spPr>
          <a:xfrm>
            <a:off x="10753713" y="2292435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90" name="VSize: 3">
            <a:extLst>
              <a:ext uri="{FF2B5EF4-FFF2-40B4-BE49-F238E27FC236}">
                <a16:creationId xmlns:a16="http://schemas.microsoft.com/office/drawing/2014/main" id="{24D45BBA-4188-4B87-BD9B-D11801F13FA3}"/>
              </a:ext>
            </a:extLst>
          </p:cNvPr>
          <p:cNvSpPr/>
          <p:nvPr/>
        </p:nvSpPr>
        <p:spPr>
          <a:xfrm>
            <a:off x="10750538" y="3122302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87" name="VSize: 3">
            <a:extLst>
              <a:ext uri="{FF2B5EF4-FFF2-40B4-BE49-F238E27FC236}">
                <a16:creationId xmlns:a16="http://schemas.microsoft.com/office/drawing/2014/main" id="{13EE3174-366D-42D8-8418-B0BA9F437A23}"/>
              </a:ext>
            </a:extLst>
          </p:cNvPr>
          <p:cNvSpPr/>
          <p:nvPr/>
        </p:nvSpPr>
        <p:spPr>
          <a:xfrm>
            <a:off x="10753713" y="2294134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ABE3B11D-04EE-4E75-967B-93F822ECB37B}"/>
              </a:ext>
            </a:extLst>
          </p:cNvPr>
          <p:cNvSpPr/>
          <p:nvPr/>
        </p:nvSpPr>
        <p:spPr>
          <a:xfrm>
            <a:off x="5906433" y="1536804"/>
            <a:ext cx="2753744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0BFC27F9-3A8A-433E-8FCF-4A9844C21F23}"/>
              </a:ext>
            </a:extLst>
          </p:cNvPr>
          <p:cNvSpPr/>
          <p:nvPr/>
        </p:nvSpPr>
        <p:spPr>
          <a:xfrm>
            <a:off x="8773711" y="1536804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E6328168-3E63-4A79-9CD7-256656D10438}"/>
              </a:ext>
            </a:extLst>
          </p:cNvPr>
          <p:cNvSpPr/>
          <p:nvPr/>
        </p:nvSpPr>
        <p:spPr>
          <a:xfrm>
            <a:off x="9186724" y="1534646"/>
            <a:ext cx="300123" cy="3001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9520BA8-A8B6-4040-B738-E6336C6B0FBD}"/>
              </a:ext>
            </a:extLst>
          </p:cNvPr>
          <p:cNvSpPr/>
          <p:nvPr/>
        </p:nvSpPr>
        <p:spPr>
          <a:xfrm>
            <a:off x="5491537" y="1534645"/>
            <a:ext cx="300123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9A2D0B14-1246-4A7B-AB8C-95007B271AB2}"/>
              </a:ext>
            </a:extLst>
          </p:cNvPr>
          <p:cNvSpPr/>
          <p:nvPr/>
        </p:nvSpPr>
        <p:spPr>
          <a:xfrm>
            <a:off x="5491537" y="1532485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490B9052-E527-497E-8573-FBD91BE6C7C0}"/>
              </a:ext>
            </a:extLst>
          </p:cNvPr>
          <p:cNvSpPr/>
          <p:nvPr/>
        </p:nvSpPr>
        <p:spPr>
          <a:xfrm>
            <a:off x="5491537" y="2368368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91D751B4-BACF-4D44-A656-E2C049EB4005}"/>
              </a:ext>
            </a:extLst>
          </p:cNvPr>
          <p:cNvSpPr/>
          <p:nvPr/>
        </p:nvSpPr>
        <p:spPr>
          <a:xfrm>
            <a:off x="5491537" y="3199468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958BAAC-AD17-40C9-9D56-5322F03EA4E3}"/>
              </a:ext>
            </a:extLst>
          </p:cNvPr>
          <p:cNvSpPr/>
          <p:nvPr/>
        </p:nvSpPr>
        <p:spPr>
          <a:xfrm>
            <a:off x="5906433" y="1539458"/>
            <a:ext cx="2753744" cy="300123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204" name="VSize: 3">
            <a:extLst>
              <a:ext uri="{FF2B5EF4-FFF2-40B4-BE49-F238E27FC236}">
                <a16:creationId xmlns:a16="http://schemas.microsoft.com/office/drawing/2014/main" id="{2D2693AE-C7ED-4947-8913-1E50BD83B4AD}"/>
              </a:ext>
            </a:extLst>
          </p:cNvPr>
          <p:cNvSpPr/>
          <p:nvPr/>
        </p:nvSpPr>
        <p:spPr>
          <a:xfrm>
            <a:off x="10753713" y="1465224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205" name="VSize: 3">
            <a:extLst>
              <a:ext uri="{FF2B5EF4-FFF2-40B4-BE49-F238E27FC236}">
                <a16:creationId xmlns:a16="http://schemas.microsoft.com/office/drawing/2014/main" id="{64CEC686-EE70-4993-976A-B857E7632D98}"/>
              </a:ext>
            </a:extLst>
          </p:cNvPr>
          <p:cNvSpPr/>
          <p:nvPr/>
        </p:nvSpPr>
        <p:spPr>
          <a:xfrm>
            <a:off x="10753713" y="1464659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206" name="VSize: 3">
            <a:extLst>
              <a:ext uri="{FF2B5EF4-FFF2-40B4-BE49-F238E27FC236}">
                <a16:creationId xmlns:a16="http://schemas.microsoft.com/office/drawing/2014/main" id="{9785B4EF-26D4-45CB-A0D1-AB1952424D6C}"/>
              </a:ext>
            </a:extLst>
          </p:cNvPr>
          <p:cNvSpPr/>
          <p:nvPr/>
        </p:nvSpPr>
        <p:spPr>
          <a:xfrm>
            <a:off x="10753713" y="1462569"/>
            <a:ext cx="495488" cy="4485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3CCE3460-85CF-49DE-8573-4B57CF11C0AE}"/>
              </a:ext>
            </a:extLst>
          </p:cNvPr>
          <p:cNvSpPr/>
          <p:nvPr/>
        </p:nvSpPr>
        <p:spPr>
          <a:xfrm>
            <a:off x="5902663" y="1536877"/>
            <a:ext cx="275374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2C5CA146-68FE-4F8F-A155-329EEA0C7CFA}"/>
              </a:ext>
            </a:extLst>
          </p:cNvPr>
          <p:cNvSpPr/>
          <p:nvPr/>
        </p:nvSpPr>
        <p:spPr>
          <a:xfrm>
            <a:off x="5906433" y="2370604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5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F8C2F4A9-6B5E-49BF-A481-E6EE8C1BEFEA}"/>
              </a:ext>
            </a:extLst>
          </p:cNvPr>
          <p:cNvSpPr/>
          <p:nvPr/>
        </p:nvSpPr>
        <p:spPr>
          <a:xfrm>
            <a:off x="5910162" y="3197904"/>
            <a:ext cx="705757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6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2EA04095-EB3C-47C3-B877-23CB1AC91EFD}"/>
              </a:ext>
            </a:extLst>
          </p:cNvPr>
          <p:cNvSpPr/>
          <p:nvPr/>
        </p:nvSpPr>
        <p:spPr>
          <a:xfrm>
            <a:off x="6313952" y="2368368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7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E6022071-5EAC-40C3-ADB8-702E82C6D205}"/>
              </a:ext>
            </a:extLst>
          </p:cNvPr>
          <p:cNvSpPr/>
          <p:nvPr/>
        </p:nvSpPr>
        <p:spPr>
          <a:xfrm>
            <a:off x="6725200" y="2368366"/>
            <a:ext cx="1124697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8</a:t>
            </a:r>
            <a:endParaRPr lang="en-SG" dirty="0">
              <a:solidFill>
                <a:schemeClr val="bg1"/>
              </a:solidFill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82776016-3A0C-40A9-965F-CC4D09A8D0BD}"/>
              </a:ext>
            </a:extLst>
          </p:cNvPr>
          <p:cNvSpPr/>
          <p:nvPr/>
        </p:nvSpPr>
        <p:spPr>
          <a:xfrm>
            <a:off x="6734414" y="3191193"/>
            <a:ext cx="300123" cy="3001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  <a:endParaRPr lang="en-SG" dirty="0">
              <a:solidFill>
                <a:schemeClr val="bg1"/>
              </a:solidFill>
            </a:endParaRPr>
          </a:p>
        </p:txBody>
      </p: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B19932FD-5117-4AF2-BDDB-5AD5EA0499DC}"/>
              </a:ext>
            </a:extLst>
          </p:cNvPr>
          <p:cNvGrpSpPr/>
          <p:nvPr/>
        </p:nvGrpSpPr>
        <p:grpSpPr>
          <a:xfrm>
            <a:off x="7485879" y="3164862"/>
            <a:ext cx="424027" cy="369332"/>
            <a:chOff x="7485879" y="3164862"/>
            <a:chExt cx="424027" cy="369332"/>
          </a:xfrm>
        </p:grpSpPr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293E28F5-12B1-4E50-9768-D7E86B3252DA}"/>
                </a:ext>
              </a:extLst>
            </p:cNvPr>
            <p:cNvSpPr/>
            <p:nvPr/>
          </p:nvSpPr>
          <p:spPr>
            <a:xfrm>
              <a:off x="7553541" y="3199467"/>
              <a:ext cx="300123" cy="30012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>
                <a:solidFill>
                  <a:schemeClr val="bg1"/>
                </a:solidFill>
              </a:endParaRPr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89679AB0-2358-45FA-AF28-BBC3256424D4}"/>
                </a:ext>
              </a:extLst>
            </p:cNvPr>
            <p:cNvSpPr/>
            <p:nvPr/>
          </p:nvSpPr>
          <p:spPr>
            <a:xfrm>
              <a:off x="7485879" y="3164862"/>
              <a:ext cx="42402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11</a:t>
              </a:r>
              <a:endParaRPr lang="en-SG" dirty="0">
                <a:solidFill>
                  <a:schemeClr val="bg1"/>
                </a:solidFill>
              </a:endParaRPr>
            </a:p>
          </p:txBody>
        </p:sp>
      </p:grpSp>
      <p:sp>
        <p:nvSpPr>
          <p:cNvPr id="222" name="VSize = 2">
            <a:extLst>
              <a:ext uri="{FF2B5EF4-FFF2-40B4-BE49-F238E27FC236}">
                <a16:creationId xmlns:a16="http://schemas.microsoft.com/office/drawing/2014/main" id="{D21999D1-0C5D-4F63-BEA5-8F3B8EE19353}"/>
              </a:ext>
            </a:extLst>
          </p:cNvPr>
          <p:cNvSpPr txBox="1"/>
          <p:nvPr/>
        </p:nvSpPr>
        <p:spPr>
          <a:xfrm>
            <a:off x="1279925" y="4893502"/>
            <a:ext cx="157465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Vsize</a:t>
            </a:r>
            <a:endParaRPr lang="en-SG" sz="2000" dirty="0">
              <a:solidFill>
                <a:schemeClr val="bg1"/>
              </a:solidFill>
            </a:endParaRPr>
          </a:p>
        </p:txBody>
      </p: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C4895EC-EEFC-4BB0-B4D1-685CD2364914}"/>
              </a:ext>
            </a:extLst>
          </p:cNvPr>
          <p:cNvGrpSpPr/>
          <p:nvPr/>
        </p:nvGrpSpPr>
        <p:grpSpPr>
          <a:xfrm>
            <a:off x="7065102" y="3163163"/>
            <a:ext cx="441146" cy="369332"/>
            <a:chOff x="7477319" y="3164862"/>
            <a:chExt cx="441146" cy="369332"/>
          </a:xfrm>
        </p:grpSpPr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4D44D216-CDEB-41D7-BB61-F2DBD6E54029}"/>
                </a:ext>
              </a:extLst>
            </p:cNvPr>
            <p:cNvSpPr/>
            <p:nvPr/>
          </p:nvSpPr>
          <p:spPr>
            <a:xfrm>
              <a:off x="7553541" y="3199467"/>
              <a:ext cx="300123" cy="30012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SG" dirty="0">
                <a:solidFill>
                  <a:schemeClr val="bg1"/>
                </a:solidFill>
              </a:endParaRPr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12EB35DC-0A06-4E2C-8F90-8E205F653A3E}"/>
                </a:ext>
              </a:extLst>
            </p:cNvPr>
            <p:cNvSpPr/>
            <p:nvPr/>
          </p:nvSpPr>
          <p:spPr>
            <a:xfrm>
              <a:off x="7477319" y="3164862"/>
              <a:ext cx="4411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10</a:t>
              </a:r>
              <a:endParaRPr lang="en-SG" dirty="0">
                <a:solidFill>
                  <a:schemeClr val="bg1"/>
                </a:solidFill>
              </a:endParaRPr>
            </a:p>
          </p:txBody>
        </p:sp>
      </p:grpSp>
      <p:sp>
        <p:nvSpPr>
          <p:cNvPr id="223" name="Rectangle 222">
            <a:extLst>
              <a:ext uri="{FF2B5EF4-FFF2-40B4-BE49-F238E27FC236}">
                <a16:creationId xmlns:a16="http://schemas.microsoft.com/office/drawing/2014/main" id="{8DD38D04-0710-4AA8-ABAF-E35C132DB4DF}"/>
              </a:ext>
            </a:extLst>
          </p:cNvPr>
          <p:cNvSpPr/>
          <p:nvPr/>
        </p:nvSpPr>
        <p:spPr>
          <a:xfrm>
            <a:off x="4209667" y="4347874"/>
            <a:ext cx="72314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Many partially-confirmed blocks awaiting ordering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With 3 new blocks mined to instance 0, all these will be fully confirmed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E57B0-9BDB-47DE-8403-FDCF5BCC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17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111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727"/>
    </mc:Choice>
    <mc:Fallback xmlns="">
      <p:transition spd="slow" advTm="1657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97" dur="indefinite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500"/>
                            </p:stCondLst>
                            <p:childTnLst>
                              <p:par>
                                <p:cTn id="1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000"/>
                            </p:stCondLst>
                            <p:childTnLst>
                              <p:par>
                                <p:cTn id="1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50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0"/>
                            </p:stCondLst>
                            <p:childTnLst>
                              <p:par>
                                <p:cTn id="20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30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3000"/>
                            </p:stCondLst>
                            <p:childTnLst>
                              <p:par>
                                <p:cTn id="2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350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3500"/>
                            </p:stCondLst>
                            <p:childTnLst>
                              <p:par>
                                <p:cTn id="2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500"/>
                            </p:stCondLst>
                            <p:childTnLst>
                              <p:par>
                                <p:cTn id="2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0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1000"/>
                            </p:stCondLst>
                            <p:childTnLst>
                              <p:par>
                                <p:cTn id="2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1500"/>
                            </p:stCondLst>
                            <p:childTnLst>
                              <p:par>
                                <p:cTn id="2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000"/>
                            </p:stCondLst>
                            <p:childTnLst>
                              <p:par>
                                <p:cTn id="2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500"/>
                            </p:stCondLst>
                            <p:childTnLst>
                              <p:par>
                                <p:cTn id="2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000"/>
                            </p:stCondLst>
                            <p:childTnLst>
                              <p:par>
                                <p:cTn id="2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2000"/>
                            </p:stCondLst>
                            <p:childTnLst>
                              <p:par>
                                <p:cTn id="2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2500"/>
                            </p:stCondLst>
                            <p:childTnLst>
                              <p:par>
                                <p:cTn id="2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8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2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3500"/>
                            </p:stCondLst>
                            <p:childTnLst>
                              <p:par>
                                <p:cTn id="3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6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4000"/>
                            </p:stCondLst>
                            <p:childTnLst>
                              <p:par>
                                <p:cTn id="3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0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4500"/>
                            </p:stCondLst>
                            <p:childTnLst>
                              <p:par>
                                <p:cTn id="3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5000"/>
                            </p:stCondLst>
                            <p:childTnLst>
                              <p:par>
                                <p:cTn id="3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5500"/>
                            </p:stCondLst>
                            <p:childTnLst>
                              <p:par>
                                <p:cTn id="3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2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6000"/>
                            </p:stCondLst>
                            <p:childTnLst>
                              <p:par>
                                <p:cTn id="3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6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5" grpId="2" animBg="1"/>
      <p:bldP spid="105" grpId="3" animBg="1"/>
      <p:bldP spid="111" grpId="0" animBg="1"/>
      <p:bldP spid="113" grpId="0" animBg="1"/>
      <p:bldP spid="114" grpId="0" animBg="1"/>
      <p:bldP spid="114" grpId="1" animBg="1"/>
      <p:bldP spid="132" grpId="0"/>
      <p:bldP spid="132" grpId="1"/>
      <p:bldP spid="133" grpId="0" animBg="1"/>
      <p:bldP spid="133" grpId="1" animBg="1"/>
      <p:bldP spid="134" grpId="0"/>
      <p:bldP spid="134" grpId="1"/>
      <p:bldP spid="145" grpId="0"/>
      <p:bldP spid="145" grpId="1"/>
      <p:bldP spid="146" grpId="0" animBg="1"/>
      <p:bldP spid="147" grpId="0" animBg="1"/>
      <p:bldP spid="148" grpId="0" animBg="1"/>
      <p:bldP spid="149" grpId="0"/>
      <p:bldP spid="149" grpId="1"/>
      <p:bldP spid="152" grpId="0" build="allAtOnce"/>
      <p:bldP spid="153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83" grpId="0" animBg="1"/>
      <p:bldP spid="184" grpId="0" animBg="1"/>
      <p:bldP spid="185" grpId="0" animBg="1"/>
      <p:bldP spid="186" grpId="0" animBg="1"/>
      <p:bldP spid="188" grpId="0" animBg="1"/>
      <p:bldP spid="189" grpId="0" animBg="1"/>
      <p:bldP spid="190" grpId="0" animBg="1"/>
      <p:bldP spid="187" grpId="0" animBg="1"/>
      <p:bldP spid="191" grpId="0" animBg="1"/>
      <p:bldP spid="192" grpId="0" animBg="1"/>
      <p:bldP spid="193" grpId="0" animBg="1"/>
      <p:bldP spid="194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C46F8-3AD2-4989-BE33-F8A213BDF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Virtual sizes chosen by the adversary</a:t>
            </a:r>
            <a:endParaRPr lang="en-SG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D273F-D632-4593-BB4B-00163AC2A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277" y="875905"/>
            <a:ext cx="11747883" cy="3423722"/>
          </a:xfrm>
        </p:spPr>
        <p:txBody>
          <a:bodyPr/>
          <a:lstStyle/>
          <a:p>
            <a:endParaRPr lang="en-SG" dirty="0"/>
          </a:p>
          <a:p>
            <a:r>
              <a:rPr lang="en-US" dirty="0"/>
              <a:t>Virtual size is determined by the miner</a:t>
            </a:r>
          </a:p>
          <a:p>
            <a:r>
              <a:rPr lang="en-US" dirty="0"/>
              <a:t>Adversary has freedom in choosing the virtual size:</a:t>
            </a:r>
            <a:endParaRPr lang="en-SG" dirty="0"/>
          </a:p>
          <a:p>
            <a:pPr lvl="1"/>
            <a:r>
              <a:rPr lang="en-SG" dirty="0"/>
              <a:t>Choose a small value: It will not help the slow instance to ‘catch up’, but it’s okay because later honest blocks will still help</a:t>
            </a:r>
          </a:p>
          <a:p>
            <a:pPr lvl="1"/>
            <a:r>
              <a:rPr lang="en-SG" dirty="0"/>
              <a:t>Choose a big value: prevented by requiring a pointer to the head of the longest chain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B3B0F64-21DD-4648-A6B0-8C77422E3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6623AC-6214-4831-9255-3A475B17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18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0601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751"/>
    </mc:Choice>
    <mc:Fallback xmlns="">
      <p:transition spd="slow" advTm="41751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0BFFA-EB22-4765-BD02-CD5550FC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Conclusions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D7E7C-4471-4B50-A510-CBD48026B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277" y="875904"/>
            <a:ext cx="11747883" cy="4521417"/>
          </a:xfrm>
        </p:spPr>
        <p:txBody>
          <a:bodyPr/>
          <a:lstStyle/>
          <a:p>
            <a:r>
              <a:rPr lang="en-US" dirty="0"/>
              <a:t>OHIE: A simple blockchain protocol with state-of-the-art throughput</a:t>
            </a:r>
          </a:p>
          <a:p>
            <a:pPr lvl="1"/>
            <a:r>
              <a:rPr lang="en-US" dirty="0"/>
              <a:t>Composes as many Nakamoto consensus instances as permitted by available bandwidth</a:t>
            </a:r>
          </a:p>
          <a:p>
            <a:pPr lvl="1"/>
            <a:r>
              <a:rPr lang="en-US" dirty="0"/>
              <a:t>Ensure that the adversary splits its power evenly across all the chains</a:t>
            </a:r>
          </a:p>
          <a:p>
            <a:pPr lvl="1"/>
            <a:r>
              <a:rPr lang="en-US" dirty="0"/>
              <a:t>Orders blocks across multiple chains into a total order</a:t>
            </a:r>
          </a:p>
          <a:p>
            <a:endParaRPr lang="en-US" dirty="0"/>
          </a:p>
          <a:p>
            <a:r>
              <a:rPr lang="en-US" dirty="0"/>
              <a:t>Admits a modular security proof based on reduction from Nakamoto consensus – details in paper</a:t>
            </a:r>
          </a:p>
          <a:p>
            <a:pPr lvl="1"/>
            <a:r>
              <a:rPr lang="en-US" dirty="0"/>
              <a:t>Safety and liveness proofs</a:t>
            </a:r>
          </a:p>
          <a:p>
            <a:pPr lvl="1"/>
            <a:r>
              <a:rPr lang="en-US" dirty="0"/>
              <a:t>Chain consistency, chain growth, chain quality proofs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DCF5BB0-3EF8-48AF-A13A-B07303141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E6452-9608-45C2-9D32-3E9D5F2F5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19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3956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675"/>
    </mc:Choice>
    <mc:Fallback xmlns="">
      <p:transition spd="slow" advTm="3767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DA218-4A8F-48F5-8035-85B39EC5C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Throughput of blockchains</a:t>
            </a:r>
            <a:endParaRPr lang="en-SG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76D4BE7-3CC5-4CC0-BFBB-D5D2A17BFB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833922"/>
              </p:ext>
            </p:extLst>
          </p:nvPr>
        </p:nvGraphicFramePr>
        <p:xfrm>
          <a:off x="5004517" y="2928540"/>
          <a:ext cx="6847841" cy="30386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6787">
                  <a:extLst>
                    <a:ext uri="{9D8B030D-6E8A-4147-A177-3AD203B41FA5}">
                      <a16:colId xmlns:a16="http://schemas.microsoft.com/office/drawing/2014/main" val="3808137599"/>
                    </a:ext>
                  </a:extLst>
                </a:gridCol>
                <a:gridCol w="3191054">
                  <a:extLst>
                    <a:ext uri="{9D8B030D-6E8A-4147-A177-3AD203B41FA5}">
                      <a16:colId xmlns:a16="http://schemas.microsoft.com/office/drawing/2014/main" val="2426557120"/>
                    </a:ext>
                  </a:extLst>
                </a:gridCol>
              </a:tblGrid>
              <a:tr h="441195">
                <a:tc>
                  <a:txBody>
                    <a:bodyPr/>
                    <a:lstStyle/>
                    <a:p>
                      <a:r>
                        <a:rPr lang="en-SG" sz="2400" dirty="0"/>
                        <a:t>Some example</a:t>
                      </a:r>
                      <a:r>
                        <a:rPr lang="en-SG" sz="2400" baseline="0" dirty="0"/>
                        <a:t> modern </a:t>
                      </a:r>
                      <a:r>
                        <a:rPr lang="en-SG" sz="2400" dirty="0"/>
                        <a:t>Blockchain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2400" dirty="0"/>
                        <a:t>transaction</a:t>
                      </a:r>
                      <a:r>
                        <a:rPr lang="en-US" altLang="zh-CN" sz="2400" dirty="0"/>
                        <a:t>s</a:t>
                      </a:r>
                      <a:r>
                        <a:rPr lang="en-SG" sz="2400" dirty="0"/>
                        <a:t>/second</a:t>
                      </a:r>
                    </a:p>
                    <a:p>
                      <a:r>
                        <a:rPr lang="en-SG" sz="2400" dirty="0"/>
                        <a:t>(observed in experiments)</a:t>
                      </a:r>
                      <a:endParaRPr lang="en-SG" sz="240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405766"/>
                  </a:ext>
                </a:extLst>
              </a:tr>
              <a:tr h="3525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 err="1">
                          <a:solidFill>
                            <a:srgbClr val="C00000"/>
                          </a:solidFill>
                          <a:effectLst/>
                        </a:rPr>
                        <a:t>RSCoin</a:t>
                      </a:r>
                      <a:r>
                        <a:rPr lang="en-SG" sz="2400" u="none" strike="noStrike" dirty="0">
                          <a:effectLst/>
                        </a:rPr>
                        <a:t> (NDSS‘16)</a:t>
                      </a:r>
                      <a:endParaRPr lang="en-SG" sz="2400" b="0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>
                          <a:effectLst/>
                        </a:rPr>
                        <a:t>~2,000</a:t>
                      </a:r>
                      <a:endParaRPr lang="en-SG" sz="2400" b="0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extLst>
                  <a:ext uri="{0D108BD9-81ED-4DB2-BD59-A6C34878D82A}">
                    <a16:rowId xmlns:a16="http://schemas.microsoft.com/office/drawing/2014/main" val="2123011907"/>
                  </a:ext>
                </a:extLst>
              </a:tr>
              <a:tr h="3525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 err="1">
                          <a:solidFill>
                            <a:srgbClr val="C00000"/>
                          </a:solidFill>
                          <a:effectLst/>
                        </a:rPr>
                        <a:t>ByzCoin</a:t>
                      </a:r>
                      <a:r>
                        <a:rPr lang="en-SG" sz="2400" u="none" strike="noStrike" dirty="0">
                          <a:effectLst/>
                        </a:rPr>
                        <a:t> (USENIX Sec‘16)</a:t>
                      </a:r>
                      <a:endParaRPr lang="en-SG" sz="2400" b="0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>
                          <a:effectLst/>
                        </a:rPr>
                        <a:t>~1,000</a:t>
                      </a:r>
                      <a:endParaRPr lang="en-SG" sz="2400" b="0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extLst>
                  <a:ext uri="{0D108BD9-81ED-4DB2-BD59-A6C34878D82A}">
                    <a16:rowId xmlns:a16="http://schemas.microsoft.com/office/drawing/2014/main" val="1926740427"/>
                  </a:ext>
                </a:extLst>
              </a:tr>
              <a:tr h="3525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Algorand</a:t>
                      </a:r>
                      <a:r>
                        <a:rPr lang="en-SG" sz="2400" u="none" strike="noStrike" dirty="0">
                          <a:effectLst/>
                        </a:rPr>
                        <a:t> (SOSP‘17)</a:t>
                      </a:r>
                      <a:endParaRPr lang="en-SG" sz="2400" b="1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>
                          <a:effectLst/>
                        </a:rPr>
                        <a:t>~1,000</a:t>
                      </a:r>
                      <a:endParaRPr lang="en-SG" sz="2400" b="1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extLst>
                  <a:ext uri="{0D108BD9-81ED-4DB2-BD59-A6C34878D82A}">
                    <a16:rowId xmlns:a16="http://schemas.microsoft.com/office/drawing/2014/main" val="969418458"/>
                  </a:ext>
                </a:extLst>
              </a:tr>
              <a:tr h="3525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 err="1">
                          <a:solidFill>
                            <a:srgbClr val="C00000"/>
                          </a:solidFill>
                          <a:effectLst/>
                        </a:rPr>
                        <a:t>Omniledger</a:t>
                      </a:r>
                      <a:r>
                        <a:rPr lang="en-SG" sz="2400" u="none" strike="noStrike" dirty="0">
                          <a:effectLst/>
                        </a:rPr>
                        <a:t> (SP‘18)</a:t>
                      </a:r>
                      <a:endParaRPr lang="en-SG" sz="2400" b="0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>
                          <a:effectLst/>
                        </a:rPr>
                        <a:t>~3,000</a:t>
                      </a:r>
                      <a:endParaRPr lang="en-SG" sz="2400" b="0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extLst>
                  <a:ext uri="{0D108BD9-81ED-4DB2-BD59-A6C34878D82A}">
                    <a16:rowId xmlns:a16="http://schemas.microsoft.com/office/drawing/2014/main" val="2944781748"/>
                  </a:ext>
                </a:extLst>
              </a:tr>
              <a:tr h="3525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 err="1">
                          <a:solidFill>
                            <a:srgbClr val="C00000"/>
                          </a:solidFill>
                          <a:effectLst/>
                        </a:rPr>
                        <a:t>RapidChain</a:t>
                      </a:r>
                      <a:r>
                        <a:rPr lang="en-SG" sz="2400" u="none" strike="noStrike" dirty="0">
                          <a:effectLst/>
                        </a:rPr>
                        <a:t> (CCS‘18)</a:t>
                      </a:r>
                      <a:endParaRPr lang="en-SG" sz="2400" b="0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SG" sz="2400" u="none" strike="noStrike" dirty="0">
                          <a:effectLst/>
                        </a:rPr>
                        <a:t>~8,000</a:t>
                      </a:r>
                      <a:endParaRPr lang="en-SG" sz="2400" b="0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33" marR="4233" marT="4233" marB="0" anchor="ctr"/>
                </a:tc>
                <a:extLst>
                  <a:ext uri="{0D108BD9-81ED-4DB2-BD59-A6C34878D82A}">
                    <a16:rowId xmlns:a16="http://schemas.microsoft.com/office/drawing/2014/main" val="336694793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7C4868B-E76A-4A33-976F-25026DCC4CA8}"/>
              </a:ext>
            </a:extLst>
          </p:cNvPr>
          <p:cNvSpPr/>
          <p:nvPr/>
        </p:nvSpPr>
        <p:spPr>
          <a:xfrm>
            <a:off x="2037431" y="3203544"/>
            <a:ext cx="1005403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sz="11500" dirty="0"/>
              <a:t>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90302C-591F-4E8F-B4FD-001A379B150A}"/>
              </a:ext>
            </a:extLst>
          </p:cNvPr>
          <p:cNvSpPr/>
          <p:nvPr/>
        </p:nvSpPr>
        <p:spPr>
          <a:xfrm>
            <a:off x="1078033" y="4928030"/>
            <a:ext cx="29241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sz="2400" dirty="0"/>
              <a:t>transactions/second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C71A3DD-5205-4A3E-B22F-236703A6A45D}"/>
              </a:ext>
            </a:extLst>
          </p:cNvPr>
          <p:cNvGrpSpPr/>
          <p:nvPr/>
        </p:nvGrpSpPr>
        <p:grpSpPr>
          <a:xfrm>
            <a:off x="412432" y="1617956"/>
            <a:ext cx="4255401" cy="1301734"/>
            <a:chOff x="670139" y="1127122"/>
            <a:chExt cx="4255401" cy="13017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BE396A6-C6C6-4069-972C-2325F7E2E3A2}"/>
                </a:ext>
              </a:extLst>
            </p:cNvPr>
            <p:cNvSpPr/>
            <p:nvPr/>
          </p:nvSpPr>
          <p:spPr>
            <a:xfrm>
              <a:off x="670139" y="1127122"/>
              <a:ext cx="4255401" cy="11387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4400" dirty="0">
                  <a:solidFill>
                    <a:srgbClr val="C00000"/>
                  </a:solidFill>
                </a:rPr>
                <a:t>Bitcoin</a:t>
              </a:r>
              <a:r>
                <a:rPr lang="en-US" altLang="zh-CN" sz="4400" dirty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</a:p>
            <a:p>
              <a:pPr algn="ctr"/>
              <a:r>
                <a:rPr lang="en-US" altLang="zh-CN" sz="2400" dirty="0">
                  <a:solidFill>
                    <a:srgbClr val="C00000"/>
                  </a:solidFill>
                </a:rPr>
                <a:t>(</a:t>
              </a:r>
              <a:r>
                <a:rPr lang="en-SG" sz="2400" dirty="0">
                  <a:solidFill>
                    <a:srgbClr val="C00000"/>
                  </a:solidFill>
                </a:rPr>
                <a:t>Nakamoto Consensus</a:t>
              </a:r>
              <a:r>
                <a:rPr lang="en-US" altLang="zh-CN" sz="2400" dirty="0">
                  <a:solidFill>
                    <a:srgbClr val="C00000"/>
                  </a:solidFill>
                </a:rPr>
                <a:t>)</a:t>
              </a:r>
              <a:endParaRPr lang="en-SG" sz="4000" dirty="0">
                <a:solidFill>
                  <a:srgbClr val="C00000"/>
                </a:solidFill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309F7FD-E3C2-4C7D-A342-BFAE349172FC}"/>
                </a:ext>
              </a:extLst>
            </p:cNvPr>
            <p:cNvCxnSpPr/>
            <p:nvPr/>
          </p:nvCxnSpPr>
          <p:spPr>
            <a:xfrm>
              <a:off x="786543" y="2428856"/>
              <a:ext cx="4070555" cy="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42BE36A-C064-4258-A351-B77CF1EFE5FA}"/>
              </a:ext>
            </a:extLst>
          </p:cNvPr>
          <p:cNvGrpSpPr/>
          <p:nvPr/>
        </p:nvGrpSpPr>
        <p:grpSpPr>
          <a:xfrm>
            <a:off x="5380438" y="1596251"/>
            <a:ext cx="6096000" cy="1323439"/>
            <a:chOff x="5606352" y="1275304"/>
            <a:chExt cx="6096000" cy="1323439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D89B41C-C876-4390-89DC-6DF18238C561}"/>
                </a:ext>
              </a:extLst>
            </p:cNvPr>
            <p:cNvSpPr/>
            <p:nvPr/>
          </p:nvSpPr>
          <p:spPr>
            <a:xfrm>
              <a:off x="5606352" y="1275304"/>
              <a:ext cx="6096000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4000" dirty="0">
                  <a:solidFill>
                    <a:schemeClr val="accent1">
                      <a:lumMod val="50000"/>
                    </a:schemeClr>
                  </a:solidFill>
                </a:rPr>
                <a:t>Modern</a:t>
              </a:r>
              <a:r>
                <a:rPr lang="en-SG" sz="4000" dirty="0">
                  <a:solidFill>
                    <a:schemeClr val="accent1">
                      <a:lumMod val="50000"/>
                    </a:schemeClr>
                  </a:solidFill>
                </a:rPr>
                <a:t> blockchains</a:t>
              </a:r>
              <a:r>
                <a:rPr lang="en-SG" sz="4000" i="1" dirty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  <a:br>
                <a:rPr lang="en-SG" sz="4000" i="1" dirty="0">
                  <a:solidFill>
                    <a:schemeClr val="accent1">
                      <a:lumMod val="50000"/>
                    </a:schemeClr>
                  </a:solidFill>
                </a:rPr>
              </a:br>
              <a:endParaRPr lang="en-SG" sz="4000" i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E80D315-4F9A-48DA-B675-F2663F05906C}"/>
                </a:ext>
              </a:extLst>
            </p:cNvPr>
            <p:cNvSpPr/>
            <p:nvPr/>
          </p:nvSpPr>
          <p:spPr>
            <a:xfrm>
              <a:off x="6268124" y="1988038"/>
              <a:ext cx="47724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SG" sz="2400" dirty="0"/>
                <a:t>thousands of transactions/second</a:t>
              </a:r>
              <a:endParaRPr lang="en-SG" sz="4800" dirty="0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D380FAA-E299-4585-9B60-80365949DE19}"/>
                </a:ext>
              </a:extLst>
            </p:cNvPr>
            <p:cNvCxnSpPr/>
            <p:nvPr/>
          </p:nvCxnSpPr>
          <p:spPr>
            <a:xfrm>
              <a:off x="6619075" y="1989846"/>
              <a:ext cx="4070555" cy="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47971718-3D14-4939-B8C7-7B5EF7F86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C51090-D648-4831-9797-B73C886E5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2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04845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926"/>
    </mc:Choice>
    <mc:Fallback xmlns="">
      <p:transition spd="slow" advTm="3992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2C82D-9C26-4C34-AA6E-D6C4EB7C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Simplicity is important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D144A-2BF0-438A-92BB-F5996CA42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Nakamoto consensus is remarkably </a:t>
            </a:r>
            <a:r>
              <a:rPr lang="en-US" sz="5400" dirty="0">
                <a:solidFill>
                  <a:srgbClr val="C00000"/>
                </a:solidFill>
              </a:rPr>
              <a:t>simple</a:t>
            </a:r>
            <a:endParaRPr lang="en-US" sz="4400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Can be fully described in a few dozens of lines of pseudo-code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3200" dirty="0"/>
              <a:t>Simplicity is always good!</a:t>
            </a:r>
            <a:endParaRPr lang="en-US" sz="3600" dirty="0"/>
          </a:p>
          <a:p>
            <a:r>
              <a:rPr lang="en-US" dirty="0"/>
              <a:t>More reliable implementation</a:t>
            </a:r>
          </a:p>
          <a:p>
            <a:r>
              <a:rPr lang="en-US" dirty="0"/>
              <a:t>Easy re-parametrization in different deployments</a:t>
            </a:r>
          </a:p>
          <a:p>
            <a:r>
              <a:rPr lang="en-US" dirty="0"/>
              <a:t>Formal proofs and cross validations</a:t>
            </a:r>
          </a:p>
          <a:p>
            <a:pPr lvl="1"/>
            <a:r>
              <a:rPr lang="en-US" dirty="0"/>
              <a:t>Critical! Consensus protocols are notoriously difficult to analyze in the presence of byzantine failures</a:t>
            </a:r>
          </a:p>
          <a:p>
            <a:endParaRPr lang="en-SG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F530259-9A69-4392-873F-93496EA2F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2A376-FE9F-49BA-B6B8-DAFECD184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3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061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486"/>
    </mc:Choice>
    <mc:Fallback xmlns="">
      <p:transition spd="slow" advTm="574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>
            <a:extLst>
              <a:ext uri="{FF2B5EF4-FFF2-40B4-BE49-F238E27FC236}">
                <a16:creationId xmlns:a16="http://schemas.microsoft.com/office/drawing/2014/main" id="{E99C98E7-7BCD-4FFE-A9F7-2E14B6CED5AB}"/>
              </a:ext>
            </a:extLst>
          </p:cNvPr>
          <p:cNvSpPr txBox="1">
            <a:spLocks/>
          </p:cNvSpPr>
          <p:nvPr/>
        </p:nvSpPr>
        <p:spPr>
          <a:xfrm>
            <a:off x="1107791" y="1878787"/>
            <a:ext cx="9895489" cy="11334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SG" sz="5400" dirty="0"/>
              <a:t>Can we have both?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C6EF1A-AED4-4490-A32D-38C4AEEDCC88}"/>
              </a:ext>
            </a:extLst>
          </p:cNvPr>
          <p:cNvSpPr/>
          <p:nvPr/>
        </p:nvSpPr>
        <p:spPr>
          <a:xfrm>
            <a:off x="1498600" y="2939700"/>
            <a:ext cx="3244186" cy="26870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SG" sz="4400" dirty="0">
                <a:solidFill>
                  <a:srgbClr val="0070C0"/>
                </a:solidFill>
              </a:rPr>
              <a:t>Simplicity</a:t>
            </a:r>
            <a:r>
              <a:rPr lang="en-SG" sz="2400" dirty="0">
                <a:solidFill>
                  <a:srgbClr val="0070C0"/>
                </a:solidFill>
              </a:rPr>
              <a:t> </a:t>
            </a:r>
            <a:r>
              <a:rPr lang="en-SG" sz="2800" dirty="0">
                <a:solidFill>
                  <a:srgbClr val="0070C0"/>
                </a:solidFill>
              </a:rPr>
              <a:t>of Nakamoto consensus</a:t>
            </a:r>
            <a:endParaRPr lang="en-SG" sz="2400" dirty="0">
              <a:solidFill>
                <a:srgbClr val="0070C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A26B09-41E8-4CEE-9E10-A334B5AAEB24}"/>
              </a:ext>
            </a:extLst>
          </p:cNvPr>
          <p:cNvSpPr/>
          <p:nvPr/>
        </p:nvSpPr>
        <p:spPr>
          <a:xfrm>
            <a:off x="7121525" y="2939700"/>
            <a:ext cx="4186555" cy="22992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SG" sz="4400" dirty="0">
                <a:solidFill>
                  <a:srgbClr val="0070C0"/>
                </a:solidFill>
              </a:rPr>
              <a:t>Throughput</a:t>
            </a:r>
            <a:r>
              <a:rPr lang="en-SG" sz="3200" dirty="0">
                <a:solidFill>
                  <a:srgbClr val="0070C0"/>
                </a:solidFill>
              </a:rPr>
              <a:t> </a:t>
            </a:r>
            <a:r>
              <a:rPr lang="en-SG" sz="2800" dirty="0">
                <a:solidFill>
                  <a:srgbClr val="0070C0"/>
                </a:solidFill>
              </a:rPr>
              <a:t>of</a:t>
            </a:r>
          </a:p>
          <a:p>
            <a:pPr algn="ctr"/>
            <a:r>
              <a:rPr lang="en-SG" sz="2800" dirty="0">
                <a:solidFill>
                  <a:srgbClr val="0070C0"/>
                </a:solidFill>
              </a:rPr>
              <a:t>state-of-the-art blockchain protocols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BC2CAB-527C-493D-BFCC-1C3EB9E01CE6}"/>
              </a:ext>
            </a:extLst>
          </p:cNvPr>
          <p:cNvSpPr txBox="1"/>
          <p:nvPr/>
        </p:nvSpPr>
        <p:spPr>
          <a:xfrm>
            <a:off x="5576887" y="3429000"/>
            <a:ext cx="1038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</a:t>
            </a:r>
            <a:endParaRPr lang="en-SG" sz="2800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FAB7F19-9E0D-495F-85F1-05C07C77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BC02B9-68CB-4404-AD21-F67D875C8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t>4</a:t>
            </a:fld>
            <a:r>
              <a:rPr lang="en-SG" dirty="0"/>
              <a:t>/19</a:t>
            </a:r>
          </a:p>
        </p:txBody>
      </p:sp>
    </p:spTree>
    <p:extLst>
      <p:ext uri="{BB962C8B-B14F-4D97-AF65-F5344CB8AC3E}">
        <p14:creationId xmlns:p14="http://schemas.microsoft.com/office/powerpoint/2010/main" val="226461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43"/>
    </mc:Choice>
    <mc:Fallback xmlns="">
      <p:transition spd="slow" advTm="11843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99DE72-C3F1-43A6-9853-A458AF811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Our contribution: OHIE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B1546CCA-4844-467A-837B-1D59B6469A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OHIE composes many parallel instances of Nakamoto consensus</a:t>
                </a:r>
              </a:p>
              <a:p>
                <a:pPr lvl="1"/>
                <a:r>
                  <a:rPr lang="en-US" dirty="0"/>
                  <a:t>E.g. 1000x instances -&gt; 1000x throughput</a:t>
                </a:r>
              </a:p>
              <a:p>
                <a:pPr lvl="1"/>
                <a:r>
                  <a:rPr lang="en-US" dirty="0"/>
                  <a:t>Permissionless, </a:t>
                </a:r>
                <a:r>
                  <a:rPr lang="en-US" dirty="0" err="1"/>
                  <a:t>PoW</a:t>
                </a:r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Security proof by reduction to Nakamoto Consensus</a:t>
                </a:r>
                <a:r>
                  <a:rPr lang="zh-CN" altLang="en-US" dirty="0"/>
                  <a:t>*</a:t>
                </a:r>
                <a:endParaRPr lang="en-US" dirty="0"/>
              </a:p>
              <a:p>
                <a:pPr lvl="1"/>
                <a:r>
                  <a:rPr lang="en-US" dirty="0"/>
                  <a:t>Provably secure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B1546CCA-4844-467A-837B-1D59B6469A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6"/>
                <a:stretch>
                  <a:fillRect l="-934" t="-210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009364-3B57-4B89-A630-6DE581492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6D80BE-DAF2-4D1B-B4B3-6E27697E67B3}"/>
              </a:ext>
            </a:extLst>
          </p:cNvPr>
          <p:cNvGrpSpPr/>
          <p:nvPr/>
        </p:nvGrpSpPr>
        <p:grpSpPr>
          <a:xfrm>
            <a:off x="381000" y="5714363"/>
            <a:ext cx="11709049" cy="1015663"/>
            <a:chOff x="1540678" y="5612763"/>
            <a:chExt cx="10442423" cy="10156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75848DC-C1CF-4246-98BA-24E0961A6D7C}"/>
                </a:ext>
              </a:extLst>
            </p:cNvPr>
            <p:cNvSpPr/>
            <p:nvPr/>
          </p:nvSpPr>
          <p:spPr>
            <a:xfrm>
              <a:off x="1540678" y="5612763"/>
              <a:ext cx="10442423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en-SG" sz="2000" dirty="0">
                  <a:solidFill>
                    <a:srgbClr val="0070C0"/>
                  </a:solidFill>
                </a:rPr>
                <a:t>“Analysis of the blockchain protocol in asynchronous networks.” PASS, R.et al.(EUROCRYPT17)</a:t>
              </a:r>
            </a:p>
            <a:p>
              <a:pPr lvl="1"/>
              <a:r>
                <a:rPr lang="en-SG" sz="2000" dirty="0">
                  <a:solidFill>
                    <a:srgbClr val="0070C0"/>
                  </a:solidFill>
                </a:rPr>
                <a:t>“A Better Method to </a:t>
              </a:r>
              <a:r>
                <a:rPr lang="en-SG" sz="2000" dirty="0" err="1">
                  <a:solidFill>
                    <a:srgbClr val="0070C0"/>
                  </a:solidFill>
                </a:rPr>
                <a:t>analyze</a:t>
              </a:r>
              <a:r>
                <a:rPr lang="en-SG" sz="2000" dirty="0">
                  <a:solidFill>
                    <a:srgbClr val="0070C0"/>
                  </a:solidFill>
                </a:rPr>
                <a:t> Blockchain Consistency.” KIFFER, L. et al. (CCS18)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FBEE3F2-F91B-4970-8BC4-2A7C4F3313D3}"/>
                </a:ext>
              </a:extLst>
            </p:cNvPr>
            <p:cNvSpPr txBox="1"/>
            <p:nvPr/>
          </p:nvSpPr>
          <p:spPr>
            <a:xfrm>
              <a:off x="1769979" y="5612763"/>
              <a:ext cx="354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*:</a:t>
              </a:r>
              <a:endParaRPr lang="en-SG" sz="2000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C4F2E7-03E3-48DF-8E30-D655314A9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5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0569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430"/>
    </mc:Choice>
    <mc:Fallback xmlns="">
      <p:transition spd="slow" advTm="4243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6E9B2-2719-4862-93AC-11EE68CBB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OHIE: Performance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C9455-109A-4CB8-B66E-D34545751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277" y="875904"/>
            <a:ext cx="6041223" cy="5605878"/>
          </a:xfrm>
        </p:spPr>
        <p:txBody>
          <a:bodyPr>
            <a:normAutofit/>
          </a:bodyPr>
          <a:lstStyle/>
          <a:p>
            <a:r>
              <a:rPr lang="en-US" dirty="0"/>
              <a:t>Experiment on up to 50,000 nodes</a:t>
            </a:r>
          </a:p>
          <a:p>
            <a:r>
              <a:rPr lang="en-US" dirty="0">
                <a:solidFill>
                  <a:srgbClr val="C00000"/>
                </a:solidFill>
              </a:rPr>
              <a:t>Throughput</a:t>
            </a:r>
          </a:p>
          <a:p>
            <a:pPr lvl="1"/>
            <a:r>
              <a:rPr lang="en-US" b="1" dirty="0"/>
              <a:t>Scales linearly with available bandwidth</a:t>
            </a:r>
          </a:p>
          <a:p>
            <a:pPr lvl="1"/>
            <a:r>
              <a:rPr lang="en-US" dirty="0"/>
              <a:t>E.g. 20Mbps </a:t>
            </a:r>
            <a:r>
              <a:rPr lang="en-US" dirty="0" err="1"/>
              <a:t>bw</a:t>
            </a:r>
            <a:r>
              <a:rPr lang="en-US" dirty="0"/>
              <a:t>/node -&gt; 10 Mbps throughput (2,500 transactions/sec)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Confirmation latency</a:t>
            </a:r>
          </a:p>
          <a:p>
            <a:pPr lvl="1"/>
            <a:r>
              <a:rPr lang="en-US" dirty="0"/>
              <a:t>Below 10min</a:t>
            </a:r>
          </a:p>
          <a:p>
            <a:pPr lvl="1"/>
            <a:r>
              <a:rPr lang="en-US" dirty="0"/>
              <a:t>(Bitcoin: ~60min, Ethereum ~3min)</a:t>
            </a:r>
          </a:p>
          <a:p>
            <a:r>
              <a:rPr lang="en-US" dirty="0">
                <a:solidFill>
                  <a:srgbClr val="C00000"/>
                </a:solidFill>
              </a:rPr>
              <a:t>Decentralization factor</a:t>
            </a:r>
          </a:p>
          <a:p>
            <a:pPr lvl="1"/>
            <a:r>
              <a:rPr lang="en-US" dirty="0"/>
              <a:t># Distinct blocks / sec</a:t>
            </a:r>
          </a:p>
          <a:p>
            <a:pPr lvl="1"/>
            <a:r>
              <a:rPr lang="en-US" dirty="0"/>
              <a:t>At least an order of magnitude higher than prior blockchains</a:t>
            </a:r>
            <a:endParaRPr lang="en-SG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40C696F-FB6B-4E18-A9CA-F8781E1A4119}"/>
              </a:ext>
            </a:extLst>
          </p:cNvPr>
          <p:cNvGrpSpPr/>
          <p:nvPr/>
        </p:nvGrpSpPr>
        <p:grpSpPr>
          <a:xfrm>
            <a:off x="6430069" y="1630006"/>
            <a:ext cx="5384429" cy="4851776"/>
            <a:chOff x="6470620" y="1155521"/>
            <a:chExt cx="5384429" cy="485177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87CE84B-0B25-424B-9873-484989D52DD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70620" y="1155521"/>
              <a:ext cx="5384429" cy="4851776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B21E1AF-4B43-4B11-B025-0BC221A96A62}"/>
                </a:ext>
              </a:extLst>
            </p:cNvPr>
            <p:cNvSpPr/>
            <p:nvPr/>
          </p:nvSpPr>
          <p:spPr>
            <a:xfrm>
              <a:off x="6668740" y="4983479"/>
              <a:ext cx="5006538" cy="9770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591FDA8D-B5EA-4CA2-86E9-B142AB578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 dirty="0"/>
              <a:t>OHIE: Blockchain Scaling Made Simple                  Haifeng Yu, Ivica Nikolic, Ruomu Hou, Prateek Saxena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530D0FA3-73B4-43A6-BE19-6461FC125354}"/>
              </a:ext>
            </a:extLst>
          </p:cNvPr>
          <p:cNvSpPr/>
          <p:nvPr/>
        </p:nvSpPr>
        <p:spPr>
          <a:xfrm rot="18204341">
            <a:off x="8540654" y="612416"/>
            <a:ext cx="1163256" cy="196769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88034-B5EC-4728-9327-F38705DD2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6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725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247"/>
    </mc:Choice>
    <mc:Fallback xmlns="">
      <p:transition spd="slow" advTm="762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FBE4A-0705-420C-BB66-1DA4791F0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392C4-A4B1-4F93-9FF3-F0E582355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437" y="1194983"/>
            <a:ext cx="5703455" cy="5003219"/>
          </a:xfrm>
        </p:spPr>
        <p:txBody>
          <a:bodyPr>
            <a:normAutofit/>
          </a:bodyPr>
          <a:lstStyle/>
          <a:p>
            <a:r>
              <a:rPr lang="en-US" dirty="0"/>
              <a:t>Blockchain problem:</a:t>
            </a:r>
            <a:endParaRPr lang="en-SG" dirty="0"/>
          </a:p>
          <a:p>
            <a:pPr lvl="1"/>
            <a:r>
              <a:rPr lang="en-US" dirty="0"/>
              <a:t>Node agree on a growing list of blocks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Safety: </a:t>
            </a:r>
            <a:r>
              <a:rPr lang="en-US" dirty="0"/>
              <a:t>The order is consistent on all the nodes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Liveness: </a:t>
            </a:r>
            <a:r>
              <a:rPr lang="en-US" dirty="0"/>
              <a:t>Honest blocks are included at a healthy rate</a:t>
            </a:r>
          </a:p>
          <a:p>
            <a:pPr lvl="1"/>
            <a:endParaRPr lang="en-US" b="1" dirty="0">
              <a:solidFill>
                <a:srgbClr val="C00000"/>
              </a:solidFill>
            </a:endParaRPr>
          </a:p>
          <a:p>
            <a:r>
              <a:rPr lang="en-US" sz="2400" b="1" i="1" dirty="0"/>
              <a:t>Total ordering </a:t>
            </a:r>
            <a:r>
              <a:rPr lang="en-US" sz="2400" dirty="0"/>
              <a:t>leads to:</a:t>
            </a:r>
          </a:p>
          <a:p>
            <a:pPr lvl="1"/>
            <a:r>
              <a:rPr lang="en-US" sz="2000" dirty="0"/>
              <a:t>No double-spending</a:t>
            </a:r>
          </a:p>
          <a:p>
            <a:pPr lvl="1"/>
            <a:r>
              <a:rPr lang="en-US" sz="2000" dirty="0"/>
              <a:t>State-machine replication</a:t>
            </a:r>
          </a:p>
          <a:p>
            <a:pPr lvl="1"/>
            <a:r>
              <a:rPr lang="en-US" sz="2000" dirty="0"/>
              <a:t>Smart contract</a:t>
            </a:r>
          </a:p>
          <a:p>
            <a:pPr lvl="1"/>
            <a:r>
              <a:rPr lang="en-US" sz="2000" dirty="0"/>
              <a:t>etc.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EA49E-D317-42AC-8CF0-702EE6F6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 dirty="0"/>
              <a:t>OHIE: Blockchain Scaling Made Simple                  Haifeng Yu, Ivica Nikolic, Ruomu Hou, Prateek Saxena</a:t>
            </a:r>
          </a:p>
        </p:txBody>
      </p: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5099EF58-9AA5-4279-9E97-68FBC497E738}"/>
              </a:ext>
            </a:extLst>
          </p:cNvPr>
          <p:cNvGrpSpPr/>
          <p:nvPr/>
        </p:nvGrpSpPr>
        <p:grpSpPr>
          <a:xfrm>
            <a:off x="6198448" y="2091267"/>
            <a:ext cx="5855770" cy="3451243"/>
            <a:chOff x="6321777" y="2167467"/>
            <a:chExt cx="5855770" cy="3451243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16DA0D3C-689A-4C04-8EE3-F02D45FFA3B3}"/>
                </a:ext>
              </a:extLst>
            </p:cNvPr>
            <p:cNvSpPr/>
            <p:nvPr/>
          </p:nvSpPr>
          <p:spPr>
            <a:xfrm>
              <a:off x="6321777" y="2167467"/>
              <a:ext cx="5426787" cy="1551170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2000" dirty="0"/>
            </a:p>
          </p:txBody>
        </p: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571124F9-F47F-4418-9C0B-1ECF65CE2775}"/>
                </a:ext>
              </a:extLst>
            </p:cNvPr>
            <p:cNvGrpSpPr/>
            <p:nvPr/>
          </p:nvGrpSpPr>
          <p:grpSpPr>
            <a:xfrm>
              <a:off x="6529525" y="2285341"/>
              <a:ext cx="335113" cy="347106"/>
              <a:chOff x="985187" y="1554770"/>
              <a:chExt cx="494518" cy="437089"/>
            </a:xfrm>
          </p:grpSpPr>
          <p:pic>
            <p:nvPicPr>
              <p:cNvPr id="102" name="Picture 7" descr="C:\Users\DCSPRS\AppData\Local\Microsoft\Windows\Temporary Internet Files\Content.IE5\QOX29C3E\pgb-chip-generic[1].png">
                <a:extLst>
                  <a:ext uri="{FF2B5EF4-FFF2-40B4-BE49-F238E27FC236}">
                    <a16:creationId xmlns:a16="http://schemas.microsoft.com/office/drawing/2014/main" id="{9671ED0B-0093-4CF0-BBF9-1A2A2456A08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1608632"/>
                <a:ext cx="331291" cy="3443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3" name="Frame 102">
                <a:extLst>
                  <a:ext uri="{FF2B5EF4-FFF2-40B4-BE49-F238E27FC236}">
                    <a16:creationId xmlns:a16="http://schemas.microsoft.com/office/drawing/2014/main" id="{E69E4BF6-C0D2-4F43-B119-7FFF67E87989}"/>
                  </a:ext>
                </a:extLst>
              </p:cNvPr>
              <p:cNvSpPr/>
              <p:nvPr/>
            </p:nvSpPr>
            <p:spPr>
              <a:xfrm>
                <a:off x="985187" y="1554770"/>
                <a:ext cx="494518" cy="437089"/>
              </a:xfrm>
              <a:prstGeom prst="frame">
                <a:avLst/>
              </a:prstGeom>
              <a:solidFill>
                <a:srgbClr val="4587E7"/>
              </a:solidFill>
              <a:ln w="0">
                <a:solidFill>
                  <a:srgbClr val="4587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AC2CDADE-5BF7-40BE-9FA4-03ECE211CFE0}"/>
                </a:ext>
              </a:extLst>
            </p:cNvPr>
            <p:cNvGrpSpPr/>
            <p:nvPr/>
          </p:nvGrpSpPr>
          <p:grpSpPr>
            <a:xfrm>
              <a:off x="7049567" y="2285341"/>
              <a:ext cx="335113" cy="347106"/>
              <a:chOff x="985187" y="1554770"/>
              <a:chExt cx="494518" cy="437089"/>
            </a:xfrm>
          </p:grpSpPr>
          <p:pic>
            <p:nvPicPr>
              <p:cNvPr id="100" name="Picture 7" descr="C:\Users\DCSPRS\AppData\Local\Microsoft\Windows\Temporary Internet Files\Content.IE5\QOX29C3E\pgb-chip-generic[1].png">
                <a:extLst>
                  <a:ext uri="{FF2B5EF4-FFF2-40B4-BE49-F238E27FC236}">
                    <a16:creationId xmlns:a16="http://schemas.microsoft.com/office/drawing/2014/main" id="{78EA4478-2C5C-4997-8CA6-17A288F3F01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1608632"/>
                <a:ext cx="331291" cy="3443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1" name="Frame 100">
                <a:extLst>
                  <a:ext uri="{FF2B5EF4-FFF2-40B4-BE49-F238E27FC236}">
                    <a16:creationId xmlns:a16="http://schemas.microsoft.com/office/drawing/2014/main" id="{94D5B5A2-29A1-4AD9-9106-D58C0A3EBCFF}"/>
                  </a:ext>
                </a:extLst>
              </p:cNvPr>
              <p:cNvSpPr/>
              <p:nvPr/>
            </p:nvSpPr>
            <p:spPr>
              <a:xfrm>
                <a:off x="985187" y="1554770"/>
                <a:ext cx="494518" cy="437089"/>
              </a:xfrm>
              <a:prstGeom prst="frame">
                <a:avLst/>
              </a:prstGeom>
              <a:solidFill>
                <a:srgbClr val="4587E7"/>
              </a:solidFill>
              <a:ln w="0">
                <a:solidFill>
                  <a:srgbClr val="4587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40C8D6C1-7EEB-48A1-8C5B-82C877E897D8}"/>
                </a:ext>
              </a:extLst>
            </p:cNvPr>
            <p:cNvGrpSpPr/>
            <p:nvPr/>
          </p:nvGrpSpPr>
          <p:grpSpPr>
            <a:xfrm>
              <a:off x="7592289" y="2285341"/>
              <a:ext cx="335113" cy="347106"/>
              <a:chOff x="985187" y="1554770"/>
              <a:chExt cx="494518" cy="437089"/>
            </a:xfrm>
          </p:grpSpPr>
          <p:pic>
            <p:nvPicPr>
              <p:cNvPr id="98" name="Picture 7" descr="C:\Users\DCSPRS\AppData\Local\Microsoft\Windows\Temporary Internet Files\Content.IE5\QOX29C3E\pgb-chip-generic[1].png">
                <a:extLst>
                  <a:ext uri="{FF2B5EF4-FFF2-40B4-BE49-F238E27FC236}">
                    <a16:creationId xmlns:a16="http://schemas.microsoft.com/office/drawing/2014/main" id="{526BD3C6-733A-41F4-8FF2-1A5709A92B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1608632"/>
                <a:ext cx="331291" cy="3443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9" name="Frame 98">
                <a:extLst>
                  <a:ext uri="{FF2B5EF4-FFF2-40B4-BE49-F238E27FC236}">
                    <a16:creationId xmlns:a16="http://schemas.microsoft.com/office/drawing/2014/main" id="{864ECF8A-60D0-43F3-9427-BB5E49FC444C}"/>
                  </a:ext>
                </a:extLst>
              </p:cNvPr>
              <p:cNvSpPr/>
              <p:nvPr/>
            </p:nvSpPr>
            <p:spPr>
              <a:xfrm>
                <a:off x="985187" y="1554770"/>
                <a:ext cx="494518" cy="437089"/>
              </a:xfrm>
              <a:prstGeom prst="frame">
                <a:avLst/>
              </a:prstGeom>
              <a:solidFill>
                <a:srgbClr val="4587E7"/>
              </a:solidFill>
              <a:ln w="0">
                <a:solidFill>
                  <a:srgbClr val="4587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832EB7BB-78FC-4DA0-BE66-AD0557F7ABA4}"/>
                </a:ext>
              </a:extLst>
            </p:cNvPr>
            <p:cNvGrpSpPr/>
            <p:nvPr/>
          </p:nvGrpSpPr>
          <p:grpSpPr>
            <a:xfrm>
              <a:off x="8108662" y="2285341"/>
              <a:ext cx="335113" cy="347106"/>
              <a:chOff x="985187" y="1554770"/>
              <a:chExt cx="494518" cy="437089"/>
            </a:xfrm>
          </p:grpSpPr>
          <p:pic>
            <p:nvPicPr>
              <p:cNvPr id="96" name="Picture 7" descr="C:\Users\DCSPRS\AppData\Local\Microsoft\Windows\Temporary Internet Files\Content.IE5\QOX29C3E\pgb-chip-generic[1].png">
                <a:extLst>
                  <a:ext uri="{FF2B5EF4-FFF2-40B4-BE49-F238E27FC236}">
                    <a16:creationId xmlns:a16="http://schemas.microsoft.com/office/drawing/2014/main" id="{D94E8A61-CDBD-43E0-A41F-A164BF84E24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1608632"/>
                <a:ext cx="331291" cy="3443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7" name="Frame 96">
                <a:extLst>
                  <a:ext uri="{FF2B5EF4-FFF2-40B4-BE49-F238E27FC236}">
                    <a16:creationId xmlns:a16="http://schemas.microsoft.com/office/drawing/2014/main" id="{4EB0A5B4-4F29-4483-8D5E-A9691F5C4B91}"/>
                  </a:ext>
                </a:extLst>
              </p:cNvPr>
              <p:cNvSpPr/>
              <p:nvPr/>
            </p:nvSpPr>
            <p:spPr>
              <a:xfrm>
                <a:off x="985187" y="1554770"/>
                <a:ext cx="494518" cy="437089"/>
              </a:xfrm>
              <a:prstGeom prst="frame">
                <a:avLst/>
              </a:prstGeom>
              <a:solidFill>
                <a:srgbClr val="4587E7"/>
              </a:solidFill>
              <a:ln w="0">
                <a:solidFill>
                  <a:srgbClr val="4587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B1334AED-3EFF-4B2C-8C2B-61A6FEC117A5}"/>
                </a:ext>
              </a:extLst>
            </p:cNvPr>
            <p:cNvSpPr txBox="1"/>
            <p:nvPr/>
          </p:nvSpPr>
          <p:spPr>
            <a:xfrm>
              <a:off x="11365539" y="4427681"/>
              <a:ext cx="812008" cy="4229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…….</a:t>
              </a:r>
              <a:endParaRPr lang="en-SG" sz="2000" dirty="0"/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190686DC-BA9A-425E-BD05-5CB223E555CE}"/>
                </a:ext>
              </a:extLst>
            </p:cNvPr>
            <p:cNvGrpSpPr/>
            <p:nvPr/>
          </p:nvGrpSpPr>
          <p:grpSpPr>
            <a:xfrm>
              <a:off x="9369576" y="2285341"/>
              <a:ext cx="335113" cy="347106"/>
              <a:chOff x="985187" y="1554770"/>
              <a:chExt cx="494518" cy="437089"/>
            </a:xfrm>
          </p:grpSpPr>
          <p:pic>
            <p:nvPicPr>
              <p:cNvPr id="94" name="Picture 7" descr="C:\Users\DCSPRS\AppData\Local\Microsoft\Windows\Temporary Internet Files\Content.IE5\QOX29C3E\pgb-chip-generic[1].png">
                <a:extLst>
                  <a:ext uri="{FF2B5EF4-FFF2-40B4-BE49-F238E27FC236}">
                    <a16:creationId xmlns:a16="http://schemas.microsoft.com/office/drawing/2014/main" id="{13FD2D83-22D0-4442-971A-1F742F130B7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283" y="1607809"/>
                <a:ext cx="331291" cy="3443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5" name="Frame 94">
                <a:extLst>
                  <a:ext uri="{FF2B5EF4-FFF2-40B4-BE49-F238E27FC236}">
                    <a16:creationId xmlns:a16="http://schemas.microsoft.com/office/drawing/2014/main" id="{FE5B1A4B-2F66-4BCE-BB13-A94CCF27D395}"/>
                  </a:ext>
                </a:extLst>
              </p:cNvPr>
              <p:cNvSpPr/>
              <p:nvPr/>
            </p:nvSpPr>
            <p:spPr>
              <a:xfrm>
                <a:off x="985187" y="1554770"/>
                <a:ext cx="494518" cy="437089"/>
              </a:xfrm>
              <a:prstGeom prst="frame">
                <a:avLst/>
              </a:prstGeom>
              <a:solidFill>
                <a:srgbClr val="4587E7"/>
              </a:solidFill>
              <a:ln w="0">
                <a:solidFill>
                  <a:srgbClr val="4587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07892EBE-A270-4B25-8301-5269FD34FE58}"/>
                </a:ext>
              </a:extLst>
            </p:cNvPr>
            <p:cNvGrpSpPr/>
            <p:nvPr/>
          </p:nvGrpSpPr>
          <p:grpSpPr>
            <a:xfrm>
              <a:off x="9889617" y="2285341"/>
              <a:ext cx="335113" cy="347106"/>
              <a:chOff x="985187" y="1554770"/>
              <a:chExt cx="494518" cy="437089"/>
            </a:xfrm>
          </p:grpSpPr>
          <p:pic>
            <p:nvPicPr>
              <p:cNvPr id="92" name="Picture 7" descr="C:\Users\DCSPRS\AppData\Local\Microsoft\Windows\Temporary Internet Files\Content.IE5\QOX29C3E\pgb-chip-generic[1].png">
                <a:extLst>
                  <a:ext uri="{FF2B5EF4-FFF2-40B4-BE49-F238E27FC236}">
                    <a16:creationId xmlns:a16="http://schemas.microsoft.com/office/drawing/2014/main" id="{812956C0-D566-4C42-B75A-646AF6D8B4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1608632"/>
                <a:ext cx="331291" cy="3443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3" name="Frame 92">
                <a:extLst>
                  <a:ext uri="{FF2B5EF4-FFF2-40B4-BE49-F238E27FC236}">
                    <a16:creationId xmlns:a16="http://schemas.microsoft.com/office/drawing/2014/main" id="{E079BB10-CE68-481C-A686-25FED1A1F03A}"/>
                  </a:ext>
                </a:extLst>
              </p:cNvPr>
              <p:cNvSpPr/>
              <p:nvPr/>
            </p:nvSpPr>
            <p:spPr>
              <a:xfrm>
                <a:off x="985187" y="1554770"/>
                <a:ext cx="494518" cy="437089"/>
              </a:xfrm>
              <a:prstGeom prst="frame">
                <a:avLst/>
              </a:prstGeom>
              <a:solidFill>
                <a:srgbClr val="4587E7"/>
              </a:solidFill>
              <a:ln w="0">
                <a:solidFill>
                  <a:srgbClr val="4587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E97BCFF6-6995-4461-B353-C4674D943DD9}"/>
                </a:ext>
              </a:extLst>
            </p:cNvPr>
            <p:cNvGrpSpPr/>
            <p:nvPr/>
          </p:nvGrpSpPr>
          <p:grpSpPr>
            <a:xfrm>
              <a:off x="10432338" y="2285341"/>
              <a:ext cx="335113" cy="347106"/>
              <a:chOff x="985187" y="1554770"/>
              <a:chExt cx="494518" cy="437089"/>
            </a:xfrm>
          </p:grpSpPr>
          <p:pic>
            <p:nvPicPr>
              <p:cNvPr id="90" name="Picture 7" descr="C:\Users\DCSPRS\AppData\Local\Microsoft\Windows\Temporary Internet Files\Content.IE5\QOX29C3E\pgb-chip-generic[1].png">
                <a:extLst>
                  <a:ext uri="{FF2B5EF4-FFF2-40B4-BE49-F238E27FC236}">
                    <a16:creationId xmlns:a16="http://schemas.microsoft.com/office/drawing/2014/main" id="{0059C1B1-1B47-4634-BC62-E06B41FEA73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1608632"/>
                <a:ext cx="331291" cy="3443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1" name="Frame 90">
                <a:extLst>
                  <a:ext uri="{FF2B5EF4-FFF2-40B4-BE49-F238E27FC236}">
                    <a16:creationId xmlns:a16="http://schemas.microsoft.com/office/drawing/2014/main" id="{E9290A43-BFBD-466C-AECC-C520E11D69CC}"/>
                  </a:ext>
                </a:extLst>
              </p:cNvPr>
              <p:cNvSpPr/>
              <p:nvPr/>
            </p:nvSpPr>
            <p:spPr>
              <a:xfrm>
                <a:off x="985187" y="1554770"/>
                <a:ext cx="494518" cy="437089"/>
              </a:xfrm>
              <a:prstGeom prst="frame">
                <a:avLst/>
              </a:prstGeom>
              <a:solidFill>
                <a:srgbClr val="4587E7"/>
              </a:solidFill>
              <a:ln w="0">
                <a:solidFill>
                  <a:srgbClr val="4587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5AB88974-B2F3-4C68-9DBE-8B299B480EC3}"/>
                </a:ext>
              </a:extLst>
            </p:cNvPr>
            <p:cNvGrpSpPr/>
            <p:nvPr/>
          </p:nvGrpSpPr>
          <p:grpSpPr>
            <a:xfrm>
              <a:off x="10948715" y="2285341"/>
              <a:ext cx="335113" cy="347106"/>
              <a:chOff x="985187" y="1554770"/>
              <a:chExt cx="494518" cy="437089"/>
            </a:xfrm>
          </p:grpSpPr>
          <p:pic>
            <p:nvPicPr>
              <p:cNvPr id="88" name="Picture 7" descr="C:\Users\DCSPRS\AppData\Local\Microsoft\Windows\Temporary Internet Files\Content.IE5\QOX29C3E\pgb-chip-generic[1].png">
                <a:extLst>
                  <a:ext uri="{FF2B5EF4-FFF2-40B4-BE49-F238E27FC236}">
                    <a16:creationId xmlns:a16="http://schemas.microsoft.com/office/drawing/2014/main" id="{75546C24-91D7-4E95-9982-D31FD208221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1608632"/>
                <a:ext cx="331291" cy="3443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9" name="Frame 88">
                <a:extLst>
                  <a:ext uri="{FF2B5EF4-FFF2-40B4-BE49-F238E27FC236}">
                    <a16:creationId xmlns:a16="http://schemas.microsoft.com/office/drawing/2014/main" id="{0D1394AD-BBFF-486B-A0CA-A43E2C91863D}"/>
                  </a:ext>
                </a:extLst>
              </p:cNvPr>
              <p:cNvSpPr/>
              <p:nvPr/>
            </p:nvSpPr>
            <p:spPr>
              <a:xfrm>
                <a:off x="985187" y="1554770"/>
                <a:ext cx="494518" cy="437089"/>
              </a:xfrm>
              <a:prstGeom prst="frame">
                <a:avLst/>
              </a:prstGeom>
              <a:solidFill>
                <a:srgbClr val="4587E7"/>
              </a:solidFill>
              <a:ln w="0">
                <a:solidFill>
                  <a:srgbClr val="4587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2000"/>
              </a:p>
            </p:txBody>
          </p:sp>
        </p:grp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756A74A3-3141-4F56-8E99-35EA55AFFDB7}"/>
                </a:ext>
              </a:extLst>
            </p:cNvPr>
            <p:cNvSpPr/>
            <p:nvPr/>
          </p:nvSpPr>
          <p:spPr>
            <a:xfrm>
              <a:off x="6449431" y="3157847"/>
              <a:ext cx="5097261" cy="44576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Blockchain Protocol</a:t>
              </a:r>
              <a:endParaRPr lang="en-SG" sz="2000" dirty="0"/>
            </a:p>
          </p:txBody>
        </p:sp>
        <p:sp>
          <p:nvSpPr>
            <p:cNvPr id="107" name="Arrow: Down 106">
              <a:extLst>
                <a:ext uri="{FF2B5EF4-FFF2-40B4-BE49-F238E27FC236}">
                  <a16:creationId xmlns:a16="http://schemas.microsoft.com/office/drawing/2014/main" id="{3AE88D76-E10E-4250-9E7F-A7F4E1B7A89C}"/>
                </a:ext>
              </a:extLst>
            </p:cNvPr>
            <p:cNvSpPr/>
            <p:nvPr/>
          </p:nvSpPr>
          <p:spPr>
            <a:xfrm>
              <a:off x="6801359" y="2734255"/>
              <a:ext cx="151404" cy="364038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sp>
          <p:nvSpPr>
            <p:cNvPr id="108" name="Arrow: Down 107">
              <a:extLst>
                <a:ext uri="{FF2B5EF4-FFF2-40B4-BE49-F238E27FC236}">
                  <a16:creationId xmlns:a16="http://schemas.microsoft.com/office/drawing/2014/main" id="{A053ADB5-56E6-48DB-A70B-0B0FBEC55622}"/>
                </a:ext>
              </a:extLst>
            </p:cNvPr>
            <p:cNvSpPr/>
            <p:nvPr/>
          </p:nvSpPr>
          <p:spPr>
            <a:xfrm>
              <a:off x="7350319" y="2734255"/>
              <a:ext cx="151404" cy="364038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sp>
          <p:nvSpPr>
            <p:cNvPr id="109" name="Arrow: Down 108">
              <a:extLst>
                <a:ext uri="{FF2B5EF4-FFF2-40B4-BE49-F238E27FC236}">
                  <a16:creationId xmlns:a16="http://schemas.microsoft.com/office/drawing/2014/main" id="{B1642B7B-8D43-4A0F-9C70-E7BD2FD76684}"/>
                </a:ext>
              </a:extLst>
            </p:cNvPr>
            <p:cNvSpPr/>
            <p:nvPr/>
          </p:nvSpPr>
          <p:spPr>
            <a:xfrm>
              <a:off x="8000879" y="2732557"/>
              <a:ext cx="151404" cy="364038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sp>
          <p:nvSpPr>
            <p:cNvPr id="110" name="Arrow: Down 109">
              <a:extLst>
                <a:ext uri="{FF2B5EF4-FFF2-40B4-BE49-F238E27FC236}">
                  <a16:creationId xmlns:a16="http://schemas.microsoft.com/office/drawing/2014/main" id="{678E1D60-8DC5-47ED-843B-D9AAA41BBC34}"/>
                </a:ext>
              </a:extLst>
            </p:cNvPr>
            <p:cNvSpPr/>
            <p:nvPr/>
          </p:nvSpPr>
          <p:spPr>
            <a:xfrm>
              <a:off x="8600639" y="2732557"/>
              <a:ext cx="151404" cy="364038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sp>
          <p:nvSpPr>
            <p:cNvPr id="111" name="Arrow: Down 110">
              <a:extLst>
                <a:ext uri="{FF2B5EF4-FFF2-40B4-BE49-F238E27FC236}">
                  <a16:creationId xmlns:a16="http://schemas.microsoft.com/office/drawing/2014/main" id="{73648520-1137-412C-B64A-CC8A85502268}"/>
                </a:ext>
              </a:extLst>
            </p:cNvPr>
            <p:cNvSpPr/>
            <p:nvPr/>
          </p:nvSpPr>
          <p:spPr>
            <a:xfrm>
              <a:off x="9628781" y="2728550"/>
              <a:ext cx="151404" cy="364038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sp>
          <p:nvSpPr>
            <p:cNvPr id="112" name="Arrow: Down 111">
              <a:extLst>
                <a:ext uri="{FF2B5EF4-FFF2-40B4-BE49-F238E27FC236}">
                  <a16:creationId xmlns:a16="http://schemas.microsoft.com/office/drawing/2014/main" id="{BA53706F-2BB9-44B0-A713-D27F15732416}"/>
                </a:ext>
              </a:extLst>
            </p:cNvPr>
            <p:cNvSpPr/>
            <p:nvPr/>
          </p:nvSpPr>
          <p:spPr>
            <a:xfrm>
              <a:off x="10132021" y="2728550"/>
              <a:ext cx="151404" cy="364038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sp>
          <p:nvSpPr>
            <p:cNvPr id="113" name="Arrow: Down 112">
              <a:extLst>
                <a:ext uri="{FF2B5EF4-FFF2-40B4-BE49-F238E27FC236}">
                  <a16:creationId xmlns:a16="http://schemas.microsoft.com/office/drawing/2014/main" id="{078938F8-B2CE-494F-8051-F15CCFFF3988}"/>
                </a:ext>
              </a:extLst>
            </p:cNvPr>
            <p:cNvSpPr/>
            <p:nvPr/>
          </p:nvSpPr>
          <p:spPr>
            <a:xfrm>
              <a:off x="10721621" y="2728550"/>
              <a:ext cx="151404" cy="364038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sp>
          <p:nvSpPr>
            <p:cNvPr id="114" name="Arrow: Down 113">
              <a:extLst>
                <a:ext uri="{FF2B5EF4-FFF2-40B4-BE49-F238E27FC236}">
                  <a16:creationId xmlns:a16="http://schemas.microsoft.com/office/drawing/2014/main" id="{DFC798F7-9F73-43A0-AE51-367A20CB6E6C}"/>
                </a:ext>
              </a:extLst>
            </p:cNvPr>
            <p:cNvSpPr/>
            <p:nvPr/>
          </p:nvSpPr>
          <p:spPr>
            <a:xfrm>
              <a:off x="11270580" y="2728550"/>
              <a:ext cx="151404" cy="364038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2000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EF4F6F0-65B7-4851-9F94-6DDFBF68FD46}"/>
                </a:ext>
              </a:extLst>
            </p:cNvPr>
            <p:cNvSpPr txBox="1"/>
            <p:nvPr/>
          </p:nvSpPr>
          <p:spPr>
            <a:xfrm>
              <a:off x="6392255" y="2697706"/>
              <a:ext cx="527332" cy="4229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B1</a:t>
              </a:r>
              <a:endParaRPr lang="en-SG" sz="2000" dirty="0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FED923C1-6F1C-4F44-A9F8-A12BA415072F}"/>
                </a:ext>
              </a:extLst>
            </p:cNvPr>
            <p:cNvSpPr txBox="1"/>
            <p:nvPr/>
          </p:nvSpPr>
          <p:spPr>
            <a:xfrm>
              <a:off x="6976225" y="2699094"/>
              <a:ext cx="527332" cy="4229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B2</a:t>
              </a:r>
              <a:endParaRPr lang="en-SG" sz="2000" dirty="0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90E2CC8C-D951-4F85-B48E-50FF13B88B4B}"/>
                </a:ext>
              </a:extLst>
            </p:cNvPr>
            <p:cNvSpPr txBox="1"/>
            <p:nvPr/>
          </p:nvSpPr>
          <p:spPr>
            <a:xfrm>
              <a:off x="7601935" y="2697706"/>
              <a:ext cx="527332" cy="4229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B3</a:t>
              </a:r>
              <a:endParaRPr lang="en-SG" sz="2000" dirty="0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C005F586-B540-4DB6-8C08-A0AFA6B3EB36}"/>
                </a:ext>
              </a:extLst>
            </p:cNvPr>
            <p:cNvSpPr txBox="1"/>
            <p:nvPr/>
          </p:nvSpPr>
          <p:spPr>
            <a:xfrm>
              <a:off x="8206775" y="2697706"/>
              <a:ext cx="527332" cy="4229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B4</a:t>
              </a:r>
              <a:endParaRPr lang="en-SG" sz="2000" dirty="0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05B2493D-08B4-4BE7-B260-C80A540EA853}"/>
                </a:ext>
              </a:extLst>
            </p:cNvPr>
            <p:cNvSpPr txBox="1"/>
            <p:nvPr/>
          </p:nvSpPr>
          <p:spPr>
            <a:xfrm>
              <a:off x="9204437" y="2692001"/>
              <a:ext cx="527332" cy="4229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B5</a:t>
              </a:r>
              <a:endParaRPr lang="en-SG" sz="2000" dirty="0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950A4604-6AC9-4EE5-BE74-EF65E1C49831}"/>
                </a:ext>
              </a:extLst>
            </p:cNvPr>
            <p:cNvSpPr txBox="1"/>
            <p:nvPr/>
          </p:nvSpPr>
          <p:spPr>
            <a:xfrm>
              <a:off x="9768637" y="2692001"/>
              <a:ext cx="527332" cy="4229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B6</a:t>
              </a:r>
              <a:endParaRPr lang="en-SG" sz="2000" dirty="0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9A22DC49-E366-42FE-822F-B98567D36A9A}"/>
                </a:ext>
              </a:extLst>
            </p:cNvPr>
            <p:cNvSpPr txBox="1"/>
            <p:nvPr/>
          </p:nvSpPr>
          <p:spPr>
            <a:xfrm>
              <a:off x="10373477" y="2692001"/>
              <a:ext cx="527332" cy="4229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B7</a:t>
              </a:r>
              <a:endParaRPr lang="en-SG" sz="2000" dirty="0"/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B04EB0F2-C1D8-4373-A627-F149C961152D}"/>
                </a:ext>
              </a:extLst>
            </p:cNvPr>
            <p:cNvSpPr txBox="1"/>
            <p:nvPr/>
          </p:nvSpPr>
          <p:spPr>
            <a:xfrm>
              <a:off x="10891957" y="2692002"/>
              <a:ext cx="527332" cy="4229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B8</a:t>
              </a:r>
              <a:endParaRPr lang="en-SG" sz="2000" dirty="0"/>
            </a:p>
          </p:txBody>
        </p:sp>
        <p:sp>
          <p:nvSpPr>
            <p:cNvPr id="126" name="Arrow: Right 125">
              <a:extLst>
                <a:ext uri="{FF2B5EF4-FFF2-40B4-BE49-F238E27FC236}">
                  <a16:creationId xmlns:a16="http://schemas.microsoft.com/office/drawing/2014/main" id="{CFD43A9A-B820-4B3D-9047-004176BB187A}"/>
                </a:ext>
              </a:extLst>
            </p:cNvPr>
            <p:cNvSpPr/>
            <p:nvPr/>
          </p:nvSpPr>
          <p:spPr>
            <a:xfrm rot="5400000">
              <a:off x="8752609" y="3820661"/>
              <a:ext cx="648426" cy="214325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25776C5F-802F-4348-9F4D-A8338CB20FCA}"/>
                </a:ext>
              </a:extLst>
            </p:cNvPr>
            <p:cNvSpPr txBox="1"/>
            <p:nvPr/>
          </p:nvSpPr>
          <p:spPr>
            <a:xfrm>
              <a:off x="6322814" y="4791269"/>
              <a:ext cx="745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Slot 1</a:t>
              </a:r>
              <a:endParaRPr lang="en-SG" dirty="0"/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3F061030-26B1-4534-A130-7997440D6310}"/>
                </a:ext>
              </a:extLst>
            </p:cNvPr>
            <p:cNvSpPr txBox="1"/>
            <p:nvPr/>
          </p:nvSpPr>
          <p:spPr>
            <a:xfrm>
              <a:off x="6950727" y="4791269"/>
              <a:ext cx="745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Slot 2</a:t>
              </a:r>
              <a:endParaRPr lang="en-SG" dirty="0"/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5822A357-2AF8-4ADB-AD08-0107079F84D9}"/>
                </a:ext>
              </a:extLst>
            </p:cNvPr>
            <p:cNvSpPr txBox="1"/>
            <p:nvPr/>
          </p:nvSpPr>
          <p:spPr>
            <a:xfrm>
              <a:off x="7578640" y="4791269"/>
              <a:ext cx="745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Slot 3</a:t>
              </a:r>
              <a:endParaRPr lang="en-SG" dirty="0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48489D81-23AF-40A7-9999-AFC62F87A85F}"/>
                </a:ext>
              </a:extLst>
            </p:cNvPr>
            <p:cNvSpPr txBox="1"/>
            <p:nvPr/>
          </p:nvSpPr>
          <p:spPr>
            <a:xfrm>
              <a:off x="8206553" y="4791269"/>
              <a:ext cx="745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Slot 4</a:t>
              </a:r>
              <a:endParaRPr lang="en-SG" dirty="0"/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A46BE448-05B2-47EE-9A91-730EA54E5D8E}"/>
                </a:ext>
              </a:extLst>
            </p:cNvPr>
            <p:cNvSpPr txBox="1"/>
            <p:nvPr/>
          </p:nvSpPr>
          <p:spPr>
            <a:xfrm>
              <a:off x="8834466" y="4791269"/>
              <a:ext cx="745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Slot 5</a:t>
              </a:r>
              <a:endParaRPr lang="en-SG" dirty="0"/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F3001904-D1AE-4CC9-85CC-9313FCCAFA3E}"/>
                </a:ext>
              </a:extLst>
            </p:cNvPr>
            <p:cNvSpPr txBox="1"/>
            <p:nvPr/>
          </p:nvSpPr>
          <p:spPr>
            <a:xfrm>
              <a:off x="9462379" y="4791269"/>
              <a:ext cx="745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Slot 6</a:t>
              </a:r>
              <a:endParaRPr lang="en-SG" dirty="0"/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5C1087DB-5541-4325-A18C-86763E82C8F9}"/>
                </a:ext>
              </a:extLst>
            </p:cNvPr>
            <p:cNvGrpSpPr/>
            <p:nvPr/>
          </p:nvGrpSpPr>
          <p:grpSpPr>
            <a:xfrm>
              <a:off x="6366273" y="4252035"/>
              <a:ext cx="5023304" cy="533400"/>
              <a:chOff x="6366275" y="4252035"/>
              <a:chExt cx="5486400" cy="533400"/>
            </a:xfrm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8BC1B627-528F-486A-B8BE-0FB5DA17131E}"/>
                  </a:ext>
                </a:extLst>
              </p:cNvPr>
              <p:cNvGrpSpPr/>
              <p:nvPr/>
            </p:nvGrpSpPr>
            <p:grpSpPr>
              <a:xfrm>
                <a:off x="6366275" y="4252035"/>
                <a:ext cx="1371600" cy="533400"/>
                <a:chOff x="2514600" y="4572000"/>
                <a:chExt cx="1371600" cy="533400"/>
              </a:xfrm>
            </p:grpSpPr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A0415D78-699E-44C8-8DAD-2F471A51CF4F}"/>
                    </a:ext>
                  </a:extLst>
                </p:cNvPr>
                <p:cNvSpPr/>
                <p:nvPr/>
              </p:nvSpPr>
              <p:spPr>
                <a:xfrm>
                  <a:off x="2514600" y="4572000"/>
                  <a:ext cx="685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B1</a:t>
                  </a:r>
                  <a:endParaRPr lang="en-SG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BDC90BDE-5F82-42BD-A392-D42BAD4A5E8D}"/>
                    </a:ext>
                  </a:extLst>
                </p:cNvPr>
                <p:cNvSpPr/>
                <p:nvPr/>
              </p:nvSpPr>
              <p:spPr>
                <a:xfrm>
                  <a:off x="3200400" y="4572000"/>
                  <a:ext cx="685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B4</a:t>
                  </a:r>
                  <a:endParaRPr lang="en-SG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9EA23C44-8146-4D93-901E-756C735A4031}"/>
                  </a:ext>
                </a:extLst>
              </p:cNvPr>
              <p:cNvGrpSpPr/>
              <p:nvPr/>
            </p:nvGrpSpPr>
            <p:grpSpPr>
              <a:xfrm>
                <a:off x="7737875" y="4252035"/>
                <a:ext cx="1371600" cy="533400"/>
                <a:chOff x="2514600" y="4572000"/>
                <a:chExt cx="1371600" cy="533400"/>
              </a:xfrm>
            </p:grpSpPr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E3D38938-558A-4CEC-A453-0EA7E97AFDEA}"/>
                    </a:ext>
                  </a:extLst>
                </p:cNvPr>
                <p:cNvSpPr/>
                <p:nvPr/>
              </p:nvSpPr>
              <p:spPr>
                <a:xfrm>
                  <a:off x="2514600" y="4572000"/>
                  <a:ext cx="685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B5</a:t>
                  </a:r>
                  <a:endParaRPr lang="en-SG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4A765E8F-134A-4E96-8B7C-FC02190D92F9}"/>
                    </a:ext>
                  </a:extLst>
                </p:cNvPr>
                <p:cNvSpPr/>
                <p:nvPr/>
              </p:nvSpPr>
              <p:spPr>
                <a:xfrm>
                  <a:off x="3200400" y="4572000"/>
                  <a:ext cx="685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B8</a:t>
                  </a:r>
                  <a:endParaRPr lang="en-SG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5D29020C-B567-42F5-A21A-25BCC5B2F3F3}"/>
                  </a:ext>
                </a:extLst>
              </p:cNvPr>
              <p:cNvGrpSpPr/>
              <p:nvPr/>
            </p:nvGrpSpPr>
            <p:grpSpPr>
              <a:xfrm>
                <a:off x="9109475" y="4252035"/>
                <a:ext cx="1371600" cy="533400"/>
                <a:chOff x="2514600" y="4572000"/>
                <a:chExt cx="1371600" cy="533400"/>
              </a:xfrm>
            </p:grpSpPr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52D8291E-6E7E-4801-ADF9-B43C60B0D2E1}"/>
                    </a:ext>
                  </a:extLst>
                </p:cNvPr>
                <p:cNvSpPr/>
                <p:nvPr/>
              </p:nvSpPr>
              <p:spPr>
                <a:xfrm>
                  <a:off x="2514600" y="4572000"/>
                  <a:ext cx="685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B2</a:t>
                  </a:r>
                  <a:endParaRPr lang="en-SG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B9243D2B-FA03-4751-80D3-0D458679410C}"/>
                    </a:ext>
                  </a:extLst>
                </p:cNvPr>
                <p:cNvSpPr/>
                <p:nvPr/>
              </p:nvSpPr>
              <p:spPr>
                <a:xfrm>
                  <a:off x="3200400" y="4572000"/>
                  <a:ext cx="685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B6</a:t>
                  </a:r>
                  <a:endParaRPr lang="en-SG" sz="28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39" name="Group 138">
                <a:extLst>
                  <a:ext uri="{FF2B5EF4-FFF2-40B4-BE49-F238E27FC236}">
                    <a16:creationId xmlns:a16="http://schemas.microsoft.com/office/drawing/2014/main" id="{64367277-C9B7-4823-8FFC-E61ECF0B3E5B}"/>
                  </a:ext>
                </a:extLst>
              </p:cNvPr>
              <p:cNvGrpSpPr/>
              <p:nvPr/>
            </p:nvGrpSpPr>
            <p:grpSpPr>
              <a:xfrm>
                <a:off x="10481075" y="4252035"/>
                <a:ext cx="1371600" cy="533400"/>
                <a:chOff x="2514600" y="4572000"/>
                <a:chExt cx="1371600" cy="533400"/>
              </a:xfrm>
            </p:grpSpPr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7C72FBCD-45E1-4D02-844D-B1F9905511A4}"/>
                    </a:ext>
                  </a:extLst>
                </p:cNvPr>
                <p:cNvSpPr/>
                <p:nvPr/>
              </p:nvSpPr>
              <p:spPr>
                <a:xfrm>
                  <a:off x="2514600" y="4572000"/>
                  <a:ext cx="685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B7</a:t>
                  </a:r>
                  <a:endParaRPr lang="en-SG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E6476FAB-A210-42FD-8A42-36498698E76E}"/>
                    </a:ext>
                  </a:extLst>
                </p:cNvPr>
                <p:cNvSpPr/>
                <p:nvPr/>
              </p:nvSpPr>
              <p:spPr>
                <a:xfrm>
                  <a:off x="3200400" y="4572000"/>
                  <a:ext cx="685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</a:rPr>
                    <a:t>B3</a:t>
                  </a:r>
                  <a:endParaRPr lang="en-SG" sz="280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10DDFABE-5A99-44B1-BE5F-F671DEAEC386}"/>
                </a:ext>
              </a:extLst>
            </p:cNvPr>
            <p:cNvSpPr txBox="1"/>
            <p:nvPr/>
          </p:nvSpPr>
          <p:spPr>
            <a:xfrm>
              <a:off x="10090292" y="4791269"/>
              <a:ext cx="745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Slot 7</a:t>
              </a:r>
              <a:endParaRPr lang="en-SG" dirty="0"/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E3624FD5-514E-4CC5-A17C-D612B338E188}"/>
                </a:ext>
              </a:extLst>
            </p:cNvPr>
            <p:cNvSpPr txBox="1"/>
            <p:nvPr/>
          </p:nvSpPr>
          <p:spPr>
            <a:xfrm>
              <a:off x="10718207" y="4791269"/>
              <a:ext cx="745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Slot 8</a:t>
              </a:r>
              <a:endParaRPr lang="en-SG" dirty="0"/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37E2F899-FF1A-45C9-99FF-77C76DDA90AA}"/>
                </a:ext>
              </a:extLst>
            </p:cNvPr>
            <p:cNvSpPr txBox="1"/>
            <p:nvPr/>
          </p:nvSpPr>
          <p:spPr>
            <a:xfrm>
              <a:off x="7809572" y="5249378"/>
              <a:ext cx="3392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Replicated List of Blocks</a:t>
              </a:r>
              <a:endParaRPr lang="en-SG" dirty="0"/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1F8EF91E-C4F7-475E-A7CB-0407620DE48F}"/>
                </a:ext>
              </a:extLst>
            </p:cNvPr>
            <p:cNvSpPr txBox="1"/>
            <p:nvPr/>
          </p:nvSpPr>
          <p:spPr>
            <a:xfrm>
              <a:off x="8697048" y="2416263"/>
              <a:ext cx="812008" cy="4229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…….</a:t>
              </a:r>
              <a:endParaRPr lang="en-SG" sz="2000" dirty="0"/>
            </a:p>
          </p:txBody>
        </p:sp>
      </p:grp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49A0BA7-183B-4A48-A703-3AE6C9310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7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33952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666"/>
    </mc:Choice>
    <mc:Fallback xmlns="">
      <p:transition spd="slow" advTm="65666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A4505-97C8-4EE3-A7BD-8FD8181D1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Security model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A4F21-486F-43C4-A57E-D8504DAB3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58" y="1100495"/>
            <a:ext cx="11747883" cy="3744222"/>
          </a:xfrm>
        </p:spPr>
        <p:txBody>
          <a:bodyPr/>
          <a:lstStyle/>
          <a:p>
            <a:r>
              <a:rPr lang="en-US" dirty="0"/>
              <a:t>Permissionless, Proof-of-Work</a:t>
            </a:r>
          </a:p>
          <a:p>
            <a:r>
              <a:rPr lang="en-US" dirty="0"/>
              <a:t>Peer-to-peer overlay (for broadcast)</a:t>
            </a:r>
          </a:p>
          <a:p>
            <a:r>
              <a:rPr lang="en-US" dirty="0"/>
              <a:t>Security analysis follows the existing models*</a:t>
            </a:r>
          </a:p>
          <a:p>
            <a:pPr lvl="1"/>
            <a:endParaRPr lang="en-US" dirty="0"/>
          </a:p>
          <a:p>
            <a:endParaRPr lang="en-SG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7697685-2E3D-4EA6-9168-AFB2BEF3BE7C}"/>
              </a:ext>
            </a:extLst>
          </p:cNvPr>
          <p:cNvGrpSpPr/>
          <p:nvPr/>
        </p:nvGrpSpPr>
        <p:grpSpPr>
          <a:xfrm>
            <a:off x="381000" y="5714363"/>
            <a:ext cx="11709049" cy="1015663"/>
            <a:chOff x="1540678" y="5612763"/>
            <a:chExt cx="10442423" cy="10156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2AA04DF-0C77-422D-80DB-8C3D05E6D788}"/>
                </a:ext>
              </a:extLst>
            </p:cNvPr>
            <p:cNvSpPr/>
            <p:nvPr/>
          </p:nvSpPr>
          <p:spPr>
            <a:xfrm>
              <a:off x="1540678" y="5612763"/>
              <a:ext cx="10442423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en-SG" sz="2000" dirty="0">
                  <a:solidFill>
                    <a:srgbClr val="0070C0"/>
                  </a:solidFill>
                </a:rPr>
                <a:t>“Analysis of the blockchain protocol in asynchronous networks.” PASS, R.et al.(EUROCRYPT17)</a:t>
              </a:r>
            </a:p>
            <a:p>
              <a:pPr lvl="1"/>
              <a:r>
                <a:rPr lang="en-SG" sz="2000" dirty="0">
                  <a:solidFill>
                    <a:srgbClr val="0070C0"/>
                  </a:solidFill>
                </a:rPr>
                <a:t>“A Better Method to </a:t>
              </a:r>
              <a:r>
                <a:rPr lang="en-SG" sz="2000" dirty="0" err="1">
                  <a:solidFill>
                    <a:srgbClr val="0070C0"/>
                  </a:solidFill>
                </a:rPr>
                <a:t>analyze</a:t>
              </a:r>
              <a:r>
                <a:rPr lang="en-SG" sz="2000" dirty="0">
                  <a:solidFill>
                    <a:srgbClr val="0070C0"/>
                  </a:solidFill>
                </a:rPr>
                <a:t> Blockchain Consistency.” KIFFER, L. et al. (CCS18)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B037D94-ADBD-4ADF-9F2F-66EA610C0FD2}"/>
                </a:ext>
              </a:extLst>
            </p:cNvPr>
            <p:cNvSpPr txBox="1"/>
            <p:nvPr/>
          </p:nvSpPr>
          <p:spPr>
            <a:xfrm>
              <a:off x="1769979" y="5612763"/>
              <a:ext cx="354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*:</a:t>
              </a:r>
              <a:endParaRPr lang="en-SG" sz="2000" dirty="0"/>
            </a:p>
          </p:txBody>
        </p:sp>
      </p:grp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E4D7D9FA-E3F0-4955-BBBD-2D3F7AFF6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7558E-2CD5-45BC-90CC-4AF4041ED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8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7083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240"/>
    </mc:Choice>
    <mc:Fallback xmlns="">
      <p:transition spd="slow" advTm="2624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5F07E-EE56-4199-A4EE-F05440DE9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Mining: Single Nakamoto Consensus instance</a:t>
            </a:r>
            <a:endParaRPr lang="en-SG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7145AB-9F80-4133-8CB2-3543E9A342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2085" y="875904"/>
                <a:ext cx="10692355" cy="5226637"/>
              </a:xfrm>
            </p:spPr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sz="2400" dirty="0"/>
                  <a:t>1 block every 10 seconds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400" dirty="0"/>
                  <a:t> 2KB/s throughput</a:t>
                </a:r>
              </a:p>
              <a:p>
                <a:r>
                  <a:rPr lang="en-US" sz="2400" dirty="0"/>
                  <a:t>Assume system hash power: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60</m:t>
                        </m:r>
                      </m:sup>
                    </m:sSup>
                  </m:oMath>
                </a14:m>
                <a:r>
                  <a:rPr lang="en-US" sz="2400" dirty="0"/>
                  <a:t> / 10 sec</a:t>
                </a:r>
              </a:p>
              <a:p>
                <a:r>
                  <a:rPr lang="en-US" sz="2400" dirty="0"/>
                  <a:t>Valid block hash: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60</m:t>
                    </m:r>
                  </m:oMath>
                </a14:m>
                <a:r>
                  <a:rPr lang="en-US" sz="2400" dirty="0"/>
                  <a:t> leading zeroes (in binary)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7145AB-9F80-4133-8CB2-3543E9A342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2085" y="875904"/>
                <a:ext cx="10692355" cy="5226637"/>
              </a:xfrm>
              <a:blipFill>
                <a:blip r:embed="rId5"/>
                <a:stretch>
                  <a:fillRect l="-74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C32C03E4-D883-4517-9447-B407DC3C9CAB}"/>
              </a:ext>
            </a:extLst>
          </p:cNvPr>
          <p:cNvGrpSpPr/>
          <p:nvPr/>
        </p:nvGrpSpPr>
        <p:grpSpPr>
          <a:xfrm>
            <a:off x="444118" y="6056595"/>
            <a:ext cx="11747883" cy="400110"/>
            <a:chOff x="1540678" y="5612763"/>
            <a:chExt cx="10442423" cy="40011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EB0DE95-378A-47D0-9ACD-BE11DA1F5A69}"/>
                </a:ext>
              </a:extLst>
            </p:cNvPr>
            <p:cNvSpPr/>
            <p:nvPr/>
          </p:nvSpPr>
          <p:spPr>
            <a:xfrm>
              <a:off x="1540678" y="5612763"/>
              <a:ext cx="10442423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en-SG" sz="2000" dirty="0">
                  <a:solidFill>
                    <a:srgbClr val="0070C0"/>
                  </a:solidFill>
                </a:rPr>
                <a:t>“Analysis of the blockchain protocol in asynchronous networks.” PASS, R.et al.(EUROCRYPT17)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756253A-E944-44EF-A8CB-08F6BDF4B431}"/>
                </a:ext>
              </a:extLst>
            </p:cNvPr>
            <p:cNvSpPr txBox="1"/>
            <p:nvPr/>
          </p:nvSpPr>
          <p:spPr>
            <a:xfrm>
              <a:off x="1769979" y="5612763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*:</a:t>
              </a:r>
              <a:endParaRPr lang="en-SG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27743EF4-83A2-46A7-A686-713562418F6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8913891"/>
                  </p:ext>
                </p:extLst>
              </p:nvPr>
            </p:nvGraphicFramePr>
            <p:xfrm>
              <a:off x="1609269" y="1180250"/>
              <a:ext cx="8973462" cy="2286000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4486731">
                      <a:extLst>
                        <a:ext uri="{9D8B030D-6E8A-4147-A177-3AD203B41FA5}">
                          <a16:colId xmlns:a16="http://schemas.microsoft.com/office/drawing/2014/main" val="3480514194"/>
                        </a:ext>
                      </a:extLst>
                    </a:gridCol>
                    <a:gridCol w="4486731">
                      <a:extLst>
                        <a:ext uri="{9D8B030D-6E8A-4147-A177-3AD203B41FA5}">
                          <a16:colId xmlns:a16="http://schemas.microsoft.com/office/drawing/2014/main" val="1632621570"/>
                        </a:ext>
                      </a:extLst>
                    </a:gridCol>
                  </a:tblGrid>
                  <a:tr h="370840">
                    <a:tc gridSpan="2">
                      <a:txBody>
                        <a:bodyPr/>
                        <a:lstStyle/>
                        <a:p>
                          <a:r>
                            <a:rPr lang="en-US" sz="2400" dirty="0"/>
                            <a:t>Nakamoto Consensus Parameters</a:t>
                          </a:r>
                          <a:endParaRPr lang="en-SG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SG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339357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Block size</a:t>
                          </a:r>
                          <a:endParaRPr lang="en-SG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bg1">
                            <a:lumMod val="75000"/>
                            <a:alpha val="2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20KB</a:t>
                          </a:r>
                          <a:endParaRPr lang="en-SG" sz="2400" dirty="0"/>
                        </a:p>
                      </a:txBody>
                      <a:tcPr>
                        <a:solidFill>
                          <a:schemeClr val="bg1">
                            <a:lumMod val="75000"/>
                            <a:alpha val="2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380749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Block propagation delay</a:t>
                          </a:r>
                          <a:endParaRPr lang="en-SG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2 sec</a:t>
                          </a:r>
                          <a:endParaRPr lang="en-SG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182823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Expected Inter-block time</a:t>
                          </a:r>
                          <a:endParaRPr lang="en-SG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bg1">
                            <a:lumMod val="75000"/>
                            <a:alpha val="2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10 sec</a:t>
                          </a:r>
                          <a:endParaRPr lang="en-SG" sz="2400" dirty="0"/>
                        </a:p>
                      </a:txBody>
                      <a:tcPr>
                        <a:solidFill>
                          <a:schemeClr val="bg1">
                            <a:lumMod val="75000"/>
                            <a:alpha val="2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8269947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Byzantine Tolerance*</a:t>
                          </a:r>
                          <a:endParaRPr lang="en-SG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&lt;0.43</m:t>
                              </m:r>
                            </m:oMath>
                          </a14:m>
                          <a:r>
                            <a:rPr lang="en-SG" sz="2400" dirty="0"/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375025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27743EF4-83A2-46A7-A686-713562418F6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8913891"/>
                  </p:ext>
                </p:extLst>
              </p:nvPr>
            </p:nvGraphicFramePr>
            <p:xfrm>
              <a:off x="1609269" y="1180250"/>
              <a:ext cx="8973462" cy="2286000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4486731">
                      <a:extLst>
                        <a:ext uri="{9D8B030D-6E8A-4147-A177-3AD203B41FA5}">
                          <a16:colId xmlns:a16="http://schemas.microsoft.com/office/drawing/2014/main" val="3480514194"/>
                        </a:ext>
                      </a:extLst>
                    </a:gridCol>
                    <a:gridCol w="4486731">
                      <a:extLst>
                        <a:ext uri="{9D8B030D-6E8A-4147-A177-3AD203B41FA5}">
                          <a16:colId xmlns:a16="http://schemas.microsoft.com/office/drawing/2014/main" val="1632621570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r>
                            <a:rPr lang="en-US" sz="2400" dirty="0"/>
                            <a:t>Nakamoto Consensus Parameters</a:t>
                          </a:r>
                          <a:endParaRPr lang="en-SG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SG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33935727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Block size</a:t>
                          </a:r>
                          <a:endParaRPr lang="en-SG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bg1">
                            <a:lumMod val="75000"/>
                            <a:alpha val="2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20KB</a:t>
                          </a:r>
                          <a:endParaRPr lang="en-SG" sz="2400" dirty="0"/>
                        </a:p>
                      </a:txBody>
                      <a:tcPr>
                        <a:solidFill>
                          <a:schemeClr val="bg1">
                            <a:lumMod val="75000"/>
                            <a:alpha val="2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380749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Block propagation delay</a:t>
                          </a:r>
                          <a:endParaRPr lang="en-SG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2 sec</a:t>
                          </a:r>
                          <a:endParaRPr lang="en-SG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1828234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Expected Inter-block time</a:t>
                          </a:r>
                          <a:endParaRPr lang="en-SG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bg1">
                            <a:lumMod val="75000"/>
                            <a:alpha val="2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10 sec</a:t>
                          </a:r>
                          <a:endParaRPr lang="en-SG" sz="2400" dirty="0"/>
                        </a:p>
                      </a:txBody>
                      <a:tcPr>
                        <a:solidFill>
                          <a:schemeClr val="bg1">
                            <a:lumMod val="75000"/>
                            <a:alpha val="2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8269947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Byzantine Tolerance*</a:t>
                          </a:r>
                          <a:endParaRPr lang="en-SG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100136" t="-409333" r="-407" b="-3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375025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80979EC9-0E17-4DF1-92B1-452E89FF9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OHIE: Blockchain Scaling Made Simple                  Haifeng Yu, Ivica Nikolic, Ruomu Hou, Prateek Saxena</a:t>
            </a:r>
            <a:endParaRPr lang="en-SG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A09023-A078-4214-A2BF-9D94D937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BCFB-898D-4646-B306-E105388B3982}" type="slidenum">
              <a:rPr lang="en-SG" smtClean="0"/>
              <a:pPr/>
              <a:t>9</a:t>
            </a:fld>
            <a:r>
              <a:rPr lang="en-SG"/>
              <a:t>/</a:t>
            </a:r>
            <a:r>
              <a:rPr lang="en-US" altLang="zh-CN"/>
              <a:t>19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1051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338"/>
    </mc:Choice>
    <mc:Fallback xmlns="">
      <p:transition spd="slow" advTm="89338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10.7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8.7|9.8|7.9|9.2|45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5|1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1|3.2|4|0.9|6.2|5.8|1.6|7.5|0.5|9.6|8.5|2.5|7.9|8.4|2.2|4.4|7|6.5|9.2|3.7|8.4|8.9|4.6|3.9|1.3|0.8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cademic Presentation">
      <a:majorFont>
        <a:latin typeface="Arial"/>
        <a:ea typeface="等线 Light"/>
        <a:cs typeface=""/>
      </a:majorFont>
      <a:minorFont>
        <a:latin typeface="Arial"/>
        <a:ea typeface="等线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1576</Words>
  <Application>Microsoft Office PowerPoint</Application>
  <PresentationFormat>Widescreen</PresentationFormat>
  <Paragraphs>358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等线</vt:lpstr>
      <vt:lpstr>等线 Light</vt:lpstr>
      <vt:lpstr>Arial</vt:lpstr>
      <vt:lpstr>Calibri</vt:lpstr>
      <vt:lpstr>Cambria Math</vt:lpstr>
      <vt:lpstr>Times New Roman</vt:lpstr>
      <vt:lpstr>Office Theme</vt:lpstr>
      <vt:lpstr>OHIE:  Blockchain Scaling Made Simple</vt:lpstr>
      <vt:lpstr>Throughput of blockchains</vt:lpstr>
      <vt:lpstr>Simplicity is important</vt:lpstr>
      <vt:lpstr>PowerPoint Presentation</vt:lpstr>
      <vt:lpstr>Our contribution: OHIE</vt:lpstr>
      <vt:lpstr>OHIE: Performance</vt:lpstr>
      <vt:lpstr>Problem statement</vt:lpstr>
      <vt:lpstr>Security model</vt:lpstr>
      <vt:lpstr>Mining: Single Nakamoto Consensus instance</vt:lpstr>
      <vt:lpstr>Mining on 1024 instances simultaneously</vt:lpstr>
      <vt:lpstr>How many parallel instances to use?</vt:lpstr>
      <vt:lpstr>Use a Merkle tree to bind to many blocks</vt:lpstr>
      <vt:lpstr>Ordering blocks on 1 instance</vt:lpstr>
      <vt:lpstr>Order partially confirmed blocks across instances</vt:lpstr>
      <vt:lpstr>Problem of the baseline design</vt:lpstr>
      <vt:lpstr>Dealing with slow instances</vt:lpstr>
      <vt:lpstr>Assign virtual size in a distributed way</vt:lpstr>
      <vt:lpstr>Virtual sizes chosen by the adversary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2020-07-14T03:48:59Z</dcterms:created>
  <dcterms:modified xsi:type="dcterms:W3CDTF">2020-07-14T03:49:18Z</dcterms:modified>
</cp:coreProperties>
</file>