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7"/>
  </p:notesMasterIdLst>
  <p:sldIdLst>
    <p:sldId id="256" r:id="rId2"/>
    <p:sldId id="257" r:id="rId3"/>
    <p:sldId id="283" r:id="rId4"/>
    <p:sldId id="258" r:id="rId5"/>
    <p:sldId id="272" r:id="rId6"/>
    <p:sldId id="273" r:id="rId7"/>
    <p:sldId id="270" r:id="rId8"/>
    <p:sldId id="293" r:id="rId9"/>
    <p:sldId id="291" r:id="rId10"/>
    <p:sldId id="295" r:id="rId11"/>
    <p:sldId id="268" r:id="rId12"/>
    <p:sldId id="292" r:id="rId13"/>
    <p:sldId id="290" r:id="rId14"/>
    <p:sldId id="282" r:id="rId15"/>
    <p:sldId id="259" r:id="rId16"/>
    <p:sldId id="284" r:id="rId17"/>
    <p:sldId id="288" r:id="rId18"/>
    <p:sldId id="264" r:id="rId19"/>
    <p:sldId id="263" r:id="rId20"/>
    <p:sldId id="285" r:id="rId21"/>
    <p:sldId id="287" r:id="rId22"/>
    <p:sldId id="260" r:id="rId23"/>
    <p:sldId id="261" r:id="rId24"/>
    <p:sldId id="265"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6C61D-E171-4BE4-B66C-B79726B22CF3}" v="4" dt="2026-03-04T06:48:44.224"/>
  </p1510:revLst>
</p1510:revInfo>
</file>

<file path=ppt/tableStyles.xml><?xml version="1.0" encoding="utf-8"?>
<a:tblStyleLst xmlns:a="http://schemas.openxmlformats.org/drawingml/2006/main" def="{91808316-6C8B-46A3-B0E7-3EA695BD408A}">
  <a:tblStyle styleId="{91808316-6C8B-46A3-B0E7-3EA695BD40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Jin" userId="cd05a825-544c-438a-9ba1-08e63db50b47" providerId="ADAL" clId="{7346625B-7E8F-4E9B-A9F0-94C1DD70E907}"/>
    <pc:docChg chg="undo custSel addSld delSld modSld">
      <pc:chgData name="Zhao Jin" userId="cd05a825-544c-438a-9ba1-08e63db50b47" providerId="ADAL" clId="{7346625B-7E8F-4E9B-A9F0-94C1DD70E907}" dt="2026-03-04T07:38:36.218" v="17" actId="20577"/>
      <pc:docMkLst>
        <pc:docMk/>
      </pc:docMkLst>
      <pc:sldChg chg="modSp mod">
        <pc:chgData name="Zhao Jin" userId="cd05a825-544c-438a-9ba1-08e63db50b47" providerId="ADAL" clId="{7346625B-7E8F-4E9B-A9F0-94C1DD70E907}" dt="2026-03-04T07:38:36.218" v="17" actId="20577"/>
        <pc:sldMkLst>
          <pc:docMk/>
          <pc:sldMk cId="233972839" sldId="265"/>
        </pc:sldMkLst>
        <pc:spChg chg="mod">
          <ac:chgData name="Zhao Jin" userId="cd05a825-544c-438a-9ba1-08e63db50b47" providerId="ADAL" clId="{7346625B-7E8F-4E9B-A9F0-94C1DD70E907}" dt="2026-03-04T07:38:36.218" v="17" actId="20577"/>
          <ac:spMkLst>
            <pc:docMk/>
            <pc:sldMk cId="233972839" sldId="265"/>
            <ac:spMk id="94" creationId="{00000000-0000-0000-0000-000000000000}"/>
          </ac:spMkLst>
        </pc:spChg>
      </pc:sldChg>
      <pc:sldChg chg="add">
        <pc:chgData name="Zhao Jin" userId="cd05a825-544c-438a-9ba1-08e63db50b47" providerId="ADAL" clId="{7346625B-7E8F-4E9B-A9F0-94C1DD70E907}" dt="2026-02-27T08:51:20.040" v="2"/>
        <pc:sldMkLst>
          <pc:docMk/>
          <pc:sldMk cId="107880060" sldId="272"/>
        </pc:sldMkLst>
      </pc:sldChg>
      <pc:sldChg chg="add">
        <pc:chgData name="Zhao Jin" userId="cd05a825-544c-438a-9ba1-08e63db50b47" providerId="ADAL" clId="{7346625B-7E8F-4E9B-A9F0-94C1DD70E907}" dt="2026-02-27T08:51:20.040" v="2"/>
        <pc:sldMkLst>
          <pc:docMk/>
          <pc:sldMk cId="2954951560" sldId="273"/>
        </pc:sldMkLst>
      </pc:sldChg>
      <pc:sldChg chg="modSp mod">
        <pc:chgData name="Zhao Jin" userId="cd05a825-544c-438a-9ba1-08e63db50b47" providerId="ADAL" clId="{7346625B-7E8F-4E9B-A9F0-94C1DD70E907}" dt="2026-03-04T06:58:53.381" v="11" actId="20577"/>
        <pc:sldMkLst>
          <pc:docMk/>
          <pc:sldMk cId="2447715218" sldId="282"/>
        </pc:sldMkLst>
        <pc:spChg chg="mod">
          <ac:chgData name="Zhao Jin" userId="cd05a825-544c-438a-9ba1-08e63db50b47" providerId="ADAL" clId="{7346625B-7E8F-4E9B-A9F0-94C1DD70E907}" dt="2026-03-04T06:58:53.381" v="11" actId="20577"/>
          <ac:spMkLst>
            <pc:docMk/>
            <pc:sldMk cId="2447715218" sldId="282"/>
            <ac:spMk id="199" creationId="{00000000-0000-0000-0000-000000000000}"/>
          </ac:spMkLst>
        </pc:spChg>
      </pc:sldChg>
      <pc:sldChg chg="del">
        <pc:chgData name="Zhao Jin" userId="cd05a825-544c-438a-9ba1-08e63db50b47" providerId="ADAL" clId="{7346625B-7E8F-4E9B-A9F0-94C1DD70E907}" dt="2026-03-04T06:50:09.403" v="8" actId="47"/>
        <pc:sldMkLst>
          <pc:docMk/>
          <pc:sldMk cId="3565995927" sldId="289"/>
        </pc:sldMkLst>
      </pc:sldChg>
      <pc:sldChg chg="del">
        <pc:chgData name="Zhao Jin" userId="cd05a825-544c-438a-9ba1-08e63db50b47" providerId="ADAL" clId="{7346625B-7E8F-4E9B-A9F0-94C1DD70E907}" dt="2026-03-04T06:50:06.196" v="7" actId="47"/>
        <pc:sldMkLst>
          <pc:docMk/>
          <pc:sldMk cId="2242587291" sldId="294"/>
        </pc:sldMkLst>
      </pc:sldChg>
      <pc:sldChg chg="add del">
        <pc:chgData name="Zhao Jin" userId="cd05a825-544c-438a-9ba1-08e63db50b47" providerId="ADAL" clId="{7346625B-7E8F-4E9B-A9F0-94C1DD70E907}" dt="2026-03-04T06:50:25.700" v="10" actId="2890"/>
        <pc:sldMkLst>
          <pc:docMk/>
          <pc:sldMk cId="2836717876"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6EAAB-D5B9-42D3-B48D-677A3F582B5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SG"/>
        </a:p>
      </dgm:t>
    </dgm:pt>
    <dgm:pt modelId="{5CE8B247-9554-44AE-92D2-D3409909519D}">
      <dgm:prSet/>
      <dgm:spPr/>
      <dgm:t>
        <a:bodyPr/>
        <a:lstStyle/>
        <a:p>
          <a:r>
            <a:rPr lang="en-US" b="0" i="0" dirty="0"/>
            <a:t>Problem formulation</a:t>
          </a:r>
          <a:endParaRPr lang="en-SG" dirty="0"/>
        </a:p>
      </dgm:t>
    </dgm:pt>
    <dgm:pt modelId="{DEC64D7B-0E4D-42A7-9D64-14DDDB6601CC}" type="parTrans" cxnId="{A054C808-C6FB-4C3E-AF35-2E35C91E6755}">
      <dgm:prSet/>
      <dgm:spPr/>
      <dgm:t>
        <a:bodyPr/>
        <a:lstStyle/>
        <a:p>
          <a:endParaRPr lang="en-SG"/>
        </a:p>
      </dgm:t>
    </dgm:pt>
    <dgm:pt modelId="{991436FD-A470-4128-A548-BB38DFA8B605}" type="sibTrans" cxnId="{A054C808-C6FB-4C3E-AF35-2E35C91E6755}">
      <dgm:prSet/>
      <dgm:spPr/>
      <dgm:t>
        <a:bodyPr/>
        <a:lstStyle/>
        <a:p>
          <a:endParaRPr lang="en-SG"/>
        </a:p>
      </dgm:t>
    </dgm:pt>
    <dgm:pt modelId="{2B654108-8BE9-4780-965A-025E263D4BAE}">
      <dgm:prSet/>
      <dgm:spPr/>
      <dgm:t>
        <a:bodyPr/>
        <a:lstStyle/>
        <a:p>
          <a:r>
            <a:rPr lang="en-US" b="0" i="0" dirty="0"/>
            <a:t>Literature survey</a:t>
          </a:r>
          <a:endParaRPr lang="en-SG" dirty="0"/>
        </a:p>
      </dgm:t>
    </dgm:pt>
    <dgm:pt modelId="{6039AB98-6329-48DE-8C84-CE8A27A1C90C}" type="parTrans" cxnId="{4A897B36-C2CE-4B11-84A5-52A17B6F73D7}">
      <dgm:prSet/>
      <dgm:spPr/>
      <dgm:t>
        <a:bodyPr/>
        <a:lstStyle/>
        <a:p>
          <a:endParaRPr lang="en-SG"/>
        </a:p>
      </dgm:t>
    </dgm:pt>
    <dgm:pt modelId="{DD5D67B7-9CA9-4BA5-ADDD-52CD3B3A7FF5}" type="sibTrans" cxnId="{4A897B36-C2CE-4B11-84A5-52A17B6F73D7}">
      <dgm:prSet/>
      <dgm:spPr/>
      <dgm:t>
        <a:bodyPr/>
        <a:lstStyle/>
        <a:p>
          <a:endParaRPr lang="en-SG"/>
        </a:p>
      </dgm:t>
    </dgm:pt>
    <dgm:pt modelId="{FC880BF8-AD54-44D8-ACE1-95796AA86FF6}">
      <dgm:prSet/>
      <dgm:spPr/>
      <dgm:t>
        <a:bodyPr/>
        <a:lstStyle/>
        <a:p>
          <a:r>
            <a:rPr lang="en-US" b="0" i="0" dirty="0"/>
            <a:t>Evaluation </a:t>
          </a:r>
          <a:endParaRPr lang="en-SG" dirty="0"/>
        </a:p>
      </dgm:t>
    </dgm:pt>
    <dgm:pt modelId="{503810DC-0F2B-4DCC-8A0F-7AEE66B5185F}" type="parTrans" cxnId="{E72E6253-F823-4405-9329-B9D4658F93B2}">
      <dgm:prSet/>
      <dgm:spPr/>
      <dgm:t>
        <a:bodyPr/>
        <a:lstStyle/>
        <a:p>
          <a:endParaRPr lang="en-SG"/>
        </a:p>
      </dgm:t>
    </dgm:pt>
    <dgm:pt modelId="{7014F2CF-946A-40C1-941E-18664A267F37}" type="sibTrans" cxnId="{E72E6253-F823-4405-9329-B9D4658F93B2}">
      <dgm:prSet/>
      <dgm:spPr/>
      <dgm:t>
        <a:bodyPr/>
        <a:lstStyle/>
        <a:p>
          <a:endParaRPr lang="en-SG"/>
        </a:p>
      </dgm:t>
    </dgm:pt>
    <dgm:pt modelId="{013539B8-7667-4DF4-B774-99713E5E7ED4}">
      <dgm:prSet/>
      <dgm:spPr/>
      <dgm:t>
        <a:bodyPr/>
        <a:lstStyle/>
        <a:p>
          <a:r>
            <a:rPr lang="en-US" b="0" i="0" dirty="0"/>
            <a:t>Documentation and presentation of results</a:t>
          </a:r>
          <a:endParaRPr lang="en-SG" dirty="0"/>
        </a:p>
      </dgm:t>
    </dgm:pt>
    <dgm:pt modelId="{8604112A-D67B-4E44-951B-452398C81653}" type="parTrans" cxnId="{F2129D5B-5CB7-4C00-A809-FCBEB19CCAE5}">
      <dgm:prSet/>
      <dgm:spPr/>
      <dgm:t>
        <a:bodyPr/>
        <a:lstStyle/>
        <a:p>
          <a:endParaRPr lang="en-SG"/>
        </a:p>
      </dgm:t>
    </dgm:pt>
    <dgm:pt modelId="{71053350-2B9C-4CFB-9242-9EA252548722}" type="sibTrans" cxnId="{F2129D5B-5CB7-4C00-A809-FCBEB19CCAE5}">
      <dgm:prSet/>
      <dgm:spPr/>
      <dgm:t>
        <a:bodyPr/>
        <a:lstStyle/>
        <a:p>
          <a:endParaRPr lang="en-SG"/>
        </a:p>
      </dgm:t>
    </dgm:pt>
    <dgm:pt modelId="{30A87801-72DB-4200-B947-085AA2F33137}">
      <dgm:prSet/>
      <dgm:spPr/>
      <dgm:t>
        <a:bodyPr/>
        <a:lstStyle/>
        <a:p>
          <a:r>
            <a:rPr lang="en-US" b="0" i="0" dirty="0"/>
            <a:t>Proposal and implementation of solutions</a:t>
          </a:r>
          <a:endParaRPr lang="en-SG" dirty="0"/>
        </a:p>
      </dgm:t>
    </dgm:pt>
    <dgm:pt modelId="{F45F3356-5437-4F30-9823-B4FA3DC1FFB4}" type="sibTrans" cxnId="{1927B209-B0D8-4DC1-9A27-B1D42C1891C4}">
      <dgm:prSet/>
      <dgm:spPr/>
      <dgm:t>
        <a:bodyPr/>
        <a:lstStyle/>
        <a:p>
          <a:endParaRPr lang="en-SG"/>
        </a:p>
      </dgm:t>
    </dgm:pt>
    <dgm:pt modelId="{1B3F31B6-A32A-414A-A571-C7A93D5EF55A}" type="parTrans" cxnId="{1927B209-B0D8-4DC1-9A27-B1D42C1891C4}">
      <dgm:prSet/>
      <dgm:spPr/>
      <dgm:t>
        <a:bodyPr/>
        <a:lstStyle/>
        <a:p>
          <a:endParaRPr lang="en-SG"/>
        </a:p>
      </dgm:t>
    </dgm:pt>
    <dgm:pt modelId="{EB537778-E6A9-43F2-B341-DFFF773C6415}" type="pres">
      <dgm:prSet presAssocID="{9BF6EAAB-D5B9-42D3-B48D-677A3F582B5C}" presName="CompostProcess" presStyleCnt="0">
        <dgm:presLayoutVars>
          <dgm:dir/>
          <dgm:resizeHandles val="exact"/>
        </dgm:presLayoutVars>
      </dgm:prSet>
      <dgm:spPr/>
    </dgm:pt>
    <dgm:pt modelId="{5E429DE6-B407-43CC-BE8C-2135EC96402F}" type="pres">
      <dgm:prSet presAssocID="{9BF6EAAB-D5B9-42D3-B48D-677A3F582B5C}" presName="arrow" presStyleLbl="bgShp" presStyleIdx="0" presStyleCnt="1"/>
      <dgm:spPr/>
    </dgm:pt>
    <dgm:pt modelId="{B4F7691E-82A4-42CF-926C-7D73C9512FAD}" type="pres">
      <dgm:prSet presAssocID="{9BF6EAAB-D5B9-42D3-B48D-677A3F582B5C}" presName="linearProcess" presStyleCnt="0"/>
      <dgm:spPr/>
    </dgm:pt>
    <dgm:pt modelId="{2D11CF70-3E72-4BFD-8B7E-D511DCB2CDC0}" type="pres">
      <dgm:prSet presAssocID="{5CE8B247-9554-44AE-92D2-D3409909519D}" presName="textNode" presStyleLbl="node1" presStyleIdx="0" presStyleCnt="5">
        <dgm:presLayoutVars>
          <dgm:bulletEnabled val="1"/>
        </dgm:presLayoutVars>
      </dgm:prSet>
      <dgm:spPr/>
    </dgm:pt>
    <dgm:pt modelId="{B01C047D-5E6D-4749-9F5E-C0D589F76E4F}" type="pres">
      <dgm:prSet presAssocID="{991436FD-A470-4128-A548-BB38DFA8B605}" presName="sibTrans" presStyleCnt="0"/>
      <dgm:spPr/>
    </dgm:pt>
    <dgm:pt modelId="{F1B15E30-3C23-47D7-804B-47453165E7A5}" type="pres">
      <dgm:prSet presAssocID="{2B654108-8BE9-4780-965A-025E263D4BAE}" presName="textNode" presStyleLbl="node1" presStyleIdx="1" presStyleCnt="5">
        <dgm:presLayoutVars>
          <dgm:bulletEnabled val="1"/>
        </dgm:presLayoutVars>
      </dgm:prSet>
      <dgm:spPr/>
    </dgm:pt>
    <dgm:pt modelId="{053891B1-2446-43EA-B322-335DE80E09B7}" type="pres">
      <dgm:prSet presAssocID="{DD5D67B7-9CA9-4BA5-ADDD-52CD3B3A7FF5}" presName="sibTrans" presStyleCnt="0"/>
      <dgm:spPr/>
    </dgm:pt>
    <dgm:pt modelId="{156E27B3-009A-4C2C-97EC-C9383D60BCBE}" type="pres">
      <dgm:prSet presAssocID="{30A87801-72DB-4200-B947-085AA2F33137}" presName="textNode" presStyleLbl="node1" presStyleIdx="2" presStyleCnt="5">
        <dgm:presLayoutVars>
          <dgm:bulletEnabled val="1"/>
        </dgm:presLayoutVars>
      </dgm:prSet>
      <dgm:spPr/>
    </dgm:pt>
    <dgm:pt modelId="{30B30B40-ECE8-446B-A8D2-379380CE5030}" type="pres">
      <dgm:prSet presAssocID="{F45F3356-5437-4F30-9823-B4FA3DC1FFB4}" presName="sibTrans" presStyleCnt="0"/>
      <dgm:spPr/>
    </dgm:pt>
    <dgm:pt modelId="{2E39CB04-0520-43FC-A22A-C8C02BB74ABC}" type="pres">
      <dgm:prSet presAssocID="{FC880BF8-AD54-44D8-ACE1-95796AA86FF6}" presName="textNode" presStyleLbl="node1" presStyleIdx="3" presStyleCnt="5">
        <dgm:presLayoutVars>
          <dgm:bulletEnabled val="1"/>
        </dgm:presLayoutVars>
      </dgm:prSet>
      <dgm:spPr/>
    </dgm:pt>
    <dgm:pt modelId="{6D98AED9-1C72-4715-9381-0FD74E9842E3}" type="pres">
      <dgm:prSet presAssocID="{7014F2CF-946A-40C1-941E-18664A267F37}" presName="sibTrans" presStyleCnt="0"/>
      <dgm:spPr/>
    </dgm:pt>
    <dgm:pt modelId="{0BCEF796-9459-48FF-B092-9790A2B2D8B9}" type="pres">
      <dgm:prSet presAssocID="{013539B8-7667-4DF4-B774-99713E5E7ED4}" presName="textNode" presStyleLbl="node1" presStyleIdx="4" presStyleCnt="5">
        <dgm:presLayoutVars>
          <dgm:bulletEnabled val="1"/>
        </dgm:presLayoutVars>
      </dgm:prSet>
      <dgm:spPr/>
    </dgm:pt>
  </dgm:ptLst>
  <dgm:cxnLst>
    <dgm:cxn modelId="{A054C808-C6FB-4C3E-AF35-2E35C91E6755}" srcId="{9BF6EAAB-D5B9-42D3-B48D-677A3F582B5C}" destId="{5CE8B247-9554-44AE-92D2-D3409909519D}" srcOrd="0" destOrd="0" parTransId="{DEC64D7B-0E4D-42A7-9D64-14DDDB6601CC}" sibTransId="{991436FD-A470-4128-A548-BB38DFA8B605}"/>
    <dgm:cxn modelId="{1927B209-B0D8-4DC1-9A27-B1D42C1891C4}" srcId="{9BF6EAAB-D5B9-42D3-B48D-677A3F582B5C}" destId="{30A87801-72DB-4200-B947-085AA2F33137}" srcOrd="2" destOrd="0" parTransId="{1B3F31B6-A32A-414A-A571-C7A93D5EF55A}" sibTransId="{F45F3356-5437-4F30-9823-B4FA3DC1FFB4}"/>
    <dgm:cxn modelId="{E1BE6B2A-9DE9-4378-9F86-98B189112CC1}" type="presOf" srcId="{FC880BF8-AD54-44D8-ACE1-95796AA86FF6}" destId="{2E39CB04-0520-43FC-A22A-C8C02BB74ABC}" srcOrd="0" destOrd="0" presId="urn:microsoft.com/office/officeart/2005/8/layout/hProcess9"/>
    <dgm:cxn modelId="{4A897B36-C2CE-4B11-84A5-52A17B6F73D7}" srcId="{9BF6EAAB-D5B9-42D3-B48D-677A3F582B5C}" destId="{2B654108-8BE9-4780-965A-025E263D4BAE}" srcOrd="1" destOrd="0" parTransId="{6039AB98-6329-48DE-8C84-CE8A27A1C90C}" sibTransId="{DD5D67B7-9CA9-4BA5-ADDD-52CD3B3A7FF5}"/>
    <dgm:cxn modelId="{DB177C39-B1CB-4C8B-808F-F30D29908736}" type="presOf" srcId="{5CE8B247-9554-44AE-92D2-D3409909519D}" destId="{2D11CF70-3E72-4BFD-8B7E-D511DCB2CDC0}" srcOrd="0" destOrd="0" presId="urn:microsoft.com/office/officeart/2005/8/layout/hProcess9"/>
    <dgm:cxn modelId="{F2129D5B-5CB7-4C00-A809-FCBEB19CCAE5}" srcId="{9BF6EAAB-D5B9-42D3-B48D-677A3F582B5C}" destId="{013539B8-7667-4DF4-B774-99713E5E7ED4}" srcOrd="4" destOrd="0" parTransId="{8604112A-D67B-4E44-951B-452398C81653}" sibTransId="{71053350-2B9C-4CFB-9242-9EA252548722}"/>
    <dgm:cxn modelId="{E72E6253-F823-4405-9329-B9D4658F93B2}" srcId="{9BF6EAAB-D5B9-42D3-B48D-677A3F582B5C}" destId="{FC880BF8-AD54-44D8-ACE1-95796AA86FF6}" srcOrd="3" destOrd="0" parTransId="{503810DC-0F2B-4DCC-8A0F-7AEE66B5185F}" sibTransId="{7014F2CF-946A-40C1-941E-18664A267F37}"/>
    <dgm:cxn modelId="{151FE89D-D7FF-44BC-8A06-1878E68B97ED}" type="presOf" srcId="{2B654108-8BE9-4780-965A-025E263D4BAE}" destId="{F1B15E30-3C23-47D7-804B-47453165E7A5}" srcOrd="0" destOrd="0" presId="urn:microsoft.com/office/officeart/2005/8/layout/hProcess9"/>
    <dgm:cxn modelId="{AE9F2DB1-43CE-4D50-AEC5-CF88C727A399}" type="presOf" srcId="{30A87801-72DB-4200-B947-085AA2F33137}" destId="{156E27B3-009A-4C2C-97EC-C9383D60BCBE}" srcOrd="0" destOrd="0" presId="urn:microsoft.com/office/officeart/2005/8/layout/hProcess9"/>
    <dgm:cxn modelId="{865694B4-7CF0-485F-B637-D87A3018F074}" type="presOf" srcId="{013539B8-7667-4DF4-B774-99713E5E7ED4}" destId="{0BCEF796-9459-48FF-B092-9790A2B2D8B9}" srcOrd="0" destOrd="0" presId="urn:microsoft.com/office/officeart/2005/8/layout/hProcess9"/>
    <dgm:cxn modelId="{8F6127C9-6DDE-4CE2-AFE5-7C512DD9BBE8}" type="presOf" srcId="{9BF6EAAB-D5B9-42D3-B48D-677A3F582B5C}" destId="{EB537778-E6A9-43F2-B341-DFFF773C6415}" srcOrd="0" destOrd="0" presId="urn:microsoft.com/office/officeart/2005/8/layout/hProcess9"/>
    <dgm:cxn modelId="{9338609B-99AB-4971-B770-ADCF16349F82}" type="presParOf" srcId="{EB537778-E6A9-43F2-B341-DFFF773C6415}" destId="{5E429DE6-B407-43CC-BE8C-2135EC96402F}" srcOrd="0" destOrd="0" presId="urn:microsoft.com/office/officeart/2005/8/layout/hProcess9"/>
    <dgm:cxn modelId="{A90AC6D5-38B3-4231-83F1-3CEC2FD7CD13}" type="presParOf" srcId="{EB537778-E6A9-43F2-B341-DFFF773C6415}" destId="{B4F7691E-82A4-42CF-926C-7D73C9512FAD}" srcOrd="1" destOrd="0" presId="urn:microsoft.com/office/officeart/2005/8/layout/hProcess9"/>
    <dgm:cxn modelId="{DCA08271-AFC6-445D-9E17-E32BFC76907B}" type="presParOf" srcId="{B4F7691E-82A4-42CF-926C-7D73C9512FAD}" destId="{2D11CF70-3E72-4BFD-8B7E-D511DCB2CDC0}" srcOrd="0" destOrd="0" presId="urn:microsoft.com/office/officeart/2005/8/layout/hProcess9"/>
    <dgm:cxn modelId="{B10DBE76-EE60-42D0-8E1C-1876EB8FA274}" type="presParOf" srcId="{B4F7691E-82A4-42CF-926C-7D73C9512FAD}" destId="{B01C047D-5E6D-4749-9F5E-C0D589F76E4F}" srcOrd="1" destOrd="0" presId="urn:microsoft.com/office/officeart/2005/8/layout/hProcess9"/>
    <dgm:cxn modelId="{15CF68A7-9BFE-479A-960F-2B0AA7BECEAF}" type="presParOf" srcId="{B4F7691E-82A4-42CF-926C-7D73C9512FAD}" destId="{F1B15E30-3C23-47D7-804B-47453165E7A5}" srcOrd="2" destOrd="0" presId="urn:microsoft.com/office/officeart/2005/8/layout/hProcess9"/>
    <dgm:cxn modelId="{43CA013F-DCB4-4B20-86BD-091F0DE247E3}" type="presParOf" srcId="{B4F7691E-82A4-42CF-926C-7D73C9512FAD}" destId="{053891B1-2446-43EA-B322-335DE80E09B7}" srcOrd="3" destOrd="0" presId="urn:microsoft.com/office/officeart/2005/8/layout/hProcess9"/>
    <dgm:cxn modelId="{7F125165-7873-472B-BFAA-2C96499094F9}" type="presParOf" srcId="{B4F7691E-82A4-42CF-926C-7D73C9512FAD}" destId="{156E27B3-009A-4C2C-97EC-C9383D60BCBE}" srcOrd="4" destOrd="0" presId="urn:microsoft.com/office/officeart/2005/8/layout/hProcess9"/>
    <dgm:cxn modelId="{4B700801-3274-437F-82DE-733D1AFAE373}" type="presParOf" srcId="{B4F7691E-82A4-42CF-926C-7D73C9512FAD}" destId="{30B30B40-ECE8-446B-A8D2-379380CE5030}" srcOrd="5" destOrd="0" presId="urn:microsoft.com/office/officeart/2005/8/layout/hProcess9"/>
    <dgm:cxn modelId="{00D531C3-BEA9-4066-B9E5-EAD47493B4ED}" type="presParOf" srcId="{B4F7691E-82A4-42CF-926C-7D73C9512FAD}" destId="{2E39CB04-0520-43FC-A22A-C8C02BB74ABC}" srcOrd="6" destOrd="0" presId="urn:microsoft.com/office/officeart/2005/8/layout/hProcess9"/>
    <dgm:cxn modelId="{F2E6DE68-4936-4D8C-934C-12C73137812D}" type="presParOf" srcId="{B4F7691E-82A4-42CF-926C-7D73C9512FAD}" destId="{6D98AED9-1C72-4715-9381-0FD74E9842E3}" srcOrd="7" destOrd="0" presId="urn:microsoft.com/office/officeart/2005/8/layout/hProcess9"/>
    <dgm:cxn modelId="{F4A64299-936E-4E3A-8A2A-2A39ABB8B12A}" type="presParOf" srcId="{B4F7691E-82A4-42CF-926C-7D73C9512FAD}" destId="{0BCEF796-9459-48FF-B092-9790A2B2D8B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29DE6-B407-43CC-BE8C-2135EC96402F}">
      <dsp:nvSpPr>
        <dsp:cNvPr id="0" name=""/>
        <dsp:cNvSpPr/>
      </dsp:nvSpPr>
      <dsp:spPr>
        <a:xfrm>
          <a:off x="617219" y="0"/>
          <a:ext cx="6995160" cy="37257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1CF70-3E72-4BFD-8B7E-D511DCB2CDC0}">
      <dsp:nvSpPr>
        <dsp:cNvPr id="0" name=""/>
        <dsp:cNvSpPr/>
      </dsp:nvSpPr>
      <dsp:spPr>
        <a:xfrm>
          <a:off x="3616"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Problem formulation</a:t>
          </a:r>
          <a:endParaRPr lang="en-SG" sz="1500" kern="1200" dirty="0"/>
        </a:p>
      </dsp:txBody>
      <dsp:txXfrm>
        <a:off x="76365" y="1190458"/>
        <a:ext cx="1435726" cy="1344782"/>
      </dsp:txXfrm>
    </dsp:sp>
    <dsp:sp modelId="{F1B15E30-3C23-47D7-804B-47453165E7A5}">
      <dsp:nvSpPr>
        <dsp:cNvPr id="0" name=""/>
        <dsp:cNvSpPr/>
      </dsp:nvSpPr>
      <dsp:spPr>
        <a:xfrm>
          <a:off x="1663902"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Literature survey</a:t>
          </a:r>
          <a:endParaRPr lang="en-SG" sz="1500" kern="1200" dirty="0"/>
        </a:p>
      </dsp:txBody>
      <dsp:txXfrm>
        <a:off x="1736651" y="1190458"/>
        <a:ext cx="1435726" cy="1344782"/>
      </dsp:txXfrm>
    </dsp:sp>
    <dsp:sp modelId="{156E27B3-009A-4C2C-97EC-C9383D60BCBE}">
      <dsp:nvSpPr>
        <dsp:cNvPr id="0" name=""/>
        <dsp:cNvSpPr/>
      </dsp:nvSpPr>
      <dsp:spPr>
        <a:xfrm>
          <a:off x="3324187"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Proposal and implementation of solutions</a:t>
          </a:r>
          <a:endParaRPr lang="en-SG" sz="1500" kern="1200" dirty="0"/>
        </a:p>
      </dsp:txBody>
      <dsp:txXfrm>
        <a:off x="3396936" y="1190458"/>
        <a:ext cx="1435726" cy="1344782"/>
      </dsp:txXfrm>
    </dsp:sp>
    <dsp:sp modelId="{2E39CB04-0520-43FC-A22A-C8C02BB74ABC}">
      <dsp:nvSpPr>
        <dsp:cNvPr id="0" name=""/>
        <dsp:cNvSpPr/>
      </dsp:nvSpPr>
      <dsp:spPr>
        <a:xfrm>
          <a:off x="4984473"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Evaluation </a:t>
          </a:r>
          <a:endParaRPr lang="en-SG" sz="1500" kern="1200" dirty="0"/>
        </a:p>
      </dsp:txBody>
      <dsp:txXfrm>
        <a:off x="5057222" y="1190458"/>
        <a:ext cx="1435726" cy="1344782"/>
      </dsp:txXfrm>
    </dsp:sp>
    <dsp:sp modelId="{0BCEF796-9459-48FF-B092-9790A2B2D8B9}">
      <dsp:nvSpPr>
        <dsp:cNvPr id="0" name=""/>
        <dsp:cNvSpPr/>
      </dsp:nvSpPr>
      <dsp:spPr>
        <a:xfrm>
          <a:off x="6644759"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Documentation and presentation of results</a:t>
          </a:r>
          <a:endParaRPr lang="en-SG" sz="1500" kern="1200" dirty="0"/>
        </a:p>
      </dsp:txBody>
      <dsp:txXfrm>
        <a:off x="6717508" y="1190458"/>
        <a:ext cx="1435726" cy="13447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11bbdfa56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11bbdfa56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12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58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666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61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cc2cc90f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cc2cc90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06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bbdf9ab_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bbdf9ab_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bbdf9ab_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bbdf9ab_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65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a:p>
        </p:txBody>
      </p:sp>
    </p:spTree>
    <p:extLst>
      <p:ext uri="{BB962C8B-B14F-4D97-AF65-F5344CB8AC3E}">
        <p14:creationId xmlns:p14="http://schemas.microsoft.com/office/powerpoint/2010/main" val="646160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bbdf9ab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bbdf9a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217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64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052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671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dfd6f5a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dfd6f5a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0dfd6f5a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0dfd6f5a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dfd6f5a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dfd6f5a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157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bbdf9ab_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bbdf9ab_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1bbdf9ab_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20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1bbdf9ab_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2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7829309B-C6C2-7950-864F-8A1A55289532}"/>
            </a:ext>
          </a:extLst>
        </p:cNvPr>
        <p:cNvGrpSpPr/>
        <p:nvPr/>
      </p:nvGrpSpPr>
      <p:grpSpPr>
        <a:xfrm>
          <a:off x="0" y="0"/>
          <a:ext cx="0" cy="0"/>
          <a:chOff x="0" y="0"/>
          <a:chExt cx="0" cy="0"/>
        </a:xfrm>
      </p:grpSpPr>
      <p:sp>
        <p:nvSpPr>
          <p:cNvPr id="126" name="Google Shape;126;gefb6d5c34f_0_0:notes">
            <a:extLst>
              <a:ext uri="{FF2B5EF4-FFF2-40B4-BE49-F238E27FC236}">
                <a16:creationId xmlns:a16="http://schemas.microsoft.com/office/drawing/2014/main" id="{0A4A33B2-FA0E-C369-ABAD-E1FA32889E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a:extLst>
              <a:ext uri="{FF2B5EF4-FFF2-40B4-BE49-F238E27FC236}">
                <a16:creationId xmlns:a16="http://schemas.microsoft.com/office/drawing/2014/main" id="{CE5087C8-320E-37A9-5AF8-9DD91482B0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99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2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48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6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soc.nus.edu.sg/~projad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soc.nus.edu.sg/~projad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icts.uiowa.edu/research" TargetMode="External"/><Relationship Id="rId5" Type="http://schemas.openxmlformats.org/officeDocument/2006/relationships/hyperlink" Target="http://www.vumc.com/27576/7086114/7086164/Homepagecarroussel-research1.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mp.nus.edu.sg/wp-content/uploads/2024/02/UROP_Project_Proposal_For2024.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mp.nus.edu.sg/programmes/ug/project/urop/detai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zhaojin@comp.nus.edu.sg" TargetMode="External"/><Relationship Id="rId4" Type="http://schemas.openxmlformats.org/officeDocument/2006/relationships/hyperlink" Target="https://www.comp.nus.edu.sg/programmes/ug/project/urop/faq/"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Warning</a:t>
            </a:r>
            <a:endParaRPr/>
          </a:p>
        </p:txBody>
      </p:sp>
      <p:sp>
        <p:nvSpPr>
          <p:cNvPr id="28" name="Google Shape;28;p8"/>
          <p:cNvSpPr txBox="1">
            <a:spLocks noGrp="1"/>
          </p:cNvSpPr>
          <p:nvPr>
            <p:ph type="body" idx="1"/>
          </p:nvPr>
        </p:nvSpPr>
        <p:spPr>
          <a:xfrm>
            <a:off x="457199" y="1200150"/>
            <a:ext cx="8229599"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300" dirty="0"/>
              <a:t>Make sure you are viewing the correct slide deck (</a:t>
            </a:r>
            <a:r>
              <a:rPr lang="en" sz="2300" dirty="0">
                <a:highlight>
                  <a:srgbClr val="FFFF00"/>
                </a:highlight>
              </a:rPr>
              <a:t>yellow highlights</a:t>
            </a:r>
            <a:r>
              <a:rPr lang="en" sz="2300" dirty="0"/>
              <a:t>) that is applicable to the semester for which you are considering starting UROP, as requirements may change.</a:t>
            </a:r>
            <a:endParaRPr sz="2300" dirty="0"/>
          </a:p>
          <a:p>
            <a:pPr marL="0" lvl="0" indent="0" algn="l" rtl="0">
              <a:spcBef>
                <a:spcPts val="600"/>
              </a:spcBef>
              <a:spcAft>
                <a:spcPts val="0"/>
              </a:spcAft>
              <a:buNone/>
            </a:pPr>
            <a:endParaRPr sz="2300" dirty="0"/>
          </a:p>
          <a:p>
            <a:pPr marL="0" lvl="0" indent="0" algn="l" rtl="0">
              <a:spcBef>
                <a:spcPts val="600"/>
              </a:spcBef>
              <a:spcAft>
                <a:spcPts val="0"/>
              </a:spcAft>
              <a:buNone/>
            </a:pPr>
            <a:r>
              <a:rPr lang="en" sz="2300" dirty="0"/>
              <a:t>This deck is </a:t>
            </a:r>
            <a:r>
              <a:rPr lang="en" sz="2300" dirty="0">
                <a:highlight>
                  <a:srgbClr val="FFFF00"/>
                </a:highlight>
              </a:rPr>
              <a:t>intended for students in AY 25/26 Sem 2, </a:t>
            </a:r>
            <a:r>
              <a:rPr lang="en" sz="2300" dirty="0"/>
              <a:t>presented on </a:t>
            </a:r>
            <a:r>
              <a:rPr lang="en" sz="2300" dirty="0">
                <a:solidFill>
                  <a:srgbClr val="FF0000"/>
                </a:solidFill>
              </a:rPr>
              <a:t>4 March 2026</a:t>
            </a:r>
            <a:r>
              <a:rPr lang="en" sz="2300" dirty="0"/>
              <a:t>, for prospective UROP students who will formally </a:t>
            </a:r>
            <a:r>
              <a:rPr lang="en" sz="2300" dirty="0">
                <a:highlight>
                  <a:srgbClr val="FFFF00"/>
                </a:highlight>
              </a:rPr>
              <a:t>commence in </a:t>
            </a:r>
            <a:r>
              <a:rPr lang="en-US" sz="2300" dirty="0">
                <a:solidFill>
                  <a:srgbClr val="FF0000"/>
                </a:solidFill>
                <a:highlight>
                  <a:srgbClr val="FFFF00"/>
                </a:highlight>
              </a:rPr>
              <a:t>August</a:t>
            </a:r>
            <a:r>
              <a:rPr lang="en" sz="2300" dirty="0">
                <a:solidFill>
                  <a:srgbClr val="FF0000"/>
                </a:solidFill>
                <a:highlight>
                  <a:srgbClr val="FFFF00"/>
                </a:highlight>
              </a:rPr>
              <a:t> 2026</a:t>
            </a:r>
            <a:r>
              <a:rPr lang="en" sz="2300" dirty="0">
                <a:solidFill>
                  <a:srgbClr val="000000"/>
                </a:solidFill>
              </a:rPr>
              <a:t>.</a:t>
            </a:r>
            <a:endParaRPr sz="2300" dirty="0"/>
          </a:p>
          <a:p>
            <a:pPr marL="0" lvl="0" indent="0" algn="l" rtl="0">
              <a:spcBef>
                <a:spcPts val="600"/>
              </a:spcBef>
              <a:spcAft>
                <a:spcPts val="0"/>
              </a:spcAft>
              <a:buNone/>
            </a:pPr>
            <a:endParaRPr sz="2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216775" y="1498850"/>
            <a:ext cx="2355650" cy="2021525"/>
          </a:xfrm>
          <a:prstGeom prst="rect">
            <a:avLst/>
          </a:prstGeom>
          <a:noFill/>
          <a:ln>
            <a:noFill/>
          </a:ln>
        </p:spPr>
      </p:pic>
      <p:sp>
        <p:nvSpPr>
          <p:cNvPr id="115" name="Google Shape;115;p20"/>
          <p:cNvSpPr/>
          <p:nvPr/>
        </p:nvSpPr>
        <p:spPr>
          <a:xfrm>
            <a:off x="2763025" y="1477333"/>
            <a:ext cx="5685600" cy="3238884"/>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 dirty="0">
                <a:solidFill>
                  <a:schemeClr val="dk1"/>
                </a:solidFill>
              </a:rPr>
              <a:t>We have been </a:t>
            </a:r>
            <a:r>
              <a:rPr lang="en" b="1" dirty="0">
                <a:solidFill>
                  <a:srgbClr val="0000FF"/>
                </a:solidFill>
              </a:rPr>
              <a:t>extremely happy</a:t>
            </a:r>
            <a:r>
              <a:rPr lang="en" dirty="0">
                <a:solidFill>
                  <a:schemeClr val="dk1"/>
                </a:solidFill>
              </a:rPr>
              <a:t> with the work that we have done with our UROP students. </a:t>
            </a:r>
          </a:p>
          <a:p>
            <a:pPr marL="0" lvl="0" indent="0" algn="l" rtl="0">
              <a:lnSpc>
                <a:spcPct val="115000"/>
              </a:lnSpc>
              <a:spcAft>
                <a:spcPts val="0"/>
              </a:spcAft>
              <a:buClr>
                <a:schemeClr val="dk1"/>
              </a:buClr>
              <a:buSzPts val="1100"/>
              <a:buFont typeface="Arial"/>
              <a:buNone/>
            </a:pPr>
            <a:endParaRPr lang="en" dirty="0">
              <a:solidFill>
                <a:schemeClr val="dk1"/>
              </a:solidFill>
            </a:endParaRPr>
          </a:p>
          <a:p>
            <a:pPr marL="0" lvl="0" indent="0" algn="l" rtl="0">
              <a:lnSpc>
                <a:spcPct val="115000"/>
              </a:lnSpc>
              <a:spcAft>
                <a:spcPts val="0"/>
              </a:spcAft>
              <a:buClr>
                <a:schemeClr val="dk1"/>
              </a:buClr>
              <a:buSzPts val="1100"/>
              <a:buFont typeface="Arial"/>
              <a:buNone/>
            </a:pPr>
            <a:r>
              <a:rPr lang="en" dirty="0">
                <a:solidFill>
                  <a:schemeClr val="dk1"/>
                </a:solidFill>
              </a:rPr>
              <a:t>Together, I work to treat our researchers as close member of our team, and through collaboration and drive by the students, we </a:t>
            </a:r>
            <a:r>
              <a:rPr lang="en" b="1" dirty="0">
                <a:solidFill>
                  <a:srgbClr val="0000FF"/>
                </a:solidFill>
              </a:rPr>
              <a:t>have published papers </a:t>
            </a:r>
            <a:r>
              <a:rPr lang="en" dirty="0">
                <a:solidFill>
                  <a:schemeClr val="dk1"/>
                </a:solidFill>
              </a:rPr>
              <a:t>and our work has formed the basis of new research projects. Together, we have </a:t>
            </a:r>
            <a:r>
              <a:rPr lang="en" b="1" dirty="0">
                <a:solidFill>
                  <a:srgbClr val="0000FF"/>
                </a:solidFill>
              </a:rPr>
              <a:t>built new AI accelerator hardware and designed new AI algorithms</a:t>
            </a:r>
            <a:r>
              <a:rPr lang="en" dirty="0">
                <a:solidFill>
                  <a:schemeClr val="dk1"/>
                </a:solidFill>
              </a:rPr>
              <a:t> to improve the speed and efficiency of AI systems. </a:t>
            </a:r>
          </a:p>
          <a:p>
            <a:pPr marL="0" lvl="0" indent="0" algn="l" rtl="0">
              <a:lnSpc>
                <a:spcPct val="115000"/>
              </a:lnSpc>
              <a:spcAft>
                <a:spcPts val="0"/>
              </a:spcAft>
              <a:buClr>
                <a:schemeClr val="dk1"/>
              </a:buClr>
              <a:buSzPts val="1100"/>
              <a:buFont typeface="Arial"/>
              <a:buNone/>
            </a:pPr>
            <a:endParaRPr lang="en" dirty="0">
              <a:solidFill>
                <a:schemeClr val="dk1"/>
              </a:solidFill>
            </a:endParaRPr>
          </a:p>
          <a:p>
            <a:pPr marL="0" lvl="0" indent="0" algn="l" rtl="0">
              <a:lnSpc>
                <a:spcPct val="115000"/>
              </a:lnSpc>
              <a:spcAft>
                <a:spcPts val="0"/>
              </a:spcAft>
              <a:buClr>
                <a:schemeClr val="dk1"/>
              </a:buClr>
              <a:buSzPts val="1100"/>
              <a:buFont typeface="Arial"/>
              <a:buNone/>
            </a:pPr>
            <a:r>
              <a:rPr lang="en" dirty="0">
                <a:solidFill>
                  <a:schemeClr val="dk1"/>
                </a:solidFill>
              </a:rPr>
              <a:t>Overall, I’ve been </a:t>
            </a:r>
            <a:r>
              <a:rPr lang="en" b="1" dirty="0">
                <a:solidFill>
                  <a:srgbClr val="0000FF"/>
                </a:solidFill>
              </a:rPr>
              <a:t>very impressed by the work </a:t>
            </a:r>
            <a:r>
              <a:rPr lang="en" dirty="0">
                <a:solidFill>
                  <a:schemeClr val="dk1"/>
                </a:solidFill>
              </a:rPr>
              <a:t>the students can accomplish, and they have, and will continue to make an impact as a part of our research group.</a:t>
            </a:r>
            <a:endParaRPr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3" name="Google Shape;130;p22">
            <a:extLst>
              <a:ext uri="{FF2B5EF4-FFF2-40B4-BE49-F238E27FC236}">
                <a16:creationId xmlns:a16="http://schemas.microsoft.com/office/drawing/2014/main" id="{BA6E714F-2B4A-70FD-22A0-9EA0F3375126}"/>
              </a:ext>
            </a:extLst>
          </p:cNvPr>
          <p:cNvSpPr txBox="1"/>
          <p:nvPr/>
        </p:nvSpPr>
        <p:spPr>
          <a:xfrm>
            <a:off x="-2823419" y="3228827"/>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Trevor Erik Carlson</a:t>
            </a:r>
          </a:p>
        </p:txBody>
      </p:sp>
    </p:spTree>
    <p:extLst>
      <p:ext uri="{BB962C8B-B14F-4D97-AF65-F5344CB8AC3E}">
        <p14:creationId xmlns:p14="http://schemas.microsoft.com/office/powerpoint/2010/main" val="3816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3074" name="Picture 2">
            <a:extLst>
              <a:ext uri="{FF2B5EF4-FFF2-40B4-BE49-F238E27FC236}">
                <a16:creationId xmlns:a16="http://schemas.microsoft.com/office/drawing/2014/main" id="{2EB94AB0-F0FC-511C-924B-89B64433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87" y="1477333"/>
            <a:ext cx="2244813" cy="2244813"/>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474265"/>
            <a:ext cx="5685600" cy="2244813"/>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dirty="0">
                <a:solidFill>
                  <a:schemeClr val="dk1"/>
                </a:solidFill>
              </a:rPr>
              <a:t>My experience has been very </a:t>
            </a:r>
            <a:r>
              <a:rPr lang="en-US" b="1" dirty="0">
                <a:solidFill>
                  <a:srgbClr val="0000FF"/>
                </a:solidFill>
              </a:rPr>
              <a:t>positive and fulfilling</a:t>
            </a:r>
            <a:r>
              <a:rPr lang="en-US" dirty="0">
                <a:solidFill>
                  <a:schemeClr val="dk1"/>
                </a:solidFill>
              </a:rPr>
              <a:t>; UROP is a great opportunity for both students and their supervisors. </a:t>
            </a:r>
          </a:p>
          <a:p>
            <a:pPr marL="0" lvl="0" indent="0" algn="l" rtl="0">
              <a:lnSpc>
                <a:spcPct val="115000"/>
              </a:lnSpc>
              <a:spcAft>
                <a:spcPts val="0"/>
              </a:spcAft>
              <a:buClr>
                <a:schemeClr val="dk1"/>
              </a:buClr>
              <a:buSzPts val="1100"/>
              <a:buFont typeface="Arial"/>
              <a:buNone/>
            </a:pPr>
            <a:endParaRPr lang="en-US" dirty="0">
              <a:solidFill>
                <a:schemeClr val="dk1"/>
              </a:solidFill>
            </a:endParaRPr>
          </a:p>
          <a:p>
            <a:pPr marL="0" lvl="0" indent="0" algn="l" rtl="0">
              <a:lnSpc>
                <a:spcPct val="115000"/>
              </a:lnSpc>
              <a:spcAft>
                <a:spcPts val="0"/>
              </a:spcAft>
              <a:buClr>
                <a:schemeClr val="dk1"/>
              </a:buClr>
              <a:buSzPts val="1100"/>
              <a:buFont typeface="Arial"/>
              <a:buNone/>
            </a:pPr>
            <a:r>
              <a:rPr lang="en-US" dirty="0">
                <a:solidFill>
                  <a:schemeClr val="dk1"/>
                </a:solidFill>
              </a:rPr>
              <a:t>Personally, it has been amazing to work with enthusiastic undergraduate students. I have been fortunate to work with </a:t>
            </a:r>
            <a:r>
              <a:rPr lang="en-US" b="1" dirty="0">
                <a:solidFill>
                  <a:srgbClr val="0000FF"/>
                </a:solidFill>
              </a:rPr>
              <a:t>students who are enthusiastic and excited </a:t>
            </a:r>
            <a:r>
              <a:rPr lang="en-US" dirty="0">
                <a:solidFill>
                  <a:schemeClr val="dk1"/>
                </a:solidFill>
              </a:rPr>
              <a:t>to learn and discover new things, </a:t>
            </a:r>
            <a:r>
              <a:rPr lang="en-US" b="1" dirty="0">
                <a:solidFill>
                  <a:srgbClr val="0000FF"/>
                </a:solidFill>
              </a:rPr>
              <a:t>think carefully </a:t>
            </a:r>
            <a:r>
              <a:rPr lang="en-US" dirty="0">
                <a:solidFill>
                  <a:schemeClr val="dk1"/>
                </a:solidFill>
              </a:rPr>
              <a:t>about how to formulate and solve problems, and </a:t>
            </a:r>
            <a:r>
              <a:rPr lang="en-US" b="1" dirty="0">
                <a:solidFill>
                  <a:srgbClr val="0000FF"/>
                </a:solidFill>
              </a:rPr>
              <a:t>work hard towards </a:t>
            </a:r>
            <a:r>
              <a:rPr lang="en-US" dirty="0">
                <a:solidFill>
                  <a:schemeClr val="dk1"/>
                </a:solidFill>
              </a:rPr>
              <a:t>findings the best way to present their findings. </a:t>
            </a:r>
            <a:endParaRPr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Faculties</a:t>
            </a:r>
            <a:endParaRPr dirty="0"/>
          </a:p>
        </p:txBody>
      </p:sp>
      <p:sp>
        <p:nvSpPr>
          <p:cNvPr id="2" name="Google Shape;130;p22">
            <a:extLst>
              <a:ext uri="{FF2B5EF4-FFF2-40B4-BE49-F238E27FC236}">
                <a16:creationId xmlns:a16="http://schemas.microsoft.com/office/drawing/2014/main" id="{292A1155-D80C-FE18-8DC7-95B3E3692B67}"/>
              </a:ext>
            </a:extLst>
          </p:cNvPr>
          <p:cNvSpPr txBox="1"/>
          <p:nvPr/>
        </p:nvSpPr>
        <p:spPr>
          <a:xfrm>
            <a:off x="-2843441" y="3455753"/>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Umang Mathur</a:t>
            </a:r>
          </a:p>
        </p:txBody>
      </p:sp>
    </p:spTree>
    <p:extLst>
      <p:ext uri="{BB962C8B-B14F-4D97-AF65-F5344CB8AC3E}">
        <p14:creationId xmlns:p14="http://schemas.microsoft.com/office/powerpoint/2010/main" val="142033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026" name="Picture 2">
            <a:extLst>
              <a:ext uri="{FF2B5EF4-FFF2-40B4-BE49-F238E27FC236}">
                <a16:creationId xmlns:a16="http://schemas.microsoft.com/office/drawing/2014/main" id="{A42E441A-5CD2-62AB-4B78-A3E8901C1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5" y="1489170"/>
            <a:ext cx="2244813" cy="2244813"/>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196698"/>
            <a:ext cx="5685600" cy="3740824"/>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sz="1200" dirty="0">
                <a:solidFill>
                  <a:schemeClr val="dk1"/>
                </a:solidFill>
              </a:rPr>
              <a:t>UROP gives you an opportunity to </a:t>
            </a:r>
            <a:r>
              <a:rPr lang="en-US" sz="1200" b="1" dirty="0">
                <a:solidFill>
                  <a:srgbClr val="0000FF"/>
                </a:solidFill>
              </a:rPr>
              <a:t>study specific topics </a:t>
            </a:r>
            <a:r>
              <a:rPr lang="en-US" sz="1200" dirty="0">
                <a:solidFill>
                  <a:schemeClr val="dk1"/>
                </a:solidFill>
              </a:rPr>
              <a:t>in computer, science and information systems research rigorously. In my area (natural language processing), this takes the concrete form of annotating data, formulating scientific hypotheses and testing computational models that you devise to test the hypothesis.</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To succeed in UROP, students need to </a:t>
            </a:r>
            <a:r>
              <a:rPr lang="en-US" sz="1200" b="1" dirty="0">
                <a:solidFill>
                  <a:srgbClr val="0000FF"/>
                </a:solidFill>
              </a:rPr>
              <a:t>be fully committed to conduct high-quality research and invest sufficient time</a:t>
            </a:r>
            <a:r>
              <a:rPr lang="en-US" sz="1200" dirty="0">
                <a:solidFill>
                  <a:schemeClr val="dk1"/>
                </a:solidFill>
              </a:rPr>
              <a:t>. Only with such internal motivation can they overcome the learning curve, which requires much independence: task decomposition, grasp new knowledge in a new field, formulate scientific hypotheses, and prove them using state-of-the-art methods. </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We recommend that UROP in a specific area (e.g., AI and NLP) </a:t>
            </a:r>
            <a:r>
              <a:rPr lang="en-US" sz="1200" b="1" dirty="0">
                <a:solidFill>
                  <a:srgbClr val="0000FF"/>
                </a:solidFill>
              </a:rPr>
              <a:t>have taken or are going to concurrently take the corresponding general courses</a:t>
            </a:r>
            <a:r>
              <a:rPr lang="en-US" sz="1200" dirty="0">
                <a:solidFill>
                  <a:schemeClr val="dk1"/>
                </a:solidFill>
              </a:rPr>
              <a:t> in NUS: CS2109S Intro to AI/ML, CS3244 Machine Learning and CS4248 (preferably excelling in the project components), so that they can be familiar with the background.</a:t>
            </a:r>
            <a:endParaRPr sz="1200"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2" name="Google Shape;130;p22">
            <a:extLst>
              <a:ext uri="{FF2B5EF4-FFF2-40B4-BE49-F238E27FC236}">
                <a16:creationId xmlns:a16="http://schemas.microsoft.com/office/drawing/2014/main" id="{05E868A5-1982-A5F1-5A2C-0C8A7573CB24}"/>
              </a:ext>
            </a:extLst>
          </p:cNvPr>
          <p:cNvSpPr txBox="1"/>
          <p:nvPr/>
        </p:nvSpPr>
        <p:spPr>
          <a:xfrm>
            <a:off x="-2843441" y="3455749"/>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Kan Min-Yen</a:t>
            </a:r>
          </a:p>
        </p:txBody>
      </p:sp>
    </p:spTree>
    <p:extLst>
      <p:ext uri="{BB962C8B-B14F-4D97-AF65-F5344CB8AC3E}">
        <p14:creationId xmlns:p14="http://schemas.microsoft.com/office/powerpoint/2010/main" val="277248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050" name="Picture 2">
            <a:extLst>
              <a:ext uri="{FF2B5EF4-FFF2-40B4-BE49-F238E27FC236}">
                <a16:creationId xmlns:a16="http://schemas.microsoft.com/office/drawing/2014/main" id="{73697C33-BC51-44C6-BD92-2FDE334DA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5" y="1485786"/>
            <a:ext cx="2245574" cy="2245574"/>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477333"/>
            <a:ext cx="5685600" cy="3490498"/>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sz="1200" dirty="0">
                <a:solidFill>
                  <a:schemeClr val="dk1"/>
                </a:solidFill>
              </a:rPr>
              <a:t>The UROP projects give me an opportunity to closely work with the students and guide them in their effort to </a:t>
            </a:r>
            <a:r>
              <a:rPr lang="en-US" sz="1200" b="1" dirty="0">
                <a:solidFill>
                  <a:srgbClr val="0000FF"/>
                </a:solidFill>
              </a:rPr>
              <a:t>make a significant improvement on the systems that I'm developing</a:t>
            </a:r>
            <a:r>
              <a:rPr lang="en-US" sz="1200" dirty="0">
                <a:solidFill>
                  <a:schemeClr val="dk1"/>
                </a:solidFill>
              </a:rPr>
              <a:t>. The nature of UROP allows </a:t>
            </a:r>
            <a:r>
              <a:rPr lang="en-US" sz="1200" b="1" dirty="0">
                <a:solidFill>
                  <a:srgbClr val="0000FF"/>
                </a:solidFill>
              </a:rPr>
              <a:t>exploration of new directions that might otherwise remain unexplored</a:t>
            </a:r>
            <a:r>
              <a:rPr lang="en-US" sz="1200" dirty="0">
                <a:solidFill>
                  <a:srgbClr val="0000FF"/>
                </a:solidFill>
              </a:rPr>
              <a:t>.</a:t>
            </a:r>
            <a:r>
              <a:rPr lang="en-US" sz="1200" dirty="0">
                <a:solidFill>
                  <a:schemeClr val="dk1"/>
                </a:solidFill>
              </a:rPr>
              <a:t> Students enjoy these explorations and the freedom to be independent of operational requirements from existing users. </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In our work on Source Academy, our projects are developing entirely new prototypical language implementations that can then be further developed in </a:t>
            </a:r>
            <a:r>
              <a:rPr lang="en-US" sz="1200" b="1" dirty="0">
                <a:solidFill>
                  <a:srgbClr val="0000FF"/>
                </a:solidFill>
              </a:rPr>
              <a:t>FYP</a:t>
            </a:r>
            <a:r>
              <a:rPr lang="en-US" sz="1200" dirty="0">
                <a:solidFill>
                  <a:schemeClr val="dk1"/>
                </a:solidFill>
              </a:rPr>
              <a:t>. </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I'd like to highlight the option to </a:t>
            </a:r>
            <a:r>
              <a:rPr lang="en-US" sz="1200" b="1" dirty="0">
                <a:solidFill>
                  <a:srgbClr val="0000FF"/>
                </a:solidFill>
              </a:rPr>
              <a:t>"upgrade" UROP using the </a:t>
            </a:r>
            <a:r>
              <a:rPr lang="en-US" sz="1200" b="1" dirty="0" err="1">
                <a:solidFill>
                  <a:srgbClr val="0000FF"/>
                </a:solidFill>
              </a:rPr>
              <a:t>REx</a:t>
            </a:r>
            <a:r>
              <a:rPr lang="en-US" sz="1200" b="1" dirty="0">
                <a:solidFill>
                  <a:srgbClr val="0000FF"/>
                </a:solidFill>
              </a:rPr>
              <a:t> scheme</a:t>
            </a:r>
            <a:r>
              <a:rPr lang="en-US" sz="1200" dirty="0">
                <a:solidFill>
                  <a:schemeClr val="dk1"/>
                </a:solidFill>
              </a:rPr>
              <a:t>, which my current two UROP students are taking advantage of, which allows them to visit conferences and research and development labs overseas that are related to their work.</a:t>
            </a:r>
            <a:endParaRPr sz="1200"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2" name="Google Shape;130;p22">
            <a:extLst>
              <a:ext uri="{FF2B5EF4-FFF2-40B4-BE49-F238E27FC236}">
                <a16:creationId xmlns:a16="http://schemas.microsoft.com/office/drawing/2014/main" id="{F0E159ED-F664-4A5A-0407-0D4FFDE00906}"/>
              </a:ext>
            </a:extLst>
          </p:cNvPr>
          <p:cNvSpPr txBox="1"/>
          <p:nvPr/>
        </p:nvSpPr>
        <p:spPr>
          <a:xfrm>
            <a:off x="-2843441" y="3449079"/>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Martin Henz</a:t>
            </a:r>
          </a:p>
        </p:txBody>
      </p:sp>
    </p:spTree>
    <p:extLst>
      <p:ext uri="{BB962C8B-B14F-4D97-AF65-F5344CB8AC3E}">
        <p14:creationId xmlns:p14="http://schemas.microsoft.com/office/powerpoint/2010/main" val="203582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Important Considerations</a:t>
            </a:r>
            <a:endParaRPr/>
          </a:p>
        </p:txBody>
      </p:sp>
      <p:sp>
        <p:nvSpPr>
          <p:cNvPr id="199" name="Google Shape;199;p31"/>
          <p:cNvSpPr txBox="1">
            <a:spLocks noGrp="1"/>
          </p:cNvSpPr>
          <p:nvPr>
            <p:ph type="body" idx="1"/>
          </p:nvPr>
        </p:nvSpPr>
        <p:spPr>
          <a:xfrm>
            <a:off x="457200" y="1179548"/>
            <a:ext cx="8229600" cy="3725700"/>
          </a:xfrm>
          <a:prstGeom prst="rect">
            <a:avLst/>
          </a:prstGeom>
        </p:spPr>
        <p:txBody>
          <a:bodyPr spcFirstLastPara="1" wrap="square" lIns="91425" tIns="91425" rIns="91425" bIns="91425" anchor="t" anchorCtr="0">
            <a:noAutofit/>
          </a:bodyPr>
          <a:lstStyle/>
          <a:p>
            <a:pPr indent="-342900">
              <a:lnSpc>
                <a:spcPct val="115000"/>
              </a:lnSpc>
              <a:spcBef>
                <a:spcPts val="480"/>
              </a:spcBef>
              <a:buSzPts val="1800"/>
            </a:pPr>
            <a:r>
              <a:rPr lang="en" sz="2400" dirty="0"/>
              <a:t>The UROP is challenging with a substantial workload.</a:t>
            </a:r>
          </a:p>
          <a:p>
            <a:pPr indent="-342900">
              <a:lnSpc>
                <a:spcPct val="115000"/>
              </a:lnSpc>
              <a:spcBef>
                <a:spcPts val="480"/>
              </a:spcBef>
              <a:buSzPts val="1800"/>
            </a:pPr>
            <a:endParaRPr lang="en" sz="800" dirty="0"/>
          </a:p>
          <a:p>
            <a:pPr indent="-342900">
              <a:lnSpc>
                <a:spcPct val="115000"/>
              </a:lnSpc>
              <a:spcBef>
                <a:spcPts val="480"/>
              </a:spcBef>
              <a:buSzPts val="1800"/>
            </a:pPr>
            <a:r>
              <a:rPr lang="en" sz="2400" dirty="0"/>
              <a:t>UROP must be done in </a:t>
            </a:r>
            <a:r>
              <a:rPr lang="en" sz="2400" b="1" dirty="0">
                <a:solidFill>
                  <a:schemeClr val="tx1"/>
                </a:solidFill>
                <a:highlight>
                  <a:srgbClr val="FFFF00"/>
                </a:highlight>
              </a:rPr>
              <a:t>2 consecutive </a:t>
            </a:r>
            <a:r>
              <a:rPr lang="en" sz="2400" b="1" u="sng" dirty="0">
                <a:solidFill>
                  <a:schemeClr val="tx1"/>
                </a:solidFill>
                <a:highlight>
                  <a:srgbClr val="FFFF00"/>
                </a:highlight>
              </a:rPr>
              <a:t>regular</a:t>
            </a:r>
            <a:r>
              <a:rPr lang="en" sz="2400" b="1" dirty="0">
                <a:solidFill>
                  <a:schemeClr val="tx1"/>
                </a:solidFill>
                <a:highlight>
                  <a:srgbClr val="FFFF00"/>
                </a:highlight>
              </a:rPr>
              <a:t> semesters</a:t>
            </a:r>
            <a:r>
              <a:rPr lang="en" sz="2400" dirty="0">
                <a:highlight>
                  <a:srgbClr val="FFFF00"/>
                </a:highlight>
              </a:rPr>
              <a:t>.   </a:t>
            </a:r>
          </a:p>
          <a:p>
            <a:pPr indent="-342900">
              <a:lnSpc>
                <a:spcPct val="115000"/>
              </a:lnSpc>
              <a:spcBef>
                <a:spcPts val="480"/>
              </a:spcBef>
              <a:buSzPts val="1800"/>
            </a:pPr>
            <a:endParaRPr lang="en" sz="800" dirty="0"/>
          </a:p>
          <a:p>
            <a:pPr indent="-342900">
              <a:lnSpc>
                <a:spcPct val="115000"/>
              </a:lnSpc>
              <a:spcBef>
                <a:spcPts val="480"/>
              </a:spcBef>
              <a:buSzPts val="1800"/>
            </a:pPr>
            <a:r>
              <a:rPr lang="en" sz="2400" dirty="0"/>
              <a:t>UROP students </a:t>
            </a:r>
            <a:r>
              <a:rPr lang="en" sz="2400" dirty="0">
                <a:solidFill>
                  <a:schemeClr val="tx1"/>
                </a:solidFill>
              </a:rPr>
              <a:t>are </a:t>
            </a:r>
            <a:r>
              <a:rPr lang="en" sz="2400" b="1" dirty="0">
                <a:solidFill>
                  <a:schemeClr val="tx1"/>
                </a:solidFill>
              </a:rPr>
              <a:t>not </a:t>
            </a:r>
            <a:r>
              <a:rPr lang="en" sz="2400" dirty="0">
                <a:solidFill>
                  <a:schemeClr val="tx1"/>
                </a:solidFill>
              </a:rPr>
              <a:t>allowed to </a:t>
            </a:r>
            <a:r>
              <a:rPr lang="en" sz="2400" dirty="0"/>
              <a:t>go for internships / exchange / NOC etc during UROP.</a:t>
            </a:r>
            <a:br>
              <a:rPr lang="en-US" sz="2000" dirty="0"/>
            </a:br>
            <a:endParaRPr lang="en-US" sz="800" dirty="0"/>
          </a:p>
          <a:p>
            <a:pPr indent="-342900">
              <a:lnSpc>
                <a:spcPct val="115000"/>
              </a:lnSpc>
              <a:spcBef>
                <a:spcPts val="0"/>
              </a:spcBef>
              <a:buSzPts val="1800"/>
            </a:pPr>
            <a:r>
              <a:rPr lang="en-US" sz="2400" dirty="0"/>
              <a:t>Alternatives to UROP</a:t>
            </a:r>
          </a:p>
          <a:p>
            <a:pPr lvl="1" indent="-342900">
              <a:lnSpc>
                <a:spcPct val="115000"/>
              </a:lnSpc>
              <a:buSzPts val="1800"/>
            </a:pPr>
            <a:r>
              <a:rPr lang="en-US" sz="2000" dirty="0"/>
              <a:t>CP3106 Independent Project (one semester / summer)  </a:t>
            </a:r>
          </a:p>
        </p:txBody>
      </p:sp>
    </p:spTree>
    <p:extLst>
      <p:ext uri="{BB962C8B-B14F-4D97-AF65-F5344CB8AC3E}">
        <p14:creationId xmlns:p14="http://schemas.microsoft.com/office/powerpoint/2010/main" val="244771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586983"/>
            <a:ext cx="82296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Prerequisites</a:t>
            </a:r>
            <a:endParaRPr/>
          </a:p>
        </p:txBody>
      </p:sp>
      <p:sp>
        <p:nvSpPr>
          <p:cNvPr id="55" name="Google Shape;55;p11"/>
          <p:cNvSpPr txBox="1">
            <a:spLocks noGrp="1"/>
          </p:cNvSpPr>
          <p:nvPr>
            <p:ph type="body" idx="1"/>
          </p:nvPr>
        </p:nvSpPr>
        <p:spPr>
          <a:xfrm>
            <a:off x="457200" y="1152973"/>
            <a:ext cx="8229600" cy="2617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2400" dirty="0"/>
              <a:t>Be an SoC student</a:t>
            </a:r>
          </a:p>
          <a:p>
            <a:pPr marL="457200" lvl="0" indent="-355600" algn="l" rtl="0">
              <a:spcBef>
                <a:spcPts val="600"/>
              </a:spcBef>
              <a:spcAft>
                <a:spcPts val="0"/>
              </a:spcAft>
              <a:buSzPts val="2000"/>
              <a:buChar char="●"/>
            </a:pPr>
            <a:endParaRPr lang="en-US" sz="2400" dirty="0"/>
          </a:p>
          <a:p>
            <a:pPr marL="457200" lvl="0" indent="-355600" algn="l" rtl="0">
              <a:spcBef>
                <a:spcPts val="600"/>
              </a:spcBef>
              <a:spcAft>
                <a:spcPts val="0"/>
              </a:spcAft>
              <a:buSzPts val="2000"/>
              <a:buChar char="●"/>
            </a:pPr>
            <a:r>
              <a:rPr lang="en-US" sz="2400" dirty="0"/>
              <a:t>Have at least 60 (in-progress / completed) Units at the point of applying</a:t>
            </a:r>
          </a:p>
          <a:p>
            <a:pPr marL="457200" lvl="0" indent="-355600" algn="l" rtl="0">
              <a:spcBef>
                <a:spcPts val="600"/>
              </a:spcBef>
              <a:spcAft>
                <a:spcPts val="0"/>
              </a:spcAft>
              <a:buSzPts val="2000"/>
              <a:buChar char="●"/>
            </a:pPr>
            <a:endParaRPr lang="en-US" sz="2400" dirty="0"/>
          </a:p>
          <a:p>
            <a:pPr marL="457200" lvl="0" indent="-355600" algn="l" rtl="0">
              <a:spcBef>
                <a:spcPts val="600"/>
              </a:spcBef>
              <a:spcAft>
                <a:spcPts val="0"/>
              </a:spcAft>
              <a:buSzPts val="2000"/>
              <a:buChar char="●"/>
            </a:pPr>
            <a:r>
              <a:rPr lang="en-US" sz="2400" dirty="0"/>
              <a:t>Attain a minimum GPA of 3.8.</a:t>
            </a:r>
          </a:p>
          <a:p>
            <a:pPr marL="457200" lvl="0" indent="-355600" algn="l" rtl="0">
              <a:spcBef>
                <a:spcPts val="600"/>
              </a:spcBef>
              <a:spcAft>
                <a:spcPts val="0"/>
              </a:spcAft>
              <a:buSzPts val="2000"/>
              <a:buChar char="●"/>
            </a:pPr>
            <a:endParaRPr lang="en-US" sz="2000" dirty="0"/>
          </a:p>
          <a:p>
            <a:pPr marL="457200" lvl="0" indent="-355600" algn="l" rtl="0">
              <a:spcBef>
                <a:spcPts val="600"/>
              </a:spcBef>
              <a:spcAft>
                <a:spcPts val="0"/>
              </a:spcAft>
              <a:buSzPts val="2000"/>
              <a:buChar char="●"/>
            </a:pPr>
            <a:endParaRPr lang="en-US" sz="2000" dirty="0"/>
          </a:p>
          <a:p>
            <a:pPr marL="457200" lvl="0" indent="-355600" algn="l" rtl="0">
              <a:spcBef>
                <a:spcPts val="600"/>
              </a:spcBef>
              <a:spcAft>
                <a:spcPts val="0"/>
              </a:spcAft>
              <a:buSzPts val="2000"/>
              <a:buChar char="●"/>
            </a:pP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586983"/>
            <a:ext cx="82296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Project Selection Timeline</a:t>
            </a:r>
            <a:endParaRPr dirty="0"/>
          </a:p>
        </p:txBody>
      </p:sp>
      <p:sp>
        <p:nvSpPr>
          <p:cNvPr id="55" name="Google Shape;55;p11"/>
          <p:cNvSpPr txBox="1">
            <a:spLocks noGrp="1"/>
          </p:cNvSpPr>
          <p:nvPr>
            <p:ph type="body" idx="1"/>
          </p:nvPr>
        </p:nvSpPr>
        <p:spPr>
          <a:xfrm>
            <a:off x="457199" y="1016291"/>
            <a:ext cx="8353313" cy="2617200"/>
          </a:xfrm>
          <a:prstGeom prst="rect">
            <a:avLst/>
          </a:prstGeom>
        </p:spPr>
        <p:txBody>
          <a:bodyPr spcFirstLastPara="1" wrap="square" lIns="91425" tIns="91425" rIns="91425" bIns="91425" anchor="t" anchorCtr="0">
            <a:noAutofit/>
          </a:bodyPr>
          <a:lstStyle/>
          <a:p>
            <a:pPr indent="-355600">
              <a:buSzPts val="2000"/>
            </a:pPr>
            <a:r>
              <a:rPr lang="en-US" sz="2400" dirty="0"/>
              <a:t>Apply one semester in advance</a:t>
            </a:r>
          </a:p>
          <a:p>
            <a:pPr lvl="1" indent="-355600">
              <a:spcBef>
                <a:spcPts val="600"/>
              </a:spcBef>
              <a:buSzPts val="2000"/>
              <a:buFont typeface="Courier New" panose="02070309020205020404" pitchFamily="49" charset="0"/>
              <a:buChar char="o"/>
            </a:pPr>
            <a:r>
              <a:rPr lang="en-US" sz="2000" dirty="0"/>
              <a:t>Apply this semester to </a:t>
            </a:r>
            <a:r>
              <a:rPr lang="en-US" sz="2000" dirty="0">
                <a:highlight>
                  <a:srgbClr val="FFFF00"/>
                </a:highlight>
              </a:rPr>
              <a:t>start your UROP in AY26/27 Semester 1</a:t>
            </a:r>
            <a:r>
              <a:rPr lang="en-US" sz="2000" dirty="0"/>
              <a:t>.</a:t>
            </a:r>
          </a:p>
          <a:p>
            <a:pPr indent="-355600">
              <a:buSzPts val="2000"/>
            </a:pPr>
            <a:endParaRPr lang="en-US" sz="1800" dirty="0"/>
          </a:p>
          <a:p>
            <a:pPr indent="-355600">
              <a:buSzPts val="2000"/>
            </a:pPr>
            <a:r>
              <a:rPr lang="en-US" sz="2400" dirty="0"/>
              <a:t>Secure a research project and a supervisor</a:t>
            </a:r>
          </a:p>
          <a:p>
            <a:pPr indent="-355600">
              <a:buSzPts val="2000"/>
            </a:pPr>
            <a:endParaRPr lang="en-US" sz="1800" dirty="0"/>
          </a:p>
          <a:p>
            <a:pPr indent="-355600">
              <a:buSzPts val="2000"/>
            </a:pPr>
            <a:r>
              <a:rPr lang="en-US" sz="2400" dirty="0"/>
              <a:t>Select your project online </a:t>
            </a:r>
            <a:r>
              <a:rPr lang="en-US" sz="2400" dirty="0">
                <a:highlight>
                  <a:srgbClr val="FFFF00"/>
                </a:highlight>
              </a:rPr>
              <a:t>starting from </a:t>
            </a:r>
            <a:r>
              <a:rPr lang="en-US" sz="2400" b="1" dirty="0">
                <a:highlight>
                  <a:srgbClr val="FFFF00"/>
                </a:highlight>
              </a:rPr>
              <a:t>9 March </a:t>
            </a:r>
            <a:r>
              <a:rPr lang="en-US" sz="2400" dirty="0"/>
              <a:t>via the Project Administration System at </a:t>
            </a:r>
            <a:r>
              <a:rPr lang="en-US" sz="2000" dirty="0">
                <a:hlinkClick r:id="rId3"/>
              </a:rPr>
              <a:t>https://mysoc.nus.edu.sg/~projadm/</a:t>
            </a:r>
            <a:br>
              <a:rPr lang="en-US" sz="2000" dirty="0">
                <a:solidFill>
                  <a:srgbClr val="333333"/>
                </a:solidFill>
              </a:rPr>
            </a:br>
            <a:endParaRPr lang="en-US" sz="2000" dirty="0"/>
          </a:p>
          <a:p>
            <a:pPr marL="114300" indent="0">
              <a:lnSpc>
                <a:spcPct val="115000"/>
              </a:lnSpc>
              <a:buSzPts val="1800"/>
              <a:buNone/>
            </a:pPr>
            <a:r>
              <a:rPr lang="en-US" sz="2000" dirty="0"/>
              <a:t>(You will be notified via email once your application is processed.)</a:t>
            </a:r>
          </a:p>
          <a:p>
            <a:pPr marL="0" lvl="0" indent="0" algn="l" rtl="0">
              <a:spcBef>
                <a:spcPts val="600"/>
              </a:spcBef>
              <a:spcAft>
                <a:spcPts val="0"/>
              </a:spcAft>
              <a:buNone/>
            </a:pPr>
            <a:endParaRPr lang="en-US" sz="2400" dirty="0"/>
          </a:p>
          <a:p>
            <a:pPr marL="101600" lvl="0" indent="0" algn="l" rtl="0">
              <a:spcBef>
                <a:spcPts val="600"/>
              </a:spcBef>
              <a:spcAft>
                <a:spcPts val="0"/>
              </a:spcAft>
              <a:buSzPts val="2000"/>
              <a:buNone/>
            </a:pPr>
            <a:endParaRPr lang="en-US" sz="2000" dirty="0"/>
          </a:p>
          <a:p>
            <a:pPr marL="457200" lvl="0" indent="-355600" algn="l" rtl="0">
              <a:spcBef>
                <a:spcPts val="600"/>
              </a:spcBef>
              <a:spcAft>
                <a:spcPts val="0"/>
              </a:spcAft>
              <a:buSzPts val="2000"/>
              <a:buChar char="●"/>
            </a:pPr>
            <a:endParaRPr lang="en-US" sz="2000" dirty="0"/>
          </a:p>
          <a:p>
            <a:pPr marL="457200" lvl="0" indent="-355600" algn="l" rtl="0">
              <a:spcBef>
                <a:spcPts val="600"/>
              </a:spcBef>
              <a:spcAft>
                <a:spcPts val="0"/>
              </a:spcAft>
              <a:buSzPts val="2000"/>
              <a:buChar char="●"/>
            </a:pPr>
            <a:endParaRPr sz="2000" dirty="0"/>
          </a:p>
        </p:txBody>
      </p:sp>
    </p:spTree>
    <p:extLst>
      <p:ext uri="{BB962C8B-B14F-4D97-AF65-F5344CB8AC3E}">
        <p14:creationId xmlns:p14="http://schemas.microsoft.com/office/powerpoint/2010/main" val="284987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E58A-BF65-40A3-B93F-9FE06DE0E613}"/>
              </a:ext>
            </a:extLst>
          </p:cNvPr>
          <p:cNvSpPr>
            <a:spLocks noGrp="1"/>
          </p:cNvSpPr>
          <p:nvPr>
            <p:ph type="title"/>
          </p:nvPr>
        </p:nvSpPr>
        <p:spPr/>
        <p:txBody>
          <a:bodyPr/>
          <a:lstStyle/>
          <a:p>
            <a:r>
              <a:rPr lang="en" dirty="0"/>
              <a:t>Project Selection Timeline</a:t>
            </a:r>
            <a:endParaRPr lang="en-SG" dirty="0"/>
          </a:p>
        </p:txBody>
      </p:sp>
      <p:graphicFrame>
        <p:nvGraphicFramePr>
          <p:cNvPr id="6" name="Table 5">
            <a:extLst>
              <a:ext uri="{FF2B5EF4-FFF2-40B4-BE49-F238E27FC236}">
                <a16:creationId xmlns:a16="http://schemas.microsoft.com/office/drawing/2014/main" id="{29DF7847-7BA4-41D9-B3FA-DF82B1B1A36B}"/>
              </a:ext>
            </a:extLst>
          </p:cNvPr>
          <p:cNvGraphicFramePr>
            <a:graphicFrameLocks noGrp="1"/>
          </p:cNvGraphicFramePr>
          <p:nvPr>
            <p:extLst>
              <p:ext uri="{D42A27DB-BD31-4B8C-83A1-F6EECF244321}">
                <p14:modId xmlns:p14="http://schemas.microsoft.com/office/powerpoint/2010/main" val="472705021"/>
              </p:ext>
            </p:extLst>
          </p:nvPr>
        </p:nvGraphicFramePr>
        <p:xfrm>
          <a:off x="457199" y="1473727"/>
          <a:ext cx="8481237" cy="2927370"/>
        </p:xfrm>
        <a:graphic>
          <a:graphicData uri="http://schemas.openxmlformats.org/drawingml/2006/table">
            <a:tbl>
              <a:tblPr firstRow="1" firstCol="1" bandRow="1">
                <a:tableStyleId>{91808316-6C8B-46A3-B0E7-3EA695BD408A}</a:tableStyleId>
              </a:tblPr>
              <a:tblGrid>
                <a:gridCol w="5185145">
                  <a:extLst>
                    <a:ext uri="{9D8B030D-6E8A-4147-A177-3AD203B41FA5}">
                      <a16:colId xmlns:a16="http://schemas.microsoft.com/office/drawing/2014/main" val="2460109571"/>
                    </a:ext>
                  </a:extLst>
                </a:gridCol>
                <a:gridCol w="1722475">
                  <a:extLst>
                    <a:ext uri="{9D8B030D-6E8A-4147-A177-3AD203B41FA5}">
                      <a16:colId xmlns:a16="http://schemas.microsoft.com/office/drawing/2014/main" val="3500630348"/>
                    </a:ext>
                  </a:extLst>
                </a:gridCol>
                <a:gridCol w="1573617">
                  <a:extLst>
                    <a:ext uri="{9D8B030D-6E8A-4147-A177-3AD203B41FA5}">
                      <a16:colId xmlns:a16="http://schemas.microsoft.com/office/drawing/2014/main" val="1098553750"/>
                    </a:ext>
                  </a:extLst>
                </a:gridCol>
              </a:tblGrid>
              <a:tr h="262257">
                <a:tc gridSpan="3">
                  <a:txBody>
                    <a:bodyPr/>
                    <a:lstStyle/>
                    <a:p>
                      <a:pPr marL="0" lvl="2" indent="0">
                        <a:spcAft>
                          <a:spcPts val="0"/>
                        </a:spcAft>
                        <a:buFont typeface="+mj-lt"/>
                        <a:buNone/>
                        <a:tabLst>
                          <a:tab pos="457200" algn="l"/>
                        </a:tabLst>
                      </a:pPr>
                      <a:r>
                        <a:rPr lang="en-SG" sz="1000" b="1" dirty="0">
                          <a:effectLst/>
                        </a:rPr>
                        <a:t>                    1. Round 1 Project Selection Exercise  </a:t>
                      </a:r>
                      <a:endParaRPr lang="en-SG"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tc hMerge="1">
                  <a:txBody>
                    <a:bodyPr/>
                    <a:lstStyle/>
                    <a:p>
                      <a:pPr lvl="1" algn="ctr">
                        <a:spcAft>
                          <a:spcPts val="0"/>
                        </a:spcAft>
                      </a:pPr>
                      <a:endParaRPr lang="en-SG" sz="1000" b="1">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tc hMerge="1">
                  <a:txBody>
                    <a:bodyPr/>
                    <a:lstStyle/>
                    <a:p>
                      <a:pPr lvl="1" algn="ctr">
                        <a:spcAft>
                          <a:spcPts val="0"/>
                        </a:spcAft>
                      </a:pPr>
                      <a:endParaRPr lang="en-SG" sz="1000" b="1">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extLst>
                  <a:ext uri="{0D108BD9-81ED-4DB2-BD59-A6C34878D82A}">
                    <a16:rowId xmlns:a16="http://schemas.microsoft.com/office/drawing/2014/main" val="2721301575"/>
                  </a:ext>
                </a:extLst>
              </a:tr>
              <a:tr h="262257">
                <a:tc>
                  <a:txBody>
                    <a:bodyPr/>
                    <a:lstStyle/>
                    <a:p>
                      <a:pPr marL="0" lvl="1" indent="0">
                        <a:spcAft>
                          <a:spcPts val="0"/>
                        </a:spcAft>
                        <a:buFont typeface="+mj-lt"/>
                        <a:buNone/>
                        <a:tabLst>
                          <a:tab pos="457200" algn="l"/>
                        </a:tabLst>
                      </a:pPr>
                      <a:r>
                        <a:rPr lang="en-SG" sz="1000" dirty="0">
                          <a:effectLst/>
                        </a:rPr>
                        <a:t>a. Discuss with potential supervisors</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Week 7:</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2 Mar – 6 Mar</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1614091209"/>
                  </a:ext>
                </a:extLst>
              </a:tr>
              <a:tr h="262257">
                <a:tc>
                  <a:txBody>
                    <a:bodyPr/>
                    <a:lstStyle/>
                    <a:p>
                      <a:pPr marL="0" lvl="1" indent="0">
                        <a:spcAft>
                          <a:spcPts val="0"/>
                        </a:spcAft>
                        <a:buFont typeface="+mj-lt"/>
                        <a:buNone/>
                        <a:tabLst>
                          <a:tab pos="457200" algn="l"/>
                        </a:tabLst>
                      </a:pPr>
                      <a:r>
                        <a:rPr lang="en-SG" sz="1000" dirty="0">
                          <a:effectLst/>
                        </a:rPr>
                        <a:t>b. Students to indicate project online after discussion with supervisors</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a:effectLst/>
                        </a:rPr>
                        <a:t>Week 8:</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9 – 11 Mar (by 6pm)</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362643847"/>
                  </a:ext>
                </a:extLst>
              </a:tr>
              <a:tr h="262257">
                <a:tc>
                  <a:txBody>
                    <a:bodyPr/>
                    <a:lstStyle/>
                    <a:p>
                      <a:pPr marL="0" lvl="1" indent="0">
                        <a:spcAft>
                          <a:spcPts val="0"/>
                        </a:spcAft>
                        <a:buFont typeface="+mj-lt"/>
                        <a:buNone/>
                        <a:tabLst>
                          <a:tab pos="457200" algn="l"/>
                        </a:tabLst>
                      </a:pPr>
                      <a:r>
                        <a:rPr lang="en-SG" sz="1000">
                          <a:effectLst/>
                        </a:rPr>
                        <a:t>c. Staff to indicate their choice students online</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a:effectLst/>
                        </a:rPr>
                        <a:t>Week 8 (Fri):</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By 13 Mar</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4289365855"/>
                  </a:ext>
                </a:extLst>
              </a:tr>
              <a:tr h="262257">
                <a:tc>
                  <a:txBody>
                    <a:bodyPr/>
                    <a:lstStyle/>
                    <a:p>
                      <a:pPr marL="0" lvl="1" indent="0">
                        <a:spcAft>
                          <a:spcPts val="0"/>
                        </a:spcAft>
                        <a:buFont typeface="+mj-lt"/>
                        <a:buNone/>
                        <a:tabLst>
                          <a:tab pos="457200" algn="l"/>
                        </a:tabLst>
                      </a:pPr>
                      <a:r>
                        <a:rPr lang="en-SG" sz="1000">
                          <a:effectLst/>
                        </a:rPr>
                        <a:t>d. Inform both student and staff about the allocation, also update project admin</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a:effectLst/>
                        </a:rPr>
                        <a:t>Week 9 (Fri):</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By 20 Mar</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1427647477"/>
                  </a:ext>
                </a:extLst>
              </a:tr>
              <a:tr h="262257">
                <a:tc gridSpan="3">
                  <a:txBody>
                    <a:bodyPr/>
                    <a:lstStyle/>
                    <a:p>
                      <a:pPr marL="0" lvl="0" indent="0">
                        <a:spcAft>
                          <a:spcPts val="0"/>
                        </a:spcAft>
                        <a:buFont typeface="+mj-lt"/>
                        <a:buNone/>
                        <a:tabLst>
                          <a:tab pos="457200" algn="l"/>
                        </a:tabLst>
                      </a:pPr>
                      <a:r>
                        <a:rPr lang="en-SG" sz="1000" b="1" dirty="0">
                          <a:effectLst/>
                        </a:rPr>
                        <a:t>                     2. Round 2 Project Selection Exercise   </a:t>
                      </a:r>
                      <a:endParaRPr lang="en-SG"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tc hMerge="1">
                  <a:txBody>
                    <a:bodyPr/>
                    <a:lstStyle/>
                    <a:p>
                      <a:pPr algn="ctr">
                        <a:spcAft>
                          <a:spcPts val="0"/>
                        </a:spcAft>
                      </a:pPr>
                      <a:endParaRPr lang="en-SG" sz="1000" b="1">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tc hMerge="1">
                  <a:txBody>
                    <a:bodyPr/>
                    <a:lstStyle/>
                    <a:p>
                      <a:pPr algn="ctr">
                        <a:spcAft>
                          <a:spcPts val="0"/>
                        </a:spcAft>
                      </a:pPr>
                      <a:endParaRPr lang="en-SG" sz="1000" b="1">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extLst>
                  <a:ext uri="{0D108BD9-81ED-4DB2-BD59-A6C34878D82A}">
                    <a16:rowId xmlns:a16="http://schemas.microsoft.com/office/drawing/2014/main" val="1477827750"/>
                  </a:ext>
                </a:extLst>
              </a:tr>
              <a:tr h="262257">
                <a:tc>
                  <a:txBody>
                    <a:bodyPr/>
                    <a:lstStyle/>
                    <a:p>
                      <a:pPr marL="0" lvl="0" indent="0">
                        <a:spcAft>
                          <a:spcPts val="0"/>
                        </a:spcAft>
                        <a:buFont typeface="+mj-lt"/>
                        <a:buNone/>
                        <a:tabLst>
                          <a:tab pos="457200" algn="l"/>
                        </a:tabLst>
                      </a:pPr>
                      <a:r>
                        <a:rPr lang="en-SG" sz="1000">
                          <a:effectLst/>
                        </a:rPr>
                        <a:t>a. Discuss with potential supervisors</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Week 10:</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23 ‐ 27 Mar</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2554552738"/>
                  </a:ext>
                </a:extLst>
              </a:tr>
              <a:tr h="262257">
                <a:tc>
                  <a:txBody>
                    <a:bodyPr/>
                    <a:lstStyle/>
                    <a:p>
                      <a:pPr marL="0" lvl="0" indent="0">
                        <a:spcAft>
                          <a:spcPts val="0"/>
                        </a:spcAft>
                        <a:buFont typeface="+mj-lt"/>
                        <a:buNone/>
                        <a:tabLst>
                          <a:tab pos="457200" algn="l"/>
                        </a:tabLst>
                      </a:pPr>
                      <a:r>
                        <a:rPr lang="en-SG" sz="1000">
                          <a:effectLst/>
                        </a:rPr>
                        <a:t>b. Students who did not succeed in round 1 to indicate project online after discussion with </a:t>
                      </a:r>
                      <a:br>
                        <a:rPr lang="en-SG" sz="1000">
                          <a:effectLst/>
                        </a:rPr>
                      </a:br>
                      <a:r>
                        <a:rPr lang="en-SG" sz="1000">
                          <a:effectLst/>
                        </a:rPr>
                        <a:t>    supervisors</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a:effectLst/>
                        </a:rPr>
                        <a:t>Week 11:</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30 Mar ‐ 1 Apr (by 6pm)</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1198610725"/>
                  </a:ext>
                </a:extLst>
              </a:tr>
              <a:tr h="262257">
                <a:tc>
                  <a:txBody>
                    <a:bodyPr/>
                    <a:lstStyle/>
                    <a:p>
                      <a:pPr marL="0" lvl="0" indent="0">
                        <a:spcAft>
                          <a:spcPts val="0"/>
                        </a:spcAft>
                        <a:buFont typeface="+mj-lt"/>
                        <a:buNone/>
                        <a:tabLst>
                          <a:tab pos="457200" algn="l"/>
                        </a:tabLst>
                      </a:pPr>
                      <a:r>
                        <a:rPr lang="en-SG" sz="1000">
                          <a:effectLst/>
                        </a:rPr>
                        <a:t>c. Staff to indicate their choice students online</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a:effectLst/>
                        </a:rPr>
                        <a:t>Week 11 (Fri):</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By 3 Apr</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3864468977"/>
                  </a:ext>
                </a:extLst>
              </a:tr>
              <a:tr h="262257">
                <a:tc>
                  <a:txBody>
                    <a:bodyPr/>
                    <a:lstStyle/>
                    <a:p>
                      <a:pPr marL="0" lvl="0" indent="0">
                        <a:spcAft>
                          <a:spcPts val="0"/>
                        </a:spcAft>
                        <a:buFont typeface="+mj-lt"/>
                        <a:buNone/>
                        <a:tabLst>
                          <a:tab pos="457200" algn="l"/>
                        </a:tabLst>
                      </a:pPr>
                      <a:r>
                        <a:rPr lang="en-SG" sz="1000">
                          <a:effectLst/>
                        </a:rPr>
                        <a:t>d. Inform both student and staff about the allocation, also update project admin</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a:effectLst/>
                        </a:rPr>
                        <a:t>Week 12 (Fri):</a:t>
                      </a:r>
                      <a:endParaRPr lang="en-SG" sz="100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tc>
                  <a:txBody>
                    <a:bodyPr/>
                    <a:lstStyle/>
                    <a:p>
                      <a:pPr algn="ctr">
                        <a:spcAft>
                          <a:spcPts val="0"/>
                        </a:spcAft>
                      </a:pPr>
                      <a:r>
                        <a:rPr lang="en-SG" sz="1000" dirty="0">
                          <a:effectLst/>
                        </a:rPr>
                        <a:t>By 10 Apr</a:t>
                      </a:r>
                      <a:endParaRPr lang="en-S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tc>
                <a:extLst>
                  <a:ext uri="{0D108BD9-81ED-4DB2-BD59-A6C34878D82A}">
                    <a16:rowId xmlns:a16="http://schemas.microsoft.com/office/drawing/2014/main" val="3805864603"/>
                  </a:ext>
                </a:extLst>
              </a:tr>
              <a:tr h="262257">
                <a:tc>
                  <a:txBody>
                    <a:bodyPr/>
                    <a:lstStyle/>
                    <a:p>
                      <a:pPr marL="0" lvl="0" indent="0">
                        <a:spcAft>
                          <a:spcPts val="0"/>
                        </a:spcAft>
                        <a:buFont typeface="+mj-lt"/>
                        <a:buNone/>
                        <a:tabLst>
                          <a:tab pos="457200" algn="l"/>
                        </a:tabLst>
                      </a:pPr>
                      <a:r>
                        <a:rPr lang="en-SG" sz="1000" b="1" dirty="0">
                          <a:effectLst/>
                        </a:rPr>
                        <a:t>                      3. Manual Registration</a:t>
                      </a:r>
                      <a:endParaRPr lang="en-SG"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tc gridSpan="2">
                  <a:txBody>
                    <a:bodyPr/>
                    <a:lstStyle/>
                    <a:p>
                      <a:pPr algn="ctr">
                        <a:spcAft>
                          <a:spcPts val="0"/>
                        </a:spcAft>
                      </a:pPr>
                      <a:r>
                        <a:rPr lang="en-SG" sz="1000" b="1" dirty="0">
                          <a:effectLst/>
                        </a:rPr>
                        <a:t>From Week 13 to Friday, Week 1 of Next Semester</a:t>
                      </a:r>
                      <a:endParaRPr lang="en-SG"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28" marR="51728" marT="0" marB="0" anchor="ctr">
                    <a:solidFill>
                      <a:srgbClr val="FFFF00"/>
                    </a:solidFill>
                  </a:tcPr>
                </a:tc>
                <a:tc hMerge="1">
                  <a:txBody>
                    <a:bodyPr/>
                    <a:lstStyle/>
                    <a:p>
                      <a:endParaRPr lang="en-SG"/>
                    </a:p>
                  </a:txBody>
                  <a:tcPr/>
                </a:tc>
                <a:extLst>
                  <a:ext uri="{0D108BD9-81ED-4DB2-BD59-A6C34878D82A}">
                    <a16:rowId xmlns:a16="http://schemas.microsoft.com/office/drawing/2014/main" val="1151698129"/>
                  </a:ext>
                </a:extLst>
              </a:tr>
            </a:tbl>
          </a:graphicData>
        </a:graphic>
      </p:graphicFrame>
    </p:spTree>
    <p:extLst>
      <p:ext uri="{BB962C8B-B14F-4D97-AF65-F5344CB8AC3E}">
        <p14:creationId xmlns:p14="http://schemas.microsoft.com/office/powerpoint/2010/main" val="187255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17" name="Picture 16">
            <a:extLst>
              <a:ext uri="{FF2B5EF4-FFF2-40B4-BE49-F238E27FC236}">
                <a16:creationId xmlns:a16="http://schemas.microsoft.com/office/drawing/2014/main" id="{ED49A7F5-E058-4F43-24BF-6E409D32E05D}"/>
              </a:ext>
            </a:extLst>
          </p:cNvPr>
          <p:cNvPicPr>
            <a:picLocks noChangeAspect="1"/>
          </p:cNvPicPr>
          <p:nvPr/>
        </p:nvPicPr>
        <p:blipFill>
          <a:blip r:embed="rId3"/>
          <a:stretch>
            <a:fillRect/>
          </a:stretch>
        </p:blipFill>
        <p:spPr>
          <a:xfrm>
            <a:off x="566792" y="1185927"/>
            <a:ext cx="4281600" cy="3297555"/>
          </a:xfrm>
          <a:prstGeom prst="rect">
            <a:avLst/>
          </a:prstGeom>
        </p:spPr>
      </p:pic>
      <p:sp>
        <p:nvSpPr>
          <p:cNvPr id="2" name="Google Shape;80;p15">
            <a:extLst>
              <a:ext uri="{FF2B5EF4-FFF2-40B4-BE49-F238E27FC236}">
                <a16:creationId xmlns:a16="http://schemas.microsoft.com/office/drawing/2014/main" id="{5A8FA84E-EFBD-9DC0-E227-75BC661ECF6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Past Year Examples</a:t>
            </a:r>
            <a:endParaRPr/>
          </a:p>
        </p:txBody>
      </p:sp>
    </p:spTree>
    <p:extLst>
      <p:ext uri="{BB962C8B-B14F-4D97-AF65-F5344CB8AC3E}">
        <p14:creationId xmlns:p14="http://schemas.microsoft.com/office/powerpoint/2010/main" val="42024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Finding a Project and a Supervisor</a:t>
            </a:r>
            <a:endParaRPr/>
          </a:p>
        </p:txBody>
      </p:sp>
      <p:sp>
        <p:nvSpPr>
          <p:cNvPr id="81" name="Google Shape;81;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indent="-342900">
              <a:buSzPts val="1800"/>
            </a:pPr>
            <a:r>
              <a:rPr lang="en" sz="2000" dirty="0"/>
              <a:t>Browse the UROP proposals </a:t>
            </a:r>
            <a:r>
              <a:rPr lang="en-US" sz="2000" dirty="0"/>
              <a:t>via the Project Administration System at </a:t>
            </a:r>
            <a:r>
              <a:rPr lang="en-US" sz="2000" dirty="0">
                <a:hlinkClick r:id="rId3"/>
              </a:rPr>
              <a:t>https://mysoc.nus.edu.sg/~projadm/</a:t>
            </a:r>
            <a:r>
              <a:rPr lang="en-US" sz="2000" dirty="0"/>
              <a:t> </a:t>
            </a:r>
            <a:br>
              <a:rPr lang="en-US" sz="2000" dirty="0"/>
            </a:br>
            <a:r>
              <a:rPr lang="en" sz="2000" dirty="0"/>
              <a:t>(</a:t>
            </a:r>
            <a:r>
              <a:rPr lang="en" sz="2000" dirty="0">
                <a:highlight>
                  <a:srgbClr val="FFFF00"/>
                </a:highlight>
              </a:rPr>
              <a:t>Presentation Sem: AY2026/2027 Semester 2)</a:t>
            </a:r>
            <a:br>
              <a:rPr lang="en" sz="2000" dirty="0"/>
            </a:br>
            <a:endParaRPr lang="en" sz="2000" dirty="0"/>
          </a:p>
          <a:p>
            <a:pPr marL="457200" lvl="0" indent="-342900" algn="l" rtl="0">
              <a:spcBef>
                <a:spcPts val="0"/>
              </a:spcBef>
              <a:spcAft>
                <a:spcPts val="0"/>
              </a:spcAft>
              <a:buSzPts val="1800"/>
              <a:buChar char="●"/>
            </a:pPr>
            <a:r>
              <a:rPr lang="en-SG" sz="2000" dirty="0"/>
              <a:t>Shortlist a few projects based on your interests and background</a:t>
            </a:r>
          </a:p>
          <a:p>
            <a:pPr marL="457200" lvl="0" indent="-342900" algn="l" rtl="0">
              <a:spcBef>
                <a:spcPts val="0"/>
              </a:spcBef>
              <a:spcAft>
                <a:spcPts val="0"/>
              </a:spcAft>
              <a:buSzPts val="1800"/>
              <a:buChar char="●"/>
            </a:pPr>
            <a:endParaRPr lang="en-SG" sz="2000" dirty="0"/>
          </a:p>
          <a:p>
            <a:pPr marL="457200" lvl="0" indent="-342900" algn="l" rtl="0">
              <a:spcBef>
                <a:spcPts val="0"/>
              </a:spcBef>
              <a:spcAft>
                <a:spcPts val="0"/>
              </a:spcAft>
              <a:buSzPts val="1800"/>
              <a:buChar char="●"/>
            </a:pPr>
            <a:r>
              <a:rPr lang="en-SG" sz="2000" dirty="0"/>
              <a:t>Talk to the faculties for more details and get an approval from them</a:t>
            </a:r>
          </a:p>
          <a:p>
            <a:pPr marL="457200" lvl="0" indent="-342900" algn="l" rtl="0">
              <a:spcBef>
                <a:spcPts val="0"/>
              </a:spcBef>
              <a:spcAft>
                <a:spcPts val="0"/>
              </a:spcAft>
              <a:buSzPts val="1800"/>
              <a:buChar char="●"/>
            </a:pPr>
            <a:endParaRPr lang="en-SG" sz="2000" dirty="0"/>
          </a:p>
          <a:p>
            <a:pPr marL="114300" lvl="0" indent="0" algn="l" rtl="0">
              <a:spcBef>
                <a:spcPts val="0"/>
              </a:spcBef>
              <a:spcAft>
                <a:spcPts val="0"/>
              </a:spcAft>
              <a:buSzPts val="1800"/>
              <a:buNone/>
            </a:pPr>
            <a:endParaRPr lang="en-SG" sz="2000" dirty="0"/>
          </a:p>
          <a:p>
            <a:pPr marL="457200" lvl="0" indent="-342900" algn="l" rtl="0">
              <a:spcBef>
                <a:spcPts val="0"/>
              </a:spcBef>
              <a:spcAft>
                <a:spcPts val="0"/>
              </a:spcAft>
              <a:buSzPts val="1800"/>
              <a:buChar char="●"/>
            </a:pPr>
            <a:endParaRPr sz="2000" dirty="0"/>
          </a:p>
        </p:txBody>
      </p:sp>
    </p:spTree>
    <p:extLst>
      <p:ext uri="{BB962C8B-B14F-4D97-AF65-F5344CB8AC3E}">
        <p14:creationId xmlns:p14="http://schemas.microsoft.com/office/powerpoint/2010/main" val="169226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9"/>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NUS SoC UROP Briefing</a:t>
            </a:r>
            <a:endParaRPr dirty="0"/>
          </a:p>
        </p:txBody>
      </p:sp>
      <p:pic>
        <p:nvPicPr>
          <p:cNvPr id="36" name="Google Shape;36;p9"/>
          <p:cNvPicPr preferRelativeResize="0"/>
          <p:nvPr/>
        </p:nvPicPr>
        <p:blipFill>
          <a:blip r:embed="rId3">
            <a:alphaModFix/>
          </a:blip>
          <a:stretch>
            <a:fillRect/>
          </a:stretch>
        </p:blipFill>
        <p:spPr>
          <a:xfrm>
            <a:off x="685800" y="136594"/>
            <a:ext cx="1747100" cy="1252763"/>
          </a:xfrm>
          <a:prstGeom prst="rect">
            <a:avLst/>
          </a:prstGeom>
          <a:noFill/>
          <a:ln>
            <a:noFill/>
          </a:ln>
        </p:spPr>
      </p:pic>
      <p:pic>
        <p:nvPicPr>
          <p:cNvPr id="37" name="Google Shape;37;p9"/>
          <p:cNvPicPr preferRelativeResize="0"/>
          <p:nvPr/>
        </p:nvPicPr>
        <p:blipFill>
          <a:blip r:embed="rId4">
            <a:alphaModFix/>
          </a:blip>
          <a:stretch>
            <a:fillRect/>
          </a:stretch>
        </p:blipFill>
        <p:spPr>
          <a:xfrm>
            <a:off x="3324250" y="136594"/>
            <a:ext cx="2293574" cy="1252764"/>
          </a:xfrm>
          <a:prstGeom prst="rect">
            <a:avLst/>
          </a:prstGeom>
          <a:noFill/>
          <a:ln>
            <a:noFill/>
          </a:ln>
        </p:spPr>
      </p:pic>
      <p:sp>
        <p:nvSpPr>
          <p:cNvPr id="38" name="Google Shape;38;p9"/>
          <p:cNvSpPr txBox="1"/>
          <p:nvPr/>
        </p:nvSpPr>
        <p:spPr>
          <a:xfrm>
            <a:off x="4713225" y="1386756"/>
            <a:ext cx="975900" cy="1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From: </a:t>
            </a:r>
            <a:r>
              <a:rPr lang="en" sz="700" u="sng">
                <a:solidFill>
                  <a:schemeClr val="hlink"/>
                </a:solidFill>
                <a:hlinkClick r:id="rId5"/>
              </a:rPr>
              <a:t>vumc.com</a:t>
            </a:r>
            <a:endParaRPr sz="700"/>
          </a:p>
        </p:txBody>
      </p:sp>
      <p:sp>
        <p:nvSpPr>
          <p:cNvPr id="39" name="Google Shape;39;p9"/>
          <p:cNvSpPr txBox="1"/>
          <p:nvPr/>
        </p:nvSpPr>
        <p:spPr>
          <a:xfrm>
            <a:off x="1560050" y="1386756"/>
            <a:ext cx="975900" cy="1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From: </a:t>
            </a:r>
            <a:r>
              <a:rPr lang="en" sz="700" u="sng">
                <a:solidFill>
                  <a:schemeClr val="hlink"/>
                </a:solidFill>
                <a:hlinkClick r:id="rId6"/>
              </a:rPr>
              <a:t>uiowa.edu</a:t>
            </a:r>
            <a:endParaRPr sz="700"/>
          </a:p>
        </p:txBody>
      </p:sp>
      <p:pic>
        <p:nvPicPr>
          <p:cNvPr id="40" name="Google Shape;40;p9"/>
          <p:cNvPicPr preferRelativeResize="0"/>
          <p:nvPr/>
        </p:nvPicPr>
        <p:blipFill>
          <a:blip r:embed="rId7">
            <a:alphaModFix/>
          </a:blip>
          <a:stretch>
            <a:fillRect/>
          </a:stretch>
        </p:blipFill>
        <p:spPr>
          <a:xfrm>
            <a:off x="6124846" y="459807"/>
            <a:ext cx="2151923" cy="606336"/>
          </a:xfrm>
          <a:prstGeom prst="rect">
            <a:avLst/>
          </a:prstGeom>
          <a:noFill/>
          <a:ln>
            <a:noFill/>
          </a:ln>
        </p:spPr>
      </p:pic>
      <p:sp>
        <p:nvSpPr>
          <p:cNvPr id="41" name="Google Shape;41;p9"/>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SG" sz="2400" dirty="0">
                <a:solidFill>
                  <a:schemeClr val="tx1"/>
                </a:solidFill>
                <a:highlight>
                  <a:srgbClr val="FFFF00"/>
                </a:highlight>
              </a:rPr>
              <a:t>For students commencing UROP in </a:t>
            </a:r>
            <a:br>
              <a:rPr lang="en-SG" sz="2400" dirty="0">
                <a:solidFill>
                  <a:schemeClr val="tx1"/>
                </a:solidFill>
                <a:highlight>
                  <a:srgbClr val="FFFF00"/>
                </a:highlight>
              </a:rPr>
            </a:br>
            <a:r>
              <a:rPr lang="en" sz="2400" dirty="0">
                <a:solidFill>
                  <a:schemeClr val="tx1"/>
                </a:solidFill>
                <a:highlight>
                  <a:srgbClr val="FFFF00"/>
                </a:highlight>
              </a:rPr>
              <a:t>AY 2026/2027 Sem 1</a:t>
            </a:r>
            <a:endParaRPr sz="2400" u="sng" dirty="0">
              <a:solidFill>
                <a:schemeClr val="tx1"/>
              </a:solidFill>
              <a:highlight>
                <a:srgbClr val="FFFF00"/>
              </a:highlight>
            </a:endParaRPr>
          </a:p>
          <a:p>
            <a:pPr marL="0" lvl="0" indent="0" algn="ctr" rtl="0">
              <a:spcBef>
                <a:spcPts val="0"/>
              </a:spcBef>
              <a:spcAft>
                <a:spcPts val="0"/>
              </a:spcAft>
              <a:buNone/>
            </a:pPr>
            <a:endParaRPr sz="2400" u="sng" dirty="0"/>
          </a:p>
          <a:p>
            <a:pPr marL="0" lvl="0" indent="0" algn="ctr" rtl="0">
              <a:spcBef>
                <a:spcPts val="0"/>
              </a:spcBef>
              <a:spcAft>
                <a:spcPts val="0"/>
              </a:spcAft>
              <a:buNone/>
            </a:pPr>
            <a:r>
              <a:rPr lang="en" sz="2400" dirty="0">
                <a:solidFill>
                  <a:schemeClr val="tx1"/>
                </a:solidFill>
              </a:rPr>
              <a:t>Presented by </a:t>
            </a:r>
            <a:r>
              <a:rPr lang="en-US" sz="2400" dirty="0">
                <a:solidFill>
                  <a:schemeClr val="tx1"/>
                </a:solidFill>
              </a:rPr>
              <a:t>Dr Zhao Jin</a:t>
            </a:r>
            <a:endParaRPr sz="2400" dirty="0">
              <a:solidFill>
                <a:schemeClr val="tx1"/>
              </a:solidFill>
              <a:highlight>
                <a:srgbClr val="D9EAD3"/>
              </a:highlight>
            </a:endParaRPr>
          </a:p>
          <a:p>
            <a:pPr marL="0" lvl="0" indent="0" algn="ctr" rtl="0">
              <a:spcBef>
                <a:spcPts val="0"/>
              </a:spcBef>
              <a:spcAft>
                <a:spcPts val="0"/>
              </a:spcAft>
              <a:buNone/>
            </a:pPr>
            <a:r>
              <a:rPr lang="en" sz="2400" dirty="0">
                <a:solidFill>
                  <a:schemeClr val="tx1"/>
                </a:solidFill>
              </a:rPr>
              <a:t>Assisted by Ms </a:t>
            </a:r>
            <a:r>
              <a:rPr lang="en-US" sz="2400" dirty="0">
                <a:solidFill>
                  <a:schemeClr val="tx1"/>
                </a:solidFill>
              </a:rPr>
              <a:t>Sharifah</a:t>
            </a:r>
            <a:endParaRPr sz="2400" dirty="0">
              <a:solidFill>
                <a:schemeClr val="tx1"/>
              </a:solidFill>
            </a:endParaRPr>
          </a:p>
          <a:p>
            <a:pPr marL="0" lvl="0" indent="0" algn="ctr" rtl="0">
              <a:spcBef>
                <a:spcPts val="0"/>
              </a:spcBef>
              <a:spcAft>
                <a:spcPts val="0"/>
              </a:spcAft>
              <a:buNone/>
            </a:pPr>
            <a:r>
              <a:rPr lang="en" sz="2400" dirty="0">
                <a:solidFill>
                  <a:schemeClr val="tx1"/>
                </a:solidFill>
              </a:rPr>
              <a:t>(Revised </a:t>
            </a:r>
            <a:r>
              <a:rPr lang="en-US" sz="2400" dirty="0">
                <a:solidFill>
                  <a:schemeClr val="tx1"/>
                </a:solidFill>
              </a:rPr>
              <a:t>29 Jan 2026)</a:t>
            </a:r>
            <a:endParaRPr sz="2400" dirty="0">
              <a:solidFill>
                <a:schemeClr val="tx1"/>
              </a:solidFill>
            </a:endParaRPr>
          </a:p>
          <a:p>
            <a:pPr marL="0" lvl="0" indent="0" algn="ctr" rtl="0">
              <a:spcBef>
                <a:spcPts val="0"/>
              </a:spcBef>
              <a:spcAft>
                <a:spcPts val="0"/>
              </a:spcAft>
              <a:buNone/>
            </a:pP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t>If You Can’t Find a Suitable Project…</a:t>
            </a:r>
          </a:p>
        </p:txBody>
      </p:sp>
      <p:sp>
        <p:nvSpPr>
          <p:cNvPr id="81" name="Google Shape;81;p15"/>
          <p:cNvSpPr txBox="1">
            <a:spLocks noGrp="1"/>
          </p:cNvSpPr>
          <p:nvPr>
            <p:ph type="body" idx="1"/>
          </p:nvPr>
        </p:nvSpPr>
        <p:spPr>
          <a:xfrm>
            <a:off x="457200" y="1103331"/>
            <a:ext cx="8229600" cy="3725700"/>
          </a:xfrm>
          <a:prstGeom prst="rect">
            <a:avLst/>
          </a:prstGeom>
        </p:spPr>
        <p:txBody>
          <a:bodyPr spcFirstLastPara="1" wrap="square" lIns="91425" tIns="91425" rIns="91425" bIns="91425" anchor="t" anchorCtr="0">
            <a:noAutofit/>
          </a:bodyPr>
          <a:lstStyle/>
          <a:p>
            <a:pPr marL="457200" lvl="0" indent="-342900" algn="l" rtl="0">
              <a:spcAft>
                <a:spcPts val="0"/>
              </a:spcAft>
              <a:buSzPts val="1800"/>
              <a:buChar char="●"/>
            </a:pPr>
            <a:r>
              <a:rPr lang="en" sz="2000"/>
              <a:t>Look through all project lists (UROP / FYP / CP4106, any semester)</a:t>
            </a:r>
          </a:p>
          <a:p>
            <a:pPr marL="457200" lvl="0" indent="-342900" algn="l" rtl="0">
              <a:spcAft>
                <a:spcPts val="0"/>
              </a:spcAft>
              <a:buSzPts val="1800"/>
              <a:buChar char="●"/>
            </a:pPr>
            <a:endParaRPr lang="en" sz="2000"/>
          </a:p>
          <a:p>
            <a:pPr marL="457200" lvl="0" indent="-342900" algn="l" rtl="0">
              <a:spcAft>
                <a:spcPts val="0"/>
              </a:spcAft>
              <a:buSzPts val="1800"/>
              <a:buChar char="●"/>
            </a:pPr>
            <a:r>
              <a:rPr lang="en" sz="2000"/>
              <a:t>Find faculties whose projects / research areas are you are interested in.</a:t>
            </a:r>
          </a:p>
          <a:p>
            <a:pPr marL="457200" lvl="0" indent="-342900" algn="l" rtl="0">
              <a:spcAft>
                <a:spcPts val="0"/>
              </a:spcAft>
              <a:buSzPts val="1800"/>
              <a:buChar char="●"/>
            </a:pPr>
            <a:endParaRPr lang="en" sz="2000"/>
          </a:p>
          <a:p>
            <a:pPr marL="457200" lvl="0" indent="-342900" algn="l" rtl="0">
              <a:spcAft>
                <a:spcPts val="0"/>
              </a:spcAft>
              <a:buSzPts val="1800"/>
              <a:buChar char="●"/>
            </a:pPr>
            <a:r>
              <a:rPr lang="en" sz="2000"/>
              <a:t>Talk to them to see if they can propose something suitable for you.</a:t>
            </a:r>
            <a:endParaRPr sz="2000"/>
          </a:p>
          <a:p>
            <a:pPr marL="0" lvl="0" indent="0" algn="l" rtl="0">
              <a:spcBef>
                <a:spcPts val="600"/>
              </a:spcBef>
              <a:spcAft>
                <a:spcPts val="0"/>
              </a:spcAft>
              <a:buNone/>
            </a:pPr>
            <a:endParaRPr lang="en" sz="2000"/>
          </a:p>
        </p:txBody>
      </p:sp>
    </p:spTree>
    <p:extLst>
      <p:ext uri="{BB962C8B-B14F-4D97-AF65-F5344CB8AC3E}">
        <p14:creationId xmlns:p14="http://schemas.microsoft.com/office/powerpoint/2010/main" val="131903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t>If You Can’t Find a Suitable Project…</a:t>
            </a:r>
          </a:p>
        </p:txBody>
      </p:sp>
      <p:sp>
        <p:nvSpPr>
          <p:cNvPr id="81" name="Google Shape;81;p15"/>
          <p:cNvSpPr txBox="1">
            <a:spLocks noGrp="1"/>
          </p:cNvSpPr>
          <p:nvPr>
            <p:ph type="body" idx="1"/>
          </p:nvPr>
        </p:nvSpPr>
        <p:spPr>
          <a:xfrm>
            <a:off x="457200" y="1103331"/>
            <a:ext cx="82296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2000" dirty="0"/>
              <a:t>Alternatively, </a:t>
            </a:r>
            <a:r>
              <a:rPr lang="en" sz="2000" u="sng" dirty="0">
                <a:solidFill>
                  <a:schemeClr val="hlink"/>
                </a:solidFill>
                <a:hlinkClick r:id="rId3"/>
              </a:rPr>
              <a:t>propose your own project</a:t>
            </a:r>
            <a:r>
              <a:rPr lang="en-SG" sz="2000" dirty="0"/>
              <a:t> or reach out to an external party (e.g., a professor from a different faculty)</a:t>
            </a:r>
          </a:p>
          <a:p>
            <a:pPr marL="457200" lvl="0" indent="-342900" algn="l" rtl="0">
              <a:spcBef>
                <a:spcPts val="600"/>
              </a:spcBef>
              <a:spcAft>
                <a:spcPts val="0"/>
              </a:spcAft>
              <a:buSzPts val="1800"/>
              <a:buChar char="●"/>
            </a:pPr>
            <a:endParaRPr lang="en" sz="2000" dirty="0"/>
          </a:p>
          <a:p>
            <a:pPr marL="457200" lvl="0" indent="-342900" algn="l" rtl="0">
              <a:spcBef>
                <a:spcPts val="600"/>
              </a:spcBef>
              <a:spcAft>
                <a:spcPts val="0"/>
              </a:spcAft>
              <a:buSzPts val="1800"/>
              <a:buChar char="●"/>
            </a:pPr>
            <a:r>
              <a:rPr lang="en-US" sz="2000" b="1" dirty="0"/>
              <a:t>AND</a:t>
            </a:r>
            <a:r>
              <a:rPr lang="en" sz="2000" dirty="0"/>
              <a:t> find a faculty from SoC to supervise you (together with the external party, if applicable)</a:t>
            </a:r>
            <a:endParaRPr sz="2000" dirty="0"/>
          </a:p>
          <a:p>
            <a:pPr marL="0" lvl="0" indent="0" algn="l" rtl="0">
              <a:spcBef>
                <a:spcPts val="600"/>
              </a:spcBef>
              <a:spcAft>
                <a:spcPts val="0"/>
              </a:spcAft>
              <a:buNone/>
            </a:pPr>
            <a:endParaRPr sz="1800" dirty="0"/>
          </a:p>
          <a:p>
            <a:pPr marL="0" lvl="0" indent="0" algn="l" rtl="0">
              <a:spcBef>
                <a:spcPts val="600"/>
              </a:spcBef>
              <a:spcAft>
                <a:spcPts val="0"/>
              </a:spcAft>
              <a:buNone/>
            </a:pPr>
            <a:r>
              <a:rPr lang="en" sz="2000" dirty="0">
                <a:solidFill>
                  <a:srgbClr val="FF0000"/>
                </a:solidFill>
              </a:rPr>
              <a:t>Bottom line: Take the initiative to find the best project and supervisor that fits your interests and advising style</a:t>
            </a:r>
            <a:endParaRPr sz="2000" dirty="0">
              <a:solidFill>
                <a:srgbClr val="FF0000"/>
              </a:solidFill>
            </a:endParaRPr>
          </a:p>
        </p:txBody>
      </p:sp>
    </p:spTree>
    <p:extLst>
      <p:ext uri="{BB962C8B-B14F-4D97-AF65-F5344CB8AC3E}">
        <p14:creationId xmlns:p14="http://schemas.microsoft.com/office/powerpoint/2010/main" val="158935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57200" y="9929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Project Timeline</a:t>
            </a:r>
            <a:endParaRPr dirty="0"/>
          </a:p>
        </p:txBody>
      </p:sp>
      <p:graphicFrame>
        <p:nvGraphicFramePr>
          <p:cNvPr id="61" name="Google Shape;61;p12"/>
          <p:cNvGraphicFramePr/>
          <p:nvPr>
            <p:extLst>
              <p:ext uri="{D42A27DB-BD31-4B8C-83A1-F6EECF244321}">
                <p14:modId xmlns:p14="http://schemas.microsoft.com/office/powerpoint/2010/main" val="1001197663"/>
              </p:ext>
            </p:extLst>
          </p:nvPr>
        </p:nvGraphicFramePr>
        <p:xfrm>
          <a:off x="457200" y="994795"/>
          <a:ext cx="7894975" cy="4017665"/>
        </p:xfrm>
        <a:graphic>
          <a:graphicData uri="http://schemas.openxmlformats.org/drawingml/2006/table">
            <a:tbl>
              <a:tblPr>
                <a:noFill/>
                <a:tableStyleId>{91808316-6C8B-46A3-B0E7-3EA695BD408A}</a:tableStyleId>
              </a:tblPr>
              <a:tblGrid>
                <a:gridCol w="5307300">
                  <a:extLst>
                    <a:ext uri="{9D8B030D-6E8A-4147-A177-3AD203B41FA5}">
                      <a16:colId xmlns:a16="http://schemas.microsoft.com/office/drawing/2014/main" val="20000"/>
                    </a:ext>
                  </a:extLst>
                </a:gridCol>
                <a:gridCol w="2587675">
                  <a:extLst>
                    <a:ext uri="{9D8B030D-6E8A-4147-A177-3AD203B41FA5}">
                      <a16:colId xmlns:a16="http://schemas.microsoft.com/office/drawing/2014/main" val="20001"/>
                    </a:ext>
                  </a:extLst>
                </a:gridCol>
              </a:tblGrid>
              <a:tr h="370855">
                <a:tc>
                  <a:txBody>
                    <a:bodyPr/>
                    <a:lstStyle/>
                    <a:p>
                      <a:pPr marL="0" lvl="0" indent="0" algn="ctr" rtl="0">
                        <a:spcBef>
                          <a:spcPts val="0"/>
                        </a:spcBef>
                        <a:spcAft>
                          <a:spcPts val="0"/>
                        </a:spcAft>
                        <a:buNone/>
                      </a:pPr>
                      <a:r>
                        <a:rPr lang="en" b="1" dirty="0">
                          <a:highlight>
                            <a:srgbClr val="D9EAD3"/>
                          </a:highlight>
                        </a:rPr>
                        <a:t>Activity</a:t>
                      </a:r>
                      <a:endParaRPr b="1" dirty="0">
                        <a:highlight>
                          <a:srgbClr val="D9EAD3"/>
                        </a:highlight>
                      </a:endParaRPr>
                    </a:p>
                  </a:txBody>
                  <a:tcPr marL="91425" marR="91425" marT="91425" marB="91425">
                    <a:solidFill>
                      <a:srgbClr val="D9EAD3"/>
                    </a:solidFill>
                  </a:tcPr>
                </a:tc>
                <a:tc>
                  <a:txBody>
                    <a:bodyPr/>
                    <a:lstStyle/>
                    <a:p>
                      <a:pPr marL="0" lvl="0" indent="0" algn="ctr" rtl="0">
                        <a:spcBef>
                          <a:spcPts val="0"/>
                        </a:spcBef>
                        <a:spcAft>
                          <a:spcPts val="0"/>
                        </a:spcAft>
                        <a:buNone/>
                      </a:pPr>
                      <a:r>
                        <a:rPr lang="en" b="1">
                          <a:highlight>
                            <a:srgbClr val="D9EAD3"/>
                          </a:highlight>
                        </a:rPr>
                        <a:t>Deadlines</a:t>
                      </a:r>
                      <a:endParaRPr b="1">
                        <a:highlight>
                          <a:srgbClr val="D9EAD3"/>
                        </a:highlight>
                      </a:endParaRPr>
                    </a:p>
                  </a:txBody>
                  <a:tcPr marL="91425" marR="91425" marT="91425" marB="91425">
                    <a:solidFill>
                      <a:srgbClr val="D9EAD3"/>
                    </a:solidFill>
                  </a:tcPr>
                </a:tc>
                <a:extLst>
                  <a:ext uri="{0D108BD9-81ED-4DB2-BD59-A6C34878D82A}">
                    <a16:rowId xmlns:a16="http://schemas.microsoft.com/office/drawing/2014/main" val="10000"/>
                  </a:ext>
                </a:extLst>
              </a:tr>
              <a:tr h="371264">
                <a:tc gridSpan="2">
                  <a:txBody>
                    <a:bodyPr/>
                    <a:lstStyle/>
                    <a:p>
                      <a:pPr marL="0" lvl="0" indent="0" algn="l" rtl="0">
                        <a:lnSpc>
                          <a:spcPct val="115000"/>
                        </a:lnSpc>
                        <a:spcBef>
                          <a:spcPts val="0"/>
                        </a:spcBef>
                        <a:spcAft>
                          <a:spcPts val="0"/>
                        </a:spcAft>
                        <a:buNone/>
                      </a:pPr>
                      <a:r>
                        <a:rPr lang="en" b="1" dirty="0">
                          <a:solidFill>
                            <a:schemeClr val="dk1"/>
                          </a:solidFill>
                        </a:rPr>
                        <a:t>1. Continuous Assessment</a:t>
                      </a:r>
                      <a:endParaRPr b="1" dirty="0">
                        <a:solidFill>
                          <a:schemeClr val="dk1"/>
                        </a:solidFill>
                      </a:endParaRPr>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b="0">
                          <a:solidFill>
                            <a:schemeClr val="dk1"/>
                          </a:solidFill>
                        </a:rPr>
                        <a:t>CA Report Submission</a:t>
                      </a:r>
                    </a:p>
                  </a:txBody>
                  <a:tcPr marL="91425" marR="91425" marT="91425" marB="91425"/>
                </a:tc>
                <a:tc>
                  <a:txBody>
                    <a:bodyPr/>
                    <a:lstStyle/>
                    <a:p>
                      <a:pPr marL="0" lvl="0" indent="0" algn="l" rtl="0">
                        <a:spcBef>
                          <a:spcPts val="0"/>
                        </a:spcBef>
                        <a:spcAft>
                          <a:spcPts val="0"/>
                        </a:spcAft>
                        <a:buNone/>
                      </a:pPr>
                      <a:r>
                        <a:rPr lang="en"/>
                        <a:t>Wed, Week 12, Sem 1</a:t>
                      </a:r>
                      <a:endParaRPr/>
                    </a:p>
                  </a:txBody>
                  <a:tcPr marL="91425" marR="91425" marT="91425" marB="91425"/>
                </a:tc>
                <a:extLst>
                  <a:ext uri="{0D108BD9-81ED-4DB2-BD59-A6C34878D82A}">
                    <a16:rowId xmlns:a16="http://schemas.microsoft.com/office/drawing/2014/main" val="2563993041"/>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a:solidFill>
                            <a:schemeClr val="dk1"/>
                          </a:solidFill>
                        </a:rPr>
                        <a:t>Presentation</a:t>
                      </a:r>
                      <a:endParaRPr lang="en-US"/>
                    </a:p>
                  </a:txBody>
                  <a:tcPr marL="91425" marR="91425" marT="91425" marB="91425"/>
                </a:tc>
                <a:tc>
                  <a:txBody>
                    <a:bodyPr/>
                    <a:lstStyle/>
                    <a:p>
                      <a:pPr marL="0" lvl="0" indent="0" algn="l" rtl="0">
                        <a:spcBef>
                          <a:spcPts val="0"/>
                        </a:spcBef>
                        <a:spcAft>
                          <a:spcPts val="0"/>
                        </a:spcAft>
                        <a:buNone/>
                      </a:pPr>
                      <a:r>
                        <a:rPr lang="en"/>
                        <a:t>Reading Week, Sem 1</a:t>
                      </a:r>
                      <a:endParaRPr/>
                    </a:p>
                  </a:txBody>
                  <a:tcPr marL="91425" marR="91425" marT="91425" marB="91425"/>
                </a:tc>
                <a:extLst>
                  <a:ext uri="{0D108BD9-81ED-4DB2-BD59-A6C34878D82A}">
                    <a16:rowId xmlns:a16="http://schemas.microsoft.com/office/drawing/2014/main" val="3845930889"/>
                  </a:ext>
                </a:extLst>
              </a:tr>
              <a:tr h="371264">
                <a:tc gridSpan="2">
                  <a:txBody>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 Final Assessment</a:t>
                      </a:r>
                      <a:endParaRPr b="1">
                        <a:solidFill>
                          <a:schemeClr val="dk1"/>
                        </a:solidFill>
                      </a:endParaRPr>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b="0">
                          <a:solidFill>
                            <a:schemeClr val="dk1"/>
                          </a:solidFill>
                        </a:rPr>
                        <a:t>Final Report Submission</a:t>
                      </a:r>
                    </a:p>
                  </a:txBody>
                  <a:tcPr marL="91425" marR="91425" marT="91425" marB="91425"/>
                </a:tc>
                <a:tc>
                  <a:txBody>
                    <a:bodyPr/>
                    <a:lstStyle/>
                    <a:p>
                      <a:pPr marL="0" lvl="0" indent="0" algn="l" rtl="0">
                        <a:spcBef>
                          <a:spcPts val="0"/>
                        </a:spcBef>
                        <a:spcAft>
                          <a:spcPts val="0"/>
                        </a:spcAft>
                        <a:buNone/>
                      </a:pPr>
                      <a:r>
                        <a:rPr lang="en"/>
                        <a:t>Wed of Week 12, Sem 2</a:t>
                      </a:r>
                      <a:endParaRPr/>
                    </a:p>
                  </a:txBody>
                  <a:tcPr marL="91425" marR="91425" marT="91425" marB="91425"/>
                </a:tc>
                <a:extLst>
                  <a:ext uri="{0D108BD9-81ED-4DB2-BD59-A6C34878D82A}">
                    <a16:rowId xmlns:a16="http://schemas.microsoft.com/office/drawing/2014/main" val="2827090388"/>
                  </a:ext>
                </a:extLst>
              </a:tr>
              <a:tr h="361134">
                <a:tc>
                  <a:txBody>
                    <a:bodyPr/>
                    <a:lstStyle/>
                    <a:p>
                      <a:pPr marL="0" lvl="0" indent="0" algn="l" rtl="0">
                        <a:spcBef>
                          <a:spcPts val="0"/>
                        </a:spcBef>
                        <a:spcAft>
                          <a:spcPts val="0"/>
                        </a:spcAft>
                        <a:buNone/>
                      </a:pPr>
                      <a:r>
                        <a:rPr lang="en" b="0"/>
                        <a:t>Presentation </a:t>
                      </a:r>
                      <a:endParaRPr b="0"/>
                    </a:p>
                  </a:txBody>
                  <a:tcPr marL="91425" marR="91425" marT="91425" marB="91425"/>
                </a:tc>
                <a:tc>
                  <a:txBody>
                    <a:bodyPr/>
                    <a:lstStyle/>
                    <a:p>
                      <a:pPr marL="0" lvl="0" indent="0" algn="l" rtl="0">
                        <a:spcBef>
                          <a:spcPts val="0"/>
                        </a:spcBef>
                        <a:spcAft>
                          <a:spcPts val="0"/>
                        </a:spcAft>
                        <a:buNone/>
                      </a:pPr>
                      <a:r>
                        <a:rPr lang="en"/>
                        <a:t>Reading Week, Sem 2</a:t>
                      </a:r>
                      <a:endParaRPr/>
                    </a:p>
                  </a:txBody>
                  <a:tcPr marL="91425" marR="91425" marT="91425" marB="91425"/>
                </a:tc>
                <a:extLst>
                  <a:ext uri="{0D108BD9-81ED-4DB2-BD59-A6C34878D82A}">
                    <a16:rowId xmlns:a16="http://schemas.microsoft.com/office/drawing/2014/main" val="10003"/>
                  </a:ext>
                </a:extLst>
              </a:tr>
              <a:tr h="361134">
                <a:tc gridSpan="2">
                  <a:txBody>
                    <a:bodyPr/>
                    <a:lstStyle/>
                    <a:p>
                      <a:pPr marL="0" lvl="0" indent="0" algn="l" rtl="0">
                        <a:spcBef>
                          <a:spcPts val="0"/>
                        </a:spcBef>
                        <a:spcAft>
                          <a:spcPts val="0"/>
                        </a:spcAft>
                        <a:buNone/>
                      </a:pPr>
                      <a:r>
                        <a:rPr lang="en-US" b="1"/>
                        <a:t>3. Additional Submissions</a:t>
                      </a:r>
                      <a:endParaRPr b="1"/>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932952521"/>
                  </a:ext>
                </a:extLst>
              </a:tr>
              <a:tr h="361134">
                <a:tc>
                  <a:txBody>
                    <a:bodyPr/>
                    <a:lstStyle/>
                    <a:p>
                      <a:pPr marL="0" lvl="0" indent="0" algn="l" rtl="0">
                        <a:spcBef>
                          <a:spcPts val="0"/>
                        </a:spcBef>
                        <a:spcAft>
                          <a:spcPts val="0"/>
                        </a:spcAft>
                        <a:buNone/>
                      </a:pPr>
                      <a:r>
                        <a:rPr lang="en" b="1"/>
                        <a:t>Feedback </a:t>
                      </a:r>
                      <a:r>
                        <a:rPr lang="en"/>
                        <a:t>of UROP Guidance and Evaluation</a:t>
                      </a:r>
                      <a:endParaRPr/>
                    </a:p>
                  </a:txBody>
                  <a:tcPr marL="91425" marR="91425" marT="91425" marB="91425"/>
                </a:tc>
                <a:tc rowSpan="2">
                  <a:txBody>
                    <a:bodyPr/>
                    <a:lstStyle/>
                    <a:p>
                      <a:pPr marL="0" lvl="0" indent="0" algn="l" rtl="0">
                        <a:spcBef>
                          <a:spcPts val="0"/>
                        </a:spcBef>
                        <a:spcAft>
                          <a:spcPts val="0"/>
                        </a:spcAft>
                        <a:buNone/>
                      </a:pPr>
                      <a:r>
                        <a:rPr lang="en"/>
                        <a:t>First Mon after Exams, Sem 2</a:t>
                      </a:r>
                      <a:endParaRPr/>
                    </a:p>
                  </a:txBody>
                  <a:tcPr marL="91425" marR="91425" marT="91425" marB="91425"/>
                </a:tc>
                <a:extLst>
                  <a:ext uri="{0D108BD9-81ED-4DB2-BD59-A6C34878D82A}">
                    <a16:rowId xmlns:a16="http://schemas.microsoft.com/office/drawing/2014/main" val="10004"/>
                  </a:ext>
                </a:extLst>
              </a:tr>
              <a:tr h="294674">
                <a:tc>
                  <a:txBody>
                    <a:bodyPr/>
                    <a:lstStyle/>
                    <a:p>
                      <a:pPr marL="0" lvl="0" indent="0" algn="l" rtl="0">
                        <a:spcBef>
                          <a:spcPts val="0"/>
                        </a:spcBef>
                        <a:spcAft>
                          <a:spcPts val="0"/>
                        </a:spcAft>
                        <a:buNone/>
                      </a:pPr>
                      <a:r>
                        <a:rPr lang="en" b="1" dirty="0"/>
                        <a:t>e-copy </a:t>
                      </a:r>
                      <a:r>
                        <a:rPr lang="en" dirty="0"/>
                        <a:t>of Final Report</a:t>
                      </a:r>
                      <a:endParaRPr dirty="0"/>
                    </a:p>
                  </a:txBody>
                  <a:tcPr marL="91425" marR="91425" marT="91425" marB="91425"/>
                </a:tc>
                <a:tc v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30195415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Evaluation</a:t>
            </a:r>
            <a:endParaRPr/>
          </a:p>
        </p:txBody>
      </p:sp>
      <p:graphicFrame>
        <p:nvGraphicFramePr>
          <p:cNvPr id="67" name="Google Shape;67;p13"/>
          <p:cNvGraphicFramePr/>
          <p:nvPr/>
        </p:nvGraphicFramePr>
        <p:xfrm>
          <a:off x="457200" y="1200150"/>
          <a:ext cx="8229600" cy="1413578"/>
        </p:xfrm>
        <a:graphic>
          <a:graphicData uri="http://schemas.openxmlformats.org/drawingml/2006/table">
            <a:tbl>
              <a:tblPr>
                <a:noFill/>
                <a:tableStyleId>{91808316-6C8B-46A3-B0E7-3EA695BD408A}</a:tableStyleId>
              </a:tblPr>
              <a:tblGrid>
                <a:gridCol w="2718850">
                  <a:extLst>
                    <a:ext uri="{9D8B030D-6E8A-4147-A177-3AD203B41FA5}">
                      <a16:colId xmlns:a16="http://schemas.microsoft.com/office/drawing/2014/main" val="20000"/>
                    </a:ext>
                  </a:extLst>
                </a:gridCol>
                <a:gridCol w="5510750">
                  <a:extLst>
                    <a:ext uri="{9D8B030D-6E8A-4147-A177-3AD203B41FA5}">
                      <a16:colId xmlns:a16="http://schemas.microsoft.com/office/drawing/2014/main" val="20001"/>
                    </a:ext>
                  </a:extLst>
                </a:gridCol>
              </a:tblGrid>
              <a:tr h="381000">
                <a:tc gridSpan="2">
                  <a:txBody>
                    <a:bodyPr/>
                    <a:lstStyle/>
                    <a:p>
                      <a:pPr marL="0" lvl="0" indent="0" algn="ctr" rtl="0">
                        <a:lnSpc>
                          <a:spcPct val="115000"/>
                        </a:lnSpc>
                        <a:spcBef>
                          <a:spcPts val="0"/>
                        </a:spcBef>
                        <a:spcAft>
                          <a:spcPts val="0"/>
                        </a:spcAft>
                        <a:buNone/>
                      </a:pPr>
                      <a:r>
                        <a:rPr lang="en" b="1">
                          <a:solidFill>
                            <a:srgbClr val="FFFFFF"/>
                          </a:solidFill>
                        </a:rPr>
                        <a:t>30% Continuous Assessment (Interim Progress Report)</a:t>
                      </a:r>
                      <a:endParaRPr/>
                    </a:p>
                  </a:txBody>
                  <a:tcPr marL="91425" marR="91425" marT="91425" marB="91425">
                    <a:solidFill>
                      <a:srgbClr val="38761D"/>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15% Supervisor</a:t>
                      </a:r>
                      <a:endParaRPr/>
                    </a:p>
                  </a:txBody>
                  <a:tcPr marL="91425" marR="91425" marT="91425" marB="91425"/>
                </a:tc>
                <a:tc rowSpan="2">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30% Understanding of the problem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40% Technical Achievement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10% Project and Resource Management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20% Report and Discussion </a:t>
                      </a:r>
                      <a:endParaRPr sz="12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15% Main Evaluator</a:t>
                      </a:r>
                      <a:endParaRPr/>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8" name="Google Shape;68;p13"/>
          <p:cNvGraphicFramePr/>
          <p:nvPr/>
        </p:nvGraphicFramePr>
        <p:xfrm>
          <a:off x="457200" y="2788475"/>
          <a:ext cx="8229600" cy="1612777"/>
        </p:xfrm>
        <a:graphic>
          <a:graphicData uri="http://schemas.openxmlformats.org/drawingml/2006/table">
            <a:tbl>
              <a:tblPr>
                <a:noFill/>
                <a:tableStyleId>{91808316-6C8B-46A3-B0E7-3EA695BD408A}</a:tableStyleId>
              </a:tblPr>
              <a:tblGrid>
                <a:gridCol w="2718850">
                  <a:extLst>
                    <a:ext uri="{9D8B030D-6E8A-4147-A177-3AD203B41FA5}">
                      <a16:colId xmlns:a16="http://schemas.microsoft.com/office/drawing/2014/main" val="20000"/>
                    </a:ext>
                  </a:extLst>
                </a:gridCol>
                <a:gridCol w="5510750">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 b="1">
                          <a:solidFill>
                            <a:srgbClr val="FFFFFF"/>
                          </a:solidFill>
                        </a:rPr>
                        <a:t>70% Final report &amp; Oral Presentation</a:t>
                      </a:r>
                      <a:endParaRPr/>
                    </a:p>
                  </a:txBody>
                  <a:tcPr marL="91425" marR="91425" marT="91425" marB="91425">
                    <a:lnB w="9525" cap="flat" cmpd="sng">
                      <a:solidFill>
                        <a:srgbClr val="9E9E9E"/>
                      </a:solidFill>
                      <a:prstDash val="solid"/>
                      <a:round/>
                      <a:headEnd type="none" w="sm" len="sm"/>
                      <a:tailEnd type="none" w="sm" len="sm"/>
                    </a:lnB>
                    <a:solidFill>
                      <a:srgbClr val="38761D"/>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35% Supervisor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20% Understanding and formulation of the problem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10% Extension of knowledge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30% Methodology, Implementation and Analysis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20% Report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20% Effort &amp; Initiative </a:t>
                      </a:r>
                      <a:endParaRPr sz="12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35% Main Evaluator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69" name="Google Shape;69;p13"/>
          <p:cNvSpPr txBox="1"/>
          <p:nvPr/>
        </p:nvSpPr>
        <p:spPr>
          <a:xfrm>
            <a:off x="457200" y="4411475"/>
            <a:ext cx="8229600" cy="63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If the supervisor and main evaluator agrees that the student can continue the project, you will be automatically registered for CP3209 next semester; and will receive an 'IP' grade for this semester. </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Funding Support</a:t>
            </a:r>
            <a:endParaRPr/>
          </a:p>
        </p:txBody>
      </p:sp>
      <p:sp>
        <p:nvSpPr>
          <p:cNvPr id="94" name="Google Shape;94;p17"/>
          <p:cNvSpPr txBox="1">
            <a:spLocks noGrp="1"/>
          </p:cNvSpPr>
          <p:nvPr>
            <p:ph type="body" idx="1"/>
          </p:nvPr>
        </p:nvSpPr>
        <p:spPr>
          <a:xfrm>
            <a:off x="381000" y="1123950"/>
            <a:ext cx="8349900" cy="3725700"/>
          </a:xfrm>
          <a:prstGeom prst="rect">
            <a:avLst/>
          </a:prstGeom>
        </p:spPr>
        <p:txBody>
          <a:bodyPr spcFirstLastPara="1" wrap="square" lIns="91425" tIns="91425" rIns="91425" bIns="91425" anchor="t" anchorCtr="0">
            <a:noAutofit/>
          </a:bodyPr>
          <a:lstStyle/>
          <a:p>
            <a:pPr marL="0" lvl="0" indent="0">
              <a:buNone/>
            </a:pPr>
            <a:r>
              <a:rPr lang="en" sz="2400" dirty="0">
                <a:solidFill>
                  <a:srgbClr val="222222"/>
                </a:solidFill>
                <a:highlight>
                  <a:srgbClr val="FFFFFF"/>
                </a:highlight>
              </a:rPr>
              <a:t>From NUS: </a:t>
            </a:r>
            <a:r>
              <a:rPr lang="en-US" sz="2400" dirty="0">
                <a:solidFill>
                  <a:srgbClr val="222222"/>
                </a:solidFill>
                <a:highlight>
                  <a:srgbClr val="FFFFFF"/>
                </a:highlight>
              </a:rPr>
              <a:t>Up to </a:t>
            </a:r>
            <a:r>
              <a:rPr lang="en-US" sz="2400" b="1" dirty="0">
                <a:solidFill>
                  <a:srgbClr val="222222"/>
                </a:solidFill>
                <a:highlight>
                  <a:srgbClr val="FFFFFF"/>
                </a:highlight>
              </a:rPr>
              <a:t>S$2500</a:t>
            </a:r>
            <a:r>
              <a:rPr lang="en-US" sz="2400" dirty="0">
                <a:solidFill>
                  <a:srgbClr val="222222"/>
                </a:solidFill>
                <a:highlight>
                  <a:srgbClr val="FFFFFF"/>
                </a:highlight>
              </a:rPr>
              <a:t> per student to reimburse costs for the proposed research</a:t>
            </a:r>
          </a:p>
          <a:p>
            <a:pPr lvl="0" indent="-317500">
              <a:buSzPts val="1400"/>
            </a:pPr>
            <a:r>
              <a:rPr lang="en-US" sz="2000" dirty="0">
                <a:solidFill>
                  <a:srgbClr val="222222"/>
                </a:solidFill>
                <a:highlight>
                  <a:srgbClr val="FFFFFF"/>
                </a:highlight>
              </a:rPr>
              <a:t>Part of the Research Experience </a:t>
            </a:r>
            <a:r>
              <a:rPr lang="en-US" sz="2000" dirty="0" err="1">
                <a:solidFill>
                  <a:srgbClr val="222222"/>
                </a:solidFill>
                <a:highlight>
                  <a:srgbClr val="FFFFFF"/>
                </a:highlight>
              </a:rPr>
              <a:t>Programme</a:t>
            </a:r>
            <a:r>
              <a:rPr lang="en-US" sz="2000" dirty="0">
                <a:solidFill>
                  <a:srgbClr val="222222"/>
                </a:solidFill>
                <a:highlight>
                  <a:srgbClr val="FFFFFF"/>
                </a:highlight>
              </a:rPr>
              <a:t> </a:t>
            </a:r>
          </a:p>
          <a:p>
            <a:pPr lvl="0" indent="-317500">
              <a:buSzPts val="1400"/>
            </a:pPr>
            <a:r>
              <a:rPr lang="en-US" sz="2000" dirty="0">
                <a:solidFill>
                  <a:srgbClr val="222222"/>
                </a:solidFill>
                <a:highlight>
                  <a:srgbClr val="FFFFFF"/>
                </a:highlight>
              </a:rPr>
              <a:t>A</a:t>
            </a:r>
            <a:r>
              <a:rPr lang="en-US" altLang="zh-CN" sz="2000" dirty="0">
                <a:solidFill>
                  <a:srgbClr val="222222"/>
                </a:solidFill>
                <a:highlight>
                  <a:srgbClr val="FFFFFF"/>
                </a:highlight>
              </a:rPr>
              <a:t>dditional application, workshop attendance and evaluation required.</a:t>
            </a:r>
            <a:endParaRPr lang="en-US" sz="2000" dirty="0">
              <a:solidFill>
                <a:srgbClr val="222222"/>
              </a:solidFill>
              <a:highlight>
                <a:srgbClr val="FFFFFF"/>
              </a:highlight>
            </a:endParaRPr>
          </a:p>
          <a:p>
            <a:pPr marL="0" lvl="0" indent="0" algn="l" rtl="0">
              <a:spcBef>
                <a:spcPts val="600"/>
              </a:spcBef>
              <a:spcAft>
                <a:spcPts val="0"/>
              </a:spcAft>
              <a:buNone/>
            </a:pPr>
            <a:endParaRPr lang="en" sz="2000" dirty="0">
              <a:solidFill>
                <a:srgbClr val="222222"/>
              </a:solidFill>
              <a:highlight>
                <a:srgbClr val="FFFFFF"/>
              </a:highlight>
            </a:endParaRPr>
          </a:p>
          <a:p>
            <a:pPr marL="0" lvl="0" indent="0" algn="l" rtl="0">
              <a:spcBef>
                <a:spcPts val="600"/>
              </a:spcBef>
              <a:spcAft>
                <a:spcPts val="0"/>
              </a:spcAft>
              <a:buNone/>
            </a:pPr>
            <a:r>
              <a:rPr lang="en" sz="2000" dirty="0">
                <a:solidFill>
                  <a:srgbClr val="222222"/>
                </a:solidFill>
                <a:highlight>
                  <a:srgbClr val="FFFFFF"/>
                </a:highlight>
              </a:rPr>
              <a:t>From SoC: </a:t>
            </a:r>
            <a:r>
              <a:rPr lang="en" sz="2000" dirty="0">
                <a:solidFill>
                  <a:srgbClr val="222222"/>
                </a:solidFill>
              </a:rPr>
              <a:t>Effective from AY26/27 Sem1, up to </a:t>
            </a:r>
            <a:r>
              <a:rPr lang="en" sz="2000" b="1" dirty="0">
                <a:solidFill>
                  <a:srgbClr val="222222"/>
                </a:solidFill>
              </a:rPr>
              <a:t>S$500</a:t>
            </a:r>
            <a:r>
              <a:rPr lang="en" sz="2000" dirty="0">
                <a:solidFill>
                  <a:srgbClr val="222222"/>
                </a:solidFill>
              </a:rPr>
              <a:t> </a:t>
            </a:r>
            <a:r>
              <a:rPr lang="en" sz="2000" dirty="0">
                <a:solidFill>
                  <a:srgbClr val="222222"/>
                </a:solidFill>
                <a:highlight>
                  <a:srgbClr val="FFFFFF"/>
                </a:highlight>
              </a:rPr>
              <a:t>per student for small amounts of computational resources, hardware, software or stationery.</a:t>
            </a:r>
          </a:p>
          <a:p>
            <a:pPr marL="457200" lvl="0" indent="-317500" algn="l" rtl="0">
              <a:spcBef>
                <a:spcPts val="600"/>
              </a:spcBef>
              <a:spcAft>
                <a:spcPts val="0"/>
              </a:spcAft>
              <a:buSzPts val="1400"/>
              <a:buChar char="●"/>
            </a:pPr>
            <a:r>
              <a:rPr lang="en-US" sz="1800" dirty="0">
                <a:solidFill>
                  <a:srgbClr val="222222"/>
                </a:solidFill>
                <a:highlight>
                  <a:srgbClr val="FFFFFF"/>
                </a:highlight>
              </a:rPr>
              <a:t>Readily available on </a:t>
            </a:r>
            <a:r>
              <a:rPr lang="en-US" sz="1800">
                <a:solidFill>
                  <a:srgbClr val="222222"/>
                </a:solidFill>
                <a:highlight>
                  <a:srgbClr val="FFFFFF"/>
                </a:highlight>
              </a:rPr>
              <a:t>a first-come-first-serve </a:t>
            </a:r>
            <a:r>
              <a:rPr lang="en-US" sz="1800" dirty="0">
                <a:solidFill>
                  <a:srgbClr val="222222"/>
                </a:solidFill>
                <a:highlight>
                  <a:srgbClr val="FFFFFF"/>
                </a:highlight>
              </a:rPr>
              <a:t>basis.</a:t>
            </a:r>
          </a:p>
          <a:p>
            <a:pPr marL="0" lvl="0" indent="0" algn="l" rtl="0">
              <a:spcBef>
                <a:spcPts val="600"/>
              </a:spcBef>
              <a:spcAft>
                <a:spcPts val="0"/>
              </a:spcAft>
              <a:buNone/>
            </a:pPr>
            <a:endParaRPr lang="en" sz="2400" dirty="0">
              <a:solidFill>
                <a:srgbClr val="222222"/>
              </a:solidFill>
              <a:highlight>
                <a:srgbClr val="FFFFFF"/>
              </a:highlight>
            </a:endParaRPr>
          </a:p>
          <a:p>
            <a:pPr marL="0" lvl="0" indent="0" algn="l" rtl="0">
              <a:spcBef>
                <a:spcPts val="600"/>
              </a:spcBef>
              <a:spcAft>
                <a:spcPts val="0"/>
              </a:spcAft>
              <a:buNone/>
            </a:pPr>
            <a:endParaRPr sz="2000" dirty="0"/>
          </a:p>
          <a:p>
            <a:pPr marL="457200" lvl="0" indent="0" algn="l" rtl="0">
              <a:spcBef>
                <a:spcPts val="1200"/>
              </a:spcBef>
              <a:spcAft>
                <a:spcPts val="0"/>
              </a:spcAft>
              <a:buNone/>
            </a:pPr>
            <a:endParaRPr sz="1400" dirty="0">
              <a:solidFill>
                <a:srgbClr val="222222"/>
              </a:solidFill>
              <a:highlight>
                <a:srgbClr val="FFFFFF"/>
              </a:highlight>
            </a:endParaRPr>
          </a:p>
          <a:p>
            <a:pPr marL="457200" lvl="0" indent="0" algn="l" rtl="0">
              <a:spcBef>
                <a:spcPts val="600"/>
              </a:spcBef>
              <a:spcAft>
                <a:spcPts val="0"/>
              </a:spcAft>
              <a:buNone/>
            </a:pPr>
            <a:endParaRPr sz="1400" dirty="0"/>
          </a:p>
        </p:txBody>
      </p:sp>
    </p:spTree>
    <p:extLst>
      <p:ext uri="{BB962C8B-B14F-4D97-AF65-F5344CB8AC3E}">
        <p14:creationId xmlns:p14="http://schemas.microsoft.com/office/powerpoint/2010/main" val="233972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Contact Information</a:t>
            </a:r>
            <a:endParaRPr/>
          </a:p>
        </p:txBody>
      </p:sp>
      <p:sp>
        <p:nvSpPr>
          <p:cNvPr id="206" name="Google Shape;206;p32"/>
          <p:cNvSpPr txBox="1">
            <a:spLocks noGrp="1"/>
          </p:cNvSpPr>
          <p:nvPr>
            <p:ph type="body" idx="1"/>
          </p:nvPr>
        </p:nvSpPr>
        <p:spPr>
          <a:xfrm>
            <a:off x="457200" y="1153428"/>
            <a:ext cx="8229600" cy="3784093"/>
          </a:xfrm>
          <a:prstGeom prst="rect">
            <a:avLst/>
          </a:prstGeom>
        </p:spPr>
        <p:txBody>
          <a:bodyPr spcFirstLastPara="1" wrap="square" lIns="91425" tIns="91425" rIns="91425" bIns="91425" anchor="t" anchorCtr="0">
            <a:noAutofit/>
          </a:bodyPr>
          <a:lstStyle/>
          <a:p>
            <a:pPr marL="0" indent="0">
              <a:buNone/>
            </a:pPr>
            <a:r>
              <a:rPr lang="en-US" sz="1600" b="1" dirty="0"/>
              <a:t>SoC UROP Website:</a:t>
            </a:r>
            <a:r>
              <a:rPr lang="en-US" sz="1600" b="1" dirty="0">
                <a:solidFill>
                  <a:srgbClr val="000000"/>
                </a:solidFill>
              </a:rPr>
              <a:t> </a:t>
            </a:r>
            <a:r>
              <a:rPr lang="en-US" sz="1600" dirty="0">
                <a:solidFill>
                  <a:srgbClr val="000000"/>
                </a:solidFill>
                <a:hlinkClick r:id="rId3"/>
              </a:rPr>
              <a:t>https://www.comp.nus.edu.sg/programmes/ug/project/urop/details/</a:t>
            </a:r>
            <a:r>
              <a:rPr lang="en-US" sz="1600" dirty="0">
                <a:solidFill>
                  <a:srgbClr val="000000"/>
                </a:solidFill>
              </a:rPr>
              <a:t> </a:t>
            </a:r>
          </a:p>
          <a:p>
            <a:pPr marL="0" indent="0">
              <a:buNone/>
            </a:pPr>
            <a:endParaRPr lang="en-US" sz="1600" dirty="0"/>
          </a:p>
          <a:p>
            <a:pPr marL="0" lvl="0" indent="0" algn="l" rtl="0">
              <a:spcBef>
                <a:spcPts val="600"/>
              </a:spcBef>
              <a:spcAft>
                <a:spcPts val="0"/>
              </a:spcAft>
              <a:buNone/>
            </a:pPr>
            <a:r>
              <a:rPr lang="en" sz="1600" b="1" dirty="0"/>
              <a:t>FAQ: </a:t>
            </a:r>
            <a:r>
              <a:rPr lang="en-US" sz="1600" dirty="0">
                <a:hlinkClick r:id="rId4"/>
              </a:rPr>
              <a:t>https://www.comp.nus.edu.sg/programmes/ug/project/urop/faq/</a:t>
            </a:r>
            <a:endParaRPr lang="en" sz="1600" b="1" dirty="0"/>
          </a:p>
          <a:p>
            <a:pPr marL="0" lvl="0" indent="0" algn="l" rtl="0">
              <a:spcBef>
                <a:spcPts val="600"/>
              </a:spcBef>
              <a:spcAft>
                <a:spcPts val="0"/>
              </a:spcAft>
              <a:buNone/>
            </a:pPr>
            <a:endParaRPr lang="en" sz="1600" b="1" dirty="0"/>
          </a:p>
          <a:p>
            <a:pPr marL="0" lvl="0" indent="0" algn="l" rtl="0">
              <a:spcBef>
                <a:spcPts val="600"/>
              </a:spcBef>
              <a:spcAft>
                <a:spcPts val="0"/>
              </a:spcAft>
              <a:buNone/>
            </a:pPr>
            <a:r>
              <a:rPr lang="en" sz="1600" b="1" dirty="0"/>
              <a:t>Coordinator</a:t>
            </a:r>
            <a:r>
              <a:rPr lang="en" sz="1600" dirty="0"/>
              <a:t>: </a:t>
            </a:r>
            <a:r>
              <a:rPr lang="en-US" sz="1600" dirty="0"/>
              <a:t>Dr Zhao Jin</a:t>
            </a:r>
            <a:br>
              <a:rPr lang="en" sz="1600" dirty="0"/>
            </a:br>
            <a:r>
              <a:rPr lang="en" sz="1600" dirty="0"/>
              <a:t>&lt;</a:t>
            </a:r>
            <a:r>
              <a:rPr lang="en" sz="1600" u="sng" dirty="0">
                <a:solidFill>
                  <a:schemeClr val="hlink"/>
                </a:solidFill>
              </a:rPr>
              <a:t>zhaojin</a:t>
            </a:r>
            <a:r>
              <a:rPr lang="en" sz="1600" u="sng" dirty="0">
                <a:solidFill>
                  <a:schemeClr val="hlink"/>
                </a:solidFill>
                <a:hlinkClick r:id="rId5">
                  <a:extLst>
                    <a:ext uri="{A12FA001-AC4F-418D-AE19-62706E023703}">
                      <ahyp:hlinkClr xmlns:ahyp="http://schemas.microsoft.com/office/drawing/2018/hyperlinkcolor" val="tx"/>
                    </a:ext>
                  </a:extLst>
                </a:hlinkClick>
              </a:rPr>
              <a:t>@comp.nus.edu.sg</a:t>
            </a:r>
            <a:r>
              <a:rPr lang="en" sz="1600" dirty="0"/>
              <a:t>&gt;, COM2 #02-10</a:t>
            </a:r>
            <a:br>
              <a:rPr lang="en" sz="1600" dirty="0"/>
            </a:br>
            <a:endParaRPr sz="1600" dirty="0"/>
          </a:p>
          <a:p>
            <a:pPr marL="0" lvl="0" indent="0" algn="l" rtl="0">
              <a:spcBef>
                <a:spcPts val="600"/>
              </a:spcBef>
              <a:spcAft>
                <a:spcPts val="0"/>
              </a:spcAft>
              <a:buNone/>
            </a:pPr>
            <a:r>
              <a:rPr lang="en" sz="1600" b="1" dirty="0"/>
              <a:t>Administrator</a:t>
            </a:r>
            <a:r>
              <a:rPr lang="en" sz="1600" dirty="0"/>
              <a:t>: Ms </a:t>
            </a:r>
            <a:r>
              <a:rPr lang="en-US" sz="1600" dirty="0"/>
              <a:t>Sharifah</a:t>
            </a:r>
            <a:br>
              <a:rPr lang="en" sz="1600" dirty="0"/>
            </a:br>
            <a:r>
              <a:rPr lang="en" sz="1600" dirty="0"/>
              <a:t>&lt;</a:t>
            </a:r>
            <a:r>
              <a:rPr lang="en-SG" sz="1600" u="sng" dirty="0">
                <a:solidFill>
                  <a:srgbClr val="1155CC"/>
                </a:solidFill>
              </a:rPr>
              <a:t>sha.a@nus.edu.sg</a:t>
            </a:r>
            <a:r>
              <a:rPr lang="en" sz="1600" dirty="0"/>
              <a:t>&gt;, </a:t>
            </a:r>
            <a:r>
              <a:rPr lang="en-US" sz="1600" dirty="0"/>
              <a:t>COM1</a:t>
            </a:r>
            <a:r>
              <a:rPr lang="en" sz="1600" dirty="0"/>
              <a:t> Level 1</a:t>
            </a:r>
          </a:p>
          <a:p>
            <a:pPr marL="0" lvl="0" indent="0" algn="l" rtl="0">
              <a:spcBef>
                <a:spcPts val="600"/>
              </a:spcBef>
              <a:spcAft>
                <a:spcPts val="0"/>
              </a:spcAft>
              <a:buNone/>
            </a:pPr>
            <a:br>
              <a:rPr lang="en-US" sz="1600" dirty="0"/>
            </a:br>
            <a:r>
              <a:rPr lang="en-US" sz="1600" dirty="0"/>
              <a:t>Thank you!</a:t>
            </a:r>
          </a:p>
          <a:p>
            <a:pPr marL="0" lvl="0" indent="0" algn="ctr" rtl="0">
              <a:spcBef>
                <a:spcPts val="600"/>
              </a:spcBef>
              <a:spcAft>
                <a:spcPts val="0"/>
              </a:spcAft>
              <a:buNone/>
            </a:pPr>
            <a:endParaRPr lang="en-US" sz="1600" dirty="0"/>
          </a:p>
          <a:p>
            <a:pPr marL="0" lvl="0" indent="0" algn="ctr" rtl="0">
              <a:spcBef>
                <a:spcPts val="600"/>
              </a:spcBef>
              <a:spcAft>
                <a:spcPts val="0"/>
              </a:spcAft>
              <a:buNone/>
            </a:pPr>
            <a:r>
              <a:rPr lang="en-US" sz="1600" dirty="0">
                <a:highlight>
                  <a:srgbClr val="FFFF00"/>
                </a:highlight>
              </a:rPr>
              <a:t>Submit your project selection </a:t>
            </a:r>
            <a:r>
              <a:rPr lang="en-US" sz="1600" b="1" dirty="0">
                <a:highlight>
                  <a:srgbClr val="FFFF00"/>
                </a:highlight>
              </a:rPr>
              <a:t>by 1 April, 6pm</a:t>
            </a:r>
            <a:endParaRPr lang="en-US" sz="1600" b="1" dirty="0">
              <a:solidFill>
                <a:srgbClr val="FF0000"/>
              </a:solidFill>
              <a:highlight>
                <a:srgbClr val="FFFF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 typical </a:t>
            </a:r>
            <a:r>
              <a:rPr lang="en" dirty="0">
                <a:solidFill>
                  <a:srgbClr val="0000FF"/>
                </a:solidFill>
              </a:rPr>
              <a:t>Research</a:t>
            </a:r>
            <a:r>
              <a:rPr lang="en" dirty="0"/>
              <a:t> Project</a:t>
            </a:r>
            <a:endParaRPr dirty="0"/>
          </a:p>
        </p:txBody>
      </p:sp>
      <p:graphicFrame>
        <p:nvGraphicFramePr>
          <p:cNvPr id="3" name="Diagram 2">
            <a:extLst>
              <a:ext uri="{FF2B5EF4-FFF2-40B4-BE49-F238E27FC236}">
                <a16:creationId xmlns:a16="http://schemas.microsoft.com/office/drawing/2014/main" id="{3C56332F-E4EB-5529-BB49-2349DDAC9422}"/>
              </a:ext>
            </a:extLst>
          </p:cNvPr>
          <p:cNvGraphicFramePr/>
          <p:nvPr>
            <p:extLst>
              <p:ext uri="{D42A27DB-BD31-4B8C-83A1-F6EECF244321}">
                <p14:modId xmlns:p14="http://schemas.microsoft.com/office/powerpoint/2010/main" val="3693363974"/>
              </p:ext>
            </p:extLst>
          </p:nvPr>
        </p:nvGraphicFramePr>
        <p:xfrm>
          <a:off x="457200" y="1200150"/>
          <a:ext cx="8229600" cy="372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50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3" name="Picture 2" descr="A magnifying glass and a book&#10;&#10;Description automatically generated">
            <a:extLst>
              <a:ext uri="{FF2B5EF4-FFF2-40B4-BE49-F238E27FC236}">
                <a16:creationId xmlns:a16="http://schemas.microsoft.com/office/drawing/2014/main" id="{826C17BE-B1B4-8784-F906-8CDD9BC3E91B}"/>
              </a:ext>
            </a:extLst>
          </p:cNvPr>
          <p:cNvPicPr>
            <a:picLocks noChangeAspect="1"/>
          </p:cNvPicPr>
          <p:nvPr/>
        </p:nvPicPr>
        <p:blipFill>
          <a:blip r:embed="rId3"/>
          <a:stretch>
            <a:fillRect/>
          </a:stretch>
        </p:blipFill>
        <p:spPr>
          <a:xfrm>
            <a:off x="6594587" y="2864919"/>
            <a:ext cx="2092213" cy="2197703"/>
          </a:xfrm>
          <a:prstGeom prst="rect">
            <a:avLst/>
          </a:prstGeom>
        </p:spPr>
      </p:pic>
      <p:sp>
        <p:nvSpPr>
          <p:cNvPr id="48" name="Google Shape;48;p1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Objectives of UROP</a:t>
            </a:r>
            <a:endParaRPr dirty="0"/>
          </a:p>
        </p:txBody>
      </p:sp>
      <p:sp>
        <p:nvSpPr>
          <p:cNvPr id="49" name="Google Shape;49;p1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2400" dirty="0">
                <a:solidFill>
                  <a:srgbClr val="000000"/>
                </a:solidFill>
              </a:rPr>
              <a:t>Allows undergraduates to </a:t>
            </a:r>
          </a:p>
          <a:p>
            <a:pPr marL="342900" lvl="0" indent="-342900" algn="just" rtl="0">
              <a:spcBef>
                <a:spcPts val="600"/>
              </a:spcBef>
              <a:spcAft>
                <a:spcPts val="0"/>
              </a:spcAft>
              <a:buFontTx/>
              <a:buChar char="-"/>
            </a:pPr>
            <a:r>
              <a:rPr lang="en" sz="2000" b="1" dirty="0">
                <a:solidFill>
                  <a:srgbClr val="000000"/>
                </a:solidFill>
              </a:rPr>
              <a:t>participate </a:t>
            </a:r>
            <a:r>
              <a:rPr lang="en" sz="2000" dirty="0">
                <a:solidFill>
                  <a:srgbClr val="000000"/>
                </a:solidFill>
              </a:rPr>
              <a:t>in a </a:t>
            </a:r>
            <a:r>
              <a:rPr lang="en" sz="2000" b="1" dirty="0">
                <a:solidFill>
                  <a:srgbClr val="000000"/>
                </a:solidFill>
                <a:highlight>
                  <a:srgbClr val="FFFF00"/>
                </a:highlight>
              </a:rPr>
              <a:t>year-long</a:t>
            </a:r>
            <a:r>
              <a:rPr lang="en" sz="2000" dirty="0">
                <a:solidFill>
                  <a:srgbClr val="000000"/>
                </a:solidFill>
                <a:highlight>
                  <a:srgbClr val="FFFF00"/>
                </a:highlight>
              </a:rPr>
              <a:t>, </a:t>
            </a:r>
            <a:r>
              <a:rPr lang="en" sz="2000" b="1" dirty="0">
                <a:solidFill>
                  <a:srgbClr val="000000"/>
                </a:solidFill>
                <a:highlight>
                  <a:srgbClr val="FFFF00"/>
                </a:highlight>
              </a:rPr>
              <a:t>active research</a:t>
            </a:r>
            <a:r>
              <a:rPr lang="en" sz="2000" b="1" dirty="0">
                <a:solidFill>
                  <a:srgbClr val="000000"/>
                </a:solidFill>
              </a:rPr>
              <a:t> </a:t>
            </a:r>
            <a:r>
              <a:rPr lang="en" sz="2000" dirty="0">
                <a:solidFill>
                  <a:srgbClr val="000000"/>
                </a:solidFill>
              </a:rPr>
              <a:t>project</a:t>
            </a:r>
          </a:p>
          <a:p>
            <a:pPr marL="342900" lvl="0" indent="-342900" algn="just" rtl="0">
              <a:spcBef>
                <a:spcPts val="600"/>
              </a:spcBef>
              <a:spcAft>
                <a:spcPts val="0"/>
              </a:spcAft>
              <a:buFontTx/>
              <a:buChar char="-"/>
            </a:pPr>
            <a:r>
              <a:rPr lang="en" sz="2000" b="1" dirty="0">
                <a:solidFill>
                  <a:srgbClr val="000000"/>
                </a:solidFill>
              </a:rPr>
              <a:t>experience </a:t>
            </a:r>
            <a:r>
              <a:rPr lang="en" sz="2000" dirty="0">
                <a:solidFill>
                  <a:srgbClr val="000000"/>
                </a:solidFill>
              </a:rPr>
              <a:t>first hand the challenges and exhilaration of research, discovery and invention</a:t>
            </a:r>
          </a:p>
          <a:p>
            <a:pPr marL="342900" lvl="0" indent="-342900" algn="just" rtl="0">
              <a:spcBef>
                <a:spcPts val="600"/>
              </a:spcBef>
              <a:spcAft>
                <a:spcPts val="0"/>
              </a:spcAft>
              <a:buFontTx/>
              <a:buChar char="-"/>
            </a:pPr>
            <a:r>
              <a:rPr lang="en" sz="2000" b="1" dirty="0">
                <a:solidFill>
                  <a:srgbClr val="000000"/>
                </a:solidFill>
              </a:rPr>
              <a:t>learn </a:t>
            </a:r>
            <a:r>
              <a:rPr lang="en" sz="2000" dirty="0">
                <a:solidFill>
                  <a:srgbClr val="000000"/>
                </a:solidFill>
              </a:rPr>
              <a:t>from a faculty member, who is an expert researcher doing cutting-edge research.</a:t>
            </a:r>
          </a:p>
          <a:p>
            <a:pPr marL="342900" lvl="0" indent="-342900" algn="just" rtl="0">
              <a:spcBef>
                <a:spcPts val="600"/>
              </a:spcBef>
              <a:spcAft>
                <a:spcPts val="0"/>
              </a:spcAft>
              <a:buFontTx/>
              <a:buChar char="-"/>
            </a:pPr>
            <a:r>
              <a:rPr lang="en" sz="2000" b="1" dirty="0">
                <a:solidFill>
                  <a:srgbClr val="000000"/>
                </a:solidFill>
              </a:rPr>
              <a:t>pick up</a:t>
            </a:r>
            <a:r>
              <a:rPr lang="en" sz="2000" dirty="0">
                <a:solidFill>
                  <a:srgbClr val="000000"/>
                </a:solidFill>
              </a:rPr>
              <a:t> new technologies, knowledge and skills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 name="Picture 1" descr="A person standing next to a person in a lion garment&#10;&#10;Description automatically generated">
            <a:extLst>
              <a:ext uri="{FF2B5EF4-FFF2-40B4-BE49-F238E27FC236}">
                <a16:creationId xmlns:a16="http://schemas.microsoft.com/office/drawing/2014/main" id="{24E48488-D0AB-14B5-AEBC-5BA8BD04FD4B}"/>
              </a:ext>
            </a:extLst>
          </p:cNvPr>
          <p:cNvPicPr>
            <a:picLocks noChangeAspect="1"/>
          </p:cNvPicPr>
          <p:nvPr/>
        </p:nvPicPr>
        <p:blipFill>
          <a:blip r:embed="rId3"/>
          <a:stretch>
            <a:fillRect/>
          </a:stretch>
        </p:blipFill>
        <p:spPr>
          <a:xfrm>
            <a:off x="457200" y="1161508"/>
            <a:ext cx="2251699" cy="2228341"/>
          </a:xfrm>
          <a:prstGeom prst="rect">
            <a:avLst/>
          </a:prstGeom>
        </p:spPr>
      </p:pic>
      <p:sp>
        <p:nvSpPr>
          <p:cNvPr id="130" name="Google Shape;130;p22"/>
          <p:cNvSpPr txBox="1"/>
          <p:nvPr/>
        </p:nvSpPr>
        <p:spPr>
          <a:xfrm>
            <a:off x="326975" y="407831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2000" b="1" dirty="0"/>
              <a:t>An </a:t>
            </a:r>
            <a:r>
              <a:rPr lang="en-US" sz="2000" b="1" dirty="0"/>
              <a:t>AI Integration for Early Intervention and  Inclusive Health Access in Rural Communities</a:t>
            </a:r>
            <a:endParaRPr sz="2000" b="1" dirty="0"/>
          </a:p>
          <a:p>
            <a:pPr algn="ctr">
              <a:buClr>
                <a:schemeClr val="dk1"/>
              </a:buClr>
              <a:buSzPts val="1100"/>
            </a:pPr>
            <a:r>
              <a:rPr lang="en-SG" sz="1800" dirty="0">
                <a:solidFill>
                  <a:schemeClr val="dk1"/>
                </a:solidFill>
              </a:rPr>
              <a:t>Hing Yen Xing</a:t>
            </a:r>
            <a:endParaRPr lang="es-ES" sz="1800" dirty="0">
              <a:solidFill>
                <a:schemeClr val="dk1"/>
              </a:solidFill>
            </a:endParaRPr>
          </a:p>
          <a:p>
            <a:pPr lvl="0" algn="ctr">
              <a:buClr>
                <a:schemeClr val="dk1"/>
              </a:buClr>
              <a:buSzPts val="1100"/>
            </a:pPr>
            <a:r>
              <a:rPr lang="en" sz="1800" dirty="0">
                <a:solidFill>
                  <a:schemeClr val="dk1"/>
                </a:solidFill>
              </a:rPr>
              <a:t>Supervised by: </a:t>
            </a:r>
            <a:r>
              <a:rPr lang="en-US" sz="1800" dirty="0">
                <a:solidFill>
                  <a:schemeClr val="dk1"/>
                </a:solidFill>
              </a:rPr>
              <a:t>Anandha Gopalan</a:t>
            </a:r>
            <a:endParaRPr lang="en-SG" sz="1800" dirty="0">
              <a:solidFill>
                <a:schemeClr val="dk1"/>
              </a:solidFill>
            </a:endParaRPr>
          </a:p>
        </p:txBody>
      </p:sp>
      <p:sp>
        <p:nvSpPr>
          <p:cNvPr id="131" name="Google Shape;131;p22"/>
          <p:cNvSpPr/>
          <p:nvPr/>
        </p:nvSpPr>
        <p:spPr>
          <a:xfrm>
            <a:off x="2190425" y="1063374"/>
            <a:ext cx="6598500" cy="2827795"/>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R="381000">
              <a:lnSpc>
                <a:spcPct val="115000"/>
              </a:lnSpc>
              <a:buClr>
                <a:schemeClr val="dk1"/>
              </a:buClr>
              <a:buSzPts val="1100"/>
            </a:pPr>
            <a:r>
              <a:rPr lang="en-US" dirty="0">
                <a:solidFill>
                  <a:schemeClr val="tx1"/>
                </a:solidFill>
                <a:latin typeface="Aptos" panose="020B0004020202020204" pitchFamily="34" charset="0"/>
              </a:rPr>
              <a:t>UROP was exactly what I needed as a student who was </a:t>
            </a:r>
            <a:r>
              <a:rPr lang="en-US" b="1" dirty="0">
                <a:solidFill>
                  <a:srgbClr val="0000FF"/>
                </a:solidFill>
              </a:rPr>
              <a:t>curious about research but unsure if it was right for me. </a:t>
            </a:r>
          </a:p>
          <a:p>
            <a:pPr marR="381000">
              <a:lnSpc>
                <a:spcPct val="115000"/>
              </a:lnSpc>
              <a:buClr>
                <a:schemeClr val="dk1"/>
              </a:buClr>
              <a:buSzPts val="1100"/>
            </a:pPr>
            <a:endParaRPr lang="en-US" dirty="0">
              <a:solidFill>
                <a:schemeClr val="tx1"/>
              </a:solidFill>
              <a:latin typeface="Aptos" panose="020B0004020202020204" pitchFamily="34" charset="0"/>
            </a:endParaRPr>
          </a:p>
          <a:p>
            <a:pPr marR="381000">
              <a:lnSpc>
                <a:spcPct val="115000"/>
              </a:lnSpc>
              <a:buClr>
                <a:schemeClr val="dk1"/>
              </a:buClr>
              <a:buSzPts val="1100"/>
            </a:pPr>
            <a:r>
              <a:rPr lang="en-US" dirty="0">
                <a:solidFill>
                  <a:schemeClr val="tx1"/>
                </a:solidFill>
                <a:latin typeface="Aptos" panose="020B0004020202020204" pitchFamily="34" charset="0"/>
              </a:rPr>
              <a:t>It gave me a </a:t>
            </a:r>
            <a:r>
              <a:rPr lang="en-US" b="1" dirty="0">
                <a:solidFill>
                  <a:srgbClr val="0000FF"/>
                </a:solidFill>
              </a:rPr>
              <a:t>'safe space' to explore my interests</a:t>
            </a:r>
            <a:r>
              <a:rPr lang="en-US" dirty="0">
                <a:solidFill>
                  <a:schemeClr val="tx1"/>
                </a:solidFill>
                <a:latin typeface="Aptos" panose="020B0004020202020204" pitchFamily="34" charset="0"/>
              </a:rPr>
              <a:t> in AI and social impact. </a:t>
            </a:r>
            <a:r>
              <a:rPr lang="en-US" b="1" dirty="0">
                <a:solidFill>
                  <a:srgbClr val="0000FF"/>
                </a:solidFill>
              </a:rPr>
              <a:t>This first formal experience taught me what research is really like</a:t>
            </a:r>
            <a:r>
              <a:rPr lang="en-US" dirty="0">
                <a:solidFill>
                  <a:schemeClr val="tx1"/>
                </a:solidFill>
                <a:latin typeface="Aptos" panose="020B0004020202020204" pitchFamily="34" charset="0"/>
              </a:rPr>
              <a:t>—that it isn't always a straight path and requires a lot of resilience. </a:t>
            </a:r>
          </a:p>
          <a:p>
            <a:pPr marR="381000">
              <a:lnSpc>
                <a:spcPct val="115000"/>
              </a:lnSpc>
              <a:buClr>
                <a:schemeClr val="dk1"/>
              </a:buClr>
              <a:buSzPts val="1100"/>
            </a:pPr>
            <a:endParaRPr lang="en-US" dirty="0">
              <a:solidFill>
                <a:schemeClr val="tx1"/>
              </a:solidFill>
              <a:latin typeface="Aptos" panose="020B0004020202020204" pitchFamily="34" charset="0"/>
            </a:endParaRPr>
          </a:p>
          <a:p>
            <a:pPr marR="381000">
              <a:lnSpc>
                <a:spcPct val="115000"/>
              </a:lnSpc>
              <a:buClr>
                <a:schemeClr val="dk1"/>
              </a:buClr>
              <a:buSzPts val="1100"/>
            </a:pPr>
            <a:r>
              <a:rPr lang="en-US" dirty="0">
                <a:solidFill>
                  <a:schemeClr val="tx1"/>
                </a:solidFill>
                <a:latin typeface="Aptos" panose="020B0004020202020204" pitchFamily="34" charset="0"/>
              </a:rPr>
              <a:t>If you are on the fence, UROP is the best way to get that </a:t>
            </a:r>
            <a:r>
              <a:rPr lang="en-US" b="1" dirty="0">
                <a:solidFill>
                  <a:srgbClr val="0000FF"/>
                </a:solidFill>
              </a:rPr>
              <a:t>exposure </a:t>
            </a:r>
            <a:r>
              <a:rPr lang="en-US" dirty="0">
                <a:solidFill>
                  <a:schemeClr val="tx1"/>
                </a:solidFill>
                <a:latin typeface="Aptos" panose="020B0004020202020204" pitchFamily="34" charset="0"/>
              </a:rPr>
              <a:t>early on. It helps you </a:t>
            </a:r>
            <a:r>
              <a:rPr lang="en-US" b="1" dirty="0">
                <a:solidFill>
                  <a:srgbClr val="0000FF"/>
                </a:solidFill>
              </a:rPr>
              <a:t>build the skills and confidence</a:t>
            </a:r>
            <a:r>
              <a:rPr lang="en-US" dirty="0">
                <a:solidFill>
                  <a:schemeClr val="tx1"/>
                </a:solidFill>
                <a:latin typeface="Aptos" panose="020B0004020202020204" pitchFamily="34" charset="0"/>
              </a:rPr>
              <a:t> you need for exploring research path and helps you </a:t>
            </a:r>
            <a:r>
              <a:rPr lang="en-US" b="1" dirty="0">
                <a:solidFill>
                  <a:srgbClr val="0000FF"/>
                </a:solidFill>
              </a:rPr>
              <a:t>decide if you want to pursue this path further</a:t>
            </a:r>
            <a:r>
              <a:rPr lang="en-US" dirty="0">
                <a:solidFill>
                  <a:schemeClr val="tx1"/>
                </a:solidFill>
                <a:latin typeface="Aptos" panose="020B0004020202020204" pitchFamily="34" charset="0"/>
              </a:rPr>
              <a:t>.</a:t>
            </a:r>
            <a:endParaRPr lang="en-US" sz="1900" dirty="0">
              <a:solidFill>
                <a:schemeClr val="tx1"/>
              </a:solidFill>
              <a:latin typeface="Aptos" panose="020B0004020202020204" pitchFamily="34" charset="0"/>
            </a:endParaRP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UROP students</a:t>
            </a:r>
            <a:endParaRPr dirty="0"/>
          </a:p>
        </p:txBody>
      </p:sp>
    </p:spTree>
    <p:extLst>
      <p:ext uri="{BB962C8B-B14F-4D97-AF65-F5344CB8AC3E}">
        <p14:creationId xmlns:p14="http://schemas.microsoft.com/office/powerpoint/2010/main" val="10788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B0FAA6A7-D866-8AEE-ACF1-E085301DCB91}"/>
            </a:ext>
          </a:extLst>
        </p:cNvPr>
        <p:cNvGrpSpPr/>
        <p:nvPr/>
      </p:nvGrpSpPr>
      <p:grpSpPr>
        <a:xfrm>
          <a:off x="0" y="0"/>
          <a:ext cx="0" cy="0"/>
          <a:chOff x="0" y="0"/>
          <a:chExt cx="0" cy="0"/>
        </a:xfrm>
      </p:grpSpPr>
      <p:sp>
        <p:nvSpPr>
          <p:cNvPr id="130" name="Google Shape;130;p22">
            <a:extLst>
              <a:ext uri="{FF2B5EF4-FFF2-40B4-BE49-F238E27FC236}">
                <a16:creationId xmlns:a16="http://schemas.microsoft.com/office/drawing/2014/main" id="{CBAD80BD-3FE5-00FC-C934-E2972D8A52FD}"/>
              </a:ext>
            </a:extLst>
          </p:cNvPr>
          <p:cNvSpPr txBox="1"/>
          <p:nvPr/>
        </p:nvSpPr>
        <p:spPr>
          <a:xfrm>
            <a:off x="326975" y="4078316"/>
            <a:ext cx="8389200" cy="884400"/>
          </a:xfrm>
          <a:prstGeom prst="rect">
            <a:avLst/>
          </a:prstGeom>
          <a:noFill/>
          <a:ln>
            <a:noFill/>
          </a:ln>
        </p:spPr>
        <p:txBody>
          <a:bodyPr spcFirstLastPara="1" wrap="square" lIns="91425" tIns="91425" rIns="91425" bIns="91425" anchor="ctr" anchorCtr="0">
            <a:noAutofit/>
          </a:bodyPr>
          <a:lstStyle/>
          <a:p>
            <a:pPr lvl="0" algn="ctr"/>
            <a:r>
              <a:rPr lang="en-US" sz="2000" b="1" dirty="0"/>
              <a:t>Practical zero-knowledge proof protocols and their applications in machine learning and blockchain.</a:t>
            </a:r>
            <a:endParaRPr sz="2000" b="1" dirty="0"/>
          </a:p>
          <a:p>
            <a:pPr algn="ctr">
              <a:buClr>
                <a:schemeClr val="dk1"/>
              </a:buClr>
              <a:buSzPts val="1100"/>
            </a:pPr>
            <a:r>
              <a:rPr lang="en-SG" sz="1800" dirty="0">
                <a:solidFill>
                  <a:schemeClr val="dk1"/>
                </a:solidFill>
              </a:rPr>
              <a:t>Song Yuexi</a:t>
            </a:r>
            <a:endParaRPr lang="es-ES" sz="1800" dirty="0">
              <a:solidFill>
                <a:schemeClr val="dk1"/>
              </a:solidFill>
            </a:endParaRPr>
          </a:p>
          <a:p>
            <a:pPr lvl="0" algn="ctr">
              <a:buClr>
                <a:schemeClr val="dk1"/>
              </a:buClr>
              <a:buSzPts val="1100"/>
            </a:pPr>
            <a:r>
              <a:rPr lang="en" sz="1800" dirty="0">
                <a:solidFill>
                  <a:schemeClr val="dk1"/>
                </a:solidFill>
              </a:rPr>
              <a:t>Supervised by: </a:t>
            </a:r>
            <a:r>
              <a:rPr lang="en-US" sz="1800" dirty="0">
                <a:solidFill>
                  <a:schemeClr val="dk1"/>
                </a:solidFill>
              </a:rPr>
              <a:t>Zhang Jiaheng</a:t>
            </a:r>
            <a:endParaRPr lang="en-SG" sz="1800" dirty="0">
              <a:solidFill>
                <a:schemeClr val="dk1"/>
              </a:solidFill>
            </a:endParaRPr>
          </a:p>
        </p:txBody>
      </p:sp>
      <p:sp>
        <p:nvSpPr>
          <p:cNvPr id="131" name="Google Shape;131;p22">
            <a:extLst>
              <a:ext uri="{FF2B5EF4-FFF2-40B4-BE49-F238E27FC236}">
                <a16:creationId xmlns:a16="http://schemas.microsoft.com/office/drawing/2014/main" id="{DE22B332-D32B-DF02-DDCF-4A7601F926BB}"/>
              </a:ext>
            </a:extLst>
          </p:cNvPr>
          <p:cNvSpPr/>
          <p:nvPr/>
        </p:nvSpPr>
        <p:spPr>
          <a:xfrm>
            <a:off x="2190425" y="1063374"/>
            <a:ext cx="6598500" cy="2827795"/>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R="381000">
              <a:lnSpc>
                <a:spcPct val="115000"/>
              </a:lnSpc>
              <a:buClr>
                <a:schemeClr val="dk1"/>
              </a:buClr>
              <a:buSzPts val="1100"/>
            </a:pPr>
            <a:r>
              <a:rPr lang="en-SG" dirty="0"/>
              <a:t>UROP programme has been a </a:t>
            </a:r>
            <a:r>
              <a:rPr lang="en-SG" b="1" dirty="0">
                <a:solidFill>
                  <a:srgbClr val="0000FF"/>
                </a:solidFill>
              </a:rPr>
              <a:t>very meaningful opportunity </a:t>
            </a:r>
            <a:r>
              <a:rPr lang="en-SG" dirty="0"/>
              <a:t>for me to </a:t>
            </a:r>
            <a:r>
              <a:rPr lang="en-SG" b="1" dirty="0">
                <a:solidFill>
                  <a:srgbClr val="0000FF"/>
                </a:solidFill>
              </a:rPr>
              <a:t>explore research and gain a deeper understanding </a:t>
            </a:r>
            <a:r>
              <a:rPr lang="en-SG" dirty="0"/>
              <a:t>of what research involves and how it is conducted. </a:t>
            </a:r>
          </a:p>
          <a:p>
            <a:pPr marR="381000">
              <a:lnSpc>
                <a:spcPct val="115000"/>
              </a:lnSpc>
              <a:buClr>
                <a:schemeClr val="dk1"/>
              </a:buClr>
              <a:buSzPts val="1100"/>
            </a:pPr>
            <a:endParaRPr lang="en-SG" dirty="0"/>
          </a:p>
          <a:p>
            <a:pPr marR="381000">
              <a:lnSpc>
                <a:spcPct val="115000"/>
              </a:lnSpc>
              <a:buClr>
                <a:schemeClr val="dk1"/>
              </a:buClr>
              <a:buSzPts val="1100"/>
            </a:pPr>
            <a:r>
              <a:rPr lang="en-SG" dirty="0"/>
              <a:t>Through this experience, I was able to </a:t>
            </a:r>
            <a:r>
              <a:rPr lang="en-SG" b="1" dirty="0">
                <a:solidFill>
                  <a:srgbClr val="0000FF"/>
                </a:solidFill>
              </a:rPr>
              <a:t>explore an area I was interested in </a:t>
            </a:r>
            <a:r>
              <a:rPr lang="en-SG" dirty="0"/>
              <a:t>and </a:t>
            </a:r>
            <a:r>
              <a:rPr lang="en-SG" b="1" dirty="0">
                <a:solidFill>
                  <a:srgbClr val="0000FF"/>
                </a:solidFill>
              </a:rPr>
              <a:t>reflect on whether it was a good fit for me</a:t>
            </a:r>
            <a:r>
              <a:rPr lang="en-SG" dirty="0"/>
              <a:t>, which helped me </a:t>
            </a:r>
            <a:r>
              <a:rPr lang="en-SG" b="1" dirty="0">
                <a:solidFill>
                  <a:srgbClr val="0000FF"/>
                </a:solidFill>
              </a:rPr>
              <a:t>better identify my research interests.</a:t>
            </a: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p:txBody>
      </p:sp>
      <p:sp>
        <p:nvSpPr>
          <p:cNvPr id="5" name="Google Shape;48;p10">
            <a:extLst>
              <a:ext uri="{FF2B5EF4-FFF2-40B4-BE49-F238E27FC236}">
                <a16:creationId xmlns:a16="http://schemas.microsoft.com/office/drawing/2014/main" id="{25EA4637-550F-1EEF-43B7-759BDDF6836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UROP students</a:t>
            </a:r>
            <a:endParaRPr dirty="0"/>
          </a:p>
        </p:txBody>
      </p:sp>
    </p:spTree>
    <p:extLst>
      <p:ext uri="{BB962C8B-B14F-4D97-AF65-F5344CB8AC3E}">
        <p14:creationId xmlns:p14="http://schemas.microsoft.com/office/powerpoint/2010/main" val="295495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2000" b="1" dirty="0"/>
              <a:t>Computations with Addition Machines</a:t>
            </a:r>
            <a:endParaRPr sz="2000" b="1" dirty="0"/>
          </a:p>
          <a:p>
            <a:pPr algn="ctr">
              <a:buClr>
                <a:schemeClr val="dk1"/>
              </a:buClr>
              <a:buSzPts val="1100"/>
            </a:pPr>
            <a:r>
              <a:rPr lang="es-ES" sz="2000" dirty="0">
                <a:solidFill>
                  <a:schemeClr val="dk1"/>
                </a:solidFill>
              </a:rPr>
              <a:t>Tan Matthew </a:t>
            </a:r>
            <a:r>
              <a:rPr lang="es-ES" sz="2000" dirty="0" err="1">
                <a:solidFill>
                  <a:schemeClr val="dk1"/>
                </a:solidFill>
              </a:rPr>
              <a:t>Simon</a:t>
            </a:r>
            <a:r>
              <a:rPr lang="es-ES" sz="2000" dirty="0">
                <a:solidFill>
                  <a:schemeClr val="dk1"/>
                </a:solidFill>
              </a:rPr>
              <a:t> Castaneda</a:t>
            </a:r>
          </a:p>
          <a:p>
            <a:pPr marL="0" lvl="0" indent="0" algn="ctr" rtl="0">
              <a:spcBef>
                <a:spcPts val="0"/>
              </a:spcBef>
              <a:spcAft>
                <a:spcPts val="0"/>
              </a:spcAft>
              <a:buClr>
                <a:schemeClr val="dk1"/>
              </a:buClr>
              <a:buSzPts val="1100"/>
              <a:buFont typeface="Arial"/>
              <a:buNone/>
            </a:pPr>
            <a:r>
              <a:rPr lang="en" sz="2000" dirty="0">
                <a:solidFill>
                  <a:schemeClr val="dk1"/>
                </a:solidFill>
              </a:rPr>
              <a:t>Supervised by: </a:t>
            </a:r>
            <a:r>
              <a:rPr lang="en-SG" sz="2000" dirty="0">
                <a:solidFill>
                  <a:schemeClr val="dk1"/>
                </a:solidFill>
              </a:rPr>
              <a:t>Frank Stephan</a:t>
            </a:r>
          </a:p>
        </p:txBody>
      </p:sp>
      <p:sp>
        <p:nvSpPr>
          <p:cNvPr id="131" name="Google Shape;131;p22"/>
          <p:cNvSpPr/>
          <p:nvPr/>
        </p:nvSpPr>
        <p:spPr>
          <a:xfrm>
            <a:off x="2190425" y="1063374"/>
            <a:ext cx="6598500" cy="2827795"/>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…UROP provides a unique opportunity for students to </a:t>
            </a:r>
            <a:r>
              <a:rPr lang="en-US" b="1" dirty="0">
                <a:solidFill>
                  <a:srgbClr val="0000FF"/>
                </a:solidFill>
              </a:rPr>
              <a:t>explore their research interests and get a first-hand taste</a:t>
            </a:r>
            <a:r>
              <a:rPr lang="en-US" dirty="0">
                <a:solidFill>
                  <a:srgbClr val="0000FF"/>
                </a:solidFill>
              </a:rPr>
              <a:t> </a:t>
            </a:r>
            <a:r>
              <a:rPr lang="en-US" dirty="0">
                <a:solidFill>
                  <a:srgbClr val="222222"/>
                </a:solidFill>
              </a:rPr>
              <a:t>of what research feels like during their undergraduate years.</a:t>
            </a: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This experience has allowed me to understand the importance of </a:t>
            </a:r>
            <a:r>
              <a:rPr lang="en-US" b="1" dirty="0">
                <a:solidFill>
                  <a:srgbClr val="0000FF"/>
                </a:solidFill>
              </a:rPr>
              <a:t>asking good questions, communicating ideas, and deciding which problems are worth pursuing</a:t>
            </a:r>
            <a:r>
              <a:rPr lang="en-US" dirty="0">
                <a:solidFill>
                  <a:srgbClr val="222222"/>
                </a:solidFill>
              </a:rPr>
              <a:t> and which wants are not. </a:t>
            </a: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These skills will come in handy in or outside of an academic setting, and I </a:t>
            </a:r>
            <a:r>
              <a:rPr lang="en-US" b="1" dirty="0">
                <a:solidFill>
                  <a:srgbClr val="0000FF"/>
                </a:solidFill>
              </a:rPr>
              <a:t>strongly recommend </a:t>
            </a:r>
            <a:r>
              <a:rPr lang="en-US" dirty="0">
                <a:solidFill>
                  <a:srgbClr val="222222"/>
                </a:solidFill>
              </a:rPr>
              <a:t>first year students to plan for potentially including a UROP in their academic plan. </a:t>
            </a: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UROP students</a:t>
            </a:r>
            <a:endParaRPr dirty="0"/>
          </a:p>
        </p:txBody>
      </p:sp>
    </p:spTree>
    <p:extLst>
      <p:ext uri="{BB962C8B-B14F-4D97-AF65-F5344CB8AC3E}">
        <p14:creationId xmlns:p14="http://schemas.microsoft.com/office/powerpoint/2010/main" val="369439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Domain Generalized Semantic Segmentation in 3d Urban Scene</a:t>
            </a:r>
            <a:endParaRPr lang="en-SG" sz="2000" b="1" dirty="0"/>
          </a:p>
          <a:p>
            <a:pPr algn="ctr">
              <a:buClr>
                <a:schemeClr val="dk1"/>
              </a:buClr>
              <a:buSzPts val="1100"/>
            </a:pPr>
            <a:r>
              <a:rPr lang="en-SG" sz="2000" dirty="0">
                <a:solidFill>
                  <a:schemeClr val="dk1"/>
                </a:solidFill>
              </a:rPr>
              <a:t>Student: Huang </a:t>
            </a:r>
            <a:r>
              <a:rPr lang="en-SG" sz="2000" dirty="0" err="1">
                <a:solidFill>
                  <a:schemeClr val="dk1"/>
                </a:solidFill>
              </a:rPr>
              <a:t>Yuqi</a:t>
            </a:r>
            <a:endParaRPr lang="en-SG" sz="2000" dirty="0">
              <a:solidFill>
                <a:schemeClr val="dk1"/>
              </a:solidFill>
            </a:endParaRPr>
          </a:p>
          <a:p>
            <a:pPr marL="0" lvl="0" indent="0" algn="ctr" rtl="0">
              <a:spcBef>
                <a:spcPts val="0"/>
              </a:spcBef>
              <a:spcAft>
                <a:spcPts val="0"/>
              </a:spcAft>
              <a:buClr>
                <a:schemeClr val="dk1"/>
              </a:buClr>
              <a:buSzPts val="1100"/>
              <a:buFont typeface="Arial"/>
              <a:buNone/>
            </a:pPr>
            <a:r>
              <a:rPr lang="en-SG" sz="2000" dirty="0">
                <a:solidFill>
                  <a:schemeClr val="dk1"/>
                </a:solidFill>
              </a:rPr>
              <a:t>Supervised by Lee </a:t>
            </a:r>
            <a:r>
              <a:rPr lang="en-SG" sz="2000" dirty="0" err="1">
                <a:solidFill>
                  <a:schemeClr val="dk1"/>
                </a:solidFill>
              </a:rPr>
              <a:t>Gim</a:t>
            </a:r>
            <a:r>
              <a:rPr lang="en-SG" sz="2000" dirty="0">
                <a:solidFill>
                  <a:schemeClr val="dk1"/>
                </a:solidFill>
              </a:rPr>
              <a:t> </a:t>
            </a:r>
            <a:r>
              <a:rPr lang="en-SG" sz="2000" dirty="0" err="1">
                <a:solidFill>
                  <a:schemeClr val="dk1"/>
                </a:solidFill>
              </a:rPr>
              <a:t>Hee</a:t>
            </a:r>
            <a:endParaRPr lang="en-SG" sz="2000" dirty="0">
              <a:solidFill>
                <a:schemeClr val="dk1"/>
              </a:solidFill>
            </a:endParaRPr>
          </a:p>
        </p:txBody>
      </p:sp>
      <p:sp>
        <p:nvSpPr>
          <p:cNvPr id="131" name="Google Shape;131;p22"/>
          <p:cNvSpPr/>
          <p:nvPr/>
        </p:nvSpPr>
        <p:spPr>
          <a:xfrm>
            <a:off x="2190425" y="1063375"/>
            <a:ext cx="6598500" cy="283645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sz="1200" dirty="0">
                <a:solidFill>
                  <a:srgbClr val="222222"/>
                </a:solidFill>
              </a:rPr>
              <a:t>The UROP program has been an enriching and enlightening experience, providing a valuable insight into </a:t>
            </a:r>
            <a:r>
              <a:rPr lang="en-US" sz="1200" b="1" dirty="0">
                <a:solidFill>
                  <a:srgbClr val="0000FF"/>
                </a:solidFill>
              </a:rPr>
              <a:t>what research involves </a:t>
            </a:r>
            <a:r>
              <a:rPr lang="en-US" sz="1200" dirty="0">
                <a:solidFill>
                  <a:srgbClr val="222222"/>
                </a:solidFill>
              </a:rPr>
              <a:t>and offering deep insights into </a:t>
            </a:r>
            <a:r>
              <a:rPr lang="en-US" sz="1200" b="1" dirty="0">
                <a:solidFill>
                  <a:srgbClr val="0000FF"/>
                </a:solidFill>
              </a:rPr>
              <a:t>research methodology and the application of advanced techniques</a:t>
            </a:r>
            <a:r>
              <a:rPr lang="en-US" sz="1200" dirty="0">
                <a:solidFill>
                  <a:srgbClr val="222222"/>
                </a:solidFill>
              </a:rPr>
              <a:t>. It allowed me to engage intensively with my areas of interest, bridging theoretical knowledge with practical application.</a:t>
            </a:r>
          </a:p>
          <a:p>
            <a:pPr marL="0" marR="381000" lvl="0" indent="0" algn="l" rtl="0">
              <a:lnSpc>
                <a:spcPct val="115000"/>
              </a:lnSpc>
              <a:spcBef>
                <a:spcPts val="0"/>
              </a:spcBef>
              <a:spcAft>
                <a:spcPts val="0"/>
              </a:spcAft>
              <a:buClr>
                <a:schemeClr val="dk1"/>
              </a:buClr>
              <a:buSzPts val="1100"/>
              <a:buFont typeface="Arial"/>
              <a:buNone/>
            </a:pPr>
            <a:endParaRPr lang="en-US"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sz="1200" dirty="0">
                <a:solidFill>
                  <a:srgbClr val="222222"/>
                </a:solidFill>
              </a:rPr>
              <a:t>The </a:t>
            </a:r>
            <a:r>
              <a:rPr lang="en-US" sz="1200" b="1" dirty="0">
                <a:solidFill>
                  <a:srgbClr val="0000FF"/>
                </a:solidFill>
              </a:rPr>
              <a:t>invaluable mentorship </a:t>
            </a:r>
            <a:r>
              <a:rPr lang="en-US" sz="1200" dirty="0">
                <a:solidFill>
                  <a:srgbClr val="222222"/>
                </a:solidFill>
              </a:rPr>
              <a:t>from my </a:t>
            </a:r>
            <a:r>
              <a:rPr lang="en-US" sz="1200" b="1" dirty="0">
                <a:solidFill>
                  <a:srgbClr val="0000FF"/>
                </a:solidFill>
              </a:rPr>
              <a:t>supervisor</a:t>
            </a:r>
            <a:r>
              <a:rPr lang="en-US" sz="1200" dirty="0">
                <a:solidFill>
                  <a:srgbClr val="222222"/>
                </a:solidFill>
              </a:rPr>
              <a:t>, coupled with the supportive and educational environment fostered by a </a:t>
            </a:r>
            <a:r>
              <a:rPr lang="en-US" sz="1200" b="1" dirty="0">
                <a:solidFill>
                  <a:srgbClr val="0000FF"/>
                </a:solidFill>
              </a:rPr>
              <a:t>PhD student </a:t>
            </a:r>
            <a:r>
              <a:rPr lang="en-US" sz="1200" dirty="0">
                <a:solidFill>
                  <a:srgbClr val="222222"/>
                </a:solidFill>
              </a:rPr>
              <a:t>in the research group, significantly enriched my learning experience.</a:t>
            </a:r>
          </a:p>
          <a:p>
            <a:pPr marL="0" marR="381000" lvl="0" indent="0" algn="l" rtl="0">
              <a:lnSpc>
                <a:spcPct val="115000"/>
              </a:lnSpc>
              <a:spcBef>
                <a:spcPts val="0"/>
              </a:spcBef>
              <a:spcAft>
                <a:spcPts val="0"/>
              </a:spcAft>
              <a:buClr>
                <a:schemeClr val="dk1"/>
              </a:buClr>
              <a:buSzPts val="1100"/>
              <a:buFont typeface="Arial"/>
              <a:buNone/>
            </a:pPr>
            <a:endParaRPr lang="en-US"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sz="1200" dirty="0">
                <a:solidFill>
                  <a:srgbClr val="222222"/>
                </a:solidFill>
              </a:rPr>
              <a:t>The UROP program is a </a:t>
            </a:r>
            <a:r>
              <a:rPr lang="en-US" sz="1200" b="1" dirty="0">
                <a:solidFill>
                  <a:srgbClr val="0000FF"/>
                </a:solidFill>
              </a:rPr>
              <a:t>highly recommended</a:t>
            </a:r>
            <a:r>
              <a:rPr lang="en-US" sz="1200" dirty="0">
                <a:solidFill>
                  <a:srgbClr val="0000FF"/>
                </a:solidFill>
              </a:rPr>
              <a:t> </a:t>
            </a:r>
            <a:r>
              <a:rPr lang="en-US" sz="1200" dirty="0">
                <a:solidFill>
                  <a:srgbClr val="222222"/>
                </a:solidFill>
              </a:rPr>
              <a:t>initiative for those aspiring to delve deeper into academia or research, equipping participants with essential skills for rigorous research and innovation.</a:t>
            </a:r>
            <a:endParaRPr sz="1200" dirty="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UROP students</a:t>
            </a:r>
            <a:endParaRPr dirty="0"/>
          </a:p>
        </p:txBody>
      </p:sp>
    </p:spTree>
    <p:extLst>
      <p:ext uri="{BB962C8B-B14F-4D97-AF65-F5344CB8AC3E}">
        <p14:creationId xmlns:p14="http://schemas.microsoft.com/office/powerpoint/2010/main" val="365327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22"/>
          <p:cNvSpPr/>
          <p:nvPr/>
        </p:nvSpPr>
        <p:spPr>
          <a:xfrm>
            <a:off x="2190425" y="1063375"/>
            <a:ext cx="6598500" cy="255270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 sz="1200" dirty="0">
                <a:solidFill>
                  <a:srgbClr val="222222"/>
                </a:solidFill>
              </a:rPr>
              <a:t>The UROP programme is an amazing </a:t>
            </a:r>
            <a:r>
              <a:rPr lang="en" sz="1200" b="1" dirty="0">
                <a:solidFill>
                  <a:srgbClr val="0000FF"/>
                </a:solidFill>
              </a:rPr>
              <a:t>opportunity for </a:t>
            </a:r>
            <a:r>
              <a:rPr lang="en" sz="1200" dirty="0">
                <a:solidFill>
                  <a:srgbClr val="222222"/>
                </a:solidFill>
              </a:rPr>
              <a:t>anyone interested in </a:t>
            </a:r>
            <a:r>
              <a:rPr lang="en" sz="1200" b="1" dirty="0">
                <a:solidFill>
                  <a:srgbClr val="0000FF"/>
                </a:solidFill>
              </a:rPr>
              <a:t>pursuing further studies or a career in academia</a:t>
            </a:r>
            <a:r>
              <a:rPr lang="en" sz="1200" dirty="0">
                <a:solidFill>
                  <a:srgbClr val="222222"/>
                </a:solidFill>
              </a:rPr>
              <a:t>. </a:t>
            </a:r>
          </a:p>
          <a:p>
            <a:pPr marL="0" marR="381000" lvl="0" indent="0" algn="l" rtl="0">
              <a:lnSpc>
                <a:spcPct val="115000"/>
              </a:lnSpc>
              <a:spcBef>
                <a:spcPts val="0"/>
              </a:spcBef>
              <a:spcAft>
                <a:spcPts val="0"/>
              </a:spcAft>
              <a:buClr>
                <a:schemeClr val="dk1"/>
              </a:buClr>
              <a:buSzPts val="1100"/>
              <a:buFont typeface="Arial"/>
              <a:buNone/>
            </a:pPr>
            <a:endParaRPr lang="en"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 sz="1200" dirty="0">
                <a:solidFill>
                  <a:srgbClr val="222222"/>
                </a:solidFill>
              </a:rPr>
              <a:t>The programme gave me the chance to choose a topic that I was genuinely interested in and to study it in-depth. It also helped me to better understand </a:t>
            </a:r>
            <a:r>
              <a:rPr lang="en" sz="1200" b="1" dirty="0">
                <a:solidFill>
                  <a:srgbClr val="0000FF"/>
                </a:solidFill>
              </a:rPr>
              <a:t>the non-technical skills needed to make a good researcher</a:t>
            </a:r>
            <a:r>
              <a:rPr lang="en" sz="1200" dirty="0">
                <a:solidFill>
                  <a:srgbClr val="222222"/>
                </a:solidFill>
              </a:rPr>
              <a:t> such as what makes a good research paper and how to present the results of your research. </a:t>
            </a:r>
          </a:p>
          <a:p>
            <a:pPr marL="0" marR="381000" lvl="0" indent="0" algn="l" rtl="0">
              <a:lnSpc>
                <a:spcPct val="115000"/>
              </a:lnSpc>
              <a:spcBef>
                <a:spcPts val="0"/>
              </a:spcBef>
              <a:spcAft>
                <a:spcPts val="0"/>
              </a:spcAft>
              <a:buClr>
                <a:schemeClr val="dk1"/>
              </a:buClr>
              <a:buSzPts val="1100"/>
              <a:buFont typeface="Arial"/>
              <a:buNone/>
            </a:pPr>
            <a:endParaRPr lang="en"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 sz="1200" dirty="0">
                <a:solidFill>
                  <a:srgbClr val="222222"/>
                </a:solidFill>
              </a:rPr>
              <a:t>During the entire course of the programme, I was given a great deal of </a:t>
            </a:r>
            <a:r>
              <a:rPr lang="en" sz="1200" b="1" dirty="0">
                <a:solidFill>
                  <a:srgbClr val="0000FF"/>
                </a:solidFill>
              </a:rPr>
              <a:t>guidance</a:t>
            </a:r>
            <a:r>
              <a:rPr lang="en" sz="1200" dirty="0">
                <a:solidFill>
                  <a:srgbClr val="222222"/>
                </a:solidFill>
              </a:rPr>
              <a:t> and </a:t>
            </a:r>
            <a:r>
              <a:rPr lang="en" sz="1200" b="1" dirty="0">
                <a:solidFill>
                  <a:srgbClr val="0000FF"/>
                </a:solidFill>
              </a:rPr>
              <a:t>support</a:t>
            </a:r>
            <a:r>
              <a:rPr lang="en" sz="1200" b="1" dirty="0">
                <a:solidFill>
                  <a:srgbClr val="222222"/>
                </a:solidFill>
              </a:rPr>
              <a:t> </a:t>
            </a:r>
            <a:r>
              <a:rPr lang="en" sz="1200" dirty="0">
                <a:solidFill>
                  <a:srgbClr val="222222"/>
                </a:solidFill>
              </a:rPr>
              <a:t>from not only my supervisor but also from the postdocs and phd students in the research group.</a:t>
            </a:r>
            <a:endParaRPr sz="1600" dirty="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sp>
        <p:nvSpPr>
          <p:cNvPr id="2" name="Google Shape;130;p22">
            <a:extLst>
              <a:ext uri="{FF2B5EF4-FFF2-40B4-BE49-F238E27FC236}">
                <a16:creationId xmlns:a16="http://schemas.microsoft.com/office/drawing/2014/main" id="{29AA2EC9-78C4-3BEB-F31D-4E9D0F22C105}"/>
              </a:ext>
            </a:extLst>
          </p:cNvPr>
          <p:cNvSpPr txBox="1"/>
          <p:nvPr/>
        </p:nvSpPr>
        <p:spPr>
          <a:xfrm>
            <a:off x="326975" y="4073942"/>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You Only Spike Once: Improving Energy-Efficient Neuromorphic Inference to ANN-Level Accuracy</a:t>
            </a:r>
            <a:endParaRPr sz="2000" b="1" dirty="0"/>
          </a:p>
          <a:p>
            <a:pPr algn="ctr">
              <a:buClr>
                <a:schemeClr val="dk1"/>
              </a:buClr>
              <a:buSzPts val="1100"/>
            </a:pPr>
            <a:r>
              <a:rPr lang="en-US" sz="1800" dirty="0">
                <a:solidFill>
                  <a:schemeClr val="dk1"/>
                </a:solidFill>
              </a:rPr>
              <a:t>Kyle Timothy Ng Chu</a:t>
            </a:r>
          </a:p>
          <a:p>
            <a:pPr marL="0" lvl="0" indent="0" algn="ctr" rtl="0">
              <a:spcBef>
                <a:spcPts val="0"/>
              </a:spcBef>
              <a:spcAft>
                <a:spcPts val="0"/>
              </a:spcAft>
              <a:buClr>
                <a:schemeClr val="dk1"/>
              </a:buClr>
              <a:buSzPts val="1100"/>
              <a:buFont typeface="Arial"/>
              <a:buNone/>
            </a:pPr>
            <a:r>
              <a:rPr lang="en" sz="1800" dirty="0">
                <a:solidFill>
                  <a:schemeClr val="dk1"/>
                </a:solidFill>
              </a:rPr>
              <a:t>Supervised by Trevor Erik</a:t>
            </a:r>
          </a:p>
          <a:p>
            <a:pPr marL="0" lvl="0" indent="0" algn="ctr" rtl="0">
              <a:spcBef>
                <a:spcPts val="0"/>
              </a:spcBef>
              <a:spcAft>
                <a:spcPts val="0"/>
              </a:spcAft>
              <a:buNone/>
            </a:pPr>
            <a:endParaRPr sz="1800" dirty="0"/>
          </a:p>
        </p:txBody>
      </p:sp>
    </p:spTree>
    <p:extLst>
      <p:ext uri="{BB962C8B-B14F-4D97-AF65-F5344CB8AC3E}">
        <p14:creationId xmlns:p14="http://schemas.microsoft.com/office/powerpoint/2010/main" val="3497191671"/>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2181</Words>
  <Application>Microsoft Office PowerPoint</Application>
  <PresentationFormat>On-screen Show (16:9)</PresentationFormat>
  <Paragraphs>219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vt:lpstr>
      <vt:lpstr>Courier New</vt:lpstr>
      <vt:lpstr>Simple Light</vt:lpstr>
      <vt:lpstr>Warning</vt:lpstr>
      <vt:lpstr>NUS SoC UROP Briefing</vt:lpstr>
      <vt:lpstr>A typical Research Project</vt:lpstr>
      <vt:lpstr>Objectives of UROP</vt:lpstr>
      <vt:lpstr>Feedback from UROP students</vt:lpstr>
      <vt:lpstr>Feedback from UROP students</vt:lpstr>
      <vt:lpstr>Feedback from UROP students</vt:lpstr>
      <vt:lpstr>Feedback from UROP students</vt:lpstr>
      <vt:lpstr>Feedback from UROP students</vt:lpstr>
      <vt:lpstr>Feedback from Faculties</vt:lpstr>
      <vt:lpstr>Feedback from Faculties</vt:lpstr>
      <vt:lpstr>Feedback from Faculties</vt:lpstr>
      <vt:lpstr>Feedback from Faculties</vt:lpstr>
      <vt:lpstr>Important Considerations</vt:lpstr>
      <vt:lpstr>Prerequisites</vt:lpstr>
      <vt:lpstr>Project Selection Timeline</vt:lpstr>
      <vt:lpstr>Project Selection Timeline</vt:lpstr>
      <vt:lpstr>Past Year Examples</vt:lpstr>
      <vt:lpstr>Finding a Project and a Supervisor</vt:lpstr>
      <vt:lpstr>If You Can’t Find a Suitable Project…</vt:lpstr>
      <vt:lpstr>If You Can’t Find a Suitable Project…</vt:lpstr>
      <vt:lpstr>Project Timeline</vt:lpstr>
      <vt:lpstr>Evaluation</vt:lpstr>
      <vt:lpstr>Funding Support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dc:title>
  <dc:creator>Ivy Ng</dc:creator>
  <cp:lastModifiedBy>Zhao Jin</cp:lastModifiedBy>
  <cp:revision>34</cp:revision>
  <dcterms:modified xsi:type="dcterms:W3CDTF">2026-03-04T07:38:37Z</dcterms:modified>
</cp:coreProperties>
</file>