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70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8" r:id="rId3"/>
    <p:sldId id="560" r:id="rId4"/>
    <p:sldId id="531" r:id="rId5"/>
    <p:sldId id="532" r:id="rId6"/>
    <p:sldId id="533" r:id="rId7"/>
    <p:sldId id="561" r:id="rId8"/>
    <p:sldId id="563" r:id="rId9"/>
    <p:sldId id="537" r:id="rId10"/>
    <p:sldId id="564" r:id="rId11"/>
    <p:sldId id="565" r:id="rId12"/>
    <p:sldId id="482" r:id="rId13"/>
    <p:sldId id="566" r:id="rId14"/>
    <p:sldId id="567" r:id="rId15"/>
    <p:sldId id="569" r:id="rId16"/>
    <p:sldId id="581" r:id="rId17"/>
    <p:sldId id="572" r:id="rId18"/>
    <p:sldId id="576" r:id="rId19"/>
    <p:sldId id="573" r:id="rId20"/>
    <p:sldId id="574" r:id="rId21"/>
    <p:sldId id="575" r:id="rId22"/>
    <p:sldId id="580" r:id="rId23"/>
    <p:sldId id="577" r:id="rId24"/>
    <p:sldId id="578" r:id="rId25"/>
    <p:sldId id="579" r:id="rId26"/>
    <p:sldId id="582" r:id="rId27"/>
    <p:sldId id="308" r:id="rId28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6C0A"/>
    <a:srgbClr val="9933FF"/>
    <a:srgbClr val="000099"/>
    <a:srgbClr val="CCFFCC"/>
    <a:srgbClr val="CCFF99"/>
    <a:srgbClr val="006600"/>
    <a:srgbClr val="800000"/>
    <a:srgbClr val="993366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0837" autoAdjust="0"/>
  </p:normalViewPr>
  <p:slideViewPr>
    <p:cSldViewPr snapToGrid="0">
      <p:cViewPr varScale="1">
        <p:scale>
          <a:sx n="71" d="100"/>
          <a:sy n="71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30" y="-276"/>
      </p:cViewPr>
      <p:guideLst>
        <p:guide orient="horz" pos="2142"/>
        <p:guide pos="312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2998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CS1010 Programming Methodology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56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56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fld id="{7B03D8E6-5ADB-43C0-B7B5-8C4D2AFA32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02881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>
            <a:lvl1pPr defTabSz="922998" eaLnBrk="0" hangingPunct="0">
              <a:defRPr lang="en-GB" sz="13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CS1010 Programming Methodology</a:t>
            </a:r>
          </a:p>
        </p:txBody>
      </p:sp>
      <p:sp>
        <p:nvSpPr>
          <p:cNvPr id="4813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601" y="3228706"/>
            <a:ext cx="7275437" cy="30591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3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56" y="6457410"/>
            <a:ext cx="4302882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64" tIns="46132" rIns="92264" bIns="46132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latin typeface="Times New Roman" pitchFamily="18" charset="0"/>
              </a:defRPr>
            </a:lvl1pPr>
          </a:lstStyle>
          <a:p>
            <a:fld id="{2BF4266B-8E49-4C18-8543-D209868BF35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5623755" y="0"/>
            <a:ext cx="4300519" cy="340265"/>
          </a:xfrm>
          <a:prstGeom prst="rect">
            <a:avLst/>
          </a:prstGeom>
        </p:spPr>
        <p:txBody>
          <a:bodyPr vert="horz" wrap="square" lIns="88607" tIns="44304" rIns="88607" bIns="443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1EAF4-7604-4190-B8CA-38D6BB1B4FA8}" type="datetimeFigureOut">
              <a:rPr lang="en-US"/>
              <a:pPr/>
              <a:t>7/22/2013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699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376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For students who forgot their UNIX password, they can go to </a:t>
            </a:r>
            <a:r>
              <a:rPr lang="en-US" u="sng" dirty="0" smtClean="0"/>
              <a:t>https://mysoc.nus.edu.sg/~myacct/iforgot.cgi</a:t>
            </a:r>
            <a:r>
              <a:rPr lang="en-US" dirty="0" smtClean="0"/>
              <a:t> to reset their password.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376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266B-8E49-4C18-8543-D209868BF35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376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9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3733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33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33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49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7338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13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860"/>
            <a:ext cx="8229600" cy="808894"/>
          </a:xfrm>
        </p:spPr>
        <p:txBody>
          <a:bodyPr/>
          <a:lstStyle>
            <a:lvl1pPr>
              <a:defRPr sz="4000">
                <a:solidFill>
                  <a:srgbClr val="9933FF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z="1000">
                <a:latin typeface="+mj-lt"/>
              </a:defRPr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86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881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44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6576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27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84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73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 b="0"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962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395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86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42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038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804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CS1010 Programming Methodology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lang="en-US" sz="10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SG" dirty="0" smtClean="0">
                <a:solidFill>
                  <a:srgbClr val="000000"/>
                </a:solidFill>
              </a:rPr>
              <a:t>Intro Workshop - </a:t>
            </a:r>
            <a:fld id="{826CE3FE-375E-445E-AA3D-D35679B60A26}" type="slidenum">
              <a:rPr lang="en-SG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SG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97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297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8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cs1010/labs/2013/intro_lab/gettingStarte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oc.nus.edu.sg/~newac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.nus.edu.sg/~cs1010/3_ca/lab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744" y="2590800"/>
            <a:ext cx="8153400" cy="1066800"/>
          </a:xfrm>
        </p:spPr>
        <p:txBody>
          <a:bodyPr/>
          <a:lstStyle/>
          <a:p>
            <a:pPr algn="ctr" eaLnBrk="1" hangingPunct="1"/>
            <a:r>
              <a:rPr lang="en-GB" sz="3600" b="1" dirty="0" smtClean="0">
                <a:solidFill>
                  <a:srgbClr val="C00000"/>
                </a:solidFill>
              </a:rPr>
              <a:t>CS1010: Intro Workshop</a:t>
            </a:r>
          </a:p>
        </p:txBody>
      </p:sp>
      <p:pic>
        <p:nvPicPr>
          <p:cNvPr id="6" name="Picture 2" descr="C:\modules\CG1101\admin\CoBrand-DepOfComputerSc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3657600" cy="83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Sunfire Account (3/3)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00986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If </a:t>
            </a:r>
            <a:r>
              <a:rPr lang="en-US" sz="3200" dirty="0">
                <a:solidFill>
                  <a:srgbClr val="C00000"/>
                </a:solidFill>
              </a:rPr>
              <a:t>this is your first time logging </a:t>
            </a:r>
            <a:r>
              <a:rPr lang="en-US" sz="3200" dirty="0" smtClean="0">
                <a:solidFill>
                  <a:srgbClr val="C00000"/>
                </a:solidFill>
              </a:rPr>
              <a:t>in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Type the following two commands one by one to configure your account for programming: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~cs1010/workshop/setup</a:t>
            </a:r>
          </a:p>
          <a:p>
            <a:pPr marL="857250" lvl="2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(enter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when prompted)</a:t>
            </a:r>
          </a:p>
          <a:p>
            <a:pPr marL="1371600" lvl="2" indent="-514350">
              <a:buFont typeface="+mj-lt"/>
              <a:buAutoNum type="arabicPeriod" startAt="2"/>
            </a:pP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bash_profile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8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(no response from the system is good news!)</a:t>
            </a:r>
            <a:endParaRPr lang="en-US" sz="2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413883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6" y="6459379"/>
            <a:ext cx="130516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11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Basic UNIX commands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2489546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</a:t>
            </a:r>
            <a:r>
              <a:rPr lang="en-SG" dirty="0" smtClean="0"/>
              <a:t>commands (1/5)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1665"/>
          </a:xfrm>
        </p:spPr>
        <p:txBody>
          <a:bodyPr>
            <a:spAutoFit/>
          </a:bodyPr>
          <a:lstStyle/>
          <a:p>
            <a:r>
              <a:rPr lang="en-US" dirty="0" smtClean="0"/>
              <a:t>Tree structure</a:t>
            </a:r>
            <a:endParaRPr lang="en-SG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pic>
        <p:nvPicPr>
          <p:cNvPr id="7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3" y="2101111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12</a:t>
            </a:fld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(2/5)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50449"/>
          </a:xfrm>
        </p:spPr>
        <p:txBody>
          <a:bodyPr>
            <a:spAutoFit/>
          </a:bodyPr>
          <a:lstStyle/>
          <a:p>
            <a:pPr algn="just"/>
            <a:r>
              <a:rPr lang="en-SG" dirty="0"/>
              <a:t>In a UNIX shell (like </a:t>
            </a:r>
            <a:r>
              <a:rPr lang="en-SG" dirty="0" err="1"/>
              <a:t>sunfire</a:t>
            </a:r>
            <a:r>
              <a:rPr lang="en-SG" dirty="0"/>
              <a:t>), you need a lot of typing but much less mouse clicking, compared with Windows operating system which you might be more familiar with.</a:t>
            </a:r>
          </a:p>
          <a:p>
            <a:pPr algn="just"/>
            <a:endParaRPr lang="en-SG" dirty="0"/>
          </a:p>
          <a:p>
            <a:pPr algn="just"/>
            <a:r>
              <a:rPr lang="en-SG" dirty="0"/>
              <a:t>There are a few useful commands that you need to remember which will facilitate your navigation in the UNIX world.</a:t>
            </a:r>
          </a:p>
          <a:p>
            <a:pPr algn="just"/>
            <a:endParaRPr lang="en-SG" dirty="0"/>
          </a:p>
          <a:p>
            <a:pPr algn="just"/>
            <a:r>
              <a:rPr lang="en-SG" dirty="0"/>
              <a:t>Practice is the best way to recognize UNIX commands. Gradually you will be more and more familiar with UNIX commands – so don’t worry too much at the beginning.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63569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" y="2991563"/>
            <a:ext cx="8374990" cy="34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(3/5)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43527"/>
          </a:xfrm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command (means </a:t>
            </a:r>
            <a:r>
              <a:rPr lang="en-US" altLang="zh-CN" dirty="0"/>
              <a:t>list directory contents</a:t>
            </a:r>
            <a:r>
              <a:rPr lang="en-US" altLang="zh-CN" dirty="0">
                <a:solidFill>
                  <a:schemeClr val="tx1"/>
                </a:solidFill>
              </a:rPr>
              <a:t>) will enable you to see all the files and subfolders in current </a:t>
            </a:r>
            <a:r>
              <a:rPr lang="en-US" altLang="zh-CN" dirty="0" smtClean="0">
                <a:solidFill>
                  <a:schemeClr val="tx1"/>
                </a:solidFill>
              </a:rPr>
              <a:t>folder.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There are a few more complex usage of </a:t>
            </a:r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chemeClr val="tx1"/>
                </a:solidFill>
              </a:rPr>
              <a:t>, but first of all, be familiar with the simplest one – just “</a:t>
            </a:r>
            <a:r>
              <a:rPr lang="en-US" altLang="zh-CN" dirty="0" err="1">
                <a:solidFill>
                  <a:srgbClr val="C00000"/>
                </a:solidFill>
              </a:rPr>
              <a:t>ls</a:t>
            </a:r>
            <a:r>
              <a:rPr lang="en-US" altLang="zh-CN" dirty="0">
                <a:solidFill>
                  <a:schemeClr val="tx1"/>
                </a:solidFill>
              </a:rPr>
              <a:t>”.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93346" y="5444678"/>
            <a:ext cx="404038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993625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2" y="2712164"/>
            <a:ext cx="8648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(4/5)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74195"/>
          </a:xfrm>
        </p:spPr>
        <p:txBody>
          <a:bodyPr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</a:rPr>
              <a:t>mkdir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(means </a:t>
            </a:r>
            <a:r>
              <a:rPr lang="en-US" altLang="zh-CN" dirty="0"/>
              <a:t>make directory</a:t>
            </a:r>
            <a:r>
              <a:rPr lang="en-US" altLang="zh-CN" dirty="0">
                <a:solidFill>
                  <a:schemeClr val="tx1"/>
                </a:solidFill>
              </a:rPr>
              <a:t>) will create a </a:t>
            </a:r>
            <a:r>
              <a:rPr lang="en-US" altLang="zh-CN" dirty="0" smtClean="0">
                <a:solidFill>
                  <a:schemeClr val="tx1"/>
                </a:solidFill>
              </a:rPr>
              <a:t>sub-directory.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err="1">
                <a:solidFill>
                  <a:srgbClr val="C00000"/>
                </a:solidFill>
              </a:rPr>
              <a:t>rmdir</a:t>
            </a:r>
            <a:r>
              <a:rPr lang="en-US" altLang="zh-CN" dirty="0">
                <a:solidFill>
                  <a:schemeClr val="tx1"/>
                </a:solidFill>
              </a:rPr>
              <a:t> (means </a:t>
            </a:r>
            <a:r>
              <a:rPr lang="en-US" altLang="zh-CN" dirty="0"/>
              <a:t>remove directory</a:t>
            </a:r>
            <a:r>
              <a:rPr lang="en-US" altLang="zh-CN" dirty="0">
                <a:solidFill>
                  <a:schemeClr val="tx1"/>
                </a:solidFill>
              </a:rPr>
              <a:t>) will delete an </a:t>
            </a:r>
            <a:r>
              <a:rPr lang="en-US" altLang="zh-CN" i="1" dirty="0">
                <a:solidFill>
                  <a:schemeClr val="tx1"/>
                </a:solidFill>
              </a:rPr>
              <a:t>empty</a:t>
            </a:r>
            <a:r>
              <a:rPr lang="en-US" altLang="zh-CN" dirty="0">
                <a:solidFill>
                  <a:schemeClr val="tx1"/>
                </a:solidFill>
              </a:rPr>
              <a:t> directory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538431" y="4714415"/>
            <a:ext cx="2526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make a new directory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 flipH="1">
            <a:off x="5170694" y="4910767"/>
            <a:ext cx="410270" cy="142202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402420" y="4942666"/>
            <a:ext cx="1768274" cy="342376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782330" y="5389198"/>
            <a:ext cx="2095382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the </a:t>
            </a:r>
            <a:r>
              <a:rPr lang="en-US" altLang="zh-CN" sz="1600" dirty="0">
                <a:ea typeface="宋体" pitchFamily="2" charset="-122"/>
              </a:rPr>
              <a:t>new </a:t>
            </a:r>
            <a:r>
              <a:rPr lang="en-US" altLang="zh-CN" sz="1600" dirty="0" smtClean="0">
                <a:ea typeface="宋体" pitchFamily="2" charset="-122"/>
              </a:rPr>
              <a:t>directory just </a:t>
            </a:r>
            <a:r>
              <a:rPr lang="en-US" altLang="zh-CN" sz="1600" dirty="0">
                <a:ea typeface="宋体" pitchFamily="2" charset="-122"/>
              </a:rPr>
              <a:t>created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130276" y="5604641"/>
            <a:ext cx="1116324" cy="292048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 flipH="1">
            <a:off x="5331665" y="5594008"/>
            <a:ext cx="441815" cy="146024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522931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" y="2684705"/>
            <a:ext cx="8285902" cy="38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Basic UNIX commands </a:t>
            </a:r>
            <a:r>
              <a:rPr lang="en-SG" dirty="0" smtClean="0"/>
              <a:t>(5/5)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636"/>
            <a:ext cx="8229600" cy="1508105"/>
          </a:xfr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C00000"/>
                </a:solidFill>
              </a:rPr>
              <a:t>cd</a:t>
            </a:r>
            <a:r>
              <a:rPr lang="en-SG" altLang="zh-CN" dirty="0">
                <a:solidFill>
                  <a:schemeClr val="tx1"/>
                </a:solidFill>
              </a:rPr>
              <a:t> command allows you to </a:t>
            </a:r>
            <a:r>
              <a:rPr lang="en-SG" altLang="zh-CN" dirty="0"/>
              <a:t>enter a designated directory</a:t>
            </a:r>
            <a:r>
              <a:rPr lang="en-SG" altLang="zh-CN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workshop </a:t>
            </a:r>
            <a:r>
              <a:rPr lang="en-US" altLang="zh-CN" dirty="0">
                <a:ea typeface="+mn-ea"/>
              </a:rPr>
              <a:t>will bring you to </a:t>
            </a:r>
            <a:r>
              <a:rPr lang="en-US" altLang="zh-CN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workshop</a:t>
            </a:r>
            <a:r>
              <a:rPr lang="en-US" altLang="zh-CN" dirty="0">
                <a:ea typeface="+mn-ea"/>
              </a:rPr>
              <a:t> </a:t>
            </a:r>
            <a:r>
              <a:rPr lang="en-US" altLang="zh-CN" dirty="0" smtClean="0">
                <a:ea typeface="+mn-ea"/>
              </a:rPr>
              <a:t>directory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/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.. </a:t>
            </a:r>
            <a:r>
              <a:rPr lang="en-US" altLang="zh-CN" dirty="0" smtClean="0"/>
              <a:t>will </a:t>
            </a:r>
            <a:r>
              <a:rPr lang="en-US" altLang="zh-CN" dirty="0"/>
              <a:t>bring you </a:t>
            </a:r>
            <a:r>
              <a:rPr lang="en-US" altLang="zh-CN" dirty="0" smtClean="0"/>
              <a:t>back to the </a:t>
            </a:r>
            <a:r>
              <a:rPr lang="en-US" altLang="zh-CN" i="1" dirty="0" smtClean="0"/>
              <a:t>parent directory</a:t>
            </a:r>
            <a:r>
              <a:rPr lang="en-US" altLang="zh-CN" dirty="0" smtClean="0"/>
              <a:t> (note space between </a:t>
            </a:r>
            <a:r>
              <a:rPr lang="en-US" altLang="zh-CN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cd</a:t>
            </a:r>
            <a:r>
              <a:rPr lang="en-US" altLang="zh-CN" dirty="0" smtClean="0"/>
              <a:t> and </a:t>
            </a:r>
            <a:r>
              <a:rPr lang="en-US" altLang="zh-CN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..</a:t>
            </a:r>
            <a:r>
              <a:rPr lang="en-US" altLang="zh-CN" dirty="0" smtClean="0"/>
              <a:t>)</a:t>
            </a:r>
            <a:endParaRPr lang="en-US" altLang="zh-CN" dirty="0">
              <a:ea typeface="+mn-ea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3657133" y="5444983"/>
            <a:ext cx="1297172" cy="342376"/>
          </a:xfrm>
          <a:prstGeom prst="ellipse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570998" y="5382604"/>
            <a:ext cx="2181448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CN" sz="1600" dirty="0" smtClean="0">
                <a:ea typeface="宋体" pitchFamily="2" charset="-122"/>
              </a:rPr>
              <a:t>Enter this directory</a:t>
            </a:r>
            <a:endParaRPr lang="en-US" altLang="zh-CN" sz="1600" dirty="0">
              <a:ea typeface="宋体" pitchFamily="2" charset="-122"/>
            </a:endParaRPr>
          </a:p>
        </p:txBody>
      </p: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 flipH="1">
            <a:off x="4977948" y="5551881"/>
            <a:ext cx="593050" cy="78821"/>
          </a:xfrm>
          <a:prstGeom prst="straightConnector1">
            <a:avLst/>
          </a:prstGeom>
          <a:noFill/>
          <a:ln w="317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177621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17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>
                <a:solidFill>
                  <a:schemeClr val="tx1"/>
                </a:solidFill>
              </a:rPr>
              <a:t>Basic UNIX commands</a:t>
            </a:r>
            <a:endParaRPr lang="en-SG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Coding: Edit – Compile – Run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183601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Programs: Edit, Compile and Execute</a:t>
            </a:r>
            <a:endParaRPr lang="en-SG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753837" y="1526014"/>
            <a:ext cx="4974997" cy="1025931"/>
            <a:chOff x="2394012" y="1458899"/>
            <a:chExt cx="4721439" cy="815488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419600" y="1622396"/>
              <a:ext cx="1046086" cy="522302"/>
              <a:chOff x="4360415" y="1590583"/>
              <a:chExt cx="1046086" cy="522302"/>
            </a:xfrm>
          </p:grpSpPr>
          <p:sp>
            <p:nvSpPr>
              <p:cNvPr id="18" name="Right Arrow 8"/>
              <p:cNvSpPr>
                <a:spLocks noChangeArrowheads="1"/>
              </p:cNvSpPr>
              <p:nvPr/>
            </p:nvSpPr>
            <p:spPr bwMode="auto">
              <a:xfrm>
                <a:off x="4465469" y="1811044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4360415" y="1590583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5987989" y="1458899"/>
              <a:ext cx="1127462" cy="815488"/>
              <a:chOff x="5894774" y="1458899"/>
              <a:chExt cx="1127462" cy="815488"/>
            </a:xfrm>
          </p:grpSpPr>
          <p:sp>
            <p:nvSpPr>
              <p:cNvPr id="15" name="Flowchart: Document 11"/>
              <p:cNvSpPr>
                <a:spLocks noChangeArrowheads="1"/>
              </p:cNvSpPr>
              <p:nvPr/>
            </p:nvSpPr>
            <p:spPr bwMode="auto">
              <a:xfrm>
                <a:off x="5903649" y="1688461"/>
                <a:ext cx="1118587" cy="58592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5894774" y="1458899"/>
                <a:ext cx="10653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/>
                  <a:t>Source code</a:t>
                </a:r>
                <a:endParaRPr lang="en-SG" sz="1200" i="1" dirty="0"/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5925844" y="1771096"/>
                <a:ext cx="10520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 err="1"/>
                  <a:t>welcome.c</a:t>
                </a:r>
                <a:r>
                  <a:rPr lang="en-US" sz="1200" dirty="0"/>
                  <a:t> </a:t>
                </a:r>
                <a:endParaRPr lang="en-SG" sz="1200" dirty="0"/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394012" y="1550635"/>
              <a:ext cx="1660124" cy="665825"/>
              <a:chOff x="2334828" y="1562470"/>
              <a:chExt cx="1660124" cy="665825"/>
            </a:xfrm>
          </p:grpSpPr>
          <p:sp>
            <p:nvSpPr>
              <p:cNvPr id="11" name="Rounded Rectangle 5"/>
              <p:cNvSpPr>
                <a:spLocks noChangeArrowheads="1"/>
              </p:cNvSpPr>
              <p:nvPr/>
            </p:nvSpPr>
            <p:spPr bwMode="auto">
              <a:xfrm>
                <a:off x="2334828" y="1562470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" name="TextBox 6"/>
              <p:cNvSpPr txBox="1">
                <a:spLocks noChangeArrowheads="1"/>
              </p:cNvSpPr>
              <p:nvPr/>
            </p:nvSpPr>
            <p:spPr bwMode="auto">
              <a:xfrm>
                <a:off x="2654423" y="1615737"/>
                <a:ext cx="10298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Editor</a:t>
                </a:r>
                <a:endParaRPr lang="en-SG"/>
              </a:p>
            </p:txBody>
          </p:sp>
          <p:sp>
            <p:nvSpPr>
              <p:cNvPr id="14" name="TextBox 23"/>
              <p:cNvSpPr txBox="1">
                <a:spLocks noChangeArrowheads="1"/>
              </p:cNvSpPr>
              <p:nvPr/>
            </p:nvSpPr>
            <p:spPr bwMode="auto">
              <a:xfrm>
                <a:off x="2388094" y="1914618"/>
                <a:ext cx="15802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 err="1"/>
                  <a:t>eg</a:t>
                </a:r>
                <a:r>
                  <a:rPr lang="en-US" sz="1200" dirty="0"/>
                  <a:t>: </a:t>
                </a:r>
                <a:r>
                  <a:rPr lang="en-US" sz="1200" dirty="0">
                    <a:solidFill>
                      <a:srgbClr val="C00000"/>
                    </a:solidFill>
                  </a:rPr>
                  <a:t>vim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welcome.c</a:t>
                </a:r>
                <a:endParaRPr lang="en-SG" sz="1200" dirty="0"/>
              </a:p>
            </p:txBody>
          </p:sp>
        </p:grpSp>
      </p:grp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753837" y="2871617"/>
            <a:ext cx="5148971" cy="1025280"/>
            <a:chOff x="2394012" y="2747641"/>
            <a:chExt cx="4885677" cy="815865"/>
          </a:xfrm>
        </p:grpSpPr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4419600" y="2915577"/>
              <a:ext cx="1046086" cy="522302"/>
              <a:chOff x="4397406" y="3012490"/>
              <a:chExt cx="1046086" cy="522302"/>
            </a:xfrm>
          </p:grpSpPr>
          <p:sp>
            <p:nvSpPr>
              <p:cNvPr id="30" name="Right Arrow 16"/>
              <p:cNvSpPr>
                <a:spLocks noChangeArrowheads="1"/>
              </p:cNvSpPr>
              <p:nvPr/>
            </p:nvSpPr>
            <p:spPr bwMode="auto">
              <a:xfrm>
                <a:off x="4502460" y="3232951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1" name="TextBox 17"/>
              <p:cNvSpPr txBox="1">
                <a:spLocks noChangeArrowheads="1"/>
              </p:cNvSpPr>
              <p:nvPr/>
            </p:nvSpPr>
            <p:spPr bwMode="auto">
              <a:xfrm>
                <a:off x="4397406" y="3012490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>
              <a:off x="5823751" y="2747641"/>
              <a:ext cx="1455938" cy="815865"/>
              <a:chOff x="5805996" y="2898561"/>
              <a:chExt cx="1455938" cy="815865"/>
            </a:xfrm>
          </p:grpSpPr>
          <p:sp>
            <p:nvSpPr>
              <p:cNvPr id="27" name="Flowchart: Document 18"/>
              <p:cNvSpPr>
                <a:spLocks noChangeArrowheads="1"/>
              </p:cNvSpPr>
              <p:nvPr/>
            </p:nvSpPr>
            <p:spPr bwMode="auto">
              <a:xfrm>
                <a:off x="5949517" y="3128500"/>
                <a:ext cx="1118587" cy="585926"/>
              </a:xfrm>
              <a:prstGeom prst="flowChartDocument">
                <a:avLst/>
              </a:prstGeom>
              <a:solidFill>
                <a:srgbClr val="66FF99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5805996" y="2898561"/>
                <a:ext cx="14559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/>
                  <a:t>Executable code</a:t>
                </a:r>
                <a:endParaRPr lang="en-SG" sz="1200" i="1" dirty="0"/>
              </a:p>
            </p:txBody>
          </p:sp>
          <p:sp>
            <p:nvSpPr>
              <p:cNvPr id="29" name="TextBox 20"/>
              <p:cNvSpPr txBox="1">
                <a:spLocks noChangeArrowheads="1"/>
              </p:cNvSpPr>
              <p:nvPr/>
            </p:nvSpPr>
            <p:spPr bwMode="auto">
              <a:xfrm>
                <a:off x="5971712" y="3219636"/>
                <a:ext cx="105200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 err="1"/>
                  <a:t>a.out</a:t>
                </a:r>
                <a:endParaRPr lang="en-SG" sz="1200" dirty="0"/>
              </a:p>
            </p:txBody>
          </p:sp>
        </p:grp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2394012" y="2843816"/>
              <a:ext cx="1660124" cy="665825"/>
              <a:chOff x="2425084" y="3046521"/>
              <a:chExt cx="1660124" cy="665825"/>
            </a:xfrm>
          </p:grpSpPr>
          <p:sp>
            <p:nvSpPr>
              <p:cNvPr id="24" name="Rounded Rectangle 24"/>
              <p:cNvSpPr>
                <a:spLocks noChangeArrowheads="1"/>
              </p:cNvSpPr>
              <p:nvPr/>
            </p:nvSpPr>
            <p:spPr bwMode="auto">
              <a:xfrm>
                <a:off x="2425084" y="3046521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5" name="TextBox 25"/>
              <p:cNvSpPr txBox="1">
                <a:spLocks noChangeArrowheads="1"/>
              </p:cNvSpPr>
              <p:nvPr/>
            </p:nvSpPr>
            <p:spPr bwMode="auto">
              <a:xfrm>
                <a:off x="2663300" y="3099788"/>
                <a:ext cx="12073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Compiler</a:t>
                </a:r>
                <a:endParaRPr lang="en-SG"/>
              </a:p>
            </p:txBody>
          </p:sp>
          <p:sp>
            <p:nvSpPr>
              <p:cNvPr id="26" name="TextBox 26"/>
              <p:cNvSpPr txBox="1">
                <a:spLocks noChangeArrowheads="1"/>
              </p:cNvSpPr>
              <p:nvPr/>
            </p:nvSpPr>
            <p:spPr bwMode="auto">
              <a:xfrm>
                <a:off x="2478350" y="3398669"/>
                <a:ext cx="15802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 err="1"/>
                  <a:t>eg</a:t>
                </a:r>
                <a:r>
                  <a:rPr lang="en-US" sz="1200" dirty="0"/>
                  <a:t>: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gcc</a:t>
                </a:r>
                <a:r>
                  <a:rPr lang="en-US" sz="1200" dirty="0"/>
                  <a:t> </a:t>
                </a:r>
                <a:r>
                  <a:rPr lang="en-US" sz="1200" dirty="0" err="1" smtClean="0"/>
                  <a:t>welcome.c</a:t>
                </a:r>
                <a:endParaRPr lang="en-SG" sz="1200" dirty="0"/>
              </a:p>
            </p:txBody>
          </p:sp>
        </p:grp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1753837" y="4237943"/>
            <a:ext cx="5163038" cy="1065729"/>
            <a:chOff x="2394012" y="4045198"/>
            <a:chExt cx="4876800" cy="886717"/>
          </a:xfrm>
        </p:grpSpPr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2394012" y="4228731"/>
              <a:ext cx="1660124" cy="665825"/>
              <a:chOff x="2453197" y="4299752"/>
              <a:chExt cx="1660124" cy="665825"/>
            </a:xfrm>
          </p:grpSpPr>
          <p:sp>
            <p:nvSpPr>
              <p:cNvPr id="41" name="Rounded Rectangle 27"/>
              <p:cNvSpPr>
                <a:spLocks noChangeArrowheads="1"/>
              </p:cNvSpPr>
              <p:nvPr/>
            </p:nvSpPr>
            <p:spPr bwMode="auto">
              <a:xfrm>
                <a:off x="2453197" y="4299752"/>
                <a:ext cx="1660124" cy="665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" name="TextBox 28"/>
              <p:cNvSpPr txBox="1">
                <a:spLocks noChangeArrowheads="1"/>
              </p:cNvSpPr>
              <p:nvPr/>
            </p:nvSpPr>
            <p:spPr bwMode="auto">
              <a:xfrm>
                <a:off x="2679578" y="4353019"/>
                <a:ext cx="1207363" cy="307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/>
                  <a:t>Execution</a:t>
                </a:r>
                <a:endParaRPr lang="en-SG" dirty="0"/>
              </a:p>
            </p:txBody>
          </p:sp>
          <p:sp>
            <p:nvSpPr>
              <p:cNvPr id="43" name="TextBox 29"/>
              <p:cNvSpPr txBox="1">
                <a:spLocks noChangeArrowheads="1"/>
              </p:cNvSpPr>
              <p:nvPr/>
            </p:nvSpPr>
            <p:spPr bwMode="auto">
              <a:xfrm>
                <a:off x="2493147" y="4651900"/>
                <a:ext cx="15802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eg: a.out</a:t>
                </a:r>
                <a:endParaRPr lang="en-SG" sz="1200"/>
              </a:p>
            </p:txBody>
          </p:sp>
        </p:grp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4419600" y="4300492"/>
              <a:ext cx="1046086" cy="522302"/>
              <a:chOff x="4478785" y="4354498"/>
              <a:chExt cx="1046086" cy="522302"/>
            </a:xfrm>
          </p:grpSpPr>
          <p:sp>
            <p:nvSpPr>
              <p:cNvPr id="39" name="Right Arrow 30"/>
              <p:cNvSpPr>
                <a:spLocks noChangeArrowheads="1"/>
              </p:cNvSpPr>
              <p:nvPr/>
            </p:nvSpPr>
            <p:spPr bwMode="auto">
              <a:xfrm>
                <a:off x="4583839" y="4574959"/>
                <a:ext cx="941032" cy="301841"/>
              </a:xfrm>
              <a:prstGeom prst="rightArrow">
                <a:avLst>
                  <a:gd name="adj1" fmla="val 50000"/>
                  <a:gd name="adj2" fmla="val 49998"/>
                </a:avLst>
              </a:prstGeom>
              <a:solidFill>
                <a:srgbClr val="9966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" name="TextBox 31"/>
              <p:cNvSpPr txBox="1">
                <a:spLocks noChangeArrowheads="1"/>
              </p:cNvSpPr>
              <p:nvPr/>
            </p:nvSpPr>
            <p:spPr bwMode="auto">
              <a:xfrm>
                <a:off x="4478785" y="4354498"/>
                <a:ext cx="10460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/>
                  <a:t>produces</a:t>
                </a:r>
                <a:endParaRPr lang="en-SG" sz="1200" i="1"/>
              </a:p>
            </p:txBody>
          </p:sp>
        </p:grpSp>
        <p:grpSp>
          <p:nvGrpSpPr>
            <p:cNvPr id="35" name="Group 43"/>
            <p:cNvGrpSpPr>
              <a:grpSpLocks/>
            </p:cNvGrpSpPr>
            <p:nvPr/>
          </p:nvGrpSpPr>
          <p:grpSpPr bwMode="auto">
            <a:xfrm>
              <a:off x="5832629" y="4045198"/>
              <a:ext cx="1438183" cy="886717"/>
              <a:chOff x="5859262" y="4045198"/>
              <a:chExt cx="1438183" cy="886717"/>
            </a:xfrm>
          </p:grpSpPr>
          <p:sp>
            <p:nvSpPr>
              <p:cNvPr id="36" name="Rounded Rectangle 32"/>
              <p:cNvSpPr>
                <a:spLocks noChangeArrowheads="1"/>
              </p:cNvSpPr>
              <p:nvPr/>
            </p:nvSpPr>
            <p:spPr bwMode="auto">
              <a:xfrm>
                <a:off x="5859262" y="4305670"/>
                <a:ext cx="1438183" cy="626245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12700" cap="sq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25858" y="4401672"/>
                <a:ext cx="1147762" cy="384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</a:rPr>
                  <a:t>Hello, welcome to CS1010!</a:t>
                </a:r>
                <a:endParaRPr lang="en-SG" sz="1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" name="TextBox 34"/>
              <p:cNvSpPr txBox="1">
                <a:spLocks noChangeArrowheads="1"/>
              </p:cNvSpPr>
              <p:nvPr/>
            </p:nvSpPr>
            <p:spPr bwMode="auto">
              <a:xfrm>
                <a:off x="5948039" y="4045198"/>
                <a:ext cx="1180730" cy="230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i="1" dirty="0" smtClean="0"/>
                  <a:t>Sample output</a:t>
                </a:r>
                <a:endParaRPr lang="en-SG" sz="1200" i="1" dirty="0"/>
              </a:p>
            </p:txBody>
          </p:sp>
        </p:grpSp>
      </p:grpSp>
      <p:sp>
        <p:nvSpPr>
          <p:cNvPr id="4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790528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Write a C Program using </a:t>
            </a:r>
            <a:r>
              <a:rPr lang="en-SG" i="1" dirty="0" smtClean="0"/>
              <a:t>vim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53253"/>
          </a:xfrm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Vim </a:t>
            </a:r>
            <a:r>
              <a:rPr lang="en-US" altLang="zh-CN" sz="3200" dirty="0" smtClean="0">
                <a:solidFill>
                  <a:schemeClr val="tx1"/>
                </a:solidFill>
              </a:rPr>
              <a:t>is a powerful text editor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i="1" kern="1200" dirty="0">
                <a:solidFill>
                  <a:srgbClr val="006600"/>
                </a:solidFill>
                <a:ea typeface="+mn-ea"/>
              </a:rPr>
              <a:t>Command Mode </a:t>
            </a:r>
            <a:r>
              <a:rPr lang="en-US" altLang="zh-CN" sz="2800" dirty="0" smtClean="0"/>
              <a:t>is used to issue vim commands.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i="1" kern="1200" dirty="0">
                <a:solidFill>
                  <a:srgbClr val="006600"/>
                </a:solidFill>
                <a:ea typeface="+mn-ea"/>
              </a:rPr>
              <a:t>Insert Mode </a:t>
            </a:r>
            <a:r>
              <a:rPr lang="en-US" altLang="zh-CN" sz="2800" dirty="0" smtClean="0">
                <a:solidFill>
                  <a:schemeClr val="tx1"/>
                </a:solidFill>
              </a:rPr>
              <a:t>is used to type in text.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/>
              <a:t>Switch back and forth between two modes: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err="1" smtClean="0">
                <a:solidFill>
                  <a:srgbClr val="0000FF"/>
                </a:solidFill>
              </a:rPr>
              <a:t>i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FF"/>
                </a:solidFill>
              </a:rPr>
              <a:t>&lt;Esc&gt;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6" y="6459379"/>
            <a:ext cx="130516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178577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  <a:endParaRPr lang="en-SG" sz="28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  <a:endParaRPr lang="en-SG" sz="28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……………………………………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Write a C Program using </a:t>
            </a:r>
            <a:r>
              <a:rPr lang="en-SG" i="1" dirty="0" smtClean="0"/>
              <a:t>vim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92552"/>
          </a:xfr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Now use vim to type in the follow program: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vim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hello_world.c</a:t>
            </a:r>
            <a:endParaRPr lang="en-US" altLang="zh-CN" sz="20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347" y="2470078"/>
            <a:ext cx="7669537" cy="2308324"/>
          </a:xfrm>
          <a:prstGeom prst="rect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this program prints out "Hello World!" on the screen</a:t>
            </a:r>
          </a:p>
          <a:p>
            <a:endParaRPr lang="en-US" sz="16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SG" sz="1600" b="1" dirty="0">
                <a:solidFill>
                  <a:srgbClr val="6600CC"/>
                </a:solidFill>
                <a:latin typeface="Courier New" pitchFamily="49" charset="0"/>
                <a:cs typeface="Courier New" pitchFamily="49" charset="0"/>
              </a:rPr>
              <a:t>#include</a:t>
            </a:r>
            <a:r>
              <a:rPr lang="en-SG" sz="1600" b="1" dirty="0">
                <a:solidFill>
                  <a:srgbClr val="9933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SG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SG" sz="1600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SG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SG" sz="16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SG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SG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SG" sz="16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SG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SG" sz="16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SG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"Hello World!</a:t>
            </a:r>
            <a:r>
              <a:rPr lang="en-SG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SG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SG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endParaRPr lang="en-SG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SG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return</a:t>
            </a:r>
            <a:r>
              <a:rPr lang="en-SG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SG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SG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SG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0738" y="5181752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tx1"/>
                </a:solidFill>
              </a:rPr>
              <a:t>Hint: different color implies different meaning…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solidFill>
                  <a:srgbClr val="0000FF"/>
                </a:solidFill>
                <a:cs typeface="Courier New" pitchFamily="49" charset="0"/>
              </a:rPr>
              <a:t>If you get a wrong color, it means something is wrong!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7419" y="3241791"/>
            <a:ext cx="3035768" cy="158504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20000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When finished: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Switch back to command </a:t>
            </a: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+mj-lt"/>
              <a:buAutoNum type="arabicPeriod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 and quit vim by pressing key combination </a:t>
            </a: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wq</a:t>
            </a:r>
            <a:endParaRPr lang="en-US" sz="2400" kern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35696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Compile a Program with </a:t>
            </a:r>
            <a:r>
              <a:rPr lang="en-SG" i="1" dirty="0" err="1" smtClean="0"/>
              <a:t>gcc</a:t>
            </a:r>
            <a:endParaRPr lang="en-SG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33604"/>
          </a:xfrm>
        </p:spPr>
        <p:txBody>
          <a:bodyPr>
            <a:spAutoFit/>
          </a:bodyPr>
          <a:lstStyle/>
          <a:p>
            <a:r>
              <a:rPr lang="en-US" altLang="zh-CN" sz="2800" dirty="0" err="1" smtClean="0">
                <a:solidFill>
                  <a:srgbClr val="C00000"/>
                </a:solidFill>
              </a:rPr>
              <a:t>gcc</a:t>
            </a:r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is a compiler to translate your C source code into machine code.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US" altLang="zh-CN" sz="2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–Wall </a:t>
            </a:r>
            <a:r>
              <a:rPr lang="en-US" altLang="zh-CN" sz="2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hello_world.c</a:t>
            </a:r>
            <a:endParaRPr lang="en-US" altLang="zh-CN" sz="22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may report compilation </a:t>
            </a:r>
            <a:r>
              <a:rPr lang="en-US" sz="2200" dirty="0" smtClean="0"/>
              <a:t>(syntax) error </a:t>
            </a:r>
            <a:r>
              <a:rPr lang="en-US" sz="2200" dirty="0"/>
              <a:t>to you if any. Correct your program till it is free of </a:t>
            </a:r>
            <a:r>
              <a:rPr lang="en-US" sz="2200" dirty="0" smtClean="0"/>
              <a:t>syntax errors.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/>
              <a:t>If there is no error, an output file </a:t>
            </a:r>
            <a:r>
              <a:rPr lang="en-US" sz="22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a.out</a:t>
            </a:r>
            <a:r>
              <a:rPr lang="en-US" sz="2200" dirty="0" smtClean="0"/>
              <a:t> will be created on the </a:t>
            </a:r>
            <a:r>
              <a:rPr lang="en-US" sz="2200" dirty="0" err="1" smtClean="0"/>
              <a:t>harddisk</a:t>
            </a:r>
            <a:r>
              <a:rPr lang="en-US" sz="2200" dirty="0" smtClean="0"/>
              <a:t> - </a:t>
            </a:r>
            <a:r>
              <a:rPr lang="en-US" sz="2200" dirty="0" err="1" smtClean="0">
                <a:solidFill>
                  <a:srgbClr val="C00000"/>
                </a:solidFill>
              </a:rPr>
              <a:t>ls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to look for it.</a:t>
            </a:r>
          </a:p>
          <a:p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Run the executable version of your program: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a.out</a:t>
            </a:r>
            <a:endParaRPr lang="en-US" altLang="zh-CN" sz="22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CN" sz="24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829352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File Processing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2935"/>
          </a:xfrm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</a:rPr>
              <a:t>cp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command </a:t>
            </a:r>
            <a:r>
              <a:rPr lang="en-US" altLang="zh-CN" sz="2800" dirty="0" smtClean="0">
                <a:solidFill>
                  <a:schemeClr val="tx1"/>
                </a:solidFill>
              </a:rPr>
              <a:t>makes a copy of a file.</a:t>
            </a: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rgbClr val="C00000"/>
                </a:solidFill>
              </a:rPr>
              <a:t>mv</a:t>
            </a:r>
            <a:r>
              <a:rPr lang="en-US" altLang="zh-CN" sz="2800" dirty="0">
                <a:solidFill>
                  <a:schemeClr val="tx1"/>
                </a:solidFill>
              </a:rPr>
              <a:t> command </a:t>
            </a:r>
            <a:r>
              <a:rPr lang="en-US" altLang="zh-CN" sz="2800" dirty="0" smtClean="0">
                <a:solidFill>
                  <a:schemeClr val="tx1"/>
                </a:solidFill>
              </a:rPr>
              <a:t>moves </a:t>
            </a:r>
            <a:r>
              <a:rPr lang="en-US" altLang="zh-CN" sz="2800" dirty="0">
                <a:solidFill>
                  <a:schemeClr val="tx1"/>
                </a:solidFill>
              </a:rPr>
              <a:t>a file to another folder.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solidFill>
                  <a:srgbClr val="C00000"/>
                </a:solidFill>
              </a:rPr>
              <a:t>mv</a:t>
            </a:r>
            <a:r>
              <a:rPr lang="en-US" altLang="zh-CN" dirty="0">
                <a:solidFill>
                  <a:schemeClr val="tx1"/>
                </a:solidFill>
              </a:rPr>
              <a:t> command is also used to rename a file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err="1">
                <a:solidFill>
                  <a:srgbClr val="C00000"/>
                </a:solidFill>
              </a:rPr>
              <a:t>rm</a:t>
            </a:r>
            <a:r>
              <a:rPr lang="en-US" altLang="zh-CN" sz="2800" dirty="0">
                <a:solidFill>
                  <a:schemeClr val="tx1"/>
                </a:solidFill>
              </a:rPr>
              <a:t> command deletes a file</a:t>
            </a:r>
            <a:r>
              <a:rPr lang="en-US" altLang="zh-CN" sz="28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Check the lab document or consult your DL for details</a:t>
            </a:r>
          </a:p>
          <a:p>
            <a:pPr lvl="1"/>
            <a:r>
              <a:rPr lang="en-SG" altLang="zh-CN" dirty="0">
                <a:hlinkClick r:id="rId3"/>
              </a:rPr>
              <a:t>http://www.comp.nus.edu.sg/~</a:t>
            </a:r>
            <a:r>
              <a:rPr lang="en-SG" altLang="zh-CN" dirty="0" smtClean="0">
                <a:hlinkClick r:id="rId3"/>
              </a:rPr>
              <a:t>cs1010/labs/2013/intro_lab/gettingStarted.html#section3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731702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23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>
                <a:solidFill>
                  <a:schemeClr val="tx1"/>
                </a:solidFill>
              </a:rPr>
              <a:t>Basic UNIX commands</a:t>
            </a:r>
            <a:endParaRPr lang="en-SG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Coding: Edit – Compile – Run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File transfer between your Sunfire account and your own </a:t>
            </a:r>
            <a:r>
              <a:rPr lang="en-SG" sz="2800" dirty="0" smtClean="0"/>
              <a:t>computer/laptop</a:t>
            </a:r>
            <a:endParaRPr lang="en-SG" sz="2800" dirty="0"/>
          </a:p>
        </p:txBody>
      </p:sp>
    </p:spTree>
    <p:extLst>
      <p:ext uri="{BB962C8B-B14F-4D97-AF65-F5344CB8AC3E}">
        <p14:creationId xmlns="" xmlns:p14="http://schemas.microsoft.com/office/powerpoint/2010/main" val="140648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File Transfer from/to Sunfire</a:t>
            </a:r>
            <a:endParaRPr lang="en-SG" i="1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24" y="1307802"/>
            <a:ext cx="5954162" cy="49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72271" y="1446027"/>
            <a:ext cx="797439" cy="701748"/>
            <a:chOff x="4072271" y="1499192"/>
            <a:chExt cx="797439" cy="701748"/>
          </a:xfrm>
        </p:grpSpPr>
        <p:sp>
          <p:nvSpPr>
            <p:cNvPr id="5" name="Oval 4"/>
            <p:cNvSpPr/>
            <p:nvPr/>
          </p:nvSpPr>
          <p:spPr bwMode="auto">
            <a:xfrm>
              <a:off x="4072271" y="1818168"/>
              <a:ext cx="306833" cy="382772"/>
            </a:xfrm>
            <a:prstGeom prst="ellipse">
              <a:avLst/>
            </a:pr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en-SG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4347205" y="1499192"/>
              <a:ext cx="522505" cy="350875"/>
            </a:xfrm>
            <a:prstGeom prst="straightConnector1">
              <a:avLst/>
            </a:pr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24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424599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Open a C Program in Windows</a:t>
            </a:r>
            <a:endParaRPr lang="en-SG" i="1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1504501"/>
            <a:ext cx="9099003" cy="44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60559" y="4869707"/>
            <a:ext cx="3059707" cy="669850"/>
            <a:chOff x="6039293" y="4986670"/>
            <a:chExt cx="3059707" cy="66985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6039293" y="5241851"/>
              <a:ext cx="382772" cy="414669"/>
            </a:xfrm>
            <a:prstGeom prst="straightConnector1">
              <a:avLst/>
            </a:prstGeom>
            <a:noFill/>
            <a:ln w="317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3" name="Rectangle 2"/>
            <p:cNvSpPr/>
            <p:nvPr/>
          </p:nvSpPr>
          <p:spPr bwMode="auto">
            <a:xfrm>
              <a:off x="6496491" y="4986670"/>
              <a:ext cx="2602509" cy="255181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en-SG"/>
            </a:p>
          </p:txBody>
        </p:sp>
      </p:grpSp>
      <p:sp>
        <p:nvSpPr>
          <p:cNvPr id="18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25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597853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Congratulations!</a:t>
            </a:r>
            <a:endParaRPr lang="en-SG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76583"/>
          </a:xfrm>
        </p:spPr>
        <p:txBody>
          <a:bodyPr>
            <a:spAutoFit/>
          </a:bodyPr>
          <a:lstStyle/>
          <a:p>
            <a:r>
              <a:rPr lang="en-US" dirty="0" smtClean="0"/>
              <a:t>You have cleared this UNIX workshop (no certificate will be issued</a:t>
            </a:r>
            <a:r>
              <a:rPr lang="en-US" dirty="0"/>
              <a:t> </a:t>
            </a:r>
            <a:r>
              <a:rPr lang="en-US" dirty="0" smtClean="0"/>
              <a:t>though…)</a:t>
            </a:r>
          </a:p>
          <a:p>
            <a:endParaRPr lang="en-US" dirty="0"/>
          </a:p>
          <a:p>
            <a:r>
              <a:rPr lang="en-US" altLang="zh-CN" dirty="0">
                <a:ea typeface="宋体" pitchFamily="2" charset="-122"/>
              </a:rPr>
              <a:t>You will gain more experience after days and weeks.</a:t>
            </a:r>
          </a:p>
          <a:p>
            <a:endParaRPr lang="en-US" dirty="0" smtClean="0"/>
          </a:p>
          <a:p>
            <a:r>
              <a:rPr lang="en-SG" dirty="0" smtClean="0"/>
              <a:t>Now you </a:t>
            </a:r>
            <a:r>
              <a:rPr lang="en-SG" dirty="0"/>
              <a:t>may want to </a:t>
            </a:r>
            <a:r>
              <a:rPr lang="en-SG" dirty="0" smtClean="0"/>
              <a:t>disconnect from </a:t>
            </a:r>
            <a:r>
              <a:rPr lang="en-SG" dirty="0" err="1" smtClean="0"/>
              <a:t>sunfire</a:t>
            </a:r>
            <a:r>
              <a:rPr lang="en-SG" dirty="0" smtClean="0"/>
              <a:t>.</a:t>
            </a:r>
          </a:p>
          <a:p>
            <a:endParaRPr lang="en-US" dirty="0"/>
          </a:p>
          <a:p>
            <a:r>
              <a:rPr lang="en-SG" dirty="0"/>
              <a:t>The command is quite simple</a:t>
            </a:r>
            <a:r>
              <a:rPr lang="en-SG" dirty="0" smtClean="0"/>
              <a:t>: </a:t>
            </a:r>
            <a:r>
              <a:rPr lang="en-SG" dirty="0" smtClean="0">
                <a:solidFill>
                  <a:srgbClr val="C00000"/>
                </a:solidFill>
              </a:rPr>
              <a:t>exit</a:t>
            </a:r>
            <a:r>
              <a:rPr lang="en-SG" dirty="0" smtClean="0"/>
              <a:t> or </a:t>
            </a:r>
            <a:r>
              <a:rPr lang="en-SG" dirty="0" smtClean="0">
                <a:solidFill>
                  <a:srgbClr val="C00000"/>
                </a:solidFill>
              </a:rPr>
              <a:t>logout</a:t>
            </a:r>
          </a:p>
          <a:p>
            <a:endParaRPr lang="en-US" dirty="0"/>
          </a:p>
          <a:p>
            <a:r>
              <a:rPr lang="en-SG" dirty="0"/>
              <a:t>Try it and say “bye-bye</a:t>
            </a:r>
            <a:r>
              <a:rPr lang="en-SG" dirty="0" smtClean="0"/>
              <a:t>”!</a:t>
            </a:r>
            <a:endParaRPr lang="en-SG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14" name="Slide Number Placeholder 6"/>
          <p:cNvSpPr txBox="1">
            <a:spLocks noGrp="1"/>
          </p:cNvSpPr>
          <p:nvPr/>
        </p:nvSpPr>
        <p:spPr bwMode="auto">
          <a:xfrm>
            <a:off x="7381635" y="6459379"/>
            <a:ext cx="1305165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26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54275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824163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rgbClr val="9933FF"/>
                </a:solidFill>
                <a:latin typeface="Garamond" pitchFamily="18" charset="0"/>
              </a:rPr>
              <a:t>End of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3</a:t>
            </a:fld>
            <a:endParaRPr lang="en-US" sz="1000" dirty="0"/>
          </a:p>
        </p:txBody>
      </p:sp>
      <p:pic>
        <p:nvPicPr>
          <p:cNvPr id="10" name="Picture 13" descr="MCj04260500000[1]"/>
          <p:cNvPicPr>
            <a:picLocks noChangeAspect="1" noChangeArrowheads="1"/>
          </p:cNvPicPr>
          <p:nvPr/>
        </p:nvPicPr>
        <p:blipFill>
          <a:blip r:embed="rId3" cstate="print"/>
          <a:srcRect l="25714"/>
          <a:stretch>
            <a:fillRect/>
          </a:stretch>
        </p:blipFill>
        <p:spPr bwMode="auto">
          <a:xfrm>
            <a:off x="5896097" y="2183258"/>
            <a:ext cx="2147738" cy="30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249135" y="1241387"/>
            <a:ext cx="3264768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latin typeface="Cambria" pitchFamily="18" charset="0"/>
                <a:cs typeface="Arial" charset="0"/>
              </a:rPr>
              <a:t>Sunfire UNIX server</a:t>
            </a:r>
            <a:endParaRPr lang="en-US" sz="2800" b="1" dirty="0">
              <a:latin typeface="Cambria" pitchFamily="18" charset="0"/>
              <a:cs typeface="Arial" charset="0"/>
            </a:endParaRPr>
          </a:p>
        </p:txBody>
      </p:sp>
      <p:pic>
        <p:nvPicPr>
          <p:cNvPr id="12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019" y="537602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72355" y="2024419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27783" y="1529790"/>
            <a:ext cx="2952329" cy="132673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11537" y="2856524"/>
            <a:ext cx="3224559" cy="40328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16" name="Picture 31" descr="MCj0433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212" y="4037013"/>
            <a:ext cx="9493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MCj04339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4483" y="5395637"/>
            <a:ext cx="949326" cy="9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2411760" y="3717032"/>
            <a:ext cx="3114961" cy="816074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419872" y="4533106"/>
            <a:ext cx="2160241" cy="1128142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 type="none" w="med" len="med"/>
            <a:tailEnd type="triangle" w="med" len="med"/>
          </a:ln>
        </p:spPr>
        <p:txBody>
          <a:bodyPr wrap="square" anchor="b">
            <a:spAutoFit/>
          </a:bodyPr>
          <a:lstStyle/>
          <a:p>
            <a:endParaRPr lang="en-US"/>
          </a:p>
        </p:txBody>
      </p:sp>
      <p:pic>
        <p:nvPicPr>
          <p:cNvPr id="23" name="Picture 22" descr="ssh_ic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0024" y="2841557"/>
            <a:ext cx="1309332" cy="146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993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</a:t>
            </a:r>
            <a:r>
              <a:rPr lang="en-GB" dirty="0" smtClean="0"/>
              <a:t>System </a:t>
            </a:r>
            <a:r>
              <a:rPr lang="en-GB" dirty="0"/>
              <a:t>(</a:t>
            </a:r>
            <a:r>
              <a:rPr lang="en-GB" dirty="0" smtClean="0"/>
              <a:t>1/3)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76084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To login to sunfire server, you need your </a:t>
            </a:r>
            <a:r>
              <a:rPr lang="en-US" sz="2800" dirty="0" err="1"/>
              <a:t>SoC</a:t>
            </a:r>
            <a:r>
              <a:rPr lang="en-US" sz="2800" dirty="0"/>
              <a:t> UNIX account user-name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/>
              <a:t> password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GB" sz="2800" dirty="0">
                <a:solidFill>
                  <a:schemeClr val="tx1"/>
                </a:solidFill>
              </a:rPr>
              <a:t>If you don’t have it yet, create your account here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GB" sz="2400" dirty="0">
                <a:hlinkClick r:id="rId3"/>
              </a:rPr>
              <a:t>https://mysoc.nus.edu.sg/~</a:t>
            </a:r>
            <a:r>
              <a:rPr lang="en-GB" sz="2400" dirty="0" smtClean="0">
                <a:hlinkClick r:id="rId3"/>
              </a:rPr>
              <a:t>newacct</a:t>
            </a: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We will start at _______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 the meantime, please read the document </a:t>
            </a:r>
            <a:r>
              <a:rPr lang="en-US" sz="2800" dirty="0" smtClean="0"/>
              <a:t>“Getting Started with UNIX and </a:t>
            </a:r>
            <a:r>
              <a:rPr lang="en-US" sz="2800" dirty="0" err="1" smtClean="0"/>
              <a:t>CodeCrunch</a:t>
            </a:r>
            <a:r>
              <a:rPr lang="en-US" sz="2800" dirty="0" smtClean="0"/>
              <a:t>” </a:t>
            </a:r>
            <a:r>
              <a:rPr lang="en-US" sz="2800" dirty="0" smtClean="0">
                <a:solidFill>
                  <a:schemeClr val="tx1"/>
                </a:solidFill>
              </a:rPr>
              <a:t>on this CS1010 web page</a:t>
            </a:r>
            <a:r>
              <a:rPr lang="en-GB" sz="28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http://www.comp.nus.edu.sg/~cs1010/3_ca/labs.html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SG" sz="2400" dirty="0" smtClean="0"/>
          </a:p>
          <a:p>
            <a:pPr lvl="1">
              <a:buFont typeface="Wingdings" pitchFamily="2" charset="2"/>
              <a:buChar char="q"/>
            </a:pPr>
            <a:endParaRPr lang="en-SG" sz="24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71897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8000" y="2435283"/>
            <a:ext cx="8518525" cy="3818476"/>
            <a:chOff x="507508" y="2276304"/>
            <a:chExt cx="8518955" cy="3817398"/>
          </a:xfrm>
        </p:grpSpPr>
        <p:sp>
          <p:nvSpPr>
            <p:cNvPr id="25612" name="TextBox 8"/>
            <p:cNvSpPr txBox="1">
              <a:spLocks noChangeArrowheads="1"/>
            </p:cNvSpPr>
            <p:nvPr/>
          </p:nvSpPr>
          <p:spPr bwMode="auto">
            <a:xfrm>
              <a:off x="507508" y="2300797"/>
              <a:ext cx="2963662" cy="369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>
                <a:buAutoNum type="arabicPeriod" startAt="2"/>
              </a:pPr>
              <a:r>
                <a:rPr lang="en-US" dirty="0" smtClean="0"/>
                <a:t>Click </a:t>
              </a:r>
              <a:r>
                <a:rPr lang="en-US" dirty="0"/>
                <a:t>on “</a:t>
              </a:r>
              <a:r>
                <a:rPr lang="en-US" dirty="0">
                  <a:solidFill>
                    <a:srgbClr val="0000FF"/>
                  </a:solidFill>
                </a:rPr>
                <a:t>Quick Connect</a:t>
              </a:r>
              <a:r>
                <a:rPr lang="en-US" dirty="0"/>
                <a:t>” to get the pop-up window.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Enter </a:t>
              </a:r>
              <a:r>
                <a:rPr lang="en-US" dirty="0"/>
                <a:t>“</a:t>
              </a:r>
              <a:r>
                <a:rPr lang="en-US" dirty="0" smtClean="0">
                  <a:solidFill>
                    <a:srgbClr val="0000FF"/>
                  </a:solidFill>
                </a:rPr>
                <a:t>sunfire</a:t>
              </a:r>
              <a:r>
                <a:rPr lang="en-US" dirty="0" smtClean="0"/>
                <a:t>” </a:t>
              </a:r>
              <a:r>
                <a:rPr lang="en-US" dirty="0"/>
                <a:t>for Host Name </a:t>
              </a:r>
              <a:r>
                <a:rPr lang="en-US" dirty="0" smtClean="0"/>
                <a:t>if connecting within campus </a:t>
              </a:r>
              <a:r>
                <a:rPr lang="en-US" dirty="0"/>
                <a:t>or </a:t>
              </a:r>
              <a:r>
                <a:rPr lang="en-US" dirty="0" smtClean="0"/>
                <a:t>“</a:t>
              </a:r>
              <a:r>
                <a:rPr lang="en-US" dirty="0" smtClean="0">
                  <a:solidFill>
                    <a:srgbClr val="0000FF"/>
                  </a:solidFill>
                </a:rPr>
                <a:t>sunfire.comp.nus.edu.sg</a:t>
              </a:r>
              <a:r>
                <a:rPr lang="en-US" dirty="0" smtClean="0"/>
                <a:t>” if connecting from off campus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Enter your </a:t>
              </a:r>
              <a:r>
                <a:rPr lang="en-US" dirty="0">
                  <a:solidFill>
                    <a:srgbClr val="0000FF"/>
                  </a:solidFill>
                </a:rPr>
                <a:t>UNIX id </a:t>
              </a:r>
              <a:r>
                <a:rPr lang="en-US" dirty="0" smtClean="0"/>
                <a:t>as User Name.</a:t>
              </a:r>
              <a:endParaRPr lang="en-SG" dirty="0"/>
            </a:p>
          </p:txBody>
        </p:sp>
        <p:pic>
          <p:nvPicPr>
            <p:cNvPr id="256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8139" y="2276304"/>
              <a:ext cx="5438324" cy="381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732567" y="2635995"/>
            <a:ext cx="3366608" cy="2967363"/>
            <a:chOff x="2732310" y="2476870"/>
            <a:chExt cx="3366649" cy="2966560"/>
          </a:xfrm>
        </p:grpSpPr>
        <p:cxnSp>
          <p:nvCxnSpPr>
            <p:cNvPr id="25609" name="Straight Arrow Connector 10"/>
            <p:cNvCxnSpPr>
              <a:cxnSpLocks noChangeShapeType="1"/>
            </p:cNvCxnSpPr>
            <p:nvPr/>
          </p:nvCxnSpPr>
          <p:spPr bwMode="auto">
            <a:xfrm>
              <a:off x="2732310" y="2476870"/>
              <a:ext cx="1129476" cy="319596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25610" name="Straight Arrow Connector 12"/>
            <p:cNvCxnSpPr>
              <a:cxnSpLocks noChangeShapeType="1"/>
            </p:cNvCxnSpPr>
            <p:nvPr/>
          </p:nvCxnSpPr>
          <p:spPr bwMode="auto">
            <a:xfrm>
              <a:off x="3093821" y="4003829"/>
              <a:ext cx="3005138" cy="0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2561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3366117" y="4103174"/>
              <a:ext cx="2732842" cy="1340256"/>
            </a:xfrm>
            <a:prstGeom prst="straightConnector1">
              <a:avLst/>
            </a:prstGeom>
            <a:noFill/>
            <a:ln w="28575" cap="sq" algn="ctr">
              <a:solidFill>
                <a:srgbClr val="800000"/>
              </a:solidFill>
              <a:round/>
              <a:headEnd type="none" w="sm" len="sm"/>
              <a:tailEnd type="arrow" w="med" len="med"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System (</a:t>
            </a:r>
            <a:r>
              <a:rPr lang="en-GB" dirty="0" smtClean="0"/>
              <a:t>2/3)</a:t>
            </a:r>
            <a:endParaRPr lang="en-SG" dirty="0"/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1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5</a:t>
            </a:fld>
            <a:endParaRPr lang="en-US" sz="1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6412" y="1339851"/>
            <a:ext cx="4492971" cy="923330"/>
            <a:chOff x="506412" y="1339851"/>
            <a:chExt cx="4492971" cy="923330"/>
          </a:xfrm>
        </p:grpSpPr>
        <p:sp>
          <p:nvSpPr>
            <p:cNvPr id="25615" name="TextBox 6"/>
            <p:cNvSpPr txBox="1">
              <a:spLocks noChangeArrowheads="1"/>
            </p:cNvSpPr>
            <p:nvPr/>
          </p:nvSpPr>
          <p:spPr bwMode="auto">
            <a:xfrm>
              <a:off x="506412" y="1339851"/>
              <a:ext cx="36655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1.	Look for the </a:t>
              </a:r>
              <a:r>
                <a:rPr lang="en-US" dirty="0">
                  <a:solidFill>
                    <a:srgbClr val="0000FF"/>
                  </a:solidFill>
                </a:rPr>
                <a:t>SSH Secure Shell Client</a:t>
              </a:r>
              <a:r>
                <a:rPr lang="en-US" dirty="0"/>
                <a:t> icon on your desktop, and double click on it.</a:t>
              </a:r>
              <a:endParaRPr lang="en-SG" dirty="0"/>
            </a:p>
          </p:txBody>
        </p:sp>
        <p:pic>
          <p:nvPicPr>
            <p:cNvPr id="15" name="Picture 14" descr="ssh_ic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5885" y="1390443"/>
              <a:ext cx="653498" cy="729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16939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 noGrp="1"/>
          </p:cNvSpPr>
          <p:nvPr/>
        </p:nvSpPr>
        <p:spPr bwMode="auto">
          <a:xfrm>
            <a:off x="7452168" y="6459379"/>
            <a:ext cx="1234632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6</a:t>
            </a:fld>
            <a:endParaRPr lang="en-US" sz="10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4975" y="1322388"/>
            <a:ext cx="6427788" cy="1320800"/>
            <a:chOff x="435005" y="1322773"/>
            <a:chExt cx="6427433" cy="1319977"/>
          </a:xfrm>
        </p:grpSpPr>
        <p:sp>
          <p:nvSpPr>
            <p:cNvPr id="26635" name="TextBox 6"/>
            <p:cNvSpPr txBox="1">
              <a:spLocks noChangeArrowheads="1"/>
            </p:cNvSpPr>
            <p:nvPr/>
          </p:nvSpPr>
          <p:spPr bwMode="auto">
            <a:xfrm>
              <a:off x="435005" y="1322773"/>
              <a:ext cx="3568823" cy="36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/>
              <a:r>
                <a:rPr lang="en-US" dirty="0"/>
                <a:t>3.	Enter your UNIX password.</a:t>
              </a:r>
              <a:endParaRPr lang="en-SG" dirty="0"/>
            </a:p>
          </p:txBody>
        </p:sp>
        <p:pic>
          <p:nvPicPr>
            <p:cNvPr id="26636" name="Picture 17" descr="password_popup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8519" y="1353567"/>
              <a:ext cx="2723919" cy="128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690813" y="1662113"/>
            <a:ext cx="1562100" cy="450850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71488" y="2709863"/>
            <a:ext cx="8091487" cy="3573722"/>
            <a:chOff x="471995" y="2602637"/>
            <a:chExt cx="8090193" cy="3574580"/>
          </a:xfrm>
        </p:grpSpPr>
        <p:sp>
          <p:nvSpPr>
            <p:cNvPr id="26633" name="TextBox 21"/>
            <p:cNvSpPr txBox="1">
              <a:spLocks noChangeArrowheads="1"/>
            </p:cNvSpPr>
            <p:nvPr/>
          </p:nvSpPr>
          <p:spPr bwMode="auto">
            <a:xfrm>
              <a:off x="471995" y="2602637"/>
              <a:ext cx="2999895" cy="147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55600" indent="-355600"/>
              <a:r>
                <a:rPr lang="en-US" dirty="0"/>
                <a:t>4.	Once you log in successfully into your UNIX account, you will see this screen (actual display may vary).</a:t>
              </a:r>
              <a:endParaRPr lang="en-SG" dirty="0"/>
            </a:p>
          </p:txBody>
        </p:sp>
        <p:pic>
          <p:nvPicPr>
            <p:cNvPr id="26634" name="Picture 22" descr="logged_in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947990"/>
              <a:ext cx="4904588" cy="322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</a:t>
            </a:r>
            <a:r>
              <a:rPr lang="en-GB" dirty="0"/>
              <a:t>into UNIX </a:t>
            </a:r>
            <a:r>
              <a:rPr lang="en-GB" dirty="0" smtClean="0"/>
              <a:t>System </a:t>
            </a:r>
            <a:r>
              <a:rPr lang="en-GB" dirty="0"/>
              <a:t>(</a:t>
            </a:r>
            <a:r>
              <a:rPr lang="en-GB" dirty="0" smtClean="0"/>
              <a:t>3/3)</a:t>
            </a:r>
            <a:endParaRPr lang="en-SG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2876553" y="3987389"/>
            <a:ext cx="781050" cy="225425"/>
          </a:xfrm>
          <a:prstGeom prst="straightConnector1">
            <a:avLst/>
          </a:prstGeom>
          <a:noFill/>
          <a:ln w="28575" cap="sq" algn="ctr">
            <a:solidFill>
              <a:srgbClr val="800000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="" xmlns:p14="http://schemas.microsoft.com/office/powerpoint/2010/main" val="333139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SG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7</a:t>
            </a:fld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>
                <a:solidFill>
                  <a:schemeClr val="tx1"/>
                </a:solidFill>
              </a:rPr>
              <a:t>Login to UNIX operating system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/>
              <a:t>Setup your Sunfire account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SG" sz="2800" dirty="0" smtClean="0"/>
              <a:t>……………………………………</a:t>
            </a:r>
            <a:endParaRPr lang="en-SG" sz="2800" dirty="0"/>
          </a:p>
        </p:txBody>
      </p:sp>
    </p:spTree>
    <p:extLst>
      <p:ext uri="{BB962C8B-B14F-4D97-AF65-F5344CB8AC3E}">
        <p14:creationId xmlns="" xmlns:p14="http://schemas.microsoft.com/office/powerpoint/2010/main" val="4090265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Sunfire </a:t>
            </a:r>
            <a:r>
              <a:rPr lang="en-GB" dirty="0"/>
              <a:t>Account </a:t>
            </a:r>
            <a:r>
              <a:rPr lang="en-GB" dirty="0" smtClean="0"/>
              <a:t>(1/3)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66418"/>
          </a:xfr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Now you are successfully connected to sunfire.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What happened indeed?</a:t>
            </a:r>
            <a:endParaRPr lang="en-US" sz="24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pic>
        <p:nvPicPr>
          <p:cNvPr id="1026" name="Picture 2" descr="C:\modules\CS1010\admin\unix_directory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3" y="2366926"/>
            <a:ext cx="6959600" cy="398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643385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Sunfire Account (2/3)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6988"/>
          </a:xfr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Every </a:t>
            </a:r>
            <a:r>
              <a:rPr lang="en-US" sz="3200" dirty="0" err="1">
                <a:solidFill>
                  <a:schemeClr val="tx1"/>
                </a:solidFill>
              </a:rPr>
              <a:t>SoC</a:t>
            </a:r>
            <a:r>
              <a:rPr lang="en-US" sz="3200" dirty="0">
                <a:solidFill>
                  <a:schemeClr val="tx1"/>
                </a:solidFill>
              </a:rPr>
              <a:t> student has an account on sunfire.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You can do many interesting things with your sunfire account.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cs typeface="Courier New" pitchFamily="49" charset="0"/>
              </a:rPr>
              <a:t>e.g., I treat my sunfire account as a thumb drive!</a:t>
            </a:r>
            <a:endParaRPr lang="en-US" dirty="0" smtClean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6459379"/>
            <a:ext cx="2212465" cy="246221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 smtClean="0"/>
              <a:t>CS1010 Programming Methodology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7452167" y="6459379"/>
            <a:ext cx="1234633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Intro Workshop - </a:t>
            </a:r>
            <a:fld id="{D49BE81B-3DA1-4D29-AC5A-6FBE662ADA16}" type="slidenum">
              <a:rPr lang="en-US" sz="1000"/>
              <a:pPr algn="r" eaLnBrk="1" hangingPunct="1"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744663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xel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00000"/>
      </a:hlink>
      <a:folHlink>
        <a:srgbClr val="CC99FF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CC0000"/>
          </a:solidFill>
          <a:prstDash val="solid"/>
          <a:round/>
          <a:headEnd type="none" w="sm" len="sm"/>
          <a:tailEnd type="triangle" w="med" len="med"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anchor="ctr"/>
      <a:lstStyle>
        <a:defPPr>
          <a:defRPr/>
        </a:defPPr>
      </a:lstStyle>
    </a:spDef>
    <a:lnDef>
      <a:spPr bwMode="auto">
        <a:noFill/>
        <a:ln w="31750" cap="flat" cmpd="sng">
          <a:solidFill>
            <a:srgbClr val="CC0000"/>
          </a:solidFill>
          <a:prstDash val="solid"/>
          <a:round/>
          <a:headEnd type="none" w="sm" len="sm"/>
          <a:tailEnd type="triangle" w="med" len="med"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/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14808</TotalTime>
  <Words>1117</Words>
  <Application>Microsoft Office PowerPoint</Application>
  <PresentationFormat>On-screen Show (4:3)</PresentationFormat>
  <Paragraphs>230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1_Pixel</vt:lpstr>
      <vt:lpstr>CS1010: Intro Workshop</vt:lpstr>
      <vt:lpstr>Topics</vt:lpstr>
      <vt:lpstr>Slide 3</vt:lpstr>
      <vt:lpstr>Logging into UNIX System (1/3)</vt:lpstr>
      <vt:lpstr>Logging into UNIX System (2/3)</vt:lpstr>
      <vt:lpstr>Logging into UNIX System (3/3)</vt:lpstr>
      <vt:lpstr>Topics</vt:lpstr>
      <vt:lpstr>Set up Your Sunfire Account (1/3)</vt:lpstr>
      <vt:lpstr>Set up Your Sunfire Account (2/3)</vt:lpstr>
      <vt:lpstr>Set up Your Sunfire Account (3/3)</vt:lpstr>
      <vt:lpstr>Topics</vt:lpstr>
      <vt:lpstr>Basic UNIX commands (1/5)</vt:lpstr>
      <vt:lpstr>Basic UNIX commands (2/5)</vt:lpstr>
      <vt:lpstr>Basic UNIX commands (3/5)</vt:lpstr>
      <vt:lpstr>Basic UNIX commands (4/5)</vt:lpstr>
      <vt:lpstr>Basic UNIX commands (5/5)</vt:lpstr>
      <vt:lpstr>Topics</vt:lpstr>
      <vt:lpstr>Programs: Edit, Compile and Execute</vt:lpstr>
      <vt:lpstr>Write a C Program using vim</vt:lpstr>
      <vt:lpstr>Write a C Program using vim</vt:lpstr>
      <vt:lpstr>Compile a Program with gcc</vt:lpstr>
      <vt:lpstr>File Processing</vt:lpstr>
      <vt:lpstr>Topics</vt:lpstr>
      <vt:lpstr>File Transfer from/to Sunfire</vt:lpstr>
      <vt:lpstr>Open a C Program in Windows</vt:lpstr>
      <vt:lpstr>Congratulations!</vt:lpstr>
      <vt:lpstr>End of File</vt:lpstr>
    </vt:vector>
  </TitlesOfParts>
  <Company>SoC, 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CS1010: Programming Methodology</dc:title>
  <dc:subject>Intro Workshop</dc:subject>
  <dc:creator>Zhou Lifeng</dc:creator>
  <cp:lastModifiedBy>dcstantc</cp:lastModifiedBy>
  <cp:revision>2220</cp:revision>
  <cp:lastPrinted>2012-08-13T14:26:37Z</cp:lastPrinted>
  <dcterms:created xsi:type="dcterms:W3CDTF">1998-09-05T15:03:32Z</dcterms:created>
  <dcterms:modified xsi:type="dcterms:W3CDTF">2013-07-22T07:58:49Z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