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68" r:id="rId3"/>
    <p:sldId id="509" r:id="rId4"/>
    <p:sldId id="605" r:id="rId5"/>
    <p:sldId id="654" r:id="rId6"/>
    <p:sldId id="655" r:id="rId7"/>
    <p:sldId id="656" r:id="rId8"/>
    <p:sldId id="657" r:id="rId9"/>
    <p:sldId id="658" r:id="rId10"/>
    <p:sldId id="659" r:id="rId11"/>
    <p:sldId id="606" r:id="rId12"/>
    <p:sldId id="30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993366"/>
    <a:srgbClr val="CCFFCC"/>
    <a:srgbClr val="99FF99"/>
    <a:srgbClr val="CDCDFF"/>
    <a:srgbClr val="9F9FFF"/>
    <a:srgbClr val="000000"/>
    <a:srgbClr val="9900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7703" autoAdjust="0"/>
  </p:normalViewPr>
  <p:slideViewPr>
    <p:cSldViewPr snapToGrid="0">
      <p:cViewPr varScale="1">
        <p:scale>
          <a:sx n="83" d="100"/>
          <a:sy n="83" d="100"/>
        </p:scale>
        <p:origin x="6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275" y="-1061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9/17/2017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683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46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23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64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5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36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69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40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01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85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56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0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UNIX I/O Redirection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comp.nus.edu.sg/~cs1010/" TargetMode="Externa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11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UNIX I/O Redirection</a:t>
            </a:r>
          </a:p>
        </p:txBody>
      </p:sp>
      <p:pic>
        <p:nvPicPr>
          <p:cNvPr id="9" name="[Picture 6]">
            <a:hlinkClick r:id="rId3"/>
            <a:extLst>
              <a:ext uri="{FF2B5EF4-FFF2-40B4-BE49-F238E27FC236}">
                <a16:creationId xmlns:a16="http://schemas.microsoft.com/office/drawing/2014/main" id="{EC79EA00-E544-4DAC-81C8-4330197BAA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F131DBE9-2DCE-4382-8C5E-6EBF846A20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AC7F784-E04E-45AB-AC32-AFA3C7BF7A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4. Combining Input and Output Redirection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51"/>
            <a:ext cx="8215312" cy="59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You may combine both input and output redirection</a:t>
            </a:r>
          </a:p>
        </p:txBody>
      </p:sp>
      <p:sp>
        <p:nvSpPr>
          <p:cNvPr id="10" name="[TextBox 15]"/>
          <p:cNvSpPr txBox="1"/>
          <p:nvPr/>
        </p:nvSpPr>
        <p:spPr>
          <a:xfrm>
            <a:off x="1716674" y="1819273"/>
            <a:ext cx="5724939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endParaRPr lang="en-US" sz="24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[Rectangle 3]"/>
          <p:cNvSpPr txBox="1">
            <a:spLocks noChangeArrowheads="1"/>
          </p:cNvSpPr>
          <p:nvPr/>
        </p:nvSpPr>
        <p:spPr bwMode="auto">
          <a:xfrm>
            <a:off x="471488" y="2674960"/>
            <a:ext cx="8215312" cy="368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Tip for lab exercises: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Using input redirection, you can download the given input files on the CS1010 website and run your program on these files.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Using output redirection, you may now generate your own output file and compare it with the expected output file provided on the CS1010 website.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Use the UNIX </a:t>
            </a: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diff</a:t>
            </a:r>
            <a:r>
              <a:rPr lang="en-GB" sz="2000" kern="0" dirty="0">
                <a:latin typeface="+mn-lt"/>
                <a:cs typeface="+mn-cs"/>
              </a:rPr>
              <a:t> command to compare two files. Example:</a:t>
            </a:r>
          </a:p>
          <a:p>
            <a:pPr lv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tabLst>
                <a:tab pos="1828800" algn="l"/>
              </a:tabLst>
              <a:defRPr/>
            </a:pPr>
            <a:r>
              <a:rPr lang="en-GB" sz="2000" kern="0" dirty="0">
                <a:latin typeface="+mn-lt"/>
                <a:cs typeface="+mn-cs"/>
              </a:rPr>
              <a:t>	</a:t>
            </a:r>
            <a:r>
              <a:rPr lang="en-GB" sz="20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diff file1 file2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If the two files compared are identical, no output will be generated by the </a:t>
            </a: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diff</a:t>
            </a:r>
            <a:r>
              <a:rPr lang="en-GB" sz="2000" kern="0" dirty="0">
                <a:latin typeface="+mn-lt"/>
                <a:cs typeface="+mn-cs"/>
              </a:rPr>
              <a:t> command.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208ACB0-1041-49A0-8446-93DFF5D99515}"/>
              </a:ext>
            </a:extLst>
          </p:cNvPr>
          <p:cNvGrpSpPr/>
          <p:nvPr/>
        </p:nvGrpSpPr>
        <p:grpSpPr>
          <a:xfrm>
            <a:off x="3223491" y="1727199"/>
            <a:ext cx="2983346" cy="1416116"/>
            <a:chOff x="3223491" y="1727199"/>
            <a:chExt cx="2983346" cy="141611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A00A8073-F4A7-4D9B-BCA0-3A345A84828D}"/>
                </a:ext>
              </a:extLst>
            </p:cNvPr>
            <p:cNvSpPr/>
            <p:nvPr/>
          </p:nvSpPr>
          <p:spPr>
            <a:xfrm>
              <a:off x="3223491" y="1727199"/>
              <a:ext cx="1708727" cy="628073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" name="Callout: Bent Line 4">
              <a:extLst>
                <a:ext uri="{FF2B5EF4-FFF2-40B4-BE49-F238E27FC236}">
                  <a16:creationId xmlns:a16="http://schemas.microsoft.com/office/drawing/2014/main" id="{51DE205E-6C3B-411F-870F-A6F7999636A2}"/>
                </a:ext>
              </a:extLst>
            </p:cNvPr>
            <p:cNvSpPr/>
            <p:nvPr/>
          </p:nvSpPr>
          <p:spPr>
            <a:xfrm>
              <a:off x="4405746" y="2562510"/>
              <a:ext cx="1801091" cy="580805"/>
            </a:xfrm>
            <a:prstGeom prst="borderCallout2">
              <a:avLst>
                <a:gd name="adj1" fmla="val 20750"/>
                <a:gd name="adj2" fmla="val 385"/>
                <a:gd name="adj3" fmla="val 18750"/>
                <a:gd name="adj4" fmla="val -16667"/>
                <a:gd name="adj5" fmla="val -31958"/>
                <a:gd name="adj6" fmla="val -1910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sz="1600" dirty="0">
                  <a:solidFill>
                    <a:schemeClr val="tx1"/>
                  </a:solidFill>
                </a:rPr>
                <a:t>Read input from the file “numbers”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BEDF793-DDD4-4CAC-A487-07D395CF0776}"/>
              </a:ext>
            </a:extLst>
          </p:cNvPr>
          <p:cNvGrpSpPr/>
          <p:nvPr/>
        </p:nvGrpSpPr>
        <p:grpSpPr>
          <a:xfrm>
            <a:off x="5029200" y="1727199"/>
            <a:ext cx="3886200" cy="1341782"/>
            <a:chOff x="5029200" y="1727199"/>
            <a:chExt cx="3886200" cy="1341782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F061D75-5FE8-4098-AF36-8DDA06CEBF4E}"/>
                </a:ext>
              </a:extLst>
            </p:cNvPr>
            <p:cNvSpPr/>
            <p:nvPr/>
          </p:nvSpPr>
          <p:spPr>
            <a:xfrm>
              <a:off x="5029200" y="1727199"/>
              <a:ext cx="1768764" cy="628073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Callout: Bent Line 14">
              <a:extLst>
                <a:ext uri="{FF2B5EF4-FFF2-40B4-BE49-F238E27FC236}">
                  <a16:creationId xmlns:a16="http://schemas.microsoft.com/office/drawing/2014/main" id="{8E3F7AC5-6D95-4B60-8B36-F278E87B0BD3}"/>
                </a:ext>
              </a:extLst>
            </p:cNvPr>
            <p:cNvSpPr/>
            <p:nvPr/>
          </p:nvSpPr>
          <p:spPr>
            <a:xfrm>
              <a:off x="7114309" y="2488176"/>
              <a:ext cx="1801091" cy="580805"/>
            </a:xfrm>
            <a:prstGeom prst="borderCallout2">
              <a:avLst>
                <a:gd name="adj1" fmla="val 20750"/>
                <a:gd name="adj2" fmla="val 385"/>
                <a:gd name="adj3" fmla="val 18750"/>
                <a:gd name="adj4" fmla="val -16667"/>
                <a:gd name="adj5" fmla="val -20826"/>
                <a:gd name="adj6" fmla="val -2525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sz="1600" dirty="0">
                  <a:solidFill>
                    <a:schemeClr val="tx1"/>
                  </a:solidFill>
                </a:rPr>
                <a:t>Save output to the file “</a:t>
              </a:r>
              <a:r>
                <a:rPr lang="en-SG" sz="1600" dirty="0" err="1">
                  <a:solidFill>
                    <a:schemeClr val="tx1"/>
                  </a:solidFill>
                </a:rPr>
                <a:t>outfile</a:t>
              </a:r>
              <a:r>
                <a:rPr lang="en-SG" sz="1600" dirty="0">
                  <a:solidFill>
                    <a:schemeClr val="tx1"/>
                  </a:solidFill>
                </a:rPr>
                <a:t>”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7272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Using UNIX input redirection </a:t>
            </a:r>
            <a:r>
              <a:rPr lang="en-US" sz="2400" b="1">
                <a:solidFill>
                  <a:srgbClr val="C00000"/>
                </a:solidFill>
              </a:rPr>
              <a:t>&lt;</a:t>
            </a:r>
            <a:r>
              <a:rPr lang="en-US" sz="2400"/>
              <a:t> to redirect input from a file to a program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Using UNIX output redirection </a:t>
            </a:r>
            <a:r>
              <a:rPr lang="en-US" sz="2400" b="1">
                <a:solidFill>
                  <a:srgbClr val="C00000"/>
                </a:solidFill>
              </a:rPr>
              <a:t>&gt;</a:t>
            </a:r>
            <a:r>
              <a:rPr lang="en-US" sz="2400"/>
              <a:t> to redirect output of a program to a file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48981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11: UNIX I/O Redirection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Unit11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424354"/>
            <a:ext cx="7620000" cy="2180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Objective: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/>
              <a:t>Learn how to use I/O redirection in UNIX to redirect input from a file and output to a file.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11: UNIX I/O Redirection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723331" y="1282890"/>
            <a:ext cx="811586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Introduction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Input Redirection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Output Redirection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/>
              <a:t>Combining Input and Output Redirection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</a:t>
            </a:r>
            <a:r>
              <a:rPr lang="en-GB" sz="3600">
                <a:solidFill>
                  <a:srgbClr val="0000FF"/>
                </a:solidFill>
              </a:rPr>
              <a:t>. Introduction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8215312" cy="5183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Recall in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Unit #4 Overview of C Programming</a:t>
            </a:r>
            <a:r>
              <a:rPr lang="en-GB" sz="2400" kern="0" dirty="0">
                <a:latin typeface="+mn-lt"/>
                <a:cs typeface="+mn-cs"/>
              </a:rPr>
              <a:t>, it is mentioned that the default standard input stream (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stdin</a:t>
            </a:r>
            <a:r>
              <a:rPr lang="en-GB" sz="2400" kern="0" dirty="0">
                <a:latin typeface="+mn-lt"/>
                <a:cs typeface="+mn-cs"/>
              </a:rPr>
              <a:t>) is the keyboard, and the default standard output stream (</a:t>
            </a:r>
            <a:r>
              <a:rPr lang="en-GB" sz="2400" kern="0" dirty="0" err="1">
                <a:solidFill>
                  <a:srgbClr val="0000FF"/>
                </a:solidFill>
                <a:latin typeface="+mn-lt"/>
                <a:cs typeface="+mn-cs"/>
              </a:rPr>
              <a:t>stdout</a:t>
            </a:r>
            <a:r>
              <a:rPr lang="en-GB" sz="2400" kern="0" dirty="0">
                <a:latin typeface="+mn-lt"/>
                <a:cs typeface="+mn-cs"/>
              </a:rPr>
              <a:t>) is the monitor.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In UNIX, you may run a program that normally reads input data interactively to read the input data </a:t>
            </a:r>
            <a:r>
              <a:rPr lang="en-GB" sz="2400" u="sng" kern="0" dirty="0">
                <a:latin typeface="+mn-lt"/>
                <a:cs typeface="+mn-cs"/>
              </a:rPr>
              <a:t>from a file </a:t>
            </a:r>
            <a:r>
              <a:rPr lang="en-GB" sz="2400" kern="0" dirty="0">
                <a:latin typeface="+mn-lt"/>
                <a:cs typeface="+mn-cs"/>
              </a:rPr>
              <a:t>instead.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Likewise, you may write the output of a program </a:t>
            </a:r>
            <a:r>
              <a:rPr lang="en-GB" sz="2400" u="sng" kern="0" dirty="0">
                <a:latin typeface="+mn-lt"/>
                <a:cs typeface="+mn-cs"/>
              </a:rPr>
              <a:t>to a file </a:t>
            </a:r>
            <a:r>
              <a:rPr lang="en-GB" sz="2400" kern="0" dirty="0">
                <a:latin typeface="+mn-lt"/>
                <a:cs typeface="+mn-cs"/>
              </a:rPr>
              <a:t>instead of printing it on the screen.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This is known as 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input/output redirection</a:t>
            </a:r>
            <a:r>
              <a:rPr lang="en-GB" sz="2400" kern="0" dirty="0">
                <a:latin typeface="+mn-lt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Note that this is an operating system (UNIX) feature and not a C feature.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GB" sz="2400" kern="0" dirty="0">
              <a:latin typeface="+mn-lt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54483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UNIX Input Redirection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8215312" cy="5183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Some programs read a lot of input data (</a:t>
            </a:r>
            <a:r>
              <a:rPr lang="en-GB" sz="2400" kern="0" dirty="0" err="1">
                <a:latin typeface="+mn-lt"/>
                <a:cs typeface="+mn-cs"/>
              </a:rPr>
              <a:t>eg</a:t>
            </a:r>
            <a:r>
              <a:rPr lang="en-GB" sz="2400" kern="0" dirty="0">
                <a:latin typeface="+mn-lt"/>
                <a:cs typeface="+mn-cs"/>
              </a:rPr>
              <a:t>: programs involving arrays), which makes it very inconvenient for users to key in that large amount of data interactively.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Instead, we may store the input data in a file, and let the program read the data from that file.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We may do it in 2 ways: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Read the file using </a:t>
            </a: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file processing functions </a:t>
            </a:r>
            <a:r>
              <a:rPr lang="en-GB" sz="2000" kern="0" dirty="0">
                <a:latin typeface="+mn-lt"/>
                <a:cs typeface="+mn-cs"/>
              </a:rPr>
              <a:t>(</a:t>
            </a:r>
            <a:r>
              <a:rPr lang="en-GB" sz="2000" kern="0" dirty="0" err="1">
                <a:latin typeface="+mn-lt"/>
                <a:cs typeface="+mn-cs"/>
              </a:rPr>
              <a:t>eg</a:t>
            </a:r>
            <a:r>
              <a:rPr lang="en-GB" sz="2000" kern="0" dirty="0">
                <a:latin typeface="+mn-lt"/>
                <a:cs typeface="+mn-cs"/>
              </a:rPr>
              <a:t>: </a:t>
            </a:r>
            <a:r>
              <a:rPr lang="en-GB" sz="2000" kern="0" dirty="0" err="1">
                <a:solidFill>
                  <a:srgbClr val="C00000"/>
                </a:solidFill>
                <a:latin typeface="+mn-lt"/>
                <a:cs typeface="+mn-cs"/>
              </a:rPr>
              <a:t>fopen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()</a:t>
            </a:r>
            <a:r>
              <a:rPr lang="en-GB" sz="2000" kern="0" dirty="0">
                <a:latin typeface="+mn-lt"/>
                <a:cs typeface="+mn-cs"/>
              </a:rPr>
              <a:t>, </a:t>
            </a:r>
            <a:r>
              <a:rPr lang="en-GB" sz="2000" kern="0" dirty="0" err="1">
                <a:solidFill>
                  <a:srgbClr val="C00000"/>
                </a:solidFill>
                <a:latin typeface="+mn-lt"/>
                <a:cs typeface="+mn-cs"/>
              </a:rPr>
              <a:t>fscanf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()</a:t>
            </a:r>
            <a:r>
              <a:rPr lang="en-GB" sz="2000" kern="0" dirty="0">
                <a:latin typeface="+mn-lt"/>
                <a:cs typeface="+mn-cs"/>
              </a:rPr>
              <a:t>, </a:t>
            </a:r>
            <a:r>
              <a:rPr lang="en-GB" sz="2000" kern="0" dirty="0" err="1">
                <a:solidFill>
                  <a:srgbClr val="C00000"/>
                </a:solidFill>
                <a:latin typeface="+mn-lt"/>
                <a:cs typeface="+mn-cs"/>
              </a:rPr>
              <a:t>fprintf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()</a:t>
            </a:r>
            <a:r>
              <a:rPr lang="en-GB" sz="2000" kern="0" dirty="0">
                <a:latin typeface="+mn-lt"/>
                <a:cs typeface="+mn-cs"/>
              </a:rPr>
              <a:t>) – these will be covered next time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Redirect </a:t>
            </a:r>
            <a:r>
              <a:rPr lang="en-GB" sz="2000" kern="0" dirty="0">
                <a:latin typeface="+mn-lt"/>
                <a:cs typeface="+mn-cs"/>
              </a:rPr>
              <a:t>the input from the file instead of from </a:t>
            </a: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stdin</a:t>
            </a:r>
            <a:r>
              <a:rPr lang="en-GB" sz="2000" kern="0" dirty="0">
                <a:latin typeface="+mn-lt"/>
                <a:cs typeface="+mn-cs"/>
              </a:rPr>
              <a:t> – we will do this for the moment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4091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UNIX Input Redirection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grpSp>
        <p:nvGrpSpPr>
          <p:cNvPr id="8" name="[Group 17]"/>
          <p:cNvGrpSpPr/>
          <p:nvPr/>
        </p:nvGrpSpPr>
        <p:grpSpPr>
          <a:xfrm>
            <a:off x="719927" y="1159323"/>
            <a:ext cx="7059297" cy="3108543"/>
            <a:chOff x="878774" y="1912358"/>
            <a:chExt cx="7059297" cy="3108543"/>
          </a:xfrm>
        </p:grpSpPr>
        <p:sp>
          <p:nvSpPr>
            <p:cNvPr id="9" name="[TextBox 30]"/>
            <p:cNvSpPr txBox="1"/>
            <p:nvPr/>
          </p:nvSpPr>
          <p:spPr>
            <a:xfrm>
              <a:off x="878774" y="2097024"/>
              <a:ext cx="7059297" cy="292387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28600" algn="l"/>
                  <a:tab pos="457200" algn="l"/>
                  <a:tab pos="685800" algn="l"/>
                </a:tabLst>
              </a:pPr>
              <a:r>
                <a:rPr lang="en-US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sz="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num, sum =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sz="8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integers, terminate with ctrl-d: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while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(scanf(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&amp;num) == 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num;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 </a:t>
              </a:r>
              <a:r>
                <a:rPr lang="en-US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sz="1600" b="1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sum);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endParaRPr lang="en-US" sz="8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 dirty="0">
                  <a:solidFill>
                    <a:srgbClr val="008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  <a:tab pos="809625" algn="l"/>
                  <a:tab pos="989013" algn="l"/>
                </a:tabLst>
              </a:pP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r>
                <a:rPr lang="en-US" sz="1600" dirty="0">
                  <a:latin typeface="Lucida Console" pitchFamily="49" charset="0"/>
                </a:rPr>
                <a:t>	</a:t>
              </a:r>
            </a:p>
          </p:txBody>
        </p:sp>
        <p:sp>
          <p:nvSpPr>
            <p:cNvPr id="10" name="[TextBox 19]"/>
            <p:cNvSpPr txBox="1"/>
            <p:nvPr/>
          </p:nvSpPr>
          <p:spPr>
            <a:xfrm>
              <a:off x="5527781" y="1912358"/>
              <a:ext cx="219034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Unit11_Example.c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[Rectangle 3]"/>
          <p:cNvSpPr txBox="1">
            <a:spLocks noChangeArrowheads="1"/>
          </p:cNvSpPr>
          <p:nvPr/>
        </p:nvSpPr>
        <p:spPr bwMode="auto">
          <a:xfrm>
            <a:off x="471488" y="4345250"/>
            <a:ext cx="5683652" cy="569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Running the program interactively:</a:t>
            </a:r>
            <a:endParaRPr lang="en-GB" sz="24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14" name="[TextBox 15]"/>
          <p:cNvSpPr txBox="1"/>
          <p:nvPr/>
        </p:nvSpPr>
        <p:spPr>
          <a:xfrm>
            <a:off x="5883564" y="2977717"/>
            <a:ext cx="3083015" cy="286232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20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... ctrl-d: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en-US" sz="2000" dirty="0">
                <a:latin typeface="Calibri" panose="020F050202020403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sz="2000" i="1" dirty="0">
                <a:latin typeface="Calibri" panose="020F050202020403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User enters ctrl-d here</a:t>
            </a:r>
            <a:endParaRPr lang="en-US" i="1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33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B37E3F-C280-40AE-A4E9-5D86C6255C10}"/>
              </a:ext>
            </a:extLst>
          </p:cNvPr>
          <p:cNvGrpSpPr/>
          <p:nvPr/>
        </p:nvGrpSpPr>
        <p:grpSpPr>
          <a:xfrm>
            <a:off x="1905000" y="2850181"/>
            <a:ext cx="3138054" cy="2867433"/>
            <a:chOff x="1905000" y="2850181"/>
            <a:chExt cx="3138054" cy="286743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B6A256-CC5D-484C-9B00-BF5FDF529329}"/>
                </a:ext>
              </a:extLst>
            </p:cNvPr>
            <p:cNvCxnSpPr/>
            <p:nvPr/>
          </p:nvCxnSpPr>
          <p:spPr>
            <a:xfrm>
              <a:off x="1905000" y="2850181"/>
              <a:ext cx="2819400" cy="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allout: Bent Line 5">
              <a:extLst>
                <a:ext uri="{FF2B5EF4-FFF2-40B4-BE49-F238E27FC236}">
                  <a16:creationId xmlns:a16="http://schemas.microsoft.com/office/drawing/2014/main" id="{1B036B75-1D64-45C0-B3F7-925C7F8FF3A7}"/>
                </a:ext>
              </a:extLst>
            </p:cNvPr>
            <p:cNvSpPr/>
            <p:nvPr/>
          </p:nvSpPr>
          <p:spPr>
            <a:xfrm>
              <a:off x="2558473" y="5126487"/>
              <a:ext cx="2484581" cy="591127"/>
            </a:xfrm>
            <a:prstGeom prst="borderCallout2">
              <a:avLst>
                <a:gd name="adj1" fmla="val -1125"/>
                <a:gd name="adj2" fmla="val 45128"/>
                <a:gd name="adj3" fmla="val -6251"/>
                <a:gd name="adj4" fmla="val 44671"/>
                <a:gd name="adj5" fmla="val -382937"/>
                <a:gd name="adj6" fmla="val 2262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solidFill>
                    <a:schemeClr val="tx1"/>
                  </a:solidFill>
                </a:rPr>
                <a:t>What does this mean?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9502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UNIX Input Redirection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8215312" cy="89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Using an editor (eg: vim), create a text file to contain the input data. Let’s call the file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numbers</a:t>
            </a:r>
            <a:r>
              <a:rPr lang="en-GB" sz="2400" kern="0">
                <a:latin typeface="+mn-lt"/>
                <a:cs typeface="+mn-cs"/>
              </a:rPr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749871" y="1966558"/>
            <a:ext cx="2874936" cy="2246769"/>
            <a:chOff x="5749871" y="1966558"/>
            <a:chExt cx="2874936" cy="2246769"/>
          </a:xfrm>
        </p:grpSpPr>
        <p:sp>
          <p:nvSpPr>
            <p:cNvPr id="2" name="TextBox 1"/>
            <p:cNvSpPr txBox="1"/>
            <p:nvPr/>
          </p:nvSpPr>
          <p:spPr>
            <a:xfrm>
              <a:off x="5749871" y="2185262"/>
              <a:ext cx="22317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File </a:t>
              </a:r>
              <a:r>
                <a:rPr lang="en-US" sz="2400">
                  <a:solidFill>
                    <a:srgbClr val="0000FF"/>
                  </a:solidFill>
                </a:rPr>
                <a:t>numbers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725905" y="1966558"/>
              <a:ext cx="898902" cy="22467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r>
                <a:rPr lang="en-US" sz="2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</a:p>
            <a:p>
              <a:r>
                <a:rPr lang="en-US" sz="2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-7</a:t>
              </a:r>
            </a:p>
            <a:p>
              <a:r>
                <a:rPr lang="en-US" sz="2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r>
                <a:rPr lang="en-US" sz="2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23</a:t>
              </a:r>
            </a:p>
          </p:txBody>
        </p:sp>
      </p:grp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71487" y="2795285"/>
            <a:ext cx="6099794" cy="89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Use the UNIX input redirection operator </a:t>
            </a:r>
            <a:r>
              <a:rPr lang="en-GB" sz="2400" b="1" kern="0">
                <a:solidFill>
                  <a:srgbClr val="C00000"/>
                </a:solidFill>
                <a:latin typeface="+mn-lt"/>
                <a:cs typeface="+mn-cs"/>
              </a:rPr>
              <a:t>&lt;</a:t>
            </a:r>
            <a:r>
              <a:rPr lang="en-GB" sz="2400" kern="0">
                <a:latin typeface="+mn-lt"/>
                <a:cs typeface="+mn-cs"/>
              </a:rPr>
              <a:t> to redirect input from the file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numbers</a:t>
            </a:r>
          </a:p>
        </p:txBody>
      </p:sp>
      <p:sp>
        <p:nvSpPr>
          <p:cNvPr id="13" name="[TextBox 15]"/>
          <p:cNvSpPr txBox="1"/>
          <p:nvPr/>
        </p:nvSpPr>
        <p:spPr>
          <a:xfrm>
            <a:off x="1740981" y="3691497"/>
            <a:ext cx="4830301" cy="120032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... ctrl-d: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33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71487" y="5134294"/>
            <a:ext cx="8153319" cy="89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(This is how CodeCrunch runs your program. It redirects input from some file to feed your program.)</a:t>
            </a:r>
            <a:endParaRPr lang="en-GB" sz="2400" kern="0">
              <a:solidFill>
                <a:srgbClr val="0000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085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UNIX Output Redirection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8215312" cy="151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Instead of printing your output to the default </a:t>
            </a:r>
            <a:r>
              <a:rPr lang="en-GB" sz="2400" kern="0" dirty="0" err="1">
                <a:solidFill>
                  <a:srgbClr val="0000FF"/>
                </a:solidFill>
                <a:latin typeface="+mn-lt"/>
                <a:cs typeface="+mn-cs"/>
              </a:rPr>
              <a:t>stdout</a:t>
            </a:r>
            <a:r>
              <a:rPr lang="en-GB" sz="2400" kern="0" dirty="0">
                <a:latin typeface="+mn-lt"/>
                <a:cs typeface="+mn-cs"/>
              </a:rPr>
              <a:t> (monitor), you may redirect the output to a file as well.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Use the UNIX output redirection operator </a:t>
            </a:r>
            <a:r>
              <a:rPr lang="en-GB" sz="2400" b="1" kern="0" dirty="0">
                <a:solidFill>
                  <a:srgbClr val="C00000"/>
                </a:solidFill>
                <a:latin typeface="+mn-lt"/>
                <a:cs typeface="+mn-cs"/>
              </a:rPr>
              <a:t>&gt;</a:t>
            </a:r>
            <a:r>
              <a:rPr lang="en-GB" sz="2400" kern="0" dirty="0">
                <a:latin typeface="+mn-lt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GB" sz="24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8" name="[TextBox 15]"/>
          <p:cNvSpPr txBox="1"/>
          <p:nvPr/>
        </p:nvSpPr>
        <p:spPr>
          <a:xfrm>
            <a:off x="1808922" y="2802836"/>
            <a:ext cx="5724939" cy="267765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endParaRPr lang="en-US" sz="24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en-US" sz="2400" dirty="0">
                <a:latin typeface="Calibri" panose="020F050202020403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sz="2400" i="1" dirty="0">
                <a:latin typeface="Calibri" panose="020F050202020403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User enters ctrl-d here</a:t>
            </a:r>
            <a:endParaRPr lang="en-US" sz="2400" i="1" dirty="0"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997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UNIX Output Redirection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UNIX I/O Redirection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Unit11 -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8215312" cy="957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The file </a:t>
            </a:r>
            <a:r>
              <a:rPr lang="en-GB" sz="2400" kern="0">
                <a:solidFill>
                  <a:srgbClr val="0000FF"/>
                </a:solidFill>
                <a:latin typeface="+mn-lt"/>
                <a:cs typeface="+mn-cs"/>
              </a:rPr>
              <a:t>outfile</a:t>
            </a:r>
            <a:r>
              <a:rPr lang="en-GB" sz="2400" kern="0">
                <a:latin typeface="+mn-lt"/>
                <a:cs typeface="+mn-cs"/>
              </a:rPr>
              <a:t> is created which captures </a:t>
            </a:r>
            <a:r>
              <a:rPr lang="en-GB" sz="2400" u="sng" kern="0">
                <a:latin typeface="+mn-lt"/>
                <a:cs typeface="+mn-cs"/>
              </a:rPr>
              <a:t>all</a:t>
            </a:r>
            <a:r>
              <a:rPr lang="en-GB" sz="2400" kern="0">
                <a:latin typeface="+mn-lt"/>
                <a:cs typeface="+mn-cs"/>
              </a:rPr>
              <a:t> outputs of the program.</a:t>
            </a:r>
          </a:p>
        </p:txBody>
      </p:sp>
      <p:sp>
        <p:nvSpPr>
          <p:cNvPr id="8" name="[TextBox 15]"/>
          <p:cNvSpPr txBox="1"/>
          <p:nvPr/>
        </p:nvSpPr>
        <p:spPr>
          <a:xfrm>
            <a:off x="881788" y="2266122"/>
            <a:ext cx="7394712" cy="120032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 outfile</a:t>
            </a:r>
          </a:p>
          <a:p>
            <a:r>
              <a:rPr 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Enter integers, terminate with ctrl-d: </a:t>
            </a:r>
          </a:p>
          <a:p>
            <a:r>
              <a:rPr 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Sum = 33</a:t>
            </a:r>
          </a:p>
        </p:txBody>
      </p:sp>
      <p:sp>
        <p:nvSpPr>
          <p:cNvPr id="9" name="[Rectangle 3]"/>
          <p:cNvSpPr txBox="1">
            <a:spLocks noChangeArrowheads="1"/>
          </p:cNvSpPr>
          <p:nvPr/>
        </p:nvSpPr>
        <p:spPr bwMode="auto">
          <a:xfrm>
            <a:off x="471488" y="3777421"/>
            <a:ext cx="8215312" cy="2086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Output redirection </a:t>
            </a:r>
            <a:r>
              <a:rPr lang="en-GB" sz="2400" b="1" kern="0">
                <a:solidFill>
                  <a:srgbClr val="C00000"/>
                </a:solidFill>
                <a:latin typeface="+mn-lt"/>
                <a:cs typeface="+mn-cs"/>
              </a:rPr>
              <a:t>&gt;</a:t>
            </a:r>
            <a:r>
              <a:rPr lang="en-GB" sz="2400" kern="0">
                <a:latin typeface="+mn-lt"/>
                <a:cs typeface="+mn-cs"/>
              </a:rPr>
              <a:t> fails if the specified output file already exists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>
                <a:latin typeface="+mn-lt"/>
                <a:cs typeface="+mn-cs"/>
              </a:rPr>
              <a:t>If you want to append the output of a program to an existing file, you may use </a:t>
            </a:r>
            <a:r>
              <a:rPr lang="en-GB" sz="2400" b="1" kern="0">
                <a:solidFill>
                  <a:srgbClr val="C00000"/>
                </a:solidFill>
                <a:latin typeface="+mn-lt"/>
                <a:cs typeface="+mn-cs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28411736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21284</TotalTime>
  <Words>851</Words>
  <Application>Microsoft Office PowerPoint</Application>
  <PresentationFormat>On-screen Show (4:3)</PresentationFormat>
  <Paragraphs>140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http://www.comp.nus.edu.sg/~cs1010/</vt:lpstr>
      <vt:lpstr>Unit 11: UNIX I/O Redirection</vt:lpstr>
      <vt:lpstr>Unit 11: UNIX I/O Redirection</vt:lpstr>
      <vt:lpstr>1. Introduction</vt:lpstr>
      <vt:lpstr>2. UNIX Input Redirection (1/3)</vt:lpstr>
      <vt:lpstr>2. UNIX Input Redirection (2/3)</vt:lpstr>
      <vt:lpstr>2. UNIX Input Redirection (3/3)</vt:lpstr>
      <vt:lpstr>3. UNIX Output Redirection (1/2)</vt:lpstr>
      <vt:lpstr>3. UNIX Output Redirection (2/2)</vt:lpstr>
      <vt:lpstr>4. Combining Input and Output Redirection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Tuck-Choy Aaron TAN</cp:lastModifiedBy>
  <cp:revision>1809</cp:revision>
  <cp:lastPrinted>2014-07-01T03:51:49Z</cp:lastPrinted>
  <dcterms:created xsi:type="dcterms:W3CDTF">1998-09-05T15:03:32Z</dcterms:created>
  <dcterms:modified xsi:type="dcterms:W3CDTF">2017-09-17T11:58:57Z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