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5"/>
  </p:notesMasterIdLst>
  <p:handoutMasterIdLst>
    <p:handoutMasterId r:id="rId26"/>
  </p:handoutMasterIdLst>
  <p:sldIdLst>
    <p:sldId id="256" r:id="rId2"/>
    <p:sldId id="468" r:id="rId3"/>
    <p:sldId id="509" r:id="rId4"/>
    <p:sldId id="582" r:id="rId5"/>
    <p:sldId id="637" r:id="rId6"/>
    <p:sldId id="638" r:id="rId7"/>
    <p:sldId id="669" r:id="rId8"/>
    <p:sldId id="546" r:id="rId9"/>
    <p:sldId id="640" r:id="rId10"/>
    <p:sldId id="643" r:id="rId11"/>
    <p:sldId id="644" r:id="rId12"/>
    <p:sldId id="645" r:id="rId13"/>
    <p:sldId id="646" r:id="rId14"/>
    <p:sldId id="647" r:id="rId15"/>
    <p:sldId id="611" r:id="rId16"/>
    <p:sldId id="667" r:id="rId17"/>
    <p:sldId id="668" r:id="rId18"/>
    <p:sldId id="659" r:id="rId19"/>
    <p:sldId id="664" r:id="rId20"/>
    <p:sldId id="666" r:id="rId21"/>
    <p:sldId id="665" r:id="rId22"/>
    <p:sldId id="506" r:id="rId23"/>
    <p:sldId id="308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9900CC"/>
    <a:srgbClr val="CCECFF"/>
    <a:srgbClr val="FFFF99"/>
    <a:srgbClr val="E6E6E6"/>
    <a:srgbClr val="FFCC66"/>
    <a:srgbClr val="CCFFCC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1652" autoAdjust="0"/>
  </p:normalViewPr>
  <p:slideViewPr>
    <p:cSldViewPr snapToGrid="0">
      <p:cViewPr>
        <p:scale>
          <a:sx n="90" d="100"/>
          <a:sy n="90" d="100"/>
        </p:scale>
        <p:origin x="-72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10/28/2017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68231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3686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8345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84693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9792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67837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600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58425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10724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51204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5120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83148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49673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49673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52320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3133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022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3240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6220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2348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4246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383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mp.nus.edu.sg/~cs1010/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://www.comp.nus.edu.sg/~cs101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Unit 15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Structures</a:t>
            </a:r>
            <a:endParaRPr lang="en-US" sz="3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6" name="[Picture 6]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00" y="886962"/>
            <a:ext cx="6167933" cy="1013510"/>
          </a:xfrm>
          <a:prstGeom prst="rect">
            <a:avLst/>
          </a:prstGeom>
        </p:spPr>
      </p:pic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2504287" y="863989"/>
            <a:ext cx="4004733" cy="3640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6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Structure Variables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1460501"/>
            <a:ext cx="7834313" cy="104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Declaration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The syntax is similar to declaring ordinary variables.</a:t>
            </a:r>
            <a:endParaRPr lang="en-US" sz="2000" dirty="0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182689" y="2498644"/>
            <a:ext cx="5703887" cy="229216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typedef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struct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stuNum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float score;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char grade;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result_t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result1, result2;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3883026" y="2605007"/>
            <a:ext cx="3720932" cy="1484054"/>
            <a:chOff x="4136571" y="3672116"/>
            <a:chExt cx="3721678" cy="1484438"/>
          </a:xfrm>
        </p:grpSpPr>
        <p:sp>
          <p:nvSpPr>
            <p:cNvPr id="19" name="Right Brace 9"/>
            <p:cNvSpPr>
              <a:spLocks/>
            </p:cNvSpPr>
            <p:nvPr/>
          </p:nvSpPr>
          <p:spPr bwMode="auto">
            <a:xfrm>
              <a:off x="4136571" y="3672116"/>
              <a:ext cx="362858" cy="1484438"/>
            </a:xfrm>
            <a:prstGeom prst="rightBrace">
              <a:avLst>
                <a:gd name="adj1" fmla="val 34713"/>
                <a:gd name="adj2" fmla="val 50000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02466" y="4119106"/>
              <a:ext cx="3255783" cy="58492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Before function prototypes </a:t>
              </a:r>
              <a:br>
                <a:rPr lang="en-US" sz="1600" dirty="0" smtClean="0">
                  <a:latin typeface="Arial" charset="0"/>
                  <a:cs typeface="Arial" charset="0"/>
                </a:rPr>
              </a:br>
              <a:r>
                <a:rPr lang="en-US" sz="1600" dirty="0" smtClean="0">
                  <a:latin typeface="Arial" charset="0"/>
                  <a:cs typeface="Arial" charset="0"/>
                </a:rPr>
                <a:t>(but after preprocessor directives)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 bwMode="auto">
          <a:xfrm>
            <a:off x="5375523" y="4335249"/>
            <a:ext cx="1923635" cy="339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Inside any function</a:t>
            </a:r>
            <a:endParaRPr lang="en-SG" sz="1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7086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3.1 Initializing Structure Variables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1460501"/>
            <a:ext cx="7834313" cy="104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The syntax is like array initialization</a:t>
            </a:r>
            <a:endParaRPr lang="en-US" sz="2400" dirty="0"/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Examples: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50519" y="3760862"/>
            <a:ext cx="5429285" cy="189565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>
                <a:latin typeface="Courier New" pitchFamily="49" charset="0"/>
              </a:rPr>
              <a:t>typedef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struct</a:t>
            </a:r>
            <a:r>
              <a:rPr lang="en-US" sz="1600" b="1" dirty="0" smtClean="0">
                <a:latin typeface="Courier New" pitchFamily="49" charset="0"/>
              </a:rPr>
              <a:t> 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stuNum</a:t>
            </a:r>
            <a:r>
              <a:rPr lang="en-US" sz="1600" b="1" dirty="0" smtClean="0">
                <a:latin typeface="Courier New" pitchFamily="49" charset="0"/>
              </a:rPr>
              <a:t>;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</a:rPr>
              <a:t>float score;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char </a:t>
            </a:r>
            <a:r>
              <a:rPr lang="en-US" sz="1600" b="1" dirty="0" smtClean="0">
                <a:latin typeface="Courier New" pitchFamily="49" charset="0"/>
              </a:rPr>
              <a:t>grade;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}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result1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= { </a:t>
            </a:r>
            <a:r>
              <a:rPr lang="en-US" sz="1600" b="1" dirty="0" smtClean="0">
                <a:latin typeface="Courier New" pitchFamily="49" charset="0"/>
              </a:rPr>
              <a:t>123321, 93.5, 'A' </a:t>
            </a:r>
            <a:r>
              <a:rPr lang="en-US" sz="1600" b="1" dirty="0">
                <a:latin typeface="Courier New" pitchFamily="49" charset="0"/>
              </a:rPr>
              <a:t>};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923953" y="2155854"/>
            <a:ext cx="6039294" cy="262879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>
                <a:latin typeface="Courier New" pitchFamily="49" charset="0"/>
              </a:rPr>
              <a:t>typedef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struct</a:t>
            </a:r>
            <a:r>
              <a:rPr lang="en-US" sz="1600" b="1" dirty="0" smtClean="0">
                <a:latin typeface="Courier New" pitchFamily="49" charset="0"/>
              </a:rPr>
              <a:t> 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day, month, year;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}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date_t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 dirty="0" smtClean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latin typeface="Courier New" pitchFamily="49" charset="0"/>
              </a:rPr>
              <a:t>typedef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struct</a:t>
            </a:r>
            <a:r>
              <a:rPr lang="en-US" sz="1600" b="1" dirty="0" smtClean="0">
                <a:latin typeface="Courier New" pitchFamily="49" charset="0"/>
              </a:rPr>
              <a:t> 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cardNum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date_t</a:t>
            </a:r>
            <a:r>
              <a:rPr lang="en-US" sz="1600" b="1" dirty="0" smtClean="0">
                <a:latin typeface="Courier New" pitchFamily="49" charset="0"/>
              </a:rPr>
              <a:t> birthday;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}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card_t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card_t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card1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= </a:t>
            </a:r>
            <a:r>
              <a:rPr lang="en-US" sz="1600" b="1" dirty="0" smtClean="0">
                <a:latin typeface="Courier New" pitchFamily="49" charset="0"/>
              </a:rPr>
              <a:t>{888888, {31, 12, 2020}};</a:t>
            </a:r>
            <a:endParaRPr lang="en-US" sz="16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2484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3.2 Accessing Members of a Structure Variable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1460501"/>
            <a:ext cx="7834313" cy="52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Use the </a:t>
            </a:r>
            <a:r>
              <a:rPr lang="en-US" sz="2400" dirty="0">
                <a:solidFill>
                  <a:srgbClr val="0000FF"/>
                </a:solidFill>
              </a:rPr>
              <a:t>dot (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  <a:r>
              <a:rPr lang="en-US" sz="2400" dirty="0">
                <a:solidFill>
                  <a:srgbClr val="0000FF"/>
                </a:solidFill>
              </a:rPr>
              <a:t>) </a:t>
            </a:r>
            <a:r>
              <a:rPr lang="en-US" sz="2400" dirty="0" smtClean="0">
                <a:solidFill>
                  <a:srgbClr val="0000FF"/>
                </a:solidFill>
              </a:rPr>
              <a:t>operator</a:t>
            </a:r>
            <a:endParaRPr lang="en-US" sz="2400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285875" y="2317233"/>
            <a:ext cx="6708775" cy="165934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2000" b="1" dirty="0" smtClean="0">
                <a:latin typeface="Courier New" pitchFamily="49" charset="0"/>
              </a:rPr>
              <a:t> result2;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smtClean="0">
                <a:latin typeface="Courier New" pitchFamily="49" charset="0"/>
              </a:rPr>
              <a:t>result2.stuNum = 456654;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result2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 dirty="0" smtClean="0">
                <a:latin typeface="Courier New" pitchFamily="49" charset="0"/>
              </a:rPr>
              <a:t>score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</a:rPr>
              <a:t>62.0;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result2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 dirty="0" smtClean="0">
                <a:latin typeface="Courier New" pitchFamily="49" charset="0"/>
              </a:rPr>
              <a:t>grade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</a:rPr>
              <a:t>'D';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704089" y="4266535"/>
            <a:ext cx="6708775" cy="108164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card_t</a:t>
            </a:r>
            <a:r>
              <a:rPr lang="en-US" sz="2000" b="1" dirty="0" smtClean="0">
                <a:latin typeface="Courier New" pitchFamily="49" charset="0"/>
              </a:rPr>
              <a:t> card2 = { 666666, {30, 6} };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 smtClean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smtClean="0">
                <a:latin typeface="Courier New" pitchFamily="49" charset="0"/>
              </a:rPr>
              <a:t>card2.expiryDate.year = 2021;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428913" y="3035590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418281" y="3353454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428913" y="366179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2549601" y="499086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231226" y="499086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363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 smtClean="0">
                <a:solidFill>
                  <a:srgbClr val="0000FF"/>
                </a:solidFill>
              </a:rPr>
              <a:t>3.3 Demo #1: Initializing and Accessing Members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485776" y="1112838"/>
            <a:ext cx="7775909" cy="5292883"/>
            <a:chOff x="790832" y="1112923"/>
            <a:chExt cx="7776273" cy="5292241"/>
          </a:xfrm>
        </p:grpSpPr>
        <p:sp>
          <p:nvSpPr>
            <p:cNvPr id="20" name="TextBox 19"/>
            <p:cNvSpPr txBox="1"/>
            <p:nvPr/>
          </p:nvSpPr>
          <p:spPr>
            <a:xfrm>
              <a:off x="790832" y="1235145"/>
              <a:ext cx="7776273" cy="517001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stuNum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score;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grade;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_t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1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{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123321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93.5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'A'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},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  </a:t>
              </a:r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result2.stuNum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456654</a:t>
              </a:r>
              <a:r>
                <a:rPr lang="en-US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  <a:endPara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2.score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62.0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2.grade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'D'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"result1: 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stuNum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score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%.1f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grade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result1.stuNum, result1.score, result1.grade);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stuNum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score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%.1f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grade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result2.stuNum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result2.score, result2.grade);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86810" y="1112923"/>
              <a:ext cx="1906866" cy="36984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Unit15_Demo1.c</a:t>
              </a:r>
              <a:endParaRPr lang="en-SG" dirty="0"/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2771778" y="1765004"/>
            <a:ext cx="1893776" cy="1154042"/>
            <a:chOff x="3077030" y="1764985"/>
            <a:chExt cx="1893776" cy="1154701"/>
          </a:xfrm>
        </p:grpSpPr>
        <p:sp>
          <p:nvSpPr>
            <p:cNvPr id="23" name="Right Brace 9"/>
            <p:cNvSpPr>
              <a:spLocks/>
            </p:cNvSpPr>
            <p:nvPr/>
          </p:nvSpPr>
          <p:spPr bwMode="auto">
            <a:xfrm>
              <a:off x="3077030" y="1764985"/>
              <a:ext cx="112101" cy="1154701"/>
            </a:xfrm>
            <a:prstGeom prst="rightBrace">
              <a:avLst>
                <a:gd name="adj1" fmla="val 40348"/>
                <a:gd name="adj2" fmla="val 52481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4" name="TextBox 23"/>
            <p:cNvSpPr txBox="1"/>
            <p:nvPr/>
          </p:nvSpPr>
          <p:spPr bwMode="auto">
            <a:xfrm>
              <a:off x="3272181" y="2171828"/>
              <a:ext cx="1698625" cy="3510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Type definition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25" name="Group 19"/>
          <p:cNvGrpSpPr>
            <a:grpSpLocks/>
          </p:cNvGrpSpPr>
          <p:nvPr/>
        </p:nvGrpSpPr>
        <p:grpSpPr bwMode="auto">
          <a:xfrm>
            <a:off x="3594754" y="2878176"/>
            <a:ext cx="4047148" cy="686279"/>
            <a:chOff x="3349961" y="3174744"/>
            <a:chExt cx="4047587" cy="686056"/>
          </a:xfrm>
        </p:grpSpPr>
        <p:sp>
          <p:nvSpPr>
            <p:cNvPr id="26" name="Line Callout 2 (Border and Accent Bar) 25"/>
            <p:cNvSpPr/>
            <p:nvPr/>
          </p:nvSpPr>
          <p:spPr bwMode="auto">
            <a:xfrm>
              <a:off x="6114709" y="3174744"/>
              <a:ext cx="1282839" cy="406268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7121"/>
                <a:gd name="adj6" fmla="val -5303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Initialization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27" name="Straight Connector 18"/>
            <p:cNvCxnSpPr>
              <a:cxnSpLocks noChangeShapeType="1"/>
            </p:cNvCxnSpPr>
            <p:nvPr/>
          </p:nvCxnSpPr>
          <p:spPr bwMode="auto">
            <a:xfrm>
              <a:off x="3349961" y="3860800"/>
              <a:ext cx="2007862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28" name="Group 27"/>
          <p:cNvGrpSpPr/>
          <p:nvPr/>
        </p:nvGrpSpPr>
        <p:grpSpPr>
          <a:xfrm>
            <a:off x="1038984" y="4145156"/>
            <a:ext cx="6212048" cy="1683073"/>
            <a:chOff x="1343782" y="4145156"/>
            <a:chExt cx="6212048" cy="1683073"/>
          </a:xfrm>
        </p:grpSpPr>
        <p:sp>
          <p:nvSpPr>
            <p:cNvPr id="29" name="Line Callout 2 (Border and Accent Bar) 28"/>
            <p:cNvSpPr/>
            <p:nvPr/>
          </p:nvSpPr>
          <p:spPr bwMode="auto">
            <a:xfrm>
              <a:off x="5544949" y="4145156"/>
              <a:ext cx="1282700" cy="626139"/>
            </a:xfrm>
            <a:prstGeom prst="accentBorderCallout2">
              <a:avLst>
                <a:gd name="adj1" fmla="val 74231"/>
                <a:gd name="adj2" fmla="val -4459"/>
                <a:gd name="adj3" fmla="val 72669"/>
                <a:gd name="adj4" fmla="val -32231"/>
                <a:gd name="adj5" fmla="val 34428"/>
                <a:gd name="adj6" fmla="val -103546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Accessing members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30" name="Straight Connector 21"/>
            <p:cNvCxnSpPr>
              <a:cxnSpLocks noChangeShapeType="1"/>
            </p:cNvCxnSpPr>
            <p:nvPr/>
          </p:nvCxnSpPr>
          <p:spPr bwMode="auto">
            <a:xfrm>
              <a:off x="2124110" y="5353283"/>
              <a:ext cx="5431720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1" name="Straight Connector 23"/>
            <p:cNvCxnSpPr>
              <a:cxnSpLocks noChangeShapeType="1"/>
            </p:cNvCxnSpPr>
            <p:nvPr/>
          </p:nvCxnSpPr>
          <p:spPr bwMode="auto">
            <a:xfrm>
              <a:off x="2124110" y="5828229"/>
              <a:ext cx="5431720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2" name="Straight Connector 26"/>
            <p:cNvCxnSpPr>
              <a:cxnSpLocks noChangeShapeType="1"/>
            </p:cNvCxnSpPr>
            <p:nvPr/>
          </p:nvCxnSpPr>
          <p:spPr bwMode="auto">
            <a:xfrm>
              <a:off x="1343782" y="4232628"/>
              <a:ext cx="1664113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3" name="Straight Connector 27"/>
            <p:cNvCxnSpPr>
              <a:cxnSpLocks noChangeShapeType="1"/>
            </p:cNvCxnSpPr>
            <p:nvPr/>
          </p:nvCxnSpPr>
          <p:spPr bwMode="auto">
            <a:xfrm flipV="1">
              <a:off x="1367511" y="4459705"/>
              <a:ext cx="1544129" cy="3981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4" name="Straight Connector 28"/>
            <p:cNvCxnSpPr>
              <a:cxnSpLocks noChangeShapeType="1"/>
            </p:cNvCxnSpPr>
            <p:nvPr/>
          </p:nvCxnSpPr>
          <p:spPr bwMode="auto">
            <a:xfrm>
              <a:off x="1354853" y="4710361"/>
              <a:ext cx="1556787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sp>
        <p:nvSpPr>
          <p:cNvPr id="35" name="TextBox 34"/>
          <p:cNvSpPr txBox="1"/>
          <p:nvPr/>
        </p:nvSpPr>
        <p:spPr>
          <a:xfrm>
            <a:off x="2969547" y="1532021"/>
            <a:ext cx="5885695" cy="584775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result1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stuNum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123321;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score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93.5;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grade = A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result2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stuNum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456654;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score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62.0;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grade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</a:t>
            </a:r>
            <a:endParaRPr lang="en-SG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4449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3.4 Reading a Structure Member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structure members are read in individually the same way as we do for ordinary variables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</a:t>
            </a:r>
            <a:endParaRPr lang="en-US" sz="2000" dirty="0"/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850232" y="2889250"/>
            <a:ext cx="7908757" cy="207486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2000" b="1" dirty="0" smtClean="0">
                <a:latin typeface="Courier New" pitchFamily="49" charset="0"/>
              </a:rPr>
              <a:t> result1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</a:rPr>
              <a:t>("Enter </a:t>
            </a:r>
            <a:r>
              <a:rPr lang="en-US" sz="2000" b="1" dirty="0" smtClean="0">
                <a:latin typeface="Courier New" pitchFamily="49" charset="0"/>
              </a:rPr>
              <a:t>student number, score </a:t>
            </a:r>
            <a:r>
              <a:rPr lang="en-US" sz="2000" b="1" dirty="0">
                <a:latin typeface="Courier New" pitchFamily="49" charset="0"/>
              </a:rPr>
              <a:t>and </a:t>
            </a:r>
            <a:r>
              <a:rPr lang="en-US" sz="2000" b="1" dirty="0" smtClean="0">
                <a:latin typeface="Courier New" pitchFamily="49" charset="0"/>
              </a:rPr>
              <a:t>grade: </a:t>
            </a:r>
            <a:r>
              <a:rPr lang="en-US" sz="2000" b="1" dirty="0">
                <a:latin typeface="Courier New" pitchFamily="49" charset="0"/>
              </a:rPr>
              <a:t>");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scanf</a:t>
            </a:r>
            <a:r>
              <a:rPr lang="en-US" sz="2000" b="1" dirty="0" smtClean="0">
                <a:latin typeface="Courier New" pitchFamily="49" charset="0"/>
              </a:rPr>
              <a:t>("%d %f %c", &amp;result1.stuNum, &amp;result1.score, </a:t>
            </a:r>
            <a:br>
              <a:rPr lang="en-US" sz="2000" b="1" dirty="0" smtClean="0">
                <a:latin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</a:rPr>
              <a:t>                  &amp;result1.grade);</a:t>
            </a:r>
            <a:endParaRPr lang="en-US" sz="20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1509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 Assigning Structures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3425" y="1309256"/>
            <a:ext cx="7834313" cy="20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We use the </a:t>
            </a:r>
            <a:r>
              <a:rPr lang="en-US" sz="2400" dirty="0">
                <a:solidFill>
                  <a:srgbClr val="0000FF"/>
                </a:solidFill>
              </a:rPr>
              <a:t>dot operator 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  <a:r>
              <a:rPr lang="en-US" sz="2400" dirty="0"/>
              <a:t>) to access individual member of a structure variable.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If we use the structure variable’s name, we are referring to the </a:t>
            </a:r>
            <a:r>
              <a:rPr lang="en-US" sz="2400" u="sng" dirty="0"/>
              <a:t>entire structure</a:t>
            </a:r>
            <a:r>
              <a:rPr lang="en-US" sz="2400" dirty="0"/>
              <a:t>. 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Unlike arrays, we may do assignments with structures</a:t>
            </a:r>
            <a:endParaRPr lang="en-US" sz="200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25670" y="3578370"/>
            <a:ext cx="3170237" cy="4064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Arial" charset="0"/>
              </a:rPr>
              <a:t>result2 </a:t>
            </a:r>
            <a:r>
              <a:rPr lang="en-US" sz="2000" b="1" dirty="0">
                <a:latin typeface="Courier New" pitchFamily="49" charset="0"/>
                <a:cs typeface="Arial" charset="0"/>
              </a:rPr>
              <a:t>= </a:t>
            </a:r>
            <a:r>
              <a:rPr lang="en-US" sz="2000" b="1" dirty="0" smtClean="0">
                <a:latin typeface="Courier New" pitchFamily="49" charset="0"/>
                <a:cs typeface="Arial" charset="0"/>
              </a:rPr>
              <a:t>result1</a:t>
            </a:r>
            <a:r>
              <a:rPr lang="en-US" sz="2000" b="1" dirty="0"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4329547" y="3398261"/>
            <a:ext cx="4565072" cy="747712"/>
            <a:chOff x="4329547" y="3439824"/>
            <a:chExt cx="4565072" cy="747712"/>
          </a:xfrm>
        </p:grpSpPr>
        <p:sp>
          <p:nvSpPr>
            <p:cNvPr id="66" name="Rectangle 8"/>
            <p:cNvSpPr>
              <a:spLocks noChangeArrowheads="1"/>
            </p:cNvSpPr>
            <p:nvPr/>
          </p:nvSpPr>
          <p:spPr bwMode="auto">
            <a:xfrm>
              <a:off x="4821383" y="3439824"/>
              <a:ext cx="4073236" cy="747712"/>
            </a:xfrm>
            <a:prstGeom prst="rect">
              <a:avLst/>
            </a:prstGeom>
            <a:solidFill>
              <a:srgbClr val="FFFFCC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 dirty="0" smtClean="0">
                  <a:latin typeface="Courier New" pitchFamily="49" charset="0"/>
                  <a:cs typeface="Arial" charset="0"/>
                </a:rPr>
                <a:t>result2.stuNum = result1.stuNum;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 dirty="0" smtClean="0">
                  <a:latin typeface="Courier New" pitchFamily="49" charset="0"/>
                  <a:cs typeface="Arial" charset="0"/>
                </a:rPr>
                <a:t>result2.score = </a:t>
              </a:r>
              <a:r>
                <a:rPr lang="en-US" sz="1400" b="1" dirty="0" smtClean="0">
                  <a:latin typeface="Courier New" pitchFamily="49" charset="0"/>
                </a:rPr>
                <a:t>result1</a:t>
              </a:r>
              <a:r>
                <a:rPr lang="en-US" sz="1400" b="1" dirty="0" smtClean="0">
                  <a:latin typeface="Courier New" pitchFamily="49" charset="0"/>
                  <a:cs typeface="Arial" charset="0"/>
                </a:rPr>
                <a:t>.score;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 dirty="0" smtClean="0">
                  <a:latin typeface="Courier New" pitchFamily="49" charset="0"/>
                  <a:cs typeface="Arial" charset="0"/>
                </a:rPr>
                <a:t>result2.grade = result1.grade;</a:t>
              </a:r>
              <a:endParaRPr lang="en-US" sz="1400" b="1" dirty="0">
                <a:latin typeface="Courier New" pitchFamily="49" charset="0"/>
                <a:cs typeface="Arial" charset="0"/>
              </a:endParaRPr>
            </a:p>
            <a:p>
              <a:pPr marL="342900" indent="-342900">
                <a:defRPr/>
              </a:pPr>
              <a:endParaRPr lang="en-US" sz="2400" b="1" dirty="0">
                <a:solidFill>
                  <a:srgbClr val="000000"/>
                </a:solidFill>
                <a:latin typeface="Courier New" pitchFamily="49" charset="0"/>
                <a:cs typeface="Arial" charset="0"/>
              </a:endParaRPr>
            </a:p>
          </p:txBody>
        </p:sp>
        <p:sp>
          <p:nvSpPr>
            <p:cNvPr id="67" name="Rectangle 8"/>
            <p:cNvSpPr>
              <a:spLocks noChangeArrowheads="1"/>
            </p:cNvSpPr>
            <p:nvPr/>
          </p:nvSpPr>
          <p:spPr bwMode="auto">
            <a:xfrm>
              <a:off x="4329547" y="3644178"/>
              <a:ext cx="450271" cy="32514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 algn="ctr"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b="1" dirty="0" smtClean="0">
                  <a:latin typeface="+mn-lt"/>
                  <a:cs typeface="Arial" charset="0"/>
                </a:rPr>
                <a:t>=</a:t>
              </a:r>
              <a:endParaRPr lang="en-US" b="1" dirty="0">
                <a:latin typeface="+mn-lt"/>
                <a:cs typeface="Arial" charset="0"/>
              </a:endParaRPr>
            </a:p>
            <a:p>
              <a:pPr marL="342900" indent="-342900" algn="ctr">
                <a:defRPr/>
              </a:pPr>
              <a:endParaRPr lang="en-US" sz="2400" b="1" dirty="0">
                <a:solidFill>
                  <a:srgbClr val="000000"/>
                </a:solidFill>
                <a:latin typeface="Courier New" pitchFamily="49" charset="0"/>
                <a:cs typeface="Arial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826000" y="4173538"/>
            <a:ext cx="3854032" cy="2173915"/>
            <a:chOff x="4826000" y="4173538"/>
            <a:chExt cx="3854032" cy="2173915"/>
          </a:xfrm>
        </p:grpSpPr>
        <p:grpSp>
          <p:nvGrpSpPr>
            <p:cNvPr id="40" name="Group 41"/>
            <p:cNvGrpSpPr>
              <a:grpSpLocks/>
            </p:cNvGrpSpPr>
            <p:nvPr/>
          </p:nvGrpSpPr>
          <p:grpSpPr bwMode="auto">
            <a:xfrm>
              <a:off x="5090316" y="4455613"/>
              <a:ext cx="3588547" cy="950595"/>
              <a:chOff x="2492305" y="4636407"/>
              <a:chExt cx="3589182" cy="950795"/>
            </a:xfrm>
          </p:grpSpPr>
          <p:sp>
            <p:nvSpPr>
              <p:cNvPr id="54" name="Rectangle 53"/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7" name="TextBox 62"/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err="1" smtClean="0"/>
                  <a:t>stuNum</a:t>
                </a:r>
                <a:endParaRPr lang="en-SG" sz="1400" dirty="0"/>
              </a:p>
            </p:txBody>
          </p:sp>
          <p:sp>
            <p:nvSpPr>
              <p:cNvPr id="58" name="TextBox 63"/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score</a:t>
                </a:r>
                <a:endParaRPr lang="en-SG" sz="1400" dirty="0"/>
              </a:p>
            </p:txBody>
          </p:sp>
          <p:sp>
            <p:nvSpPr>
              <p:cNvPr id="59" name="TextBox 64"/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grade</a:t>
                </a:r>
                <a:endParaRPr lang="en-SG" sz="1400" dirty="0"/>
              </a:p>
            </p:txBody>
          </p:sp>
          <p:sp>
            <p:nvSpPr>
              <p:cNvPr id="60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result1</a:t>
                </a:r>
                <a:endParaRPr lang="en-SG" sz="1400" dirty="0"/>
              </a:p>
            </p:txBody>
          </p:sp>
          <p:sp>
            <p:nvSpPr>
              <p:cNvPr id="61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2" name="TextBox 50"/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123321</a:t>
                </a:r>
                <a:endParaRPr lang="en-SG" dirty="0"/>
              </a:p>
            </p:txBody>
          </p:sp>
          <p:sp>
            <p:nvSpPr>
              <p:cNvPr id="63" name="TextBox 51"/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93.5</a:t>
                </a:r>
                <a:endParaRPr lang="en-SG" dirty="0"/>
              </a:p>
            </p:txBody>
          </p:sp>
          <p:sp>
            <p:nvSpPr>
              <p:cNvPr id="64" name="TextBox 52"/>
              <p:cNvSpPr txBox="1">
                <a:spLocks noChangeArrowheads="1"/>
              </p:cNvSpPr>
              <p:nvPr/>
            </p:nvSpPr>
            <p:spPr bwMode="auto">
              <a:xfrm>
                <a:off x="5273706" y="5147627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 smtClean="0"/>
                  <a:t>'A'</a:t>
                </a:r>
                <a:endParaRPr lang="en-SG" dirty="0"/>
              </a:p>
            </p:txBody>
          </p:sp>
        </p:grpSp>
        <p:sp>
          <p:nvSpPr>
            <p:cNvPr id="42" name="TextBox 65"/>
            <p:cNvSpPr txBox="1">
              <a:spLocks noChangeArrowheads="1"/>
            </p:cNvSpPr>
            <p:nvPr/>
          </p:nvSpPr>
          <p:spPr bwMode="auto">
            <a:xfrm>
              <a:off x="4826000" y="4173538"/>
              <a:ext cx="1030332" cy="369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</a:rPr>
                <a:t>After:</a:t>
              </a:r>
              <a:endParaRPr lang="en-SG" i="1">
                <a:solidFill>
                  <a:srgbClr val="0000FF"/>
                </a:solidFill>
              </a:endParaRPr>
            </a:p>
          </p:txBody>
        </p:sp>
        <p:grpSp>
          <p:nvGrpSpPr>
            <p:cNvPr id="80" name="Group 41"/>
            <p:cNvGrpSpPr>
              <a:grpSpLocks/>
            </p:cNvGrpSpPr>
            <p:nvPr/>
          </p:nvGrpSpPr>
          <p:grpSpPr bwMode="auto">
            <a:xfrm>
              <a:off x="5091485" y="5396858"/>
              <a:ext cx="3588547" cy="950595"/>
              <a:chOff x="2492305" y="4636407"/>
              <a:chExt cx="3589182" cy="950795"/>
            </a:xfrm>
          </p:grpSpPr>
          <p:sp>
            <p:nvSpPr>
              <p:cNvPr id="81" name="Rectangle 80"/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84" name="TextBox 62"/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err="1" smtClean="0"/>
                  <a:t>stuNum</a:t>
                </a:r>
                <a:endParaRPr lang="en-SG" sz="1400" dirty="0"/>
              </a:p>
            </p:txBody>
          </p:sp>
          <p:sp>
            <p:nvSpPr>
              <p:cNvPr id="85" name="TextBox 63"/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score</a:t>
                </a:r>
                <a:endParaRPr lang="en-SG" sz="1400" dirty="0"/>
              </a:p>
            </p:txBody>
          </p:sp>
          <p:sp>
            <p:nvSpPr>
              <p:cNvPr id="86" name="TextBox 64"/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grade</a:t>
                </a:r>
                <a:endParaRPr lang="en-SG" sz="1400" dirty="0"/>
              </a:p>
            </p:txBody>
          </p:sp>
          <p:sp>
            <p:nvSpPr>
              <p:cNvPr id="87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result2</a:t>
                </a:r>
                <a:endParaRPr lang="en-SG" sz="1400" dirty="0"/>
              </a:p>
            </p:txBody>
          </p:sp>
          <p:sp>
            <p:nvSpPr>
              <p:cNvPr id="88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89" name="TextBox 50"/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123321</a:t>
                </a:r>
                <a:endParaRPr lang="en-SG" dirty="0"/>
              </a:p>
            </p:txBody>
          </p:sp>
          <p:sp>
            <p:nvSpPr>
              <p:cNvPr id="90" name="TextBox 51"/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93.5</a:t>
                </a:r>
                <a:endParaRPr lang="en-SG" dirty="0"/>
              </a:p>
            </p:txBody>
          </p:sp>
          <p:sp>
            <p:nvSpPr>
              <p:cNvPr id="91" name="TextBox 52"/>
              <p:cNvSpPr txBox="1">
                <a:spLocks noChangeArrowheads="1"/>
              </p:cNvSpPr>
              <p:nvPr/>
            </p:nvSpPr>
            <p:spPr bwMode="auto">
              <a:xfrm>
                <a:off x="5273706" y="5155649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 smtClean="0"/>
                  <a:t>'A'</a:t>
                </a:r>
                <a:endParaRPr lang="en-SG" dirty="0"/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711200" y="4106863"/>
            <a:ext cx="3765801" cy="2234559"/>
            <a:chOff x="711200" y="4106863"/>
            <a:chExt cx="3765801" cy="2234559"/>
          </a:xfrm>
        </p:grpSpPr>
        <p:sp>
          <p:nvSpPr>
            <p:cNvPr id="16" name="TextBox 40"/>
            <p:cNvSpPr txBox="1">
              <a:spLocks noChangeArrowheads="1"/>
            </p:cNvSpPr>
            <p:nvPr/>
          </p:nvSpPr>
          <p:spPr bwMode="auto">
            <a:xfrm>
              <a:off x="711200" y="4106863"/>
              <a:ext cx="1030332" cy="369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</a:rPr>
                <a:t>Before:</a:t>
              </a:r>
              <a:endParaRPr lang="en-SG" i="1">
                <a:solidFill>
                  <a:srgbClr val="0000FF"/>
                </a:solidFill>
              </a:endParaRPr>
            </a:p>
          </p:txBody>
        </p:sp>
        <p:grpSp>
          <p:nvGrpSpPr>
            <p:cNvPr id="92" name="Group 41"/>
            <p:cNvGrpSpPr>
              <a:grpSpLocks/>
            </p:cNvGrpSpPr>
            <p:nvPr/>
          </p:nvGrpSpPr>
          <p:grpSpPr bwMode="auto">
            <a:xfrm>
              <a:off x="887285" y="4449582"/>
              <a:ext cx="3588547" cy="950595"/>
              <a:chOff x="2492305" y="4636407"/>
              <a:chExt cx="3589182" cy="950795"/>
            </a:xfrm>
          </p:grpSpPr>
          <p:sp>
            <p:nvSpPr>
              <p:cNvPr id="93" name="Rectangle 92"/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96" name="TextBox 62"/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err="1" smtClean="0"/>
                  <a:t>stuNum</a:t>
                </a:r>
                <a:endParaRPr lang="en-SG" sz="1400" dirty="0"/>
              </a:p>
            </p:txBody>
          </p:sp>
          <p:sp>
            <p:nvSpPr>
              <p:cNvPr id="97" name="TextBox 63"/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score</a:t>
                </a:r>
                <a:endParaRPr lang="en-SG" sz="1400" dirty="0"/>
              </a:p>
            </p:txBody>
          </p:sp>
          <p:sp>
            <p:nvSpPr>
              <p:cNvPr id="98" name="TextBox 64"/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grade</a:t>
                </a:r>
                <a:endParaRPr lang="en-SG" sz="1400" dirty="0"/>
              </a:p>
            </p:txBody>
          </p:sp>
          <p:sp>
            <p:nvSpPr>
              <p:cNvPr id="99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result1</a:t>
                </a:r>
                <a:endParaRPr lang="en-SG" sz="1400" dirty="0"/>
              </a:p>
            </p:txBody>
          </p:sp>
          <p:sp>
            <p:nvSpPr>
              <p:cNvPr id="100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01" name="TextBox 50"/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123321</a:t>
                </a:r>
                <a:endParaRPr lang="en-SG" dirty="0"/>
              </a:p>
            </p:txBody>
          </p:sp>
          <p:sp>
            <p:nvSpPr>
              <p:cNvPr id="102" name="TextBox 51"/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93.5</a:t>
                </a:r>
                <a:endParaRPr lang="en-SG" dirty="0"/>
              </a:p>
            </p:txBody>
          </p:sp>
          <p:sp>
            <p:nvSpPr>
              <p:cNvPr id="103" name="TextBox 52"/>
              <p:cNvSpPr txBox="1">
                <a:spLocks noChangeArrowheads="1"/>
              </p:cNvSpPr>
              <p:nvPr/>
            </p:nvSpPr>
            <p:spPr bwMode="auto">
              <a:xfrm>
                <a:off x="5273706" y="5147627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 smtClean="0"/>
                  <a:t>'A'</a:t>
                </a:r>
                <a:endParaRPr lang="en-SG" dirty="0"/>
              </a:p>
            </p:txBody>
          </p:sp>
        </p:grpSp>
        <p:grpSp>
          <p:nvGrpSpPr>
            <p:cNvPr id="104" name="Group 41"/>
            <p:cNvGrpSpPr>
              <a:grpSpLocks/>
            </p:cNvGrpSpPr>
            <p:nvPr/>
          </p:nvGrpSpPr>
          <p:grpSpPr bwMode="auto">
            <a:xfrm>
              <a:off x="888454" y="5390827"/>
              <a:ext cx="3588547" cy="950595"/>
              <a:chOff x="2492305" y="4636407"/>
              <a:chExt cx="3589182" cy="950795"/>
            </a:xfrm>
          </p:grpSpPr>
          <p:sp>
            <p:nvSpPr>
              <p:cNvPr id="105" name="Rectangle 104"/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8" name="TextBox 62"/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err="1" smtClean="0"/>
                  <a:t>stuNum</a:t>
                </a:r>
                <a:endParaRPr lang="en-SG" sz="1400" dirty="0"/>
              </a:p>
            </p:txBody>
          </p:sp>
          <p:sp>
            <p:nvSpPr>
              <p:cNvPr id="109" name="TextBox 63"/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score</a:t>
                </a:r>
                <a:endParaRPr lang="en-SG" sz="1400" dirty="0"/>
              </a:p>
            </p:txBody>
          </p:sp>
          <p:sp>
            <p:nvSpPr>
              <p:cNvPr id="110" name="TextBox 64"/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grade</a:t>
                </a:r>
                <a:endParaRPr lang="en-SG" sz="1400" dirty="0"/>
              </a:p>
            </p:txBody>
          </p:sp>
          <p:sp>
            <p:nvSpPr>
              <p:cNvPr id="111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smtClean="0"/>
                  <a:t>result2</a:t>
                </a:r>
                <a:endParaRPr lang="en-SG" sz="1400" dirty="0"/>
              </a:p>
            </p:txBody>
          </p:sp>
          <p:sp>
            <p:nvSpPr>
              <p:cNvPr id="112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13" name="TextBox 50"/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456654</a:t>
                </a:r>
                <a:endParaRPr lang="en-SG" dirty="0"/>
              </a:p>
            </p:txBody>
          </p:sp>
          <p:sp>
            <p:nvSpPr>
              <p:cNvPr id="114" name="TextBox 51"/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62.0</a:t>
                </a:r>
                <a:endParaRPr lang="en-SG" dirty="0"/>
              </a:p>
            </p:txBody>
          </p:sp>
          <p:sp>
            <p:nvSpPr>
              <p:cNvPr id="115" name="TextBox 52"/>
              <p:cNvSpPr txBox="1">
                <a:spLocks noChangeArrowheads="1"/>
              </p:cNvSpPr>
              <p:nvPr/>
            </p:nvSpPr>
            <p:spPr bwMode="auto">
              <a:xfrm>
                <a:off x="5273706" y="5147627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 smtClean="0"/>
                  <a:t>'D'</a:t>
                </a:r>
                <a:endParaRPr lang="en-SG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506887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 Exercise #1: Perimeter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311215"/>
            <a:ext cx="7884545" cy="5020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Write a program </a:t>
            </a:r>
            <a:r>
              <a:rPr lang="en-US" dirty="0" smtClean="0">
                <a:solidFill>
                  <a:srgbClr val="0000FF"/>
                </a:solidFill>
              </a:rPr>
              <a:t>Unit15_Perimeter.c</a:t>
            </a:r>
            <a:r>
              <a:rPr lang="en-US" dirty="0" smtClean="0"/>
              <a:t> </a:t>
            </a:r>
            <a:r>
              <a:rPr lang="en-US" dirty="0"/>
              <a:t>to do the </a:t>
            </a:r>
            <a:r>
              <a:rPr lang="en-US" dirty="0" smtClean="0"/>
              <a:t>following: </a:t>
            </a:r>
            <a:endParaRPr lang="en-US" dirty="0"/>
          </a:p>
          <a:p>
            <a:pPr marL="800100" lvl="1" indent="-34290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Define a structure type </a:t>
            </a:r>
            <a:r>
              <a:rPr lang="en-US" dirty="0" err="1">
                <a:solidFill>
                  <a:srgbClr val="0000FF"/>
                </a:solidFill>
              </a:rPr>
              <a:t>rectangle_t</a:t>
            </a:r>
            <a:r>
              <a:rPr lang="en-US" dirty="0"/>
              <a:t> with 2 integer members: </a:t>
            </a:r>
            <a:r>
              <a:rPr lang="en-US" dirty="0">
                <a:solidFill>
                  <a:srgbClr val="0000FF"/>
                </a:solidFill>
              </a:rPr>
              <a:t>side1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side2</a:t>
            </a:r>
            <a:r>
              <a:rPr lang="en-US" dirty="0"/>
              <a:t>, which are the lengths of its 2 sides. </a:t>
            </a:r>
          </a:p>
          <a:p>
            <a:pPr marL="800100" lvl="1" indent="-34290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Declare a variable of type </a:t>
            </a:r>
            <a:r>
              <a:rPr lang="en-US" dirty="0" err="1">
                <a:solidFill>
                  <a:srgbClr val="0000FF"/>
                </a:solidFill>
              </a:rPr>
              <a:t>rectangle_t</a:t>
            </a:r>
            <a:r>
              <a:rPr lang="en-US" dirty="0"/>
              <a:t> and read values into its members. </a:t>
            </a:r>
          </a:p>
          <a:p>
            <a:pPr marL="800100" lvl="1" indent="-34290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Compute the minimum perimeter if we fold the rectangle into halves once, either along the x-axis or the y-axis. </a:t>
            </a:r>
          </a:p>
          <a:p>
            <a:pPr marL="344488" indent="-34448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Note</a:t>
            </a:r>
          </a:p>
          <a:p>
            <a:pPr marL="738188" lvl="1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 </a:t>
            </a:r>
            <a:r>
              <a:rPr lang="en-US" u="sng" dirty="0"/>
              <a:t>not</a:t>
            </a:r>
            <a:r>
              <a:rPr lang="en-US" dirty="0"/>
              <a:t> use any additional variables besides the two given </a:t>
            </a:r>
            <a:r>
              <a:rPr lang="en-US" dirty="0" smtClean="0"/>
              <a:t>variables.</a:t>
            </a:r>
          </a:p>
          <a:p>
            <a:pPr marL="738188" lvl="1" indent="-34448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You may write the code in the </a:t>
            </a:r>
            <a:r>
              <a:rPr lang="en-US" b="1" dirty="0"/>
              <a:t>main() </a:t>
            </a:r>
            <a:r>
              <a:rPr lang="en-US" dirty="0"/>
              <a:t>function. You may </a:t>
            </a:r>
            <a:r>
              <a:rPr lang="en-US" dirty="0" err="1"/>
              <a:t>modularise</a:t>
            </a:r>
            <a:r>
              <a:rPr lang="en-US" dirty="0"/>
              <a:t> the program </a:t>
            </a:r>
            <a:r>
              <a:rPr lang="en-US" dirty="0" smtClean="0"/>
              <a:t>later.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544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 Exercise #1: Perimeter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790575" y="1112838"/>
            <a:ext cx="7652385" cy="5631437"/>
            <a:chOff x="790833" y="1112923"/>
            <a:chExt cx="7652744" cy="5630753"/>
          </a:xfrm>
        </p:grpSpPr>
        <p:sp>
          <p:nvSpPr>
            <p:cNvPr id="9" name="TextBox 8"/>
            <p:cNvSpPr txBox="1"/>
            <p:nvPr/>
          </p:nvSpPr>
          <p:spPr>
            <a:xfrm>
              <a:off x="790833" y="1235145"/>
              <a:ext cx="7392480" cy="550853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r>
                <a:rPr lang="en-US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rectangle_t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rect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perimeter;</a:t>
              </a: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sz="1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lengths: "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endParaRPr lang="en-US" sz="1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"Perimeter =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perimeter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0838" algn="l"/>
                  <a:tab pos="685800" algn="l"/>
                  <a:tab pos="1036638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096507" y="1112923"/>
              <a:ext cx="2347070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Unit15_Perimeter.c</a:t>
              </a:r>
              <a:endParaRPr lang="en-S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90575" y="1600200"/>
            <a:ext cx="3154680" cy="1015663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350838" algn="l"/>
              </a:tabLst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508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side1, side2;</a:t>
            </a:r>
          </a:p>
          <a:p>
            <a:pPr>
              <a:tabLst>
                <a:tab pos="3508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rectangle_t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0575" y="3886200"/>
            <a:ext cx="7240905" cy="1785104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scanf(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&amp;rect.side1, &amp;rect.side2);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(rect.side1 &gt; rect.side2)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perimeter = rect.side1 +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*rect.side2;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perimeter = rect.side2 +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*rect.side1</a:t>
            </a:r>
            <a:r>
              <a:rPr lang="en-US" sz="2000"/>
              <a:t>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823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6</a:t>
            </a:r>
            <a:r>
              <a:rPr lang="en-GB" sz="3600" dirty="0" smtClean="0">
                <a:solidFill>
                  <a:srgbClr val="0000FF"/>
                </a:solidFill>
              </a:rPr>
              <a:t>. Returning Structure from Functions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413164"/>
            <a:ext cx="7834313" cy="156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When combined with arrays and functions, structures give us a lot of flexibility in organizing and passing around data.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One such example is that a function may return more than one outputs using structure.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We will explore other examples later in Unit #18.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71654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6</a:t>
            </a:r>
            <a:r>
              <a:rPr lang="en-GB" sz="3600" dirty="0" smtClean="0">
                <a:solidFill>
                  <a:srgbClr val="0000FF"/>
                </a:solidFill>
              </a:rPr>
              <a:t>. Returning Structure from Functions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4" y="1413164"/>
            <a:ext cx="7254129" cy="156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Example</a:t>
            </a:r>
            <a:r>
              <a:rPr lang="en-US" sz="2400" dirty="0"/>
              <a:t>: </a:t>
            </a: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Given this structure type </a:t>
            </a:r>
            <a:br>
              <a:rPr lang="en-US" sz="2400" dirty="0" smtClean="0"/>
            </a:br>
            <a:r>
              <a:rPr lang="en-US" sz="2400" dirty="0" err="1" smtClean="0"/>
              <a:t>result_t</a:t>
            </a:r>
            <a:r>
              <a:rPr lang="en-US" sz="2400" dirty="0"/>
              <a:t>,</a:t>
            </a: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Define </a:t>
            </a:r>
            <a:r>
              <a:rPr lang="en-US" sz="2400" dirty="0"/>
              <a:t>a function </a:t>
            </a:r>
            <a:r>
              <a:rPr lang="en-US" sz="2400" dirty="0" err="1">
                <a:solidFill>
                  <a:srgbClr val="0000FF"/>
                </a:solidFill>
              </a:rPr>
              <a:t>func</a:t>
            </a:r>
            <a:r>
              <a:rPr lang="en-US" sz="2400" dirty="0">
                <a:solidFill>
                  <a:srgbClr val="0000FF"/>
                </a:solidFill>
              </a:rPr>
              <a:t>()</a:t>
            </a:r>
            <a:r>
              <a:rPr lang="en-US" sz="2400" dirty="0"/>
              <a:t> that returns a </a:t>
            </a:r>
            <a:r>
              <a:rPr lang="en-US" sz="2400" dirty="0" smtClean="0"/>
              <a:t>structure of this type: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600" dirty="0" smtClean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To call this function:</a:t>
            </a:r>
            <a:br>
              <a:rPr lang="en-US" sz="2400" dirty="0" smtClean="0"/>
            </a:br>
            <a:endParaRPr lang="en-US" sz="2400" dirty="0" smtClean="0"/>
          </a:p>
          <a:p>
            <a:pPr marL="1257300" lvl="2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1257300" lvl="2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041565" y="3646907"/>
            <a:ext cx="3579065" cy="102907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 smtClean="0">
                <a:latin typeface="Courier New" pitchFamily="49" charset="0"/>
              </a:rPr>
              <a:t>result_t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func</a:t>
            </a:r>
            <a:r>
              <a:rPr lang="en-US" sz="2000" b="1" dirty="0">
                <a:latin typeface="Courier New" pitchFamily="49" charset="0"/>
              </a:rPr>
              <a:t>( </a:t>
            </a:r>
            <a:r>
              <a:rPr lang="en-US" sz="2000" b="1" dirty="0" smtClean="0">
                <a:latin typeface="Courier New" pitchFamily="49" charset="0"/>
              </a:rPr>
              <a:t>... ) { 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 	</a:t>
            </a:r>
            <a:r>
              <a:rPr lang="en-US" sz="2000" b="1" dirty="0" smtClean="0">
                <a:latin typeface="Courier New" pitchFamily="49" charset="0"/>
              </a:rPr>
              <a:t>...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smtClean="0">
                <a:latin typeface="Courier New" pitchFamily="49" charset="0"/>
              </a:rPr>
              <a:t>} 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5041565" y="5092839"/>
            <a:ext cx="3424255" cy="106203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 smtClean="0">
                <a:latin typeface="Courier New" pitchFamily="49" charset="0"/>
              </a:rPr>
              <a:t>result_t</a:t>
            </a:r>
            <a:r>
              <a:rPr lang="en-US" sz="2000" b="1" dirty="0" smtClean="0">
                <a:latin typeface="Courier New" pitchFamily="49" charset="0"/>
              </a:rPr>
              <a:t> result;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smtClean="0">
                <a:latin typeface="Courier New" pitchFamily="49" charset="0"/>
              </a:rPr>
              <a:t>result </a:t>
            </a:r>
            <a:r>
              <a:rPr lang="en-US" sz="2000" b="1" dirty="0">
                <a:latin typeface="Courier New" pitchFamily="49" charset="0"/>
              </a:rPr>
              <a:t>= </a:t>
            </a:r>
            <a:r>
              <a:rPr lang="en-US" sz="2000" b="1" dirty="0" err="1">
                <a:latin typeface="Courier New" pitchFamily="49" charset="0"/>
              </a:rPr>
              <a:t>func</a:t>
            </a:r>
            <a:r>
              <a:rPr lang="en-US" sz="2000" b="1" dirty="0">
                <a:latin typeface="Courier New" pitchFamily="49" charset="0"/>
              </a:rPr>
              <a:t>( ... );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069541" y="1441510"/>
            <a:ext cx="2716306" cy="134461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float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result_t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910619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Unit 15: Structures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2"/>
            <a:ext cx="8083442" cy="3143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5800" lvl="1" indent="-411163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 smtClean="0">
                <a:cs typeface="Arial" pitchFamily="34" charset="0"/>
              </a:rPr>
              <a:t>Learn how to create and use structure</a:t>
            </a:r>
            <a:r>
              <a:rPr lang="en-GB" sz="2400" dirty="0" smtClean="0">
                <a:cs typeface="Arial" charset="0"/>
              </a:rPr>
              <a:t>s</a:t>
            </a:r>
          </a:p>
          <a:p>
            <a:pPr marL="685800" lvl="1" indent="-411163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altLang="zh-CN" sz="2400" dirty="0" smtClean="0">
                <a:cs typeface="Arial" pitchFamily="34" charset="0"/>
              </a:rPr>
              <a:t>Learn how to </a:t>
            </a:r>
            <a:r>
              <a:rPr lang="en-GB" altLang="zh-CN" sz="2400" dirty="0">
                <a:cs typeface="Arial" pitchFamily="34" charset="0"/>
              </a:rPr>
              <a:t>r</a:t>
            </a:r>
            <a:r>
              <a:rPr lang="en-GB" altLang="zh-CN" sz="2400" dirty="0" smtClean="0">
                <a:cs typeface="Arial" pitchFamily="34" charset="0"/>
              </a:rPr>
              <a:t>eturn 2 or more values from a function </a:t>
            </a:r>
            <a:r>
              <a:rPr lang="en-GB" altLang="zh-CN" sz="2400" smtClean="0">
                <a:cs typeface="Arial" pitchFamily="34" charset="0"/>
              </a:rPr>
              <a:t>using structures</a:t>
            </a:r>
            <a:endParaRPr lang="en-GB" altLang="zh-CN" sz="24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4449076"/>
            <a:ext cx="7620000" cy="1334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738188" lvl="1" indent="-457200" eaLnBrk="1" hangingPunct="1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Chapter </a:t>
            </a:r>
            <a:r>
              <a:rPr lang="en-GB" sz="2400" smtClean="0"/>
              <a:t>10 Structure and Union Types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6</a:t>
            </a:r>
            <a:r>
              <a:rPr lang="en-GB" sz="3600" dirty="0" smtClean="0">
                <a:solidFill>
                  <a:srgbClr val="0000FF"/>
                </a:solidFill>
              </a:rPr>
              <a:t>. </a:t>
            </a:r>
            <a:r>
              <a:rPr lang="en-GB" sz="3600" dirty="0">
                <a:solidFill>
                  <a:srgbClr val="0000FF"/>
                </a:solidFill>
              </a:rPr>
              <a:t>Returning Structure from </a:t>
            </a:r>
            <a:r>
              <a:rPr lang="en-GB" sz="3600" dirty="0" smtClean="0">
                <a:solidFill>
                  <a:srgbClr val="0000FF"/>
                </a:solidFill>
              </a:rPr>
              <a:t>Functions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711761" y="1053538"/>
            <a:ext cx="7967420" cy="5626107"/>
            <a:chOff x="867922" y="1112923"/>
            <a:chExt cx="7966221" cy="5880994"/>
          </a:xfrm>
        </p:grpSpPr>
        <p:sp>
          <p:nvSpPr>
            <p:cNvPr id="15" name="TextBox 14"/>
            <p:cNvSpPr txBox="1"/>
            <p:nvPr/>
          </p:nvSpPr>
          <p:spPr>
            <a:xfrm>
              <a:off x="867922" y="1235127"/>
              <a:ext cx="7966221" cy="57587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solidFill>
                    <a:srgbClr val="9900CC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{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max;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ave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max_and_average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main(void)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num1, num2, num3; // inputs	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result;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3 integers: 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	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 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&amp;num1, &amp;num2, &amp;num3);	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result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max_and_average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(num1, num2, num3);	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</a:t>
              </a:r>
              <a:br>
                <a:rPr lang="en-US" sz="1600" b="1" dirty="0" smtClean="0">
                  <a:latin typeface="Courier New" pitchFamily="49" charset="0"/>
                  <a:cs typeface="Courier New" pitchFamily="49" charset="0"/>
                </a:rPr>
              </a:b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"Maximum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	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"Average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result.ave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	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 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...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12863" y="1112923"/>
              <a:ext cx="1980902" cy="36978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Unit15_Demo2.c</a:t>
              </a:r>
              <a:endParaRPr lang="en-SG" dirty="0"/>
            </a:p>
          </p:txBody>
        </p:sp>
      </p:grpSp>
      <p:sp>
        <p:nvSpPr>
          <p:cNvPr id="19" name="Line Callout 2 (Border and Accent Bar) 18"/>
          <p:cNvSpPr/>
          <p:nvPr/>
        </p:nvSpPr>
        <p:spPr bwMode="auto">
          <a:xfrm>
            <a:off x="6502969" y="4129163"/>
            <a:ext cx="2024062" cy="549275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138923"/>
              <a:gd name="adj6" fmla="val -14430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returned structure is copied to </a:t>
            </a:r>
            <a:r>
              <a:rPr lang="en-US" sz="1600" i="1" dirty="0" smtClean="0"/>
              <a:t>result</a:t>
            </a:r>
            <a:endParaRPr lang="en-SG" sz="1600" i="1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998220" y="4898733"/>
            <a:ext cx="5577839" cy="26856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Line Callout 2 (Border and Accent Bar) 21"/>
          <p:cNvSpPr/>
          <p:nvPr/>
        </p:nvSpPr>
        <p:spPr bwMode="auto">
          <a:xfrm>
            <a:off x="5993804" y="5717038"/>
            <a:ext cx="2024062" cy="603079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-17840"/>
              <a:gd name="adj6" fmla="val -109667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 smtClean="0"/>
              <a:t>max and average are printed</a:t>
            </a:r>
            <a:endParaRPr lang="en-SG" sz="1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9496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6</a:t>
            </a:r>
            <a:r>
              <a:rPr lang="en-GB" sz="3600" dirty="0" smtClean="0">
                <a:solidFill>
                  <a:srgbClr val="0000FF"/>
                </a:solidFill>
              </a:rPr>
              <a:t>. </a:t>
            </a:r>
            <a:r>
              <a:rPr lang="en-GB" sz="3600" dirty="0">
                <a:solidFill>
                  <a:srgbClr val="0000FF"/>
                </a:solidFill>
              </a:rPr>
              <a:t>Returning Structure from </a:t>
            </a:r>
            <a:r>
              <a:rPr lang="en-GB" sz="3600" dirty="0" smtClean="0">
                <a:solidFill>
                  <a:srgbClr val="0000FF"/>
                </a:solidFill>
              </a:rPr>
              <a:t>Functions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400684" y="1208191"/>
            <a:ext cx="8404225" cy="3712195"/>
            <a:chOff x="503107" y="1316751"/>
            <a:chExt cx="8402960" cy="3880374"/>
          </a:xfrm>
        </p:grpSpPr>
        <p:sp>
          <p:nvSpPr>
            <p:cNvPr id="15" name="TextBox 14"/>
            <p:cNvSpPr txBox="1"/>
            <p:nvPr/>
          </p:nvSpPr>
          <p:spPr>
            <a:xfrm>
              <a:off x="503107" y="1497344"/>
              <a:ext cx="8402960" cy="3699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Computes the maximum and average of 3 </a:t>
              </a:r>
              <a:r>
                <a:rPr lang="en-US" sz="16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integers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max_and_average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n1,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n2,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n3)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result;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n1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(n2 &gt;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n2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if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(n3 &gt;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n3;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result.ave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(n1+n2+n3)/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3.0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		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result;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47817" y="1316751"/>
              <a:ext cx="1980902" cy="36978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Unit15_Demo2.c</a:t>
              </a:r>
              <a:endParaRPr lang="en-SG" dirty="0"/>
            </a:p>
          </p:txBody>
        </p:sp>
      </p:grpSp>
      <p:sp>
        <p:nvSpPr>
          <p:cNvPr id="17" name="Line Callout 2 (Border and Accent Bar) 16"/>
          <p:cNvSpPr/>
          <p:nvPr/>
        </p:nvSpPr>
        <p:spPr bwMode="auto">
          <a:xfrm>
            <a:off x="5193505" y="2658532"/>
            <a:ext cx="2830355" cy="55245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25034"/>
              <a:gd name="adj5" fmla="val 64763"/>
              <a:gd name="adj6" fmla="val -39144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 smtClean="0"/>
              <a:t>the answers are stored in the structure variable </a:t>
            </a:r>
            <a:r>
              <a:rPr lang="en-US" sz="1600" i="1" dirty="0" smtClean="0"/>
              <a:t>result</a:t>
            </a:r>
            <a:r>
              <a:rPr lang="en-US" sz="1600" dirty="0" smtClean="0"/>
              <a:t>.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18" name="Line Callout 2 (Border and Accent Bar) 17"/>
          <p:cNvSpPr/>
          <p:nvPr/>
        </p:nvSpPr>
        <p:spPr bwMode="auto">
          <a:xfrm>
            <a:off x="3240915" y="4458631"/>
            <a:ext cx="2215955" cy="381000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21599"/>
              <a:gd name="adj6" fmla="val -3613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i="1" dirty="0" smtClean="0">
                <a:latin typeface="Arial" charset="0"/>
                <a:cs typeface="Arial" charset="0"/>
              </a:rPr>
              <a:t>result </a:t>
            </a:r>
            <a:r>
              <a:rPr lang="en-US" sz="1600" dirty="0" smtClean="0">
                <a:latin typeface="Arial" charset="0"/>
                <a:cs typeface="Arial" charset="0"/>
              </a:rPr>
              <a:t>is </a:t>
            </a:r>
            <a:r>
              <a:rPr lang="en-US" sz="1600" dirty="0">
                <a:latin typeface="Arial" charset="0"/>
                <a:cs typeface="Arial" charset="0"/>
              </a:rPr>
              <a:t>returned here</a:t>
            </a:r>
            <a:endParaRPr lang="en-SG" sz="1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9596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SG" sz="2400" dirty="0"/>
              <a:t>H</a:t>
            </a:r>
            <a:r>
              <a:rPr lang="en-SG" sz="2400" dirty="0" smtClean="0"/>
              <a:t>ow </a:t>
            </a:r>
            <a:r>
              <a:rPr lang="en-SG" sz="2400" dirty="0"/>
              <a:t>to create and use structures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SG" sz="2400" dirty="0" smtClean="0"/>
              <a:t>How to return 2 or more values from a function using structures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r>
              <a:rPr lang="en-US" sz="2400" dirty="0" smtClean="0"/>
              <a:t>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Unit15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23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9220919398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Unit 15: Structures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48741"/>
            <a:ext cx="8420559" cy="498348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Organizing Data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Structure Types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Structure Variables</a:t>
            </a:r>
          </a:p>
          <a:p>
            <a:pPr marL="1206500" lvl="1" indent="-590550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3</a:t>
            </a:r>
            <a:r>
              <a:rPr lang="en-GB" dirty="0" smtClean="0"/>
              <a:t>.1	Initializing Structure Variables</a:t>
            </a:r>
          </a:p>
          <a:p>
            <a:pPr marL="1206500" lvl="1" indent="-590550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3</a:t>
            </a:r>
            <a:r>
              <a:rPr lang="en-GB" dirty="0" smtClean="0"/>
              <a:t>.2	Accessing Members of a Structure Variable</a:t>
            </a:r>
          </a:p>
          <a:p>
            <a:pPr marL="1206500" lvl="1" indent="-590550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3.3	Demo #1: Initializing and Accessing Structure Members</a:t>
            </a:r>
          </a:p>
          <a:p>
            <a:pPr marL="1206500" lvl="1" indent="-590550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3.4	Reading a Structure Member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Assigning Structures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altLang="zh-CN" dirty="0" smtClean="0">
                <a:solidFill>
                  <a:srgbClr val="C00000"/>
                </a:solidFill>
              </a:rPr>
              <a:t>Exercise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altLang="zh-CN" dirty="0" smtClean="0">
                <a:solidFill>
                  <a:srgbClr val="C00000"/>
                </a:solidFill>
              </a:rPr>
              <a:t>Returning </a:t>
            </a:r>
            <a:r>
              <a:rPr lang="en-GB" altLang="zh-CN" dirty="0">
                <a:solidFill>
                  <a:srgbClr val="C00000"/>
                </a:solidFill>
              </a:rPr>
              <a:t>Structure from </a:t>
            </a:r>
            <a:r>
              <a:rPr lang="en-GB" altLang="zh-CN" dirty="0" smtClean="0">
                <a:solidFill>
                  <a:srgbClr val="C00000"/>
                </a:solidFill>
              </a:rPr>
              <a:t>Functions</a:t>
            </a:r>
            <a:endParaRPr lang="en-GB" altLang="zh-CN" dirty="0">
              <a:solidFill>
                <a:srgbClr val="C00000"/>
              </a:solidFill>
            </a:endParaRP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endParaRPr lang="en-GB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Organizing Data (</a:t>
            </a:r>
            <a:r>
              <a:rPr lang="en-GB" sz="3600" dirty="0" smtClean="0">
                <a:solidFill>
                  <a:srgbClr val="0000FF"/>
                </a:solidFill>
              </a:rPr>
              <a:t>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Write a program to compute the volume of 2 boxes.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85800" y="4467225"/>
            <a:ext cx="7772400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503363" y="2005013"/>
            <a:ext cx="5897562" cy="66675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/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length1, width1, height1;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// for 1st box</a:t>
            </a:r>
          </a:p>
          <a:p>
            <a:pPr marL="342900" indent="-342900"/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length2, width2, height2;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// for 2nd box</a:t>
            </a:r>
          </a:p>
          <a:p>
            <a:pPr marL="342900" indent="-342900"/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3732213"/>
            <a:ext cx="8064500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More logical to organize related data as a “box” </a:t>
            </a:r>
            <a:r>
              <a:rPr lang="en-US" sz="2400" i="1" dirty="0"/>
              <a:t>group</a:t>
            </a:r>
            <a:r>
              <a:rPr lang="en-US" sz="2400" dirty="0"/>
              <a:t>, with length, width and height as its components (members). Then declare two variables </a:t>
            </a:r>
            <a:r>
              <a:rPr lang="en-US" sz="2400" dirty="0">
                <a:solidFill>
                  <a:srgbClr val="0000FF"/>
                </a:solidFill>
              </a:rPr>
              <a:t>box1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FF"/>
                </a:solidFill>
              </a:rPr>
              <a:t>box2</a:t>
            </a:r>
            <a:r>
              <a:rPr lang="en-US" sz="2400" dirty="0"/>
              <a:t> of such a </a:t>
            </a:r>
            <a:r>
              <a:rPr lang="en-US" sz="2400" i="1" dirty="0"/>
              <a:t>group</a:t>
            </a:r>
            <a:r>
              <a:rPr lang="en-US" sz="2400" dirty="0"/>
              <a:t>. </a:t>
            </a: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1162050" y="2865438"/>
            <a:ext cx="2635250" cy="593725"/>
            <a:chOff x="1161536" y="3002692"/>
            <a:chExt cx="2636108" cy="593125"/>
          </a:xfrm>
        </p:grpSpPr>
        <p:sp>
          <p:nvSpPr>
            <p:cNvPr id="15" name="Rectangle 14"/>
            <p:cNvSpPr/>
            <p:nvPr/>
          </p:nvSpPr>
          <p:spPr bwMode="auto">
            <a:xfrm>
              <a:off x="1593477" y="3262779"/>
              <a:ext cx="495461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401778" y="3262779"/>
              <a:ext cx="493873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254542" y="3262779"/>
              <a:ext cx="493874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8" name="TextBox 12"/>
            <p:cNvSpPr txBox="1">
              <a:spLocks noChangeArrowheads="1"/>
            </p:cNvSpPr>
            <p:nvPr/>
          </p:nvSpPr>
          <p:spPr bwMode="auto">
            <a:xfrm>
              <a:off x="1161536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length1</a:t>
              </a:r>
              <a:endParaRPr lang="en-SG" sz="1400"/>
            </a:p>
          </p:txBody>
        </p:sp>
        <p:sp>
          <p:nvSpPr>
            <p:cNvPr id="19" name="TextBox 13"/>
            <p:cNvSpPr txBox="1">
              <a:spLocks noChangeArrowheads="1"/>
            </p:cNvSpPr>
            <p:nvPr/>
          </p:nvSpPr>
          <p:spPr bwMode="auto">
            <a:xfrm>
              <a:off x="2092411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width1</a:t>
              </a:r>
              <a:endParaRPr lang="en-SG" sz="1400"/>
            </a:p>
          </p:txBody>
        </p:sp>
        <p:sp>
          <p:nvSpPr>
            <p:cNvPr id="20" name="TextBox 14"/>
            <p:cNvSpPr txBox="1">
              <a:spLocks noChangeArrowheads="1"/>
            </p:cNvSpPr>
            <p:nvPr/>
          </p:nvSpPr>
          <p:spPr bwMode="auto">
            <a:xfrm>
              <a:off x="2969742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height1</a:t>
              </a:r>
              <a:endParaRPr lang="en-SG" sz="1400"/>
            </a:p>
          </p:txBody>
        </p:sp>
      </p:grp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4341813" y="2865438"/>
            <a:ext cx="2635250" cy="593725"/>
            <a:chOff x="1161536" y="3002692"/>
            <a:chExt cx="2636108" cy="593125"/>
          </a:xfrm>
        </p:grpSpPr>
        <p:sp>
          <p:nvSpPr>
            <p:cNvPr id="22" name="Rectangle 21"/>
            <p:cNvSpPr/>
            <p:nvPr/>
          </p:nvSpPr>
          <p:spPr bwMode="auto">
            <a:xfrm>
              <a:off x="1593477" y="3262779"/>
              <a:ext cx="495461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401777" y="3262779"/>
              <a:ext cx="493874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254542" y="3262779"/>
              <a:ext cx="493873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5" name="TextBox 27"/>
            <p:cNvSpPr txBox="1">
              <a:spLocks noChangeArrowheads="1"/>
            </p:cNvSpPr>
            <p:nvPr/>
          </p:nvSpPr>
          <p:spPr bwMode="auto">
            <a:xfrm>
              <a:off x="1161536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length2</a:t>
              </a:r>
              <a:endParaRPr lang="en-SG" sz="1400"/>
            </a:p>
          </p:txBody>
        </p:sp>
        <p:sp>
          <p:nvSpPr>
            <p:cNvPr id="26" name="TextBox 28"/>
            <p:cNvSpPr txBox="1">
              <a:spLocks noChangeArrowheads="1"/>
            </p:cNvSpPr>
            <p:nvPr/>
          </p:nvSpPr>
          <p:spPr bwMode="auto">
            <a:xfrm>
              <a:off x="2092411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width2</a:t>
              </a:r>
              <a:endParaRPr lang="en-SG" sz="1400"/>
            </a:p>
          </p:txBody>
        </p:sp>
        <p:sp>
          <p:nvSpPr>
            <p:cNvPr id="27" name="TextBox 29"/>
            <p:cNvSpPr txBox="1">
              <a:spLocks noChangeArrowheads="1"/>
            </p:cNvSpPr>
            <p:nvPr/>
          </p:nvSpPr>
          <p:spPr bwMode="auto">
            <a:xfrm>
              <a:off x="2969742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height2</a:t>
              </a:r>
              <a:endParaRPr lang="en-SG" sz="1400"/>
            </a:p>
          </p:txBody>
        </p:sp>
      </p:grpSp>
      <p:grpSp>
        <p:nvGrpSpPr>
          <p:cNvPr id="28" name="Group 45"/>
          <p:cNvGrpSpPr>
            <a:grpSpLocks/>
          </p:cNvGrpSpPr>
          <p:nvPr/>
        </p:nvGrpSpPr>
        <p:grpSpPr bwMode="auto">
          <a:xfrm>
            <a:off x="1050925" y="5197475"/>
            <a:ext cx="3249613" cy="1004888"/>
            <a:chOff x="1050323" y="4790303"/>
            <a:chExt cx="3249828" cy="1005016"/>
          </a:xfrm>
        </p:grpSpPr>
        <p:sp>
          <p:nvSpPr>
            <p:cNvPr id="29" name="Rectangle 28"/>
            <p:cNvSpPr/>
            <p:nvPr/>
          </p:nvSpPr>
          <p:spPr bwMode="auto">
            <a:xfrm>
              <a:off x="1869527" y="5353938"/>
              <a:ext cx="495333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677619" y="5353938"/>
              <a:ext cx="493745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530162" y="5353938"/>
              <a:ext cx="493746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2" name="TextBox 20"/>
            <p:cNvSpPr txBox="1">
              <a:spLocks noChangeArrowheads="1"/>
            </p:cNvSpPr>
            <p:nvPr/>
          </p:nvSpPr>
          <p:spPr bwMode="auto">
            <a:xfrm>
              <a:off x="1437505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</a:t>
              </a:r>
              <a:endParaRPr lang="en-SG" sz="1400"/>
            </a:p>
          </p:txBody>
        </p:sp>
        <p:sp>
          <p:nvSpPr>
            <p:cNvPr id="33" name="TextBox 21"/>
            <p:cNvSpPr txBox="1">
              <a:spLocks noChangeArrowheads="1"/>
            </p:cNvSpPr>
            <p:nvPr/>
          </p:nvSpPr>
          <p:spPr bwMode="auto">
            <a:xfrm>
              <a:off x="2368380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</a:t>
              </a:r>
              <a:endParaRPr lang="en-SG" sz="1400"/>
            </a:p>
          </p:txBody>
        </p:sp>
        <p:sp>
          <p:nvSpPr>
            <p:cNvPr id="34" name="TextBox 22"/>
            <p:cNvSpPr txBox="1">
              <a:spLocks noChangeArrowheads="1"/>
            </p:cNvSpPr>
            <p:nvPr/>
          </p:nvSpPr>
          <p:spPr bwMode="auto">
            <a:xfrm>
              <a:off x="3245711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</a:t>
              </a:r>
              <a:endParaRPr lang="en-SG" sz="1400"/>
            </a:p>
          </p:txBody>
        </p:sp>
        <p:sp>
          <p:nvSpPr>
            <p:cNvPr id="35" name="TextBox 41"/>
            <p:cNvSpPr txBox="1">
              <a:spLocks noChangeArrowheads="1"/>
            </p:cNvSpPr>
            <p:nvPr/>
          </p:nvSpPr>
          <p:spPr bwMode="auto">
            <a:xfrm>
              <a:off x="1050323" y="4790303"/>
              <a:ext cx="6878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box1</a:t>
              </a:r>
              <a:endParaRPr lang="en-SG" sz="1400"/>
            </a:p>
          </p:txBody>
        </p:sp>
        <p:sp>
          <p:nvSpPr>
            <p:cNvPr id="36" name="Rectangle 44"/>
            <p:cNvSpPr>
              <a:spLocks noChangeArrowheads="1"/>
            </p:cNvSpPr>
            <p:nvPr/>
          </p:nvSpPr>
          <p:spPr bwMode="auto">
            <a:xfrm>
              <a:off x="1396314" y="5053914"/>
              <a:ext cx="2903837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37" name="Group 46"/>
          <p:cNvGrpSpPr>
            <a:grpSpLocks/>
          </p:cNvGrpSpPr>
          <p:nvPr/>
        </p:nvGrpSpPr>
        <p:grpSpPr bwMode="auto">
          <a:xfrm>
            <a:off x="4922838" y="5197475"/>
            <a:ext cx="3249612" cy="1004888"/>
            <a:chOff x="1050323" y="4790303"/>
            <a:chExt cx="3249828" cy="1005016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869527" y="5353938"/>
              <a:ext cx="495333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677618" y="5353938"/>
              <a:ext cx="493746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3530163" y="5353938"/>
              <a:ext cx="493745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1" name="TextBox 50"/>
            <p:cNvSpPr txBox="1">
              <a:spLocks noChangeArrowheads="1"/>
            </p:cNvSpPr>
            <p:nvPr/>
          </p:nvSpPr>
          <p:spPr bwMode="auto">
            <a:xfrm>
              <a:off x="1437505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</a:t>
              </a:r>
              <a:endParaRPr lang="en-SG" sz="1400"/>
            </a:p>
          </p:txBody>
        </p:sp>
        <p:sp>
          <p:nvSpPr>
            <p:cNvPr id="42" name="TextBox 51"/>
            <p:cNvSpPr txBox="1">
              <a:spLocks noChangeArrowheads="1"/>
            </p:cNvSpPr>
            <p:nvPr/>
          </p:nvSpPr>
          <p:spPr bwMode="auto">
            <a:xfrm>
              <a:off x="2368380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</a:t>
              </a:r>
              <a:endParaRPr lang="en-SG" sz="1400"/>
            </a:p>
          </p:txBody>
        </p:sp>
        <p:sp>
          <p:nvSpPr>
            <p:cNvPr id="43" name="TextBox 52"/>
            <p:cNvSpPr txBox="1">
              <a:spLocks noChangeArrowheads="1"/>
            </p:cNvSpPr>
            <p:nvPr/>
          </p:nvSpPr>
          <p:spPr bwMode="auto">
            <a:xfrm>
              <a:off x="3245711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</a:t>
              </a:r>
              <a:endParaRPr lang="en-SG" sz="1400"/>
            </a:p>
          </p:txBody>
        </p:sp>
        <p:sp>
          <p:nvSpPr>
            <p:cNvPr id="44" name="TextBox 53"/>
            <p:cNvSpPr txBox="1">
              <a:spLocks noChangeArrowheads="1"/>
            </p:cNvSpPr>
            <p:nvPr/>
          </p:nvSpPr>
          <p:spPr bwMode="auto">
            <a:xfrm>
              <a:off x="1050323" y="4790303"/>
              <a:ext cx="6878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box2</a:t>
              </a:r>
              <a:endParaRPr lang="en-SG" sz="1400"/>
            </a:p>
          </p:txBody>
        </p:sp>
        <p:sp>
          <p:nvSpPr>
            <p:cNvPr id="45" name="Rectangle 54"/>
            <p:cNvSpPr>
              <a:spLocks noChangeArrowheads="1"/>
            </p:cNvSpPr>
            <p:nvPr/>
          </p:nvSpPr>
          <p:spPr bwMode="auto">
            <a:xfrm>
              <a:off x="1396314" y="5053914"/>
              <a:ext cx="2903837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2047881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Organizing Data (</a:t>
            </a:r>
            <a:r>
              <a:rPr lang="en-GB" sz="3600" dirty="0" smtClean="0">
                <a:solidFill>
                  <a:srgbClr val="0000FF"/>
                </a:solidFill>
              </a:rPr>
              <a:t>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members of a </a:t>
            </a:r>
            <a:r>
              <a:rPr lang="en-US" sz="2400" i="1" dirty="0"/>
              <a:t>group</a:t>
            </a:r>
            <a:r>
              <a:rPr lang="en-US" sz="2400" dirty="0"/>
              <a:t> may be </a:t>
            </a:r>
            <a:r>
              <a:rPr lang="en-US" sz="2400" dirty="0">
                <a:solidFill>
                  <a:srgbClr val="0000FF"/>
                </a:solidFill>
              </a:rPr>
              <a:t>heterogeneous </a:t>
            </a:r>
            <a:r>
              <a:rPr lang="en-US" sz="2400" dirty="0"/>
              <a:t>(of different types) (as opposed to an array whose elements must be homogeneous)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Examples:</a:t>
            </a:r>
          </a:p>
        </p:txBody>
      </p:sp>
      <p:grpSp>
        <p:nvGrpSpPr>
          <p:cNvPr id="47" name="Group 91"/>
          <p:cNvGrpSpPr>
            <a:grpSpLocks/>
          </p:cNvGrpSpPr>
          <p:nvPr/>
        </p:nvGrpSpPr>
        <p:grpSpPr bwMode="auto">
          <a:xfrm>
            <a:off x="1713297" y="2930525"/>
            <a:ext cx="6219441" cy="1385980"/>
            <a:chOff x="1713130" y="2525486"/>
            <a:chExt cx="6219206" cy="1386393"/>
          </a:xfrm>
        </p:grpSpPr>
        <p:sp>
          <p:nvSpPr>
            <p:cNvPr id="48" name="Rectangle 47"/>
            <p:cNvSpPr/>
            <p:nvPr/>
          </p:nvSpPr>
          <p:spPr bwMode="auto">
            <a:xfrm>
              <a:off x="3838328" y="3089217"/>
              <a:ext cx="893729" cy="333474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184477" y="3089217"/>
              <a:ext cx="495281" cy="333474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50" name="TextBox 46"/>
            <p:cNvSpPr txBox="1">
              <a:spLocks noChangeArrowheads="1"/>
            </p:cNvSpPr>
            <p:nvPr/>
          </p:nvSpPr>
          <p:spPr bwMode="auto">
            <a:xfrm>
              <a:off x="3554613" y="2830286"/>
              <a:ext cx="1533774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err="1" smtClean="0"/>
                <a:t>acctNum</a:t>
              </a:r>
              <a:endParaRPr lang="en-SG" sz="1400" dirty="0"/>
            </a:p>
          </p:txBody>
        </p:sp>
        <p:sp>
          <p:nvSpPr>
            <p:cNvPr id="51" name="TextBox 55"/>
            <p:cNvSpPr txBox="1">
              <a:spLocks noChangeArrowheads="1"/>
            </p:cNvSpPr>
            <p:nvPr/>
          </p:nvSpPr>
          <p:spPr bwMode="auto">
            <a:xfrm>
              <a:off x="4876100" y="2830286"/>
              <a:ext cx="1079530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balance</a:t>
              </a:r>
              <a:endParaRPr lang="en-SG" sz="1400" dirty="0"/>
            </a:p>
          </p:txBody>
        </p:sp>
        <p:sp>
          <p:nvSpPr>
            <p:cNvPr id="52" name="TextBox 57"/>
            <p:cNvSpPr txBox="1">
              <a:spLocks noChangeArrowheads="1"/>
            </p:cNvSpPr>
            <p:nvPr/>
          </p:nvSpPr>
          <p:spPr bwMode="auto">
            <a:xfrm>
              <a:off x="3006970" y="2525486"/>
              <a:ext cx="108522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account</a:t>
              </a:r>
              <a:endParaRPr lang="en-SG" sz="1400" dirty="0"/>
            </a:p>
          </p:txBody>
        </p:sp>
        <p:sp>
          <p:nvSpPr>
            <p:cNvPr id="53" name="Rectangle 58"/>
            <p:cNvSpPr>
              <a:spLocks noChangeArrowheads="1"/>
            </p:cNvSpPr>
            <p:nvPr/>
          </p:nvSpPr>
          <p:spPr bwMode="auto">
            <a:xfrm>
              <a:off x="3456634" y="2789097"/>
              <a:ext cx="2723102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54" name="Straight Arrow Connector 68"/>
            <p:cNvCxnSpPr>
              <a:cxnSpLocks noChangeShapeType="1"/>
              <a:stCxn id="55" idx="3"/>
            </p:cNvCxnSpPr>
            <p:nvPr/>
          </p:nvCxnSpPr>
          <p:spPr bwMode="auto">
            <a:xfrm flipV="1">
              <a:off x="3439050" y="3376250"/>
              <a:ext cx="894303" cy="381695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5" name="TextBox 69"/>
            <p:cNvSpPr txBox="1">
              <a:spLocks noChangeArrowheads="1"/>
            </p:cNvSpPr>
            <p:nvPr/>
          </p:nvSpPr>
          <p:spPr bwMode="auto">
            <a:xfrm>
              <a:off x="1713130" y="3604010"/>
              <a:ext cx="1725920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 dirty="0" smtClean="0">
                  <a:solidFill>
                    <a:srgbClr val="800000"/>
                  </a:solidFill>
                </a:rPr>
                <a:t>contains an integer</a:t>
              </a:r>
              <a:endParaRPr lang="en-SG" sz="1400" i="1" dirty="0">
                <a:solidFill>
                  <a:srgbClr val="800000"/>
                </a:solidFill>
              </a:endParaRPr>
            </a:p>
          </p:txBody>
        </p:sp>
        <p:cxnSp>
          <p:nvCxnSpPr>
            <p:cNvPr id="56" name="Straight Arrow Connector 71"/>
            <p:cNvCxnSpPr>
              <a:cxnSpLocks noChangeShapeType="1"/>
            </p:cNvCxnSpPr>
            <p:nvPr/>
          </p:nvCxnSpPr>
          <p:spPr bwMode="auto">
            <a:xfrm rot="10800000">
              <a:off x="5560927" y="3367873"/>
              <a:ext cx="751951" cy="249534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7" name="TextBox 73"/>
            <p:cNvSpPr txBox="1">
              <a:spLocks noChangeArrowheads="1"/>
            </p:cNvSpPr>
            <p:nvPr/>
          </p:nvSpPr>
          <p:spPr bwMode="auto">
            <a:xfrm>
              <a:off x="5679758" y="3604010"/>
              <a:ext cx="2252578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 dirty="0" smtClean="0">
                  <a:solidFill>
                    <a:srgbClr val="800000"/>
                  </a:solidFill>
                </a:rPr>
                <a:t>contains a real number</a:t>
              </a:r>
              <a:endParaRPr lang="en-SG" sz="1400" i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58" name="Group 31"/>
          <p:cNvGrpSpPr>
            <a:grpSpLocks/>
          </p:cNvGrpSpPr>
          <p:nvPr/>
        </p:nvGrpSpPr>
        <p:grpSpPr bwMode="auto">
          <a:xfrm>
            <a:off x="1579562" y="4554292"/>
            <a:ext cx="6916738" cy="1414411"/>
            <a:chOff x="1579562" y="4554381"/>
            <a:chExt cx="6916738" cy="1413929"/>
          </a:xfrm>
        </p:grpSpPr>
        <p:sp>
          <p:nvSpPr>
            <p:cNvPr id="59" name="TextBox 79"/>
            <p:cNvSpPr txBox="1">
              <a:spLocks noChangeArrowheads="1"/>
            </p:cNvSpPr>
            <p:nvPr/>
          </p:nvSpPr>
          <p:spPr bwMode="auto">
            <a:xfrm>
              <a:off x="4333619" y="5660638"/>
              <a:ext cx="2200531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 dirty="0">
                  <a:solidFill>
                    <a:srgbClr val="800000"/>
                  </a:solidFill>
                </a:rPr>
                <a:t>contains </a:t>
              </a:r>
              <a:r>
                <a:rPr lang="en-US" sz="1400" i="1" dirty="0" smtClean="0">
                  <a:solidFill>
                    <a:srgbClr val="800000"/>
                  </a:solidFill>
                </a:rPr>
                <a:t>a real number</a:t>
              </a:r>
              <a:endParaRPr lang="en-SG" sz="1400" i="1" dirty="0">
                <a:solidFill>
                  <a:srgbClr val="800000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3065463" y="5141807"/>
              <a:ext cx="1687512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264150" y="5141807"/>
              <a:ext cx="495300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210300" y="5141807"/>
              <a:ext cx="311150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3" name="TextBox 62"/>
            <p:cNvSpPr txBox="1">
              <a:spLocks noChangeArrowheads="1"/>
            </p:cNvSpPr>
            <p:nvPr/>
          </p:nvSpPr>
          <p:spPr bwMode="auto">
            <a:xfrm>
              <a:off x="2839388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err="1" smtClean="0"/>
                <a:t>stuNum</a:t>
              </a:r>
              <a:endParaRPr lang="en-SG" sz="1400" dirty="0"/>
            </a:p>
          </p:txBody>
        </p:sp>
        <p:sp>
          <p:nvSpPr>
            <p:cNvPr id="64" name="TextBox 63"/>
            <p:cNvSpPr txBox="1">
              <a:spLocks noChangeArrowheads="1"/>
            </p:cNvSpPr>
            <p:nvPr/>
          </p:nvSpPr>
          <p:spPr bwMode="auto">
            <a:xfrm>
              <a:off x="4956005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score</a:t>
              </a:r>
              <a:endParaRPr lang="en-SG" sz="1400" dirty="0"/>
            </a:p>
          </p:txBody>
        </p: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5803206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grade</a:t>
              </a:r>
              <a:endParaRPr lang="en-SG" sz="1400" dirty="0"/>
            </a:p>
          </p:txBody>
        </p:sp>
        <p:sp>
          <p:nvSpPr>
            <p:cNvPr id="66" name="TextBox 65"/>
            <p:cNvSpPr txBox="1">
              <a:spLocks noChangeArrowheads="1"/>
            </p:cNvSpPr>
            <p:nvPr/>
          </p:nvSpPr>
          <p:spPr bwMode="auto">
            <a:xfrm>
              <a:off x="2492304" y="4554381"/>
              <a:ext cx="1174999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result</a:t>
              </a:r>
              <a:endParaRPr lang="en-SG" sz="1400" dirty="0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2733469" y="4841763"/>
              <a:ext cx="4330915" cy="740609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68" name="Straight Arrow Connector 76"/>
            <p:cNvCxnSpPr>
              <a:cxnSpLocks noChangeShapeType="1"/>
            </p:cNvCxnSpPr>
            <p:nvPr/>
          </p:nvCxnSpPr>
          <p:spPr bwMode="auto">
            <a:xfrm flipV="1">
              <a:off x="2763615" y="5398172"/>
              <a:ext cx="654829" cy="259299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69" name="TextBox 77"/>
            <p:cNvSpPr txBox="1">
              <a:spLocks noChangeArrowheads="1"/>
            </p:cNvSpPr>
            <p:nvPr/>
          </p:nvSpPr>
          <p:spPr bwMode="auto">
            <a:xfrm>
              <a:off x="1579562" y="5645762"/>
              <a:ext cx="1975287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 dirty="0">
                  <a:solidFill>
                    <a:srgbClr val="800000"/>
                  </a:solidFill>
                </a:rPr>
                <a:t>contains </a:t>
              </a:r>
              <a:r>
                <a:rPr lang="en-US" sz="1400" i="1" dirty="0" smtClean="0">
                  <a:solidFill>
                    <a:srgbClr val="800000"/>
                  </a:solidFill>
                </a:rPr>
                <a:t>an integer</a:t>
              </a:r>
              <a:endParaRPr lang="en-SG" sz="1400" i="1" dirty="0">
                <a:solidFill>
                  <a:srgbClr val="800000"/>
                </a:solidFill>
              </a:endParaRPr>
            </a:p>
          </p:txBody>
        </p:sp>
        <p:cxnSp>
          <p:nvCxnSpPr>
            <p:cNvPr id="70" name="Straight Arrow Connector 78"/>
            <p:cNvCxnSpPr>
              <a:cxnSpLocks noChangeShapeType="1"/>
            </p:cNvCxnSpPr>
            <p:nvPr/>
          </p:nvCxnSpPr>
          <p:spPr bwMode="auto">
            <a:xfrm rot="5400000" flipH="1" flipV="1">
              <a:off x="5324494" y="5552077"/>
              <a:ext cx="327893" cy="3351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71" name="TextBox 84"/>
            <p:cNvSpPr txBox="1">
              <a:spLocks noChangeArrowheads="1"/>
            </p:cNvSpPr>
            <p:nvPr/>
          </p:nvSpPr>
          <p:spPr bwMode="auto">
            <a:xfrm>
              <a:off x="6632297" y="5617324"/>
              <a:ext cx="1864003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character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72" name="Straight Arrow Connector 85"/>
            <p:cNvCxnSpPr>
              <a:cxnSpLocks noChangeShapeType="1"/>
            </p:cNvCxnSpPr>
            <p:nvPr/>
          </p:nvCxnSpPr>
          <p:spPr bwMode="auto">
            <a:xfrm rot="10800000">
              <a:off x="6434678" y="5389806"/>
              <a:ext cx="1001503" cy="267666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6358495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Organizing Data (</a:t>
            </a:r>
            <a:r>
              <a:rPr lang="en-GB" sz="3600" dirty="0" smtClean="0">
                <a:solidFill>
                  <a:srgbClr val="0000FF"/>
                </a:solidFill>
              </a:rPr>
              <a:t>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733425" y="1457324"/>
            <a:ext cx="7834313" cy="135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 </a:t>
            </a:r>
            <a:r>
              <a:rPr lang="en-US" sz="2400" i="1" dirty="0"/>
              <a:t>group </a:t>
            </a:r>
            <a:r>
              <a:rPr lang="en-US" sz="2400" dirty="0"/>
              <a:t>can be a member of another </a:t>
            </a:r>
            <a:r>
              <a:rPr lang="en-US" sz="2400" i="1" dirty="0" smtClean="0"/>
              <a:t>group</a:t>
            </a:r>
            <a:r>
              <a:rPr lang="en-US" sz="2400" dirty="0" smtClean="0"/>
              <a:t>.</a:t>
            </a:r>
            <a:endParaRPr lang="en-US" sz="2400" dirty="0"/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</a:t>
            </a:r>
            <a:r>
              <a:rPr lang="en-US" sz="2400" dirty="0" smtClean="0"/>
              <a:t>the expiry date of a membership card is </a:t>
            </a:r>
            <a:r>
              <a:rPr lang="en-US" sz="2400" dirty="0"/>
              <a:t>of “date” </a:t>
            </a:r>
            <a:r>
              <a:rPr lang="en-US" sz="2400" dirty="0" smtClean="0"/>
              <a:t>group</a:t>
            </a:r>
            <a:endParaRPr lang="en-US" sz="2400" dirty="0"/>
          </a:p>
        </p:txBody>
      </p:sp>
      <p:grpSp>
        <p:nvGrpSpPr>
          <p:cNvPr id="33" name="Group 34"/>
          <p:cNvGrpSpPr>
            <a:grpSpLocks/>
          </p:cNvGrpSpPr>
          <p:nvPr/>
        </p:nvGrpSpPr>
        <p:grpSpPr bwMode="auto">
          <a:xfrm>
            <a:off x="2995613" y="2780547"/>
            <a:ext cx="3171825" cy="966787"/>
            <a:chOff x="2994829" y="2547466"/>
            <a:chExt cx="3172886" cy="967645"/>
          </a:xfrm>
        </p:grpSpPr>
        <p:sp>
          <p:nvSpPr>
            <p:cNvPr id="34" name="Rectangle 33"/>
            <p:cNvSpPr/>
            <p:nvPr/>
          </p:nvSpPr>
          <p:spPr bwMode="auto">
            <a:xfrm>
              <a:off x="5443573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5" name="TextBox 46"/>
            <p:cNvSpPr txBox="1">
              <a:spLocks noChangeArrowheads="1"/>
            </p:cNvSpPr>
            <p:nvPr/>
          </p:nvSpPr>
          <p:spPr bwMode="auto">
            <a:xfrm>
              <a:off x="3571368" y="2815105"/>
              <a:ext cx="494006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day</a:t>
              </a:r>
              <a:endParaRPr lang="en-SG" sz="1400"/>
            </a:p>
          </p:txBody>
        </p:sp>
        <p:sp>
          <p:nvSpPr>
            <p:cNvPr id="36" name="TextBox 55"/>
            <p:cNvSpPr txBox="1">
              <a:spLocks noChangeArrowheads="1"/>
            </p:cNvSpPr>
            <p:nvPr/>
          </p:nvSpPr>
          <p:spPr bwMode="auto">
            <a:xfrm>
              <a:off x="5308873" y="2815105"/>
              <a:ext cx="597658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year</a:t>
              </a:r>
              <a:endParaRPr lang="en-SG" sz="1400"/>
            </a:p>
          </p:txBody>
        </p:sp>
        <p:sp>
          <p:nvSpPr>
            <p:cNvPr id="37" name="TextBox 57"/>
            <p:cNvSpPr txBox="1">
              <a:spLocks noChangeArrowheads="1"/>
            </p:cNvSpPr>
            <p:nvPr/>
          </p:nvSpPr>
          <p:spPr bwMode="auto">
            <a:xfrm>
              <a:off x="2994829" y="2547466"/>
              <a:ext cx="625701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date</a:t>
              </a:r>
              <a:endParaRPr lang="en-SG" sz="1400"/>
            </a:p>
          </p:txBody>
        </p:sp>
        <p:sp>
          <p:nvSpPr>
            <p:cNvPr id="38" name="Rectangle 58"/>
            <p:cNvSpPr>
              <a:spLocks noChangeArrowheads="1"/>
            </p:cNvSpPr>
            <p:nvPr/>
          </p:nvSpPr>
          <p:spPr bwMode="auto">
            <a:xfrm>
              <a:off x="3444510" y="2817340"/>
              <a:ext cx="2723205" cy="69777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680858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4595564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1" name="TextBox 46"/>
            <p:cNvSpPr txBox="1">
              <a:spLocks noChangeArrowheads="1"/>
            </p:cNvSpPr>
            <p:nvPr/>
          </p:nvSpPr>
          <p:spPr bwMode="auto">
            <a:xfrm>
              <a:off x="4353962" y="2815105"/>
              <a:ext cx="737021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month</a:t>
              </a:r>
              <a:endParaRPr lang="en-SG" sz="1400"/>
            </a:p>
          </p:txBody>
        </p:sp>
      </p:grpSp>
      <p:grpSp>
        <p:nvGrpSpPr>
          <p:cNvPr id="42" name="Group 48"/>
          <p:cNvGrpSpPr>
            <a:grpSpLocks/>
          </p:cNvGrpSpPr>
          <p:nvPr/>
        </p:nvGrpSpPr>
        <p:grpSpPr bwMode="auto">
          <a:xfrm>
            <a:off x="1575469" y="3965245"/>
            <a:ext cx="5765131" cy="1446547"/>
            <a:chOff x="1576193" y="3965494"/>
            <a:chExt cx="5763721" cy="1446765"/>
          </a:xfrm>
        </p:grpSpPr>
        <p:grpSp>
          <p:nvGrpSpPr>
            <p:cNvPr id="43" name="Group 47"/>
            <p:cNvGrpSpPr>
              <a:grpSpLocks/>
            </p:cNvGrpSpPr>
            <p:nvPr/>
          </p:nvGrpSpPr>
          <p:grpSpPr bwMode="auto">
            <a:xfrm>
              <a:off x="2036198" y="4401660"/>
              <a:ext cx="1913645" cy="616840"/>
              <a:chOff x="1331863" y="4278092"/>
              <a:chExt cx="1913645" cy="616840"/>
            </a:xfrm>
          </p:grpSpPr>
          <p:sp>
            <p:nvSpPr>
              <p:cNvPr id="82" name="Rectangle 81"/>
              <p:cNvSpPr/>
              <p:nvPr/>
            </p:nvSpPr>
            <p:spPr bwMode="auto">
              <a:xfrm>
                <a:off x="1556821" y="4561506"/>
                <a:ext cx="1688687" cy="333426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83" name="TextBox 62"/>
              <p:cNvSpPr txBox="1">
                <a:spLocks noChangeArrowheads="1"/>
              </p:cNvSpPr>
              <p:nvPr/>
            </p:nvSpPr>
            <p:spPr bwMode="auto">
              <a:xfrm>
                <a:off x="1331863" y="4278092"/>
                <a:ext cx="959790" cy="3078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SG" sz="1400" dirty="0" err="1" smtClean="0"/>
                  <a:t>cardNum</a:t>
                </a:r>
                <a:endParaRPr lang="en-SG" sz="1400" dirty="0"/>
              </a:p>
            </p:txBody>
          </p:sp>
        </p:grpSp>
        <p:sp>
          <p:nvSpPr>
            <p:cNvPr id="44" name="TextBox 65"/>
            <p:cNvSpPr txBox="1">
              <a:spLocks noChangeArrowheads="1"/>
            </p:cNvSpPr>
            <p:nvPr/>
          </p:nvSpPr>
          <p:spPr bwMode="auto">
            <a:xfrm>
              <a:off x="1576193" y="3965494"/>
              <a:ext cx="1781008" cy="307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card</a:t>
              </a:r>
              <a:endParaRPr lang="en-SG" sz="1400" dirty="0"/>
            </a:p>
          </p:txBody>
        </p:sp>
        <p:sp>
          <p:nvSpPr>
            <p:cNvPr id="45" name="Rectangle 66"/>
            <p:cNvSpPr>
              <a:spLocks noChangeArrowheads="1"/>
            </p:cNvSpPr>
            <p:nvPr/>
          </p:nvSpPr>
          <p:spPr bwMode="auto">
            <a:xfrm>
              <a:off x="1952367" y="4261000"/>
              <a:ext cx="5387547" cy="1151259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grpSp>
          <p:nvGrpSpPr>
            <p:cNvPr id="73" name="Group 46"/>
            <p:cNvGrpSpPr>
              <a:grpSpLocks/>
            </p:cNvGrpSpPr>
            <p:nvPr/>
          </p:nvGrpSpPr>
          <p:grpSpPr bwMode="auto">
            <a:xfrm>
              <a:off x="3900991" y="4314914"/>
              <a:ext cx="3172886" cy="983689"/>
              <a:chOff x="3653856" y="5575303"/>
              <a:chExt cx="3172886" cy="983689"/>
            </a:xfrm>
          </p:grpSpPr>
          <p:sp>
            <p:nvSpPr>
              <p:cNvPr id="74" name="Rectangle 73"/>
              <p:cNvSpPr/>
              <p:nvPr/>
            </p:nvSpPr>
            <p:spPr bwMode="auto">
              <a:xfrm>
                <a:off x="6102421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75" name="TextBox 46"/>
              <p:cNvSpPr txBox="1">
                <a:spLocks noChangeArrowheads="1"/>
              </p:cNvSpPr>
              <p:nvPr/>
            </p:nvSpPr>
            <p:spPr bwMode="auto">
              <a:xfrm>
                <a:off x="4230395" y="5858986"/>
                <a:ext cx="494006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day</a:t>
                </a:r>
                <a:endParaRPr lang="en-SG" sz="1400"/>
              </a:p>
            </p:txBody>
          </p:sp>
          <p:sp>
            <p:nvSpPr>
              <p:cNvPr id="76" name="TextBox 55"/>
              <p:cNvSpPr txBox="1">
                <a:spLocks noChangeArrowheads="1"/>
              </p:cNvSpPr>
              <p:nvPr/>
            </p:nvSpPr>
            <p:spPr bwMode="auto">
              <a:xfrm>
                <a:off x="5967900" y="5858986"/>
                <a:ext cx="597658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year</a:t>
                </a:r>
                <a:endParaRPr lang="en-SG" sz="1400"/>
              </a:p>
            </p:txBody>
          </p:sp>
          <p:sp>
            <p:nvSpPr>
              <p:cNvPr id="77" name="TextBox 57"/>
              <p:cNvSpPr txBox="1">
                <a:spLocks noChangeArrowheads="1"/>
              </p:cNvSpPr>
              <p:nvPr/>
            </p:nvSpPr>
            <p:spPr bwMode="auto">
              <a:xfrm>
                <a:off x="3653856" y="5575303"/>
                <a:ext cx="13135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 err="1" smtClean="0"/>
                  <a:t>expiryDate</a:t>
                </a:r>
                <a:endParaRPr lang="en-SG" sz="1400" dirty="0"/>
              </a:p>
            </p:txBody>
          </p:sp>
          <p:sp>
            <p:nvSpPr>
              <p:cNvPr id="78" name="Rectangle 58"/>
              <p:cNvSpPr>
                <a:spLocks noChangeArrowheads="1"/>
              </p:cNvSpPr>
              <p:nvPr/>
            </p:nvSpPr>
            <p:spPr bwMode="auto">
              <a:xfrm>
                <a:off x="4103537" y="5861221"/>
                <a:ext cx="2723205" cy="69777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4340727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5254903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81" name="TextBox 46"/>
              <p:cNvSpPr txBox="1">
                <a:spLocks noChangeArrowheads="1"/>
              </p:cNvSpPr>
              <p:nvPr/>
            </p:nvSpPr>
            <p:spPr bwMode="auto">
              <a:xfrm>
                <a:off x="5012989" y="5858986"/>
                <a:ext cx="737021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month</a:t>
                </a:r>
                <a:endParaRPr lang="en-SG" sz="1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3552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Organizing Data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</a:t>
            </a:r>
            <a:r>
              <a:rPr lang="en-US" dirty="0" smtClean="0"/>
              <a:t>AY2017/8 </a:t>
            </a:r>
            <a:r>
              <a:rPr lang="en-US" dirty="0" smtClean="0"/>
              <a:t>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</a:t>
            </a:r>
            <a:r>
              <a:rPr lang="en-US" dirty="0" smtClean="0"/>
              <a:t>SoC, NUS</a:t>
            </a:r>
            <a:endParaRPr lang="en-US" dirty="0" smtClean="0"/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468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We can also create array of </a:t>
            </a:r>
            <a:r>
              <a:rPr lang="en-US" sz="2400" i="1" dirty="0"/>
              <a:t>groups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Example: enrolment data for m</a:t>
            </a:r>
            <a:r>
              <a:rPr lang="en-US" sz="2400" dirty="0" smtClean="0"/>
              <a:t>odules</a:t>
            </a: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Using two parallel arrays</a:t>
            </a:r>
          </a:p>
          <a:p>
            <a:pPr marL="1257300" lvl="2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dirty="0" smtClean="0"/>
              <a:t>codes[</a:t>
            </a:r>
            <a:r>
              <a:rPr lang="en-US" i="1" dirty="0" err="1" smtClean="0"/>
              <a:t>i</a:t>
            </a:r>
            <a:r>
              <a:rPr lang="en-US" dirty="0"/>
              <a:t>] and </a:t>
            </a:r>
            <a:r>
              <a:rPr lang="en-US" dirty="0" smtClean="0"/>
              <a:t>enrolments[</a:t>
            </a:r>
            <a:r>
              <a:rPr lang="en-US" i="1" dirty="0" err="1" smtClean="0"/>
              <a:t>i</a:t>
            </a:r>
            <a:r>
              <a:rPr lang="en-US" dirty="0" smtClean="0"/>
              <a:t>] </a:t>
            </a:r>
            <a:r>
              <a:rPr lang="en-US" dirty="0"/>
              <a:t>are</a:t>
            </a:r>
            <a:br>
              <a:rPr lang="en-US" dirty="0"/>
            </a:br>
            <a:r>
              <a:rPr lang="en-US" dirty="0" smtClean="0"/>
              <a:t>related to the same module </a:t>
            </a:r>
            <a:r>
              <a:rPr lang="en-US" i="1" dirty="0" err="1" smtClean="0"/>
              <a:t>i</a:t>
            </a:r>
            <a:endParaRPr lang="en-US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100000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Using an array of </a:t>
            </a:r>
            <a:r>
              <a:rPr lang="en-US" sz="2000" dirty="0" smtClean="0"/>
              <a:t>“module” </a:t>
            </a:r>
            <a:r>
              <a:rPr lang="en-US" sz="2000" i="1" dirty="0"/>
              <a:t>group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Which is more logical? 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400" dirty="0" smtClean="0"/>
              <a:t>To be covered later in Unit 18</a:t>
            </a:r>
            <a:endParaRPr lang="en-US" sz="2400" dirty="0"/>
          </a:p>
        </p:txBody>
      </p:sp>
      <p:grpSp>
        <p:nvGrpSpPr>
          <p:cNvPr id="32" name="Group 56"/>
          <p:cNvGrpSpPr>
            <a:grpSpLocks/>
          </p:cNvGrpSpPr>
          <p:nvPr/>
        </p:nvGrpSpPr>
        <p:grpSpPr bwMode="auto">
          <a:xfrm>
            <a:off x="5857104" y="2495550"/>
            <a:ext cx="2409567" cy="1525588"/>
            <a:chOff x="5856514" y="2495340"/>
            <a:chExt cx="2409352" cy="1525305"/>
          </a:xfrm>
        </p:grpSpPr>
        <p:sp>
          <p:nvSpPr>
            <p:cNvPr id="47" name="TextBox 31"/>
            <p:cNvSpPr txBox="1">
              <a:spLocks noChangeArrowheads="1"/>
            </p:cNvSpPr>
            <p:nvPr/>
          </p:nvSpPr>
          <p:spPr bwMode="auto">
            <a:xfrm>
              <a:off x="6018961" y="2793442"/>
              <a:ext cx="86415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CS1010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48" name="TextBox 32"/>
            <p:cNvSpPr txBox="1">
              <a:spLocks noChangeArrowheads="1"/>
            </p:cNvSpPr>
            <p:nvPr/>
          </p:nvSpPr>
          <p:spPr bwMode="auto">
            <a:xfrm>
              <a:off x="6020635" y="3106616"/>
              <a:ext cx="862485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CS1234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49" name="TextBox 33"/>
            <p:cNvSpPr txBox="1">
              <a:spLocks noChangeArrowheads="1"/>
            </p:cNvSpPr>
            <p:nvPr/>
          </p:nvSpPr>
          <p:spPr bwMode="auto">
            <a:xfrm>
              <a:off x="6022309" y="3419790"/>
              <a:ext cx="860811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CS1010E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0" name="TextBox 34"/>
            <p:cNvSpPr txBox="1">
              <a:spLocks noChangeArrowheads="1"/>
            </p:cNvSpPr>
            <p:nvPr/>
          </p:nvSpPr>
          <p:spPr bwMode="auto">
            <a:xfrm>
              <a:off x="6023984" y="3712868"/>
              <a:ext cx="86081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: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1" name="TextBox 35"/>
            <p:cNvSpPr txBox="1">
              <a:spLocks noChangeArrowheads="1"/>
            </p:cNvSpPr>
            <p:nvPr/>
          </p:nvSpPr>
          <p:spPr bwMode="auto">
            <a:xfrm>
              <a:off x="5856514" y="2503714"/>
              <a:ext cx="72683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codes</a:t>
              </a:r>
              <a:endParaRPr lang="en-SG" sz="1400" dirty="0">
                <a:latin typeface="Calibri" pitchFamily="34" charset="0"/>
              </a:endParaRPr>
            </a:p>
          </p:txBody>
        </p:sp>
        <p:sp>
          <p:nvSpPr>
            <p:cNvPr id="52" name="TextBox 36"/>
            <p:cNvSpPr txBox="1">
              <a:spLocks noChangeArrowheads="1"/>
            </p:cNvSpPr>
            <p:nvPr/>
          </p:nvSpPr>
          <p:spPr bwMode="auto">
            <a:xfrm>
              <a:off x="7497744" y="2785068"/>
              <a:ext cx="490696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292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3" name="TextBox 37"/>
            <p:cNvSpPr txBox="1">
              <a:spLocks noChangeArrowheads="1"/>
            </p:cNvSpPr>
            <p:nvPr/>
          </p:nvSpPr>
          <p:spPr bwMode="auto">
            <a:xfrm>
              <a:off x="7499418" y="3098242"/>
              <a:ext cx="48902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178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4" name="TextBox 38"/>
            <p:cNvSpPr txBox="1">
              <a:spLocks noChangeArrowheads="1"/>
            </p:cNvSpPr>
            <p:nvPr/>
          </p:nvSpPr>
          <p:spPr bwMode="auto">
            <a:xfrm>
              <a:off x="7501092" y="3401368"/>
              <a:ext cx="487348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358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5" name="TextBox 39"/>
            <p:cNvSpPr txBox="1">
              <a:spLocks noChangeArrowheads="1"/>
            </p:cNvSpPr>
            <p:nvPr/>
          </p:nvSpPr>
          <p:spPr bwMode="auto">
            <a:xfrm>
              <a:off x="7502766" y="3704494"/>
              <a:ext cx="48567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: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6" name="TextBox 40"/>
            <p:cNvSpPr txBox="1">
              <a:spLocks noChangeArrowheads="1"/>
            </p:cNvSpPr>
            <p:nvPr/>
          </p:nvSpPr>
          <p:spPr bwMode="auto">
            <a:xfrm>
              <a:off x="7215636" y="2495340"/>
              <a:ext cx="1050230" cy="307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enrolments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57" name="Group 89"/>
          <p:cNvGrpSpPr>
            <a:grpSpLocks/>
          </p:cNvGrpSpPr>
          <p:nvPr/>
        </p:nvGrpSpPr>
        <p:grpSpPr bwMode="auto">
          <a:xfrm>
            <a:off x="5830888" y="4405313"/>
            <a:ext cx="1768475" cy="1917700"/>
            <a:chOff x="5831391" y="4404526"/>
            <a:chExt cx="1768512" cy="1918865"/>
          </a:xfrm>
        </p:grpSpPr>
        <p:sp>
          <p:nvSpPr>
            <p:cNvPr id="58" name="TextBox 52"/>
            <p:cNvSpPr txBox="1">
              <a:spLocks noChangeArrowheads="1"/>
            </p:cNvSpPr>
            <p:nvPr/>
          </p:nvSpPr>
          <p:spPr bwMode="auto">
            <a:xfrm>
              <a:off x="5831391" y="4404526"/>
              <a:ext cx="11220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modules</a:t>
              </a:r>
              <a:endParaRPr lang="en-SG" sz="1400" dirty="0">
                <a:latin typeface="Calibri" pitchFamily="34" charset="0"/>
              </a:endParaRPr>
            </a:p>
          </p:txBody>
        </p:sp>
        <p:grpSp>
          <p:nvGrpSpPr>
            <p:cNvPr id="59" name="Group 88"/>
            <p:cNvGrpSpPr>
              <a:grpSpLocks/>
            </p:cNvGrpSpPr>
            <p:nvPr/>
          </p:nvGrpSpPr>
          <p:grpSpPr bwMode="auto">
            <a:xfrm>
              <a:off x="6079253" y="4682532"/>
              <a:ext cx="1520650" cy="1640859"/>
              <a:chOff x="6079253" y="4682532"/>
              <a:chExt cx="1520650" cy="1640859"/>
            </a:xfrm>
          </p:grpSpPr>
          <p:sp>
            <p:nvSpPr>
              <p:cNvPr id="60" name="TextBox 47"/>
              <p:cNvSpPr txBox="1">
                <a:spLocks noChangeArrowheads="1"/>
              </p:cNvSpPr>
              <p:nvPr/>
            </p:nvSpPr>
            <p:spPr bwMode="auto">
              <a:xfrm>
                <a:off x="6156287" y="6015614"/>
                <a:ext cx="133978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>
                    <a:latin typeface="Calibri" pitchFamily="34" charset="0"/>
                  </a:rPr>
                  <a:t>:</a:t>
                </a:r>
                <a:endParaRPr lang="en-SG" sz="1400">
                  <a:latin typeface="Calibri" pitchFamily="34" charset="0"/>
                </a:endParaRPr>
              </a:p>
            </p:txBody>
          </p:sp>
          <p:grpSp>
            <p:nvGrpSpPr>
              <p:cNvPr id="61" name="Group 72"/>
              <p:cNvGrpSpPr>
                <a:grpSpLocks/>
              </p:cNvGrpSpPr>
              <p:nvPr/>
            </p:nvGrpSpPr>
            <p:grpSpPr bwMode="auto">
              <a:xfrm>
                <a:off x="6079253" y="4682532"/>
                <a:ext cx="1517301" cy="411982"/>
                <a:chOff x="6079253" y="4682532"/>
                <a:chExt cx="1517301" cy="411982"/>
              </a:xfrm>
            </p:grpSpPr>
            <p:sp>
              <p:nvSpPr>
                <p:cNvPr id="70" name="TextBox 41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CS1010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71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292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72" name="Rectangle 70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grpSp>
            <p:nvGrpSpPr>
              <p:cNvPr id="62" name="Group 74"/>
              <p:cNvGrpSpPr>
                <a:grpSpLocks/>
              </p:cNvGrpSpPr>
              <p:nvPr/>
            </p:nvGrpSpPr>
            <p:grpSpPr bwMode="auto">
              <a:xfrm>
                <a:off x="6080927" y="5096189"/>
                <a:ext cx="1517301" cy="411982"/>
                <a:chOff x="6079253" y="4682532"/>
                <a:chExt cx="1517301" cy="411982"/>
              </a:xfrm>
            </p:grpSpPr>
            <p:sp>
              <p:nvSpPr>
                <p:cNvPr id="67" name="TextBox 75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CS1234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8" name="TextBox 80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178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9" name="Rectangle 81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grpSp>
            <p:nvGrpSpPr>
              <p:cNvPr id="63" name="Group 82"/>
              <p:cNvGrpSpPr>
                <a:grpSpLocks/>
              </p:cNvGrpSpPr>
              <p:nvPr/>
            </p:nvGrpSpPr>
            <p:grpSpPr bwMode="auto">
              <a:xfrm>
                <a:off x="6082602" y="5509846"/>
                <a:ext cx="1517301" cy="411982"/>
                <a:chOff x="6079253" y="4682532"/>
                <a:chExt cx="1517301" cy="411982"/>
              </a:xfrm>
            </p:grpSpPr>
            <p:sp>
              <p:nvSpPr>
                <p:cNvPr id="64" name="TextBox 83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CS1010E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5" name="TextBox 86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358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6" name="Rectangle 87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7142291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 Structure Types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462722"/>
            <a:ext cx="8229600" cy="1189038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Such a group is called </a:t>
            </a:r>
            <a:r>
              <a:rPr lang="en-US" dirty="0">
                <a:solidFill>
                  <a:srgbClr val="0000FF"/>
                </a:solidFill>
              </a:rPr>
              <a:t>structure </a:t>
            </a:r>
            <a:r>
              <a:rPr lang="en-US" dirty="0" smtClean="0">
                <a:solidFill>
                  <a:srgbClr val="0000FF"/>
                </a:solidFill>
              </a:rPr>
              <a:t>type</a:t>
            </a:r>
            <a:endParaRPr lang="en-SG" dirty="0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Examples of structure </a:t>
            </a:r>
            <a:r>
              <a:rPr lang="en-US" dirty="0" smtClean="0"/>
              <a:t>types</a:t>
            </a:r>
            <a:r>
              <a:rPr lang="en-US" dirty="0"/>
              <a:t>:</a:t>
            </a:r>
            <a:endParaRPr lang="en-US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96950" y="2619375"/>
            <a:ext cx="4773613" cy="105426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typedef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length, width, height;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box_t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  <a:cs typeface="Arial" charset="0"/>
            </a:endParaRP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985419" y="4383054"/>
            <a:ext cx="3378033" cy="136002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typedef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acctNum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float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balance;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account_t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  <a:cs typeface="Arial" charset="0"/>
            </a:endParaRP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8347" y="4382887"/>
            <a:ext cx="3252788" cy="1673009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typedef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stuNum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float score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grade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result_t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  <a:cs typeface="Arial" charset="0"/>
            </a:endParaRP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3" name="Line Callout 2 (Border and Accent Bar) 12"/>
          <p:cNvSpPr/>
          <p:nvPr/>
        </p:nvSpPr>
        <p:spPr bwMode="auto">
          <a:xfrm>
            <a:off x="6235700" y="2288805"/>
            <a:ext cx="2193925" cy="828675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96717"/>
              <a:gd name="adj5" fmla="val 140592"/>
              <a:gd name="adj6" fmla="val -17396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This semi-colon </a:t>
            </a:r>
            <a:r>
              <a:rPr lang="en-US" sz="1600" b="1" dirty="0">
                <a:solidFill>
                  <a:srgbClr val="C00000"/>
                </a:solidFill>
                <a:latin typeface="Arial" charset="0"/>
                <a:cs typeface="Arial" charset="0"/>
              </a:rPr>
              <a:t>;</a:t>
            </a:r>
            <a:r>
              <a:rPr lang="en-US" sz="1600" dirty="0">
                <a:latin typeface="Arial" charset="0"/>
                <a:cs typeface="Arial" charset="0"/>
              </a:rPr>
              <a:t> is very important and is often forgotten!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777773" y="5376763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76194" y="3315355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402762" y="5682536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88051" y="3783116"/>
            <a:ext cx="2982370" cy="338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 smtClean="0"/>
              <a:t>Create </a:t>
            </a:r>
            <a:r>
              <a:rPr lang="en-US" sz="1600" dirty="0"/>
              <a:t>a new type called </a:t>
            </a:r>
            <a:r>
              <a:rPr lang="en-US" sz="1600" dirty="0" err="1" smtClean="0">
                <a:solidFill>
                  <a:srgbClr val="C00000"/>
                </a:solidFill>
              </a:rPr>
              <a:t>box_t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80030" y="5872505"/>
            <a:ext cx="3399464" cy="338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 smtClean="0"/>
              <a:t>Create </a:t>
            </a:r>
            <a:r>
              <a:rPr lang="en-US" sz="1600" dirty="0"/>
              <a:t>a new type called </a:t>
            </a:r>
            <a:r>
              <a:rPr lang="en-US" sz="1600" dirty="0" err="1" smtClean="0">
                <a:solidFill>
                  <a:srgbClr val="C00000"/>
                </a:solidFill>
              </a:rPr>
              <a:t>account_t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68347" y="6172888"/>
            <a:ext cx="3399464" cy="338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 smtClean="0"/>
              <a:t>Create </a:t>
            </a:r>
            <a:r>
              <a:rPr lang="en-US" sz="1600" dirty="0"/>
              <a:t>a new type called </a:t>
            </a:r>
            <a:r>
              <a:rPr lang="en-US" sz="1600" dirty="0" err="1" smtClean="0">
                <a:solidFill>
                  <a:srgbClr val="C00000"/>
                </a:solidFill>
              </a:rPr>
              <a:t>result_t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5" grpId="0" animBg="1"/>
      <p:bldP spid="14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 Structure Types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Unit15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287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 type is </a:t>
            </a:r>
            <a:r>
              <a:rPr lang="en-US" sz="2400" u="sng" dirty="0">
                <a:solidFill>
                  <a:srgbClr val="C00000"/>
                </a:solidFill>
              </a:rPr>
              <a:t>NOT</a:t>
            </a:r>
            <a:r>
              <a:rPr lang="en-US" sz="2400" dirty="0"/>
              <a:t> a </a:t>
            </a:r>
            <a:r>
              <a:rPr lang="en-US" sz="2400" dirty="0" smtClean="0"/>
              <a:t>variable!</a:t>
            </a: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what are the differences between a type and a variable?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following is a </a:t>
            </a:r>
            <a:r>
              <a:rPr lang="en-US" sz="2400" u="sng" dirty="0"/>
              <a:t>definition of a type</a:t>
            </a:r>
            <a:r>
              <a:rPr lang="en-US" sz="2400" dirty="0"/>
              <a:t>, NOT a </a:t>
            </a:r>
            <a:r>
              <a:rPr lang="en-US" sz="2400" u="sng" dirty="0"/>
              <a:t>declaration of a variable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A type needs to be defined before we can declare variable of that type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u="sng" dirty="0">
                <a:solidFill>
                  <a:srgbClr val="C00000"/>
                </a:solidFill>
              </a:rPr>
              <a:t>No</a:t>
            </a:r>
            <a:r>
              <a:rPr lang="en-US" sz="2000" dirty="0"/>
              <a:t> memory is allocated to a type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882900" y="4394200"/>
            <a:ext cx="3170238" cy="140054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typedef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struct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acctNum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float balance;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account_t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2050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23329</TotalTime>
  <Words>1395</Words>
  <Application>Microsoft Office PowerPoint</Application>
  <PresentationFormat>On-screen Show (4:3)</PresentationFormat>
  <Paragraphs>445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Clarity</vt:lpstr>
      <vt:lpstr>PowerPoint Presentation</vt:lpstr>
      <vt:lpstr>Unit 15: Structures</vt:lpstr>
      <vt:lpstr>Unit 15: Structures</vt:lpstr>
      <vt:lpstr>1. Organizing Data (1/4)</vt:lpstr>
      <vt:lpstr>1. Organizing Data (2/4)</vt:lpstr>
      <vt:lpstr>1. Organizing Data (3/4)</vt:lpstr>
      <vt:lpstr>1. Organizing Data (4/4)</vt:lpstr>
      <vt:lpstr>2. Structure Types (1/2)</vt:lpstr>
      <vt:lpstr>2. Structure Types (2/2)</vt:lpstr>
      <vt:lpstr>3. Structure Variables</vt:lpstr>
      <vt:lpstr>3.1 Initializing Structure Variables</vt:lpstr>
      <vt:lpstr>3.2 Accessing Members of a Structure Variable</vt:lpstr>
      <vt:lpstr>3.3 Demo #1: Initializing and Accessing Members</vt:lpstr>
      <vt:lpstr>3.4 Reading a Structure Member</vt:lpstr>
      <vt:lpstr>4. Assigning Structures</vt:lpstr>
      <vt:lpstr>5. Exercise #1: Perimeter (1/2)</vt:lpstr>
      <vt:lpstr>5. Exercise #1: Perimeter (2/2)</vt:lpstr>
      <vt:lpstr>6. Returning Structure from Functions (1/4)</vt:lpstr>
      <vt:lpstr>6. Returning Structure from Functions (2/4)</vt:lpstr>
      <vt:lpstr>6. Returning Structure from Functions (3/4)</vt:lpstr>
      <vt:lpstr>6. Returning Structure from Functions (4/4)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Soon Huat, Gary</cp:lastModifiedBy>
  <cp:revision>1890</cp:revision>
  <cp:lastPrinted>2014-07-01T03:51:49Z</cp:lastPrinted>
  <dcterms:created xsi:type="dcterms:W3CDTF">1998-09-05T15:03:32Z</dcterms:created>
  <dcterms:modified xsi:type="dcterms:W3CDTF">2017-10-28T03:39:59Z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