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46"/>
  </p:notesMasterIdLst>
  <p:handoutMasterIdLst>
    <p:handoutMasterId r:id="rId47"/>
  </p:handoutMasterIdLst>
  <p:sldIdLst>
    <p:sldId id="256" r:id="rId2"/>
    <p:sldId id="468" r:id="rId3"/>
    <p:sldId id="509" r:id="rId4"/>
    <p:sldId id="504" r:id="rId5"/>
    <p:sldId id="581" r:id="rId6"/>
    <p:sldId id="582" r:id="rId7"/>
    <p:sldId id="546" r:id="rId8"/>
    <p:sldId id="584" r:id="rId9"/>
    <p:sldId id="585" r:id="rId10"/>
    <p:sldId id="586" r:id="rId11"/>
    <p:sldId id="587" r:id="rId12"/>
    <p:sldId id="613" r:id="rId13"/>
    <p:sldId id="588" r:id="rId14"/>
    <p:sldId id="589" r:id="rId15"/>
    <p:sldId id="583" r:id="rId16"/>
    <p:sldId id="591" r:id="rId17"/>
    <p:sldId id="592" r:id="rId18"/>
    <p:sldId id="593" r:id="rId19"/>
    <p:sldId id="594" r:id="rId20"/>
    <p:sldId id="595" r:id="rId21"/>
    <p:sldId id="622" r:id="rId22"/>
    <p:sldId id="624" r:id="rId23"/>
    <p:sldId id="590" r:id="rId24"/>
    <p:sldId id="597" r:id="rId25"/>
    <p:sldId id="598" r:id="rId26"/>
    <p:sldId id="599" r:id="rId27"/>
    <p:sldId id="600" r:id="rId28"/>
    <p:sldId id="601" r:id="rId29"/>
    <p:sldId id="602" r:id="rId30"/>
    <p:sldId id="603" r:id="rId31"/>
    <p:sldId id="604" r:id="rId32"/>
    <p:sldId id="605" r:id="rId33"/>
    <p:sldId id="596" r:id="rId34"/>
    <p:sldId id="607" r:id="rId35"/>
    <p:sldId id="608" r:id="rId36"/>
    <p:sldId id="625" r:id="rId37"/>
    <p:sldId id="626" r:id="rId38"/>
    <p:sldId id="606" r:id="rId39"/>
    <p:sldId id="610" r:id="rId40"/>
    <p:sldId id="611" r:id="rId41"/>
    <p:sldId id="612" r:id="rId42"/>
    <p:sldId id="609" r:id="rId43"/>
    <p:sldId id="506" r:id="rId44"/>
    <p:sldId id="308" r:id="rId4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9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E6E6E6"/>
    <a:srgbClr val="9900CC"/>
    <a:srgbClr val="CCECFF"/>
    <a:srgbClr val="FFFF99"/>
    <a:srgbClr val="FFCC66"/>
    <a:srgbClr val="CCFFCC"/>
    <a:srgbClr val="99FF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5" autoAdjust="0"/>
    <p:restoredTop sz="91652" autoAdjust="0"/>
  </p:normalViewPr>
  <p:slideViewPr>
    <p:cSldViewPr snapToGrid="0">
      <p:cViewPr>
        <p:scale>
          <a:sx n="80" d="100"/>
          <a:sy n="80" d="100"/>
        </p:scale>
        <p:origin x="-1086" y="-6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3384" y="-72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CS1010 Programming Methodology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10/18/2017</a:t>
            </a:fld>
            <a:endParaRPr lang="en-US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CS1010 Programming  Methodology</a:t>
            </a:r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7882126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832626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418015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147495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368580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8493179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023105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345188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1489693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5213830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361852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661299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9293545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1513094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64462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6203990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8897815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2638073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868320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9841618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2683980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234317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9486441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373360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9823391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1779248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915872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4501919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086666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5819706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92547769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32087340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010444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41041385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73612050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49282588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14208601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60652480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296823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478294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432929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613868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001900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667734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dirty="0" smtClean="0"/>
              <a:t>Unit17 -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Unit17 -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Unit17 -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 smtClean="0"/>
              <a:t>Unit17 -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 smtClean="0"/>
              <a:t>Unit17 -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Unit17 -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Unit17 -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Unit17 -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Unit17 -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Unit17 -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Unit17 -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smtClean="0"/>
              <a:t>CS1010 (AY2017/8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Unit17 -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comp.nus.edu.sg/~cs1010/" TargetMode="External"/><Relationship Id="rId5" Type="http://schemas.openxmlformats.org/officeDocument/2006/relationships/image" Target="../media/image3.gif"/><Relationship Id="rId4" Type="http://schemas.openxmlformats.org/officeDocument/2006/relationships/hyperlink" Target="http://www.comp.nus.edu.sg/~cs1010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aths.surrey.ac.uk/hosted-sites/R.Knott/Fibonacci/fibnat.html" TargetMode="Externa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GIF"/><Relationship Id="rId3" Type="http://schemas.openxmlformats.org/officeDocument/2006/relationships/image" Target="../media/image8.jpeg"/><Relationship Id="rId7" Type="http://schemas.openxmlformats.org/officeDocument/2006/relationships/image" Target="../media/image12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g"/><Relationship Id="rId5" Type="http://schemas.openxmlformats.org/officeDocument/2006/relationships/hyperlink" Target="http://www.maths.surrey.ac.uk/hosted-sites/R.Knott/Fibonacci/fibnat.html" TargetMode="Externa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.bin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gif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[TextBox 7]"/>
          <p:cNvSpPr txBox="1"/>
          <p:nvPr/>
        </p:nvSpPr>
        <p:spPr>
          <a:xfrm>
            <a:off x="3513667" y="2912533"/>
            <a:ext cx="22182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UNIT 17</a:t>
            </a:r>
            <a:endParaRPr lang="en-US" sz="28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[TextBox 7]"/>
          <p:cNvSpPr txBox="1"/>
          <p:nvPr/>
        </p:nvSpPr>
        <p:spPr>
          <a:xfrm>
            <a:off x="1058333" y="3462867"/>
            <a:ext cx="71289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Recursion</a:t>
            </a:r>
            <a:endParaRPr lang="en-US" sz="36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6541" y="4984151"/>
            <a:ext cx="3735717" cy="1225315"/>
          </a:xfrm>
          <a:prstGeom prst="rect">
            <a:avLst/>
          </a:prstGeom>
        </p:spPr>
      </p:pic>
      <p:pic>
        <p:nvPicPr>
          <p:cNvPr id="6" name="[Picture 6]">
            <a:hlinkClick r:id="rId4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700" y="855939"/>
            <a:ext cx="6167933" cy="1013510"/>
          </a:xfrm>
          <a:prstGeom prst="rect">
            <a:avLst/>
          </a:prstGeom>
        </p:spPr>
      </p:pic>
      <p:sp>
        <p:nvSpPr>
          <p:cNvPr id="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360355" y="855939"/>
            <a:ext cx="4004733" cy="364067"/>
          </a:xfrm>
        </p:spPr>
        <p:txBody>
          <a:bodyPr>
            <a:noAutofit/>
          </a:bodyPr>
          <a:lstStyle/>
          <a:p>
            <a:pPr algn="dist" eaLnBrk="1" hangingPunct="1"/>
            <a:r>
              <a:rPr lang="en-GB" sz="1600" cap="none" dirty="0">
                <a:latin typeface="Calibri" panose="020F0502020204030204" pitchFamily="34" charset="0"/>
                <a:hlinkClick r:id="rId6"/>
              </a:rPr>
              <a:t>http://www.comp.nus.edu.sg/~cs1010/</a:t>
            </a:r>
            <a:endParaRPr lang="en-GB" sz="1600" cap="none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2.1 Demo #1: Factorial (3/3)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Unit17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10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334963" y="1304925"/>
            <a:ext cx="5826351" cy="806904"/>
          </a:xfrm>
        </p:spPr>
        <p:txBody>
          <a:bodyPr>
            <a:normAutofit lnSpcReduction="10000"/>
          </a:bodyPr>
          <a:lstStyle/>
          <a:p>
            <a:pPr marL="341313" indent="-34131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 smtClean="0"/>
              <a:t>Trace factorial(3). For simplicity, we write f(3).</a:t>
            </a:r>
            <a:endParaRPr lang="en-US" sz="2000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344423" y="2155371"/>
            <a:ext cx="14734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Winding:</a:t>
            </a:r>
            <a:endParaRPr lang="en-SG" sz="2400" dirty="0">
              <a:solidFill>
                <a:srgbClr val="0000FF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65163" y="2597831"/>
            <a:ext cx="3743551" cy="143033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358775" algn="l"/>
                <a:tab pos="719138" algn="l"/>
                <a:tab pos="1077913" algn="l"/>
                <a:tab pos="1436688" algn="l"/>
              </a:tabLst>
              <a:defRPr/>
            </a:pPr>
            <a:r>
              <a:rPr lang="en-US" dirty="0" smtClean="0">
                <a:solidFill>
                  <a:srgbClr val="0000FF"/>
                </a:solidFill>
                <a:latin typeface="Calibri" pitchFamily="34" charset="0"/>
              </a:rPr>
              <a:t>f(3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): Since 3 ≠ 0, call 3 * 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f(2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)</a:t>
            </a:r>
          </a:p>
          <a:p>
            <a:pPr>
              <a:spcAft>
                <a:spcPts val="600"/>
              </a:spcAft>
              <a:tabLst>
                <a:tab pos="358775" algn="l"/>
                <a:tab pos="719138" algn="l"/>
                <a:tab pos="1077913" algn="l"/>
                <a:tab pos="1436688" algn="l"/>
              </a:tabLst>
              <a:defRPr/>
            </a:pPr>
            <a:r>
              <a:rPr lang="en-US" dirty="0">
                <a:solidFill>
                  <a:srgbClr val="0000FF"/>
                </a:solidFill>
                <a:latin typeface="Calibri" pitchFamily="34" charset="0"/>
              </a:rPr>
              <a:t>	</a:t>
            </a:r>
            <a:r>
              <a:rPr lang="en-US" dirty="0" smtClean="0">
                <a:solidFill>
                  <a:srgbClr val="0000FF"/>
                </a:solidFill>
                <a:latin typeface="Calibri" pitchFamily="34" charset="0"/>
              </a:rPr>
              <a:t>f(2</a:t>
            </a:r>
            <a:r>
              <a:rPr lang="en-US" dirty="0">
                <a:solidFill>
                  <a:srgbClr val="0000FF"/>
                </a:solidFill>
                <a:latin typeface="Calibri" pitchFamily="34" charset="0"/>
              </a:rPr>
              <a:t>)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: Since 2 ≠ 0, call 2 * 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f(1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)</a:t>
            </a:r>
          </a:p>
          <a:p>
            <a:pPr>
              <a:spcAft>
                <a:spcPts val="600"/>
              </a:spcAft>
              <a:tabLst>
                <a:tab pos="358775" algn="l"/>
                <a:tab pos="719138" algn="l"/>
                <a:tab pos="1077913" algn="l"/>
                <a:tab pos="1436688" algn="l"/>
              </a:tabLst>
              <a:defRPr/>
            </a:pPr>
            <a:r>
              <a:rPr lang="en-US" dirty="0">
                <a:solidFill>
                  <a:srgbClr val="0000FF"/>
                </a:solidFill>
                <a:latin typeface="Calibri" pitchFamily="34" charset="0"/>
              </a:rPr>
              <a:t>		</a:t>
            </a:r>
            <a:r>
              <a:rPr lang="en-US" dirty="0" smtClean="0">
                <a:solidFill>
                  <a:srgbClr val="0000FF"/>
                </a:solidFill>
                <a:latin typeface="Calibri" pitchFamily="34" charset="0"/>
              </a:rPr>
              <a:t>f(1</a:t>
            </a:r>
            <a:r>
              <a:rPr lang="en-US" dirty="0">
                <a:solidFill>
                  <a:srgbClr val="0000FF"/>
                </a:solidFill>
                <a:latin typeface="Calibri" pitchFamily="34" charset="0"/>
              </a:rPr>
              <a:t>)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: Since 1 ≠ 0, call 1 * 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f(0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)</a:t>
            </a:r>
          </a:p>
          <a:p>
            <a:pPr>
              <a:spcAft>
                <a:spcPts val="600"/>
              </a:spcAft>
              <a:tabLst>
                <a:tab pos="358775" algn="l"/>
                <a:tab pos="719138" algn="l"/>
                <a:tab pos="1077913" algn="l"/>
                <a:tab pos="1436688" algn="l"/>
              </a:tabLst>
              <a:defRPr/>
            </a:pPr>
            <a:r>
              <a:rPr lang="en-US" dirty="0">
                <a:solidFill>
                  <a:srgbClr val="0000FF"/>
                </a:solidFill>
                <a:latin typeface="Calibri" pitchFamily="34" charset="0"/>
              </a:rPr>
              <a:t>			</a:t>
            </a:r>
            <a:r>
              <a:rPr lang="en-US" dirty="0" smtClean="0">
                <a:solidFill>
                  <a:srgbClr val="0000FF"/>
                </a:solidFill>
                <a:latin typeface="Calibri" pitchFamily="34" charset="0"/>
              </a:rPr>
              <a:t>f(0)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: Since 0 == 0, …</a:t>
            </a:r>
            <a:endParaRPr lang="en-US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360307" y="1144741"/>
            <a:ext cx="2522437" cy="1384995"/>
          </a:xfrm>
          <a:prstGeom prst="rect">
            <a:avLst/>
          </a:prstGeom>
          <a:solidFill>
            <a:srgbClr val="CCEC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174625" algn="l"/>
                <a:tab pos="358775" algn="l"/>
                <a:tab pos="536575" algn="l"/>
              </a:tabLst>
            </a:pPr>
            <a:r>
              <a:rPr lang="en-US" sz="14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f(</a:t>
            </a:r>
            <a:r>
              <a:rPr lang="en-US" sz="14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n) {</a:t>
            </a:r>
          </a:p>
          <a:p>
            <a:pPr>
              <a:tabLst>
                <a:tab pos="174625" algn="l"/>
                <a:tab pos="358775" algn="l"/>
                <a:tab pos="536575" algn="l"/>
              </a:tabLst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(n == </a:t>
            </a:r>
            <a:r>
              <a:rPr lang="en-US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 </a:t>
            </a:r>
          </a:p>
          <a:p>
            <a:pPr>
              <a:tabLst>
                <a:tab pos="174625" algn="l"/>
                <a:tab pos="358775" algn="l"/>
                <a:tab pos="536575" algn="l"/>
              </a:tabLst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174625" algn="l"/>
                <a:tab pos="358775" algn="l"/>
                <a:tab pos="536575" algn="l"/>
              </a:tabLst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>
              <a:tabLst>
                <a:tab pos="174625" algn="l"/>
                <a:tab pos="358775" algn="l"/>
                <a:tab pos="536575" algn="l"/>
              </a:tabLst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n * f(n-</a:t>
            </a:r>
            <a:r>
              <a:rPr lang="en-US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tabLst>
                <a:tab pos="174625" algn="l"/>
                <a:tab pos="358775" algn="l"/>
                <a:tab pos="536575" algn="l"/>
              </a:tabLst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44423" y="4125685"/>
            <a:ext cx="18980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Unwinding:</a:t>
            </a:r>
            <a:endParaRPr lang="en-SG" sz="2400" dirty="0">
              <a:solidFill>
                <a:srgbClr val="0000FF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65164" y="4568827"/>
            <a:ext cx="3732666" cy="143033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358775" algn="l"/>
                <a:tab pos="719138" algn="l"/>
                <a:tab pos="1077913" algn="l"/>
                <a:tab pos="1436688" algn="l"/>
              </a:tabLst>
              <a:defRPr/>
            </a:pPr>
            <a:r>
              <a:rPr lang="en-US" dirty="0">
                <a:solidFill>
                  <a:srgbClr val="006600"/>
                </a:solidFill>
                <a:latin typeface="Calibri" pitchFamily="34" charset="0"/>
              </a:rPr>
              <a:t>			</a:t>
            </a:r>
            <a:r>
              <a:rPr lang="en-US" dirty="0" smtClean="0">
                <a:solidFill>
                  <a:srgbClr val="006600"/>
                </a:solidFill>
                <a:latin typeface="Calibri" pitchFamily="34" charset="0"/>
              </a:rPr>
              <a:t>f(0</a:t>
            </a:r>
            <a:r>
              <a:rPr lang="en-US" dirty="0">
                <a:solidFill>
                  <a:srgbClr val="006600"/>
                </a:solidFill>
                <a:latin typeface="Calibri" pitchFamily="34" charset="0"/>
              </a:rPr>
              <a:t>)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: 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Return </a:t>
            </a:r>
            <a:r>
              <a:rPr lang="en-US" dirty="0">
                <a:solidFill>
                  <a:srgbClr val="660066"/>
                </a:solidFill>
                <a:latin typeface="Calibri" pitchFamily="34" charset="0"/>
              </a:rPr>
              <a:t>1</a:t>
            </a:r>
          </a:p>
          <a:p>
            <a:pPr>
              <a:spcAft>
                <a:spcPts val="600"/>
              </a:spcAft>
              <a:tabLst>
                <a:tab pos="358775" algn="l"/>
                <a:tab pos="719138" algn="l"/>
                <a:tab pos="1077913" algn="l"/>
                <a:tab pos="1436688" algn="l"/>
              </a:tabLst>
              <a:defRPr/>
            </a:pPr>
            <a:r>
              <a:rPr lang="en-US" dirty="0">
                <a:solidFill>
                  <a:srgbClr val="006600"/>
                </a:solidFill>
                <a:latin typeface="Calibri" pitchFamily="34" charset="0"/>
              </a:rPr>
              <a:t>		</a:t>
            </a:r>
            <a:r>
              <a:rPr lang="en-US" dirty="0" smtClean="0">
                <a:solidFill>
                  <a:srgbClr val="006600"/>
                </a:solidFill>
                <a:latin typeface="Calibri" pitchFamily="34" charset="0"/>
              </a:rPr>
              <a:t>f(1</a:t>
            </a:r>
            <a:r>
              <a:rPr lang="en-US" dirty="0">
                <a:solidFill>
                  <a:srgbClr val="006600"/>
                </a:solidFill>
                <a:latin typeface="Calibri" pitchFamily="34" charset="0"/>
              </a:rPr>
              <a:t>)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: Return 1 * 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f(0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) = 1 * 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1 = </a:t>
            </a:r>
            <a:r>
              <a:rPr lang="en-US" dirty="0" smtClean="0">
                <a:solidFill>
                  <a:srgbClr val="660066"/>
                </a:solidFill>
                <a:latin typeface="Calibri" pitchFamily="34" charset="0"/>
              </a:rPr>
              <a:t>1</a:t>
            </a:r>
            <a:endParaRPr lang="en-US" dirty="0">
              <a:solidFill>
                <a:srgbClr val="660066"/>
              </a:solidFill>
              <a:latin typeface="Calibri" pitchFamily="34" charset="0"/>
            </a:endParaRPr>
          </a:p>
          <a:p>
            <a:pPr>
              <a:spcAft>
                <a:spcPts val="600"/>
              </a:spcAft>
              <a:tabLst>
                <a:tab pos="358775" algn="l"/>
                <a:tab pos="719138" algn="l"/>
                <a:tab pos="1077913" algn="l"/>
                <a:tab pos="1436688" algn="l"/>
              </a:tabLst>
              <a:defRPr/>
            </a:pPr>
            <a:r>
              <a:rPr lang="en-US" dirty="0">
                <a:solidFill>
                  <a:srgbClr val="006600"/>
                </a:solidFill>
                <a:latin typeface="Calibri" pitchFamily="34" charset="0"/>
              </a:rPr>
              <a:t>	</a:t>
            </a:r>
            <a:r>
              <a:rPr lang="en-US" dirty="0" smtClean="0">
                <a:solidFill>
                  <a:srgbClr val="006600"/>
                </a:solidFill>
                <a:latin typeface="Calibri" pitchFamily="34" charset="0"/>
              </a:rPr>
              <a:t>f(2</a:t>
            </a:r>
            <a:r>
              <a:rPr lang="en-US" dirty="0">
                <a:solidFill>
                  <a:srgbClr val="006600"/>
                </a:solidFill>
                <a:latin typeface="Calibri" pitchFamily="34" charset="0"/>
              </a:rPr>
              <a:t>)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:</a:t>
            </a:r>
            <a:r>
              <a:rPr lang="en-US" dirty="0">
                <a:solidFill>
                  <a:srgbClr val="006600"/>
                </a:solidFill>
                <a:latin typeface="Calibri" pitchFamily="34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Return 2 * 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f(1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) = 2 * 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1 = </a:t>
            </a:r>
            <a:r>
              <a:rPr lang="en-US" dirty="0" smtClean="0">
                <a:solidFill>
                  <a:srgbClr val="660066"/>
                </a:solidFill>
                <a:latin typeface="Calibri" pitchFamily="34" charset="0"/>
              </a:rPr>
              <a:t>2</a:t>
            </a:r>
            <a:endParaRPr lang="en-US" dirty="0">
              <a:solidFill>
                <a:srgbClr val="660066"/>
              </a:solidFill>
              <a:latin typeface="Calibri" pitchFamily="34" charset="0"/>
            </a:endParaRPr>
          </a:p>
          <a:p>
            <a:pPr>
              <a:spcAft>
                <a:spcPts val="600"/>
              </a:spcAft>
              <a:tabLst>
                <a:tab pos="358775" algn="l"/>
                <a:tab pos="719138" algn="l"/>
                <a:tab pos="1077913" algn="l"/>
                <a:tab pos="1436688" algn="l"/>
              </a:tabLst>
              <a:defRPr/>
            </a:pPr>
            <a:r>
              <a:rPr lang="en-US" dirty="0" smtClean="0">
                <a:solidFill>
                  <a:srgbClr val="006600"/>
                </a:solidFill>
                <a:latin typeface="Calibri" pitchFamily="34" charset="0"/>
              </a:rPr>
              <a:t>f(3</a:t>
            </a:r>
            <a:r>
              <a:rPr lang="en-US" dirty="0">
                <a:solidFill>
                  <a:srgbClr val="006600"/>
                </a:solidFill>
                <a:latin typeface="Calibri" pitchFamily="34" charset="0"/>
              </a:rPr>
              <a:t>)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: Return 3 * 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f(2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) = 3 * 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2 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= </a:t>
            </a:r>
            <a:r>
              <a:rPr lang="en-US" dirty="0">
                <a:solidFill>
                  <a:srgbClr val="660066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170714" y="2699657"/>
            <a:ext cx="751115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f(3)</a:t>
            </a:r>
            <a:endParaRPr lang="en-SG" sz="2000" dirty="0"/>
          </a:p>
        </p:txBody>
      </p:sp>
      <p:cxnSp>
        <p:nvCxnSpPr>
          <p:cNvPr id="20" name="Straight Arrow Connector 19"/>
          <p:cNvCxnSpPr/>
          <p:nvPr/>
        </p:nvCxnSpPr>
        <p:spPr bwMode="auto">
          <a:xfrm>
            <a:off x="5671457" y="3113314"/>
            <a:ext cx="0" cy="304800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5464629" y="3396343"/>
            <a:ext cx="62048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3 *</a:t>
            </a:r>
            <a:endParaRPr lang="en-SG" sz="2000" dirty="0"/>
          </a:p>
        </p:txBody>
      </p:sp>
      <p:sp>
        <p:nvSpPr>
          <p:cNvPr id="28" name="TextBox 27"/>
          <p:cNvSpPr txBox="1"/>
          <p:nvPr/>
        </p:nvSpPr>
        <p:spPr>
          <a:xfrm>
            <a:off x="5910943" y="3396342"/>
            <a:ext cx="751115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f(2)</a:t>
            </a:r>
            <a:endParaRPr lang="en-SG" sz="2000" dirty="0"/>
          </a:p>
        </p:txBody>
      </p:sp>
      <p:cxnSp>
        <p:nvCxnSpPr>
          <p:cNvPr id="29" name="Straight Arrow Connector 28"/>
          <p:cNvCxnSpPr/>
          <p:nvPr/>
        </p:nvCxnSpPr>
        <p:spPr bwMode="auto">
          <a:xfrm>
            <a:off x="6444343" y="3810000"/>
            <a:ext cx="0" cy="304800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6237515" y="4093029"/>
            <a:ext cx="62048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2 *</a:t>
            </a:r>
            <a:endParaRPr lang="en-SG" sz="2000" dirty="0"/>
          </a:p>
        </p:txBody>
      </p:sp>
      <p:sp>
        <p:nvSpPr>
          <p:cNvPr id="31" name="TextBox 30"/>
          <p:cNvSpPr txBox="1"/>
          <p:nvPr/>
        </p:nvSpPr>
        <p:spPr>
          <a:xfrm>
            <a:off x="6683829" y="4093028"/>
            <a:ext cx="751115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f(1)</a:t>
            </a:r>
            <a:endParaRPr lang="en-SG" sz="2000" dirty="0"/>
          </a:p>
        </p:txBody>
      </p:sp>
      <p:cxnSp>
        <p:nvCxnSpPr>
          <p:cNvPr id="32" name="Straight Arrow Connector 31"/>
          <p:cNvCxnSpPr/>
          <p:nvPr/>
        </p:nvCxnSpPr>
        <p:spPr bwMode="auto">
          <a:xfrm>
            <a:off x="7271658" y="4506686"/>
            <a:ext cx="0" cy="304800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7064830" y="4789715"/>
            <a:ext cx="62048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1 *</a:t>
            </a:r>
            <a:endParaRPr lang="en-SG" sz="2000" dirty="0"/>
          </a:p>
        </p:txBody>
      </p:sp>
      <p:sp>
        <p:nvSpPr>
          <p:cNvPr id="34" name="TextBox 33"/>
          <p:cNvSpPr txBox="1"/>
          <p:nvPr/>
        </p:nvSpPr>
        <p:spPr>
          <a:xfrm>
            <a:off x="7511144" y="4789714"/>
            <a:ext cx="751115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f(0)</a:t>
            </a:r>
            <a:endParaRPr lang="en-SG" sz="2000" dirty="0"/>
          </a:p>
        </p:txBody>
      </p:sp>
      <p:cxnSp>
        <p:nvCxnSpPr>
          <p:cNvPr id="35" name="Straight Connector 34"/>
          <p:cNvCxnSpPr/>
          <p:nvPr/>
        </p:nvCxnSpPr>
        <p:spPr bwMode="auto">
          <a:xfrm flipH="1">
            <a:off x="7511143" y="4778829"/>
            <a:ext cx="729343" cy="413657"/>
          </a:xfrm>
          <a:prstGeom prst="line">
            <a:avLst/>
          </a:prstGeom>
          <a:solidFill>
            <a:schemeClr val="accent1"/>
          </a:solidFill>
          <a:ln w="28575" cap="sq" cmpd="sng" algn="ctr">
            <a:solidFill>
              <a:srgbClr val="FF33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8338457" y="4789715"/>
            <a:ext cx="33745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660066"/>
                </a:solidFill>
              </a:rPr>
              <a:t>1</a:t>
            </a:r>
            <a:endParaRPr lang="en-SG" dirty="0">
              <a:solidFill>
                <a:srgbClr val="660066"/>
              </a:solidFill>
            </a:endParaRPr>
          </a:p>
        </p:txBody>
      </p:sp>
      <p:cxnSp>
        <p:nvCxnSpPr>
          <p:cNvPr id="37" name="Straight Connector 36"/>
          <p:cNvCxnSpPr/>
          <p:nvPr/>
        </p:nvCxnSpPr>
        <p:spPr bwMode="auto">
          <a:xfrm flipH="1">
            <a:off x="6694714" y="4082143"/>
            <a:ext cx="729343" cy="413657"/>
          </a:xfrm>
          <a:prstGeom prst="line">
            <a:avLst/>
          </a:prstGeom>
          <a:solidFill>
            <a:schemeClr val="accent1"/>
          </a:solidFill>
          <a:ln w="28575" cap="sq" cmpd="sng" algn="ctr">
            <a:solidFill>
              <a:srgbClr val="FF33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7522028" y="4114800"/>
            <a:ext cx="33745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660066"/>
                </a:solidFill>
              </a:rPr>
              <a:t>1</a:t>
            </a:r>
            <a:endParaRPr lang="en-SG" dirty="0">
              <a:solidFill>
                <a:srgbClr val="660066"/>
              </a:solidFill>
            </a:endParaRPr>
          </a:p>
        </p:txBody>
      </p:sp>
      <p:cxnSp>
        <p:nvCxnSpPr>
          <p:cNvPr id="39" name="Straight Connector 38"/>
          <p:cNvCxnSpPr/>
          <p:nvPr/>
        </p:nvCxnSpPr>
        <p:spPr bwMode="auto">
          <a:xfrm flipH="1">
            <a:off x="5943600" y="3385457"/>
            <a:ext cx="729343" cy="413657"/>
          </a:xfrm>
          <a:prstGeom prst="line">
            <a:avLst/>
          </a:prstGeom>
          <a:solidFill>
            <a:schemeClr val="accent1"/>
          </a:solidFill>
          <a:ln w="28575" cap="sq" cmpd="sng" algn="ctr">
            <a:solidFill>
              <a:srgbClr val="FF33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0" name="TextBox 39"/>
          <p:cNvSpPr txBox="1"/>
          <p:nvPr/>
        </p:nvSpPr>
        <p:spPr>
          <a:xfrm>
            <a:off x="6770914" y="3418114"/>
            <a:ext cx="33745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660066"/>
                </a:solidFill>
              </a:rPr>
              <a:t>2</a:t>
            </a:r>
            <a:endParaRPr lang="en-SG" dirty="0">
              <a:solidFill>
                <a:srgbClr val="660066"/>
              </a:solidFill>
            </a:endParaRPr>
          </a:p>
        </p:txBody>
      </p:sp>
      <p:cxnSp>
        <p:nvCxnSpPr>
          <p:cNvPr id="41" name="Straight Connector 40"/>
          <p:cNvCxnSpPr/>
          <p:nvPr/>
        </p:nvCxnSpPr>
        <p:spPr bwMode="auto">
          <a:xfrm flipH="1">
            <a:off x="5203371" y="2688771"/>
            <a:ext cx="729343" cy="413657"/>
          </a:xfrm>
          <a:prstGeom prst="line">
            <a:avLst/>
          </a:prstGeom>
          <a:solidFill>
            <a:schemeClr val="accent1"/>
          </a:solidFill>
          <a:ln w="28575" cap="sq" cmpd="sng" algn="ctr">
            <a:solidFill>
              <a:srgbClr val="FF33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6030685" y="2721428"/>
            <a:ext cx="33745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660066"/>
                </a:solidFill>
              </a:rPr>
              <a:t>6</a:t>
            </a:r>
            <a:endParaRPr lang="en-SG" dirty="0">
              <a:solidFill>
                <a:srgbClr val="660066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415680" y="2198913"/>
            <a:ext cx="16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Trace tree:</a:t>
            </a:r>
            <a:endParaRPr lang="en-SG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525469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5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 build="p" animBg="1"/>
      <p:bldP spid="17" grpId="0"/>
      <p:bldP spid="18" grpId="0" build="p" animBg="1"/>
      <p:bldP spid="19" grpId="0" animBg="1"/>
      <p:bldP spid="21" grpId="0"/>
      <p:bldP spid="28" grpId="0" animBg="1"/>
      <p:bldP spid="30" grpId="0"/>
      <p:bldP spid="31" grpId="0" animBg="1"/>
      <p:bldP spid="33" grpId="0"/>
      <p:bldP spid="34" grpId="0" animBg="1"/>
      <p:bldP spid="36" grpId="0"/>
      <p:bldP spid="38" grpId="0"/>
      <p:bldP spid="40" grpId="0"/>
      <p:bldP spid="42" grpId="0"/>
      <p:bldP spid="4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2.2 Demo #2: Fibonacci </a:t>
            </a:r>
            <a:r>
              <a:rPr lang="en-GB" sz="3600" smtClean="0">
                <a:solidFill>
                  <a:srgbClr val="0000FF"/>
                </a:solidFill>
              </a:rPr>
              <a:t>(1/4)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Unit17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11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pic>
        <p:nvPicPr>
          <p:cNvPr id="44" name="Picture 5" descr="FibonacciSunflower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08925" y="479425"/>
            <a:ext cx="1012825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" name="Picture 6" descr="Fibonacci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94638" y="1431925"/>
            <a:ext cx="1036637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" name="Picture 7" descr="fibrab.gif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97066" y="2432050"/>
            <a:ext cx="3599272" cy="302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Rectangle 3"/>
          <p:cNvSpPr txBox="1">
            <a:spLocks noChangeArrowheads="1"/>
          </p:cNvSpPr>
          <p:nvPr/>
        </p:nvSpPr>
        <p:spPr bwMode="auto">
          <a:xfrm>
            <a:off x="850900" y="5586413"/>
            <a:ext cx="788035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kern="0" dirty="0">
                <a:latin typeface="+mn-lt"/>
                <a:cs typeface="+mn-cs"/>
                <a:hlinkClick r:id="rId6"/>
              </a:rPr>
              <a:t>http://www.maths.surrey.ac.uk/hosted-sites/R.Knott/Fibonacci/fibnat.html</a:t>
            </a:r>
            <a:endParaRPr lang="en-US" kern="0" dirty="0">
              <a:latin typeface="+mn-lt"/>
              <a:cs typeface="+mn-cs"/>
            </a:endParaRPr>
          </a:p>
        </p:txBody>
      </p:sp>
      <p:sp>
        <p:nvSpPr>
          <p:cNvPr id="48" name="Rectangle 3"/>
          <p:cNvSpPr txBox="1">
            <a:spLocks noChangeArrowheads="1"/>
          </p:cNvSpPr>
          <p:nvPr/>
        </p:nvSpPr>
        <p:spPr bwMode="auto">
          <a:xfrm>
            <a:off x="431800" y="4427310"/>
            <a:ext cx="4786313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400" kern="0" dirty="0">
                <a:latin typeface="+mn-lt"/>
                <a:cs typeface="+mn-cs"/>
              </a:rPr>
              <a:t>Fibonacci numbers are found in nature (sea-shells, sunflowers, etc)</a:t>
            </a:r>
          </a:p>
        </p:txBody>
      </p:sp>
      <p:sp>
        <p:nvSpPr>
          <p:cNvPr id="49" name="Rectangle 3"/>
          <p:cNvSpPr txBox="1">
            <a:spLocks noChangeArrowheads="1"/>
          </p:cNvSpPr>
          <p:nvPr/>
        </p:nvSpPr>
        <p:spPr>
          <a:xfrm>
            <a:off x="431800" y="1384754"/>
            <a:ext cx="6959600" cy="15870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1313" indent="-341313" fontAlgn="auto"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dirty="0" smtClean="0"/>
              <a:t>The </a:t>
            </a:r>
            <a:r>
              <a:rPr lang="en-US" sz="2800" dirty="0" smtClean="0">
                <a:solidFill>
                  <a:srgbClr val="0000FF"/>
                </a:solidFill>
              </a:rPr>
              <a:t>Fibonacci series </a:t>
            </a:r>
            <a:r>
              <a:rPr lang="en-US" sz="2800" dirty="0" smtClean="0"/>
              <a:t>models the rabbit population each time they mate: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None/>
            </a:pPr>
            <a:r>
              <a:rPr lang="en-US" sz="2400" dirty="0" smtClean="0"/>
              <a:t>	</a:t>
            </a:r>
            <a:r>
              <a:rPr lang="en-US" dirty="0" smtClean="0"/>
              <a:t>1, 1, 2, 3, 5, 8, 13, 21, …</a:t>
            </a:r>
          </a:p>
          <a:p>
            <a:pPr fontAlgn="auto">
              <a:spcAft>
                <a:spcPts val="0"/>
              </a:spcAft>
            </a:pPr>
            <a:endParaRPr lang="en-US" dirty="0" smtClean="0"/>
          </a:p>
        </p:txBody>
      </p:sp>
      <p:sp>
        <p:nvSpPr>
          <p:cNvPr id="50" name="Rectangle 3"/>
          <p:cNvSpPr txBox="1">
            <a:spLocks noChangeArrowheads="1"/>
          </p:cNvSpPr>
          <p:nvPr/>
        </p:nvSpPr>
        <p:spPr bwMode="auto">
          <a:xfrm>
            <a:off x="431800" y="3037114"/>
            <a:ext cx="5490029" cy="1273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1313" marR="0" lvl="0" indent="-34131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modern version is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	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0,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 1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, 1, 2, 3, 5, 8, 13, 21, …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0006462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8" grpId="0"/>
      <p:bldP spid="5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2.2 Demo #2: </a:t>
            </a:r>
            <a:r>
              <a:rPr lang="en-GB" sz="3600" smtClean="0">
                <a:solidFill>
                  <a:srgbClr val="0000FF"/>
                </a:solidFill>
              </a:rPr>
              <a:t>Fibonacci (2/4)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Unit17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12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pic>
        <p:nvPicPr>
          <p:cNvPr id="44" name="Picture 5" descr="FibonacciSunflower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08925" y="479425"/>
            <a:ext cx="1012825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" name="Picture 6" descr="Fibonacci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94638" y="1431925"/>
            <a:ext cx="1036637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" name="Rectangle 3"/>
          <p:cNvSpPr txBox="1">
            <a:spLocks noChangeArrowheads="1"/>
          </p:cNvSpPr>
          <p:nvPr/>
        </p:nvSpPr>
        <p:spPr bwMode="auto">
          <a:xfrm>
            <a:off x="431799" y="1393915"/>
            <a:ext cx="7462839" cy="19284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400" kern="0" dirty="0">
                <a:latin typeface="+mn-lt"/>
                <a:cs typeface="+mn-cs"/>
              </a:rPr>
              <a:t>Fibonacci numbers are found in nature (sea-shells, sunflowers, </a:t>
            </a:r>
            <a:r>
              <a:rPr lang="en-US" sz="2400" kern="0">
                <a:latin typeface="+mn-lt"/>
                <a:cs typeface="+mn-cs"/>
              </a:rPr>
              <a:t>etc</a:t>
            </a:r>
            <a:r>
              <a:rPr lang="en-US" sz="2400" kern="0" smtClean="0">
                <a:latin typeface="+mn-lt"/>
                <a:cs typeface="+mn-cs"/>
              </a:rPr>
              <a:t>)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400" kern="0">
                <a:hlinkClick r:id="rId5"/>
              </a:rPr>
              <a:t>http://</a:t>
            </a:r>
            <a:r>
              <a:rPr lang="en-US" sz="2400" kern="0" smtClean="0">
                <a:hlinkClick r:id="rId5"/>
              </a:rPr>
              <a:t>www.maths.surrey.ac.uk/hosted-sites/R.Knott/Fibonacci/fibnat.html</a:t>
            </a:r>
            <a:endParaRPr lang="en-US" sz="2400" kern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07" r="27887"/>
          <a:stretch/>
        </p:blipFill>
        <p:spPr>
          <a:xfrm>
            <a:off x="6361430" y="2634615"/>
            <a:ext cx="2560320" cy="329565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6439" y="3459478"/>
            <a:ext cx="1133475" cy="134302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5877" y="3540440"/>
            <a:ext cx="752475" cy="118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24515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2.2 Demo #2: </a:t>
            </a:r>
            <a:r>
              <a:rPr lang="en-GB" sz="3600" smtClean="0">
                <a:solidFill>
                  <a:srgbClr val="0000FF"/>
                </a:solidFill>
              </a:rPr>
              <a:t>Fibonacci (3/4)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Unit17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13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337457" y="1295400"/>
            <a:ext cx="3537857" cy="400110"/>
          </a:xfrm>
          <a:prstGeom prst="rect">
            <a:avLst/>
          </a:prstGeom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ym typeface="Symbol"/>
              </a:rPr>
              <a:t>0, 1, 1, 2, 3, 5, 8, 13, 21, …</a:t>
            </a:r>
            <a:r>
              <a:rPr lang="en-US" sz="2000" dirty="0" smtClean="0"/>
              <a:t>  </a:t>
            </a:r>
            <a:endParaRPr lang="en-SG" sz="2000" dirty="0"/>
          </a:p>
        </p:txBody>
      </p:sp>
      <p:grpSp>
        <p:nvGrpSpPr>
          <p:cNvPr id="14" name="Group 13"/>
          <p:cNvGrpSpPr/>
          <p:nvPr/>
        </p:nvGrpSpPr>
        <p:grpSpPr>
          <a:xfrm>
            <a:off x="409739" y="1857102"/>
            <a:ext cx="3833077" cy="4326064"/>
            <a:chOff x="409739" y="1857102"/>
            <a:chExt cx="3833077" cy="4326064"/>
          </a:xfrm>
        </p:grpSpPr>
        <p:sp>
          <p:nvSpPr>
            <p:cNvPr id="15" name="TextBox 14"/>
            <p:cNvSpPr txBox="1"/>
            <p:nvPr/>
          </p:nvSpPr>
          <p:spPr>
            <a:xfrm>
              <a:off x="409739" y="1857102"/>
              <a:ext cx="185449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Iterative code:</a:t>
              </a:r>
              <a:endParaRPr lang="en-SG" sz="20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82752" y="2212848"/>
              <a:ext cx="3560064" cy="3970318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>
                <a:tabLst>
                  <a:tab pos="268288" algn="l"/>
                  <a:tab pos="536575" algn="l"/>
                  <a:tab pos="804863" algn="l"/>
                </a:tabLst>
              </a:pPr>
              <a:r>
                <a:rPr lang="en-US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Pre-</a:t>
              </a:r>
              <a:r>
                <a:rPr lang="en-US" b="1" dirty="0" err="1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cond</a:t>
              </a:r>
              <a:r>
                <a:rPr lang="en-US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: n &gt;= 0</a:t>
              </a:r>
            </a:p>
            <a:p>
              <a:pPr>
                <a:tabLst>
                  <a:tab pos="268288" algn="l"/>
                  <a:tab pos="536575" algn="l"/>
                  <a:tab pos="804863" algn="l"/>
                </a:tabLst>
              </a:pPr>
              <a:r>
                <a:rPr lang="en-US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fib_iter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n) {</a:t>
              </a:r>
            </a:p>
            <a:p>
              <a:pPr>
                <a:tabLst>
                  <a:tab pos="268288" algn="l"/>
                  <a:tab pos="536575" algn="l"/>
                  <a:tab pos="804863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prev1 = 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, </a:t>
              </a:r>
            </a:p>
            <a:p>
              <a:pPr>
                <a:tabLst>
                  <a:tab pos="268288" algn="l"/>
                  <a:tab pos="536575" algn="l"/>
                  <a:tab pos="804863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    prev2 = 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, sum;</a:t>
              </a:r>
            </a:p>
            <a:p>
              <a:pPr>
                <a:tabLst>
                  <a:tab pos="268288" algn="l"/>
                  <a:tab pos="536575" algn="l"/>
                  <a:tab pos="804863" algn="l"/>
                </a:tabLst>
              </a:pPr>
              <a:endParaRPr lang="en-US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268288" algn="l"/>
                  <a:tab pos="536575" algn="l"/>
                  <a:tab pos="804863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if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(n &lt; 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)</a:t>
              </a:r>
            </a:p>
            <a:p>
              <a:pPr>
                <a:tabLst>
                  <a:tab pos="268288" algn="l"/>
                  <a:tab pos="536575" algn="l"/>
                  <a:tab pos="804863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n;</a:t>
              </a:r>
            </a:p>
            <a:p>
              <a:pPr>
                <a:tabLst>
                  <a:tab pos="268288" algn="l"/>
                  <a:tab pos="536575" algn="l"/>
                  <a:tab pos="804863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for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(; n&gt;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; n--) {</a:t>
              </a:r>
            </a:p>
            <a:p>
              <a:pPr>
                <a:tabLst>
                  <a:tab pos="268288" algn="l"/>
                  <a:tab pos="536575" algn="l"/>
                  <a:tab pos="804863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	sum = prev1 + prev2;</a:t>
              </a:r>
            </a:p>
            <a:p>
              <a:pPr>
                <a:tabLst>
                  <a:tab pos="268288" algn="l"/>
                  <a:tab pos="536575" algn="l"/>
                  <a:tab pos="804863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	prev2 = prev1;</a:t>
              </a:r>
            </a:p>
            <a:p>
              <a:pPr>
                <a:tabLst>
                  <a:tab pos="268288" algn="l"/>
                  <a:tab pos="536575" algn="l"/>
                  <a:tab pos="804863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	prev1 = sum;</a:t>
              </a:r>
            </a:p>
            <a:p>
              <a:pPr>
                <a:tabLst>
                  <a:tab pos="268288" algn="l"/>
                  <a:tab pos="536575" algn="l"/>
                  <a:tab pos="804863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}</a:t>
              </a:r>
            </a:p>
            <a:p>
              <a:pPr>
                <a:tabLst>
                  <a:tab pos="268288" algn="l"/>
                  <a:tab pos="536575" algn="l"/>
                  <a:tab pos="804863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sum;</a:t>
              </a:r>
            </a:p>
            <a:p>
              <a:pPr>
                <a:tabLst>
                  <a:tab pos="268288" algn="l"/>
                  <a:tab pos="536575" algn="l"/>
                  <a:tab pos="804863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4134394" y="1857102"/>
            <a:ext cx="4802342" cy="2387071"/>
            <a:chOff x="4134394" y="1857102"/>
            <a:chExt cx="4802342" cy="2387071"/>
          </a:xfrm>
        </p:grpSpPr>
        <p:sp>
          <p:nvSpPr>
            <p:cNvPr id="18" name="TextBox 17"/>
            <p:cNvSpPr txBox="1"/>
            <p:nvPr/>
          </p:nvSpPr>
          <p:spPr>
            <a:xfrm>
              <a:off x="4134394" y="1857102"/>
              <a:ext cx="220544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Recursive code:</a:t>
              </a:r>
              <a:endParaRPr lang="en-SG" sz="20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407408" y="2212848"/>
              <a:ext cx="4529328" cy="2031325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>
                <a:tabLst>
                  <a:tab pos="268288" algn="l"/>
                  <a:tab pos="536575" algn="l"/>
                  <a:tab pos="804863" algn="l"/>
                </a:tabLst>
              </a:pPr>
              <a:r>
                <a:rPr lang="en-US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Pre-</a:t>
              </a:r>
              <a:r>
                <a:rPr lang="en-US" b="1" dirty="0" err="1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cond</a:t>
              </a:r>
              <a:r>
                <a:rPr lang="en-US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: n &gt;= 0</a:t>
              </a:r>
            </a:p>
            <a:p>
              <a:pPr>
                <a:tabLst>
                  <a:tab pos="268288" algn="l"/>
                  <a:tab pos="536575" algn="l"/>
                  <a:tab pos="804863" algn="l"/>
                </a:tabLst>
              </a:pPr>
              <a:r>
                <a:rPr lang="en-US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fib(</a:t>
              </a:r>
              <a:r>
                <a:rPr lang="en-US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n) {</a:t>
              </a:r>
            </a:p>
            <a:p>
              <a:pPr>
                <a:tabLst>
                  <a:tab pos="268288" algn="l"/>
                  <a:tab pos="536575" algn="l"/>
                  <a:tab pos="804863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if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(n &lt; 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)</a:t>
              </a:r>
            </a:p>
            <a:p>
              <a:pPr>
                <a:tabLst>
                  <a:tab pos="268288" algn="l"/>
                  <a:tab pos="536575" algn="l"/>
                  <a:tab pos="804863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n;</a:t>
              </a:r>
            </a:p>
            <a:p>
              <a:pPr>
                <a:tabLst>
                  <a:tab pos="268288" algn="l"/>
                  <a:tab pos="536575" algn="l"/>
                  <a:tab pos="804863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else</a:t>
              </a:r>
              <a:endParaRPr lang="en-US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268288" algn="l"/>
                  <a:tab pos="536575" algn="l"/>
                  <a:tab pos="804863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fib(n-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) + fib(n-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268288" algn="l"/>
                  <a:tab pos="536575" algn="l"/>
                  <a:tab pos="804863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4804229" y="4336143"/>
            <a:ext cx="2677886" cy="1323439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Recurrence relation:</a:t>
            </a:r>
          </a:p>
          <a:p>
            <a:pPr lvl="1">
              <a:buFontTx/>
              <a:buNone/>
            </a:pPr>
            <a:r>
              <a:rPr lang="en-US" sz="2000" dirty="0" smtClean="0">
                <a:solidFill>
                  <a:srgbClr val="800000"/>
                </a:solidFill>
                <a:latin typeface="Calibri" pitchFamily="34" charset="0"/>
              </a:rPr>
              <a:t>f</a:t>
            </a:r>
            <a:r>
              <a:rPr lang="en-US" sz="2000" baseline="-25000" dirty="0" smtClean="0">
                <a:solidFill>
                  <a:srgbClr val="800000"/>
                </a:solidFill>
                <a:latin typeface="Calibri" pitchFamily="34" charset="0"/>
              </a:rPr>
              <a:t>n</a:t>
            </a:r>
            <a:r>
              <a:rPr lang="en-US" sz="2000" dirty="0" smtClean="0">
                <a:solidFill>
                  <a:srgbClr val="800000"/>
                </a:solidFill>
                <a:latin typeface="Calibri" pitchFamily="34" charset="0"/>
              </a:rPr>
              <a:t> = f</a:t>
            </a:r>
            <a:r>
              <a:rPr lang="en-US" sz="2000" baseline="-25000" dirty="0" smtClean="0">
                <a:solidFill>
                  <a:srgbClr val="800000"/>
                </a:solidFill>
                <a:latin typeface="Calibri" pitchFamily="34" charset="0"/>
              </a:rPr>
              <a:t>n-1</a:t>
            </a:r>
            <a:r>
              <a:rPr lang="en-US" sz="2000" dirty="0" smtClean="0">
                <a:solidFill>
                  <a:srgbClr val="800000"/>
                </a:solidFill>
                <a:latin typeface="Calibri" pitchFamily="34" charset="0"/>
              </a:rPr>
              <a:t> + f</a:t>
            </a:r>
            <a:r>
              <a:rPr lang="en-US" sz="2000" baseline="-25000" dirty="0" smtClean="0">
                <a:solidFill>
                  <a:srgbClr val="800000"/>
                </a:solidFill>
                <a:latin typeface="Calibri" pitchFamily="34" charset="0"/>
              </a:rPr>
              <a:t>n-2  </a:t>
            </a:r>
            <a:r>
              <a:rPr lang="en-US" sz="2000" dirty="0" smtClean="0">
                <a:solidFill>
                  <a:srgbClr val="800000"/>
                </a:solidFill>
                <a:latin typeface="Calibri" pitchFamily="34" charset="0"/>
              </a:rPr>
              <a:t>n</a:t>
            </a:r>
            <a:r>
              <a:rPr lang="en-US" sz="2000" dirty="0" smtClean="0">
                <a:solidFill>
                  <a:srgbClr val="800000"/>
                </a:solidFill>
                <a:latin typeface="Calibri" pitchFamily="34" charset="0"/>
                <a:sym typeface="Symbol" pitchFamily="18" charset="2"/>
              </a:rPr>
              <a:t>≥ 2</a:t>
            </a:r>
          </a:p>
          <a:p>
            <a:pPr lvl="1">
              <a:buFontTx/>
              <a:buNone/>
            </a:pPr>
            <a:r>
              <a:rPr lang="en-US" sz="2000" dirty="0" smtClean="0">
                <a:solidFill>
                  <a:srgbClr val="800000"/>
                </a:solidFill>
                <a:latin typeface="Calibri" pitchFamily="34" charset="0"/>
                <a:sym typeface="Symbol" pitchFamily="18" charset="2"/>
              </a:rPr>
              <a:t>f</a:t>
            </a:r>
            <a:r>
              <a:rPr lang="en-US" sz="2000" baseline="-25000" dirty="0" smtClean="0">
                <a:solidFill>
                  <a:srgbClr val="800000"/>
                </a:solidFill>
                <a:latin typeface="Calibri" pitchFamily="34" charset="0"/>
                <a:sym typeface="Symbol" pitchFamily="18" charset="2"/>
              </a:rPr>
              <a:t>0 </a:t>
            </a:r>
            <a:r>
              <a:rPr lang="en-US" sz="2000" dirty="0" smtClean="0">
                <a:solidFill>
                  <a:srgbClr val="800000"/>
                </a:solidFill>
                <a:latin typeface="Calibri" pitchFamily="34" charset="0"/>
                <a:sym typeface="Symbol" pitchFamily="18" charset="2"/>
              </a:rPr>
              <a:t>= 0</a:t>
            </a:r>
          </a:p>
          <a:p>
            <a:pPr lvl="1">
              <a:buFontTx/>
              <a:buNone/>
            </a:pPr>
            <a:r>
              <a:rPr lang="en-US" sz="2000" dirty="0" smtClean="0">
                <a:solidFill>
                  <a:srgbClr val="800000"/>
                </a:solidFill>
                <a:latin typeface="Calibri" pitchFamily="34" charset="0"/>
                <a:sym typeface="Symbol" pitchFamily="18" charset="2"/>
              </a:rPr>
              <a:t>f</a:t>
            </a:r>
            <a:r>
              <a:rPr lang="en-US" sz="2000" baseline="-25000" dirty="0" smtClean="0">
                <a:solidFill>
                  <a:srgbClr val="800000"/>
                </a:solidFill>
                <a:latin typeface="Calibri" pitchFamily="34" charset="0"/>
                <a:sym typeface="Symbol" pitchFamily="18" charset="2"/>
              </a:rPr>
              <a:t>1</a:t>
            </a:r>
            <a:r>
              <a:rPr lang="en-US" sz="2000" dirty="0" smtClean="0">
                <a:solidFill>
                  <a:srgbClr val="800000"/>
                </a:solidFill>
                <a:latin typeface="Calibri" pitchFamily="34" charset="0"/>
                <a:sym typeface="Symbol" pitchFamily="18" charset="2"/>
              </a:rPr>
              <a:t> = 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531429" y="1415142"/>
            <a:ext cx="2242457" cy="369332"/>
          </a:xfrm>
          <a:prstGeom prst="rect">
            <a:avLst/>
          </a:prstGeom>
          <a:solidFill>
            <a:srgbClr val="CC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mtClean="0"/>
              <a:t>Unit17_Fibonacci.c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79392074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2.2 </a:t>
            </a:r>
            <a:r>
              <a:rPr lang="en-GB" sz="3600" smtClean="0">
                <a:solidFill>
                  <a:srgbClr val="0000FF"/>
                </a:solidFill>
              </a:rPr>
              <a:t>Fibonacci (4/4)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Unit17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14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>
          <a:xfrm>
            <a:off x="457200" y="1373189"/>
            <a:ext cx="7053943" cy="923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1313" indent="-34131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 smtClean="0"/>
              <a:t>fib(n) makes 2 recursive calls: fib(n-1) and fib(n-2)</a:t>
            </a:r>
          </a:p>
          <a:p>
            <a:pPr marL="341313" indent="-34131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rgbClr val="0000FF"/>
                </a:solidFill>
              </a:rPr>
              <a:t>Trace tree </a:t>
            </a:r>
            <a:r>
              <a:rPr lang="en-US" sz="2000" dirty="0" smtClean="0"/>
              <a:t>(or </a:t>
            </a:r>
            <a:r>
              <a:rPr lang="en-US" sz="2000" dirty="0" smtClean="0">
                <a:solidFill>
                  <a:srgbClr val="0000FF"/>
                </a:solidFill>
              </a:rPr>
              <a:t>call tree</a:t>
            </a:r>
            <a:r>
              <a:rPr lang="en-US" sz="2000" dirty="0" smtClean="0"/>
              <a:t>) for fib(5)</a:t>
            </a:r>
          </a:p>
        </p:txBody>
      </p:sp>
      <p:sp>
        <p:nvSpPr>
          <p:cNvPr id="23" name="Text Box 4"/>
          <p:cNvSpPr txBox="1">
            <a:spLocks noChangeArrowheads="1"/>
          </p:cNvSpPr>
          <p:nvPr/>
        </p:nvSpPr>
        <p:spPr bwMode="auto">
          <a:xfrm>
            <a:off x="4393210" y="2520190"/>
            <a:ext cx="992406" cy="349178"/>
          </a:xfrm>
          <a:prstGeom prst="rect">
            <a:avLst/>
          </a:prstGeom>
          <a:solidFill>
            <a:srgbClr val="CC99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dirty="0" smtClean="0"/>
              <a:t>fib(5</a:t>
            </a:r>
            <a:r>
              <a:rPr lang="en-US" sz="1600" dirty="0"/>
              <a:t>)</a:t>
            </a:r>
          </a:p>
        </p:txBody>
      </p:sp>
      <p:sp>
        <p:nvSpPr>
          <p:cNvPr id="24" name="Line 13"/>
          <p:cNvSpPr>
            <a:spLocks noChangeShapeType="1"/>
          </p:cNvSpPr>
          <p:nvPr/>
        </p:nvSpPr>
        <p:spPr bwMode="auto">
          <a:xfrm flipV="1">
            <a:off x="3380887" y="2879341"/>
            <a:ext cx="1012848" cy="432949"/>
          </a:xfrm>
          <a:prstGeom prst="line">
            <a:avLst/>
          </a:prstGeom>
          <a:noFill/>
          <a:ln w="31750" cap="sq">
            <a:solidFill>
              <a:srgbClr val="006600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SG"/>
          </a:p>
        </p:txBody>
      </p:sp>
      <p:sp>
        <p:nvSpPr>
          <p:cNvPr id="25" name="Text Box 15"/>
          <p:cNvSpPr txBox="1">
            <a:spLocks noChangeArrowheads="1"/>
          </p:cNvSpPr>
          <p:nvPr/>
        </p:nvSpPr>
        <p:spPr bwMode="auto">
          <a:xfrm>
            <a:off x="3626202" y="2866333"/>
            <a:ext cx="304784" cy="28421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3600" tIns="3600" rIns="3600" bIns="36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smtClean="0"/>
              <a:t>3</a:t>
            </a:r>
            <a:endParaRPr lang="en-US" b="1" dirty="0"/>
          </a:p>
        </p:txBody>
      </p:sp>
      <p:sp>
        <p:nvSpPr>
          <p:cNvPr id="26" name="Text Box 16"/>
          <p:cNvSpPr txBox="1">
            <a:spLocks noChangeArrowheads="1"/>
          </p:cNvSpPr>
          <p:nvPr/>
        </p:nvSpPr>
        <p:spPr bwMode="auto">
          <a:xfrm>
            <a:off x="5824207" y="2899254"/>
            <a:ext cx="304784" cy="28421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3600" tIns="3600" rIns="3600" bIns="36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smtClean="0"/>
              <a:t>2</a:t>
            </a:r>
            <a:endParaRPr lang="en-US" b="1" dirty="0"/>
          </a:p>
        </p:txBody>
      </p:sp>
      <p:sp>
        <p:nvSpPr>
          <p:cNvPr id="27" name="Text Box 18"/>
          <p:cNvSpPr txBox="1">
            <a:spLocks noChangeArrowheads="1"/>
          </p:cNvSpPr>
          <p:nvPr/>
        </p:nvSpPr>
        <p:spPr bwMode="auto">
          <a:xfrm>
            <a:off x="1950158" y="3709409"/>
            <a:ext cx="304784" cy="28421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3600" tIns="3600" rIns="3600" bIns="36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smtClean="0"/>
              <a:t>2</a:t>
            </a:r>
            <a:endParaRPr lang="en-US" b="1" dirty="0"/>
          </a:p>
        </p:txBody>
      </p:sp>
      <p:sp>
        <p:nvSpPr>
          <p:cNvPr id="28" name="Text Box 20"/>
          <p:cNvSpPr txBox="1">
            <a:spLocks noChangeArrowheads="1"/>
          </p:cNvSpPr>
          <p:nvPr/>
        </p:nvSpPr>
        <p:spPr bwMode="auto">
          <a:xfrm>
            <a:off x="3757624" y="3787451"/>
            <a:ext cx="304784" cy="28421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3600" tIns="3600" rIns="3600" bIns="36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smtClean="0"/>
              <a:t>1</a:t>
            </a:r>
            <a:endParaRPr lang="en-US" b="1" dirty="0"/>
          </a:p>
        </p:txBody>
      </p:sp>
      <p:sp>
        <p:nvSpPr>
          <p:cNvPr id="29" name="Text Box 22"/>
          <p:cNvSpPr txBox="1">
            <a:spLocks noChangeArrowheads="1"/>
          </p:cNvSpPr>
          <p:nvPr/>
        </p:nvSpPr>
        <p:spPr bwMode="auto">
          <a:xfrm>
            <a:off x="841732" y="4653878"/>
            <a:ext cx="304784" cy="28421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3600" tIns="3600" rIns="3600" bIns="36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smtClean="0"/>
              <a:t>1</a:t>
            </a:r>
            <a:endParaRPr lang="en-US" b="1" dirty="0"/>
          </a:p>
        </p:txBody>
      </p:sp>
      <p:sp>
        <p:nvSpPr>
          <p:cNvPr id="30" name="Line 21"/>
          <p:cNvSpPr>
            <a:spLocks noChangeShapeType="1"/>
          </p:cNvSpPr>
          <p:nvPr/>
        </p:nvSpPr>
        <p:spPr bwMode="auto">
          <a:xfrm flipV="1">
            <a:off x="854741" y="4577694"/>
            <a:ext cx="635363" cy="518426"/>
          </a:xfrm>
          <a:prstGeom prst="line">
            <a:avLst/>
          </a:prstGeom>
          <a:noFill/>
          <a:ln w="31750" cap="sq">
            <a:solidFill>
              <a:srgbClr val="006600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SG"/>
          </a:p>
        </p:txBody>
      </p:sp>
      <p:sp>
        <p:nvSpPr>
          <p:cNvPr id="31" name="Line 23"/>
          <p:cNvSpPr>
            <a:spLocks noChangeShapeType="1"/>
          </p:cNvSpPr>
          <p:nvPr/>
        </p:nvSpPr>
        <p:spPr bwMode="auto">
          <a:xfrm flipH="1" flipV="1">
            <a:off x="1924643" y="4577693"/>
            <a:ext cx="635363" cy="518426"/>
          </a:xfrm>
          <a:prstGeom prst="line">
            <a:avLst/>
          </a:prstGeom>
          <a:noFill/>
          <a:ln w="31750" cap="sq">
            <a:solidFill>
              <a:srgbClr val="006600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SG"/>
          </a:p>
        </p:txBody>
      </p:sp>
      <p:sp>
        <p:nvSpPr>
          <p:cNvPr id="32" name="Text Box 24"/>
          <p:cNvSpPr txBox="1">
            <a:spLocks noChangeArrowheads="1"/>
          </p:cNvSpPr>
          <p:nvPr/>
        </p:nvSpPr>
        <p:spPr bwMode="auto">
          <a:xfrm>
            <a:off x="2315485" y="4675649"/>
            <a:ext cx="304784" cy="28093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3600" tIns="3600" rIns="3600" bIns="36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1</a:t>
            </a:r>
          </a:p>
        </p:txBody>
      </p:sp>
      <p:sp>
        <p:nvSpPr>
          <p:cNvPr id="33" name="Text Box 26"/>
          <p:cNvSpPr txBox="1">
            <a:spLocks noChangeArrowheads="1"/>
          </p:cNvSpPr>
          <p:nvPr/>
        </p:nvSpPr>
        <p:spPr bwMode="auto">
          <a:xfrm>
            <a:off x="5936497" y="3776565"/>
            <a:ext cx="304784" cy="28421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3600" tIns="3600" rIns="3600" bIns="36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smtClean="0"/>
              <a:t>1</a:t>
            </a:r>
            <a:endParaRPr lang="en-US" b="1" dirty="0"/>
          </a:p>
        </p:txBody>
      </p:sp>
      <p:sp>
        <p:nvSpPr>
          <p:cNvPr id="34" name="Line 17"/>
          <p:cNvSpPr>
            <a:spLocks noChangeShapeType="1"/>
          </p:cNvSpPr>
          <p:nvPr/>
        </p:nvSpPr>
        <p:spPr bwMode="auto">
          <a:xfrm flipV="1">
            <a:off x="1807059" y="3711267"/>
            <a:ext cx="838156" cy="481263"/>
          </a:xfrm>
          <a:prstGeom prst="line">
            <a:avLst/>
          </a:prstGeom>
          <a:noFill/>
          <a:ln w="31750" cap="sq">
            <a:solidFill>
              <a:srgbClr val="006600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SG"/>
          </a:p>
        </p:txBody>
      </p:sp>
      <p:sp>
        <p:nvSpPr>
          <p:cNvPr id="35" name="Line 19"/>
          <p:cNvSpPr>
            <a:spLocks noChangeShapeType="1"/>
          </p:cNvSpPr>
          <p:nvPr/>
        </p:nvSpPr>
        <p:spPr bwMode="auto">
          <a:xfrm flipH="1" flipV="1">
            <a:off x="3222133" y="3700382"/>
            <a:ext cx="838156" cy="481263"/>
          </a:xfrm>
          <a:prstGeom prst="line">
            <a:avLst/>
          </a:prstGeom>
          <a:noFill/>
          <a:ln w="31750" cap="sq">
            <a:solidFill>
              <a:srgbClr val="006600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SG">
              <a:ln>
                <a:solidFill>
                  <a:srgbClr val="006600"/>
                </a:solidFill>
              </a:ln>
            </a:endParaRPr>
          </a:p>
        </p:txBody>
      </p:sp>
      <p:sp>
        <p:nvSpPr>
          <p:cNvPr id="36" name="Line 25"/>
          <p:cNvSpPr>
            <a:spLocks noChangeShapeType="1"/>
          </p:cNvSpPr>
          <p:nvPr/>
        </p:nvSpPr>
        <p:spPr bwMode="auto">
          <a:xfrm flipV="1">
            <a:off x="5938355" y="3700381"/>
            <a:ext cx="711410" cy="481263"/>
          </a:xfrm>
          <a:prstGeom prst="line">
            <a:avLst/>
          </a:prstGeom>
          <a:noFill/>
          <a:ln w="31750" cap="sq">
            <a:solidFill>
              <a:srgbClr val="006600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SG"/>
          </a:p>
        </p:txBody>
      </p:sp>
      <p:sp>
        <p:nvSpPr>
          <p:cNvPr id="37" name="Line 27"/>
          <p:cNvSpPr>
            <a:spLocks noChangeShapeType="1"/>
          </p:cNvSpPr>
          <p:nvPr/>
        </p:nvSpPr>
        <p:spPr bwMode="auto">
          <a:xfrm flipH="1" flipV="1">
            <a:off x="7105044" y="3711267"/>
            <a:ext cx="711410" cy="481263"/>
          </a:xfrm>
          <a:prstGeom prst="line">
            <a:avLst/>
          </a:prstGeom>
          <a:noFill/>
          <a:ln w="31750" cap="sq">
            <a:solidFill>
              <a:srgbClr val="006600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SG"/>
          </a:p>
        </p:txBody>
      </p:sp>
      <p:sp>
        <p:nvSpPr>
          <p:cNvPr id="38" name="Text Box 28"/>
          <p:cNvSpPr txBox="1">
            <a:spLocks noChangeArrowheads="1"/>
          </p:cNvSpPr>
          <p:nvPr/>
        </p:nvSpPr>
        <p:spPr bwMode="auto">
          <a:xfrm>
            <a:off x="7543263" y="3787451"/>
            <a:ext cx="304784" cy="28093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3600" tIns="3600" rIns="3600" bIns="36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/>
              <a:t>1</a:t>
            </a:r>
          </a:p>
        </p:txBody>
      </p:sp>
      <p:sp>
        <p:nvSpPr>
          <p:cNvPr id="39" name="Line 29"/>
          <p:cNvSpPr>
            <a:spLocks noChangeShapeType="1"/>
          </p:cNvSpPr>
          <p:nvPr/>
        </p:nvSpPr>
        <p:spPr bwMode="auto">
          <a:xfrm flipV="1">
            <a:off x="4883837" y="2056720"/>
            <a:ext cx="1859" cy="440383"/>
          </a:xfrm>
          <a:prstGeom prst="line">
            <a:avLst/>
          </a:prstGeom>
          <a:noFill/>
          <a:ln w="31750" cap="sq">
            <a:solidFill>
              <a:srgbClr val="006600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SG"/>
          </a:p>
        </p:txBody>
      </p:sp>
      <p:sp>
        <p:nvSpPr>
          <p:cNvPr id="40" name="Text Box 30"/>
          <p:cNvSpPr txBox="1">
            <a:spLocks noChangeArrowheads="1"/>
          </p:cNvSpPr>
          <p:nvPr/>
        </p:nvSpPr>
        <p:spPr bwMode="auto">
          <a:xfrm>
            <a:off x="4885696" y="2176432"/>
            <a:ext cx="304784" cy="28421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3600" tIns="3600" rIns="3600" bIns="36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smtClean="0"/>
              <a:t>5</a:t>
            </a:r>
            <a:endParaRPr lang="en-US" b="1" dirty="0"/>
          </a:p>
        </p:txBody>
      </p:sp>
      <p:sp>
        <p:nvSpPr>
          <p:cNvPr id="41" name="Line 13"/>
          <p:cNvSpPr>
            <a:spLocks noChangeShapeType="1"/>
          </p:cNvSpPr>
          <p:nvPr/>
        </p:nvSpPr>
        <p:spPr bwMode="auto">
          <a:xfrm flipH="1" flipV="1">
            <a:off x="5314996" y="2897397"/>
            <a:ext cx="1012848" cy="432949"/>
          </a:xfrm>
          <a:prstGeom prst="line">
            <a:avLst/>
          </a:prstGeom>
          <a:noFill/>
          <a:ln w="31750" cap="sq">
            <a:solidFill>
              <a:srgbClr val="006600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SG"/>
          </a:p>
        </p:txBody>
      </p:sp>
      <p:sp>
        <p:nvSpPr>
          <p:cNvPr id="42" name="Line 21"/>
          <p:cNvSpPr>
            <a:spLocks noChangeShapeType="1"/>
          </p:cNvSpPr>
          <p:nvPr/>
        </p:nvSpPr>
        <p:spPr bwMode="auto">
          <a:xfrm flipV="1">
            <a:off x="441889" y="5487664"/>
            <a:ext cx="475909" cy="518426"/>
          </a:xfrm>
          <a:prstGeom prst="line">
            <a:avLst/>
          </a:prstGeom>
          <a:noFill/>
          <a:ln w="31750" cap="sq">
            <a:solidFill>
              <a:srgbClr val="006600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SG"/>
          </a:p>
        </p:txBody>
      </p:sp>
      <p:sp>
        <p:nvSpPr>
          <p:cNvPr id="43" name="Line 23"/>
          <p:cNvSpPr>
            <a:spLocks noChangeShapeType="1"/>
          </p:cNvSpPr>
          <p:nvPr/>
        </p:nvSpPr>
        <p:spPr bwMode="auto">
          <a:xfrm flipH="1" flipV="1">
            <a:off x="1341507" y="5487664"/>
            <a:ext cx="475909" cy="518426"/>
          </a:xfrm>
          <a:prstGeom prst="line">
            <a:avLst/>
          </a:prstGeom>
          <a:noFill/>
          <a:ln w="31750" cap="sq">
            <a:solidFill>
              <a:srgbClr val="006600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SG"/>
          </a:p>
        </p:txBody>
      </p:sp>
      <p:sp>
        <p:nvSpPr>
          <p:cNvPr id="44" name="Text Box 24"/>
          <p:cNvSpPr txBox="1">
            <a:spLocks noChangeArrowheads="1"/>
          </p:cNvSpPr>
          <p:nvPr/>
        </p:nvSpPr>
        <p:spPr bwMode="auto">
          <a:xfrm>
            <a:off x="1568384" y="5552699"/>
            <a:ext cx="304784" cy="28426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3600" tIns="3600" rIns="3600" bIns="36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smtClean="0"/>
              <a:t>0</a:t>
            </a:r>
            <a:endParaRPr lang="en-US" b="1" dirty="0"/>
          </a:p>
        </p:txBody>
      </p:sp>
      <p:sp>
        <p:nvSpPr>
          <p:cNvPr id="45" name="Text Box 24"/>
          <p:cNvSpPr txBox="1">
            <a:spLocks noChangeArrowheads="1"/>
          </p:cNvSpPr>
          <p:nvPr/>
        </p:nvSpPr>
        <p:spPr bwMode="auto">
          <a:xfrm>
            <a:off x="404720" y="5563847"/>
            <a:ext cx="304784" cy="28093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3600" tIns="3600" rIns="3600" bIns="36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/>
              <a:t>1</a:t>
            </a:r>
          </a:p>
        </p:txBody>
      </p:sp>
      <p:sp>
        <p:nvSpPr>
          <p:cNvPr id="46" name="Text Box 4"/>
          <p:cNvSpPr txBox="1">
            <a:spLocks noChangeArrowheads="1"/>
          </p:cNvSpPr>
          <p:nvPr/>
        </p:nvSpPr>
        <p:spPr bwMode="auto">
          <a:xfrm>
            <a:off x="2460436" y="3341494"/>
            <a:ext cx="992406" cy="349178"/>
          </a:xfrm>
          <a:prstGeom prst="rect">
            <a:avLst/>
          </a:prstGeom>
          <a:solidFill>
            <a:srgbClr val="CC99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dirty="0" smtClean="0"/>
              <a:t>fib(4</a:t>
            </a:r>
            <a:r>
              <a:rPr lang="en-US" sz="1600" dirty="0"/>
              <a:t>)</a:t>
            </a:r>
          </a:p>
        </p:txBody>
      </p:sp>
      <p:sp>
        <p:nvSpPr>
          <p:cNvPr id="47" name="Text Box 4"/>
          <p:cNvSpPr txBox="1">
            <a:spLocks noChangeArrowheads="1"/>
          </p:cNvSpPr>
          <p:nvPr/>
        </p:nvSpPr>
        <p:spPr bwMode="auto">
          <a:xfrm>
            <a:off x="6262799" y="3341495"/>
            <a:ext cx="992406" cy="349178"/>
          </a:xfrm>
          <a:prstGeom prst="rect">
            <a:avLst/>
          </a:prstGeom>
          <a:solidFill>
            <a:srgbClr val="CC99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dirty="0" smtClean="0"/>
              <a:t>fib(3</a:t>
            </a:r>
            <a:r>
              <a:rPr lang="en-US" sz="1600" dirty="0"/>
              <a:t>)</a:t>
            </a:r>
          </a:p>
        </p:txBody>
      </p:sp>
      <p:sp>
        <p:nvSpPr>
          <p:cNvPr id="48" name="Text Box 4"/>
          <p:cNvSpPr txBox="1">
            <a:spLocks noChangeArrowheads="1"/>
          </p:cNvSpPr>
          <p:nvPr/>
        </p:nvSpPr>
        <p:spPr bwMode="auto">
          <a:xfrm>
            <a:off x="1230150" y="4196246"/>
            <a:ext cx="992406" cy="349178"/>
          </a:xfrm>
          <a:prstGeom prst="rect">
            <a:avLst/>
          </a:prstGeom>
          <a:solidFill>
            <a:srgbClr val="CC99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dirty="0" smtClean="0"/>
              <a:t>fib(3</a:t>
            </a:r>
            <a:r>
              <a:rPr lang="en-US" sz="1600" dirty="0"/>
              <a:t>)</a:t>
            </a:r>
          </a:p>
        </p:txBody>
      </p:sp>
      <p:sp>
        <p:nvSpPr>
          <p:cNvPr id="49" name="Text Box 4"/>
          <p:cNvSpPr txBox="1">
            <a:spLocks noChangeArrowheads="1"/>
          </p:cNvSpPr>
          <p:nvPr/>
        </p:nvSpPr>
        <p:spPr bwMode="auto">
          <a:xfrm>
            <a:off x="3594084" y="4218543"/>
            <a:ext cx="992406" cy="349178"/>
          </a:xfrm>
          <a:prstGeom prst="rect">
            <a:avLst/>
          </a:prstGeom>
          <a:solidFill>
            <a:srgbClr val="CC99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dirty="0" smtClean="0"/>
              <a:t>fib(2</a:t>
            </a:r>
            <a:r>
              <a:rPr lang="en-US" sz="1600" dirty="0"/>
              <a:t>)</a:t>
            </a:r>
          </a:p>
        </p:txBody>
      </p:sp>
      <p:sp>
        <p:nvSpPr>
          <p:cNvPr id="50" name="Text Box 4"/>
          <p:cNvSpPr txBox="1">
            <a:spLocks noChangeArrowheads="1"/>
          </p:cNvSpPr>
          <p:nvPr/>
        </p:nvSpPr>
        <p:spPr bwMode="auto">
          <a:xfrm>
            <a:off x="5887396" y="4203678"/>
            <a:ext cx="992406" cy="349178"/>
          </a:xfrm>
          <a:prstGeom prst="rect">
            <a:avLst/>
          </a:prstGeom>
          <a:solidFill>
            <a:srgbClr val="CC99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dirty="0" smtClean="0"/>
              <a:t>fib(2</a:t>
            </a:r>
            <a:r>
              <a:rPr lang="en-US" sz="1600" dirty="0"/>
              <a:t>)</a:t>
            </a:r>
          </a:p>
        </p:txBody>
      </p:sp>
      <p:sp>
        <p:nvSpPr>
          <p:cNvPr id="51" name="Text Box 4"/>
          <p:cNvSpPr txBox="1">
            <a:spLocks noChangeArrowheads="1"/>
          </p:cNvSpPr>
          <p:nvPr/>
        </p:nvSpPr>
        <p:spPr bwMode="auto">
          <a:xfrm>
            <a:off x="7403882" y="4203678"/>
            <a:ext cx="992406" cy="349178"/>
          </a:xfrm>
          <a:prstGeom prst="rect">
            <a:avLst/>
          </a:prstGeom>
          <a:solidFill>
            <a:srgbClr val="CC99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dirty="0" smtClean="0"/>
              <a:t>fib(1</a:t>
            </a:r>
            <a:r>
              <a:rPr lang="en-US" sz="1600" dirty="0"/>
              <a:t>)</a:t>
            </a:r>
          </a:p>
        </p:txBody>
      </p:sp>
      <p:sp>
        <p:nvSpPr>
          <p:cNvPr id="52" name="Text Box 4"/>
          <p:cNvSpPr txBox="1">
            <a:spLocks noChangeArrowheads="1"/>
          </p:cNvSpPr>
          <p:nvPr/>
        </p:nvSpPr>
        <p:spPr bwMode="auto">
          <a:xfrm>
            <a:off x="575980" y="5125323"/>
            <a:ext cx="992406" cy="349178"/>
          </a:xfrm>
          <a:prstGeom prst="rect">
            <a:avLst/>
          </a:prstGeom>
          <a:solidFill>
            <a:srgbClr val="CC99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dirty="0" smtClean="0"/>
              <a:t>fib(2</a:t>
            </a:r>
            <a:r>
              <a:rPr lang="en-US" sz="1600" dirty="0"/>
              <a:t>)</a:t>
            </a:r>
          </a:p>
        </p:txBody>
      </p:sp>
      <p:sp>
        <p:nvSpPr>
          <p:cNvPr id="53" name="Text Box 4"/>
          <p:cNvSpPr txBox="1">
            <a:spLocks noChangeArrowheads="1"/>
          </p:cNvSpPr>
          <p:nvPr/>
        </p:nvSpPr>
        <p:spPr bwMode="auto">
          <a:xfrm>
            <a:off x="1936358" y="5125323"/>
            <a:ext cx="992406" cy="349178"/>
          </a:xfrm>
          <a:prstGeom prst="rect">
            <a:avLst/>
          </a:prstGeom>
          <a:solidFill>
            <a:srgbClr val="CC99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dirty="0" smtClean="0"/>
              <a:t>fib(1</a:t>
            </a:r>
            <a:r>
              <a:rPr lang="en-US" sz="1600" dirty="0"/>
              <a:t>)</a:t>
            </a:r>
          </a:p>
        </p:txBody>
      </p:sp>
      <p:sp>
        <p:nvSpPr>
          <p:cNvPr id="54" name="Text Box 4"/>
          <p:cNvSpPr txBox="1">
            <a:spLocks noChangeArrowheads="1"/>
          </p:cNvSpPr>
          <p:nvPr/>
        </p:nvSpPr>
        <p:spPr bwMode="auto">
          <a:xfrm>
            <a:off x="349250" y="6013522"/>
            <a:ext cx="992406" cy="349178"/>
          </a:xfrm>
          <a:prstGeom prst="rect">
            <a:avLst/>
          </a:prstGeom>
          <a:solidFill>
            <a:srgbClr val="CC99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dirty="0" smtClean="0"/>
              <a:t>fib(1</a:t>
            </a:r>
            <a:r>
              <a:rPr lang="en-US" sz="1600" dirty="0"/>
              <a:t>)</a:t>
            </a:r>
          </a:p>
        </p:txBody>
      </p:sp>
      <p:sp>
        <p:nvSpPr>
          <p:cNvPr id="55" name="Text Box 4"/>
          <p:cNvSpPr txBox="1">
            <a:spLocks noChangeArrowheads="1"/>
          </p:cNvSpPr>
          <p:nvPr/>
        </p:nvSpPr>
        <p:spPr bwMode="auto">
          <a:xfrm>
            <a:off x="1542368" y="6013522"/>
            <a:ext cx="992406" cy="349178"/>
          </a:xfrm>
          <a:prstGeom prst="rect">
            <a:avLst/>
          </a:prstGeom>
          <a:solidFill>
            <a:srgbClr val="CC99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dirty="0" smtClean="0"/>
              <a:t>fib(0</a:t>
            </a:r>
            <a:r>
              <a:rPr lang="en-US" sz="1600" dirty="0"/>
              <a:t>)</a:t>
            </a:r>
          </a:p>
        </p:txBody>
      </p:sp>
      <p:sp>
        <p:nvSpPr>
          <p:cNvPr id="56" name="Line 21"/>
          <p:cNvSpPr>
            <a:spLocks noChangeShapeType="1"/>
          </p:cNvSpPr>
          <p:nvPr/>
        </p:nvSpPr>
        <p:spPr bwMode="auto">
          <a:xfrm flipV="1">
            <a:off x="3444870" y="4592034"/>
            <a:ext cx="475909" cy="518426"/>
          </a:xfrm>
          <a:prstGeom prst="line">
            <a:avLst/>
          </a:prstGeom>
          <a:noFill/>
          <a:ln w="31750" cap="sq">
            <a:solidFill>
              <a:srgbClr val="006600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SG"/>
          </a:p>
        </p:txBody>
      </p:sp>
      <p:sp>
        <p:nvSpPr>
          <p:cNvPr id="57" name="Line 23"/>
          <p:cNvSpPr>
            <a:spLocks noChangeShapeType="1"/>
          </p:cNvSpPr>
          <p:nvPr/>
        </p:nvSpPr>
        <p:spPr bwMode="auto">
          <a:xfrm flipH="1" flipV="1">
            <a:off x="4344487" y="4592034"/>
            <a:ext cx="475909" cy="518426"/>
          </a:xfrm>
          <a:prstGeom prst="line">
            <a:avLst/>
          </a:prstGeom>
          <a:noFill/>
          <a:ln w="31750" cap="sq">
            <a:solidFill>
              <a:srgbClr val="006600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SG"/>
          </a:p>
        </p:txBody>
      </p:sp>
      <p:sp>
        <p:nvSpPr>
          <p:cNvPr id="58" name="Text Box 24"/>
          <p:cNvSpPr txBox="1">
            <a:spLocks noChangeArrowheads="1"/>
          </p:cNvSpPr>
          <p:nvPr/>
        </p:nvSpPr>
        <p:spPr bwMode="auto">
          <a:xfrm>
            <a:off x="4571364" y="4657069"/>
            <a:ext cx="304784" cy="28426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3600" tIns="3600" rIns="3600" bIns="36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smtClean="0"/>
              <a:t>0</a:t>
            </a:r>
            <a:endParaRPr lang="en-US" b="1" dirty="0"/>
          </a:p>
        </p:txBody>
      </p:sp>
      <p:sp>
        <p:nvSpPr>
          <p:cNvPr id="59" name="Text Box 24"/>
          <p:cNvSpPr txBox="1">
            <a:spLocks noChangeArrowheads="1"/>
          </p:cNvSpPr>
          <p:nvPr/>
        </p:nvSpPr>
        <p:spPr bwMode="auto">
          <a:xfrm>
            <a:off x="3407701" y="4668217"/>
            <a:ext cx="304784" cy="28093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3600" tIns="3600" rIns="3600" bIns="36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1</a:t>
            </a:r>
          </a:p>
        </p:txBody>
      </p:sp>
      <p:sp>
        <p:nvSpPr>
          <p:cNvPr id="60" name="Text Box 4"/>
          <p:cNvSpPr txBox="1">
            <a:spLocks noChangeArrowheads="1"/>
          </p:cNvSpPr>
          <p:nvPr/>
        </p:nvSpPr>
        <p:spPr bwMode="auto">
          <a:xfrm>
            <a:off x="3188943" y="5117892"/>
            <a:ext cx="992406" cy="349178"/>
          </a:xfrm>
          <a:prstGeom prst="rect">
            <a:avLst/>
          </a:prstGeom>
          <a:solidFill>
            <a:srgbClr val="CC99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dirty="0" smtClean="0"/>
              <a:t>fib(1</a:t>
            </a:r>
            <a:r>
              <a:rPr lang="en-US" sz="1600" dirty="0"/>
              <a:t>)</a:t>
            </a:r>
          </a:p>
        </p:txBody>
      </p:sp>
      <p:sp>
        <p:nvSpPr>
          <p:cNvPr id="61" name="Text Box 4"/>
          <p:cNvSpPr txBox="1">
            <a:spLocks noChangeArrowheads="1"/>
          </p:cNvSpPr>
          <p:nvPr/>
        </p:nvSpPr>
        <p:spPr bwMode="auto">
          <a:xfrm>
            <a:off x="4382061" y="5117892"/>
            <a:ext cx="992406" cy="349178"/>
          </a:xfrm>
          <a:prstGeom prst="rect">
            <a:avLst/>
          </a:prstGeom>
          <a:solidFill>
            <a:srgbClr val="CC99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dirty="0" smtClean="0"/>
              <a:t>fib(0</a:t>
            </a:r>
            <a:r>
              <a:rPr lang="en-US" sz="1600" dirty="0"/>
              <a:t>)</a:t>
            </a:r>
          </a:p>
        </p:txBody>
      </p:sp>
      <p:sp>
        <p:nvSpPr>
          <p:cNvPr id="62" name="Line 21"/>
          <p:cNvSpPr>
            <a:spLocks noChangeShapeType="1"/>
          </p:cNvSpPr>
          <p:nvPr/>
        </p:nvSpPr>
        <p:spPr bwMode="auto">
          <a:xfrm flipV="1">
            <a:off x="5806145" y="4577168"/>
            <a:ext cx="475909" cy="518426"/>
          </a:xfrm>
          <a:prstGeom prst="line">
            <a:avLst/>
          </a:prstGeom>
          <a:noFill/>
          <a:ln w="31750" cap="sq">
            <a:solidFill>
              <a:srgbClr val="006600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SG"/>
          </a:p>
        </p:txBody>
      </p:sp>
      <p:sp>
        <p:nvSpPr>
          <p:cNvPr id="63" name="Line 23"/>
          <p:cNvSpPr>
            <a:spLocks noChangeShapeType="1"/>
          </p:cNvSpPr>
          <p:nvPr/>
        </p:nvSpPr>
        <p:spPr bwMode="auto">
          <a:xfrm flipH="1" flipV="1">
            <a:off x="6716648" y="4577168"/>
            <a:ext cx="475909" cy="518426"/>
          </a:xfrm>
          <a:prstGeom prst="line">
            <a:avLst/>
          </a:prstGeom>
          <a:noFill/>
          <a:ln w="31750" cap="sq">
            <a:solidFill>
              <a:srgbClr val="006600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SG"/>
          </a:p>
        </p:txBody>
      </p:sp>
      <p:sp>
        <p:nvSpPr>
          <p:cNvPr id="64" name="Text Box 24"/>
          <p:cNvSpPr txBox="1">
            <a:spLocks noChangeArrowheads="1"/>
          </p:cNvSpPr>
          <p:nvPr/>
        </p:nvSpPr>
        <p:spPr bwMode="auto">
          <a:xfrm>
            <a:off x="6943525" y="4642203"/>
            <a:ext cx="304784" cy="28426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3600" tIns="3600" rIns="3600" bIns="36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smtClean="0"/>
              <a:t>0</a:t>
            </a:r>
            <a:endParaRPr lang="en-US" b="1" dirty="0"/>
          </a:p>
        </p:txBody>
      </p:sp>
      <p:sp>
        <p:nvSpPr>
          <p:cNvPr id="65" name="Text Box 24"/>
          <p:cNvSpPr txBox="1">
            <a:spLocks noChangeArrowheads="1"/>
          </p:cNvSpPr>
          <p:nvPr/>
        </p:nvSpPr>
        <p:spPr bwMode="auto">
          <a:xfrm>
            <a:off x="5768976" y="4653351"/>
            <a:ext cx="304784" cy="28093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3600" tIns="3600" rIns="3600" bIns="36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/>
              <a:t>1</a:t>
            </a:r>
          </a:p>
        </p:txBody>
      </p:sp>
      <p:sp>
        <p:nvSpPr>
          <p:cNvPr id="66" name="Text Box 4"/>
          <p:cNvSpPr txBox="1">
            <a:spLocks noChangeArrowheads="1"/>
          </p:cNvSpPr>
          <p:nvPr/>
        </p:nvSpPr>
        <p:spPr bwMode="auto">
          <a:xfrm>
            <a:off x="5593762" y="5103026"/>
            <a:ext cx="992406" cy="349178"/>
          </a:xfrm>
          <a:prstGeom prst="rect">
            <a:avLst/>
          </a:prstGeom>
          <a:solidFill>
            <a:srgbClr val="CC99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dirty="0" smtClean="0"/>
              <a:t>fib(1</a:t>
            </a:r>
            <a:r>
              <a:rPr lang="en-US" sz="1600" dirty="0"/>
              <a:t>)</a:t>
            </a:r>
          </a:p>
        </p:txBody>
      </p:sp>
      <p:sp>
        <p:nvSpPr>
          <p:cNvPr id="67" name="Text Box 4"/>
          <p:cNvSpPr txBox="1">
            <a:spLocks noChangeArrowheads="1"/>
          </p:cNvSpPr>
          <p:nvPr/>
        </p:nvSpPr>
        <p:spPr bwMode="auto">
          <a:xfrm>
            <a:off x="6786879" y="5103026"/>
            <a:ext cx="992406" cy="349178"/>
          </a:xfrm>
          <a:prstGeom prst="rect">
            <a:avLst/>
          </a:prstGeom>
          <a:solidFill>
            <a:srgbClr val="CC99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dirty="0" smtClean="0"/>
              <a:t>fib(0</a:t>
            </a:r>
            <a:r>
              <a:rPr lang="en-US" sz="1600" dirty="0"/>
              <a:t>)</a:t>
            </a:r>
          </a:p>
        </p:txBody>
      </p:sp>
      <p:sp>
        <p:nvSpPr>
          <p:cNvPr id="68" name="Line 13"/>
          <p:cNvSpPr>
            <a:spLocks noChangeShapeType="1"/>
          </p:cNvSpPr>
          <p:nvPr/>
        </p:nvSpPr>
        <p:spPr bwMode="auto">
          <a:xfrm flipH="1">
            <a:off x="3489745" y="2933770"/>
            <a:ext cx="1012848" cy="432949"/>
          </a:xfrm>
          <a:prstGeom prst="line">
            <a:avLst/>
          </a:prstGeom>
          <a:noFill/>
          <a:ln w="31750" cap="sq">
            <a:solidFill>
              <a:srgbClr val="0000FF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SG"/>
          </a:p>
        </p:txBody>
      </p:sp>
      <p:sp>
        <p:nvSpPr>
          <p:cNvPr id="69" name="Line 17"/>
          <p:cNvSpPr>
            <a:spLocks noChangeShapeType="1"/>
          </p:cNvSpPr>
          <p:nvPr/>
        </p:nvSpPr>
        <p:spPr bwMode="auto">
          <a:xfrm flipH="1">
            <a:off x="1959460" y="3711267"/>
            <a:ext cx="838156" cy="481263"/>
          </a:xfrm>
          <a:prstGeom prst="line">
            <a:avLst/>
          </a:prstGeom>
          <a:noFill/>
          <a:ln w="31750" cap="sq">
            <a:solidFill>
              <a:srgbClr val="0000FF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SG"/>
          </a:p>
        </p:txBody>
      </p:sp>
      <p:sp>
        <p:nvSpPr>
          <p:cNvPr id="70" name="Line 21"/>
          <p:cNvSpPr>
            <a:spLocks noChangeShapeType="1"/>
          </p:cNvSpPr>
          <p:nvPr/>
        </p:nvSpPr>
        <p:spPr bwMode="auto">
          <a:xfrm flipH="1">
            <a:off x="1007141" y="4588579"/>
            <a:ext cx="635363" cy="518426"/>
          </a:xfrm>
          <a:prstGeom prst="line">
            <a:avLst/>
          </a:prstGeom>
          <a:noFill/>
          <a:ln w="31750" cap="sq">
            <a:solidFill>
              <a:srgbClr val="0000FF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SG"/>
          </a:p>
        </p:txBody>
      </p:sp>
      <p:sp>
        <p:nvSpPr>
          <p:cNvPr id="71" name="Line 23"/>
          <p:cNvSpPr>
            <a:spLocks noChangeShapeType="1"/>
          </p:cNvSpPr>
          <p:nvPr/>
        </p:nvSpPr>
        <p:spPr bwMode="auto">
          <a:xfrm>
            <a:off x="1804899" y="4599466"/>
            <a:ext cx="635363" cy="518426"/>
          </a:xfrm>
          <a:prstGeom prst="line">
            <a:avLst/>
          </a:prstGeom>
          <a:noFill/>
          <a:ln w="31750" cap="sq">
            <a:solidFill>
              <a:srgbClr val="0000FF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SG"/>
          </a:p>
        </p:txBody>
      </p:sp>
      <p:sp>
        <p:nvSpPr>
          <p:cNvPr id="72" name="Line 21"/>
          <p:cNvSpPr>
            <a:spLocks noChangeShapeType="1"/>
          </p:cNvSpPr>
          <p:nvPr/>
        </p:nvSpPr>
        <p:spPr bwMode="auto">
          <a:xfrm flipH="1">
            <a:off x="550747" y="5509435"/>
            <a:ext cx="475909" cy="518426"/>
          </a:xfrm>
          <a:prstGeom prst="line">
            <a:avLst/>
          </a:prstGeom>
          <a:noFill/>
          <a:ln w="31750" cap="sq">
            <a:solidFill>
              <a:srgbClr val="0000FF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SG"/>
          </a:p>
        </p:txBody>
      </p:sp>
      <p:sp>
        <p:nvSpPr>
          <p:cNvPr id="73" name="Line 23"/>
          <p:cNvSpPr>
            <a:spLocks noChangeShapeType="1"/>
          </p:cNvSpPr>
          <p:nvPr/>
        </p:nvSpPr>
        <p:spPr bwMode="auto">
          <a:xfrm>
            <a:off x="1265307" y="5509435"/>
            <a:ext cx="475909" cy="518426"/>
          </a:xfrm>
          <a:prstGeom prst="line">
            <a:avLst/>
          </a:prstGeom>
          <a:noFill/>
          <a:ln w="31750" cap="sq">
            <a:solidFill>
              <a:srgbClr val="0000FF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SG"/>
          </a:p>
        </p:txBody>
      </p:sp>
      <p:sp>
        <p:nvSpPr>
          <p:cNvPr id="74" name="Line 19"/>
          <p:cNvSpPr>
            <a:spLocks noChangeShapeType="1"/>
          </p:cNvSpPr>
          <p:nvPr/>
        </p:nvSpPr>
        <p:spPr bwMode="auto">
          <a:xfrm>
            <a:off x="3069733" y="3711267"/>
            <a:ext cx="838156" cy="481263"/>
          </a:xfrm>
          <a:prstGeom prst="line">
            <a:avLst/>
          </a:prstGeom>
          <a:noFill/>
          <a:ln w="31750" cap="sq">
            <a:solidFill>
              <a:srgbClr val="0000FF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SG"/>
          </a:p>
        </p:txBody>
      </p:sp>
      <p:sp>
        <p:nvSpPr>
          <p:cNvPr id="75" name="Line 25"/>
          <p:cNvSpPr>
            <a:spLocks noChangeShapeType="1"/>
          </p:cNvSpPr>
          <p:nvPr/>
        </p:nvSpPr>
        <p:spPr bwMode="auto">
          <a:xfrm flipH="1">
            <a:off x="6047212" y="3722153"/>
            <a:ext cx="711410" cy="481263"/>
          </a:xfrm>
          <a:prstGeom prst="line">
            <a:avLst/>
          </a:prstGeom>
          <a:noFill/>
          <a:ln w="31750" cap="sq">
            <a:solidFill>
              <a:srgbClr val="0000FF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SG"/>
          </a:p>
        </p:txBody>
      </p:sp>
      <p:sp>
        <p:nvSpPr>
          <p:cNvPr id="76" name="Line 27"/>
          <p:cNvSpPr>
            <a:spLocks noChangeShapeType="1"/>
          </p:cNvSpPr>
          <p:nvPr/>
        </p:nvSpPr>
        <p:spPr bwMode="auto">
          <a:xfrm>
            <a:off x="7017958" y="3733039"/>
            <a:ext cx="711410" cy="481263"/>
          </a:xfrm>
          <a:prstGeom prst="line">
            <a:avLst/>
          </a:prstGeom>
          <a:noFill/>
          <a:ln w="31750" cap="sq">
            <a:solidFill>
              <a:srgbClr val="0000FF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SG"/>
          </a:p>
        </p:txBody>
      </p:sp>
      <p:sp>
        <p:nvSpPr>
          <p:cNvPr id="77" name="Line 21"/>
          <p:cNvSpPr>
            <a:spLocks noChangeShapeType="1"/>
          </p:cNvSpPr>
          <p:nvPr/>
        </p:nvSpPr>
        <p:spPr bwMode="auto">
          <a:xfrm flipH="1">
            <a:off x="3542842" y="4613805"/>
            <a:ext cx="475909" cy="518426"/>
          </a:xfrm>
          <a:prstGeom prst="line">
            <a:avLst/>
          </a:prstGeom>
          <a:noFill/>
          <a:ln w="31750" cap="sq">
            <a:solidFill>
              <a:srgbClr val="0000FF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SG"/>
          </a:p>
        </p:txBody>
      </p:sp>
      <p:sp>
        <p:nvSpPr>
          <p:cNvPr id="78" name="Line 23"/>
          <p:cNvSpPr>
            <a:spLocks noChangeShapeType="1"/>
          </p:cNvSpPr>
          <p:nvPr/>
        </p:nvSpPr>
        <p:spPr bwMode="auto">
          <a:xfrm>
            <a:off x="4268287" y="4613805"/>
            <a:ext cx="475909" cy="518426"/>
          </a:xfrm>
          <a:prstGeom prst="line">
            <a:avLst/>
          </a:prstGeom>
          <a:noFill/>
          <a:ln w="31750" cap="sq">
            <a:solidFill>
              <a:srgbClr val="0000FF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SG"/>
          </a:p>
        </p:txBody>
      </p:sp>
      <p:sp>
        <p:nvSpPr>
          <p:cNvPr id="79" name="Line 21"/>
          <p:cNvSpPr>
            <a:spLocks noChangeShapeType="1"/>
          </p:cNvSpPr>
          <p:nvPr/>
        </p:nvSpPr>
        <p:spPr bwMode="auto">
          <a:xfrm flipH="1">
            <a:off x="5915002" y="4598940"/>
            <a:ext cx="475909" cy="518426"/>
          </a:xfrm>
          <a:prstGeom prst="line">
            <a:avLst/>
          </a:prstGeom>
          <a:noFill/>
          <a:ln w="31750" cap="sq">
            <a:solidFill>
              <a:srgbClr val="0000FF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SG"/>
          </a:p>
        </p:txBody>
      </p:sp>
      <p:sp>
        <p:nvSpPr>
          <p:cNvPr id="80" name="Line 23"/>
          <p:cNvSpPr>
            <a:spLocks noChangeShapeType="1"/>
          </p:cNvSpPr>
          <p:nvPr/>
        </p:nvSpPr>
        <p:spPr bwMode="auto">
          <a:xfrm>
            <a:off x="6607790" y="4588054"/>
            <a:ext cx="475909" cy="518426"/>
          </a:xfrm>
          <a:prstGeom prst="line">
            <a:avLst/>
          </a:prstGeom>
          <a:noFill/>
          <a:ln w="31750" cap="sq">
            <a:solidFill>
              <a:srgbClr val="0000FF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SG"/>
          </a:p>
        </p:txBody>
      </p:sp>
      <p:sp>
        <p:nvSpPr>
          <p:cNvPr id="81" name="Line 13"/>
          <p:cNvSpPr>
            <a:spLocks noChangeShapeType="1"/>
          </p:cNvSpPr>
          <p:nvPr/>
        </p:nvSpPr>
        <p:spPr bwMode="auto">
          <a:xfrm>
            <a:off x="5195253" y="2930054"/>
            <a:ext cx="1012848" cy="432949"/>
          </a:xfrm>
          <a:prstGeom prst="line">
            <a:avLst/>
          </a:prstGeom>
          <a:noFill/>
          <a:ln w="31750" cap="sq">
            <a:solidFill>
              <a:srgbClr val="0000FF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en-SG"/>
          </a:p>
        </p:txBody>
      </p:sp>
      <p:grpSp>
        <p:nvGrpSpPr>
          <p:cNvPr id="82" name="Group 81"/>
          <p:cNvGrpSpPr/>
          <p:nvPr/>
        </p:nvGrpSpPr>
        <p:grpSpPr>
          <a:xfrm>
            <a:off x="7681220" y="1578429"/>
            <a:ext cx="1223294" cy="881743"/>
            <a:chOff x="7681220" y="1578429"/>
            <a:chExt cx="1223294" cy="881743"/>
          </a:xfrm>
        </p:grpSpPr>
        <p:sp>
          <p:nvSpPr>
            <p:cNvPr id="83" name="Line 13"/>
            <p:cNvSpPr>
              <a:spLocks noChangeShapeType="1"/>
            </p:cNvSpPr>
            <p:nvPr/>
          </p:nvSpPr>
          <p:spPr bwMode="auto">
            <a:xfrm>
              <a:off x="7681220" y="1594827"/>
              <a:ext cx="4094" cy="386373"/>
            </a:xfrm>
            <a:prstGeom prst="line">
              <a:avLst/>
            </a:prstGeom>
            <a:noFill/>
            <a:ln w="31750" cap="sq">
              <a:solidFill>
                <a:srgbClr val="0000FF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7728856" y="1578429"/>
              <a:ext cx="100148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Winding</a:t>
              </a:r>
              <a:endParaRPr lang="en-SG" sz="1600" dirty="0"/>
            </a:p>
          </p:txBody>
        </p:sp>
        <p:sp>
          <p:nvSpPr>
            <p:cNvPr id="85" name="Line 13"/>
            <p:cNvSpPr>
              <a:spLocks noChangeShapeType="1"/>
            </p:cNvSpPr>
            <p:nvPr/>
          </p:nvSpPr>
          <p:spPr bwMode="auto">
            <a:xfrm flipH="1" flipV="1">
              <a:off x="7681220" y="2073799"/>
              <a:ext cx="4094" cy="386373"/>
            </a:xfrm>
            <a:prstGeom prst="line">
              <a:avLst/>
            </a:prstGeom>
            <a:noFill/>
            <a:ln w="31750" cap="sq">
              <a:solidFill>
                <a:srgbClr val="006600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7728856" y="2057401"/>
              <a:ext cx="117565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Unwinding</a:t>
              </a:r>
              <a:endParaRPr lang="en-SG" sz="1600" dirty="0"/>
            </a:p>
          </p:txBody>
        </p:sp>
      </p:grpSp>
      <p:sp>
        <p:nvSpPr>
          <p:cNvPr id="87" name="TextBox 86"/>
          <p:cNvSpPr txBox="1"/>
          <p:nvPr/>
        </p:nvSpPr>
        <p:spPr>
          <a:xfrm>
            <a:off x="5637493" y="155448"/>
            <a:ext cx="3288792" cy="1200329"/>
          </a:xfrm>
          <a:prstGeom prst="rect">
            <a:avLst/>
          </a:prstGeom>
          <a:solidFill>
            <a:srgbClr val="CCECFF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268288" algn="l"/>
                <a:tab pos="536575" algn="l"/>
                <a:tab pos="804863" algn="l"/>
              </a:tabLst>
            </a:pPr>
            <a:r>
              <a:rPr lang="en-US" sz="12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fib(</a:t>
            </a:r>
            <a:r>
              <a:rPr lang="en-US" sz="12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n) {</a:t>
            </a:r>
          </a:p>
          <a:p>
            <a:pPr>
              <a:tabLst>
                <a:tab pos="268288" algn="l"/>
                <a:tab pos="536575" algn="l"/>
                <a:tab pos="804863" algn="l"/>
              </a:tabLst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(n &lt; </a:t>
            </a:r>
            <a:r>
              <a:rPr lang="en-US" sz="12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tabLst>
                <a:tab pos="268288" algn="l"/>
                <a:tab pos="536575" algn="l"/>
                <a:tab pos="804863" algn="l"/>
              </a:tabLst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n;</a:t>
            </a:r>
          </a:p>
          <a:p>
            <a:pPr>
              <a:tabLst>
                <a:tab pos="268288" algn="l"/>
                <a:tab pos="536575" algn="l"/>
                <a:tab pos="804863" algn="l"/>
              </a:tabLst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else</a:t>
            </a:r>
            <a:endParaRPr lang="en-US" sz="12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268288" algn="l"/>
                <a:tab pos="536575" algn="l"/>
                <a:tab pos="804863" algn="l"/>
              </a:tabLst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2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fib(n-</a:t>
            </a:r>
            <a:r>
              <a:rPr lang="en-US" sz="12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 + fib(n-</a:t>
            </a:r>
            <a:r>
              <a:rPr lang="en-US" sz="12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tabLst>
                <a:tab pos="268288" algn="l"/>
                <a:tab pos="536575" algn="l"/>
                <a:tab pos="804863" algn="l"/>
              </a:tabLst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99613310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00"/>
                            </p:stCondLst>
                            <p:childTnLst>
                              <p:par>
                                <p:cTn id="1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500"/>
                            </p:stCondLst>
                            <p:childTnLst>
                              <p:par>
                                <p:cTn id="12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500"/>
                            </p:stCondLst>
                            <p:childTnLst>
                              <p:par>
                                <p:cTn id="14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500"/>
                            </p:stCondLst>
                            <p:childTnLst>
                              <p:par>
                                <p:cTn id="17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500"/>
                            </p:stCondLst>
                            <p:childTnLst>
                              <p:par>
                                <p:cTn id="18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500"/>
                            </p:stCondLst>
                            <p:childTnLst>
                              <p:par>
                                <p:cTn id="19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500"/>
                            </p:stCondLst>
                            <p:childTnLst>
                              <p:par>
                                <p:cTn id="2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>
                            <p:stCondLst>
                              <p:cond delay="500"/>
                            </p:stCondLst>
                            <p:childTnLst>
                              <p:par>
                                <p:cTn id="22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>
                            <p:stCondLst>
                              <p:cond delay="500"/>
                            </p:stCondLst>
                            <p:childTnLst>
                              <p:par>
                                <p:cTn id="2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build="p"/>
      <p:bldP spid="23" grpId="0" animBg="1"/>
      <p:bldP spid="24" grpId="0" animBg="1"/>
      <p:bldP spid="25" grpId="0"/>
      <p:bldP spid="26" grpId="0"/>
      <p:bldP spid="27" grpId="0"/>
      <p:bldP spid="28" grpId="0"/>
      <p:bldP spid="29" grpId="0"/>
      <p:bldP spid="30" grpId="0" animBg="1"/>
      <p:bldP spid="31" grpId="0" animBg="1"/>
      <p:bldP spid="32" grpId="0"/>
      <p:bldP spid="33" grpId="0"/>
      <p:bldP spid="34" grpId="0" animBg="1"/>
      <p:bldP spid="35" grpId="0" animBg="1"/>
      <p:bldP spid="36" grpId="0" animBg="1"/>
      <p:bldP spid="37" grpId="0" animBg="1"/>
      <p:bldP spid="38" grpId="0"/>
      <p:bldP spid="39" grpId="0" animBg="1"/>
      <p:bldP spid="40" grpId="0"/>
      <p:bldP spid="41" grpId="0" animBg="1"/>
      <p:bldP spid="42" grpId="0" animBg="1"/>
      <p:bldP spid="43" grpId="0" animBg="1"/>
      <p:bldP spid="44" grpId="0"/>
      <p:bldP spid="45" grpId="0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/>
      <p:bldP spid="59" grpId="0"/>
      <p:bldP spid="60" grpId="0" animBg="1"/>
      <p:bldP spid="61" grpId="0" animBg="1"/>
      <p:bldP spid="62" grpId="0" animBg="1"/>
      <p:bldP spid="63" grpId="0" animBg="1"/>
      <p:bldP spid="64" grpId="0"/>
      <p:bldP spid="65" grpId="0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3. Gist of Recursion (1/6)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Unit17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15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334962" y="1304925"/>
            <a:ext cx="7513638" cy="556532"/>
          </a:xfrm>
        </p:spPr>
        <p:txBody>
          <a:bodyPr/>
          <a:lstStyle/>
          <a:p>
            <a:pPr>
              <a:spcBef>
                <a:spcPts val="600"/>
              </a:spcBef>
              <a:buNone/>
            </a:pPr>
            <a:r>
              <a:rPr lang="en-US" sz="2400" dirty="0" smtClean="0"/>
              <a:t>Iteration </a:t>
            </a:r>
            <a:r>
              <a:rPr lang="en-US" sz="2400" dirty="0" err="1" smtClean="0"/>
              <a:t>vs</a:t>
            </a:r>
            <a:r>
              <a:rPr lang="en-US" sz="2400" dirty="0" smtClean="0"/>
              <a:t> Recursion: How to compute factorial(3)?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7080" y="2939143"/>
            <a:ext cx="23770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Iteration man</a:t>
            </a:r>
            <a:endParaRPr lang="en-SG" sz="2400" dirty="0">
              <a:solidFill>
                <a:srgbClr val="0000FF"/>
              </a:solidFill>
            </a:endParaRPr>
          </a:p>
        </p:txBody>
      </p:sp>
      <p:pic>
        <p:nvPicPr>
          <p:cNvPr id="11" name="Picture 10" descr="question_clipart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59910" y="1819165"/>
            <a:ext cx="420206" cy="1022007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6179166" y="1883228"/>
            <a:ext cx="23770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Recursion man</a:t>
            </a:r>
            <a:endParaRPr lang="en-SG" sz="2400" dirty="0">
              <a:solidFill>
                <a:srgbClr val="0000FF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408895" y="3461657"/>
            <a:ext cx="2334306" cy="2547257"/>
            <a:chOff x="408895" y="3461657"/>
            <a:chExt cx="2334306" cy="2547257"/>
          </a:xfrm>
        </p:grpSpPr>
        <p:pic>
          <p:nvPicPr>
            <p:cNvPr id="15" name="Picture 14" descr="imagesCAI79LF5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08895" y="4512809"/>
              <a:ext cx="1496105" cy="1496105"/>
            </a:xfrm>
            <a:prstGeom prst="rect">
              <a:avLst/>
            </a:prstGeom>
          </p:spPr>
        </p:pic>
        <p:sp>
          <p:nvSpPr>
            <p:cNvPr id="16" name="Oval Callout 15"/>
            <p:cNvSpPr/>
            <p:nvPr/>
          </p:nvSpPr>
          <p:spPr bwMode="auto">
            <a:xfrm>
              <a:off x="533399" y="3461657"/>
              <a:ext cx="2209802" cy="990599"/>
            </a:xfrm>
            <a:prstGeom prst="wedgeEllipseCallout">
              <a:avLst/>
            </a:prstGeom>
            <a:solidFill>
              <a:srgbClr val="66FFFF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I do f(3) all by</a:t>
              </a:r>
              <a:r>
                <a:rPr kumimoji="0" lang="en-US" sz="160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 myself…return 6 to my boss.</a:t>
              </a:r>
              <a:endParaRPr kumimoji="0" lang="en-SG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827314" y="5050971"/>
              <a:ext cx="51162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latin typeface="Calibri" pitchFamily="34" charset="0"/>
                </a:rPr>
                <a:t>f(3)</a:t>
              </a:r>
              <a:endParaRPr lang="en-SG" sz="1400" dirty="0">
                <a:latin typeface="Calibri" pitchFamily="34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3407229" y="1992085"/>
            <a:ext cx="2427514" cy="2547258"/>
            <a:chOff x="3407229" y="1992085"/>
            <a:chExt cx="2427514" cy="2547258"/>
          </a:xfrm>
        </p:grpSpPr>
        <p:pic>
          <p:nvPicPr>
            <p:cNvPr id="19" name="Picture 18" descr="imagesCAI79LF5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435124" y="3043238"/>
              <a:ext cx="1496105" cy="1496105"/>
            </a:xfrm>
            <a:prstGeom prst="rect">
              <a:avLst/>
            </a:prstGeom>
          </p:spPr>
        </p:pic>
        <p:sp>
          <p:nvSpPr>
            <p:cNvPr id="20" name="Oval Callout 19"/>
            <p:cNvSpPr/>
            <p:nvPr/>
          </p:nvSpPr>
          <p:spPr bwMode="auto">
            <a:xfrm>
              <a:off x="3407229" y="1992085"/>
              <a:ext cx="2427514" cy="990599"/>
            </a:xfrm>
            <a:prstGeom prst="wedgeEllipseCallout">
              <a:avLst/>
            </a:prstGeom>
            <a:solidFill>
              <a:srgbClr val="FFFF99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You, do f(2) for me. I’ll return 3 * your answer</a:t>
              </a:r>
              <a:r>
                <a:rPr kumimoji="0" lang="en-US" sz="14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 to my boss.</a:t>
              </a:r>
              <a:endParaRPr kumimoji="0" lang="en-SG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864428" y="3603171"/>
              <a:ext cx="51162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latin typeface="Calibri" pitchFamily="34" charset="0"/>
                </a:rPr>
                <a:t>f(3)</a:t>
              </a:r>
              <a:endParaRPr lang="en-SG" sz="1400" dirty="0">
                <a:latin typeface="Calibri" pitchFamily="34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4659085" y="2764971"/>
            <a:ext cx="2427514" cy="2286001"/>
            <a:chOff x="4659085" y="2764971"/>
            <a:chExt cx="2427514" cy="2286001"/>
          </a:xfrm>
        </p:grpSpPr>
        <p:pic>
          <p:nvPicPr>
            <p:cNvPr id="23" name="Picture 22" descr="imagesCAI79LF5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708754" y="3892324"/>
              <a:ext cx="1158648" cy="1158648"/>
            </a:xfrm>
            <a:prstGeom prst="rect">
              <a:avLst/>
            </a:prstGeom>
          </p:spPr>
        </p:pic>
        <p:sp>
          <p:nvSpPr>
            <p:cNvPr id="24" name="Oval Callout 23"/>
            <p:cNvSpPr/>
            <p:nvPr/>
          </p:nvSpPr>
          <p:spPr bwMode="auto">
            <a:xfrm>
              <a:off x="4659085" y="2764971"/>
              <a:ext cx="2427514" cy="990599"/>
            </a:xfrm>
            <a:prstGeom prst="wedgeEllipseCallout">
              <a:avLst/>
            </a:prstGeom>
            <a:solidFill>
              <a:srgbClr val="FFFF99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You, do f(1) for me. I’ll return 2 * your answer</a:t>
              </a:r>
              <a:r>
                <a:rPr kumimoji="0" lang="en-US" sz="14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 to my boss.</a:t>
              </a:r>
              <a:endParaRPr kumimoji="0" lang="en-SG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974772" y="4321628"/>
              <a:ext cx="51162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latin typeface="Calibri" pitchFamily="34" charset="0"/>
                </a:rPr>
                <a:t>f(2)</a:t>
              </a:r>
              <a:endParaRPr lang="en-SG" sz="1400" dirty="0">
                <a:latin typeface="Calibri" pitchFamily="34" charset="0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5900057" y="3516086"/>
            <a:ext cx="2427514" cy="2100942"/>
            <a:chOff x="5900057" y="3516086"/>
            <a:chExt cx="2427514" cy="2100942"/>
          </a:xfrm>
        </p:grpSpPr>
        <p:pic>
          <p:nvPicPr>
            <p:cNvPr id="27" name="Picture 26" descr="imagesCAI79LF5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949726" y="4643439"/>
              <a:ext cx="973589" cy="973589"/>
            </a:xfrm>
            <a:prstGeom prst="rect">
              <a:avLst/>
            </a:prstGeom>
          </p:spPr>
        </p:pic>
        <p:sp>
          <p:nvSpPr>
            <p:cNvPr id="28" name="Oval Callout 27"/>
            <p:cNvSpPr/>
            <p:nvPr/>
          </p:nvSpPr>
          <p:spPr bwMode="auto">
            <a:xfrm>
              <a:off x="5900057" y="3516086"/>
              <a:ext cx="2427514" cy="990599"/>
            </a:xfrm>
            <a:prstGeom prst="wedgeEllipseCallout">
              <a:avLst/>
            </a:prstGeom>
            <a:solidFill>
              <a:srgbClr val="FFFF99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You, do f(0) for me. I’ll return 1 * your answer</a:t>
              </a:r>
              <a:r>
                <a:rPr kumimoji="0" lang="en-US" sz="14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 to my boss.</a:t>
              </a:r>
              <a:endParaRPr kumimoji="0" lang="en-SG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128657" y="4996543"/>
              <a:ext cx="51162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latin typeface="Calibri" pitchFamily="34" charset="0"/>
                </a:rPr>
                <a:t>f(1)</a:t>
              </a:r>
              <a:endParaRPr lang="en-SG" sz="1400" dirty="0">
                <a:latin typeface="Calibri" pitchFamily="34" charset="0"/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6912428" y="4354285"/>
            <a:ext cx="2013858" cy="1774372"/>
            <a:chOff x="6901542" y="4408714"/>
            <a:chExt cx="2013858" cy="1774372"/>
          </a:xfrm>
        </p:grpSpPr>
        <p:pic>
          <p:nvPicPr>
            <p:cNvPr id="31" name="Picture 30" descr="imagesCAI79LF5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038298" y="5394554"/>
              <a:ext cx="788532" cy="788532"/>
            </a:xfrm>
            <a:prstGeom prst="rect">
              <a:avLst/>
            </a:prstGeom>
          </p:spPr>
        </p:pic>
        <p:sp>
          <p:nvSpPr>
            <p:cNvPr id="32" name="Oval Callout 31"/>
            <p:cNvSpPr/>
            <p:nvPr/>
          </p:nvSpPr>
          <p:spPr bwMode="auto">
            <a:xfrm>
              <a:off x="6901542" y="4408714"/>
              <a:ext cx="2013858" cy="827314"/>
            </a:xfrm>
            <a:prstGeom prst="wedgeEllipseCallout">
              <a:avLst/>
            </a:prstGeom>
            <a:solidFill>
              <a:srgbClr val="FFFF99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I will do f(0) all by myself, and return 1 to my</a:t>
              </a:r>
              <a:r>
                <a:rPr kumimoji="0" lang="en-US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 boss.</a:t>
              </a:r>
              <a:endParaRPr kumimoji="0" lang="en-SG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7141028" y="5649686"/>
              <a:ext cx="51162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latin typeface="Calibri" pitchFamily="34" charset="0"/>
                </a:rPr>
                <a:t>f(0)</a:t>
              </a:r>
              <a:endParaRPr lang="en-SG" sz="1400" dirty="0">
                <a:latin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0925149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3. Gist of Recursion (2/6)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Unit17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16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34" name="Content Placeholder 2"/>
          <p:cNvSpPr>
            <a:spLocks noGrp="1"/>
          </p:cNvSpPr>
          <p:nvPr>
            <p:ph idx="1"/>
          </p:nvPr>
        </p:nvSpPr>
        <p:spPr>
          <a:xfrm>
            <a:off x="334963" y="1304925"/>
            <a:ext cx="8229600" cy="4940300"/>
          </a:xfrm>
        </p:spPr>
        <p:txBody>
          <a:bodyPr/>
          <a:lstStyle/>
          <a:p>
            <a:pPr marL="341313" indent="-34131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 smtClean="0"/>
              <a:t>Problems that lend themselves to a recursive solution have the following characteristics: </a:t>
            </a:r>
          </a:p>
          <a:p>
            <a:pPr marL="682625" lvl="1" indent="-2794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 smtClean="0"/>
              <a:t>One or more </a:t>
            </a:r>
            <a:r>
              <a:rPr lang="en-US" sz="2000" dirty="0" smtClean="0">
                <a:solidFill>
                  <a:srgbClr val="0000FF"/>
                </a:solidFill>
              </a:rPr>
              <a:t>simple cases </a:t>
            </a:r>
            <a:r>
              <a:rPr lang="en-US" sz="2000" dirty="0" smtClean="0"/>
              <a:t>(also called </a:t>
            </a:r>
            <a:r>
              <a:rPr lang="en-US" sz="2000" dirty="0" smtClean="0">
                <a:solidFill>
                  <a:srgbClr val="0000FF"/>
                </a:solidFill>
              </a:rPr>
              <a:t>base cases </a:t>
            </a:r>
            <a:r>
              <a:rPr lang="en-US" sz="2000" dirty="0" smtClean="0"/>
              <a:t>or </a:t>
            </a:r>
            <a:r>
              <a:rPr lang="en-US" sz="2000" dirty="0" smtClean="0">
                <a:solidFill>
                  <a:srgbClr val="0000FF"/>
                </a:solidFill>
              </a:rPr>
              <a:t>anchor cases</a:t>
            </a:r>
            <a:r>
              <a:rPr lang="en-US" sz="2000" dirty="0" smtClean="0"/>
              <a:t>) of the problem have a straightforward, non-recursive solution </a:t>
            </a:r>
          </a:p>
          <a:p>
            <a:pPr marL="682625" lvl="1" indent="-2794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 smtClean="0"/>
              <a:t>The other cases can be redefined in terms of problems that are smaller, i.e. closer to the simple cases</a:t>
            </a:r>
          </a:p>
          <a:p>
            <a:pPr marL="682625" lvl="1" indent="-2794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 smtClean="0"/>
              <a:t>By applying this redefinition process every time the recursive function is called, eventually the problem is reduced entirely to simple cases, which are relatively easy to solve</a:t>
            </a:r>
          </a:p>
          <a:p>
            <a:pPr marL="682625" lvl="1" indent="-2794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 smtClean="0"/>
              <a:t>The solutions of the smaller problems are combined to obtain the solution of the original problem </a:t>
            </a:r>
          </a:p>
        </p:txBody>
      </p:sp>
    </p:spTree>
    <p:extLst>
      <p:ext uri="{BB962C8B-B14F-4D97-AF65-F5344CB8AC3E}">
        <p14:creationId xmlns:p14="http://schemas.microsoft.com/office/powerpoint/2010/main" val="37574479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3. Gist of Recursion (3/6)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Unit17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17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34" name="Content Placeholder 2"/>
          <p:cNvSpPr>
            <a:spLocks noGrp="1"/>
          </p:cNvSpPr>
          <p:nvPr>
            <p:ph idx="1"/>
          </p:nvPr>
        </p:nvSpPr>
        <p:spPr>
          <a:xfrm>
            <a:off x="334963" y="1304925"/>
            <a:ext cx="8229600" cy="1453773"/>
          </a:xfrm>
        </p:spPr>
        <p:txBody>
          <a:bodyPr/>
          <a:lstStyle/>
          <a:p>
            <a:pPr marL="341313" indent="-34131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dirty="0" smtClean="0"/>
              <a:t>To write a recursive function: </a:t>
            </a:r>
          </a:p>
          <a:p>
            <a:pPr marL="682625" lvl="1" indent="-2794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Identify the </a:t>
            </a:r>
            <a:r>
              <a:rPr lang="en-US" sz="2400" dirty="0">
                <a:solidFill>
                  <a:srgbClr val="C00000"/>
                </a:solidFill>
              </a:rPr>
              <a:t>base case(s) </a:t>
            </a:r>
            <a:r>
              <a:rPr lang="en-US" sz="2400" dirty="0"/>
              <a:t>of the </a:t>
            </a:r>
            <a:r>
              <a:rPr lang="en-US" sz="2400" dirty="0" smtClean="0"/>
              <a:t>relation</a:t>
            </a:r>
          </a:p>
          <a:p>
            <a:pPr marL="682625" lvl="1" indent="-2794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 smtClean="0"/>
              <a:t>Identify the </a:t>
            </a:r>
            <a:r>
              <a:rPr lang="en-US" sz="2400" dirty="0">
                <a:solidFill>
                  <a:srgbClr val="0000FF"/>
                </a:solidFill>
              </a:rPr>
              <a:t>recurrence </a:t>
            </a:r>
            <a:r>
              <a:rPr lang="en-US" sz="2400" dirty="0" smtClean="0">
                <a:solidFill>
                  <a:srgbClr val="0000FF"/>
                </a:solidFill>
              </a:rPr>
              <a:t>relation</a:t>
            </a:r>
            <a:endParaRPr lang="en-US" sz="24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427591" y="2833333"/>
            <a:ext cx="4013780" cy="206210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268288" algn="l"/>
                <a:tab pos="623888" algn="l"/>
                <a:tab pos="973138" algn="l"/>
              </a:tabLst>
            </a:pPr>
            <a:r>
              <a:rPr lang="en-US" sz="1600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Pre-</a:t>
            </a:r>
            <a:r>
              <a:rPr lang="en-US" sz="1600" b="1" dirty="0" err="1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cond</a:t>
            </a:r>
            <a:r>
              <a:rPr lang="en-US" sz="1600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: n &gt;= 0</a:t>
            </a:r>
          </a:p>
          <a:p>
            <a:pPr>
              <a:tabLst>
                <a:tab pos="268288" algn="l"/>
                <a:tab pos="623888" algn="l"/>
                <a:tab pos="973138" algn="l"/>
              </a:tabLst>
            </a:pPr>
            <a:r>
              <a:rPr lang="en-US" sz="16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factorial(</a:t>
            </a:r>
            <a:r>
              <a:rPr lang="en-US" sz="16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n) {</a:t>
            </a:r>
          </a:p>
          <a:p>
            <a:pPr>
              <a:tabLst>
                <a:tab pos="268288" algn="l"/>
                <a:tab pos="623888" algn="l"/>
                <a:tab pos="973138" algn="l"/>
              </a:tabLst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(n ==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 </a:t>
            </a:r>
          </a:p>
          <a:p>
            <a:pPr>
              <a:tabLst>
                <a:tab pos="268288" algn="l"/>
                <a:tab pos="623888" algn="l"/>
                <a:tab pos="973138" algn="l"/>
              </a:tabLst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268288" algn="l"/>
                <a:tab pos="623888" algn="l"/>
                <a:tab pos="973138" algn="l"/>
              </a:tabLst>
            </a:pP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268288" algn="l"/>
                <a:tab pos="623888" algn="l"/>
                <a:tab pos="973138" algn="l"/>
              </a:tabLst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>
              <a:tabLst>
                <a:tab pos="268288" algn="l"/>
                <a:tab pos="623888" algn="l"/>
                <a:tab pos="973138" algn="l"/>
              </a:tabLst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n * factorial(n-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tabLst>
                <a:tab pos="268288" algn="l"/>
                <a:tab pos="623888" algn="l"/>
                <a:tab pos="973138" algn="l"/>
              </a:tabLst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603351" y="2833333"/>
            <a:ext cx="4116106" cy="206210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268288" algn="l"/>
                <a:tab pos="623888" algn="l"/>
                <a:tab pos="914400" algn="l"/>
              </a:tabLst>
            </a:pPr>
            <a:r>
              <a:rPr lang="en-US" sz="1600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Pre-</a:t>
            </a:r>
            <a:r>
              <a:rPr lang="en-US" sz="1600" b="1" dirty="0" err="1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cond</a:t>
            </a:r>
            <a:r>
              <a:rPr lang="en-US" sz="1600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: n &gt;= 0</a:t>
            </a:r>
          </a:p>
          <a:p>
            <a:pPr>
              <a:tabLst>
                <a:tab pos="268288" algn="l"/>
                <a:tab pos="623888" algn="l"/>
                <a:tab pos="914400" algn="l"/>
              </a:tabLst>
            </a:pPr>
            <a:r>
              <a:rPr lang="en-US" sz="16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fib(</a:t>
            </a:r>
            <a:r>
              <a:rPr lang="en-US" sz="16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n) {</a:t>
            </a:r>
          </a:p>
          <a:p>
            <a:pPr>
              <a:tabLst>
                <a:tab pos="268288" algn="l"/>
                <a:tab pos="623888" algn="l"/>
                <a:tab pos="973138" algn="l"/>
              </a:tabLst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(n &lt;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tabLst>
                <a:tab pos="268288" algn="l"/>
                <a:tab pos="623888" algn="l"/>
                <a:tab pos="914400" algn="l"/>
              </a:tabLst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n;</a:t>
            </a:r>
          </a:p>
          <a:p>
            <a:pPr>
              <a:tabLst>
                <a:tab pos="268288" algn="l"/>
                <a:tab pos="623888" algn="l"/>
                <a:tab pos="914400" algn="l"/>
              </a:tabLst>
            </a:pP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268288" algn="l"/>
                <a:tab pos="623888" algn="l"/>
                <a:tab pos="914400" algn="l"/>
              </a:tabLst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else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268288" algn="l"/>
                <a:tab pos="623888" algn="l"/>
                <a:tab pos="914400" algn="l"/>
              </a:tabLst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fib(n-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 + fib(n-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tabLst>
                <a:tab pos="268288" algn="l"/>
                <a:tab pos="623888" algn="l"/>
                <a:tab pos="914400" algn="l"/>
              </a:tabLst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1103086" y="3367315"/>
            <a:ext cx="1204685" cy="478972"/>
          </a:xfrm>
          <a:prstGeom prst="rect">
            <a:avLst/>
          </a:prstGeom>
          <a:noFill/>
          <a:ln w="19050" cap="sq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5250543" y="3367315"/>
            <a:ext cx="1193800" cy="478972"/>
          </a:xfrm>
          <a:prstGeom prst="rect">
            <a:avLst/>
          </a:prstGeom>
          <a:noFill/>
          <a:ln w="19050" cap="sq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948542" y="4310742"/>
            <a:ext cx="2253343" cy="304801"/>
          </a:xfrm>
          <a:prstGeom prst="rect">
            <a:avLst/>
          </a:prstGeom>
          <a:noFill/>
          <a:ln w="19050" cap="sq" cmpd="sng" algn="ctr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6128658" y="4321628"/>
            <a:ext cx="2347686" cy="293915"/>
          </a:xfrm>
          <a:prstGeom prst="rect">
            <a:avLst/>
          </a:prstGeom>
          <a:noFill/>
          <a:ln w="19050" cap="sq" cmpd="sng" algn="ctr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701192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3" grpId="0" animBg="1"/>
      <p:bldP spid="1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3. Gist of Recursion (4/6)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Unit17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18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34" name="Content Placeholder 2"/>
          <p:cNvSpPr>
            <a:spLocks noGrp="1"/>
          </p:cNvSpPr>
          <p:nvPr>
            <p:ph idx="1"/>
          </p:nvPr>
        </p:nvSpPr>
        <p:spPr>
          <a:xfrm>
            <a:off x="334963" y="1304925"/>
            <a:ext cx="8229600" cy="1577760"/>
          </a:xfrm>
        </p:spPr>
        <p:txBody>
          <a:bodyPr/>
          <a:lstStyle/>
          <a:p>
            <a:pPr marL="341313" indent="-34131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dirty="0" smtClean="0"/>
              <a:t>Always check for base case(s) first </a:t>
            </a:r>
          </a:p>
          <a:p>
            <a:pPr marL="682625" lvl="1" indent="-2794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 smtClean="0"/>
              <a:t>What if you omit base case(s)?</a:t>
            </a:r>
          </a:p>
          <a:p>
            <a:pPr marL="341313" indent="-34131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dirty="0" smtClean="0"/>
              <a:t>Do not write redundant base cases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2082220" y="2872522"/>
            <a:ext cx="4068209" cy="304698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268288" algn="l"/>
                <a:tab pos="536575" algn="l"/>
                <a:tab pos="804863" algn="l"/>
              </a:tabLst>
            </a:pPr>
            <a:r>
              <a:rPr lang="en-US" sz="16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factorial(</a:t>
            </a:r>
            <a:r>
              <a:rPr lang="en-US" sz="16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n) {</a:t>
            </a:r>
          </a:p>
          <a:p>
            <a:pPr>
              <a:tabLst>
                <a:tab pos="268288" algn="l"/>
                <a:tab pos="536575" algn="l"/>
                <a:tab pos="804863" algn="l"/>
              </a:tabLst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(n ==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 </a:t>
            </a:r>
          </a:p>
          <a:p>
            <a:pPr>
              <a:tabLst>
                <a:tab pos="268288" algn="l"/>
                <a:tab pos="536575" algn="l"/>
                <a:tab pos="804863" algn="l"/>
              </a:tabLst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268288" algn="l"/>
                <a:tab pos="536575" algn="l"/>
                <a:tab pos="804863" algn="l"/>
              </a:tabLst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(n ==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tabLst>
                <a:tab pos="268288" algn="l"/>
                <a:tab pos="536575" algn="l"/>
                <a:tab pos="804863" algn="l"/>
              </a:tabLst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268288" algn="l"/>
                <a:tab pos="536575" algn="l"/>
                <a:tab pos="804863" algn="l"/>
              </a:tabLst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else if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(n ==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tabLst>
                <a:tab pos="268288" algn="l"/>
                <a:tab pos="536575" algn="l"/>
                <a:tab pos="804863" algn="l"/>
              </a:tabLst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268288" algn="l"/>
                <a:tab pos="536575" algn="l"/>
                <a:tab pos="804863" algn="l"/>
              </a:tabLst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else if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(n ==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tabLst>
                <a:tab pos="268288" algn="l"/>
                <a:tab pos="536575" algn="l"/>
                <a:tab pos="804863" algn="l"/>
              </a:tabLst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6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268288" algn="l"/>
                <a:tab pos="536575" algn="l"/>
                <a:tab pos="804863" algn="l"/>
              </a:tabLst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>
              <a:tabLst>
                <a:tab pos="268288" algn="l"/>
                <a:tab pos="536575" algn="l"/>
                <a:tab pos="804863" algn="l"/>
              </a:tabLst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n * factorial(n-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tabLst>
                <a:tab pos="268288" algn="l"/>
                <a:tab pos="536575" algn="l"/>
                <a:tab pos="804863" algn="l"/>
              </a:tabLst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2285999" y="3656150"/>
            <a:ext cx="3897086" cy="1447800"/>
            <a:chOff x="2351314" y="3640183"/>
            <a:chExt cx="3897086" cy="1447800"/>
          </a:xfrm>
        </p:grpSpPr>
        <p:sp>
          <p:nvSpPr>
            <p:cNvPr id="17" name="Rectangle 16"/>
            <p:cNvSpPr/>
            <p:nvPr/>
          </p:nvSpPr>
          <p:spPr bwMode="auto">
            <a:xfrm>
              <a:off x="2351314" y="3640183"/>
              <a:ext cx="2438400" cy="1447800"/>
            </a:xfrm>
            <a:prstGeom prst="rect">
              <a:avLst/>
            </a:prstGeom>
            <a:noFill/>
            <a:ln w="19050" cap="sq" cmpd="sng" algn="ctr">
              <a:solidFill>
                <a:srgbClr val="C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855028" y="4075611"/>
              <a:ext cx="1393372" cy="3701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C00000"/>
                  </a:solidFill>
                </a:rPr>
                <a:t>redundant</a:t>
              </a:r>
              <a:endParaRPr lang="en-SG" dirty="0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8935086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3. Gist of Recursion (5/6)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Unit17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19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34" name="Content Placeholder 2"/>
          <p:cNvSpPr>
            <a:spLocks noGrp="1"/>
          </p:cNvSpPr>
          <p:nvPr>
            <p:ph idx="1"/>
          </p:nvPr>
        </p:nvSpPr>
        <p:spPr>
          <a:xfrm>
            <a:off x="334963" y="1304924"/>
            <a:ext cx="8229600" cy="4801407"/>
          </a:xfrm>
        </p:spPr>
        <p:txBody>
          <a:bodyPr>
            <a:normAutofit/>
          </a:bodyPr>
          <a:lstStyle/>
          <a:p>
            <a:pPr marL="341313" indent="-34131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When a function is called, an </a:t>
            </a:r>
            <a:r>
              <a:rPr lang="en-US" dirty="0">
                <a:solidFill>
                  <a:srgbClr val="0000FF"/>
                </a:solidFill>
              </a:rPr>
              <a:t>activation record </a:t>
            </a:r>
            <a:r>
              <a:rPr lang="en-US" dirty="0"/>
              <a:t>(or frame) is created by the </a:t>
            </a:r>
            <a:r>
              <a:rPr lang="en-US" dirty="0" smtClean="0"/>
              <a:t>system.</a:t>
            </a:r>
          </a:p>
          <a:p>
            <a:pPr marL="341313" indent="-34131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Each activation record stores the local parameters and variables of the function and its return </a:t>
            </a:r>
            <a:r>
              <a:rPr lang="en-US" dirty="0" smtClean="0"/>
              <a:t>address.</a:t>
            </a:r>
          </a:p>
          <a:p>
            <a:pPr marL="341313" indent="-34131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Such records </a:t>
            </a:r>
            <a:r>
              <a:rPr lang="en-US" dirty="0"/>
              <a:t>reside in the memory called </a:t>
            </a:r>
            <a:r>
              <a:rPr lang="en-US" dirty="0" smtClean="0">
                <a:solidFill>
                  <a:srgbClr val="0000FF"/>
                </a:solidFill>
              </a:rPr>
              <a:t>stack</a:t>
            </a:r>
            <a:r>
              <a:rPr lang="en-US" dirty="0" smtClean="0"/>
              <a:t>.</a:t>
            </a:r>
          </a:p>
          <a:p>
            <a:pPr marL="615633" lvl="1" indent="-34131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Stack is also known as </a:t>
            </a:r>
            <a:r>
              <a:rPr lang="en-US" dirty="0">
                <a:solidFill>
                  <a:srgbClr val="0000FF"/>
                </a:solidFill>
              </a:rPr>
              <a:t>LIFO</a:t>
            </a:r>
            <a:r>
              <a:rPr lang="en-US" dirty="0"/>
              <a:t> (last-in-first-out</a:t>
            </a:r>
            <a:r>
              <a:rPr lang="en-US" dirty="0" smtClean="0"/>
              <a:t>) structure</a:t>
            </a:r>
          </a:p>
          <a:p>
            <a:pPr marL="341313" indent="-34131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A recursive function can potentially create many </a:t>
            </a:r>
            <a:r>
              <a:rPr lang="en-US" dirty="0" smtClean="0"/>
              <a:t>activation records</a:t>
            </a:r>
          </a:p>
          <a:p>
            <a:pPr marL="615633" lvl="1" indent="-34131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b="1" dirty="0" smtClean="0"/>
              <a:t>Winding</a:t>
            </a:r>
            <a:r>
              <a:rPr lang="en-US" dirty="0" smtClean="0"/>
              <a:t>: </a:t>
            </a:r>
            <a:r>
              <a:rPr lang="en-US" dirty="0"/>
              <a:t>each recursive call creates a separate </a:t>
            </a:r>
            <a:r>
              <a:rPr lang="en-US" dirty="0" smtClean="0"/>
              <a:t>record</a:t>
            </a:r>
          </a:p>
          <a:p>
            <a:pPr marL="615633" lvl="1" indent="-34131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b="1" dirty="0" smtClean="0"/>
              <a:t>Unwinding</a:t>
            </a:r>
            <a:r>
              <a:rPr lang="en-US" dirty="0" smtClean="0"/>
              <a:t>: </a:t>
            </a:r>
            <a:r>
              <a:rPr lang="en-US" dirty="0"/>
              <a:t>each return to the caller erases its associated </a:t>
            </a:r>
            <a:r>
              <a:rPr lang="en-US" dirty="0" smtClean="0"/>
              <a:t>record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04262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01095414858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Unit 17: Recursion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Unit17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673100" y="1280212"/>
            <a:ext cx="8083442" cy="21759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itchFamily="2" charset="2"/>
              <a:buNone/>
            </a:pPr>
            <a:r>
              <a:rPr lang="en-GB" sz="2800" dirty="0" smtClean="0">
                <a:solidFill>
                  <a:srgbClr val="C00000"/>
                </a:solidFill>
              </a:rPr>
              <a:t>Objectives:</a:t>
            </a:r>
          </a:p>
          <a:p>
            <a:pPr marL="685800" lvl="1" indent="-411163">
              <a:buClr>
                <a:schemeClr val="bg1">
                  <a:lumMod val="50000"/>
                </a:schemeClr>
              </a:buClr>
              <a:buSzPct val="120000"/>
              <a:buFont typeface="Wingdings" pitchFamily="2" charset="2"/>
              <a:buChar char="§"/>
            </a:pPr>
            <a:r>
              <a:rPr lang="en-GB" sz="2400" dirty="0"/>
              <a:t>Understand the nature of </a:t>
            </a:r>
            <a:r>
              <a:rPr lang="en-GB" sz="2400" dirty="0" smtClean="0"/>
              <a:t>recursio</a:t>
            </a:r>
            <a:r>
              <a:rPr lang="en-GB" sz="2400" dirty="0">
                <a:cs typeface="Arial" charset="0"/>
              </a:rPr>
              <a:t>n</a:t>
            </a:r>
            <a:r>
              <a:rPr lang="en-GB" sz="2400" dirty="0" smtClean="0">
                <a:cs typeface="Arial" charset="0"/>
              </a:rPr>
              <a:t> </a:t>
            </a:r>
            <a:endParaRPr lang="en-GB" sz="2400" dirty="0">
              <a:cs typeface="Arial" charset="0"/>
            </a:endParaRPr>
          </a:p>
          <a:p>
            <a:pPr marL="685800" lvl="1" indent="-411163">
              <a:buClr>
                <a:schemeClr val="bg1">
                  <a:lumMod val="50000"/>
                </a:schemeClr>
              </a:buClr>
              <a:buSzPct val="120000"/>
              <a:buFont typeface="Wingdings" pitchFamily="2" charset="2"/>
              <a:buChar char="§"/>
            </a:pPr>
            <a:r>
              <a:rPr lang="en-GB" sz="2400" dirty="0"/>
              <a:t>Learn to write recursive </a:t>
            </a:r>
            <a:r>
              <a:rPr lang="en-GB" sz="2400" dirty="0" smtClean="0"/>
              <a:t>functio</a:t>
            </a:r>
            <a:r>
              <a:rPr lang="en-GB" sz="2400" dirty="0">
                <a:cs typeface="Arial" charset="0"/>
              </a:rPr>
              <a:t>n</a:t>
            </a:r>
            <a:r>
              <a:rPr lang="en-GB" sz="2400" dirty="0" smtClean="0">
                <a:cs typeface="Arial" charset="0"/>
              </a:rPr>
              <a:t>s</a:t>
            </a:r>
            <a:endParaRPr lang="en-GB" sz="2400" dirty="0">
              <a:cs typeface="Arial" charset="0"/>
            </a:endParaRPr>
          </a:p>
          <a:p>
            <a:pPr marL="685800" lvl="1" indent="-411163">
              <a:buClr>
                <a:schemeClr val="bg1">
                  <a:lumMod val="50000"/>
                </a:schemeClr>
              </a:buClr>
              <a:buSzPct val="120000"/>
              <a:buFont typeface="Wingdings" pitchFamily="2" charset="2"/>
              <a:buChar char="§"/>
            </a:pPr>
            <a:r>
              <a:rPr lang="en-GB" sz="2400" dirty="0"/>
              <a:t>Comparing recursive codes with iterative </a:t>
            </a:r>
            <a:r>
              <a:rPr lang="en-GB" sz="2400" dirty="0" smtClean="0">
                <a:cs typeface="Arial" charset="0"/>
              </a:rPr>
              <a:t>codes</a:t>
            </a:r>
            <a:endParaRPr lang="en-GB" sz="2400" dirty="0">
              <a:cs typeface="Arial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73100" y="3605741"/>
            <a:ext cx="7620000" cy="10691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120000"/>
              <a:defRPr/>
            </a:pPr>
            <a:r>
              <a:rPr lang="en-GB" sz="2800" kern="0" dirty="0" smtClean="0">
                <a:solidFill>
                  <a:srgbClr val="C00000"/>
                </a:solidFill>
                <a:latin typeface="+mn-lt"/>
                <a:cs typeface="+mn-cs"/>
              </a:rPr>
              <a:t>Reference: </a:t>
            </a:r>
            <a:endParaRPr lang="en-GB" sz="2800" kern="0" dirty="0">
              <a:solidFill>
                <a:srgbClr val="C00000"/>
              </a:solidFill>
              <a:latin typeface="+mn-lt"/>
              <a:cs typeface="+mn-cs"/>
            </a:endParaRPr>
          </a:p>
          <a:p>
            <a:pPr marL="738188" lvl="1" indent="-457200" eaLnBrk="1" hangingPunct="1">
              <a:buClr>
                <a:schemeClr val="bg1">
                  <a:lumMod val="50000"/>
                </a:schemeClr>
              </a:buClr>
              <a:buSzPct val="120000"/>
              <a:buFont typeface="Wingdings" pitchFamily="2" charset="2"/>
              <a:buChar char="§"/>
            </a:pPr>
            <a:r>
              <a:rPr lang="en-GB" sz="2400" dirty="0"/>
              <a:t>Chapter </a:t>
            </a:r>
            <a:r>
              <a:rPr lang="en-GB" sz="2400" dirty="0" smtClean="0"/>
              <a:t>9: Recursion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43860769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3. Gist of Recursion (6/6)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Unit17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20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34963" y="1384663"/>
            <a:ext cx="8229600" cy="705394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 smtClean="0"/>
              <a:t>Example: factorial(3)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035041" y="243404"/>
            <a:ext cx="2939142" cy="954107"/>
          </a:xfrm>
          <a:prstGeom prst="rect">
            <a:avLst/>
          </a:prstGeom>
          <a:solidFill>
            <a:srgbClr val="CCEC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174625" algn="l"/>
                <a:tab pos="358775" algn="l"/>
                <a:tab pos="536575" algn="l"/>
              </a:tabLst>
            </a:pPr>
            <a:r>
              <a:rPr lang="en-US" sz="14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f(</a:t>
            </a:r>
            <a:r>
              <a:rPr lang="en-US" sz="14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n) {</a:t>
            </a:r>
          </a:p>
          <a:p>
            <a:pPr>
              <a:tabLst>
                <a:tab pos="174625" algn="l"/>
                <a:tab pos="358775" algn="l"/>
                <a:tab pos="536575" algn="l"/>
              </a:tabLst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(n == </a:t>
            </a:r>
            <a:r>
              <a:rPr lang="en-US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1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174625" algn="l"/>
                <a:tab pos="358775" algn="l"/>
                <a:tab pos="536575" algn="l"/>
              </a:tabLst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else return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n * f(n-</a:t>
            </a:r>
            <a:r>
              <a:rPr lang="en-US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tabLst>
                <a:tab pos="174625" algn="l"/>
                <a:tab pos="358775" algn="l"/>
                <a:tab pos="536575" algn="l"/>
              </a:tabLst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313509" y="3130731"/>
            <a:ext cx="1058091" cy="600893"/>
            <a:chOff x="1371600" y="5238206"/>
            <a:chExt cx="1058091" cy="600893"/>
          </a:xfrm>
        </p:grpSpPr>
        <p:sp>
          <p:nvSpPr>
            <p:cNvPr id="11" name="Rectangle 10"/>
            <p:cNvSpPr/>
            <p:nvPr/>
          </p:nvSpPr>
          <p:spPr bwMode="auto">
            <a:xfrm>
              <a:off x="1371600" y="5303521"/>
              <a:ext cx="1058091" cy="535578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667693" y="5386251"/>
              <a:ext cx="343987" cy="33855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3</a:t>
              </a:r>
              <a:endParaRPr lang="en-SG" sz="16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375957" y="5238206"/>
              <a:ext cx="413654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n</a:t>
              </a:r>
              <a:endParaRPr lang="en-SG" sz="16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746069" y="2595154"/>
            <a:ext cx="1058091" cy="1136470"/>
            <a:chOff x="1746069" y="2595154"/>
            <a:chExt cx="1058091" cy="1136470"/>
          </a:xfrm>
        </p:grpSpPr>
        <p:grpSp>
          <p:nvGrpSpPr>
            <p:cNvPr id="16" name="Group 15"/>
            <p:cNvGrpSpPr/>
            <p:nvPr/>
          </p:nvGrpSpPr>
          <p:grpSpPr>
            <a:xfrm>
              <a:off x="1746069" y="3130731"/>
              <a:ext cx="1058091" cy="600893"/>
              <a:chOff x="1371600" y="5238206"/>
              <a:chExt cx="1058091" cy="600893"/>
            </a:xfrm>
          </p:grpSpPr>
          <p:sp>
            <p:nvSpPr>
              <p:cNvPr id="21" name="Rectangle 20"/>
              <p:cNvSpPr/>
              <p:nvPr/>
            </p:nvSpPr>
            <p:spPr bwMode="auto">
              <a:xfrm>
                <a:off x="1371600" y="5303521"/>
                <a:ext cx="1058091" cy="535578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SG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1667693" y="5386251"/>
                <a:ext cx="343987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 smtClean="0"/>
                  <a:t>3</a:t>
                </a:r>
                <a:endParaRPr lang="en-SG" sz="1600" dirty="0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1375957" y="5238206"/>
                <a:ext cx="413654" cy="3385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 smtClean="0"/>
                  <a:t>n</a:t>
                </a:r>
                <a:endParaRPr lang="en-SG" sz="1600" dirty="0"/>
              </a:p>
            </p:txBody>
          </p:sp>
        </p:grpSp>
        <p:grpSp>
          <p:nvGrpSpPr>
            <p:cNvPr id="17" name="Group 16"/>
            <p:cNvGrpSpPr/>
            <p:nvPr/>
          </p:nvGrpSpPr>
          <p:grpSpPr>
            <a:xfrm>
              <a:off x="1746069" y="2595154"/>
              <a:ext cx="1058091" cy="600893"/>
              <a:chOff x="1371600" y="5238206"/>
              <a:chExt cx="1058091" cy="600893"/>
            </a:xfrm>
          </p:grpSpPr>
          <p:sp>
            <p:nvSpPr>
              <p:cNvPr id="18" name="Rectangle 17"/>
              <p:cNvSpPr/>
              <p:nvPr/>
            </p:nvSpPr>
            <p:spPr bwMode="auto">
              <a:xfrm>
                <a:off x="1371600" y="5303521"/>
                <a:ext cx="1058091" cy="535578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SG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1667693" y="5386251"/>
                <a:ext cx="343987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 smtClean="0"/>
                  <a:t>2</a:t>
                </a:r>
                <a:endParaRPr lang="en-SG" sz="1600" dirty="0"/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1375957" y="5238206"/>
                <a:ext cx="413654" cy="3385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 smtClean="0"/>
                  <a:t>n</a:t>
                </a:r>
                <a:endParaRPr lang="en-SG" sz="1600" dirty="0"/>
              </a:p>
            </p:txBody>
          </p:sp>
        </p:grpSp>
      </p:grpSp>
      <p:grpSp>
        <p:nvGrpSpPr>
          <p:cNvPr id="24" name="Group 23"/>
          <p:cNvGrpSpPr/>
          <p:nvPr/>
        </p:nvGrpSpPr>
        <p:grpSpPr>
          <a:xfrm>
            <a:off x="3296195" y="2068285"/>
            <a:ext cx="1058091" cy="1663339"/>
            <a:chOff x="3296195" y="2068285"/>
            <a:chExt cx="1058091" cy="1663339"/>
          </a:xfrm>
        </p:grpSpPr>
        <p:grpSp>
          <p:nvGrpSpPr>
            <p:cNvPr id="25" name="Group 24"/>
            <p:cNvGrpSpPr/>
            <p:nvPr/>
          </p:nvGrpSpPr>
          <p:grpSpPr>
            <a:xfrm>
              <a:off x="3296195" y="3130731"/>
              <a:ext cx="1058091" cy="600893"/>
              <a:chOff x="1371600" y="5238206"/>
              <a:chExt cx="1058091" cy="600893"/>
            </a:xfrm>
          </p:grpSpPr>
          <p:sp>
            <p:nvSpPr>
              <p:cNvPr id="35" name="Rectangle 34"/>
              <p:cNvSpPr/>
              <p:nvPr/>
            </p:nvSpPr>
            <p:spPr bwMode="auto">
              <a:xfrm>
                <a:off x="1371600" y="5303521"/>
                <a:ext cx="1058091" cy="535578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SG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1667693" y="5386251"/>
                <a:ext cx="343987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 smtClean="0"/>
                  <a:t>3</a:t>
                </a:r>
                <a:endParaRPr lang="en-SG" sz="1600" dirty="0"/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1375957" y="5238206"/>
                <a:ext cx="413654" cy="3385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 smtClean="0"/>
                  <a:t>n</a:t>
                </a:r>
                <a:endParaRPr lang="en-SG" sz="1600" dirty="0"/>
              </a:p>
            </p:txBody>
          </p:sp>
        </p:grpSp>
        <p:grpSp>
          <p:nvGrpSpPr>
            <p:cNvPr id="26" name="Group 25"/>
            <p:cNvGrpSpPr/>
            <p:nvPr/>
          </p:nvGrpSpPr>
          <p:grpSpPr>
            <a:xfrm>
              <a:off x="3296195" y="2595154"/>
              <a:ext cx="1058091" cy="600893"/>
              <a:chOff x="1371600" y="5238206"/>
              <a:chExt cx="1058091" cy="600893"/>
            </a:xfrm>
          </p:grpSpPr>
          <p:sp>
            <p:nvSpPr>
              <p:cNvPr id="31" name="Rectangle 30"/>
              <p:cNvSpPr/>
              <p:nvPr/>
            </p:nvSpPr>
            <p:spPr bwMode="auto">
              <a:xfrm>
                <a:off x="1371600" y="5303521"/>
                <a:ext cx="1058091" cy="535578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SG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1667693" y="5386251"/>
                <a:ext cx="343987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 smtClean="0"/>
                  <a:t>2</a:t>
                </a:r>
                <a:endParaRPr lang="en-SG" sz="1600" dirty="0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1375957" y="5238206"/>
                <a:ext cx="413654" cy="3385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 smtClean="0"/>
                  <a:t>n</a:t>
                </a:r>
                <a:endParaRPr lang="en-SG" sz="1600" dirty="0"/>
              </a:p>
            </p:txBody>
          </p:sp>
        </p:grpSp>
        <p:grpSp>
          <p:nvGrpSpPr>
            <p:cNvPr id="27" name="Group 26"/>
            <p:cNvGrpSpPr/>
            <p:nvPr/>
          </p:nvGrpSpPr>
          <p:grpSpPr>
            <a:xfrm>
              <a:off x="3296195" y="2068285"/>
              <a:ext cx="1058091" cy="600893"/>
              <a:chOff x="1371600" y="5238206"/>
              <a:chExt cx="1058091" cy="600893"/>
            </a:xfrm>
          </p:grpSpPr>
          <p:sp>
            <p:nvSpPr>
              <p:cNvPr id="28" name="Rectangle 27"/>
              <p:cNvSpPr/>
              <p:nvPr/>
            </p:nvSpPr>
            <p:spPr bwMode="auto">
              <a:xfrm>
                <a:off x="1371600" y="5303521"/>
                <a:ext cx="1058091" cy="535578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SG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1667693" y="5386251"/>
                <a:ext cx="343987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 smtClean="0"/>
                  <a:t>1</a:t>
                </a:r>
                <a:endParaRPr lang="en-SG" sz="1600" dirty="0"/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1375957" y="5238206"/>
                <a:ext cx="413654" cy="3385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 smtClean="0"/>
                  <a:t>n</a:t>
                </a:r>
                <a:endParaRPr lang="en-SG" sz="1600" dirty="0"/>
              </a:p>
            </p:txBody>
          </p:sp>
        </p:grpSp>
      </p:grpSp>
      <p:grpSp>
        <p:nvGrpSpPr>
          <p:cNvPr id="38" name="Group 37"/>
          <p:cNvGrpSpPr/>
          <p:nvPr/>
        </p:nvGrpSpPr>
        <p:grpSpPr>
          <a:xfrm>
            <a:off x="4833258" y="1523999"/>
            <a:ext cx="1058091" cy="2207625"/>
            <a:chOff x="4833258" y="1523999"/>
            <a:chExt cx="1058091" cy="2207625"/>
          </a:xfrm>
        </p:grpSpPr>
        <p:grpSp>
          <p:nvGrpSpPr>
            <p:cNvPr id="39" name="Group 38"/>
            <p:cNvGrpSpPr/>
            <p:nvPr/>
          </p:nvGrpSpPr>
          <p:grpSpPr>
            <a:xfrm>
              <a:off x="4833258" y="3130731"/>
              <a:ext cx="1058091" cy="600893"/>
              <a:chOff x="1371600" y="5238206"/>
              <a:chExt cx="1058091" cy="600893"/>
            </a:xfrm>
          </p:grpSpPr>
          <p:sp>
            <p:nvSpPr>
              <p:cNvPr id="52" name="Rectangle 51"/>
              <p:cNvSpPr/>
              <p:nvPr/>
            </p:nvSpPr>
            <p:spPr bwMode="auto">
              <a:xfrm>
                <a:off x="1371600" y="5303521"/>
                <a:ext cx="1058091" cy="535578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SG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53" name="TextBox 52"/>
              <p:cNvSpPr txBox="1"/>
              <p:nvPr/>
            </p:nvSpPr>
            <p:spPr>
              <a:xfrm>
                <a:off x="1667693" y="5386251"/>
                <a:ext cx="343987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 smtClean="0"/>
                  <a:t>3</a:t>
                </a:r>
                <a:endParaRPr lang="en-SG" sz="1600" dirty="0"/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1375957" y="5238206"/>
                <a:ext cx="413654" cy="3385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 smtClean="0"/>
                  <a:t>n</a:t>
                </a:r>
                <a:endParaRPr lang="en-SG" sz="1600" dirty="0"/>
              </a:p>
            </p:txBody>
          </p:sp>
        </p:grpSp>
        <p:grpSp>
          <p:nvGrpSpPr>
            <p:cNvPr id="40" name="Group 39"/>
            <p:cNvGrpSpPr/>
            <p:nvPr/>
          </p:nvGrpSpPr>
          <p:grpSpPr>
            <a:xfrm>
              <a:off x="4833258" y="2595154"/>
              <a:ext cx="1058091" cy="600893"/>
              <a:chOff x="1371600" y="5238206"/>
              <a:chExt cx="1058091" cy="600893"/>
            </a:xfrm>
          </p:grpSpPr>
          <p:sp>
            <p:nvSpPr>
              <p:cNvPr id="49" name="Rectangle 48"/>
              <p:cNvSpPr/>
              <p:nvPr/>
            </p:nvSpPr>
            <p:spPr bwMode="auto">
              <a:xfrm>
                <a:off x="1371600" y="5303521"/>
                <a:ext cx="1058091" cy="535578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SG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1667693" y="5386251"/>
                <a:ext cx="343987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 smtClean="0"/>
                  <a:t>2</a:t>
                </a:r>
                <a:endParaRPr lang="en-SG" sz="1600" dirty="0"/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1375957" y="5238206"/>
                <a:ext cx="413654" cy="3385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 smtClean="0"/>
                  <a:t>n</a:t>
                </a:r>
                <a:endParaRPr lang="en-SG" sz="1600" dirty="0"/>
              </a:p>
            </p:txBody>
          </p:sp>
        </p:grpSp>
        <p:grpSp>
          <p:nvGrpSpPr>
            <p:cNvPr id="41" name="Group 40"/>
            <p:cNvGrpSpPr/>
            <p:nvPr/>
          </p:nvGrpSpPr>
          <p:grpSpPr>
            <a:xfrm>
              <a:off x="4833258" y="2068285"/>
              <a:ext cx="1058091" cy="600893"/>
              <a:chOff x="1371600" y="5238206"/>
              <a:chExt cx="1058091" cy="600893"/>
            </a:xfrm>
          </p:grpSpPr>
          <p:sp>
            <p:nvSpPr>
              <p:cNvPr id="46" name="Rectangle 45"/>
              <p:cNvSpPr/>
              <p:nvPr/>
            </p:nvSpPr>
            <p:spPr bwMode="auto">
              <a:xfrm>
                <a:off x="1371600" y="5303521"/>
                <a:ext cx="1058091" cy="535578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SG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1667693" y="5386251"/>
                <a:ext cx="343987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 smtClean="0"/>
                  <a:t>1</a:t>
                </a:r>
                <a:endParaRPr lang="en-SG" sz="1600" dirty="0"/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1375957" y="5238206"/>
                <a:ext cx="413654" cy="3385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 smtClean="0"/>
                  <a:t>n</a:t>
                </a:r>
                <a:endParaRPr lang="en-SG" sz="1600" dirty="0"/>
              </a:p>
            </p:txBody>
          </p:sp>
        </p:grpSp>
        <p:grpSp>
          <p:nvGrpSpPr>
            <p:cNvPr id="42" name="Group 41"/>
            <p:cNvGrpSpPr/>
            <p:nvPr/>
          </p:nvGrpSpPr>
          <p:grpSpPr>
            <a:xfrm>
              <a:off x="4833258" y="1523999"/>
              <a:ext cx="1058091" cy="600893"/>
              <a:chOff x="1371600" y="5238206"/>
              <a:chExt cx="1058091" cy="600893"/>
            </a:xfrm>
          </p:grpSpPr>
          <p:sp>
            <p:nvSpPr>
              <p:cNvPr id="43" name="Rectangle 42"/>
              <p:cNvSpPr/>
              <p:nvPr/>
            </p:nvSpPr>
            <p:spPr bwMode="auto">
              <a:xfrm>
                <a:off x="1371600" y="5303521"/>
                <a:ext cx="1058091" cy="535578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SG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1667693" y="5386251"/>
                <a:ext cx="343987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 smtClean="0"/>
                  <a:t>0</a:t>
                </a:r>
                <a:endParaRPr lang="en-SG" sz="1600" dirty="0"/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1375957" y="5238206"/>
                <a:ext cx="413654" cy="3385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 smtClean="0"/>
                  <a:t>n</a:t>
                </a:r>
                <a:endParaRPr lang="en-SG" sz="1600" dirty="0"/>
              </a:p>
            </p:txBody>
          </p:sp>
        </p:grpSp>
      </p:grpSp>
      <p:sp>
        <p:nvSpPr>
          <p:cNvPr id="55" name="TextBox 54"/>
          <p:cNvSpPr txBox="1"/>
          <p:nvPr/>
        </p:nvSpPr>
        <p:spPr>
          <a:xfrm>
            <a:off x="420072" y="4252074"/>
            <a:ext cx="7184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f(3)</a:t>
            </a:r>
            <a:endParaRPr lang="en-SG" sz="2400" dirty="0"/>
          </a:p>
        </p:txBody>
      </p:sp>
      <p:cxnSp>
        <p:nvCxnSpPr>
          <p:cNvPr id="56" name="Straight Arrow Connector 55"/>
          <p:cNvCxnSpPr/>
          <p:nvPr/>
        </p:nvCxnSpPr>
        <p:spPr bwMode="auto">
          <a:xfrm>
            <a:off x="1203845" y="4452129"/>
            <a:ext cx="431074" cy="0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rgbClr val="0000FF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7" name="TextBox 56"/>
          <p:cNvSpPr txBox="1"/>
          <p:nvPr/>
        </p:nvSpPr>
        <p:spPr>
          <a:xfrm>
            <a:off x="1748129" y="4252074"/>
            <a:ext cx="7184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f(2)</a:t>
            </a:r>
            <a:endParaRPr lang="en-SG" sz="2400" dirty="0"/>
          </a:p>
        </p:txBody>
      </p:sp>
      <p:cxnSp>
        <p:nvCxnSpPr>
          <p:cNvPr id="58" name="Straight Arrow Connector 57"/>
          <p:cNvCxnSpPr/>
          <p:nvPr/>
        </p:nvCxnSpPr>
        <p:spPr bwMode="auto">
          <a:xfrm>
            <a:off x="2610279" y="4452129"/>
            <a:ext cx="431074" cy="0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rgbClr val="0000FF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9" name="TextBox 58"/>
          <p:cNvSpPr txBox="1"/>
          <p:nvPr/>
        </p:nvSpPr>
        <p:spPr>
          <a:xfrm>
            <a:off x="3154563" y="4252074"/>
            <a:ext cx="7184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f(1)</a:t>
            </a:r>
            <a:endParaRPr lang="en-SG" sz="2400" dirty="0"/>
          </a:p>
        </p:txBody>
      </p:sp>
      <p:cxnSp>
        <p:nvCxnSpPr>
          <p:cNvPr id="60" name="Straight Arrow Connector 59"/>
          <p:cNvCxnSpPr/>
          <p:nvPr/>
        </p:nvCxnSpPr>
        <p:spPr bwMode="auto">
          <a:xfrm>
            <a:off x="3877376" y="4452129"/>
            <a:ext cx="431074" cy="0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rgbClr val="0000FF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4421660" y="4252074"/>
            <a:ext cx="7184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f(0)</a:t>
            </a:r>
            <a:endParaRPr lang="en-SG" sz="2400" dirty="0"/>
          </a:p>
        </p:txBody>
      </p:sp>
      <p:grpSp>
        <p:nvGrpSpPr>
          <p:cNvPr id="62" name="Group 61"/>
          <p:cNvGrpSpPr/>
          <p:nvPr/>
        </p:nvGrpSpPr>
        <p:grpSpPr>
          <a:xfrm>
            <a:off x="5891348" y="1881052"/>
            <a:ext cx="627018" cy="496388"/>
            <a:chOff x="5891348" y="1881052"/>
            <a:chExt cx="627018" cy="496388"/>
          </a:xfrm>
        </p:grpSpPr>
        <p:grpSp>
          <p:nvGrpSpPr>
            <p:cNvPr id="63" name="Group 62"/>
            <p:cNvGrpSpPr/>
            <p:nvPr/>
          </p:nvGrpSpPr>
          <p:grpSpPr>
            <a:xfrm>
              <a:off x="5891348" y="1881052"/>
              <a:ext cx="339635" cy="496388"/>
              <a:chOff x="6087291" y="1867989"/>
              <a:chExt cx="339635" cy="496388"/>
            </a:xfrm>
          </p:grpSpPr>
          <p:cxnSp>
            <p:nvCxnSpPr>
              <p:cNvPr id="65" name="Straight Connector 64"/>
              <p:cNvCxnSpPr/>
              <p:nvPr/>
            </p:nvCxnSpPr>
            <p:spPr bwMode="auto">
              <a:xfrm>
                <a:off x="6100354" y="1867989"/>
                <a:ext cx="313509" cy="0"/>
              </a:xfrm>
              <a:prstGeom prst="line">
                <a:avLst/>
              </a:prstGeom>
              <a:solidFill>
                <a:schemeClr val="accent1"/>
              </a:solidFill>
              <a:ln w="28575" cap="sq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66" name="Straight Connector 65"/>
              <p:cNvCxnSpPr/>
              <p:nvPr/>
            </p:nvCxnSpPr>
            <p:spPr bwMode="auto">
              <a:xfrm>
                <a:off x="6426926" y="1881051"/>
                <a:ext cx="0" cy="483326"/>
              </a:xfrm>
              <a:prstGeom prst="line">
                <a:avLst/>
              </a:prstGeom>
              <a:solidFill>
                <a:schemeClr val="accent1"/>
              </a:solidFill>
              <a:ln w="28575" cap="sq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67" name="Straight Arrow Connector 66"/>
              <p:cNvCxnSpPr/>
              <p:nvPr/>
            </p:nvCxnSpPr>
            <p:spPr bwMode="auto">
              <a:xfrm flipH="1">
                <a:off x="6087291" y="2364377"/>
                <a:ext cx="339635" cy="0"/>
              </a:xfrm>
              <a:prstGeom prst="straightConnector1">
                <a:avLst/>
              </a:prstGeom>
              <a:solidFill>
                <a:schemeClr val="accent1"/>
              </a:solidFill>
              <a:ln w="28575" cap="sq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triangle" w="med" len="med"/>
              </a:ln>
              <a:effectLst/>
            </p:spPr>
          </p:cxnSp>
        </p:grpSp>
        <p:sp>
          <p:nvSpPr>
            <p:cNvPr id="64" name="TextBox 63"/>
            <p:cNvSpPr txBox="1"/>
            <p:nvPr/>
          </p:nvSpPr>
          <p:spPr>
            <a:xfrm>
              <a:off x="6178729" y="1983377"/>
              <a:ext cx="33963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1</a:t>
              </a:r>
              <a:endParaRPr lang="en-SG" sz="1600" dirty="0"/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6696892" y="2068285"/>
            <a:ext cx="1058091" cy="1663339"/>
            <a:chOff x="6696892" y="2068285"/>
            <a:chExt cx="1058091" cy="1663339"/>
          </a:xfrm>
        </p:grpSpPr>
        <p:grpSp>
          <p:nvGrpSpPr>
            <p:cNvPr id="69" name="Group 68"/>
            <p:cNvGrpSpPr/>
            <p:nvPr/>
          </p:nvGrpSpPr>
          <p:grpSpPr>
            <a:xfrm>
              <a:off x="6696892" y="3130731"/>
              <a:ext cx="1058091" cy="600893"/>
              <a:chOff x="1371600" y="5238206"/>
              <a:chExt cx="1058091" cy="600893"/>
            </a:xfrm>
          </p:grpSpPr>
          <p:sp>
            <p:nvSpPr>
              <p:cNvPr id="78" name="Rectangle 77"/>
              <p:cNvSpPr/>
              <p:nvPr/>
            </p:nvSpPr>
            <p:spPr bwMode="auto">
              <a:xfrm>
                <a:off x="1371600" y="5303521"/>
                <a:ext cx="1058091" cy="535578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SG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79" name="TextBox 78"/>
              <p:cNvSpPr txBox="1"/>
              <p:nvPr/>
            </p:nvSpPr>
            <p:spPr>
              <a:xfrm>
                <a:off x="1667693" y="5386251"/>
                <a:ext cx="343987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 smtClean="0"/>
                  <a:t>3</a:t>
                </a:r>
                <a:endParaRPr lang="en-SG" sz="1600" dirty="0"/>
              </a:p>
            </p:txBody>
          </p:sp>
          <p:sp>
            <p:nvSpPr>
              <p:cNvPr id="80" name="TextBox 79"/>
              <p:cNvSpPr txBox="1"/>
              <p:nvPr/>
            </p:nvSpPr>
            <p:spPr>
              <a:xfrm>
                <a:off x="1375957" y="5238206"/>
                <a:ext cx="413654" cy="3385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 smtClean="0"/>
                  <a:t>n</a:t>
                </a:r>
                <a:endParaRPr lang="en-SG" sz="1600" dirty="0"/>
              </a:p>
            </p:txBody>
          </p:sp>
        </p:grpSp>
        <p:grpSp>
          <p:nvGrpSpPr>
            <p:cNvPr id="70" name="Group 69"/>
            <p:cNvGrpSpPr/>
            <p:nvPr/>
          </p:nvGrpSpPr>
          <p:grpSpPr>
            <a:xfrm>
              <a:off x="6696892" y="2595154"/>
              <a:ext cx="1058091" cy="600893"/>
              <a:chOff x="1371600" y="5238206"/>
              <a:chExt cx="1058091" cy="600893"/>
            </a:xfrm>
          </p:grpSpPr>
          <p:sp>
            <p:nvSpPr>
              <p:cNvPr id="75" name="Rectangle 74"/>
              <p:cNvSpPr/>
              <p:nvPr/>
            </p:nvSpPr>
            <p:spPr bwMode="auto">
              <a:xfrm>
                <a:off x="1371600" y="5303521"/>
                <a:ext cx="1058091" cy="535578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SG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76" name="TextBox 75"/>
              <p:cNvSpPr txBox="1"/>
              <p:nvPr/>
            </p:nvSpPr>
            <p:spPr>
              <a:xfrm>
                <a:off x="1667693" y="5386251"/>
                <a:ext cx="343987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 smtClean="0"/>
                  <a:t>2</a:t>
                </a:r>
                <a:endParaRPr lang="en-SG" sz="1600" dirty="0"/>
              </a:p>
            </p:txBody>
          </p:sp>
          <p:sp>
            <p:nvSpPr>
              <p:cNvPr id="77" name="TextBox 76"/>
              <p:cNvSpPr txBox="1"/>
              <p:nvPr/>
            </p:nvSpPr>
            <p:spPr>
              <a:xfrm>
                <a:off x="1375957" y="5238206"/>
                <a:ext cx="413654" cy="3385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 smtClean="0"/>
                  <a:t>n</a:t>
                </a:r>
                <a:endParaRPr lang="en-SG" sz="1600" dirty="0"/>
              </a:p>
            </p:txBody>
          </p:sp>
        </p:grpSp>
        <p:grpSp>
          <p:nvGrpSpPr>
            <p:cNvPr id="71" name="Group 70"/>
            <p:cNvGrpSpPr/>
            <p:nvPr/>
          </p:nvGrpSpPr>
          <p:grpSpPr>
            <a:xfrm>
              <a:off x="6696892" y="2068285"/>
              <a:ext cx="1058091" cy="600893"/>
              <a:chOff x="1371600" y="5238206"/>
              <a:chExt cx="1058091" cy="600893"/>
            </a:xfrm>
          </p:grpSpPr>
          <p:sp>
            <p:nvSpPr>
              <p:cNvPr id="72" name="Rectangle 71"/>
              <p:cNvSpPr/>
              <p:nvPr/>
            </p:nvSpPr>
            <p:spPr bwMode="auto">
              <a:xfrm>
                <a:off x="1371600" y="5303521"/>
                <a:ext cx="1058091" cy="535578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SG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1667693" y="5386251"/>
                <a:ext cx="343987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 smtClean="0"/>
                  <a:t>1</a:t>
                </a:r>
                <a:endParaRPr lang="en-SG" sz="1600" dirty="0"/>
              </a:p>
            </p:txBody>
          </p:sp>
          <p:sp>
            <p:nvSpPr>
              <p:cNvPr id="74" name="TextBox 73"/>
              <p:cNvSpPr txBox="1"/>
              <p:nvPr/>
            </p:nvSpPr>
            <p:spPr>
              <a:xfrm>
                <a:off x="1375957" y="5238206"/>
                <a:ext cx="413654" cy="3385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 smtClean="0"/>
                  <a:t>n</a:t>
                </a:r>
                <a:endParaRPr lang="en-SG" sz="1600" dirty="0"/>
              </a:p>
            </p:txBody>
          </p:sp>
        </p:grpSp>
      </p:grpSp>
      <p:grpSp>
        <p:nvGrpSpPr>
          <p:cNvPr id="81" name="Group 80"/>
          <p:cNvGrpSpPr/>
          <p:nvPr/>
        </p:nvGrpSpPr>
        <p:grpSpPr>
          <a:xfrm>
            <a:off x="7754982" y="2412275"/>
            <a:ext cx="627018" cy="496388"/>
            <a:chOff x="7754982" y="2412275"/>
            <a:chExt cx="627018" cy="496388"/>
          </a:xfrm>
        </p:grpSpPr>
        <p:grpSp>
          <p:nvGrpSpPr>
            <p:cNvPr id="82" name="Group 81"/>
            <p:cNvGrpSpPr/>
            <p:nvPr/>
          </p:nvGrpSpPr>
          <p:grpSpPr>
            <a:xfrm>
              <a:off x="7754982" y="2412275"/>
              <a:ext cx="339635" cy="496388"/>
              <a:chOff x="6087291" y="1867989"/>
              <a:chExt cx="339635" cy="496388"/>
            </a:xfrm>
          </p:grpSpPr>
          <p:cxnSp>
            <p:nvCxnSpPr>
              <p:cNvPr id="84" name="Straight Connector 83"/>
              <p:cNvCxnSpPr/>
              <p:nvPr/>
            </p:nvCxnSpPr>
            <p:spPr bwMode="auto">
              <a:xfrm>
                <a:off x="6100354" y="1867989"/>
                <a:ext cx="313509" cy="0"/>
              </a:xfrm>
              <a:prstGeom prst="line">
                <a:avLst/>
              </a:prstGeom>
              <a:solidFill>
                <a:schemeClr val="accent1"/>
              </a:solidFill>
              <a:ln w="28575" cap="sq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85" name="Straight Connector 84"/>
              <p:cNvCxnSpPr/>
              <p:nvPr/>
            </p:nvCxnSpPr>
            <p:spPr bwMode="auto">
              <a:xfrm>
                <a:off x="6426926" y="1881051"/>
                <a:ext cx="0" cy="483326"/>
              </a:xfrm>
              <a:prstGeom prst="line">
                <a:avLst/>
              </a:prstGeom>
              <a:solidFill>
                <a:schemeClr val="accent1"/>
              </a:solidFill>
              <a:ln w="28575" cap="sq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86" name="Straight Arrow Connector 85"/>
              <p:cNvCxnSpPr/>
              <p:nvPr/>
            </p:nvCxnSpPr>
            <p:spPr bwMode="auto">
              <a:xfrm flipH="1">
                <a:off x="6087291" y="2364377"/>
                <a:ext cx="339635" cy="0"/>
              </a:xfrm>
              <a:prstGeom prst="straightConnector1">
                <a:avLst/>
              </a:prstGeom>
              <a:solidFill>
                <a:schemeClr val="accent1"/>
              </a:solidFill>
              <a:ln w="28575" cap="sq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triangle" w="med" len="med"/>
              </a:ln>
              <a:effectLst/>
            </p:spPr>
          </p:cxnSp>
        </p:grpSp>
        <p:sp>
          <p:nvSpPr>
            <p:cNvPr id="83" name="TextBox 82"/>
            <p:cNvSpPr txBox="1"/>
            <p:nvPr/>
          </p:nvSpPr>
          <p:spPr>
            <a:xfrm>
              <a:off x="8042363" y="2514600"/>
              <a:ext cx="33963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1</a:t>
              </a:r>
              <a:endParaRPr lang="en-SG" sz="1600" dirty="0"/>
            </a:p>
          </p:txBody>
        </p:sp>
      </p:grpSp>
      <p:grpSp>
        <p:nvGrpSpPr>
          <p:cNvPr id="87" name="Group 86"/>
          <p:cNvGrpSpPr/>
          <p:nvPr/>
        </p:nvGrpSpPr>
        <p:grpSpPr>
          <a:xfrm>
            <a:off x="6696892" y="4484913"/>
            <a:ext cx="1058091" cy="1136470"/>
            <a:chOff x="6696892" y="4484913"/>
            <a:chExt cx="1058091" cy="1136470"/>
          </a:xfrm>
        </p:grpSpPr>
        <p:grpSp>
          <p:nvGrpSpPr>
            <p:cNvPr id="88" name="Group 87"/>
            <p:cNvGrpSpPr/>
            <p:nvPr/>
          </p:nvGrpSpPr>
          <p:grpSpPr>
            <a:xfrm>
              <a:off x="6696892" y="5020490"/>
              <a:ext cx="1058091" cy="600893"/>
              <a:chOff x="1371600" y="5238206"/>
              <a:chExt cx="1058091" cy="600893"/>
            </a:xfrm>
          </p:grpSpPr>
          <p:sp>
            <p:nvSpPr>
              <p:cNvPr id="93" name="Rectangle 92"/>
              <p:cNvSpPr/>
              <p:nvPr/>
            </p:nvSpPr>
            <p:spPr bwMode="auto">
              <a:xfrm>
                <a:off x="1371600" y="5303521"/>
                <a:ext cx="1058091" cy="535578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SG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94" name="TextBox 93"/>
              <p:cNvSpPr txBox="1"/>
              <p:nvPr/>
            </p:nvSpPr>
            <p:spPr>
              <a:xfrm>
                <a:off x="1667693" y="5386251"/>
                <a:ext cx="343987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 smtClean="0"/>
                  <a:t>3</a:t>
                </a:r>
                <a:endParaRPr lang="en-SG" sz="1600" dirty="0"/>
              </a:p>
            </p:txBody>
          </p:sp>
          <p:sp>
            <p:nvSpPr>
              <p:cNvPr id="95" name="TextBox 94"/>
              <p:cNvSpPr txBox="1"/>
              <p:nvPr/>
            </p:nvSpPr>
            <p:spPr>
              <a:xfrm>
                <a:off x="1375957" y="5238206"/>
                <a:ext cx="413654" cy="3385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 smtClean="0"/>
                  <a:t>n</a:t>
                </a:r>
                <a:endParaRPr lang="en-SG" sz="1600" dirty="0"/>
              </a:p>
            </p:txBody>
          </p:sp>
        </p:grpSp>
        <p:grpSp>
          <p:nvGrpSpPr>
            <p:cNvPr id="89" name="Group 88"/>
            <p:cNvGrpSpPr/>
            <p:nvPr/>
          </p:nvGrpSpPr>
          <p:grpSpPr>
            <a:xfrm>
              <a:off x="6696892" y="4484913"/>
              <a:ext cx="1058091" cy="600893"/>
              <a:chOff x="1371600" y="5238206"/>
              <a:chExt cx="1058091" cy="600893"/>
            </a:xfrm>
          </p:grpSpPr>
          <p:sp>
            <p:nvSpPr>
              <p:cNvPr id="90" name="Rectangle 89"/>
              <p:cNvSpPr/>
              <p:nvPr/>
            </p:nvSpPr>
            <p:spPr bwMode="auto">
              <a:xfrm>
                <a:off x="1371600" y="5303521"/>
                <a:ext cx="1058091" cy="535578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SG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91" name="TextBox 90"/>
              <p:cNvSpPr txBox="1"/>
              <p:nvPr/>
            </p:nvSpPr>
            <p:spPr>
              <a:xfrm>
                <a:off x="1667693" y="5386251"/>
                <a:ext cx="343987" cy="33855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 smtClean="0"/>
                  <a:t>2</a:t>
                </a:r>
                <a:endParaRPr lang="en-SG" sz="1600" dirty="0"/>
              </a:p>
            </p:txBody>
          </p:sp>
          <p:sp>
            <p:nvSpPr>
              <p:cNvPr id="92" name="TextBox 91"/>
              <p:cNvSpPr txBox="1"/>
              <p:nvPr/>
            </p:nvSpPr>
            <p:spPr>
              <a:xfrm>
                <a:off x="1375957" y="5238206"/>
                <a:ext cx="413654" cy="3385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 smtClean="0"/>
                  <a:t>n</a:t>
                </a:r>
                <a:endParaRPr lang="en-SG" sz="1600" dirty="0"/>
              </a:p>
            </p:txBody>
          </p:sp>
        </p:grpSp>
      </p:grpSp>
      <p:grpSp>
        <p:nvGrpSpPr>
          <p:cNvPr id="96" name="Group 95"/>
          <p:cNvGrpSpPr/>
          <p:nvPr/>
        </p:nvGrpSpPr>
        <p:grpSpPr>
          <a:xfrm>
            <a:off x="7754982" y="4811486"/>
            <a:ext cx="648789" cy="496388"/>
            <a:chOff x="7754982" y="4811486"/>
            <a:chExt cx="648789" cy="496388"/>
          </a:xfrm>
        </p:grpSpPr>
        <p:grpSp>
          <p:nvGrpSpPr>
            <p:cNvPr id="97" name="Group 96"/>
            <p:cNvGrpSpPr/>
            <p:nvPr/>
          </p:nvGrpSpPr>
          <p:grpSpPr>
            <a:xfrm>
              <a:off x="7754982" y="4811486"/>
              <a:ext cx="339635" cy="496388"/>
              <a:chOff x="6087291" y="1867989"/>
              <a:chExt cx="339635" cy="496388"/>
            </a:xfrm>
          </p:grpSpPr>
          <p:cxnSp>
            <p:nvCxnSpPr>
              <p:cNvPr id="99" name="Straight Connector 98"/>
              <p:cNvCxnSpPr/>
              <p:nvPr/>
            </p:nvCxnSpPr>
            <p:spPr bwMode="auto">
              <a:xfrm>
                <a:off x="6100354" y="1867989"/>
                <a:ext cx="313509" cy="0"/>
              </a:xfrm>
              <a:prstGeom prst="line">
                <a:avLst/>
              </a:prstGeom>
              <a:solidFill>
                <a:schemeClr val="accent1"/>
              </a:solidFill>
              <a:ln w="28575" cap="sq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00" name="Straight Connector 99"/>
              <p:cNvCxnSpPr/>
              <p:nvPr/>
            </p:nvCxnSpPr>
            <p:spPr bwMode="auto">
              <a:xfrm>
                <a:off x="6426926" y="1881051"/>
                <a:ext cx="0" cy="483326"/>
              </a:xfrm>
              <a:prstGeom prst="line">
                <a:avLst/>
              </a:prstGeom>
              <a:solidFill>
                <a:schemeClr val="accent1"/>
              </a:solidFill>
              <a:ln w="28575" cap="sq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01" name="Straight Arrow Connector 100"/>
              <p:cNvCxnSpPr/>
              <p:nvPr/>
            </p:nvCxnSpPr>
            <p:spPr bwMode="auto">
              <a:xfrm flipH="1">
                <a:off x="6087291" y="2364377"/>
                <a:ext cx="339635" cy="0"/>
              </a:xfrm>
              <a:prstGeom prst="straightConnector1">
                <a:avLst/>
              </a:prstGeom>
              <a:solidFill>
                <a:schemeClr val="accent1"/>
              </a:solidFill>
              <a:ln w="28575" cap="sq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triangle" w="med" len="med"/>
              </a:ln>
              <a:effectLst/>
            </p:spPr>
          </p:cxnSp>
        </p:grpSp>
        <p:sp>
          <p:nvSpPr>
            <p:cNvPr id="98" name="TextBox 97"/>
            <p:cNvSpPr txBox="1"/>
            <p:nvPr/>
          </p:nvSpPr>
          <p:spPr>
            <a:xfrm>
              <a:off x="8064134" y="4913811"/>
              <a:ext cx="33963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2</a:t>
              </a:r>
              <a:endParaRPr lang="en-SG" sz="1600" dirty="0"/>
            </a:p>
          </p:txBody>
        </p:sp>
      </p:grpSp>
      <p:cxnSp>
        <p:nvCxnSpPr>
          <p:cNvPr id="102" name="Straight Arrow Connector 101"/>
          <p:cNvCxnSpPr/>
          <p:nvPr/>
        </p:nvCxnSpPr>
        <p:spPr bwMode="auto">
          <a:xfrm flipH="1">
            <a:off x="3846896" y="4604529"/>
            <a:ext cx="431074" cy="0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rgbClr val="0066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3" name="Straight Arrow Connector 102"/>
          <p:cNvCxnSpPr/>
          <p:nvPr/>
        </p:nvCxnSpPr>
        <p:spPr bwMode="auto">
          <a:xfrm flipH="1">
            <a:off x="2588507" y="4604529"/>
            <a:ext cx="431074" cy="0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rgbClr val="0066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4" name="Straight Arrow Connector 103"/>
          <p:cNvCxnSpPr/>
          <p:nvPr/>
        </p:nvCxnSpPr>
        <p:spPr bwMode="auto">
          <a:xfrm flipH="1">
            <a:off x="1190782" y="4604529"/>
            <a:ext cx="431074" cy="0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rgbClr val="006600"/>
            </a:solidFill>
            <a:prstDash val="solid"/>
            <a:round/>
            <a:headEnd type="none" w="sm" len="sm"/>
            <a:tailEnd type="arrow"/>
          </a:ln>
          <a:effectLst/>
        </p:spPr>
      </p:cxnSp>
      <p:grpSp>
        <p:nvGrpSpPr>
          <p:cNvPr id="105" name="Group 104"/>
          <p:cNvGrpSpPr/>
          <p:nvPr/>
        </p:nvGrpSpPr>
        <p:grpSpPr>
          <a:xfrm>
            <a:off x="4833258" y="5020490"/>
            <a:ext cx="1058091" cy="600893"/>
            <a:chOff x="1371600" y="5238206"/>
            <a:chExt cx="1058091" cy="600893"/>
          </a:xfrm>
        </p:grpSpPr>
        <p:sp>
          <p:nvSpPr>
            <p:cNvPr id="106" name="Rectangle 105"/>
            <p:cNvSpPr/>
            <p:nvPr/>
          </p:nvSpPr>
          <p:spPr bwMode="auto">
            <a:xfrm>
              <a:off x="1371600" y="5303521"/>
              <a:ext cx="1058091" cy="535578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1667693" y="5386251"/>
              <a:ext cx="343987" cy="33855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3</a:t>
              </a:r>
              <a:endParaRPr lang="en-SG" sz="1600" dirty="0"/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1375957" y="5238206"/>
              <a:ext cx="413654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n</a:t>
              </a:r>
              <a:endParaRPr lang="en-SG" sz="1600" dirty="0"/>
            </a:p>
          </p:txBody>
        </p:sp>
      </p:grpSp>
      <p:grpSp>
        <p:nvGrpSpPr>
          <p:cNvPr id="109" name="Group 108"/>
          <p:cNvGrpSpPr/>
          <p:nvPr/>
        </p:nvGrpSpPr>
        <p:grpSpPr>
          <a:xfrm>
            <a:off x="5891348" y="5368834"/>
            <a:ext cx="648789" cy="496388"/>
            <a:chOff x="7754982" y="4811486"/>
            <a:chExt cx="648789" cy="496388"/>
          </a:xfrm>
        </p:grpSpPr>
        <p:grpSp>
          <p:nvGrpSpPr>
            <p:cNvPr id="110" name="Group 190"/>
            <p:cNvGrpSpPr/>
            <p:nvPr/>
          </p:nvGrpSpPr>
          <p:grpSpPr>
            <a:xfrm>
              <a:off x="7754982" y="4811486"/>
              <a:ext cx="339635" cy="496388"/>
              <a:chOff x="6087291" y="1867989"/>
              <a:chExt cx="339635" cy="496388"/>
            </a:xfrm>
          </p:grpSpPr>
          <p:cxnSp>
            <p:nvCxnSpPr>
              <p:cNvPr id="112" name="Straight Connector 111"/>
              <p:cNvCxnSpPr/>
              <p:nvPr/>
            </p:nvCxnSpPr>
            <p:spPr bwMode="auto">
              <a:xfrm>
                <a:off x="6100354" y="1867989"/>
                <a:ext cx="313509" cy="0"/>
              </a:xfrm>
              <a:prstGeom prst="line">
                <a:avLst/>
              </a:prstGeom>
              <a:solidFill>
                <a:schemeClr val="accent1"/>
              </a:solidFill>
              <a:ln w="28575" cap="sq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13" name="Straight Connector 112"/>
              <p:cNvCxnSpPr/>
              <p:nvPr/>
            </p:nvCxnSpPr>
            <p:spPr bwMode="auto">
              <a:xfrm>
                <a:off x="6426926" y="1881051"/>
                <a:ext cx="0" cy="483326"/>
              </a:xfrm>
              <a:prstGeom prst="line">
                <a:avLst/>
              </a:prstGeom>
              <a:solidFill>
                <a:schemeClr val="accent1"/>
              </a:solidFill>
              <a:ln w="28575" cap="sq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14" name="Straight Arrow Connector 113"/>
              <p:cNvCxnSpPr/>
              <p:nvPr/>
            </p:nvCxnSpPr>
            <p:spPr bwMode="auto">
              <a:xfrm flipH="1">
                <a:off x="6087291" y="2364377"/>
                <a:ext cx="339635" cy="0"/>
              </a:xfrm>
              <a:prstGeom prst="straightConnector1">
                <a:avLst/>
              </a:prstGeom>
              <a:solidFill>
                <a:schemeClr val="accent1"/>
              </a:solidFill>
              <a:ln w="28575" cap="sq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triangle" w="med" len="med"/>
              </a:ln>
              <a:effectLst/>
            </p:spPr>
          </p:cxnSp>
        </p:grpSp>
        <p:sp>
          <p:nvSpPr>
            <p:cNvPr id="111" name="TextBox 110"/>
            <p:cNvSpPr txBox="1"/>
            <p:nvPr/>
          </p:nvSpPr>
          <p:spPr>
            <a:xfrm>
              <a:off x="8064134" y="4913811"/>
              <a:ext cx="33963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6</a:t>
              </a:r>
              <a:endParaRPr lang="en-SG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114062036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5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00"/>
                            </p:stCondLst>
                            <p:childTnLst>
                              <p:par>
                                <p:cTn id="8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57" grpId="0"/>
      <p:bldP spid="59" grpId="0"/>
      <p:bldP spid="6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4. Exercise #1: Greatest Common Divisor 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Week10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21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10" name="HighlightTextShape201406201824391195"/>
          <p:cNvSpPr txBox="1">
            <a:spLocks noChangeArrowheads="1"/>
          </p:cNvSpPr>
          <p:nvPr/>
        </p:nvSpPr>
        <p:spPr>
          <a:xfrm>
            <a:off x="569343" y="1311215"/>
            <a:ext cx="7884545" cy="37783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The recurrence relation for Greatest Common Divisor (GCD) of two non-negative integers </a:t>
            </a:r>
            <a:r>
              <a:rPr lang="en-US" i="1" dirty="0"/>
              <a:t>a</a:t>
            </a:r>
            <a:r>
              <a:rPr lang="en-US" dirty="0"/>
              <a:t> and </a:t>
            </a:r>
            <a:r>
              <a:rPr lang="en-US" i="1" dirty="0"/>
              <a:t>b</a:t>
            </a:r>
            <a:r>
              <a:rPr lang="en-US" dirty="0"/>
              <a:t>, not both zero, is given </a:t>
            </a:r>
            <a:r>
              <a:rPr lang="en-US" dirty="0" smtClean="0"/>
              <a:t>below:</a:t>
            </a:r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endParaRPr lang="en-US" dirty="0"/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Write a </a:t>
            </a:r>
            <a:r>
              <a:rPr lang="en-US" dirty="0"/>
              <a:t>function </a:t>
            </a:r>
            <a:r>
              <a:rPr lang="en-US" dirty="0" err="1">
                <a:solidFill>
                  <a:srgbClr val="0000FF"/>
                </a:solidFill>
              </a:rPr>
              <a:t>int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gcd</a:t>
            </a:r>
            <a:r>
              <a:rPr lang="en-US" dirty="0">
                <a:solidFill>
                  <a:srgbClr val="0000FF"/>
                </a:solidFill>
              </a:rPr>
              <a:t>(</a:t>
            </a:r>
            <a:r>
              <a:rPr lang="en-US" dirty="0" err="1">
                <a:solidFill>
                  <a:srgbClr val="0000FF"/>
                </a:solidFill>
              </a:rPr>
              <a:t>int</a:t>
            </a:r>
            <a:r>
              <a:rPr lang="en-US" dirty="0">
                <a:solidFill>
                  <a:srgbClr val="0000FF"/>
                </a:solidFill>
              </a:rPr>
              <a:t> a, </a:t>
            </a:r>
            <a:r>
              <a:rPr lang="en-US" dirty="0" err="1">
                <a:solidFill>
                  <a:srgbClr val="0000FF"/>
                </a:solidFill>
              </a:rPr>
              <a:t>int</a:t>
            </a:r>
            <a:r>
              <a:rPr lang="en-US" dirty="0">
                <a:solidFill>
                  <a:srgbClr val="0000FF"/>
                </a:solidFill>
              </a:rPr>
              <a:t> b) </a:t>
            </a:r>
            <a:r>
              <a:rPr lang="en-US" dirty="0"/>
              <a:t>to compute the GCD of </a:t>
            </a:r>
            <a:r>
              <a:rPr lang="en-US" i="1" dirty="0"/>
              <a:t>a</a:t>
            </a:r>
            <a:r>
              <a:rPr lang="en-US" dirty="0"/>
              <a:t> and </a:t>
            </a:r>
            <a:r>
              <a:rPr lang="en-US" i="1" dirty="0"/>
              <a:t>b</a:t>
            </a:r>
            <a:r>
              <a:rPr lang="en-US" dirty="0"/>
              <a:t>. Skeleton program </a:t>
            </a:r>
            <a:r>
              <a:rPr lang="en-US" dirty="0" smtClean="0">
                <a:solidFill>
                  <a:srgbClr val="0000FF"/>
                </a:solidFill>
              </a:rPr>
              <a:t>Unit17_GCD.c</a:t>
            </a:r>
            <a:r>
              <a:rPr lang="en-US" dirty="0" smtClean="0"/>
              <a:t> </a:t>
            </a:r>
            <a:r>
              <a:rPr lang="en-US" dirty="0"/>
              <a:t>is </a:t>
            </a:r>
            <a:r>
              <a:rPr lang="en-US" dirty="0" smtClean="0"/>
              <a:t>given.</a:t>
            </a:r>
          </a:p>
        </p:txBody>
      </p:sp>
      <p:pic>
        <p:nvPicPr>
          <p:cNvPr id="9" name="Picture 9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41790" y="2612572"/>
            <a:ext cx="4688628" cy="587828"/>
          </a:xfrm>
          <a:prstGeom prst="rect">
            <a:avLst/>
          </a:prstGeom>
          <a:noFill/>
          <a:effectLst/>
        </p:spPr>
      </p:pic>
    </p:spTree>
    <p:extLst>
      <p:ext uri="{BB962C8B-B14F-4D97-AF65-F5344CB8AC3E}">
        <p14:creationId xmlns:p14="http://schemas.microsoft.com/office/powerpoint/2010/main" val="323173660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4. Exercise #2: Tracing 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Week10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10" name="HighlightTextShape201406201824391195"/>
          <p:cNvSpPr txBox="1">
            <a:spLocks noChangeArrowheads="1"/>
          </p:cNvSpPr>
          <p:nvPr/>
        </p:nvSpPr>
        <p:spPr>
          <a:xfrm>
            <a:off x="569343" y="1311215"/>
            <a:ext cx="7884545" cy="14837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/>
              <a:t>Given the following 2 recursive functions, trace </a:t>
            </a:r>
            <a:r>
              <a:rPr lang="en-US">
                <a:solidFill>
                  <a:srgbClr val="0000FF"/>
                </a:solidFill>
              </a:rPr>
              <a:t>mystery1(3902) </a:t>
            </a:r>
            <a:r>
              <a:rPr lang="en-US"/>
              <a:t>and </a:t>
            </a:r>
            <a:r>
              <a:rPr lang="en-US">
                <a:solidFill>
                  <a:srgbClr val="0000FF"/>
                </a:solidFill>
              </a:rPr>
              <a:t>mystery2(3902) </a:t>
            </a:r>
            <a:r>
              <a:rPr lang="en-US"/>
              <a:t>using the trace tree </a:t>
            </a:r>
            <a:r>
              <a:rPr lang="en-US" smtClean="0"/>
              <a:t>method.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69343" y="2819744"/>
            <a:ext cx="3921125" cy="193899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mystery1(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(n&gt;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%d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n%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10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mystery1(n/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10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813754" y="2819744"/>
            <a:ext cx="3921125" cy="193899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mystery2(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(n&gt;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mystery2(n/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10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%d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n%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10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54525" y="5062852"/>
            <a:ext cx="5471886" cy="461665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The order of statements does matter!</a:t>
            </a:r>
            <a:endParaRPr lang="en-SG" sz="2400" dirty="0"/>
          </a:p>
        </p:txBody>
      </p:sp>
    </p:spTree>
    <p:extLst>
      <p:ext uri="{BB962C8B-B14F-4D97-AF65-F5344CB8AC3E}">
        <p14:creationId xmlns:p14="http://schemas.microsoft.com/office/powerpoint/2010/main" val="66587015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5</a:t>
            </a:r>
            <a:r>
              <a:rPr lang="en-GB" sz="3600" dirty="0" smtClean="0">
                <a:solidFill>
                  <a:srgbClr val="0000FF"/>
                </a:solidFill>
              </a:rPr>
              <a:t>. Thinking Recursively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Unit17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23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0"/>
            <a:ext cx="5952910" cy="3214069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It is apparent that to do recursion you need to think “</a:t>
            </a:r>
            <a:r>
              <a:rPr lang="en-US" sz="2800" dirty="0" smtClean="0"/>
              <a:t>recursively”:</a:t>
            </a:r>
          </a:p>
          <a:p>
            <a:pPr marL="621983" lvl="1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Breaking a problem into simpler problems that have identical </a:t>
            </a:r>
            <a:r>
              <a:rPr lang="en-US" sz="2400" dirty="0" smtClean="0"/>
              <a:t>form</a:t>
            </a:r>
          </a:p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Is there only one way of breaking a problem into simpler </a:t>
            </a:r>
            <a:r>
              <a:rPr lang="en-US" sz="2800" dirty="0" smtClean="0"/>
              <a:t>problems?</a:t>
            </a:r>
          </a:p>
        </p:txBody>
      </p:sp>
      <p:pic>
        <p:nvPicPr>
          <p:cNvPr id="9" name="Picture 8" descr="thinking_recursively_smal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72151" y="531222"/>
            <a:ext cx="1905000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0219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5</a:t>
            </a:r>
            <a:r>
              <a:rPr lang="en-GB" sz="3600" dirty="0" smtClean="0">
                <a:solidFill>
                  <a:srgbClr val="0000FF"/>
                </a:solidFill>
              </a:rPr>
              <a:t>.1 Think: Sum of Squares (1/5)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Unit17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24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pic>
        <p:nvPicPr>
          <p:cNvPr id="10" name="Picture 9" descr="question_clipart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90893" y="4248856"/>
            <a:ext cx="795908" cy="1935773"/>
          </a:xfrm>
          <a:prstGeom prst="rect">
            <a:avLst/>
          </a:prstGeom>
        </p:spPr>
      </p:pic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457200" y="1349829"/>
            <a:ext cx="8229600" cy="5297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1313" indent="-341313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dirty="0" smtClean="0"/>
              <a:t>Given 2 positive integers </a:t>
            </a:r>
            <a:r>
              <a:rPr lang="en-US" sz="2800" i="1" dirty="0" smtClean="0"/>
              <a:t>x</a:t>
            </a:r>
            <a:r>
              <a:rPr lang="en-US" sz="2800" dirty="0" smtClean="0"/>
              <a:t> and </a:t>
            </a:r>
            <a:r>
              <a:rPr lang="en-US" sz="2800" i="1" dirty="0" smtClean="0"/>
              <a:t>y</a:t>
            </a:r>
            <a:r>
              <a:rPr lang="en-US" sz="2800" dirty="0" smtClean="0"/>
              <a:t>, where </a:t>
            </a:r>
            <a:r>
              <a:rPr lang="en-US" sz="2800" i="1" dirty="0" smtClean="0"/>
              <a:t>x</a:t>
            </a:r>
            <a:r>
              <a:rPr lang="en-US" sz="2800" dirty="0" smtClean="0"/>
              <a:t> </a:t>
            </a:r>
            <a:r>
              <a:rPr lang="en-US" sz="2800" dirty="0" smtClean="0">
                <a:sym typeface="Symbol"/>
              </a:rPr>
              <a:t></a:t>
            </a:r>
            <a:r>
              <a:rPr lang="en-US" sz="2800" dirty="0" smtClean="0"/>
              <a:t> </a:t>
            </a:r>
            <a:r>
              <a:rPr lang="en-US" sz="2800" i="1" dirty="0" smtClean="0"/>
              <a:t>y</a:t>
            </a:r>
            <a:r>
              <a:rPr lang="en-US" sz="2800" dirty="0" smtClean="0"/>
              <a:t>, compute</a:t>
            </a:r>
          </a:p>
          <a:p>
            <a:pPr lvl="1" fontAlgn="auto"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tabLst>
                <a:tab pos="744538" algn="l"/>
              </a:tabLst>
            </a:pPr>
            <a:r>
              <a:rPr lang="en-US" sz="2400" dirty="0" smtClean="0"/>
              <a:t>		</a:t>
            </a:r>
            <a:r>
              <a:rPr lang="en-US" sz="2400" dirty="0" err="1" smtClean="0">
                <a:solidFill>
                  <a:srgbClr val="0000FF"/>
                </a:solidFill>
              </a:rPr>
              <a:t>sumSq</a:t>
            </a:r>
            <a:r>
              <a:rPr lang="en-US" sz="2400" dirty="0" smtClean="0">
                <a:solidFill>
                  <a:srgbClr val="0000FF"/>
                </a:solidFill>
              </a:rPr>
              <a:t>(</a:t>
            </a:r>
            <a:r>
              <a:rPr lang="en-US" sz="2400" i="1" dirty="0" err="1" smtClean="0">
                <a:solidFill>
                  <a:srgbClr val="0000FF"/>
                </a:solidFill>
              </a:rPr>
              <a:t>x</a:t>
            </a:r>
            <a:r>
              <a:rPr lang="en-US" sz="2400" dirty="0" err="1" smtClean="0">
                <a:solidFill>
                  <a:srgbClr val="0000FF"/>
                </a:solidFill>
              </a:rPr>
              <a:t>,</a:t>
            </a:r>
            <a:r>
              <a:rPr lang="en-US" sz="2400" i="1" dirty="0" err="1" smtClean="0">
                <a:solidFill>
                  <a:srgbClr val="0000FF"/>
                </a:solidFill>
              </a:rPr>
              <a:t>y</a:t>
            </a:r>
            <a:r>
              <a:rPr lang="en-US" sz="2400" dirty="0" smtClean="0">
                <a:solidFill>
                  <a:srgbClr val="0000FF"/>
                </a:solidFill>
              </a:rPr>
              <a:t>) = </a:t>
            </a:r>
            <a:r>
              <a:rPr lang="en-US" sz="2400" i="1" dirty="0" smtClean="0">
                <a:solidFill>
                  <a:srgbClr val="0000FF"/>
                </a:solidFill>
              </a:rPr>
              <a:t>x</a:t>
            </a:r>
            <a:r>
              <a:rPr lang="en-US" sz="2400" baseline="30000" dirty="0" smtClean="0">
                <a:solidFill>
                  <a:srgbClr val="0000FF"/>
                </a:solidFill>
              </a:rPr>
              <a:t>2</a:t>
            </a:r>
            <a:r>
              <a:rPr lang="en-US" sz="2400" dirty="0" smtClean="0">
                <a:solidFill>
                  <a:srgbClr val="0000FF"/>
                </a:solidFill>
              </a:rPr>
              <a:t> + (</a:t>
            </a:r>
            <a:r>
              <a:rPr lang="en-US" sz="2400" i="1" dirty="0" smtClean="0">
                <a:solidFill>
                  <a:srgbClr val="0000FF"/>
                </a:solidFill>
              </a:rPr>
              <a:t>x</a:t>
            </a:r>
            <a:r>
              <a:rPr lang="en-US" sz="2400" dirty="0" smtClean="0">
                <a:solidFill>
                  <a:srgbClr val="0000FF"/>
                </a:solidFill>
              </a:rPr>
              <a:t>+1)</a:t>
            </a:r>
            <a:r>
              <a:rPr lang="en-US" sz="2400" baseline="30000" dirty="0" smtClean="0">
                <a:solidFill>
                  <a:srgbClr val="0000FF"/>
                </a:solidFill>
              </a:rPr>
              <a:t> 2</a:t>
            </a:r>
            <a:r>
              <a:rPr lang="en-US" sz="2400" dirty="0" smtClean="0">
                <a:solidFill>
                  <a:srgbClr val="0000FF"/>
                </a:solidFill>
              </a:rPr>
              <a:t> + … + (</a:t>
            </a:r>
            <a:r>
              <a:rPr lang="en-US" sz="2400" i="1" dirty="0" smtClean="0">
                <a:solidFill>
                  <a:srgbClr val="0000FF"/>
                </a:solidFill>
              </a:rPr>
              <a:t>y</a:t>
            </a:r>
            <a:r>
              <a:rPr lang="en-US" sz="2400" dirty="0" smtClean="0">
                <a:solidFill>
                  <a:srgbClr val="0000FF"/>
                </a:solidFill>
              </a:rPr>
              <a:t>-1)</a:t>
            </a:r>
            <a:r>
              <a:rPr lang="en-US" sz="2400" baseline="30000" dirty="0" smtClean="0">
                <a:solidFill>
                  <a:srgbClr val="0000FF"/>
                </a:solidFill>
              </a:rPr>
              <a:t> 2</a:t>
            </a:r>
            <a:r>
              <a:rPr lang="en-US" sz="2400" dirty="0" smtClean="0">
                <a:solidFill>
                  <a:srgbClr val="0000FF"/>
                </a:solidFill>
              </a:rPr>
              <a:t> + </a:t>
            </a:r>
            <a:r>
              <a:rPr lang="en-US" sz="2400" i="1" dirty="0" smtClean="0">
                <a:solidFill>
                  <a:srgbClr val="0000FF"/>
                </a:solidFill>
              </a:rPr>
              <a:t>y</a:t>
            </a:r>
            <a:r>
              <a:rPr lang="en-US" sz="2400" baseline="30000" dirty="0" smtClean="0">
                <a:solidFill>
                  <a:srgbClr val="0000FF"/>
                </a:solidFill>
              </a:rPr>
              <a:t>2</a:t>
            </a:r>
          </a:p>
          <a:p>
            <a:pPr marL="341313" indent="-341313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</a:pPr>
            <a:r>
              <a:rPr lang="en-US" sz="2800" dirty="0" smtClean="0"/>
              <a:t>For example</a:t>
            </a:r>
          </a:p>
          <a:p>
            <a:pPr lvl="1" fontAlgn="auto"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tabLst>
                <a:tab pos="744538" algn="l"/>
              </a:tabLst>
            </a:pPr>
            <a:r>
              <a:rPr lang="en-US" sz="2400" dirty="0" smtClean="0"/>
              <a:t>		</a:t>
            </a:r>
            <a:r>
              <a:rPr lang="en-US" sz="2400" dirty="0" err="1" smtClean="0"/>
              <a:t>sumSq</a:t>
            </a:r>
            <a:r>
              <a:rPr lang="en-US" sz="2400" dirty="0" smtClean="0"/>
              <a:t>(5,10) = 5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+ 6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+ 7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+ 8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+ 9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+ 10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= 355 </a:t>
            </a:r>
          </a:p>
          <a:p>
            <a:pPr marL="341313" indent="-341313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dirty="0" smtClean="0"/>
              <a:t>How do you break this problem into smaller problems?</a:t>
            </a:r>
          </a:p>
          <a:p>
            <a:pPr marL="341313" indent="-341313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dirty="0" smtClean="0"/>
              <a:t>How many ways can it be done?</a:t>
            </a:r>
          </a:p>
          <a:p>
            <a:pPr marL="341313" indent="-341313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dirty="0" smtClean="0"/>
              <a:t>We are going to show </a:t>
            </a:r>
            <a:r>
              <a:rPr lang="en-US" sz="2800" smtClean="0"/>
              <a:t>3 versions</a:t>
            </a:r>
          </a:p>
          <a:p>
            <a:pPr marL="341313" indent="-341313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smtClean="0"/>
              <a:t>See </a:t>
            </a:r>
            <a:r>
              <a:rPr lang="en-US" sz="2800" smtClean="0">
                <a:solidFill>
                  <a:srgbClr val="0000FF"/>
                </a:solidFill>
              </a:rPr>
              <a:t>Unit17_SumSquares.c</a:t>
            </a:r>
            <a:endParaRPr lang="en-US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437128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5</a:t>
            </a:r>
            <a:r>
              <a:rPr lang="en-GB" sz="3600" dirty="0" smtClean="0">
                <a:solidFill>
                  <a:srgbClr val="0000FF"/>
                </a:solidFill>
              </a:rPr>
              <a:t>.1 Think: Sum of Squares (2/5)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Unit17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25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1436915"/>
            <a:ext cx="8229600" cy="535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1313" indent="-341313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Version 1: </a:t>
            </a:r>
            <a:r>
              <a:rPr lang="en-US" dirty="0" smtClean="0">
                <a:solidFill>
                  <a:srgbClr val="0000FF"/>
                </a:solidFill>
              </a:rPr>
              <a:t>‘going up’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39055" y="1947004"/>
            <a:ext cx="6325849" cy="132343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sumSq1(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y)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(x == y) 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x * x;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x * x + sumSq1(x+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, y);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457200" y="3612987"/>
            <a:ext cx="8229600" cy="53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Version 2: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‘going down’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439055" y="4123076"/>
            <a:ext cx="6325849" cy="132343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sumSq2(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y)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(x == y) 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y * y;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y * y + sumSq2(x, y-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36524198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3" grpId="0" build="p"/>
      <p:bldP spid="1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5</a:t>
            </a:r>
            <a:r>
              <a:rPr lang="en-GB" sz="3600" dirty="0" smtClean="0">
                <a:solidFill>
                  <a:srgbClr val="0000FF"/>
                </a:solidFill>
              </a:rPr>
              <a:t>.1 Think: Sum of Squares (3/5)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Unit17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26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1436915"/>
            <a:ext cx="8229600" cy="535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1313" indent="-341313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Version 3: </a:t>
            </a:r>
            <a:r>
              <a:rPr lang="en-US" dirty="0" smtClean="0">
                <a:solidFill>
                  <a:srgbClr val="0000FF"/>
                </a:solidFill>
              </a:rPr>
              <a:t>‘</a:t>
            </a:r>
            <a:r>
              <a:rPr lang="en-US" dirty="0">
                <a:solidFill>
                  <a:srgbClr val="0000FF"/>
                </a:solidFill>
              </a:rPr>
              <a:t>combining two half-solutions</a:t>
            </a:r>
            <a:r>
              <a:rPr lang="en-US" dirty="0" smtClean="0">
                <a:solidFill>
                  <a:srgbClr val="0000FF"/>
                </a:solidFill>
              </a:rPr>
              <a:t>’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4282" y="1947004"/>
            <a:ext cx="7465101" cy="317009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sumSq3(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y)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mid; 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// middle value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(x == y) 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	return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x * x;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mid = (x + y)/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	return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sumSq3(x, mid) + sumSq3(mid+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, y);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30234484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5</a:t>
            </a:r>
            <a:r>
              <a:rPr lang="en-GB" sz="3600" dirty="0" smtClean="0">
                <a:solidFill>
                  <a:srgbClr val="0000FF"/>
                </a:solidFill>
              </a:rPr>
              <a:t>.1 Think: Sum of Squares (4/5)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Unit17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27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1217024"/>
            <a:ext cx="2514600" cy="535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1313" indent="-341313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Trace trees</a:t>
            </a:r>
            <a:endParaRPr lang="en-US" dirty="0" smtClean="0">
              <a:solidFill>
                <a:srgbClr val="0000FF"/>
              </a:solidFill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1676400" y="2133600"/>
            <a:ext cx="2133600" cy="3476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lIns="36000" tIns="36000" rIns="36000" bIns="3600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sumSq1(5,10</a:t>
            </a:r>
            <a:r>
              <a:rPr lang="en-US" b="1" dirty="0"/>
              <a:t>)</a:t>
            </a: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1676400" y="2819400"/>
            <a:ext cx="2057400" cy="3476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lIns="36000" tIns="36000" rIns="36000" bIns="3600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sumSq1(6,10</a:t>
            </a:r>
            <a:r>
              <a:rPr lang="en-US" b="1" dirty="0"/>
              <a:t>)</a:t>
            </a:r>
          </a:p>
        </p:txBody>
      </p:sp>
      <p:sp>
        <p:nvSpPr>
          <p:cNvPr id="13" name="Line 6"/>
          <p:cNvSpPr>
            <a:spLocks noChangeShapeType="1"/>
          </p:cNvSpPr>
          <p:nvPr/>
        </p:nvSpPr>
        <p:spPr bwMode="auto">
          <a:xfrm>
            <a:off x="2362200" y="2514600"/>
            <a:ext cx="0" cy="304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SG"/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1676400" y="3505200"/>
            <a:ext cx="2133600" cy="3476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lIns="36000" tIns="36000" rIns="36000" bIns="3600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sumSq1(7,10</a:t>
            </a:r>
            <a:r>
              <a:rPr lang="en-US" b="1" dirty="0"/>
              <a:t>)</a:t>
            </a:r>
          </a:p>
        </p:txBody>
      </p:sp>
      <p:sp>
        <p:nvSpPr>
          <p:cNvPr id="15" name="Line 8"/>
          <p:cNvSpPr>
            <a:spLocks noChangeShapeType="1"/>
          </p:cNvSpPr>
          <p:nvPr/>
        </p:nvSpPr>
        <p:spPr bwMode="auto">
          <a:xfrm>
            <a:off x="2362200" y="3200400"/>
            <a:ext cx="0" cy="304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SG"/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1676400" y="4191000"/>
            <a:ext cx="2133600" cy="3476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lIns="36000" tIns="36000" rIns="36000" bIns="3600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sumSq1(8,10</a:t>
            </a:r>
            <a:r>
              <a:rPr lang="en-US" b="1" dirty="0"/>
              <a:t>)</a:t>
            </a:r>
          </a:p>
        </p:txBody>
      </p:sp>
      <p:sp>
        <p:nvSpPr>
          <p:cNvPr id="17" name="Line 10"/>
          <p:cNvSpPr>
            <a:spLocks noChangeShapeType="1"/>
          </p:cNvSpPr>
          <p:nvPr/>
        </p:nvSpPr>
        <p:spPr bwMode="auto">
          <a:xfrm>
            <a:off x="2362200" y="3886200"/>
            <a:ext cx="0" cy="304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SG"/>
          </a:p>
        </p:txBody>
      </p:sp>
      <p:sp>
        <p:nvSpPr>
          <p:cNvPr id="18" name="Text Box 11"/>
          <p:cNvSpPr txBox="1">
            <a:spLocks noChangeArrowheads="1"/>
          </p:cNvSpPr>
          <p:nvPr/>
        </p:nvSpPr>
        <p:spPr bwMode="auto">
          <a:xfrm>
            <a:off x="1676400" y="4876800"/>
            <a:ext cx="2133600" cy="3476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lIns="36000" tIns="36000" rIns="36000" bIns="3600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sumSq1(9,10</a:t>
            </a:r>
            <a:r>
              <a:rPr lang="en-US" b="1" dirty="0"/>
              <a:t>)</a:t>
            </a:r>
          </a:p>
        </p:txBody>
      </p:sp>
      <p:sp>
        <p:nvSpPr>
          <p:cNvPr id="19" name="Line 12"/>
          <p:cNvSpPr>
            <a:spLocks noChangeShapeType="1"/>
          </p:cNvSpPr>
          <p:nvPr/>
        </p:nvSpPr>
        <p:spPr bwMode="auto">
          <a:xfrm>
            <a:off x="2362200" y="4572000"/>
            <a:ext cx="0" cy="304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SG"/>
          </a:p>
        </p:txBody>
      </p:sp>
      <p:sp>
        <p:nvSpPr>
          <p:cNvPr id="20" name="Text Box 13"/>
          <p:cNvSpPr txBox="1">
            <a:spLocks noChangeArrowheads="1"/>
          </p:cNvSpPr>
          <p:nvPr/>
        </p:nvSpPr>
        <p:spPr bwMode="auto">
          <a:xfrm>
            <a:off x="1676400" y="5562600"/>
            <a:ext cx="2209800" cy="3476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lIns="36000" tIns="36000" rIns="36000" bIns="3600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sumSq1(10,10</a:t>
            </a:r>
            <a:r>
              <a:rPr lang="en-US" b="1" dirty="0"/>
              <a:t>)</a:t>
            </a:r>
          </a:p>
        </p:txBody>
      </p:sp>
      <p:sp>
        <p:nvSpPr>
          <p:cNvPr id="21" name="Line 14"/>
          <p:cNvSpPr>
            <a:spLocks noChangeShapeType="1"/>
          </p:cNvSpPr>
          <p:nvPr/>
        </p:nvSpPr>
        <p:spPr bwMode="auto">
          <a:xfrm>
            <a:off x="2362200" y="5257800"/>
            <a:ext cx="0" cy="304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SG"/>
          </a:p>
        </p:txBody>
      </p:sp>
      <p:sp>
        <p:nvSpPr>
          <p:cNvPr id="22" name="Text Box 15"/>
          <p:cNvSpPr txBox="1">
            <a:spLocks noChangeArrowheads="1"/>
          </p:cNvSpPr>
          <p:nvPr/>
        </p:nvSpPr>
        <p:spPr bwMode="auto">
          <a:xfrm>
            <a:off x="2133600" y="6248400"/>
            <a:ext cx="457200" cy="330200"/>
          </a:xfrm>
          <a:prstGeom prst="rect">
            <a:avLst/>
          </a:prstGeom>
          <a:solidFill>
            <a:srgbClr val="CCFF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/>
              <a:t>100</a:t>
            </a:r>
          </a:p>
        </p:txBody>
      </p:sp>
      <p:sp>
        <p:nvSpPr>
          <p:cNvPr id="23" name="Line 16"/>
          <p:cNvSpPr>
            <a:spLocks noChangeShapeType="1"/>
          </p:cNvSpPr>
          <p:nvPr/>
        </p:nvSpPr>
        <p:spPr bwMode="auto">
          <a:xfrm>
            <a:off x="2362200" y="5867400"/>
            <a:ext cx="0" cy="304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SG"/>
          </a:p>
        </p:txBody>
      </p:sp>
      <p:sp>
        <p:nvSpPr>
          <p:cNvPr id="24" name="Text Box 17"/>
          <p:cNvSpPr txBox="1">
            <a:spLocks noChangeArrowheads="1"/>
          </p:cNvSpPr>
          <p:nvPr/>
        </p:nvSpPr>
        <p:spPr bwMode="auto">
          <a:xfrm>
            <a:off x="2514600" y="5257800"/>
            <a:ext cx="457200" cy="330200"/>
          </a:xfrm>
          <a:prstGeom prst="rect">
            <a:avLst/>
          </a:prstGeom>
          <a:solidFill>
            <a:srgbClr val="CCFF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/>
              <a:t>100</a:t>
            </a:r>
          </a:p>
        </p:txBody>
      </p:sp>
      <p:sp>
        <p:nvSpPr>
          <p:cNvPr id="25" name="Text Box 18"/>
          <p:cNvSpPr txBox="1">
            <a:spLocks noChangeArrowheads="1"/>
          </p:cNvSpPr>
          <p:nvPr/>
        </p:nvSpPr>
        <p:spPr bwMode="auto">
          <a:xfrm>
            <a:off x="1752600" y="5257800"/>
            <a:ext cx="457200" cy="3175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/>
              <a:t>+</a:t>
            </a:r>
          </a:p>
        </p:txBody>
      </p:sp>
      <p:sp>
        <p:nvSpPr>
          <p:cNvPr id="26" name="Text Box 19"/>
          <p:cNvSpPr txBox="1">
            <a:spLocks noChangeArrowheads="1"/>
          </p:cNvSpPr>
          <p:nvPr/>
        </p:nvSpPr>
        <p:spPr bwMode="auto">
          <a:xfrm>
            <a:off x="1371600" y="5257800"/>
            <a:ext cx="457200" cy="330200"/>
          </a:xfrm>
          <a:prstGeom prst="rect">
            <a:avLst/>
          </a:prstGeom>
          <a:solidFill>
            <a:srgbClr val="CCFF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/>
              <a:t>81</a:t>
            </a:r>
          </a:p>
        </p:txBody>
      </p:sp>
      <p:sp>
        <p:nvSpPr>
          <p:cNvPr id="27" name="Text Box 20"/>
          <p:cNvSpPr txBox="1">
            <a:spLocks noChangeArrowheads="1"/>
          </p:cNvSpPr>
          <p:nvPr/>
        </p:nvSpPr>
        <p:spPr bwMode="auto">
          <a:xfrm>
            <a:off x="2514600" y="4572000"/>
            <a:ext cx="457200" cy="330200"/>
          </a:xfrm>
          <a:prstGeom prst="rect">
            <a:avLst/>
          </a:prstGeom>
          <a:solidFill>
            <a:srgbClr val="CCFF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/>
              <a:t>181</a:t>
            </a:r>
          </a:p>
        </p:txBody>
      </p:sp>
      <p:sp>
        <p:nvSpPr>
          <p:cNvPr id="28" name="Text Box 21"/>
          <p:cNvSpPr txBox="1">
            <a:spLocks noChangeArrowheads="1"/>
          </p:cNvSpPr>
          <p:nvPr/>
        </p:nvSpPr>
        <p:spPr bwMode="auto">
          <a:xfrm>
            <a:off x="1752600" y="4572000"/>
            <a:ext cx="457200" cy="3175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/>
              <a:t>+</a:t>
            </a:r>
          </a:p>
        </p:txBody>
      </p:sp>
      <p:sp>
        <p:nvSpPr>
          <p:cNvPr id="29" name="Text Box 22"/>
          <p:cNvSpPr txBox="1">
            <a:spLocks noChangeArrowheads="1"/>
          </p:cNvSpPr>
          <p:nvPr/>
        </p:nvSpPr>
        <p:spPr bwMode="auto">
          <a:xfrm>
            <a:off x="1371600" y="4572000"/>
            <a:ext cx="457200" cy="330200"/>
          </a:xfrm>
          <a:prstGeom prst="rect">
            <a:avLst/>
          </a:prstGeom>
          <a:solidFill>
            <a:srgbClr val="CCFF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/>
              <a:t>64</a:t>
            </a:r>
          </a:p>
        </p:txBody>
      </p:sp>
      <p:sp>
        <p:nvSpPr>
          <p:cNvPr id="30" name="Text Box 23"/>
          <p:cNvSpPr txBox="1">
            <a:spLocks noChangeArrowheads="1"/>
          </p:cNvSpPr>
          <p:nvPr/>
        </p:nvSpPr>
        <p:spPr bwMode="auto">
          <a:xfrm>
            <a:off x="2514600" y="3886200"/>
            <a:ext cx="457200" cy="330200"/>
          </a:xfrm>
          <a:prstGeom prst="rect">
            <a:avLst/>
          </a:prstGeom>
          <a:solidFill>
            <a:srgbClr val="CCFF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/>
              <a:t>245</a:t>
            </a:r>
          </a:p>
        </p:txBody>
      </p:sp>
      <p:sp>
        <p:nvSpPr>
          <p:cNvPr id="31" name="Text Box 24"/>
          <p:cNvSpPr txBox="1">
            <a:spLocks noChangeArrowheads="1"/>
          </p:cNvSpPr>
          <p:nvPr/>
        </p:nvSpPr>
        <p:spPr bwMode="auto">
          <a:xfrm>
            <a:off x="1752600" y="3886200"/>
            <a:ext cx="457200" cy="3175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/>
              <a:t>+</a:t>
            </a:r>
          </a:p>
        </p:txBody>
      </p:sp>
      <p:sp>
        <p:nvSpPr>
          <p:cNvPr id="32" name="Text Box 25"/>
          <p:cNvSpPr txBox="1">
            <a:spLocks noChangeArrowheads="1"/>
          </p:cNvSpPr>
          <p:nvPr/>
        </p:nvSpPr>
        <p:spPr bwMode="auto">
          <a:xfrm>
            <a:off x="1371600" y="3886200"/>
            <a:ext cx="457200" cy="330200"/>
          </a:xfrm>
          <a:prstGeom prst="rect">
            <a:avLst/>
          </a:prstGeom>
          <a:solidFill>
            <a:srgbClr val="CCFF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/>
              <a:t>49</a:t>
            </a:r>
          </a:p>
        </p:txBody>
      </p:sp>
      <p:sp>
        <p:nvSpPr>
          <p:cNvPr id="33" name="Text Box 26"/>
          <p:cNvSpPr txBox="1">
            <a:spLocks noChangeArrowheads="1"/>
          </p:cNvSpPr>
          <p:nvPr/>
        </p:nvSpPr>
        <p:spPr bwMode="auto">
          <a:xfrm>
            <a:off x="2514600" y="3200400"/>
            <a:ext cx="457200" cy="330200"/>
          </a:xfrm>
          <a:prstGeom prst="rect">
            <a:avLst/>
          </a:prstGeom>
          <a:solidFill>
            <a:srgbClr val="CCFF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/>
              <a:t>294</a:t>
            </a:r>
          </a:p>
        </p:txBody>
      </p:sp>
      <p:sp>
        <p:nvSpPr>
          <p:cNvPr id="34" name="Text Box 27"/>
          <p:cNvSpPr txBox="1">
            <a:spLocks noChangeArrowheads="1"/>
          </p:cNvSpPr>
          <p:nvPr/>
        </p:nvSpPr>
        <p:spPr bwMode="auto">
          <a:xfrm>
            <a:off x="1752600" y="3200400"/>
            <a:ext cx="457200" cy="3175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/>
              <a:t>+</a:t>
            </a:r>
          </a:p>
        </p:txBody>
      </p:sp>
      <p:sp>
        <p:nvSpPr>
          <p:cNvPr id="35" name="Text Box 28"/>
          <p:cNvSpPr txBox="1">
            <a:spLocks noChangeArrowheads="1"/>
          </p:cNvSpPr>
          <p:nvPr/>
        </p:nvSpPr>
        <p:spPr bwMode="auto">
          <a:xfrm>
            <a:off x="1371600" y="3200400"/>
            <a:ext cx="457200" cy="330200"/>
          </a:xfrm>
          <a:prstGeom prst="rect">
            <a:avLst/>
          </a:prstGeom>
          <a:solidFill>
            <a:srgbClr val="CCFF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/>
              <a:t>36</a:t>
            </a:r>
          </a:p>
        </p:txBody>
      </p:sp>
      <p:sp>
        <p:nvSpPr>
          <p:cNvPr id="36" name="Text Box 29"/>
          <p:cNvSpPr txBox="1">
            <a:spLocks noChangeArrowheads="1"/>
          </p:cNvSpPr>
          <p:nvPr/>
        </p:nvSpPr>
        <p:spPr bwMode="auto">
          <a:xfrm>
            <a:off x="2514600" y="2514600"/>
            <a:ext cx="457200" cy="330200"/>
          </a:xfrm>
          <a:prstGeom prst="rect">
            <a:avLst/>
          </a:prstGeom>
          <a:solidFill>
            <a:srgbClr val="CCFF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/>
              <a:t>330</a:t>
            </a:r>
          </a:p>
        </p:txBody>
      </p:sp>
      <p:sp>
        <p:nvSpPr>
          <p:cNvPr id="37" name="Text Box 30"/>
          <p:cNvSpPr txBox="1">
            <a:spLocks noChangeArrowheads="1"/>
          </p:cNvSpPr>
          <p:nvPr/>
        </p:nvSpPr>
        <p:spPr bwMode="auto">
          <a:xfrm>
            <a:off x="1752600" y="2514600"/>
            <a:ext cx="457200" cy="3175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/>
              <a:t>+</a:t>
            </a:r>
          </a:p>
        </p:txBody>
      </p:sp>
      <p:sp>
        <p:nvSpPr>
          <p:cNvPr id="38" name="Text Box 31"/>
          <p:cNvSpPr txBox="1">
            <a:spLocks noChangeArrowheads="1"/>
          </p:cNvSpPr>
          <p:nvPr/>
        </p:nvSpPr>
        <p:spPr bwMode="auto">
          <a:xfrm>
            <a:off x="1371600" y="2514600"/>
            <a:ext cx="457200" cy="330200"/>
          </a:xfrm>
          <a:prstGeom prst="rect">
            <a:avLst/>
          </a:prstGeom>
          <a:solidFill>
            <a:srgbClr val="CCFF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/>
              <a:t>25</a:t>
            </a:r>
          </a:p>
        </p:txBody>
      </p:sp>
      <p:sp>
        <p:nvSpPr>
          <p:cNvPr id="39" name="Text Box 32"/>
          <p:cNvSpPr txBox="1">
            <a:spLocks noChangeArrowheads="1"/>
          </p:cNvSpPr>
          <p:nvPr/>
        </p:nvSpPr>
        <p:spPr bwMode="auto">
          <a:xfrm>
            <a:off x="1981200" y="1752600"/>
            <a:ext cx="457200" cy="330200"/>
          </a:xfrm>
          <a:prstGeom prst="rect">
            <a:avLst/>
          </a:prstGeom>
          <a:solidFill>
            <a:srgbClr val="CCFF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/>
              <a:t>355</a:t>
            </a:r>
          </a:p>
        </p:txBody>
      </p:sp>
      <p:grpSp>
        <p:nvGrpSpPr>
          <p:cNvPr id="40" name="Group 33"/>
          <p:cNvGrpSpPr>
            <a:grpSpLocks/>
          </p:cNvGrpSpPr>
          <p:nvPr/>
        </p:nvGrpSpPr>
        <p:grpSpPr bwMode="auto">
          <a:xfrm>
            <a:off x="5181600" y="1752600"/>
            <a:ext cx="2514600" cy="4826000"/>
            <a:chOff x="3264" y="1104"/>
            <a:chExt cx="1584" cy="3040"/>
          </a:xfrm>
        </p:grpSpPr>
        <p:sp>
          <p:nvSpPr>
            <p:cNvPr id="41" name="Text Box 34"/>
            <p:cNvSpPr txBox="1">
              <a:spLocks noChangeArrowheads="1"/>
            </p:cNvSpPr>
            <p:nvPr/>
          </p:nvSpPr>
          <p:spPr bwMode="auto">
            <a:xfrm>
              <a:off x="3456" y="1344"/>
              <a:ext cx="1392" cy="219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smtClean="0"/>
                <a:t>sumSq2(5,10</a:t>
              </a:r>
              <a:r>
                <a:rPr lang="en-US" b="1" dirty="0"/>
                <a:t>)</a:t>
              </a:r>
            </a:p>
          </p:txBody>
        </p:sp>
        <p:sp>
          <p:nvSpPr>
            <p:cNvPr id="42" name="Text Box 35"/>
            <p:cNvSpPr txBox="1">
              <a:spLocks noChangeArrowheads="1"/>
            </p:cNvSpPr>
            <p:nvPr/>
          </p:nvSpPr>
          <p:spPr bwMode="auto">
            <a:xfrm>
              <a:off x="3456" y="1776"/>
              <a:ext cx="1296" cy="219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smtClean="0"/>
                <a:t>sumSq2(5,9</a:t>
              </a:r>
              <a:r>
                <a:rPr lang="en-US" b="1" dirty="0"/>
                <a:t>)</a:t>
              </a:r>
            </a:p>
          </p:txBody>
        </p:sp>
        <p:sp>
          <p:nvSpPr>
            <p:cNvPr id="43" name="Line 36"/>
            <p:cNvSpPr>
              <a:spLocks noChangeShapeType="1"/>
            </p:cNvSpPr>
            <p:nvPr/>
          </p:nvSpPr>
          <p:spPr bwMode="auto">
            <a:xfrm>
              <a:off x="3888" y="1584"/>
              <a:ext cx="0" cy="192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SG"/>
            </a:p>
          </p:txBody>
        </p:sp>
        <p:sp>
          <p:nvSpPr>
            <p:cNvPr id="44" name="Text Box 37"/>
            <p:cNvSpPr txBox="1">
              <a:spLocks noChangeArrowheads="1"/>
            </p:cNvSpPr>
            <p:nvPr/>
          </p:nvSpPr>
          <p:spPr bwMode="auto">
            <a:xfrm>
              <a:off x="3456" y="2208"/>
              <a:ext cx="1248" cy="219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smtClean="0"/>
                <a:t>sumSq2(5,8</a:t>
              </a:r>
              <a:r>
                <a:rPr lang="en-US" b="1" dirty="0"/>
                <a:t>)</a:t>
              </a:r>
            </a:p>
          </p:txBody>
        </p:sp>
        <p:sp>
          <p:nvSpPr>
            <p:cNvPr id="45" name="Line 38"/>
            <p:cNvSpPr>
              <a:spLocks noChangeShapeType="1"/>
            </p:cNvSpPr>
            <p:nvPr/>
          </p:nvSpPr>
          <p:spPr bwMode="auto">
            <a:xfrm>
              <a:off x="3888" y="2016"/>
              <a:ext cx="0" cy="192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SG"/>
            </a:p>
          </p:txBody>
        </p:sp>
        <p:sp>
          <p:nvSpPr>
            <p:cNvPr id="46" name="Text Box 39"/>
            <p:cNvSpPr txBox="1">
              <a:spLocks noChangeArrowheads="1"/>
            </p:cNvSpPr>
            <p:nvPr/>
          </p:nvSpPr>
          <p:spPr bwMode="auto">
            <a:xfrm>
              <a:off x="3456" y="2640"/>
              <a:ext cx="1248" cy="219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smtClean="0"/>
                <a:t>sumSq2(5,7</a:t>
              </a:r>
              <a:r>
                <a:rPr lang="en-US" b="1" dirty="0"/>
                <a:t>)</a:t>
              </a:r>
            </a:p>
          </p:txBody>
        </p:sp>
        <p:sp>
          <p:nvSpPr>
            <p:cNvPr id="47" name="Line 40"/>
            <p:cNvSpPr>
              <a:spLocks noChangeShapeType="1"/>
            </p:cNvSpPr>
            <p:nvPr/>
          </p:nvSpPr>
          <p:spPr bwMode="auto">
            <a:xfrm>
              <a:off x="3888" y="2448"/>
              <a:ext cx="0" cy="192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SG"/>
            </a:p>
          </p:txBody>
        </p:sp>
        <p:sp>
          <p:nvSpPr>
            <p:cNvPr id="48" name="Text Box 41"/>
            <p:cNvSpPr txBox="1">
              <a:spLocks noChangeArrowheads="1"/>
            </p:cNvSpPr>
            <p:nvPr/>
          </p:nvSpPr>
          <p:spPr bwMode="auto">
            <a:xfrm>
              <a:off x="3456" y="3072"/>
              <a:ext cx="1248" cy="219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smtClean="0"/>
                <a:t>sumSq2(5,6</a:t>
              </a:r>
              <a:r>
                <a:rPr lang="en-US" b="1" dirty="0"/>
                <a:t>)</a:t>
              </a:r>
            </a:p>
          </p:txBody>
        </p:sp>
        <p:sp>
          <p:nvSpPr>
            <p:cNvPr id="49" name="Line 42"/>
            <p:cNvSpPr>
              <a:spLocks noChangeShapeType="1"/>
            </p:cNvSpPr>
            <p:nvPr/>
          </p:nvSpPr>
          <p:spPr bwMode="auto">
            <a:xfrm>
              <a:off x="3888" y="2880"/>
              <a:ext cx="0" cy="192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SG"/>
            </a:p>
          </p:txBody>
        </p:sp>
        <p:sp>
          <p:nvSpPr>
            <p:cNvPr id="50" name="Text Box 43"/>
            <p:cNvSpPr txBox="1">
              <a:spLocks noChangeArrowheads="1"/>
            </p:cNvSpPr>
            <p:nvPr/>
          </p:nvSpPr>
          <p:spPr bwMode="auto">
            <a:xfrm>
              <a:off x="3456" y="3504"/>
              <a:ext cx="1248" cy="219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smtClean="0"/>
                <a:t>sumSq2(5,5</a:t>
              </a:r>
              <a:r>
                <a:rPr lang="en-US" b="1" dirty="0"/>
                <a:t>)</a:t>
              </a:r>
            </a:p>
          </p:txBody>
        </p:sp>
        <p:sp>
          <p:nvSpPr>
            <p:cNvPr id="51" name="Line 44"/>
            <p:cNvSpPr>
              <a:spLocks noChangeShapeType="1"/>
            </p:cNvSpPr>
            <p:nvPr/>
          </p:nvSpPr>
          <p:spPr bwMode="auto">
            <a:xfrm>
              <a:off x="3888" y="3312"/>
              <a:ext cx="0" cy="192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SG"/>
            </a:p>
          </p:txBody>
        </p:sp>
        <p:sp>
          <p:nvSpPr>
            <p:cNvPr id="52" name="Text Box 45"/>
            <p:cNvSpPr txBox="1">
              <a:spLocks noChangeArrowheads="1"/>
            </p:cNvSpPr>
            <p:nvPr/>
          </p:nvSpPr>
          <p:spPr bwMode="auto">
            <a:xfrm>
              <a:off x="3744" y="3936"/>
              <a:ext cx="288" cy="208"/>
            </a:xfrm>
            <a:prstGeom prst="rect">
              <a:avLst/>
            </a:prstGeom>
            <a:solidFill>
              <a:srgbClr val="CCFFCC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/>
                <a:t>25</a:t>
              </a:r>
            </a:p>
          </p:txBody>
        </p:sp>
        <p:sp>
          <p:nvSpPr>
            <p:cNvPr id="53" name="Line 46"/>
            <p:cNvSpPr>
              <a:spLocks noChangeShapeType="1"/>
            </p:cNvSpPr>
            <p:nvPr/>
          </p:nvSpPr>
          <p:spPr bwMode="auto">
            <a:xfrm>
              <a:off x="3888" y="3696"/>
              <a:ext cx="0" cy="192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SG"/>
            </a:p>
          </p:txBody>
        </p:sp>
        <p:sp>
          <p:nvSpPr>
            <p:cNvPr id="54" name="Text Box 47"/>
            <p:cNvSpPr txBox="1">
              <a:spLocks noChangeArrowheads="1"/>
            </p:cNvSpPr>
            <p:nvPr/>
          </p:nvSpPr>
          <p:spPr bwMode="auto">
            <a:xfrm>
              <a:off x="3984" y="3312"/>
              <a:ext cx="288" cy="208"/>
            </a:xfrm>
            <a:prstGeom prst="rect">
              <a:avLst/>
            </a:prstGeom>
            <a:solidFill>
              <a:srgbClr val="CCFFCC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/>
                <a:t>25</a:t>
              </a:r>
            </a:p>
          </p:txBody>
        </p:sp>
        <p:sp>
          <p:nvSpPr>
            <p:cNvPr id="55" name="Text Box 48"/>
            <p:cNvSpPr txBox="1">
              <a:spLocks noChangeArrowheads="1"/>
            </p:cNvSpPr>
            <p:nvPr/>
          </p:nvSpPr>
          <p:spPr bwMode="auto">
            <a:xfrm>
              <a:off x="3504" y="3312"/>
              <a:ext cx="288" cy="20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/>
                <a:t>+</a:t>
              </a:r>
            </a:p>
          </p:txBody>
        </p:sp>
        <p:sp>
          <p:nvSpPr>
            <p:cNvPr id="56" name="Text Box 49"/>
            <p:cNvSpPr txBox="1">
              <a:spLocks noChangeArrowheads="1"/>
            </p:cNvSpPr>
            <p:nvPr/>
          </p:nvSpPr>
          <p:spPr bwMode="auto">
            <a:xfrm>
              <a:off x="3264" y="3312"/>
              <a:ext cx="288" cy="208"/>
            </a:xfrm>
            <a:prstGeom prst="rect">
              <a:avLst/>
            </a:prstGeom>
            <a:solidFill>
              <a:srgbClr val="CCFFFF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/>
                <a:t>36</a:t>
              </a:r>
            </a:p>
          </p:txBody>
        </p:sp>
        <p:sp>
          <p:nvSpPr>
            <p:cNvPr id="57" name="Text Box 50"/>
            <p:cNvSpPr txBox="1">
              <a:spLocks noChangeArrowheads="1"/>
            </p:cNvSpPr>
            <p:nvPr/>
          </p:nvSpPr>
          <p:spPr bwMode="auto">
            <a:xfrm>
              <a:off x="3984" y="2880"/>
              <a:ext cx="288" cy="208"/>
            </a:xfrm>
            <a:prstGeom prst="rect">
              <a:avLst/>
            </a:prstGeom>
            <a:solidFill>
              <a:srgbClr val="CCFFCC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/>
                <a:t>61</a:t>
              </a:r>
            </a:p>
          </p:txBody>
        </p:sp>
        <p:sp>
          <p:nvSpPr>
            <p:cNvPr id="58" name="Text Box 51"/>
            <p:cNvSpPr txBox="1">
              <a:spLocks noChangeArrowheads="1"/>
            </p:cNvSpPr>
            <p:nvPr/>
          </p:nvSpPr>
          <p:spPr bwMode="auto">
            <a:xfrm>
              <a:off x="3504" y="2880"/>
              <a:ext cx="288" cy="20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/>
                <a:t>+</a:t>
              </a:r>
            </a:p>
          </p:txBody>
        </p:sp>
        <p:sp>
          <p:nvSpPr>
            <p:cNvPr id="59" name="Text Box 52"/>
            <p:cNvSpPr txBox="1">
              <a:spLocks noChangeArrowheads="1"/>
            </p:cNvSpPr>
            <p:nvPr/>
          </p:nvSpPr>
          <p:spPr bwMode="auto">
            <a:xfrm>
              <a:off x="3264" y="2880"/>
              <a:ext cx="288" cy="208"/>
            </a:xfrm>
            <a:prstGeom prst="rect">
              <a:avLst/>
            </a:prstGeom>
            <a:solidFill>
              <a:srgbClr val="CCFFFF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/>
                <a:t>49</a:t>
              </a:r>
            </a:p>
          </p:txBody>
        </p:sp>
        <p:sp>
          <p:nvSpPr>
            <p:cNvPr id="60" name="Text Box 53"/>
            <p:cNvSpPr txBox="1">
              <a:spLocks noChangeArrowheads="1"/>
            </p:cNvSpPr>
            <p:nvPr/>
          </p:nvSpPr>
          <p:spPr bwMode="auto">
            <a:xfrm>
              <a:off x="3984" y="2448"/>
              <a:ext cx="288" cy="208"/>
            </a:xfrm>
            <a:prstGeom prst="rect">
              <a:avLst/>
            </a:prstGeom>
            <a:solidFill>
              <a:srgbClr val="CCFFCC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/>
                <a:t>110</a:t>
              </a:r>
            </a:p>
          </p:txBody>
        </p:sp>
        <p:sp>
          <p:nvSpPr>
            <p:cNvPr id="61" name="Text Box 54"/>
            <p:cNvSpPr txBox="1">
              <a:spLocks noChangeArrowheads="1"/>
            </p:cNvSpPr>
            <p:nvPr/>
          </p:nvSpPr>
          <p:spPr bwMode="auto">
            <a:xfrm>
              <a:off x="3504" y="2448"/>
              <a:ext cx="288" cy="20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/>
                <a:t>+</a:t>
              </a:r>
            </a:p>
          </p:txBody>
        </p:sp>
        <p:sp>
          <p:nvSpPr>
            <p:cNvPr id="62" name="Text Box 55"/>
            <p:cNvSpPr txBox="1">
              <a:spLocks noChangeArrowheads="1"/>
            </p:cNvSpPr>
            <p:nvPr/>
          </p:nvSpPr>
          <p:spPr bwMode="auto">
            <a:xfrm>
              <a:off x="3264" y="2448"/>
              <a:ext cx="288" cy="208"/>
            </a:xfrm>
            <a:prstGeom prst="rect">
              <a:avLst/>
            </a:prstGeom>
            <a:solidFill>
              <a:srgbClr val="CCFFFF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/>
                <a:t>64</a:t>
              </a:r>
            </a:p>
          </p:txBody>
        </p:sp>
        <p:sp>
          <p:nvSpPr>
            <p:cNvPr id="63" name="Text Box 56"/>
            <p:cNvSpPr txBox="1">
              <a:spLocks noChangeArrowheads="1"/>
            </p:cNvSpPr>
            <p:nvPr/>
          </p:nvSpPr>
          <p:spPr bwMode="auto">
            <a:xfrm>
              <a:off x="3984" y="2016"/>
              <a:ext cx="288" cy="208"/>
            </a:xfrm>
            <a:prstGeom prst="rect">
              <a:avLst/>
            </a:prstGeom>
            <a:solidFill>
              <a:srgbClr val="CCFFCC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/>
                <a:t>174</a:t>
              </a:r>
            </a:p>
          </p:txBody>
        </p:sp>
        <p:sp>
          <p:nvSpPr>
            <p:cNvPr id="64" name="Text Box 57"/>
            <p:cNvSpPr txBox="1">
              <a:spLocks noChangeArrowheads="1"/>
            </p:cNvSpPr>
            <p:nvPr/>
          </p:nvSpPr>
          <p:spPr bwMode="auto">
            <a:xfrm>
              <a:off x="3504" y="2016"/>
              <a:ext cx="288" cy="20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/>
                <a:t>+</a:t>
              </a:r>
            </a:p>
          </p:txBody>
        </p:sp>
        <p:sp>
          <p:nvSpPr>
            <p:cNvPr id="65" name="Text Box 58"/>
            <p:cNvSpPr txBox="1">
              <a:spLocks noChangeArrowheads="1"/>
            </p:cNvSpPr>
            <p:nvPr/>
          </p:nvSpPr>
          <p:spPr bwMode="auto">
            <a:xfrm>
              <a:off x="3264" y="2016"/>
              <a:ext cx="288" cy="208"/>
            </a:xfrm>
            <a:prstGeom prst="rect">
              <a:avLst/>
            </a:prstGeom>
            <a:solidFill>
              <a:srgbClr val="CCFFFF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/>
                <a:t>81</a:t>
              </a:r>
            </a:p>
          </p:txBody>
        </p:sp>
        <p:sp>
          <p:nvSpPr>
            <p:cNvPr id="66" name="Text Box 59"/>
            <p:cNvSpPr txBox="1">
              <a:spLocks noChangeArrowheads="1"/>
            </p:cNvSpPr>
            <p:nvPr/>
          </p:nvSpPr>
          <p:spPr bwMode="auto">
            <a:xfrm>
              <a:off x="3984" y="1584"/>
              <a:ext cx="288" cy="208"/>
            </a:xfrm>
            <a:prstGeom prst="rect">
              <a:avLst/>
            </a:prstGeom>
            <a:solidFill>
              <a:srgbClr val="CCFFCC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/>
                <a:t>255</a:t>
              </a:r>
            </a:p>
          </p:txBody>
        </p:sp>
        <p:sp>
          <p:nvSpPr>
            <p:cNvPr id="67" name="Text Box 60"/>
            <p:cNvSpPr txBox="1">
              <a:spLocks noChangeArrowheads="1"/>
            </p:cNvSpPr>
            <p:nvPr/>
          </p:nvSpPr>
          <p:spPr bwMode="auto">
            <a:xfrm>
              <a:off x="3504" y="1584"/>
              <a:ext cx="288" cy="20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/>
                <a:t>+</a:t>
              </a:r>
            </a:p>
          </p:txBody>
        </p:sp>
        <p:sp>
          <p:nvSpPr>
            <p:cNvPr id="68" name="Text Box 61"/>
            <p:cNvSpPr txBox="1">
              <a:spLocks noChangeArrowheads="1"/>
            </p:cNvSpPr>
            <p:nvPr/>
          </p:nvSpPr>
          <p:spPr bwMode="auto">
            <a:xfrm>
              <a:off x="3264" y="1584"/>
              <a:ext cx="288" cy="208"/>
            </a:xfrm>
            <a:prstGeom prst="rect">
              <a:avLst/>
            </a:prstGeom>
            <a:solidFill>
              <a:srgbClr val="CCFFFF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/>
                <a:t>100</a:t>
              </a:r>
            </a:p>
          </p:txBody>
        </p:sp>
        <p:sp>
          <p:nvSpPr>
            <p:cNvPr id="69" name="Text Box 62"/>
            <p:cNvSpPr txBox="1">
              <a:spLocks noChangeArrowheads="1"/>
            </p:cNvSpPr>
            <p:nvPr/>
          </p:nvSpPr>
          <p:spPr bwMode="auto">
            <a:xfrm>
              <a:off x="3648" y="1104"/>
              <a:ext cx="288" cy="208"/>
            </a:xfrm>
            <a:prstGeom prst="rect">
              <a:avLst/>
            </a:prstGeom>
            <a:solidFill>
              <a:srgbClr val="CCFFCC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/>
                <a:t>355</a:t>
              </a:r>
            </a:p>
          </p:txBody>
        </p:sp>
      </p:grpSp>
      <p:sp>
        <p:nvSpPr>
          <p:cNvPr id="70" name="Line 63"/>
          <p:cNvSpPr>
            <a:spLocks noChangeShapeType="1"/>
          </p:cNvSpPr>
          <p:nvPr/>
        </p:nvSpPr>
        <p:spPr bwMode="auto">
          <a:xfrm>
            <a:off x="4572000" y="1524000"/>
            <a:ext cx="0" cy="5029200"/>
          </a:xfrm>
          <a:prstGeom prst="line">
            <a:avLst/>
          </a:prstGeom>
          <a:noFill/>
          <a:ln w="3175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89063876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500"/>
                            </p:stCondLst>
                            <p:childTnLst>
                              <p:par>
                                <p:cTn id="5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500"/>
                            </p:stCondLst>
                            <p:childTnLst>
                              <p:par>
                                <p:cTn id="7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"/>
                            </p:stCondLst>
                            <p:childTnLst>
                              <p:par>
                                <p:cTn id="8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500"/>
                            </p:stCondLst>
                            <p:childTnLst>
                              <p:par>
                                <p:cTn id="9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 autoUpdateAnimBg="0"/>
      <p:bldP spid="13" grpId="0" animBg="1"/>
      <p:bldP spid="14" grpId="0" autoUpdateAnimBg="0"/>
      <p:bldP spid="15" grpId="0" animBg="1"/>
      <p:bldP spid="16" grpId="0" autoUpdateAnimBg="0"/>
      <p:bldP spid="17" grpId="0" animBg="1"/>
      <p:bldP spid="18" grpId="0" autoUpdateAnimBg="0"/>
      <p:bldP spid="19" grpId="0" animBg="1"/>
      <p:bldP spid="20" grpId="0" autoUpdateAnimBg="0"/>
      <p:bldP spid="21" grpId="0" animBg="1"/>
      <p:bldP spid="22" grpId="0" animBg="1" autoUpdateAnimBg="0"/>
      <p:bldP spid="23" grpId="0" animBg="1"/>
      <p:bldP spid="24" grpId="0" animBg="1" autoUpdateAnimBg="0"/>
      <p:bldP spid="25" grpId="0" autoUpdateAnimBg="0"/>
      <p:bldP spid="26" grpId="0" animBg="1" autoUpdateAnimBg="0"/>
      <p:bldP spid="27" grpId="0" animBg="1" autoUpdateAnimBg="0"/>
      <p:bldP spid="28" grpId="0" autoUpdateAnimBg="0"/>
      <p:bldP spid="29" grpId="0" animBg="1" autoUpdateAnimBg="0"/>
      <p:bldP spid="30" grpId="0" animBg="1" autoUpdateAnimBg="0"/>
      <p:bldP spid="31" grpId="0" autoUpdateAnimBg="0"/>
      <p:bldP spid="32" grpId="0" animBg="1" autoUpdateAnimBg="0"/>
      <p:bldP spid="33" grpId="0" animBg="1" autoUpdateAnimBg="0"/>
      <p:bldP spid="34" grpId="0" autoUpdateAnimBg="0"/>
      <p:bldP spid="35" grpId="0" animBg="1" autoUpdateAnimBg="0"/>
      <p:bldP spid="36" grpId="0" animBg="1" autoUpdateAnimBg="0"/>
      <p:bldP spid="37" grpId="0" autoUpdateAnimBg="0"/>
      <p:bldP spid="38" grpId="0" animBg="1" autoUpdateAnimBg="0"/>
      <p:bldP spid="39" grpId="0" animBg="1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5</a:t>
            </a:r>
            <a:r>
              <a:rPr lang="en-GB" sz="3600" dirty="0" smtClean="0">
                <a:solidFill>
                  <a:srgbClr val="0000FF"/>
                </a:solidFill>
              </a:rPr>
              <a:t>.1 Think: Sum of Squares (5/5)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Unit17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28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1217024"/>
            <a:ext cx="2514600" cy="535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1313" indent="-341313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Trace tree</a:t>
            </a:r>
            <a:endParaRPr lang="en-US" dirty="0" smtClean="0">
              <a:solidFill>
                <a:srgbClr val="0000FF"/>
              </a:solidFill>
            </a:endParaRPr>
          </a:p>
        </p:txBody>
      </p:sp>
      <p:grpSp>
        <p:nvGrpSpPr>
          <p:cNvPr id="71" name="Group 4"/>
          <p:cNvGrpSpPr>
            <a:grpSpLocks/>
          </p:cNvGrpSpPr>
          <p:nvPr/>
        </p:nvGrpSpPr>
        <p:grpSpPr bwMode="auto">
          <a:xfrm>
            <a:off x="327025" y="1752600"/>
            <a:ext cx="8347075" cy="4292600"/>
            <a:chOff x="110" y="1056"/>
            <a:chExt cx="5258" cy="2704"/>
          </a:xfrm>
        </p:grpSpPr>
        <p:sp>
          <p:nvSpPr>
            <p:cNvPr id="72" name="Text Box 5"/>
            <p:cNvSpPr txBox="1">
              <a:spLocks noChangeArrowheads="1"/>
            </p:cNvSpPr>
            <p:nvPr/>
          </p:nvSpPr>
          <p:spPr bwMode="auto">
            <a:xfrm>
              <a:off x="2256" y="1248"/>
              <a:ext cx="1392" cy="219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smtClean="0"/>
                <a:t>sumSq3(5,10</a:t>
              </a:r>
              <a:r>
                <a:rPr lang="en-US" b="1" dirty="0"/>
                <a:t>)</a:t>
              </a:r>
            </a:p>
          </p:txBody>
        </p:sp>
        <p:sp>
          <p:nvSpPr>
            <p:cNvPr id="73" name="Text Box 6"/>
            <p:cNvSpPr txBox="1">
              <a:spLocks noChangeArrowheads="1"/>
            </p:cNvSpPr>
            <p:nvPr/>
          </p:nvSpPr>
          <p:spPr bwMode="auto">
            <a:xfrm>
              <a:off x="3504" y="1776"/>
              <a:ext cx="1296" cy="219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smtClean="0"/>
                <a:t>sumSq3(8,10</a:t>
              </a:r>
              <a:r>
                <a:rPr lang="en-US" b="1" dirty="0"/>
                <a:t>)</a:t>
              </a:r>
            </a:p>
          </p:txBody>
        </p:sp>
        <p:sp>
          <p:nvSpPr>
            <p:cNvPr id="74" name="Line 7"/>
            <p:cNvSpPr>
              <a:spLocks noChangeShapeType="1"/>
            </p:cNvSpPr>
            <p:nvPr/>
          </p:nvSpPr>
          <p:spPr bwMode="auto">
            <a:xfrm flipH="1">
              <a:off x="2016" y="1440"/>
              <a:ext cx="672" cy="336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SG"/>
            </a:p>
          </p:txBody>
        </p:sp>
        <p:sp>
          <p:nvSpPr>
            <p:cNvPr id="75" name="Text Box 8"/>
            <p:cNvSpPr txBox="1">
              <a:spLocks noChangeArrowheads="1"/>
            </p:cNvSpPr>
            <p:nvPr/>
          </p:nvSpPr>
          <p:spPr bwMode="auto">
            <a:xfrm>
              <a:off x="422" y="2400"/>
              <a:ext cx="922" cy="22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square" lIns="36000" tIns="36000" rIns="36000" bIns="36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smtClean="0"/>
                <a:t>sumSq3(5,6</a:t>
              </a:r>
              <a:r>
                <a:rPr lang="en-US" b="1" dirty="0"/>
                <a:t>)</a:t>
              </a:r>
            </a:p>
          </p:txBody>
        </p:sp>
        <p:sp>
          <p:nvSpPr>
            <p:cNvPr id="76" name="Text Box 9"/>
            <p:cNvSpPr txBox="1">
              <a:spLocks noChangeArrowheads="1"/>
            </p:cNvSpPr>
            <p:nvPr/>
          </p:nvSpPr>
          <p:spPr bwMode="auto">
            <a:xfrm>
              <a:off x="480" y="3552"/>
              <a:ext cx="288" cy="208"/>
            </a:xfrm>
            <a:prstGeom prst="rect">
              <a:avLst/>
            </a:prstGeom>
            <a:solidFill>
              <a:srgbClr val="CCFFCC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/>
                <a:t>25</a:t>
              </a:r>
            </a:p>
          </p:txBody>
        </p:sp>
        <p:sp>
          <p:nvSpPr>
            <p:cNvPr id="77" name="Text Box 10"/>
            <p:cNvSpPr txBox="1">
              <a:spLocks noChangeArrowheads="1"/>
            </p:cNvSpPr>
            <p:nvPr/>
          </p:nvSpPr>
          <p:spPr bwMode="auto">
            <a:xfrm>
              <a:off x="3888" y="1584"/>
              <a:ext cx="288" cy="208"/>
            </a:xfrm>
            <a:prstGeom prst="rect">
              <a:avLst/>
            </a:prstGeom>
            <a:solidFill>
              <a:srgbClr val="CCFFCC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/>
                <a:t>245</a:t>
              </a:r>
            </a:p>
          </p:txBody>
        </p:sp>
        <p:sp>
          <p:nvSpPr>
            <p:cNvPr id="78" name="Text Box 11"/>
            <p:cNvSpPr txBox="1">
              <a:spLocks noChangeArrowheads="1"/>
            </p:cNvSpPr>
            <p:nvPr/>
          </p:nvSpPr>
          <p:spPr bwMode="auto">
            <a:xfrm>
              <a:off x="2784" y="1056"/>
              <a:ext cx="288" cy="208"/>
            </a:xfrm>
            <a:prstGeom prst="rect">
              <a:avLst/>
            </a:prstGeom>
            <a:solidFill>
              <a:srgbClr val="CCFFCC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/>
                <a:t>355</a:t>
              </a:r>
            </a:p>
          </p:txBody>
        </p:sp>
        <p:sp>
          <p:nvSpPr>
            <p:cNvPr id="79" name="Text Box 12"/>
            <p:cNvSpPr txBox="1">
              <a:spLocks noChangeArrowheads="1"/>
            </p:cNvSpPr>
            <p:nvPr/>
          </p:nvSpPr>
          <p:spPr bwMode="auto">
            <a:xfrm>
              <a:off x="1104" y="1776"/>
              <a:ext cx="1296" cy="219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smtClean="0"/>
                <a:t>sumSq3(5,7</a:t>
              </a:r>
              <a:r>
                <a:rPr lang="en-US" b="1" dirty="0"/>
                <a:t>)</a:t>
              </a:r>
            </a:p>
          </p:txBody>
        </p:sp>
        <p:sp>
          <p:nvSpPr>
            <p:cNvPr id="80" name="Line 13"/>
            <p:cNvSpPr>
              <a:spLocks noChangeShapeType="1"/>
            </p:cNvSpPr>
            <p:nvPr/>
          </p:nvSpPr>
          <p:spPr bwMode="auto">
            <a:xfrm>
              <a:off x="2976" y="1440"/>
              <a:ext cx="672" cy="336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SG"/>
            </a:p>
          </p:txBody>
        </p:sp>
        <p:sp>
          <p:nvSpPr>
            <p:cNvPr id="81" name="Text Box 14"/>
            <p:cNvSpPr txBox="1">
              <a:spLocks noChangeArrowheads="1"/>
            </p:cNvSpPr>
            <p:nvPr/>
          </p:nvSpPr>
          <p:spPr bwMode="auto">
            <a:xfrm>
              <a:off x="1706" y="2400"/>
              <a:ext cx="934" cy="219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square" lIns="36000" tIns="36000" rIns="36000" bIns="36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smtClean="0"/>
                <a:t>sumSq3(7,7</a:t>
              </a:r>
              <a:r>
                <a:rPr lang="en-US" b="1" dirty="0"/>
                <a:t>)</a:t>
              </a:r>
            </a:p>
          </p:txBody>
        </p:sp>
        <p:sp>
          <p:nvSpPr>
            <p:cNvPr id="82" name="Text Box 15"/>
            <p:cNvSpPr txBox="1">
              <a:spLocks noChangeArrowheads="1"/>
            </p:cNvSpPr>
            <p:nvPr/>
          </p:nvSpPr>
          <p:spPr bwMode="auto">
            <a:xfrm>
              <a:off x="2940" y="2400"/>
              <a:ext cx="948" cy="22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square" lIns="36000" tIns="36000" rIns="36000" bIns="36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smtClean="0"/>
                <a:t>sumSq3(8,9</a:t>
              </a:r>
              <a:r>
                <a:rPr lang="en-US" b="1" dirty="0"/>
                <a:t>)</a:t>
              </a:r>
            </a:p>
          </p:txBody>
        </p:sp>
        <p:sp>
          <p:nvSpPr>
            <p:cNvPr id="83" name="Text Box 16"/>
            <p:cNvSpPr txBox="1">
              <a:spLocks noChangeArrowheads="1"/>
            </p:cNvSpPr>
            <p:nvPr/>
          </p:nvSpPr>
          <p:spPr bwMode="auto">
            <a:xfrm>
              <a:off x="4272" y="2400"/>
              <a:ext cx="1096" cy="22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square" lIns="36000" tIns="36000" rIns="36000" bIns="36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smtClean="0"/>
                <a:t>sumSq3(10,10</a:t>
              </a:r>
              <a:r>
                <a:rPr lang="en-US" b="1" dirty="0"/>
                <a:t>)</a:t>
              </a:r>
            </a:p>
          </p:txBody>
        </p:sp>
        <p:sp>
          <p:nvSpPr>
            <p:cNvPr id="84" name="Line 17"/>
            <p:cNvSpPr>
              <a:spLocks noChangeShapeType="1"/>
            </p:cNvSpPr>
            <p:nvPr/>
          </p:nvSpPr>
          <p:spPr bwMode="auto">
            <a:xfrm flipH="1">
              <a:off x="960" y="2016"/>
              <a:ext cx="576" cy="336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SG"/>
            </a:p>
          </p:txBody>
        </p:sp>
        <p:sp>
          <p:nvSpPr>
            <p:cNvPr id="85" name="Line 18"/>
            <p:cNvSpPr>
              <a:spLocks noChangeShapeType="1"/>
            </p:cNvSpPr>
            <p:nvPr/>
          </p:nvSpPr>
          <p:spPr bwMode="auto">
            <a:xfrm>
              <a:off x="1680" y="2016"/>
              <a:ext cx="576" cy="336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SG"/>
            </a:p>
          </p:txBody>
        </p:sp>
        <p:sp>
          <p:nvSpPr>
            <p:cNvPr id="86" name="Line 19"/>
            <p:cNvSpPr>
              <a:spLocks noChangeShapeType="1"/>
            </p:cNvSpPr>
            <p:nvPr/>
          </p:nvSpPr>
          <p:spPr bwMode="auto">
            <a:xfrm flipH="1">
              <a:off x="3408" y="2016"/>
              <a:ext cx="576" cy="336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SG"/>
            </a:p>
          </p:txBody>
        </p:sp>
        <p:sp>
          <p:nvSpPr>
            <p:cNvPr id="87" name="Line 20"/>
            <p:cNvSpPr>
              <a:spLocks noChangeShapeType="1"/>
            </p:cNvSpPr>
            <p:nvPr/>
          </p:nvSpPr>
          <p:spPr bwMode="auto">
            <a:xfrm>
              <a:off x="4128" y="2016"/>
              <a:ext cx="576" cy="336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SG"/>
            </a:p>
          </p:txBody>
        </p:sp>
        <p:sp>
          <p:nvSpPr>
            <p:cNvPr id="88" name="Text Box 21"/>
            <p:cNvSpPr txBox="1">
              <a:spLocks noChangeArrowheads="1"/>
            </p:cNvSpPr>
            <p:nvPr/>
          </p:nvSpPr>
          <p:spPr bwMode="auto">
            <a:xfrm>
              <a:off x="110" y="3072"/>
              <a:ext cx="946" cy="22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square" lIns="36000" tIns="36000" rIns="36000" bIns="36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smtClean="0"/>
                <a:t>sumSq3(5,5</a:t>
              </a:r>
              <a:r>
                <a:rPr lang="en-US" b="1" dirty="0"/>
                <a:t>)</a:t>
              </a:r>
            </a:p>
          </p:txBody>
        </p:sp>
        <p:sp>
          <p:nvSpPr>
            <p:cNvPr id="89" name="Text Box 22"/>
            <p:cNvSpPr txBox="1">
              <a:spLocks noChangeArrowheads="1"/>
            </p:cNvSpPr>
            <p:nvPr/>
          </p:nvSpPr>
          <p:spPr bwMode="auto">
            <a:xfrm>
              <a:off x="1152" y="3072"/>
              <a:ext cx="957" cy="219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square" lIns="36000" tIns="36000" rIns="36000" bIns="36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smtClean="0"/>
                <a:t>sumSq3(6,6</a:t>
              </a:r>
              <a:r>
                <a:rPr lang="en-US" b="1" dirty="0"/>
                <a:t>)</a:t>
              </a:r>
            </a:p>
          </p:txBody>
        </p:sp>
        <p:sp>
          <p:nvSpPr>
            <p:cNvPr id="90" name="Line 23"/>
            <p:cNvSpPr>
              <a:spLocks noChangeShapeType="1"/>
            </p:cNvSpPr>
            <p:nvPr/>
          </p:nvSpPr>
          <p:spPr bwMode="auto">
            <a:xfrm flipH="1">
              <a:off x="480" y="2592"/>
              <a:ext cx="336" cy="48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SG"/>
            </a:p>
          </p:txBody>
        </p:sp>
        <p:sp>
          <p:nvSpPr>
            <p:cNvPr id="91" name="Line 24"/>
            <p:cNvSpPr>
              <a:spLocks noChangeShapeType="1"/>
            </p:cNvSpPr>
            <p:nvPr/>
          </p:nvSpPr>
          <p:spPr bwMode="auto">
            <a:xfrm>
              <a:off x="1008" y="2592"/>
              <a:ext cx="336" cy="48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SG"/>
            </a:p>
          </p:txBody>
        </p:sp>
        <p:sp>
          <p:nvSpPr>
            <p:cNvPr id="92" name="Line 25"/>
            <p:cNvSpPr>
              <a:spLocks noChangeShapeType="1"/>
            </p:cNvSpPr>
            <p:nvPr/>
          </p:nvSpPr>
          <p:spPr bwMode="auto">
            <a:xfrm>
              <a:off x="2160" y="2592"/>
              <a:ext cx="0" cy="24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SG"/>
            </a:p>
          </p:txBody>
        </p:sp>
        <p:sp>
          <p:nvSpPr>
            <p:cNvPr id="93" name="Line 26"/>
            <p:cNvSpPr>
              <a:spLocks noChangeShapeType="1"/>
            </p:cNvSpPr>
            <p:nvPr/>
          </p:nvSpPr>
          <p:spPr bwMode="auto">
            <a:xfrm>
              <a:off x="624" y="3264"/>
              <a:ext cx="0" cy="24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SG"/>
            </a:p>
          </p:txBody>
        </p:sp>
        <p:sp>
          <p:nvSpPr>
            <p:cNvPr id="94" name="Line 27"/>
            <p:cNvSpPr>
              <a:spLocks noChangeShapeType="1"/>
            </p:cNvSpPr>
            <p:nvPr/>
          </p:nvSpPr>
          <p:spPr bwMode="auto">
            <a:xfrm>
              <a:off x="1584" y="3264"/>
              <a:ext cx="0" cy="24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SG"/>
            </a:p>
          </p:txBody>
        </p:sp>
        <p:sp>
          <p:nvSpPr>
            <p:cNvPr id="95" name="Text Box 28"/>
            <p:cNvSpPr txBox="1">
              <a:spLocks noChangeArrowheads="1"/>
            </p:cNvSpPr>
            <p:nvPr/>
          </p:nvSpPr>
          <p:spPr bwMode="auto">
            <a:xfrm>
              <a:off x="1440" y="3552"/>
              <a:ext cx="288" cy="208"/>
            </a:xfrm>
            <a:prstGeom prst="rect">
              <a:avLst/>
            </a:prstGeom>
            <a:solidFill>
              <a:srgbClr val="CCFFCC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/>
                <a:t>36</a:t>
              </a:r>
            </a:p>
          </p:txBody>
        </p:sp>
        <p:sp>
          <p:nvSpPr>
            <p:cNvPr id="96" name="Text Box 29"/>
            <p:cNvSpPr txBox="1">
              <a:spLocks noChangeArrowheads="1"/>
            </p:cNvSpPr>
            <p:nvPr/>
          </p:nvSpPr>
          <p:spPr bwMode="auto">
            <a:xfrm>
              <a:off x="144" y="2880"/>
              <a:ext cx="288" cy="208"/>
            </a:xfrm>
            <a:prstGeom prst="rect">
              <a:avLst/>
            </a:prstGeom>
            <a:solidFill>
              <a:srgbClr val="CCFFCC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/>
                <a:t>25</a:t>
              </a:r>
            </a:p>
          </p:txBody>
        </p:sp>
        <p:sp>
          <p:nvSpPr>
            <p:cNvPr id="97" name="Text Box 30"/>
            <p:cNvSpPr txBox="1">
              <a:spLocks noChangeArrowheads="1"/>
            </p:cNvSpPr>
            <p:nvPr/>
          </p:nvSpPr>
          <p:spPr bwMode="auto">
            <a:xfrm>
              <a:off x="1488" y="2880"/>
              <a:ext cx="288" cy="208"/>
            </a:xfrm>
            <a:prstGeom prst="rect">
              <a:avLst/>
            </a:prstGeom>
            <a:solidFill>
              <a:srgbClr val="CCFFCC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/>
                <a:t>36</a:t>
              </a:r>
            </a:p>
          </p:txBody>
        </p:sp>
        <p:sp>
          <p:nvSpPr>
            <p:cNvPr id="98" name="Text Box 31"/>
            <p:cNvSpPr txBox="1">
              <a:spLocks noChangeArrowheads="1"/>
            </p:cNvSpPr>
            <p:nvPr/>
          </p:nvSpPr>
          <p:spPr bwMode="auto">
            <a:xfrm>
              <a:off x="624" y="2208"/>
              <a:ext cx="288" cy="208"/>
            </a:xfrm>
            <a:prstGeom prst="rect">
              <a:avLst/>
            </a:prstGeom>
            <a:solidFill>
              <a:srgbClr val="CCFFCC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/>
                <a:t>61</a:t>
              </a:r>
            </a:p>
          </p:txBody>
        </p:sp>
        <p:sp>
          <p:nvSpPr>
            <p:cNvPr id="99" name="Text Box 32"/>
            <p:cNvSpPr txBox="1">
              <a:spLocks noChangeArrowheads="1"/>
            </p:cNvSpPr>
            <p:nvPr/>
          </p:nvSpPr>
          <p:spPr bwMode="auto">
            <a:xfrm>
              <a:off x="2016" y="2880"/>
              <a:ext cx="288" cy="208"/>
            </a:xfrm>
            <a:prstGeom prst="rect">
              <a:avLst/>
            </a:prstGeom>
            <a:solidFill>
              <a:srgbClr val="CCFFCC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/>
                <a:t>49</a:t>
              </a:r>
            </a:p>
          </p:txBody>
        </p:sp>
        <p:sp>
          <p:nvSpPr>
            <p:cNvPr id="100" name="Text Box 33"/>
            <p:cNvSpPr txBox="1">
              <a:spLocks noChangeArrowheads="1"/>
            </p:cNvSpPr>
            <p:nvPr/>
          </p:nvSpPr>
          <p:spPr bwMode="auto">
            <a:xfrm>
              <a:off x="2304" y="2208"/>
              <a:ext cx="288" cy="208"/>
            </a:xfrm>
            <a:prstGeom prst="rect">
              <a:avLst/>
            </a:prstGeom>
            <a:solidFill>
              <a:srgbClr val="CCFFCC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/>
                <a:t>49</a:t>
              </a:r>
            </a:p>
          </p:txBody>
        </p:sp>
        <p:sp>
          <p:nvSpPr>
            <p:cNvPr id="101" name="Text Box 34"/>
            <p:cNvSpPr txBox="1">
              <a:spLocks noChangeArrowheads="1"/>
            </p:cNvSpPr>
            <p:nvPr/>
          </p:nvSpPr>
          <p:spPr bwMode="auto">
            <a:xfrm>
              <a:off x="1488" y="1584"/>
              <a:ext cx="288" cy="208"/>
            </a:xfrm>
            <a:prstGeom prst="rect">
              <a:avLst/>
            </a:prstGeom>
            <a:solidFill>
              <a:srgbClr val="CCFFCC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/>
                <a:t>110</a:t>
              </a:r>
            </a:p>
          </p:txBody>
        </p:sp>
        <p:sp>
          <p:nvSpPr>
            <p:cNvPr id="102" name="Text Box 35"/>
            <p:cNvSpPr txBox="1">
              <a:spLocks noChangeArrowheads="1"/>
            </p:cNvSpPr>
            <p:nvPr/>
          </p:nvSpPr>
          <p:spPr bwMode="auto">
            <a:xfrm>
              <a:off x="2928" y="3552"/>
              <a:ext cx="288" cy="208"/>
            </a:xfrm>
            <a:prstGeom prst="rect">
              <a:avLst/>
            </a:prstGeom>
            <a:solidFill>
              <a:srgbClr val="CCFFCC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/>
                <a:t>64</a:t>
              </a:r>
            </a:p>
          </p:txBody>
        </p:sp>
        <p:sp>
          <p:nvSpPr>
            <p:cNvPr id="103" name="Text Box 36"/>
            <p:cNvSpPr txBox="1">
              <a:spLocks noChangeArrowheads="1"/>
            </p:cNvSpPr>
            <p:nvPr/>
          </p:nvSpPr>
          <p:spPr bwMode="auto">
            <a:xfrm>
              <a:off x="2570" y="3072"/>
              <a:ext cx="934" cy="22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square" lIns="36000" tIns="36000" rIns="36000" bIns="36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smtClean="0"/>
                <a:t>sumSq3(8,8</a:t>
              </a:r>
              <a:r>
                <a:rPr lang="en-US" b="1" dirty="0"/>
                <a:t>)</a:t>
              </a:r>
            </a:p>
          </p:txBody>
        </p:sp>
        <p:sp>
          <p:nvSpPr>
            <p:cNvPr id="104" name="Text Box 37"/>
            <p:cNvSpPr txBox="1">
              <a:spLocks noChangeArrowheads="1"/>
            </p:cNvSpPr>
            <p:nvPr/>
          </p:nvSpPr>
          <p:spPr bwMode="auto">
            <a:xfrm>
              <a:off x="3600" y="3072"/>
              <a:ext cx="953" cy="219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square" lIns="36000" tIns="36000" rIns="36000" bIns="36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smtClean="0"/>
                <a:t>sumSq3(9,9</a:t>
              </a:r>
              <a:r>
                <a:rPr lang="en-US" b="1" dirty="0"/>
                <a:t>)</a:t>
              </a:r>
            </a:p>
          </p:txBody>
        </p:sp>
        <p:sp>
          <p:nvSpPr>
            <p:cNvPr id="105" name="Line 38"/>
            <p:cNvSpPr>
              <a:spLocks noChangeShapeType="1"/>
            </p:cNvSpPr>
            <p:nvPr/>
          </p:nvSpPr>
          <p:spPr bwMode="auto">
            <a:xfrm flipH="1">
              <a:off x="2928" y="2592"/>
              <a:ext cx="336" cy="48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SG"/>
            </a:p>
          </p:txBody>
        </p:sp>
        <p:sp>
          <p:nvSpPr>
            <p:cNvPr id="106" name="Line 39"/>
            <p:cNvSpPr>
              <a:spLocks noChangeShapeType="1"/>
            </p:cNvSpPr>
            <p:nvPr/>
          </p:nvSpPr>
          <p:spPr bwMode="auto">
            <a:xfrm>
              <a:off x="3456" y="2592"/>
              <a:ext cx="336" cy="48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SG"/>
            </a:p>
          </p:txBody>
        </p:sp>
        <p:sp>
          <p:nvSpPr>
            <p:cNvPr id="107" name="Line 40"/>
            <p:cNvSpPr>
              <a:spLocks noChangeShapeType="1"/>
            </p:cNvSpPr>
            <p:nvPr/>
          </p:nvSpPr>
          <p:spPr bwMode="auto">
            <a:xfrm>
              <a:off x="3072" y="3264"/>
              <a:ext cx="0" cy="24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SG"/>
            </a:p>
          </p:txBody>
        </p:sp>
        <p:sp>
          <p:nvSpPr>
            <p:cNvPr id="108" name="Line 41"/>
            <p:cNvSpPr>
              <a:spLocks noChangeShapeType="1"/>
            </p:cNvSpPr>
            <p:nvPr/>
          </p:nvSpPr>
          <p:spPr bwMode="auto">
            <a:xfrm>
              <a:off x="4032" y="3264"/>
              <a:ext cx="0" cy="24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SG"/>
            </a:p>
          </p:txBody>
        </p:sp>
        <p:sp>
          <p:nvSpPr>
            <p:cNvPr id="109" name="Text Box 42"/>
            <p:cNvSpPr txBox="1">
              <a:spLocks noChangeArrowheads="1"/>
            </p:cNvSpPr>
            <p:nvPr/>
          </p:nvSpPr>
          <p:spPr bwMode="auto">
            <a:xfrm>
              <a:off x="3888" y="3552"/>
              <a:ext cx="288" cy="208"/>
            </a:xfrm>
            <a:prstGeom prst="rect">
              <a:avLst/>
            </a:prstGeom>
            <a:solidFill>
              <a:srgbClr val="CCFFCC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/>
                <a:t>81</a:t>
              </a:r>
            </a:p>
          </p:txBody>
        </p:sp>
        <p:sp>
          <p:nvSpPr>
            <p:cNvPr id="110" name="Text Box 43"/>
            <p:cNvSpPr txBox="1">
              <a:spLocks noChangeArrowheads="1"/>
            </p:cNvSpPr>
            <p:nvPr/>
          </p:nvSpPr>
          <p:spPr bwMode="auto">
            <a:xfrm>
              <a:off x="2592" y="2880"/>
              <a:ext cx="288" cy="208"/>
            </a:xfrm>
            <a:prstGeom prst="rect">
              <a:avLst/>
            </a:prstGeom>
            <a:solidFill>
              <a:srgbClr val="CCFFCC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/>
                <a:t>64</a:t>
              </a:r>
            </a:p>
          </p:txBody>
        </p:sp>
        <p:sp>
          <p:nvSpPr>
            <p:cNvPr id="111" name="Text Box 44"/>
            <p:cNvSpPr txBox="1">
              <a:spLocks noChangeArrowheads="1"/>
            </p:cNvSpPr>
            <p:nvPr/>
          </p:nvSpPr>
          <p:spPr bwMode="auto">
            <a:xfrm>
              <a:off x="3936" y="2880"/>
              <a:ext cx="288" cy="208"/>
            </a:xfrm>
            <a:prstGeom prst="rect">
              <a:avLst/>
            </a:prstGeom>
            <a:solidFill>
              <a:srgbClr val="CCFFCC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/>
                <a:t>81</a:t>
              </a:r>
            </a:p>
          </p:txBody>
        </p:sp>
        <p:sp>
          <p:nvSpPr>
            <p:cNvPr id="112" name="Text Box 45"/>
            <p:cNvSpPr txBox="1">
              <a:spLocks noChangeArrowheads="1"/>
            </p:cNvSpPr>
            <p:nvPr/>
          </p:nvSpPr>
          <p:spPr bwMode="auto">
            <a:xfrm>
              <a:off x="3072" y="2208"/>
              <a:ext cx="288" cy="208"/>
            </a:xfrm>
            <a:prstGeom prst="rect">
              <a:avLst/>
            </a:prstGeom>
            <a:solidFill>
              <a:srgbClr val="CCFFCC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/>
                <a:t>145</a:t>
              </a:r>
            </a:p>
          </p:txBody>
        </p:sp>
        <p:sp>
          <p:nvSpPr>
            <p:cNvPr id="113" name="Text Box 46"/>
            <p:cNvSpPr txBox="1">
              <a:spLocks noChangeArrowheads="1"/>
            </p:cNvSpPr>
            <p:nvPr/>
          </p:nvSpPr>
          <p:spPr bwMode="auto">
            <a:xfrm>
              <a:off x="4752" y="2208"/>
              <a:ext cx="288" cy="208"/>
            </a:xfrm>
            <a:prstGeom prst="rect">
              <a:avLst/>
            </a:prstGeom>
            <a:solidFill>
              <a:srgbClr val="CCFFCC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/>
                <a:t>100</a:t>
              </a:r>
            </a:p>
          </p:txBody>
        </p:sp>
        <p:sp>
          <p:nvSpPr>
            <p:cNvPr id="114" name="Line 47"/>
            <p:cNvSpPr>
              <a:spLocks noChangeShapeType="1"/>
            </p:cNvSpPr>
            <p:nvPr/>
          </p:nvSpPr>
          <p:spPr bwMode="auto">
            <a:xfrm>
              <a:off x="4848" y="2592"/>
              <a:ext cx="0" cy="24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SG"/>
            </a:p>
          </p:txBody>
        </p:sp>
        <p:sp>
          <p:nvSpPr>
            <p:cNvPr id="115" name="Text Box 48"/>
            <p:cNvSpPr txBox="1">
              <a:spLocks noChangeArrowheads="1"/>
            </p:cNvSpPr>
            <p:nvPr/>
          </p:nvSpPr>
          <p:spPr bwMode="auto">
            <a:xfrm>
              <a:off x="4704" y="2880"/>
              <a:ext cx="288" cy="208"/>
            </a:xfrm>
            <a:prstGeom prst="rect">
              <a:avLst/>
            </a:prstGeom>
            <a:solidFill>
              <a:srgbClr val="CCFFCC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/>
                <a:t>100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13652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5</a:t>
            </a:r>
            <a:r>
              <a:rPr lang="en-GB" sz="3600" dirty="0" smtClean="0">
                <a:solidFill>
                  <a:srgbClr val="0000FF"/>
                </a:solidFill>
              </a:rPr>
              <a:t>.2 Demo #3: Counting Occurrences (1/4)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Unit17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29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52" name="Rectangle 3"/>
          <p:cNvSpPr txBox="1">
            <a:spLocks noChangeArrowheads="1"/>
          </p:cNvSpPr>
          <p:nvPr/>
        </p:nvSpPr>
        <p:spPr>
          <a:xfrm>
            <a:off x="457200" y="1617663"/>
            <a:ext cx="8229600" cy="42497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1313" indent="-341313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dirty="0" smtClean="0"/>
              <a:t>Given an array  </a:t>
            </a:r>
          </a:p>
          <a:p>
            <a:pPr lvl="1" fontAlgn="auto">
              <a:spcBef>
                <a:spcPts val="1200"/>
              </a:spcBef>
              <a:spcAft>
                <a:spcPts val="0"/>
              </a:spcAft>
              <a:buFont typeface="Arial" pitchFamily="34" charset="0"/>
              <a:buNone/>
              <a:tabLst>
                <a:tab pos="806450" algn="l"/>
              </a:tabLst>
            </a:pPr>
            <a:r>
              <a:rPr lang="en-US" sz="2400" dirty="0" smtClean="0"/>
              <a:t>		</a:t>
            </a:r>
            <a:r>
              <a:rPr lang="en-US" sz="2400" dirty="0" err="1" smtClean="0"/>
              <a:t>int</a:t>
            </a:r>
            <a:r>
              <a:rPr lang="en-US" sz="2400" dirty="0" smtClean="0"/>
              <a:t> list[ ] = { 9, -2, 1, 7, 3, 9, -5, 7, 2, 1, 7, -2, 0, 8, -3 } </a:t>
            </a:r>
          </a:p>
          <a:p>
            <a:pPr marL="341313" indent="-341313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dirty="0" smtClean="0"/>
              <a:t>We want</a:t>
            </a:r>
          </a:p>
          <a:p>
            <a:pPr lvl="1" fontAlgn="auto">
              <a:spcBef>
                <a:spcPts val="1200"/>
              </a:spcBef>
              <a:spcAft>
                <a:spcPts val="0"/>
              </a:spcAft>
              <a:buFont typeface="Arial" pitchFamily="34" charset="0"/>
              <a:buNone/>
              <a:tabLst>
                <a:tab pos="806450" algn="l"/>
              </a:tabLst>
            </a:pPr>
            <a:r>
              <a:rPr lang="en-US" sz="2400" dirty="0" smtClean="0"/>
              <a:t>		</a:t>
            </a:r>
            <a:r>
              <a:rPr lang="en-US" sz="2400" dirty="0" err="1" smtClean="0">
                <a:solidFill>
                  <a:srgbClr val="0000FF"/>
                </a:solidFill>
              </a:rPr>
              <a:t>countValue</a:t>
            </a:r>
            <a:r>
              <a:rPr lang="en-US" sz="2400" dirty="0" smtClean="0">
                <a:solidFill>
                  <a:srgbClr val="0000FF"/>
                </a:solidFill>
              </a:rPr>
              <a:t>(7, list, 15)</a:t>
            </a:r>
          </a:p>
          <a:p>
            <a:pPr marL="449263" lvl="1" indent="7938" fontAlgn="auto">
              <a:spcBef>
                <a:spcPts val="120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400" dirty="0" smtClean="0"/>
              <a:t>to return 3 (the number of times 7 appears in the 15 elements of list.</a:t>
            </a:r>
          </a:p>
        </p:txBody>
      </p:sp>
    </p:spTree>
    <p:extLst>
      <p:ext uri="{BB962C8B-B14F-4D97-AF65-F5344CB8AC3E}">
        <p14:creationId xmlns:p14="http://schemas.microsoft.com/office/powerpoint/2010/main" val="284009944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922091939818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rgbClr val="0000FF"/>
                </a:solidFill>
              </a:rPr>
              <a:t>Unit </a:t>
            </a:r>
            <a:r>
              <a:rPr lang="en-GB" sz="3600" dirty="0" smtClean="0">
                <a:solidFill>
                  <a:srgbClr val="0000FF"/>
                </a:solidFill>
              </a:rPr>
              <a:t>17: Recursion 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Unit17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8" name="HighlightTextShape201406201824391195"/>
          <p:cNvSpPr>
            <a:spLocks noGrp="1" noChangeArrowheads="1"/>
          </p:cNvSpPr>
          <p:nvPr>
            <p:ph idx="1"/>
          </p:nvPr>
        </p:nvSpPr>
        <p:spPr>
          <a:xfrm>
            <a:off x="418641" y="1083166"/>
            <a:ext cx="8420559" cy="5679831"/>
          </a:xfrm>
        </p:spPr>
        <p:txBody>
          <a:bodyPr>
            <a:normAutofit fontScale="92500" lnSpcReduction="10000"/>
          </a:bodyPr>
          <a:lstStyle/>
          <a:p>
            <a:pPr marL="514350" indent="-514350" eaLnBrk="1" hangingPunct="1">
              <a:spcBef>
                <a:spcPts val="1200"/>
              </a:spcBef>
              <a:buClrTx/>
              <a:buSzPct val="100000"/>
              <a:buFont typeface="+mj-lt"/>
              <a:buAutoNum type="arabicPeriod"/>
            </a:pPr>
            <a:r>
              <a:rPr lang="en-GB" dirty="0" smtClean="0">
                <a:solidFill>
                  <a:srgbClr val="C00000"/>
                </a:solidFill>
              </a:rPr>
              <a:t>Introduction</a:t>
            </a:r>
          </a:p>
          <a:p>
            <a:pPr marL="514350" indent="-514350" eaLnBrk="1" hangingPunct="1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dirty="0" smtClean="0">
                <a:solidFill>
                  <a:srgbClr val="0000FF"/>
                </a:solidFill>
              </a:rPr>
              <a:t>Two Simple Classic Examples</a:t>
            </a:r>
          </a:p>
          <a:p>
            <a:pPr marL="1257300" lvl="1" indent="-627063">
              <a:spcBef>
                <a:spcPts val="600"/>
              </a:spcBef>
              <a:buClrTx/>
              <a:buSzPct val="100000"/>
              <a:buNone/>
            </a:pPr>
            <a:r>
              <a:rPr lang="en-GB" dirty="0" smtClean="0"/>
              <a:t>2.1</a:t>
            </a:r>
            <a:r>
              <a:rPr lang="en-GB" dirty="0"/>
              <a:t>	</a:t>
            </a:r>
            <a:r>
              <a:rPr lang="en-GB" dirty="0" smtClean="0"/>
              <a:t>Demo #1: Factorial</a:t>
            </a:r>
            <a:endParaRPr lang="en-GB" dirty="0"/>
          </a:p>
          <a:p>
            <a:pPr marL="1257300" lvl="1" indent="-627063">
              <a:spcBef>
                <a:spcPts val="600"/>
              </a:spcBef>
              <a:buClrTx/>
              <a:buSzPct val="100000"/>
              <a:buNone/>
            </a:pPr>
            <a:r>
              <a:rPr lang="en-GB" dirty="0" smtClean="0"/>
              <a:t>2.2</a:t>
            </a:r>
            <a:r>
              <a:rPr lang="en-GB" dirty="0"/>
              <a:t>	</a:t>
            </a:r>
            <a:r>
              <a:rPr lang="en-GB" dirty="0" smtClean="0"/>
              <a:t>Demo #2: Fibonacci</a:t>
            </a:r>
          </a:p>
          <a:p>
            <a:pPr marL="514350" indent="-514350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dirty="0" smtClean="0">
                <a:solidFill>
                  <a:srgbClr val="C00000"/>
                </a:solidFill>
              </a:rPr>
              <a:t>Gist of Recursion</a:t>
            </a:r>
          </a:p>
          <a:p>
            <a:pPr marL="514350" indent="-514350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dirty="0" smtClean="0">
                <a:solidFill>
                  <a:srgbClr val="C00000"/>
                </a:solidFill>
              </a:rPr>
              <a:t>Exercises</a:t>
            </a:r>
          </a:p>
          <a:p>
            <a:pPr marL="514350" indent="-514350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dirty="0" smtClean="0">
                <a:solidFill>
                  <a:srgbClr val="0000FF"/>
                </a:solidFill>
              </a:rPr>
              <a:t>Thinking Recursively</a:t>
            </a:r>
          </a:p>
          <a:p>
            <a:pPr marL="1257300" lvl="1" indent="-627063">
              <a:spcBef>
                <a:spcPts val="600"/>
              </a:spcBef>
              <a:buClrTx/>
              <a:buSzPct val="100000"/>
              <a:buNone/>
            </a:pPr>
            <a:r>
              <a:rPr lang="en-GB" dirty="0"/>
              <a:t>5</a:t>
            </a:r>
            <a:r>
              <a:rPr lang="en-GB" dirty="0" smtClean="0"/>
              <a:t>.1	Think: Sum of Squares</a:t>
            </a:r>
          </a:p>
          <a:p>
            <a:pPr marL="1257300" lvl="1" indent="-627063">
              <a:spcBef>
                <a:spcPts val="600"/>
              </a:spcBef>
              <a:buClrTx/>
              <a:buSzPct val="100000"/>
              <a:buNone/>
            </a:pPr>
            <a:r>
              <a:rPr lang="en-GB" dirty="0"/>
              <a:t>5</a:t>
            </a:r>
            <a:r>
              <a:rPr lang="en-GB" dirty="0" smtClean="0"/>
              <a:t>.2	Demo #3: Counting Occurrences</a:t>
            </a:r>
          </a:p>
          <a:p>
            <a:pPr marL="514350" indent="-514350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dirty="0" smtClean="0">
                <a:solidFill>
                  <a:srgbClr val="C00000"/>
                </a:solidFill>
              </a:rPr>
              <a:t>Auxiliary Function</a:t>
            </a:r>
          </a:p>
          <a:p>
            <a:pPr marL="514350" indent="-514350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dirty="0" smtClean="0">
                <a:solidFill>
                  <a:srgbClr val="C00000"/>
                </a:solidFill>
              </a:rPr>
              <a:t>Exercises</a:t>
            </a:r>
            <a:endParaRPr lang="en-GB" dirty="0">
              <a:solidFill>
                <a:srgbClr val="C00000"/>
              </a:solidFill>
            </a:endParaRPr>
          </a:p>
          <a:p>
            <a:pPr marL="514350" indent="-514350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dirty="0" smtClean="0">
                <a:solidFill>
                  <a:srgbClr val="0000FF"/>
                </a:solidFill>
              </a:rPr>
              <a:t>Types of Recursion</a:t>
            </a:r>
          </a:p>
          <a:p>
            <a:pPr marL="514350" indent="-514350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dirty="0" smtClean="0">
                <a:solidFill>
                  <a:srgbClr val="C00000"/>
                </a:solidFill>
              </a:rPr>
              <a:t>Tracing Recursive Codes</a:t>
            </a:r>
          </a:p>
          <a:p>
            <a:pPr marL="514350" indent="-514350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dirty="0" smtClean="0">
                <a:solidFill>
                  <a:srgbClr val="0000FF"/>
                </a:solidFill>
              </a:rPr>
              <a:t>Recursion versus Iteration</a:t>
            </a:r>
          </a:p>
          <a:p>
            <a:pPr marL="514350" indent="-514350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dirty="0" smtClean="0">
                <a:solidFill>
                  <a:srgbClr val="C00000"/>
                </a:solidFill>
              </a:rPr>
              <a:t>Towers of Hanoi (in separate file)</a:t>
            </a:r>
            <a:endParaRPr lang="en-GB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165727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5</a:t>
            </a:r>
            <a:r>
              <a:rPr lang="en-GB" sz="3600" dirty="0" smtClean="0">
                <a:solidFill>
                  <a:srgbClr val="0000FF"/>
                </a:solidFill>
              </a:rPr>
              <a:t>.2 Demo #3: Counting Occurrences (2/4)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Unit17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30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454709" y="1527319"/>
            <a:ext cx="22285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Iterative code:</a:t>
            </a:r>
            <a:endParaRPr lang="en-SG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5753868" y="1471535"/>
            <a:ext cx="2443396" cy="369332"/>
          </a:xfrm>
          <a:prstGeom prst="rect">
            <a:avLst/>
          </a:prstGeom>
          <a:solidFill>
            <a:srgbClr val="CC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mtClean="0"/>
              <a:t>Unit17_CountValue.c</a:t>
            </a:r>
            <a:endParaRPr lang="en-SG" dirty="0"/>
          </a:p>
        </p:txBody>
      </p:sp>
      <p:sp>
        <p:nvSpPr>
          <p:cNvPr id="10" name="TextBox 9"/>
          <p:cNvSpPr txBox="1"/>
          <p:nvPr/>
        </p:nvSpPr>
        <p:spPr>
          <a:xfrm>
            <a:off x="486698" y="1947004"/>
            <a:ext cx="8072686" cy="317009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countValue_iter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value, 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[], 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size) {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count = 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000" b="1" dirty="0" smtClean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&lt;size;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(value ==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])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		count++;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return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count;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786458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5</a:t>
            </a:r>
            <a:r>
              <a:rPr lang="en-GB" sz="3600" dirty="0" smtClean="0">
                <a:solidFill>
                  <a:srgbClr val="0000FF"/>
                </a:solidFill>
              </a:rPr>
              <a:t>.2 Demo #3: Counting Occurrences (3/4)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Unit17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31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454709" y="1467358"/>
            <a:ext cx="7175284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363" indent="-360363"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400" dirty="0" smtClean="0"/>
              <a:t>To get </a:t>
            </a:r>
            <a:r>
              <a:rPr lang="en-US" sz="2400" dirty="0" err="1" smtClean="0">
                <a:solidFill>
                  <a:srgbClr val="0000FF"/>
                </a:solidFill>
              </a:rPr>
              <a:t>countValue</a:t>
            </a:r>
            <a:r>
              <a:rPr lang="en-US" sz="2400" dirty="0" smtClean="0">
                <a:solidFill>
                  <a:srgbClr val="0000FF"/>
                </a:solidFill>
              </a:rPr>
              <a:t>(7, list, 15)</a:t>
            </a:r>
            <a:r>
              <a:rPr lang="en-US" sz="2400" dirty="0" smtClean="0"/>
              <a:t> to return 3.</a:t>
            </a:r>
          </a:p>
          <a:p>
            <a:pPr marL="360363" indent="-360363"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400" dirty="0" smtClean="0"/>
              <a:t>Recursive thinking goes…</a:t>
            </a:r>
          </a:p>
        </p:txBody>
      </p:sp>
      <p:graphicFrame>
        <p:nvGraphicFramePr>
          <p:cNvPr id="13" name="Object 2"/>
          <p:cNvGraphicFramePr>
            <a:graphicFrameLocks noChangeAspect="1"/>
          </p:cNvGraphicFramePr>
          <p:nvPr/>
        </p:nvGraphicFramePr>
        <p:xfrm>
          <a:off x="8160895" y="1440305"/>
          <a:ext cx="550863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" name="Clip" r:id="rId4" imgW="1296063" imgH="3934305" progId="">
                  <p:embed/>
                </p:oleObj>
              </mc:Choice>
              <mc:Fallback>
                <p:oleObj name="Clip" r:id="rId4" imgW="1296063" imgH="3934305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60895" y="1440305"/>
                        <a:ext cx="550863" cy="167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" name="Group 13"/>
          <p:cNvGrpSpPr/>
          <p:nvPr/>
        </p:nvGrpSpPr>
        <p:grpSpPr>
          <a:xfrm>
            <a:off x="644577" y="2633272"/>
            <a:ext cx="6490740" cy="371830"/>
            <a:chOff x="644577" y="2888105"/>
            <a:chExt cx="6490740" cy="371830"/>
          </a:xfrm>
        </p:grpSpPr>
        <p:sp>
          <p:nvSpPr>
            <p:cNvPr id="15" name="TextBox 14"/>
            <p:cNvSpPr txBox="1"/>
            <p:nvPr/>
          </p:nvSpPr>
          <p:spPr>
            <a:xfrm>
              <a:off x="644577" y="2888105"/>
              <a:ext cx="434715" cy="369332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9</a:t>
              </a:r>
              <a:endParaRPr lang="en-SG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081790" y="2888105"/>
              <a:ext cx="434715" cy="369332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-2</a:t>
              </a:r>
              <a:endParaRPr lang="en-SG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519003" y="2888105"/>
              <a:ext cx="434715" cy="369332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1</a:t>
              </a:r>
              <a:endParaRPr lang="en-SG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956215" y="2888105"/>
              <a:ext cx="434715" cy="369332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7</a:t>
              </a:r>
              <a:endParaRPr lang="en-SG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378439" y="2888105"/>
              <a:ext cx="434715" cy="369332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3</a:t>
              </a:r>
              <a:endParaRPr lang="en-SG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815651" y="2888105"/>
              <a:ext cx="434715" cy="369332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9</a:t>
              </a:r>
              <a:endParaRPr lang="en-SG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237875" y="2888105"/>
              <a:ext cx="434715" cy="369332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-5</a:t>
              </a:r>
              <a:endParaRPr lang="en-SG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675087" y="2888105"/>
              <a:ext cx="434715" cy="369332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7</a:t>
              </a:r>
              <a:endParaRPr lang="en-SG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097311" y="2888105"/>
              <a:ext cx="434715" cy="369332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2</a:t>
              </a:r>
              <a:endParaRPr lang="en-SG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529528" y="2890603"/>
              <a:ext cx="434715" cy="369332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1</a:t>
              </a:r>
              <a:endParaRPr lang="en-SG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966741" y="2890603"/>
              <a:ext cx="434715" cy="369332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7</a:t>
              </a:r>
              <a:endParaRPr lang="en-SG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403954" y="2890603"/>
              <a:ext cx="434715" cy="369332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-2</a:t>
              </a:r>
              <a:endParaRPr lang="en-SG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841166" y="2890603"/>
              <a:ext cx="434715" cy="369332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0</a:t>
              </a:r>
              <a:endParaRPr lang="en-SG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263390" y="2890603"/>
              <a:ext cx="434715" cy="369332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8</a:t>
              </a:r>
              <a:endParaRPr lang="en-SG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700602" y="2890603"/>
              <a:ext cx="434715" cy="369332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-3</a:t>
              </a:r>
              <a:endParaRPr lang="en-SG" dirty="0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6115986" y="2503357"/>
            <a:ext cx="2548329" cy="1775377"/>
            <a:chOff x="6115986" y="2758190"/>
            <a:chExt cx="2548329" cy="1775377"/>
          </a:xfrm>
        </p:grpSpPr>
        <p:cxnSp>
          <p:nvCxnSpPr>
            <p:cNvPr id="31" name="Straight Arrow Connector 30"/>
            <p:cNvCxnSpPr/>
            <p:nvPr/>
          </p:nvCxnSpPr>
          <p:spPr bwMode="auto">
            <a:xfrm flipH="1" flipV="1">
              <a:off x="6955436" y="3342807"/>
              <a:ext cx="179882" cy="464695"/>
            </a:xfrm>
            <a:prstGeom prst="straightConnector1">
              <a:avLst/>
            </a:prstGeom>
            <a:solidFill>
              <a:schemeClr val="accent1"/>
            </a:solidFill>
            <a:ln w="12700" cap="sq" cmpd="sng" algn="ctr">
              <a:solidFill>
                <a:srgbClr val="8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sp>
          <p:nvSpPr>
            <p:cNvPr id="32" name="TextBox 31"/>
            <p:cNvSpPr txBox="1"/>
            <p:nvPr/>
          </p:nvSpPr>
          <p:spPr>
            <a:xfrm>
              <a:off x="6115986" y="3702570"/>
              <a:ext cx="2548329" cy="83099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solidFill>
                    <a:srgbClr val="800000"/>
                  </a:solidFill>
                  <a:latin typeface="Calibri" pitchFamily="34" charset="0"/>
                </a:rPr>
                <a:t>If I handle the last element myself, …</a:t>
              </a:r>
              <a:endParaRPr lang="en-SG" sz="2400" i="1" dirty="0">
                <a:solidFill>
                  <a:srgbClr val="800000"/>
                </a:solidFill>
                <a:latin typeface="Calibri" pitchFamily="34" charset="0"/>
              </a:endParaRPr>
            </a:p>
          </p:txBody>
        </p:sp>
        <p:sp>
          <p:nvSpPr>
            <p:cNvPr id="33" name="Oval 32"/>
            <p:cNvSpPr/>
            <p:nvPr/>
          </p:nvSpPr>
          <p:spPr bwMode="auto">
            <a:xfrm>
              <a:off x="6655633" y="2758190"/>
              <a:ext cx="569626" cy="569626"/>
            </a:xfrm>
            <a:prstGeom prst="ellipse">
              <a:avLst/>
            </a:prstGeom>
            <a:noFill/>
            <a:ln w="28575" cap="sq" cmpd="sng" algn="ctr">
              <a:solidFill>
                <a:srgbClr val="8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659567" y="3057991"/>
            <a:ext cx="6086007" cy="1607563"/>
            <a:chOff x="659567" y="3312824"/>
            <a:chExt cx="6086007" cy="1607563"/>
          </a:xfrm>
        </p:grpSpPr>
        <p:sp>
          <p:nvSpPr>
            <p:cNvPr id="35" name="Left Brace 34"/>
            <p:cNvSpPr/>
            <p:nvPr/>
          </p:nvSpPr>
          <p:spPr bwMode="auto">
            <a:xfrm rot="16200000">
              <a:off x="3477718" y="494673"/>
              <a:ext cx="449705" cy="6086007"/>
            </a:xfrm>
            <a:prstGeom prst="leftBrace">
              <a:avLst>
                <a:gd name="adj1" fmla="val 71666"/>
                <a:gd name="adj2" fmla="val 50000"/>
              </a:avLst>
            </a:prstGeom>
            <a:noFill/>
            <a:ln w="28575" cap="sq" cmpd="sng" algn="ctr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038662" y="3720058"/>
              <a:ext cx="3582649" cy="120032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solidFill>
                    <a:srgbClr val="0000FF"/>
                  </a:solidFill>
                  <a:latin typeface="Calibri" pitchFamily="34" charset="0"/>
                </a:rPr>
                <a:t>… and get someone to count the 7 in this smaller problem, …</a:t>
              </a:r>
              <a:endParaRPr lang="en-SG" sz="2400" i="1" dirty="0">
                <a:solidFill>
                  <a:srgbClr val="0000FF"/>
                </a:solidFill>
                <a:latin typeface="Calibri" pitchFamily="34" charset="0"/>
              </a:endParaRPr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1184223" y="4861809"/>
            <a:ext cx="6071016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6600FF"/>
                </a:solidFill>
                <a:latin typeface="Calibri" pitchFamily="34" charset="0"/>
              </a:rPr>
              <a:t>… then, depending on whether the last element is 7 or not, my answer is either his answer or his answer plus 1!</a:t>
            </a:r>
            <a:endParaRPr lang="en-SG" sz="2400" i="1" dirty="0">
              <a:solidFill>
                <a:srgbClr val="6600F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673130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5</a:t>
            </a:r>
            <a:r>
              <a:rPr lang="en-GB" sz="3600" dirty="0" smtClean="0">
                <a:solidFill>
                  <a:srgbClr val="0000FF"/>
                </a:solidFill>
              </a:rPr>
              <a:t>.2 Demo #3: Counting Occurrences (4/4)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Unit17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32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38" name="TextBox 37"/>
          <p:cNvSpPr txBox="1"/>
          <p:nvPr/>
        </p:nvSpPr>
        <p:spPr>
          <a:xfrm>
            <a:off x="454709" y="1483776"/>
            <a:ext cx="25283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Recursive code:</a:t>
            </a:r>
            <a:endParaRPr lang="en-SG" sz="2400" dirty="0"/>
          </a:p>
        </p:txBody>
      </p:sp>
      <p:sp>
        <p:nvSpPr>
          <p:cNvPr id="39" name="TextBox 38"/>
          <p:cNvSpPr txBox="1"/>
          <p:nvPr/>
        </p:nvSpPr>
        <p:spPr>
          <a:xfrm>
            <a:off x="5897559" y="1445409"/>
            <a:ext cx="2443396" cy="369332"/>
          </a:xfrm>
          <a:prstGeom prst="rect">
            <a:avLst/>
          </a:prstGeom>
          <a:solidFill>
            <a:srgbClr val="CC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mtClean="0"/>
              <a:t>Unit17_CountValue.c</a:t>
            </a:r>
            <a:endParaRPr lang="en-SG" dirty="0"/>
          </a:p>
        </p:txBody>
      </p:sp>
      <p:sp>
        <p:nvSpPr>
          <p:cNvPr id="40" name="TextBox 39"/>
          <p:cNvSpPr txBox="1"/>
          <p:nvPr/>
        </p:nvSpPr>
        <p:spPr>
          <a:xfrm>
            <a:off x="486698" y="1947004"/>
            <a:ext cx="8072686" cy="224676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countValue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value, 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[], 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size) {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(size == 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0;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else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(value == </a:t>
            </a:r>
            <a:r>
              <a:rPr lang="en-US" sz="20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[size-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]) +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        </a:t>
            </a:r>
            <a:r>
              <a:rPr lang="en-US" sz="20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countValue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(value, </a:t>
            </a:r>
            <a:r>
              <a:rPr lang="en-US" sz="20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size-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45851" y="4454851"/>
            <a:ext cx="83540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Note: The second return statement is equivalent to the following (why?): </a:t>
            </a:r>
            <a:endParaRPr lang="en-SG" sz="2000" dirty="0"/>
          </a:p>
        </p:txBody>
      </p:sp>
      <p:sp>
        <p:nvSpPr>
          <p:cNvPr id="42" name="TextBox 41"/>
          <p:cNvSpPr txBox="1"/>
          <p:nvPr/>
        </p:nvSpPr>
        <p:spPr>
          <a:xfrm>
            <a:off x="470422" y="4881418"/>
            <a:ext cx="8072686" cy="132343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(value ==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[size-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])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sz="20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countValue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(value, </a:t>
            </a:r>
            <a:r>
              <a:rPr lang="en-US" sz="20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size-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	return </a:t>
            </a:r>
            <a:r>
              <a:rPr lang="en-US" sz="20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countValue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(value, </a:t>
            </a:r>
            <a:r>
              <a:rPr lang="en-US" sz="20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size-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789810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0" grpId="0" animBg="1"/>
      <p:bldP spid="41" grpId="0"/>
      <p:bldP spid="42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6</a:t>
            </a:r>
            <a:r>
              <a:rPr lang="en-GB" sz="3600" dirty="0" smtClean="0">
                <a:solidFill>
                  <a:srgbClr val="0000FF"/>
                </a:solidFill>
              </a:rPr>
              <a:t>. Auxiliary Function (1/3)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Unit17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33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0"/>
            <a:ext cx="8229600" cy="1907442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/>
              <a:t>Sometimes, </a:t>
            </a:r>
            <a:r>
              <a:rPr lang="en-US">
                <a:solidFill>
                  <a:srgbClr val="C00000"/>
                </a:solidFill>
              </a:rPr>
              <a:t>auxiliary functions </a:t>
            </a:r>
            <a:r>
              <a:rPr lang="en-US"/>
              <a:t>are needed to implement recursion. Eg: Refer to Demo #3 Counting </a:t>
            </a:r>
            <a:r>
              <a:rPr lang="en-US" smtClean="0"/>
              <a:t>Occurrences.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/>
              <a:t>If the function handles the first element instead of the last, it could be re-written as </a:t>
            </a:r>
            <a:r>
              <a:rPr lang="en-US" smtClean="0"/>
              <a:t>follows: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86300" y="3217397"/>
            <a:ext cx="7981182" cy="255454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countValue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value, 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[], 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             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start, 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size) {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(start == size)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(value == </a:t>
            </a:r>
            <a:r>
              <a:rPr lang="en-US" sz="20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[start]) +</a:t>
            </a: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countValue(value, </a:t>
            </a:r>
            <a:r>
              <a:rPr lang="en-US" sz="20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000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start+</a:t>
            </a:r>
            <a:r>
              <a:rPr lang="en-US" sz="2000" b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size);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602393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6</a:t>
            </a:r>
            <a:r>
              <a:rPr lang="en-GB" sz="3600" dirty="0" smtClean="0">
                <a:solidFill>
                  <a:srgbClr val="0000FF"/>
                </a:solidFill>
              </a:rPr>
              <a:t>. Auxiliary Function (2/3)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Unit17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34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457200" y="1449389"/>
            <a:ext cx="8229600" cy="8486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mtClean="0"/>
              <a:t>However, doing so means that the calling function has to change the call from:</a:t>
            </a:r>
            <a:endParaRPr lang="en-US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1237128" y="2356785"/>
            <a:ext cx="6938683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countValue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(value, list, ARRAY_SIZE)</a:t>
            </a: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457200" y="2919602"/>
            <a:ext cx="8229600" cy="442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2"/>
              </a:buClr>
              <a:buSzPct val="75000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to: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237128" y="3423585"/>
            <a:ext cx="6943165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countValue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(value, list, 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, ARRAY_SIZE)</a:t>
            </a: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457200" y="4049153"/>
            <a:ext cx="8229600" cy="848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additional parameter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seems like a redundant data </a:t>
            </a: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from the </a:t>
            </a:r>
            <a:r>
              <a:rPr lang="en-US" sz="2400" kern="0" smtClean="0">
                <a:latin typeface="+mn-lt"/>
                <a:cs typeface="+mn-cs"/>
              </a:rPr>
              <a:t>caller’s </a:t>
            </a:r>
            <a:r>
              <a:rPr lang="en-US" sz="2400" kern="0" dirty="0" smtClean="0">
                <a:latin typeface="+mn-lt"/>
                <a:cs typeface="+mn-cs"/>
              </a:rPr>
              <a:t>point of view.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Oval 2"/>
          <p:cNvSpPr/>
          <p:nvPr/>
        </p:nvSpPr>
        <p:spPr>
          <a:xfrm>
            <a:off x="4923692" y="3361766"/>
            <a:ext cx="369277" cy="461929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2710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build="p"/>
      <p:bldP spid="14" grpId="0" animBg="1"/>
      <p:bldP spid="15" grpId="0" build="p"/>
      <p:bldP spid="3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6</a:t>
            </a:r>
            <a:r>
              <a:rPr lang="en-GB" sz="3600" dirty="0" smtClean="0">
                <a:solidFill>
                  <a:srgbClr val="0000FF"/>
                </a:solidFill>
              </a:rPr>
              <a:t>. Auxiliary Function (3/3)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Unit17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35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457200" y="1449389"/>
            <a:ext cx="8229600" cy="5598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smtClean="0"/>
              <a:t>Solution: Keep the calling part as:</a:t>
            </a:r>
            <a:endParaRPr lang="en-US" sz="2000" dirty="0" smtClean="0"/>
          </a:p>
        </p:txBody>
      </p:sp>
      <p:sp>
        <p:nvSpPr>
          <p:cNvPr id="17" name="TextBox 16"/>
          <p:cNvSpPr txBox="1"/>
          <p:nvPr/>
        </p:nvSpPr>
        <p:spPr>
          <a:xfrm>
            <a:off x="1237128" y="1911617"/>
            <a:ext cx="6938683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countValue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(value, list, ARRAY_SIZE)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457200" y="3212431"/>
            <a:ext cx="8229600" cy="63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lang="en-US" sz="2000" kern="0" dirty="0" smtClean="0">
                <a:latin typeface="+mn-lt"/>
                <a:cs typeface="+mn-cs"/>
              </a:rPr>
              <a:t>A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dd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 new function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countValue</a:t>
            </a:r>
            <a:r>
              <a:rPr lang="en-US" sz="2000" kern="0" dirty="0" smtClean="0">
                <a:solidFill>
                  <a:srgbClr val="0000FF"/>
                </a:solidFill>
                <a:latin typeface="+mn-lt"/>
                <a:cs typeface="+mn-cs"/>
              </a:rPr>
              <a:t>()</a:t>
            </a:r>
            <a:r>
              <a:rPr lang="en-US" sz="2000" kern="0" dirty="0" smtClean="0">
                <a:latin typeface="+mn-lt"/>
                <a:cs typeface="+mn-cs"/>
              </a:rPr>
              <a:t> to act as a </a:t>
            </a:r>
            <a:r>
              <a:rPr lang="en-US" sz="2000" kern="0" dirty="0" smtClean="0">
                <a:solidFill>
                  <a:srgbClr val="C00000"/>
                </a:solidFill>
                <a:latin typeface="+mn-lt"/>
                <a:cs typeface="+mn-cs"/>
              </a:rPr>
              <a:t>driver function</a:t>
            </a:r>
            <a:r>
              <a:rPr lang="en-US" sz="2000" kern="0" dirty="0" smtClean="0">
                <a:latin typeface="+mn-lt"/>
                <a:cs typeface="+mn-cs"/>
              </a:rPr>
              <a:t>, as follows: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86300" y="4023512"/>
            <a:ext cx="7981182" cy="10156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countValue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value, 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[], 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size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) {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countValue_recur</a:t>
            </a:r>
            <a:r>
              <a:rPr lang="en-US" sz="2000" b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(value, </a:t>
            </a:r>
            <a:r>
              <a:rPr lang="en-US" sz="20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size);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63538" algn="l"/>
                <a:tab pos="714375" algn="l"/>
                <a:tab pos="1077913" algn="l"/>
              </a:tabLst>
              <a:defRPr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 bwMode="auto">
          <a:xfrm>
            <a:off x="486033" y="2458632"/>
            <a:ext cx="8229600" cy="80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Rename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the original </a:t>
            </a:r>
            <a:r>
              <a:rPr kumimoji="0" lang="en-US" sz="2000" b="0" i="0" u="none" strike="noStrike" kern="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countValue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()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function to </a:t>
            </a:r>
            <a:r>
              <a:rPr kumimoji="0" lang="en-US" sz="2000" b="0" i="0" u="none" strike="noStrike" kern="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countValue_recur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()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The recursive call inside should also be similarly renamed.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Rectangle 3"/>
          <p:cNvSpPr txBox="1">
            <a:spLocks noChangeArrowheads="1"/>
          </p:cNvSpPr>
          <p:nvPr/>
        </p:nvSpPr>
        <p:spPr bwMode="auto">
          <a:xfrm>
            <a:off x="457200" y="5324128"/>
            <a:ext cx="8229600" cy="63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lang="en-US" sz="2000" kern="0" dirty="0" smtClean="0">
                <a:latin typeface="+mn-lt"/>
                <a:cs typeface="+mn-cs"/>
              </a:rPr>
              <a:t>See </a:t>
            </a:r>
            <a:r>
              <a:rPr lang="en-US" sz="2000" kern="0" smtClean="0">
                <a:latin typeface="+mn-lt"/>
                <a:cs typeface="+mn-cs"/>
              </a:rPr>
              <a:t>program </a:t>
            </a:r>
            <a:r>
              <a:rPr lang="en-US" sz="2000" kern="0" smtClean="0">
                <a:solidFill>
                  <a:srgbClr val="0000FF"/>
                </a:solidFill>
                <a:latin typeface="+mn-lt"/>
                <a:cs typeface="+mn-cs"/>
              </a:rPr>
              <a:t>Unit17_CountValue_Auxiliary.c</a:t>
            </a:r>
            <a:r>
              <a:rPr lang="en-US" sz="2000" kern="0" smtClean="0">
                <a:latin typeface="+mn-lt"/>
                <a:cs typeface="+mn-cs"/>
              </a:rPr>
              <a:t> 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211790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build="p"/>
      <p:bldP spid="19" grpId="0" animBg="1"/>
      <p:bldP spid="20" grpId="0" build="p"/>
      <p:bldP spid="21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7</a:t>
            </a:r>
            <a:r>
              <a:rPr lang="en-GB" sz="3600" dirty="0" smtClean="0">
                <a:solidFill>
                  <a:srgbClr val="0000FF"/>
                </a:solidFill>
              </a:rPr>
              <a:t>. Exercise #3: Sum Digits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Week10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36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10" name="HighlightTextShape201406201824391195"/>
          <p:cNvSpPr txBox="1">
            <a:spLocks noChangeArrowheads="1"/>
          </p:cNvSpPr>
          <p:nvPr/>
        </p:nvSpPr>
        <p:spPr>
          <a:xfrm>
            <a:off x="569343" y="1311215"/>
            <a:ext cx="7884545" cy="25879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Write a recursive function </a:t>
            </a:r>
            <a:r>
              <a:rPr lang="en-US" dirty="0" err="1" smtClean="0">
                <a:solidFill>
                  <a:srgbClr val="0000FF"/>
                </a:solidFill>
              </a:rPr>
              <a:t>int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sum_digits</a:t>
            </a:r>
            <a:r>
              <a:rPr lang="en-US" dirty="0" smtClean="0">
                <a:solidFill>
                  <a:srgbClr val="0000FF"/>
                </a:solidFill>
              </a:rPr>
              <a:t>(</a:t>
            </a:r>
            <a:r>
              <a:rPr lang="en-US" dirty="0" err="1" smtClean="0">
                <a:solidFill>
                  <a:srgbClr val="0000FF"/>
                </a:solidFill>
              </a:rPr>
              <a:t>int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i="1" dirty="0" smtClean="0">
                <a:solidFill>
                  <a:srgbClr val="0000FF"/>
                </a:solidFill>
              </a:rPr>
              <a:t>n</a:t>
            </a:r>
            <a:r>
              <a:rPr lang="en-US" dirty="0" smtClean="0">
                <a:solidFill>
                  <a:srgbClr val="0000FF"/>
                </a:solidFill>
              </a:rPr>
              <a:t>) </a:t>
            </a:r>
            <a:r>
              <a:rPr lang="en-US" dirty="0" smtClean="0"/>
              <a:t>that sums up the digits in </a:t>
            </a:r>
            <a:r>
              <a:rPr lang="en-US" i="1" dirty="0" smtClean="0"/>
              <a:t>n</a:t>
            </a:r>
            <a:r>
              <a:rPr lang="en-US" dirty="0" smtClean="0"/>
              <a:t>, assuming that </a:t>
            </a:r>
            <a:r>
              <a:rPr lang="en-US" i="1" dirty="0" smtClean="0"/>
              <a:t>n</a:t>
            </a:r>
            <a:r>
              <a:rPr lang="en-US" dirty="0" smtClean="0"/>
              <a:t> is a non-negative integer.</a:t>
            </a:r>
            <a:endParaRPr lang="en-US" dirty="0"/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Skeleton </a:t>
            </a:r>
            <a:r>
              <a:rPr lang="en-US" dirty="0"/>
              <a:t>program </a:t>
            </a:r>
            <a:r>
              <a:rPr lang="en-US" dirty="0" smtClean="0">
                <a:solidFill>
                  <a:srgbClr val="0000FF"/>
                </a:solidFill>
              </a:rPr>
              <a:t>Unit17_SumDigits.c</a:t>
            </a:r>
            <a:r>
              <a:rPr lang="en-US" dirty="0" smtClean="0"/>
              <a:t> </a:t>
            </a:r>
            <a:r>
              <a:rPr lang="en-US" dirty="0"/>
              <a:t>is </a:t>
            </a:r>
            <a:r>
              <a:rPr lang="en-US" dirty="0" smtClean="0"/>
              <a:t>given.</a:t>
            </a:r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This exercise is mounted on </a:t>
            </a:r>
            <a:r>
              <a:rPr lang="en-US" dirty="0" err="1" smtClean="0"/>
              <a:t>CodeCrunch</a:t>
            </a:r>
            <a:r>
              <a:rPr lang="en-US" dirty="0" smtClean="0"/>
              <a:t>.</a:t>
            </a:r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Sample runs: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362974" y="4969001"/>
            <a:ext cx="7090914" cy="830997"/>
          </a:xfrm>
          <a:prstGeom prst="rect">
            <a:avLst/>
          </a:prstGeom>
          <a:solidFill>
            <a:srgbClr val="E1FFE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Enter a non-negative integer: 3708329</a:t>
            </a:r>
          </a:p>
          <a:p>
            <a:r>
              <a:rPr lang="en-US" sz="24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Sum of its digits = 32</a:t>
            </a:r>
            <a:endParaRPr lang="en-US" sz="24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62974" y="3930956"/>
            <a:ext cx="7090914" cy="830997"/>
          </a:xfrm>
          <a:prstGeom prst="rect">
            <a:avLst/>
          </a:prstGeom>
          <a:solidFill>
            <a:srgbClr val="E1FFE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Enter a non-negative integer: 6543</a:t>
            </a:r>
          </a:p>
          <a:p>
            <a:r>
              <a:rPr lang="en-US" sz="24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Sum of its digits = 18</a:t>
            </a:r>
            <a:endParaRPr lang="en-US" sz="24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341903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7</a:t>
            </a:r>
            <a:r>
              <a:rPr lang="en-GB" sz="3600" dirty="0" smtClean="0">
                <a:solidFill>
                  <a:srgbClr val="0000FF"/>
                </a:solidFill>
              </a:rPr>
              <a:t>. Exercise #4: Sum Array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Week10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37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10" name="HighlightTextShape201406201824391195"/>
          <p:cNvSpPr txBox="1">
            <a:spLocks noChangeArrowheads="1"/>
          </p:cNvSpPr>
          <p:nvPr/>
        </p:nvSpPr>
        <p:spPr>
          <a:xfrm>
            <a:off x="569344" y="1311215"/>
            <a:ext cx="8281358" cy="20875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Write a program </a:t>
            </a:r>
            <a:r>
              <a:rPr lang="en-US" dirty="0" smtClean="0">
                <a:solidFill>
                  <a:srgbClr val="0000FF"/>
                </a:solidFill>
              </a:rPr>
              <a:t>Unit17_SumArray.c</a:t>
            </a:r>
            <a:r>
              <a:rPr lang="en-US" dirty="0" smtClean="0"/>
              <a:t> </a:t>
            </a:r>
            <a:r>
              <a:rPr lang="en-US" dirty="0"/>
              <a:t>to read data into an integer array with at most 10 elements, and sum up all values in the array, using a recursive function</a:t>
            </a:r>
            <a:r>
              <a:rPr lang="en-US" dirty="0" smtClean="0"/>
              <a:t>.</a:t>
            </a:r>
            <a:endParaRPr lang="en-US" dirty="0"/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This exercise is mounted on </a:t>
            </a:r>
            <a:r>
              <a:rPr lang="en-US" dirty="0" err="1" smtClean="0"/>
              <a:t>CodeCrunch</a:t>
            </a:r>
            <a:r>
              <a:rPr lang="en-US" dirty="0" smtClean="0"/>
              <a:t>.</a:t>
            </a:r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Sample runs: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45722" y="3398808"/>
            <a:ext cx="7159924" cy="1569660"/>
          </a:xfrm>
          <a:prstGeom prst="rect">
            <a:avLst/>
          </a:prstGeom>
          <a:solidFill>
            <a:srgbClr val="E1FFE1"/>
          </a:solidFill>
          <a:ln w="12700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Enter number of elements: </a:t>
            </a:r>
            <a:r>
              <a:rPr lang="en-US" sz="2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6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Enter 6 values: </a:t>
            </a:r>
            <a:r>
              <a:rPr lang="en-US" sz="2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4 3 -2 0 1 3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Array read: 4 3 -2 0 1 3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Sum = 9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345722" y="5100430"/>
            <a:ext cx="7159923" cy="1569660"/>
          </a:xfrm>
          <a:prstGeom prst="rect">
            <a:avLst/>
          </a:prstGeom>
          <a:solidFill>
            <a:srgbClr val="E1FFE1"/>
          </a:solidFill>
          <a:ln w="19050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Enter number of elements: </a:t>
            </a:r>
            <a:r>
              <a:rPr lang="en-US" sz="2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8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Enter 8 values: </a:t>
            </a:r>
            <a:r>
              <a:rPr lang="en-US" sz="24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11 25 56 8 12 7 31 16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Array read: </a:t>
            </a:r>
            <a:r>
              <a:rPr lang="en-US" sz="2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11 25 56 8 12 7 31 16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Sum = 166</a:t>
            </a:r>
          </a:p>
        </p:txBody>
      </p:sp>
    </p:spTree>
    <p:extLst>
      <p:ext uri="{BB962C8B-B14F-4D97-AF65-F5344CB8AC3E}">
        <p14:creationId xmlns:p14="http://schemas.microsoft.com/office/powerpoint/2010/main" val="132473853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8. Types of Recursion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Unit17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38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213338"/>
            <a:ext cx="8229600" cy="5363308"/>
          </a:xfrm>
        </p:spPr>
        <p:txBody>
          <a:bodyPr>
            <a:normAutofit/>
          </a:bodyPr>
          <a:lstStyle/>
          <a:p>
            <a:pPr marL="352425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Besides direct recursion (function A calls itself), there could be mutual or indirect recursion (we do not cover these in CS1010)</a:t>
            </a:r>
          </a:p>
          <a:p>
            <a:pPr marL="738188" lvl="1" indent="-339725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Examples: Function A calls function B, which calls function A; or function X calls function Y, which calls function Z, which calls function X.</a:t>
            </a:r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Note that it is </a:t>
            </a:r>
            <a:r>
              <a:rPr lang="en-US" sz="2800" u="sng" dirty="0"/>
              <a:t>not typical</a:t>
            </a:r>
            <a:r>
              <a:rPr lang="en-US" sz="2800" dirty="0"/>
              <a:t> to write a recursive main() function.</a:t>
            </a:r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One type of recursion is known as</a:t>
            </a:r>
            <a:r>
              <a:rPr lang="en-US" sz="2800" dirty="0">
                <a:solidFill>
                  <a:srgbClr val="0000FF"/>
                </a:solidFill>
              </a:rPr>
              <a:t> tail recursion.</a:t>
            </a:r>
          </a:p>
          <a:p>
            <a:pPr marL="738188" lvl="1" indent="-339725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Not covered in CS1010</a:t>
            </a:r>
          </a:p>
        </p:txBody>
      </p:sp>
    </p:spTree>
    <p:extLst>
      <p:ext uri="{BB962C8B-B14F-4D97-AF65-F5344CB8AC3E}">
        <p14:creationId xmlns:p14="http://schemas.microsoft.com/office/powerpoint/2010/main" val="233946377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9. Tracing Recursive Codes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Unit17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39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263769" y="1213338"/>
            <a:ext cx="8616461" cy="5363308"/>
          </a:xfrm>
        </p:spPr>
        <p:txBody>
          <a:bodyPr>
            <a:normAutofit/>
          </a:bodyPr>
          <a:lstStyle/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Beginners usually rely on tracing to understand the sequence of recursive calls and the passing back of </a:t>
            </a:r>
            <a:r>
              <a:rPr lang="en-US" smtClean="0"/>
              <a:t>results</a:t>
            </a:r>
            <a:r>
              <a:rPr lang="en-US"/>
              <a:t>.</a:t>
            </a:r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>
                <a:solidFill>
                  <a:srgbClr val="006600"/>
                </a:solidFill>
              </a:rPr>
              <a:t>However, tracing a recursive code is </a:t>
            </a:r>
            <a:r>
              <a:rPr lang="en-US" u="sng">
                <a:solidFill>
                  <a:srgbClr val="006600"/>
                </a:solidFill>
              </a:rPr>
              <a:t>tedious</a:t>
            </a:r>
            <a:r>
              <a:rPr lang="en-US">
                <a:solidFill>
                  <a:srgbClr val="006600"/>
                </a:solidFill>
              </a:rPr>
              <a:t>, especially for non-tail-recursive codes. The trace tree could be huge (example: </a:t>
            </a:r>
            <a:r>
              <a:rPr lang="en-US" smtClean="0">
                <a:solidFill>
                  <a:srgbClr val="006600"/>
                </a:solidFill>
              </a:rPr>
              <a:t>fibonacci</a:t>
            </a:r>
            <a:r>
              <a:rPr lang="en-US" smtClean="0"/>
              <a:t>).</a:t>
            </a:r>
            <a:endParaRPr lang="en-US"/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If you find that tracing is needed to aid your understanding, start tracing with </a:t>
            </a:r>
            <a:r>
              <a:rPr lang="en-US">
                <a:solidFill>
                  <a:srgbClr val="0000FF"/>
                </a:solidFill>
              </a:rPr>
              <a:t>small</a:t>
            </a:r>
            <a:r>
              <a:rPr lang="en-US"/>
              <a:t> problem sizes, then gradually see the relationship between the successive </a:t>
            </a:r>
            <a:r>
              <a:rPr lang="en-US" smtClean="0"/>
              <a:t>calls.</a:t>
            </a:r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>
                <a:solidFill>
                  <a:srgbClr val="006600"/>
                </a:solidFill>
              </a:rPr>
              <a:t>Students should </a:t>
            </a:r>
            <a:r>
              <a:rPr lang="en-US" u="sng">
                <a:solidFill>
                  <a:srgbClr val="006600"/>
                </a:solidFill>
              </a:rPr>
              <a:t>grow out of tracing habit</a:t>
            </a:r>
            <a:r>
              <a:rPr lang="en-US">
                <a:solidFill>
                  <a:srgbClr val="006600"/>
                </a:solidFill>
              </a:rPr>
              <a:t> and understand recursion by examining the </a:t>
            </a:r>
            <a:r>
              <a:rPr lang="en-US" u="sng">
                <a:solidFill>
                  <a:srgbClr val="006600"/>
                </a:solidFill>
              </a:rPr>
              <a:t>relationship between the problem and its immediate </a:t>
            </a:r>
            <a:r>
              <a:rPr lang="en-US" u="sng" smtClean="0">
                <a:solidFill>
                  <a:srgbClr val="006600"/>
                </a:solidFill>
              </a:rPr>
              <a:t>subproblem(s).</a:t>
            </a:r>
            <a:endParaRPr lang="en-US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009586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1. Introduction (1/3)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</a:t>
            </a:r>
            <a:r>
              <a:rPr lang="en-US" dirty="0"/>
              <a:t>7</a:t>
            </a:r>
            <a:r>
              <a:rPr lang="en-US" dirty="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4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10" name="Rectangle 9"/>
          <p:cNvSpPr/>
          <p:nvPr/>
        </p:nvSpPr>
        <p:spPr>
          <a:xfrm>
            <a:off x="282920" y="1192324"/>
            <a:ext cx="378347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Recursion</a:t>
            </a:r>
            <a:endParaRPr lang="en-US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087364" y="1289142"/>
            <a:ext cx="413202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 </a:t>
            </a:r>
            <a:r>
              <a:rPr lang="en-US" sz="3200" b="1" u="sng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central</a:t>
            </a:r>
            <a:r>
              <a:rPr lang="en-US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idea in CS</a:t>
            </a:r>
            <a:endParaRPr lang="en-US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3" name="Picture 12" descr="692px-Sierpinski_Triangle_sv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04311" y="2448095"/>
            <a:ext cx="2195567" cy="1900498"/>
          </a:xfrm>
          <a:prstGeom prst="rect">
            <a:avLst/>
          </a:prstGeom>
        </p:spPr>
      </p:pic>
      <p:grpSp>
        <p:nvGrpSpPr>
          <p:cNvPr id="14" name="Group 13"/>
          <p:cNvGrpSpPr/>
          <p:nvPr/>
        </p:nvGrpSpPr>
        <p:grpSpPr>
          <a:xfrm>
            <a:off x="405037" y="3104199"/>
            <a:ext cx="1553359" cy="2708503"/>
            <a:chOff x="630948" y="3201017"/>
            <a:chExt cx="1553359" cy="2708503"/>
          </a:xfrm>
        </p:grpSpPr>
        <p:pic>
          <p:nvPicPr>
            <p:cNvPr id="15" name="Picture 14" descr="droste_effect.gif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0948" y="3201017"/>
              <a:ext cx="1553359" cy="2379464"/>
            </a:xfrm>
            <a:prstGeom prst="rect">
              <a:avLst/>
            </a:prstGeom>
          </p:spPr>
        </p:pic>
        <p:sp>
          <p:nvSpPr>
            <p:cNvPr id="16" name="TextBox 15"/>
            <p:cNvSpPr txBox="1"/>
            <p:nvPr/>
          </p:nvSpPr>
          <p:spPr>
            <a:xfrm>
              <a:off x="694933" y="5540188"/>
              <a:ext cx="14253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 smtClean="0">
                  <a:latin typeface="Calibri" pitchFamily="34" charset="0"/>
                </a:rPr>
                <a:t>Droste</a:t>
              </a:r>
              <a:r>
                <a:rPr lang="en-US" dirty="0" smtClean="0">
                  <a:latin typeface="Calibri" pitchFamily="34" charset="0"/>
                </a:rPr>
                <a:t> effect</a:t>
              </a:r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2377833" y="4369399"/>
            <a:ext cx="18485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latin typeface="Calibri" pitchFamily="34" charset="0"/>
              </a:rPr>
              <a:t>Sierpinski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smtClean="0">
                <a:latin typeface="Calibri" pitchFamily="34" charset="0"/>
              </a:rPr>
              <a:t>triangle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58183" y="2054711"/>
            <a:ext cx="70892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Some examples of recursion (inside and outside CS):</a:t>
            </a:r>
            <a:endParaRPr lang="en-US" dirty="0">
              <a:solidFill>
                <a:srgbClr val="0000FF"/>
              </a:solidFill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6425902" y="2485465"/>
            <a:ext cx="2556733" cy="1785320"/>
            <a:chOff x="2456331" y="4809117"/>
            <a:chExt cx="2556733" cy="1785320"/>
          </a:xfrm>
        </p:grpSpPr>
        <p:pic>
          <p:nvPicPr>
            <p:cNvPr id="20" name="Picture 16" descr="garfield_recursion2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456331" y="4809117"/>
              <a:ext cx="2040366" cy="1785320"/>
            </a:xfrm>
            <a:prstGeom prst="rect">
              <a:avLst/>
            </a:prstGeom>
            <a:noFill/>
          </p:spPr>
        </p:pic>
        <p:sp>
          <p:nvSpPr>
            <p:cNvPr id="21" name="TextBox 20"/>
            <p:cNvSpPr txBox="1"/>
            <p:nvPr/>
          </p:nvSpPr>
          <p:spPr>
            <a:xfrm>
              <a:off x="3494444" y="6060142"/>
              <a:ext cx="151862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latin typeface="Calibri" pitchFamily="34" charset="0"/>
                </a:rPr>
                <a:t>Garfield dreaming recursively.</a:t>
              </a:r>
              <a:endParaRPr lang="en-US" sz="1400" dirty="0">
                <a:latin typeface="Calibri" pitchFamily="34" charset="0"/>
              </a:endParaRPr>
            </a:p>
          </p:txBody>
        </p:sp>
      </p:grpSp>
      <p:pic>
        <p:nvPicPr>
          <p:cNvPr id="22" name="Picture 21" descr="RecursiveTree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440444" y="3388154"/>
            <a:ext cx="1981872" cy="2612942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4589412" y="5855747"/>
            <a:ext cx="1683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alibri" pitchFamily="34" charset="0"/>
              </a:rPr>
              <a:t>Recursive tree</a:t>
            </a:r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29192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500"/>
                            </p:stCondLst>
                            <p:childTnLst>
                              <p:par>
                                <p:cTn id="4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7" grpId="0"/>
      <p:bldP spid="18" grpId="0"/>
      <p:bldP spid="23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10. Recursion versus Iteration (1/2)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Unit17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40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263769" y="1213338"/>
            <a:ext cx="8616461" cy="5363308"/>
          </a:xfrm>
        </p:spPr>
        <p:txBody>
          <a:bodyPr>
            <a:normAutofit/>
          </a:bodyPr>
          <a:lstStyle/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>
                <a:solidFill>
                  <a:srgbClr val="0000FF"/>
                </a:solidFill>
              </a:rPr>
              <a:t>Iteration can be more </a:t>
            </a:r>
            <a:r>
              <a:rPr lang="en-US" smtClean="0">
                <a:solidFill>
                  <a:srgbClr val="0000FF"/>
                </a:solidFill>
              </a:rPr>
              <a:t>efficient</a:t>
            </a:r>
          </a:p>
          <a:p>
            <a:pPr marL="730250" lvl="1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Replaces function calls </a:t>
            </a:r>
            <a:r>
              <a:rPr lang="en-US" smtClean="0"/>
              <a:t>with looping</a:t>
            </a:r>
          </a:p>
          <a:p>
            <a:pPr marL="730250" lvl="1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Less memory is used (no activation record for each </a:t>
            </a:r>
            <a:r>
              <a:rPr lang="en-US" smtClean="0"/>
              <a:t>call)</a:t>
            </a:r>
            <a:endParaRPr lang="en-US"/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>
                <a:solidFill>
                  <a:srgbClr val="0000FF"/>
                </a:solidFill>
              </a:rPr>
              <a:t>Some good compilers are able to transform a tail-recursion code into an iterative </a:t>
            </a:r>
            <a:r>
              <a:rPr lang="en-US" smtClean="0">
                <a:solidFill>
                  <a:srgbClr val="0000FF"/>
                </a:solidFill>
              </a:rPr>
              <a:t>code.</a:t>
            </a:r>
            <a:endParaRPr lang="en-US"/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mtClean="0"/>
              <a:t>General guideline: </a:t>
            </a:r>
            <a:r>
              <a:rPr lang="en-US" smtClean="0">
                <a:solidFill>
                  <a:srgbClr val="0000FF"/>
                </a:solidFill>
              </a:rPr>
              <a:t>If </a:t>
            </a:r>
            <a:r>
              <a:rPr lang="en-US">
                <a:solidFill>
                  <a:srgbClr val="0000FF"/>
                </a:solidFill>
              </a:rPr>
              <a:t>a problem can be done easily with iteration, then do it with </a:t>
            </a:r>
            <a:r>
              <a:rPr lang="en-US" smtClean="0">
                <a:solidFill>
                  <a:srgbClr val="0000FF"/>
                </a:solidFill>
              </a:rPr>
              <a:t>iteration</a:t>
            </a:r>
            <a:r>
              <a:rPr lang="en-US" smtClean="0"/>
              <a:t>.</a:t>
            </a:r>
          </a:p>
          <a:p>
            <a:pPr marL="730250" lvl="1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For example, Fibonacci can be coded with iteration or recursion, but the recursive version is </a:t>
            </a:r>
            <a:r>
              <a:rPr lang="en-US" u="sng"/>
              <a:t>very</a:t>
            </a:r>
            <a:r>
              <a:rPr lang="en-US"/>
              <a:t> inefficient (large call tree due to duplicate computations), so use iteration </a:t>
            </a:r>
            <a:r>
              <a:rPr lang="en-US" smtClean="0"/>
              <a:t>instead.</a:t>
            </a:r>
          </a:p>
        </p:txBody>
      </p:sp>
    </p:spTree>
    <p:extLst>
      <p:ext uri="{BB962C8B-B14F-4D97-AF65-F5344CB8AC3E}">
        <p14:creationId xmlns:p14="http://schemas.microsoft.com/office/powerpoint/2010/main" val="150153181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10. Recursion versus Iteration (2/2)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Unit17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41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263769" y="1213338"/>
            <a:ext cx="8616461" cy="5363308"/>
          </a:xfrm>
        </p:spPr>
        <p:txBody>
          <a:bodyPr>
            <a:normAutofit/>
          </a:bodyPr>
          <a:lstStyle/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FF"/>
                </a:solidFill>
              </a:rPr>
              <a:t>Many problems are more naturally solved with recursion, which can provide elegant </a:t>
            </a:r>
            <a:r>
              <a:rPr lang="en-US" dirty="0" smtClean="0">
                <a:solidFill>
                  <a:srgbClr val="0000FF"/>
                </a:solidFill>
              </a:rPr>
              <a:t>solution.</a:t>
            </a:r>
            <a:endParaRPr lang="en-US" dirty="0" smtClean="0"/>
          </a:p>
          <a:p>
            <a:pPr marL="730250" lvl="1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Towers of Hanoi</a:t>
            </a:r>
          </a:p>
          <a:p>
            <a:pPr marL="730250" lvl="1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err="1" smtClean="0"/>
              <a:t>Mergesort</a:t>
            </a:r>
            <a:r>
              <a:rPr lang="en-US" dirty="0" smtClean="0"/>
              <a:t> (to be covered in CS1020)</a:t>
            </a:r>
          </a:p>
          <a:p>
            <a:pPr marL="730250" lvl="1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The N Queens problem</a:t>
            </a:r>
            <a:endParaRPr lang="en-US" dirty="0"/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FF"/>
                </a:solidFill>
              </a:rPr>
              <a:t>Conclusion: choice depends on problem and the solution context. In general, use </a:t>
            </a:r>
            <a:r>
              <a:rPr lang="en-US" dirty="0" smtClean="0">
                <a:solidFill>
                  <a:srgbClr val="0000FF"/>
                </a:solidFill>
              </a:rPr>
              <a:t>recursion if …</a:t>
            </a:r>
            <a:endParaRPr lang="en-US" dirty="0"/>
          </a:p>
          <a:p>
            <a:pPr marL="730250" lvl="1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A recursive solution is natural and easy to understand</a:t>
            </a:r>
            <a:r>
              <a:rPr lang="en-US" dirty="0" smtClean="0"/>
              <a:t>.</a:t>
            </a:r>
          </a:p>
          <a:p>
            <a:pPr marL="730250" lvl="1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A </a:t>
            </a:r>
            <a:r>
              <a:rPr lang="en-US" dirty="0"/>
              <a:t>recursive solution does not result in excessive duplicate </a:t>
            </a:r>
            <a:r>
              <a:rPr lang="en-US" dirty="0" smtClean="0"/>
              <a:t>computation.</a:t>
            </a:r>
          </a:p>
          <a:p>
            <a:pPr marL="730250" lvl="1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The </a:t>
            </a:r>
            <a:r>
              <a:rPr lang="en-US" dirty="0"/>
              <a:t>equivalent iterative solution is too </a:t>
            </a:r>
            <a:r>
              <a:rPr lang="en-US" dirty="0" smtClean="0"/>
              <a:t>complex.</a:t>
            </a:r>
          </a:p>
        </p:txBody>
      </p:sp>
      <p:pic>
        <p:nvPicPr>
          <p:cNvPr id="9" name="Picture 8" descr="n_queens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8149" y="1646238"/>
            <a:ext cx="1535113" cy="164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9256891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11. Towers Of Hanoi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Unit17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42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336430"/>
            <a:ext cx="8229600" cy="844061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/>
              <a:t>In </a:t>
            </a:r>
            <a:r>
              <a:rPr lang="en-US" sz="2800" smtClean="0"/>
              <a:t> a separate Powerpoint file.</a:t>
            </a:r>
          </a:p>
        </p:txBody>
      </p:sp>
    </p:spTree>
    <p:extLst>
      <p:ext uri="{BB962C8B-B14F-4D97-AF65-F5344CB8AC3E}">
        <p14:creationId xmlns:p14="http://schemas.microsoft.com/office/powerpoint/2010/main" val="401893341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Summary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Unit17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43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20" y="1219200"/>
            <a:ext cx="8127386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 smtClean="0"/>
              <a:t>In this unit, you have learned about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smtClean="0">
                <a:solidFill>
                  <a:srgbClr val="C00000"/>
                </a:solidFill>
              </a:rPr>
              <a:t>Recursion as a design strategy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smtClean="0">
                <a:solidFill>
                  <a:srgbClr val="C00000"/>
                </a:solidFill>
              </a:rPr>
              <a:t>The components of a recursive code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smtClean="0">
                <a:solidFill>
                  <a:srgbClr val="C00000"/>
                </a:solidFill>
              </a:rPr>
              <a:t>Differences between Recursion and Iteration</a:t>
            </a:r>
          </a:p>
        </p:txBody>
      </p:sp>
    </p:spTree>
    <p:extLst>
      <p:ext uri="{BB962C8B-B14F-4D97-AF65-F5344CB8AC3E}">
        <p14:creationId xmlns:p14="http://schemas.microsoft.com/office/powerpoint/2010/main" val="288806392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2824163"/>
            <a:ext cx="6751637" cy="1143000"/>
          </a:xfrm>
        </p:spPr>
        <p:txBody>
          <a:bodyPr/>
          <a:lstStyle/>
          <a:p>
            <a:pPr algn="ctr" eaLnBrk="1" hangingPunct="1"/>
            <a:r>
              <a:rPr lang="en-GB" dirty="0" smtClean="0">
                <a:solidFill>
                  <a:srgbClr val="9933FF"/>
                </a:solidFill>
                <a:latin typeface="+mn-lt"/>
              </a:rPr>
              <a:t>End of File</a:t>
            </a:r>
          </a:p>
        </p:txBody>
      </p:sp>
      <p:sp>
        <p:nvSpPr>
          <p:cNvPr id="3" name="[Slide Number Placeholder 8]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4" name="[Date Placeholder 3]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Unit17</a:t>
            </a:r>
            <a:r>
              <a:rPr dirty="0" smtClean="0"/>
              <a:t> - </a:t>
            </a:r>
            <a:fld id="{24D17162-63A3-49DC-92B1-933428BCC85F}" type="slidenum">
              <a:rPr smtClean="0"/>
              <a:pPr>
                <a:defRPr/>
              </a:pPr>
              <a:t>44</a:t>
            </a:fld>
            <a:endParaRPr dirty="0"/>
          </a:p>
        </p:txBody>
      </p:sp>
      <p:sp>
        <p:nvSpPr>
          <p:cNvPr id="5" name="[Footer Placeholder 6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1. Introduction (2/3)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</a:t>
            </a:r>
            <a:r>
              <a:rPr lang="en-US" dirty="0"/>
              <a:t>7</a:t>
            </a:r>
            <a:r>
              <a:rPr lang="en-US" dirty="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5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24" name="Rectangle 23"/>
          <p:cNvSpPr/>
          <p:nvPr/>
        </p:nvSpPr>
        <p:spPr>
          <a:xfrm>
            <a:off x="282920" y="1192324"/>
            <a:ext cx="378347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Recursion</a:t>
            </a:r>
            <a:endParaRPr lang="en-US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087364" y="1289142"/>
            <a:ext cx="413202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 </a:t>
            </a:r>
            <a:r>
              <a:rPr lang="en-US" sz="3200" b="1" u="sng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central</a:t>
            </a:r>
            <a:r>
              <a:rPr lang="en-US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idea in CS.</a:t>
            </a:r>
            <a:endParaRPr lang="en-US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58183" y="2054711"/>
            <a:ext cx="70892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Definitions based on recursion: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02771" y="2518954"/>
            <a:ext cx="5355772" cy="1938992"/>
          </a:xfrm>
          <a:prstGeom prst="rect">
            <a:avLst/>
          </a:prstGeom>
          <a:solidFill>
            <a:srgbClr val="CCFFFF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latin typeface="Calibri" pitchFamily="34" charset="0"/>
              </a:rPr>
              <a:t>Recursive definitions:</a:t>
            </a:r>
          </a:p>
          <a:p>
            <a:pPr marL="228600" indent="-228600">
              <a:buAutoNum type="arabicPeriod"/>
            </a:pPr>
            <a:r>
              <a:rPr lang="en-US" dirty="0" smtClean="0">
                <a:latin typeface="Calibri" pitchFamily="34" charset="0"/>
              </a:rPr>
              <a:t>A person is a </a:t>
            </a:r>
            <a:r>
              <a:rPr lang="en-US" dirty="0" smtClean="0">
                <a:solidFill>
                  <a:srgbClr val="0000FF"/>
                </a:solidFill>
                <a:latin typeface="Calibri" pitchFamily="34" charset="0"/>
              </a:rPr>
              <a:t>descendant</a:t>
            </a:r>
            <a:r>
              <a:rPr lang="en-US" dirty="0" smtClean="0">
                <a:latin typeface="Calibri" pitchFamily="34" charset="0"/>
              </a:rPr>
              <a:t> of another if</a:t>
            </a:r>
          </a:p>
          <a:p>
            <a:pPr marL="403225" lvl="1" indent="-174625">
              <a:buFont typeface="Wingdings" pitchFamily="2" charset="2"/>
              <a:buChar char="§"/>
            </a:pPr>
            <a:r>
              <a:rPr lang="en-US" sz="1600" dirty="0" smtClean="0">
                <a:latin typeface="Calibri" pitchFamily="34" charset="0"/>
              </a:rPr>
              <a:t>the former is the latter’s child, or</a:t>
            </a:r>
          </a:p>
          <a:p>
            <a:pPr marL="403225" lvl="1" indent="-174625">
              <a:buFont typeface="Wingdings" pitchFamily="2" charset="2"/>
              <a:buChar char="§"/>
            </a:pPr>
            <a:r>
              <a:rPr lang="en-US" sz="1600" dirty="0" smtClean="0">
                <a:latin typeface="Calibri" pitchFamily="34" charset="0"/>
              </a:rPr>
              <a:t>the former is one of the </a:t>
            </a:r>
            <a:r>
              <a:rPr lang="en-US" sz="1600" dirty="0" smtClean="0">
                <a:solidFill>
                  <a:srgbClr val="0000FF"/>
                </a:solidFill>
                <a:latin typeface="Calibri" pitchFamily="34" charset="0"/>
              </a:rPr>
              <a:t>descendants</a:t>
            </a:r>
            <a:r>
              <a:rPr lang="en-US" sz="1600" dirty="0" smtClean="0">
                <a:latin typeface="Calibri" pitchFamily="34" charset="0"/>
              </a:rPr>
              <a:t> of the latter’s child.</a:t>
            </a:r>
          </a:p>
          <a:p>
            <a:pPr marL="228600" indent="-228600">
              <a:buAutoNum type="arabicPeriod"/>
            </a:pPr>
            <a:r>
              <a:rPr lang="en-US" dirty="0" smtClean="0">
                <a:latin typeface="Calibri" pitchFamily="34" charset="0"/>
              </a:rPr>
              <a:t>A </a:t>
            </a:r>
            <a:r>
              <a:rPr lang="en-US" dirty="0" smtClean="0">
                <a:solidFill>
                  <a:srgbClr val="C00000"/>
                </a:solidFill>
                <a:latin typeface="Calibri" pitchFamily="34" charset="0"/>
              </a:rPr>
              <a:t>list of numbers</a:t>
            </a:r>
            <a:r>
              <a:rPr lang="en-US" dirty="0" smtClean="0">
                <a:latin typeface="Calibri" pitchFamily="34" charset="0"/>
              </a:rPr>
              <a:t> is</a:t>
            </a:r>
          </a:p>
          <a:p>
            <a:pPr marL="403225" lvl="1" indent="-174625">
              <a:buFont typeface="Wingdings" pitchFamily="2" charset="2"/>
              <a:buChar char="§"/>
            </a:pPr>
            <a:r>
              <a:rPr lang="en-US" sz="1600" dirty="0" smtClean="0">
                <a:latin typeface="Calibri" pitchFamily="34" charset="0"/>
              </a:rPr>
              <a:t>a number, or</a:t>
            </a:r>
          </a:p>
          <a:p>
            <a:pPr marL="403225" lvl="1" indent="-174625">
              <a:buFont typeface="Wingdings" pitchFamily="2" charset="2"/>
              <a:buChar char="§"/>
            </a:pPr>
            <a:r>
              <a:rPr lang="en-US" sz="1600" dirty="0" smtClean="0">
                <a:latin typeface="Calibri" pitchFamily="34" charset="0"/>
              </a:rPr>
              <a:t>a number followed by a </a:t>
            </a:r>
            <a:r>
              <a:rPr lang="en-US" sz="1600" dirty="0" smtClean="0">
                <a:solidFill>
                  <a:srgbClr val="C00000"/>
                </a:solidFill>
                <a:latin typeface="Calibri" pitchFamily="34" charset="0"/>
              </a:rPr>
              <a:t>list of numbers</a:t>
            </a:r>
            <a:r>
              <a:rPr lang="en-US" sz="1600" dirty="0" smtClean="0">
                <a:latin typeface="Calibri" pitchFamily="34" charset="0"/>
              </a:rPr>
              <a:t>.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20486" y="4619898"/>
            <a:ext cx="3811665" cy="954107"/>
          </a:xfrm>
          <a:prstGeom prst="rect">
            <a:avLst/>
          </a:prstGeom>
          <a:solidFill>
            <a:srgbClr val="CCFFCC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latin typeface="Calibri" pitchFamily="34" charset="0"/>
              </a:rPr>
              <a:t>Recursive acronyms:</a:t>
            </a:r>
          </a:p>
          <a:p>
            <a:pPr marL="228600" indent="-228600">
              <a:buAutoNum type="arabicPeriod"/>
            </a:pPr>
            <a:r>
              <a:rPr lang="en-US" dirty="0" smtClean="0">
                <a:solidFill>
                  <a:srgbClr val="0000FF"/>
                </a:solidFill>
                <a:latin typeface="Calibri" pitchFamily="34" charset="0"/>
              </a:rPr>
              <a:t>GNU</a:t>
            </a:r>
            <a:r>
              <a:rPr lang="en-US" dirty="0" smtClean="0">
                <a:latin typeface="Calibri" pitchFamily="34" charset="0"/>
              </a:rPr>
              <a:t> = </a:t>
            </a:r>
            <a:r>
              <a:rPr lang="en-US" dirty="0" smtClean="0">
                <a:solidFill>
                  <a:srgbClr val="0000FF"/>
                </a:solidFill>
                <a:latin typeface="Calibri" pitchFamily="34" charset="0"/>
              </a:rPr>
              <a:t>GNU</a:t>
            </a:r>
            <a:r>
              <a:rPr lang="en-US" dirty="0" smtClean="0">
                <a:latin typeface="Calibri" pitchFamily="34" charset="0"/>
              </a:rPr>
              <a:t>’s Not Unix</a:t>
            </a:r>
          </a:p>
          <a:p>
            <a:pPr marL="228600" indent="-228600">
              <a:buAutoNum type="arabicPeriod"/>
            </a:pPr>
            <a:r>
              <a:rPr lang="en-US" dirty="0" smtClean="0">
                <a:solidFill>
                  <a:srgbClr val="C00000"/>
                </a:solidFill>
                <a:latin typeface="Calibri" pitchFamily="34" charset="0"/>
              </a:rPr>
              <a:t>PHP</a:t>
            </a:r>
            <a:r>
              <a:rPr lang="en-US" dirty="0" smtClean="0">
                <a:latin typeface="Calibri" pitchFamily="34" charset="0"/>
              </a:rPr>
              <a:t> = </a:t>
            </a:r>
            <a:r>
              <a:rPr lang="en-US" dirty="0" smtClean="0">
                <a:solidFill>
                  <a:srgbClr val="C00000"/>
                </a:solidFill>
                <a:latin typeface="Calibri" pitchFamily="34" charset="0"/>
              </a:rPr>
              <a:t>PHP</a:t>
            </a:r>
            <a:r>
              <a:rPr lang="en-US" dirty="0" smtClean="0">
                <a:latin typeface="Calibri" pitchFamily="34" charset="0"/>
              </a:rPr>
              <a:t>: Hypertext Preprocessor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902114" y="3827946"/>
            <a:ext cx="3856319" cy="2062103"/>
          </a:xfrm>
          <a:prstGeom prst="rect">
            <a:avLst/>
          </a:prstGeom>
          <a:solidFill>
            <a:srgbClr val="993366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To understand recursion, you must first understand recursion. </a:t>
            </a:r>
            <a:endParaRPr lang="en-US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463221" y="2319554"/>
            <a:ext cx="2734107" cy="677108"/>
          </a:xfrm>
          <a:prstGeom prst="rect">
            <a:avLst/>
          </a:prstGeom>
          <a:solidFill>
            <a:srgbClr val="FFFFCC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latin typeface="Calibri" pitchFamily="34" charset="0"/>
              </a:rPr>
              <a:t>Dictionary entry:</a:t>
            </a:r>
          </a:p>
          <a:p>
            <a:pPr marL="228600" indent="-228600"/>
            <a:r>
              <a:rPr lang="en-US" dirty="0" smtClean="0">
                <a:solidFill>
                  <a:srgbClr val="0000FF"/>
                </a:solidFill>
                <a:latin typeface="Calibri" pitchFamily="34" charset="0"/>
              </a:rPr>
              <a:t>Recursion</a:t>
            </a:r>
            <a:r>
              <a:rPr lang="en-US" dirty="0" smtClean="0">
                <a:latin typeface="Calibri" pitchFamily="34" charset="0"/>
              </a:rPr>
              <a:t>: See recursion.</a:t>
            </a:r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13200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animBg="1"/>
      <p:bldP spid="3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1. Introduction (3/3)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</a:t>
            </a:r>
            <a:r>
              <a:rPr lang="en-US" dirty="0"/>
              <a:t>7</a:t>
            </a:r>
            <a:r>
              <a:rPr lang="en-US" dirty="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6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334963" y="1304925"/>
            <a:ext cx="8229600" cy="2492524"/>
          </a:xfrm>
        </p:spPr>
        <p:txBody>
          <a:bodyPr/>
          <a:lstStyle/>
          <a:p>
            <a:pPr marL="341313" indent="-34131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 smtClean="0"/>
              <a:t>There is </a:t>
            </a:r>
            <a:r>
              <a:rPr lang="en-US" sz="2400" u="sng" dirty="0" smtClean="0"/>
              <a:t>NO</a:t>
            </a:r>
            <a:r>
              <a:rPr lang="en-US" sz="2400" dirty="0" smtClean="0"/>
              <a:t> new syntax needed for recursion.</a:t>
            </a:r>
          </a:p>
          <a:p>
            <a:pPr marL="341313" indent="-34131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0000FF"/>
                </a:solidFill>
              </a:rPr>
              <a:t>Recursion </a:t>
            </a:r>
            <a:r>
              <a:rPr lang="en-US" sz="2400" dirty="0" smtClean="0"/>
              <a:t>is a form of (algorithm) design; it is a </a:t>
            </a:r>
            <a:r>
              <a:rPr lang="en-US" sz="2400" u="sng" dirty="0" smtClean="0"/>
              <a:t>problem-solving technique</a:t>
            </a:r>
            <a:r>
              <a:rPr lang="en-US" sz="2400" dirty="0" smtClean="0"/>
              <a:t> for </a:t>
            </a:r>
            <a:r>
              <a:rPr lang="en-US" sz="2400" u="sng" dirty="0" smtClean="0"/>
              <a:t>divide-and-conquer</a:t>
            </a:r>
            <a:r>
              <a:rPr lang="en-US" sz="2400" dirty="0" smtClean="0"/>
              <a:t> paradigm</a:t>
            </a:r>
          </a:p>
          <a:p>
            <a:pPr marL="744538" lvl="1" indent="-341313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 smtClean="0"/>
              <a:t>Very important paradigm – many CS problems solved using it</a:t>
            </a:r>
          </a:p>
          <a:p>
            <a:pPr marL="341313" indent="-34131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 smtClean="0"/>
              <a:t>Recursion is: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878114" y="3526733"/>
            <a:ext cx="5770573" cy="2246769"/>
          </a:xfrm>
          <a:prstGeom prst="rect">
            <a:avLst/>
          </a:prstGeom>
          <a:noFill/>
          <a:ln w="28575">
            <a:solidFill>
              <a:srgbClr val="800000"/>
            </a:solidFill>
          </a:ln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sz="2800" b="1" cap="none" spc="0" dirty="0" smtClean="0">
                <a:ln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A method where </a:t>
            </a:r>
            <a:br>
              <a:rPr lang="en-US" sz="2800" b="1" cap="none" spc="0" dirty="0" smtClean="0">
                <a:ln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</a:br>
            <a:r>
              <a:rPr lang="en-US" sz="2800" b="1" cap="none" spc="0" dirty="0" smtClean="0">
                <a:ln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the solution to a problem </a:t>
            </a:r>
            <a:br>
              <a:rPr lang="en-US" sz="2800" b="1" cap="none" spc="0" dirty="0" smtClean="0">
                <a:ln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</a:br>
            <a:r>
              <a:rPr lang="en-US" sz="2800" b="1" cap="none" spc="0" dirty="0" smtClean="0">
                <a:ln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depends on </a:t>
            </a:r>
            <a:br>
              <a:rPr lang="en-US" sz="2800" b="1" cap="none" spc="0" dirty="0" smtClean="0">
                <a:ln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</a:br>
            <a:r>
              <a:rPr lang="en-US" sz="2800" b="1" cap="none" spc="0" dirty="0" smtClean="0">
                <a:ln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solutions to </a:t>
            </a:r>
            <a:r>
              <a:rPr lang="en-US" sz="2800" b="1" u="sng" cap="none" spc="0" dirty="0" smtClean="0">
                <a:ln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smaller instances </a:t>
            </a:r>
            <a:br>
              <a:rPr lang="en-US" sz="2800" b="1" u="sng" cap="none" spc="0" dirty="0" smtClean="0">
                <a:ln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</a:br>
            <a:r>
              <a:rPr lang="en-US" sz="2800" b="1" cap="none" spc="0" dirty="0" smtClean="0">
                <a:ln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of the </a:t>
            </a:r>
            <a:r>
              <a:rPr lang="en-US" sz="2800" b="1" u="sng" cap="all" spc="0" dirty="0" smtClean="0">
                <a:ln>
                  <a:prstDash val="solid"/>
                </a:ln>
                <a:solidFill>
                  <a:srgbClr val="993366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</a:t>
            </a:r>
            <a:r>
              <a:rPr lang="en-US" sz="2800" b="1" u="sng" cap="all" dirty="0" smtClean="0">
                <a:ln>
                  <a:prstDash val="solid"/>
                </a:ln>
                <a:solidFill>
                  <a:srgbClr val="993366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ame</a:t>
            </a:r>
            <a:r>
              <a:rPr lang="en-US" sz="2800" b="1" dirty="0" smtClean="0">
                <a:ln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problem.</a:t>
            </a:r>
            <a:endParaRPr lang="en-US" sz="2800" b="1" cap="none" spc="0" dirty="0">
              <a:ln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4788193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2. Two Simple Classic Examples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Unit17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7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0"/>
            <a:ext cx="8229600" cy="1028808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From these two examples, you will see how a </a:t>
            </a:r>
            <a:r>
              <a:rPr lang="en-US" dirty="0">
                <a:solidFill>
                  <a:srgbClr val="0000FF"/>
                </a:solidFill>
              </a:rPr>
              <a:t>recursive algorithm </a:t>
            </a:r>
            <a:r>
              <a:rPr lang="en-US" dirty="0" smtClean="0"/>
              <a:t>works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36171" y="2601686"/>
            <a:ext cx="5366657" cy="163121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sz="1600" dirty="0" smtClean="0"/>
          </a:p>
          <a:p>
            <a:r>
              <a:rPr lang="en-US" sz="2800" dirty="0" smtClean="0"/>
              <a:t>Invoking/calling ‘itself’ to solve smaller or simpler instance(s) of a problem …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309256" y="3940628"/>
            <a:ext cx="4896281" cy="163121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/>
              <a:t>… and then building up the answer(s) of the simpler instance(s).</a:t>
            </a:r>
          </a:p>
          <a:p>
            <a:endParaRPr lang="en-SG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435429" y="2296886"/>
            <a:ext cx="2688770" cy="523220"/>
          </a:xfrm>
          <a:prstGeom prst="rect">
            <a:avLst/>
          </a:prstGeom>
          <a:solidFill>
            <a:srgbClr val="FFCCCC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i="1" dirty="0" smtClean="0"/>
              <a:t>Winding phase</a:t>
            </a:r>
            <a:endParaRPr lang="en-SG" sz="2800" i="1" dirty="0"/>
          </a:p>
        </p:txBody>
      </p:sp>
      <p:sp>
        <p:nvSpPr>
          <p:cNvPr id="13" name="TextBox 12"/>
          <p:cNvSpPr txBox="1"/>
          <p:nvPr/>
        </p:nvSpPr>
        <p:spPr>
          <a:xfrm>
            <a:off x="5736770" y="5214258"/>
            <a:ext cx="3037115" cy="523220"/>
          </a:xfrm>
          <a:prstGeom prst="rect">
            <a:avLst/>
          </a:prstGeom>
          <a:solidFill>
            <a:srgbClr val="FFCCCC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i="1" dirty="0" smtClean="0"/>
              <a:t>Unwinding phase</a:t>
            </a:r>
            <a:endParaRPr lang="en-SG" sz="2800" i="1" dirty="0"/>
          </a:p>
        </p:txBody>
      </p:sp>
    </p:spTree>
    <p:extLst>
      <p:ext uri="{BB962C8B-B14F-4D97-AF65-F5344CB8AC3E}">
        <p14:creationId xmlns:p14="http://schemas.microsoft.com/office/powerpoint/2010/main" val="257309060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2.1 Demo #1: Factorial (1/3)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Unit17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8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337457" y="1571858"/>
            <a:ext cx="5301343" cy="461665"/>
          </a:xfrm>
          <a:prstGeom prst="rect">
            <a:avLst/>
          </a:prstGeom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i="1" dirty="0" smtClean="0"/>
              <a:t>n</a:t>
            </a:r>
            <a:r>
              <a:rPr lang="en-US" sz="2400" dirty="0" smtClean="0"/>
              <a:t>! = </a:t>
            </a:r>
            <a:r>
              <a:rPr lang="en-US" sz="2400" i="1" dirty="0" smtClean="0"/>
              <a:t>n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 </a:t>
            </a:r>
            <a:r>
              <a:rPr lang="en-US" sz="2400" i="1" dirty="0" smtClean="0">
                <a:sym typeface="Symbol"/>
              </a:rPr>
              <a:t>(n</a:t>
            </a:r>
            <a:r>
              <a:rPr lang="en-US" sz="2400" dirty="0" smtClean="0">
                <a:sym typeface="Symbol"/>
              </a:rPr>
              <a:t> – 1</a:t>
            </a:r>
            <a:r>
              <a:rPr lang="en-US" sz="2400" i="1" dirty="0" smtClean="0">
                <a:sym typeface="Symbol"/>
              </a:rPr>
              <a:t>)</a:t>
            </a:r>
            <a:r>
              <a:rPr lang="en-US" sz="2400" dirty="0" smtClean="0">
                <a:sym typeface="Symbol"/>
              </a:rPr>
              <a:t>  </a:t>
            </a:r>
            <a:r>
              <a:rPr lang="en-US" sz="2400" i="1" dirty="0" smtClean="0">
                <a:sym typeface="Symbol"/>
              </a:rPr>
              <a:t>(n</a:t>
            </a:r>
            <a:r>
              <a:rPr lang="en-US" sz="2400" dirty="0" smtClean="0">
                <a:sym typeface="Symbol"/>
              </a:rPr>
              <a:t> – 2</a:t>
            </a:r>
            <a:r>
              <a:rPr lang="en-US" sz="2400" i="1" dirty="0" smtClean="0">
                <a:sym typeface="Symbol"/>
              </a:rPr>
              <a:t>)</a:t>
            </a:r>
            <a:r>
              <a:rPr lang="en-US" sz="2400" dirty="0" smtClean="0">
                <a:sym typeface="Symbol"/>
              </a:rPr>
              <a:t>  …  2  1</a:t>
            </a:r>
            <a:r>
              <a:rPr lang="en-US" sz="2400" dirty="0" smtClean="0"/>
              <a:t>  </a:t>
            </a:r>
            <a:endParaRPr lang="en-SG" sz="2400" dirty="0"/>
          </a:p>
        </p:txBody>
      </p:sp>
      <p:grpSp>
        <p:nvGrpSpPr>
          <p:cNvPr id="15" name="Group 14"/>
          <p:cNvGrpSpPr/>
          <p:nvPr/>
        </p:nvGrpSpPr>
        <p:grpSpPr>
          <a:xfrm>
            <a:off x="467795" y="2231571"/>
            <a:ext cx="4467061" cy="2734609"/>
            <a:chOff x="583910" y="2231571"/>
            <a:chExt cx="4268506" cy="2734609"/>
          </a:xfrm>
        </p:grpSpPr>
        <p:sp>
          <p:nvSpPr>
            <p:cNvPr id="16" name="TextBox 15"/>
            <p:cNvSpPr txBox="1"/>
            <p:nvPr/>
          </p:nvSpPr>
          <p:spPr>
            <a:xfrm>
              <a:off x="583910" y="2231571"/>
              <a:ext cx="39014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Iterative code (version 1):</a:t>
              </a:r>
              <a:endParaRPr lang="en-SG" sz="24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841248" y="2657856"/>
              <a:ext cx="4011168" cy="2308324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>
                <a:tabLst>
                  <a:tab pos="268288" algn="l"/>
                  <a:tab pos="536575" algn="l"/>
                  <a:tab pos="804863" algn="l"/>
                </a:tabLst>
              </a:pPr>
              <a:r>
                <a:rPr lang="en-US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Pre-</a:t>
              </a:r>
              <a:r>
                <a:rPr lang="en-US" b="1" dirty="0" err="1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cond</a:t>
              </a:r>
              <a:r>
                <a:rPr lang="en-US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: n &gt;= 0</a:t>
              </a:r>
            </a:p>
            <a:p>
              <a:pPr>
                <a:tabLst>
                  <a:tab pos="268288" algn="l"/>
                  <a:tab pos="536575" algn="l"/>
                  <a:tab pos="804863" algn="l"/>
                </a:tabLst>
              </a:pPr>
              <a:r>
                <a:rPr lang="en-US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factorial_iter1(</a:t>
              </a:r>
              <a:r>
                <a:rPr lang="en-US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n) {</a:t>
              </a:r>
            </a:p>
            <a:p>
              <a:pPr>
                <a:tabLst>
                  <a:tab pos="268288" algn="l"/>
                  <a:tab pos="536575" algn="l"/>
                  <a:tab pos="804863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ans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268288" algn="l"/>
                  <a:tab pos="536575" algn="l"/>
                  <a:tab pos="804863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for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(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=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; 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&lt;=n; 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++) {</a:t>
              </a:r>
            </a:p>
            <a:p>
              <a:pPr>
                <a:tabLst>
                  <a:tab pos="268288" algn="l"/>
                  <a:tab pos="536575" algn="l"/>
                  <a:tab pos="804863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ans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*= 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268288" algn="l"/>
                  <a:tab pos="536575" algn="l"/>
                  <a:tab pos="804863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}</a:t>
              </a:r>
            </a:p>
            <a:p>
              <a:pPr>
                <a:tabLst>
                  <a:tab pos="268288" algn="l"/>
                  <a:tab pos="536575" algn="l"/>
                  <a:tab pos="804863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ans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268288" algn="l"/>
                  <a:tab pos="536575" algn="l"/>
                  <a:tab pos="804863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480560" y="3058450"/>
            <a:ext cx="4373154" cy="3007689"/>
            <a:chOff x="4480560" y="3058450"/>
            <a:chExt cx="4157472" cy="3007689"/>
          </a:xfrm>
        </p:grpSpPr>
        <p:sp>
          <p:nvSpPr>
            <p:cNvPr id="19" name="TextBox 18"/>
            <p:cNvSpPr txBox="1"/>
            <p:nvPr/>
          </p:nvSpPr>
          <p:spPr>
            <a:xfrm>
              <a:off x="4962144" y="3058450"/>
              <a:ext cx="36758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Iterative code (version 2):</a:t>
              </a:r>
              <a:endParaRPr lang="en-SG" sz="24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480560" y="3480816"/>
              <a:ext cx="4011168" cy="2585323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>
                <a:tabLst>
                  <a:tab pos="268288" algn="l"/>
                  <a:tab pos="536575" algn="l"/>
                  <a:tab pos="804863" algn="l"/>
                </a:tabLst>
              </a:pPr>
              <a:r>
                <a:rPr lang="en-US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Pre-</a:t>
              </a:r>
              <a:r>
                <a:rPr lang="en-US" b="1" dirty="0" err="1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cond</a:t>
              </a:r>
              <a:r>
                <a:rPr lang="en-US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: n &gt;= 0</a:t>
              </a:r>
            </a:p>
            <a:p>
              <a:pPr>
                <a:tabLst>
                  <a:tab pos="268288" algn="l"/>
                  <a:tab pos="536575" algn="l"/>
                  <a:tab pos="804863" algn="l"/>
                </a:tabLst>
              </a:pPr>
              <a:r>
                <a:rPr lang="en-US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factorial_iter2(</a:t>
              </a:r>
              <a:r>
                <a:rPr lang="en-US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n) {</a:t>
              </a:r>
            </a:p>
            <a:p>
              <a:pPr>
                <a:tabLst>
                  <a:tab pos="268288" algn="l"/>
                  <a:tab pos="536575" algn="l"/>
                  <a:tab pos="804863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ans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268288" algn="l"/>
                  <a:tab pos="536575" algn="l"/>
                  <a:tab pos="804863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while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(n &gt; 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>
                <a:tabLst>
                  <a:tab pos="268288" algn="l"/>
                  <a:tab pos="536575" algn="l"/>
                  <a:tab pos="804863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ans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*= n;</a:t>
              </a:r>
            </a:p>
            <a:p>
              <a:pPr>
                <a:tabLst>
                  <a:tab pos="268288" algn="l"/>
                  <a:tab pos="536575" algn="l"/>
                  <a:tab pos="804863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	n--;</a:t>
              </a:r>
            </a:p>
            <a:p>
              <a:pPr>
                <a:tabLst>
                  <a:tab pos="268288" algn="l"/>
                  <a:tab pos="536575" algn="l"/>
                  <a:tab pos="804863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}</a:t>
              </a:r>
            </a:p>
            <a:p>
              <a:pPr>
                <a:tabLst>
                  <a:tab pos="268288" algn="l"/>
                  <a:tab pos="536575" algn="l"/>
                  <a:tab pos="804863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ans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268288" algn="l"/>
                  <a:tab pos="536575" algn="l"/>
                  <a:tab pos="804863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413657" y="5508171"/>
            <a:ext cx="2242457" cy="369332"/>
          </a:xfrm>
          <a:prstGeom prst="rect">
            <a:avLst/>
          </a:prstGeom>
          <a:solidFill>
            <a:srgbClr val="CC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mtClean="0"/>
              <a:t>Unit17_Factorial.c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0442927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2.1 Demo #1: Factorial (2/3)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CS1010 (AY2017/8 Semester 1)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Unit17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9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© SoC, NUS</a:t>
            </a:r>
            <a:endParaRPr lang="en-US" dirty="0" smtClean="0"/>
          </a:p>
        </p:txBody>
      </p:sp>
      <p:sp>
        <p:nvSpPr>
          <p:cNvPr id="22" name="TextBox 21"/>
          <p:cNvSpPr txBox="1"/>
          <p:nvPr/>
        </p:nvSpPr>
        <p:spPr>
          <a:xfrm>
            <a:off x="337457" y="1550592"/>
            <a:ext cx="5301343" cy="461665"/>
          </a:xfrm>
          <a:prstGeom prst="rect">
            <a:avLst/>
          </a:prstGeom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i="1" dirty="0" smtClean="0"/>
              <a:t>n</a:t>
            </a:r>
            <a:r>
              <a:rPr lang="en-US" sz="2400" dirty="0" smtClean="0"/>
              <a:t>! = </a:t>
            </a:r>
            <a:r>
              <a:rPr lang="en-US" sz="2400" i="1" dirty="0" smtClean="0"/>
              <a:t>n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 </a:t>
            </a:r>
            <a:r>
              <a:rPr lang="en-US" sz="2400" i="1" dirty="0" smtClean="0">
                <a:sym typeface="Symbol"/>
              </a:rPr>
              <a:t>(n</a:t>
            </a:r>
            <a:r>
              <a:rPr lang="en-US" sz="2400" dirty="0" smtClean="0">
                <a:sym typeface="Symbol"/>
              </a:rPr>
              <a:t> – 1</a:t>
            </a:r>
            <a:r>
              <a:rPr lang="en-US" sz="2400" i="1" dirty="0" smtClean="0">
                <a:sym typeface="Symbol"/>
              </a:rPr>
              <a:t>)</a:t>
            </a:r>
            <a:r>
              <a:rPr lang="en-US" sz="2400" dirty="0" smtClean="0">
                <a:sym typeface="Symbol"/>
              </a:rPr>
              <a:t>  </a:t>
            </a:r>
            <a:r>
              <a:rPr lang="en-US" sz="2400" i="1" dirty="0" smtClean="0">
                <a:sym typeface="Symbol"/>
              </a:rPr>
              <a:t>(n</a:t>
            </a:r>
            <a:r>
              <a:rPr lang="en-US" sz="2400" dirty="0" smtClean="0">
                <a:sym typeface="Symbol"/>
              </a:rPr>
              <a:t> – 2</a:t>
            </a:r>
            <a:r>
              <a:rPr lang="en-US" sz="2400" i="1" dirty="0" smtClean="0">
                <a:sym typeface="Symbol"/>
              </a:rPr>
              <a:t>)</a:t>
            </a:r>
            <a:r>
              <a:rPr lang="en-US" sz="2400" dirty="0" smtClean="0">
                <a:sym typeface="Symbol"/>
              </a:rPr>
              <a:t>  …  2  1</a:t>
            </a:r>
            <a:r>
              <a:rPr lang="en-US" sz="2400" dirty="0" smtClean="0"/>
              <a:t>  </a:t>
            </a:r>
            <a:endParaRPr lang="en-SG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6150428" y="1389581"/>
            <a:ext cx="2612572" cy="1138773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Recurrence relation:</a:t>
            </a:r>
          </a:p>
          <a:p>
            <a:r>
              <a:rPr lang="en-US" sz="2400" i="1" dirty="0" smtClean="0">
                <a:solidFill>
                  <a:srgbClr val="0000FF"/>
                </a:solidFill>
              </a:rPr>
              <a:t>n</a:t>
            </a:r>
            <a:r>
              <a:rPr lang="en-US" sz="2400" dirty="0" smtClean="0">
                <a:solidFill>
                  <a:srgbClr val="0000FF"/>
                </a:solidFill>
              </a:rPr>
              <a:t>! = </a:t>
            </a:r>
            <a:r>
              <a:rPr lang="en-US" sz="2400" i="1" dirty="0" smtClean="0">
                <a:solidFill>
                  <a:srgbClr val="0000FF"/>
                </a:solidFill>
              </a:rPr>
              <a:t>n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smtClean="0">
                <a:solidFill>
                  <a:srgbClr val="0000FF"/>
                </a:solidFill>
                <a:sym typeface="Symbol"/>
              </a:rPr>
              <a:t> (</a:t>
            </a:r>
            <a:r>
              <a:rPr lang="en-US" sz="2400" i="1" dirty="0" smtClean="0">
                <a:solidFill>
                  <a:srgbClr val="0000FF"/>
                </a:solidFill>
                <a:sym typeface="Symbol"/>
              </a:rPr>
              <a:t>n</a:t>
            </a:r>
            <a:r>
              <a:rPr lang="en-US" sz="2400" dirty="0" smtClean="0">
                <a:solidFill>
                  <a:srgbClr val="0000FF"/>
                </a:solidFill>
                <a:sym typeface="Symbol"/>
              </a:rPr>
              <a:t> – 1)!</a:t>
            </a:r>
          </a:p>
          <a:p>
            <a:r>
              <a:rPr lang="en-US" sz="2400" dirty="0" smtClean="0">
                <a:sym typeface="Symbol"/>
              </a:rPr>
              <a:t>0! = 1</a:t>
            </a:r>
            <a:endParaRPr lang="en-SG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344423" y="2129051"/>
            <a:ext cx="3901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Doing it the recursive way?</a:t>
            </a:r>
            <a:endParaRPr lang="en-SG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841248" y="2817351"/>
            <a:ext cx="4401312" cy="20313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268288" algn="l"/>
                <a:tab pos="536575" algn="l"/>
                <a:tab pos="804863" algn="l"/>
              </a:tabLst>
            </a:pPr>
            <a:r>
              <a:rPr lang="en-US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Pre-</a:t>
            </a:r>
            <a:r>
              <a:rPr lang="en-US" b="1" dirty="0" err="1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cond</a:t>
            </a:r>
            <a:r>
              <a:rPr lang="en-US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: n &gt;= 0</a:t>
            </a:r>
          </a:p>
          <a:p>
            <a:pPr>
              <a:tabLst>
                <a:tab pos="268288" algn="l"/>
                <a:tab pos="536575" algn="l"/>
                <a:tab pos="804863" algn="l"/>
              </a:tabLst>
            </a:pPr>
            <a:r>
              <a:rPr lang="en-US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factorial(</a:t>
            </a:r>
            <a:r>
              <a:rPr lang="en-US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n) {</a:t>
            </a:r>
          </a:p>
          <a:p>
            <a:pPr>
              <a:tabLst>
                <a:tab pos="268288" algn="l"/>
                <a:tab pos="536575" algn="l"/>
                <a:tab pos="804863" algn="l"/>
              </a:tabLst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(n == 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</a:t>
            </a:r>
          </a:p>
          <a:p>
            <a:pPr>
              <a:tabLst>
                <a:tab pos="268288" algn="l"/>
                <a:tab pos="536575" algn="l"/>
                <a:tab pos="804863" algn="l"/>
              </a:tabLst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268288" algn="l"/>
                <a:tab pos="536575" algn="l"/>
                <a:tab pos="804863" algn="l"/>
              </a:tabLst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>
              <a:tabLst>
                <a:tab pos="268288" algn="l"/>
                <a:tab pos="536575" algn="l"/>
                <a:tab pos="804863" algn="l"/>
              </a:tabLst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n * factorial(n-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tabLst>
                <a:tab pos="268288" algn="l"/>
                <a:tab pos="536575" algn="l"/>
                <a:tab pos="804863" algn="l"/>
              </a:tabLst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620511" y="3012424"/>
            <a:ext cx="303275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No loop!</a:t>
            </a:r>
          </a:p>
          <a:p>
            <a:r>
              <a:rPr lang="en-US" sz="2400" dirty="0" smtClean="0"/>
              <a:t>But calling itself (recursively)  brings out repetition.</a:t>
            </a:r>
            <a:endParaRPr lang="en-SG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743712" y="5091482"/>
            <a:ext cx="7909558" cy="92333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Note: All the three versions work only for n &lt; 13, due to the range of values permissible for type int. This is the limitation of the data type, not a limitation of the problem-solving model.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6386574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/>
      <p:bldP spid="25" grpId="0" animBg="1"/>
      <p:bldP spid="26" grpId="0"/>
      <p:bldP spid="2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22450</TotalTime>
  <Words>3190</Words>
  <Application>Microsoft Office PowerPoint</Application>
  <PresentationFormat>On-screen Show (4:3)</PresentationFormat>
  <Paragraphs>767</Paragraphs>
  <Slides>44</Slides>
  <Notes>44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6" baseType="lpstr">
      <vt:lpstr>Clarity</vt:lpstr>
      <vt:lpstr>Clip</vt:lpstr>
      <vt:lpstr>http://www.comp.nus.edu.sg/~cs1010/</vt:lpstr>
      <vt:lpstr>Unit 17: Recursion</vt:lpstr>
      <vt:lpstr>Unit 17: Recursion </vt:lpstr>
      <vt:lpstr>1. Introduction (1/3)</vt:lpstr>
      <vt:lpstr>1. Introduction (2/3)</vt:lpstr>
      <vt:lpstr>1. Introduction (3/3)</vt:lpstr>
      <vt:lpstr>2. Two Simple Classic Examples</vt:lpstr>
      <vt:lpstr>2.1 Demo #1: Factorial (1/3)</vt:lpstr>
      <vt:lpstr>2.1 Demo #1: Factorial (2/3)</vt:lpstr>
      <vt:lpstr>2.1 Demo #1: Factorial (3/3)</vt:lpstr>
      <vt:lpstr>2.2 Demo #2: Fibonacci (1/4)</vt:lpstr>
      <vt:lpstr>2.2 Demo #2: Fibonacci (2/4)</vt:lpstr>
      <vt:lpstr>2.2 Demo #2: Fibonacci (3/4)</vt:lpstr>
      <vt:lpstr>2.2 Fibonacci (4/4)</vt:lpstr>
      <vt:lpstr>3. Gist of Recursion (1/6)</vt:lpstr>
      <vt:lpstr>3. Gist of Recursion (2/6)</vt:lpstr>
      <vt:lpstr>3. Gist of Recursion (3/6)</vt:lpstr>
      <vt:lpstr>3. Gist of Recursion (4/6)</vt:lpstr>
      <vt:lpstr>3. Gist of Recursion (5/6)</vt:lpstr>
      <vt:lpstr>3. Gist of Recursion (6/6)</vt:lpstr>
      <vt:lpstr>4. Exercise #1: Greatest Common Divisor </vt:lpstr>
      <vt:lpstr>4. Exercise #2: Tracing </vt:lpstr>
      <vt:lpstr>5. Thinking Recursively</vt:lpstr>
      <vt:lpstr>5.1 Think: Sum of Squares (1/5)</vt:lpstr>
      <vt:lpstr>5.1 Think: Sum of Squares (2/5)</vt:lpstr>
      <vt:lpstr>5.1 Think: Sum of Squares (3/5)</vt:lpstr>
      <vt:lpstr>5.1 Think: Sum of Squares (4/5)</vt:lpstr>
      <vt:lpstr>5.1 Think: Sum of Squares (5/5)</vt:lpstr>
      <vt:lpstr>5.2 Demo #3: Counting Occurrences (1/4)</vt:lpstr>
      <vt:lpstr>5.2 Demo #3: Counting Occurrences (2/4)</vt:lpstr>
      <vt:lpstr>5.2 Demo #3: Counting Occurrences (3/4)</vt:lpstr>
      <vt:lpstr>5.2 Demo #3: Counting Occurrences (4/4)</vt:lpstr>
      <vt:lpstr>6. Auxiliary Function (1/3)</vt:lpstr>
      <vt:lpstr>6. Auxiliary Function (2/3)</vt:lpstr>
      <vt:lpstr>6. Auxiliary Function (3/3)</vt:lpstr>
      <vt:lpstr>7. Exercise #3: Sum Digits</vt:lpstr>
      <vt:lpstr>7. Exercise #4: Sum Array</vt:lpstr>
      <vt:lpstr>8. Types of Recursion</vt:lpstr>
      <vt:lpstr>9. Tracing Recursive Codes</vt:lpstr>
      <vt:lpstr>10. Recursion versus Iteration (1/2)</vt:lpstr>
      <vt:lpstr>10. Recursion versus Iteration (2/2)</vt:lpstr>
      <vt:lpstr>11. Towers Of Hanoi</vt:lpstr>
      <vt:lpstr>Summary</vt:lpstr>
      <vt:lpstr>End of File</vt:lpstr>
    </vt:vector>
  </TitlesOfParts>
  <Company>SoC, NUS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CS1010: Programming Methodology</dc:title>
  <dc:subject>Week 1</dc:subject>
  <dc:creator>Aaron Tan</dc:creator>
  <cp:lastModifiedBy>Tan Soon Huat, Gary</cp:lastModifiedBy>
  <cp:revision>1605</cp:revision>
  <cp:lastPrinted>2014-07-01T03:51:49Z</cp:lastPrinted>
  <dcterms:created xsi:type="dcterms:W3CDTF">1998-09-05T15:03:32Z</dcterms:created>
  <dcterms:modified xsi:type="dcterms:W3CDTF">2017-10-18T03:58:31Z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