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0"/>
  </p:notesMasterIdLst>
  <p:handoutMasterIdLst>
    <p:handoutMasterId r:id="rId41"/>
  </p:handoutMasterIdLst>
  <p:sldIdLst>
    <p:sldId id="256" r:id="rId2"/>
    <p:sldId id="468" r:id="rId3"/>
    <p:sldId id="509" r:id="rId4"/>
    <p:sldId id="607" r:id="rId5"/>
    <p:sldId id="547" r:id="rId6"/>
    <p:sldId id="608" r:id="rId7"/>
    <p:sldId id="609" r:id="rId8"/>
    <p:sldId id="610" r:id="rId9"/>
    <p:sldId id="611" r:id="rId10"/>
    <p:sldId id="612" r:id="rId11"/>
    <p:sldId id="598" r:id="rId12"/>
    <p:sldId id="599" r:id="rId13"/>
    <p:sldId id="600" r:id="rId14"/>
    <p:sldId id="601" r:id="rId15"/>
    <p:sldId id="605" r:id="rId16"/>
    <p:sldId id="613" r:id="rId17"/>
    <p:sldId id="614" r:id="rId18"/>
    <p:sldId id="615" r:id="rId19"/>
    <p:sldId id="616" r:id="rId20"/>
    <p:sldId id="635" r:id="rId21"/>
    <p:sldId id="617" r:id="rId22"/>
    <p:sldId id="636" r:id="rId23"/>
    <p:sldId id="637" r:id="rId24"/>
    <p:sldId id="638" r:id="rId25"/>
    <p:sldId id="639" r:id="rId26"/>
    <p:sldId id="640" r:id="rId27"/>
    <p:sldId id="641" r:id="rId28"/>
    <p:sldId id="642" r:id="rId29"/>
    <p:sldId id="643" r:id="rId30"/>
    <p:sldId id="644" r:id="rId31"/>
    <p:sldId id="645" r:id="rId32"/>
    <p:sldId id="646" r:id="rId33"/>
    <p:sldId id="647" r:id="rId34"/>
    <p:sldId id="648" r:id="rId35"/>
    <p:sldId id="649" r:id="rId36"/>
    <p:sldId id="650" r:id="rId37"/>
    <p:sldId id="606" r:id="rId38"/>
    <p:sldId id="308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00"/>
    <a:srgbClr val="0000FF"/>
    <a:srgbClr val="008000"/>
    <a:srgbClr val="9F9FFF"/>
    <a:srgbClr val="CDCDFF"/>
    <a:srgbClr val="000000"/>
    <a:srgbClr val="990099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87703" autoAdjust="0"/>
  </p:normalViewPr>
  <p:slideViewPr>
    <p:cSldViewPr snapToGrid="0">
      <p:cViewPr varScale="1">
        <p:scale>
          <a:sx n="83" d="100"/>
          <a:sy n="83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275" y="6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9/18/2017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860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46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08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60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513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96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803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7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78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23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1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35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553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849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501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532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1104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193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779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703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70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942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2678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208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4693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791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398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417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914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552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94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156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00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29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68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574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83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UNIT 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Multidimensional Arrays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FF0E97-A328-4150-A9DF-5F05465F5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10" name="[Picture 6]">
            <a:hlinkClick r:id="rId4"/>
            <a:extLst>
              <a:ext uri="{FF2B5EF4-FFF2-40B4-BE49-F238E27FC236}">
                <a16:creationId xmlns:a16="http://schemas.microsoft.com/office/drawing/2014/main" id="{203DA20D-C2D6-4346-A50C-13CECACC67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A04A3126-8EA6-4DF8-A3B1-F9539F58B8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1.4 Sum Alternate Elements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0778" y="2796129"/>
            <a:ext cx="468071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sum(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sum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	sum +=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4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sumAlt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(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arr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[],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size)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GB" sz="2400" kern="0" dirty="0">
                <a:latin typeface="+mn-lt"/>
                <a:cs typeface="+mn-cs"/>
              </a:rPr>
              <a:t>to return the sum of alternate elements (1</a:t>
            </a:r>
            <a:r>
              <a:rPr lang="en-GB" sz="2400" kern="0" baseline="30000" dirty="0">
                <a:latin typeface="+mn-lt"/>
                <a:cs typeface="+mn-cs"/>
              </a:rPr>
              <a:t>st</a:t>
            </a:r>
            <a:r>
              <a:rPr lang="en-GB" sz="2400" kern="0" dirty="0">
                <a:latin typeface="+mn-lt"/>
                <a:cs typeface="+mn-cs"/>
              </a:rPr>
              <a:t>, 3</a:t>
            </a:r>
            <a:r>
              <a:rPr lang="en-GB" sz="2400" kern="0" baseline="30000" dirty="0">
                <a:latin typeface="+mn-lt"/>
                <a:cs typeface="+mn-cs"/>
              </a:rPr>
              <a:t>rd</a:t>
            </a:r>
            <a:r>
              <a:rPr lang="en-GB" sz="2400" kern="0" dirty="0">
                <a:latin typeface="+mn-lt"/>
                <a:cs typeface="+mn-cs"/>
              </a:rPr>
              <a:t>, 5</a:t>
            </a:r>
            <a:r>
              <a:rPr lang="en-GB" sz="2400" kern="0" baseline="30000" dirty="0">
                <a:latin typeface="+mn-lt"/>
                <a:cs typeface="+mn-cs"/>
              </a:rPr>
              <a:t>th</a:t>
            </a:r>
            <a:r>
              <a:rPr lang="en-GB" sz="2400" kern="0" dirty="0">
                <a:latin typeface="+mn-lt"/>
                <a:cs typeface="+mn-cs"/>
              </a:rPr>
              <a:t>, etc.)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15" name="Group 28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endParaRPr lang="en-SG" dirty="0"/>
            </a:p>
          </p:txBody>
        </p:sp>
      </p:grpSp>
      <p:grpSp>
        <p:nvGrpSpPr>
          <p:cNvPr id="20" name="Group 41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sum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grpSp>
        <p:nvGrpSpPr>
          <p:cNvPr id="23" name="Group 45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12</a:t>
              </a:r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25</a:t>
              </a:r>
            </a:p>
          </p:txBody>
        </p:sp>
        <p:sp>
          <p:nvSpPr>
            <p:cNvPr id="26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8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36</a:t>
              </a:r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9</a:t>
              </a: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20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7996651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20</a:t>
            </a:r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45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81</a:t>
            </a: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0</a:t>
            </a: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4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6</a:t>
            </a: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7005392" y="317165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1" name="TextBox 40"/>
          <p:cNvSpPr txBox="1"/>
          <p:nvPr/>
        </p:nvSpPr>
        <p:spPr>
          <a:xfrm>
            <a:off x="670778" y="2796129"/>
            <a:ext cx="5022378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sumAlt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sum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+=2)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	sum +=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3986935" y="3564014"/>
            <a:ext cx="794479" cy="495055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89F277-36D7-40ED-AC59-43DE7232E83C}"/>
              </a:ext>
            </a:extLst>
          </p:cNvPr>
          <p:cNvSpPr txBox="1"/>
          <p:nvPr/>
        </p:nvSpPr>
        <p:spPr>
          <a:xfrm>
            <a:off x="6502400" y="341501"/>
            <a:ext cx="2489200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SG" sz="2000" i="1" dirty="0"/>
              <a:t>Computational Thinking time again!</a:t>
            </a:r>
          </a:p>
        </p:txBody>
      </p:sp>
    </p:spTree>
    <p:extLst>
      <p:ext uri="{BB962C8B-B14F-4D97-AF65-F5344CB8AC3E}">
        <p14:creationId xmlns:p14="http://schemas.microsoft.com/office/powerpoint/2010/main" val="2993369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1.5 Sum Odd Elements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0778" y="2796129"/>
            <a:ext cx="468071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sum(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sum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	sum +=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4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sumOdd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(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arr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[],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size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) </a:t>
            </a:r>
            <a:r>
              <a:rPr lang="en-GB" sz="2400" kern="0" dirty="0">
                <a:latin typeface="+mn-lt"/>
                <a:cs typeface="+mn-cs"/>
              </a:rPr>
              <a:t>to return the sum of elements that are odd numbers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33" name="Group 28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34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endParaRPr lang="en-SG" dirty="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sum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grpSp>
        <p:nvGrpSpPr>
          <p:cNvPr id="39" name="Group 45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40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12</a:t>
              </a:r>
            </a:p>
          </p:txBody>
        </p:sp>
        <p:sp>
          <p:nvSpPr>
            <p:cNvPr id="41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25</a:t>
              </a:r>
            </a:p>
          </p:txBody>
        </p:sp>
        <p:sp>
          <p:nvSpPr>
            <p:cNvPr id="42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8</a:t>
              </a:r>
            </a:p>
          </p:txBody>
        </p:sp>
        <p:sp>
          <p:nvSpPr>
            <p:cNvPr id="43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36</a:t>
              </a:r>
            </a:p>
          </p:txBody>
        </p:sp>
        <p:sp>
          <p:nvSpPr>
            <p:cNvPr id="44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9</a:t>
              </a:r>
            </a:p>
          </p:txBody>
        </p:sp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20</a:t>
              </a:r>
            </a:p>
          </p:txBody>
        </p:sp>
        <p:sp>
          <p:nvSpPr>
            <p:cNvPr id="46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25</a:t>
            </a: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0</a:t>
            </a:r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1</a:t>
            </a:r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</a:t>
            </a:r>
          </a:p>
        </p:txBody>
      </p:sp>
      <p:sp>
        <p:nvSpPr>
          <p:cNvPr id="51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3</a:t>
            </a: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4</a:t>
            </a:r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5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7996651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34</a:t>
            </a:r>
          </a:p>
        </p:txBody>
      </p:sp>
      <p:sp>
        <p:nvSpPr>
          <p:cNvPr id="55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6</a:t>
            </a: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7005392" y="317165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7005392" y="354718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9" name="Rectangle 16"/>
          <p:cNvSpPr>
            <a:spLocks noChangeArrowheads="1"/>
          </p:cNvSpPr>
          <p:nvPr/>
        </p:nvSpPr>
        <p:spPr bwMode="auto">
          <a:xfrm>
            <a:off x="7005392" y="429824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61" name="Rectangle 16"/>
          <p:cNvSpPr>
            <a:spLocks noChangeArrowheads="1"/>
          </p:cNvSpPr>
          <p:nvPr/>
        </p:nvSpPr>
        <p:spPr bwMode="auto">
          <a:xfrm>
            <a:off x="7005392" y="504930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62" name="TextBox 61"/>
          <p:cNvSpPr txBox="1"/>
          <p:nvPr/>
        </p:nvSpPr>
        <p:spPr>
          <a:xfrm>
            <a:off x="670778" y="2793175"/>
            <a:ext cx="4916240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sumOdd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sum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]%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2</a:t>
            </a:r>
            <a:r>
              <a:rPr lang="en-US" dirty="0">
                <a:latin typeface="Lucida Console" pitchFamily="49" charset="0"/>
              </a:rPr>
              <a:t> == 1)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		sum +=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169233" y="3922719"/>
            <a:ext cx="2698229" cy="315036"/>
          </a:xfrm>
          <a:prstGeom prst="roundRect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A2CBC54-0115-4951-B9DA-CA85EBF33632}"/>
              </a:ext>
            </a:extLst>
          </p:cNvPr>
          <p:cNvSpPr txBox="1"/>
          <p:nvPr/>
        </p:nvSpPr>
        <p:spPr>
          <a:xfrm>
            <a:off x="6502400" y="341501"/>
            <a:ext cx="2489200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SG" sz="2000" i="1" dirty="0"/>
              <a:t>Computational Thinking time again!</a:t>
            </a:r>
          </a:p>
        </p:txBody>
      </p:sp>
    </p:spTree>
    <p:extLst>
      <p:ext uri="{BB962C8B-B14F-4D97-AF65-F5344CB8AC3E}">
        <p14:creationId xmlns:p14="http://schemas.microsoft.com/office/powerpoint/2010/main" val="3823575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1.6 Sum Last 3 Elements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6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7948612" cy="202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sumLast3(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arr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[],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size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)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GB" sz="2400" kern="0" dirty="0">
                <a:latin typeface="+mn-lt"/>
                <a:cs typeface="+mn-cs"/>
              </a:rPr>
              <a:t>to return the sum of the last 3 elements among </a:t>
            </a:r>
            <a:r>
              <a:rPr lang="en-GB" sz="2400" i="1" kern="0" dirty="0">
                <a:latin typeface="+mn-lt"/>
                <a:cs typeface="+mn-cs"/>
              </a:rPr>
              <a:t>size</a:t>
            </a:r>
            <a:r>
              <a:rPr lang="en-GB" sz="2400" kern="0" dirty="0">
                <a:latin typeface="+mn-lt"/>
                <a:cs typeface="+mn-cs"/>
              </a:rPr>
              <a:t> elements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</a:t>
            </a:r>
            <a:r>
              <a:rPr kumimoji="0" lang="en-GB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Examples: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627178"/>
              </p:ext>
            </p:extLst>
          </p:nvPr>
        </p:nvGraphicFramePr>
        <p:xfrm>
          <a:off x="806007" y="3146571"/>
          <a:ext cx="7279574" cy="2377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13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numbers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sumLast3(numbers,</a:t>
                      </a:r>
                      <a:r>
                        <a:rPr lang="en-US" sz="2000" baseline="0" dirty="0"/>
                        <a:t> size)</a:t>
                      </a:r>
                      <a:endParaRPr lang="en-S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 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 5 }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  <a:endParaRPr lang="en-S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 12, -3 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 20, 12, 25, 8, 36, 9 }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53</a:t>
                      </a:r>
                      <a:endParaRPr lang="en-S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 -1, 2, -3,</a:t>
                      </a:r>
                      <a:r>
                        <a:rPr lang="en-US" sz="2000" baseline="0" dirty="0"/>
                        <a:t> 4, -5, 6, -7, 8, 9, 10 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27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DCF555E-3C08-427D-9073-0F05F8F7B44A}"/>
              </a:ext>
            </a:extLst>
          </p:cNvPr>
          <p:cNvSpPr txBox="1"/>
          <p:nvPr/>
        </p:nvSpPr>
        <p:spPr>
          <a:xfrm>
            <a:off x="6502400" y="341501"/>
            <a:ext cx="2489200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SG" sz="2000" i="1" dirty="0"/>
              <a:t>Computational Thinking time again!</a:t>
            </a:r>
          </a:p>
        </p:txBody>
      </p:sp>
    </p:spTree>
    <p:extLst>
      <p:ext uri="{BB962C8B-B14F-4D97-AF65-F5344CB8AC3E}">
        <p14:creationId xmlns:p14="http://schemas.microsoft.com/office/powerpoint/2010/main" val="2900383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1.6 Sum Last 3 Elements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1272570"/>
            <a:ext cx="1642533" cy="46166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Thinking…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39877" y="1672680"/>
            <a:ext cx="4217634" cy="28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>
                <a:latin typeface="+mn-lt"/>
                <a:cs typeface="+mn-cs"/>
              </a:rPr>
              <a:t>Last 3 elements of an array </a:t>
            </a:r>
            <a:r>
              <a:rPr lang="en-GB" sz="2000" kern="0" dirty="0" err="1">
                <a:latin typeface="+mn-lt"/>
                <a:cs typeface="+mn-cs"/>
              </a:rPr>
              <a:t>arr</a:t>
            </a:r>
            <a:endParaRPr lang="en-GB" sz="2000" kern="0" dirty="0">
              <a:latin typeface="+mn-lt"/>
              <a:cs typeface="+mn-cs"/>
            </a:endParaRPr>
          </a:p>
          <a:p>
            <a:pPr marL="795338" lvl="1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i="1" kern="0" dirty="0" err="1">
                <a:latin typeface="+mn-lt"/>
                <a:cs typeface="+mn-cs"/>
              </a:rPr>
              <a:t>arr</a:t>
            </a:r>
            <a:r>
              <a:rPr lang="en-GB" kern="0" dirty="0">
                <a:latin typeface="+mn-lt"/>
                <a:cs typeface="+mn-cs"/>
              </a:rPr>
              <a:t>[</a:t>
            </a:r>
            <a:r>
              <a:rPr lang="en-GB" i="1" kern="0" dirty="0">
                <a:latin typeface="+mn-lt"/>
                <a:cs typeface="+mn-cs"/>
              </a:rPr>
              <a:t>size</a:t>
            </a:r>
            <a:r>
              <a:rPr lang="en-GB" kern="0" dirty="0">
                <a:latin typeface="+mn-lt"/>
                <a:cs typeface="+mn-cs"/>
              </a:rPr>
              <a:t> – 1]</a:t>
            </a:r>
          </a:p>
          <a:p>
            <a:pPr marL="795338" lvl="1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i="1" kern="0" dirty="0" err="1">
                <a:latin typeface="+mn-lt"/>
                <a:cs typeface="+mn-cs"/>
              </a:rPr>
              <a:t>arr</a:t>
            </a:r>
            <a:r>
              <a:rPr lang="en-GB" kern="0" dirty="0">
                <a:latin typeface="+mn-lt"/>
                <a:cs typeface="+mn-cs"/>
              </a:rPr>
              <a:t>[</a:t>
            </a:r>
            <a:r>
              <a:rPr lang="en-GB" i="1" kern="0" dirty="0">
                <a:latin typeface="+mn-lt"/>
                <a:cs typeface="+mn-cs"/>
              </a:rPr>
              <a:t>size</a:t>
            </a:r>
            <a:r>
              <a:rPr lang="en-GB" kern="0" dirty="0">
                <a:latin typeface="+mn-lt"/>
                <a:cs typeface="+mn-cs"/>
              </a:rPr>
              <a:t> – 2]</a:t>
            </a:r>
          </a:p>
          <a:p>
            <a:pPr marL="795338" lvl="1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i="1" kern="0" dirty="0" err="1">
                <a:latin typeface="+mn-lt"/>
                <a:cs typeface="+mn-cs"/>
              </a:rPr>
              <a:t>arr</a:t>
            </a:r>
            <a:r>
              <a:rPr lang="en-GB" kern="0" dirty="0">
                <a:latin typeface="+mn-lt"/>
                <a:cs typeface="+mn-cs"/>
              </a:rPr>
              <a:t>[</a:t>
            </a:r>
            <a:r>
              <a:rPr lang="en-GB" i="1" kern="0" dirty="0">
                <a:latin typeface="+mn-lt"/>
                <a:cs typeface="+mn-cs"/>
              </a:rPr>
              <a:t>size</a:t>
            </a:r>
            <a:r>
              <a:rPr lang="en-GB" kern="0" dirty="0">
                <a:latin typeface="+mn-lt"/>
                <a:cs typeface="+mn-cs"/>
              </a:rPr>
              <a:t> – 3]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latin typeface="+mn-lt"/>
                <a:cs typeface="+mn-cs"/>
              </a:rPr>
              <a:t>A loop to iterate 3 times (hence, need a counter) with index starting at </a:t>
            </a:r>
            <a:r>
              <a:rPr lang="en-GB" sz="2000" i="1" kern="0" dirty="0">
                <a:latin typeface="+mn-lt"/>
                <a:cs typeface="+mn-cs"/>
              </a:rPr>
              <a:t>size</a:t>
            </a:r>
            <a:r>
              <a:rPr lang="en-GB" sz="2000" kern="0" dirty="0">
                <a:latin typeface="+mn-lt"/>
                <a:cs typeface="+mn-cs"/>
              </a:rPr>
              <a:t> – 1 and decrementing it in each iteration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57510" y="1734235"/>
            <a:ext cx="4557889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, count = 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600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sz="1600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sz="1600" dirty="0">
                <a:latin typeface="Lucida Console" pitchFamily="49" charset="0"/>
              </a:rPr>
              <a:t> (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= size - 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600" dirty="0">
                <a:latin typeface="Lucida Console" pitchFamily="49" charset="0"/>
              </a:rPr>
              <a:t>; count&lt;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3</a:t>
            </a:r>
            <a:r>
              <a:rPr lang="en-US" sz="1600" dirty="0">
                <a:latin typeface="Lucida Console" pitchFamily="49" charset="0"/>
              </a:rPr>
              <a:t>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--)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latin typeface="Lucida Console" pitchFamily="49" charset="0"/>
              </a:rPr>
              <a:t>	. . .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latin typeface="Lucida Console" pitchFamily="49" charset="0"/>
              </a:rPr>
              <a:t>	count++;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latin typeface="Lucida Console" pitchFamily="49" charset="0"/>
              </a:rPr>
              <a:t>}	</a:t>
            </a:r>
          </a:p>
        </p:txBody>
      </p:sp>
      <p:sp>
        <p:nvSpPr>
          <p:cNvPr id="21" name="Right Arrow 20"/>
          <p:cNvSpPr/>
          <p:nvPr/>
        </p:nvSpPr>
        <p:spPr bwMode="auto">
          <a:xfrm>
            <a:off x="3793067" y="2856089"/>
            <a:ext cx="395111" cy="282222"/>
          </a:xfrm>
          <a:prstGeom prst="rightArrow">
            <a:avLst/>
          </a:prstGeom>
          <a:solidFill>
            <a:srgbClr val="9F9F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4697765" y="3601156"/>
            <a:ext cx="4217634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indent="-4032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But what if there are fewer than 3 elements in </a:t>
            </a:r>
            <a:r>
              <a:rPr lang="en-GB" sz="2000" i="1" kern="0" dirty="0" err="1">
                <a:solidFill>
                  <a:srgbClr val="C00000"/>
                </a:solidFill>
                <a:latin typeface="+mn-lt"/>
                <a:cs typeface="+mn-cs"/>
              </a:rPr>
              <a:t>arr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?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3334" y="4673600"/>
            <a:ext cx="6678612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, count = 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600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sz="1600" dirty="0">
                <a:latin typeface="Lucida Console" pitchFamily="49" charset="0"/>
              </a:rPr>
              <a:t> (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= size - 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600" dirty="0">
                <a:latin typeface="Lucida Console" pitchFamily="49" charset="0"/>
              </a:rPr>
              <a:t>; (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&gt;= 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600" dirty="0">
                <a:latin typeface="Lucida Console" pitchFamily="49" charset="0"/>
              </a:rPr>
              <a:t>) &amp;&amp; (count&lt;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3</a:t>
            </a:r>
            <a:r>
              <a:rPr lang="en-US" sz="1600" dirty="0">
                <a:latin typeface="Lucida Console" pitchFamily="49" charset="0"/>
              </a:rPr>
              <a:t>) 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--)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latin typeface="Lucida Console" pitchFamily="49" charset="0"/>
              </a:rPr>
              <a:t>	. . .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latin typeface="Lucida Console" pitchFamily="49" charset="0"/>
              </a:rPr>
              <a:t>	count++;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>
                <a:latin typeface="Lucida Console" pitchFamily="49" charset="0"/>
              </a:rPr>
              <a:t>}	</a:t>
            </a:r>
          </a:p>
        </p:txBody>
      </p:sp>
      <p:sp>
        <p:nvSpPr>
          <p:cNvPr id="24" name="Down Arrow 23"/>
          <p:cNvSpPr/>
          <p:nvPr/>
        </p:nvSpPr>
        <p:spPr bwMode="auto">
          <a:xfrm>
            <a:off x="6163733" y="4312356"/>
            <a:ext cx="237067" cy="361244"/>
          </a:xfrm>
          <a:prstGeom prst="downArrow">
            <a:avLst/>
          </a:prstGeom>
          <a:solidFill>
            <a:srgbClr val="9F9F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025322" y="4934297"/>
            <a:ext cx="2698229" cy="315036"/>
          </a:xfrm>
          <a:prstGeom prst="roundRect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32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1.6 Sum Last 3 Elements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78774" y="2097024"/>
            <a:ext cx="7305670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sumLast3(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  <a:endParaRPr lang="en-US" dirty="0">
              <a:solidFill>
                <a:srgbClr val="0000FF"/>
              </a:solidFill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count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, sum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	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size -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>
                <a:latin typeface="Lucida Console" pitchFamily="49" charset="0"/>
              </a:rPr>
              <a:t>;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&gt;=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) &amp;&amp; (count&lt;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3</a:t>
            </a:r>
            <a:r>
              <a:rPr lang="en-US" dirty="0">
                <a:latin typeface="Lucida Console" pitchFamily="49" charset="0"/>
              </a:rPr>
              <a:t>);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--)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	sum +=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	count++;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}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sum;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>
                <a:latin typeface="Lucida Console" pitchFamily="49" charset="0"/>
              </a:rPr>
              <a:t>}	</a:t>
            </a: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7948612" cy="55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Complete</a:t>
            </a:r>
            <a:r>
              <a:rPr kumimoji="0" lang="en-GB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function: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20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1.7 Minimum Pair Difference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8215312" cy="3034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latin typeface="+mn-lt"/>
                <a:cs typeface="+mn-cs"/>
              </a:rPr>
              <a:t>Is it true that all problems on 1D arrays can be solved by single loop? Of course </a:t>
            </a: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not</a:t>
            </a:r>
            <a:r>
              <a:rPr lang="en-GB" sz="2400" kern="0" dirty="0">
                <a:latin typeface="+mn-lt"/>
                <a:cs typeface="+mn-cs"/>
              </a:rPr>
              <a:t>!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function </a:t>
            </a:r>
            <a:r>
              <a:rPr kumimoji="0" lang="en-GB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minPairDiff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(</a:t>
            </a:r>
            <a:r>
              <a:rPr kumimoji="0" lang="en-GB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int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arr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[], </a:t>
            </a:r>
            <a:r>
              <a:rPr kumimoji="0" lang="en-GB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int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 size)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computes the minimum</a:t>
            </a:r>
            <a:r>
              <a:rPr kumimoji="0" lang="en-GB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possible difference of any pair of elements in </a:t>
            </a:r>
            <a:r>
              <a:rPr kumimoji="0" lang="en-GB" sz="2400" b="0" i="1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en-GB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baseline="0" dirty="0">
                <a:latin typeface="+mn-lt"/>
                <a:cs typeface="+mn-cs"/>
              </a:rPr>
              <a:t>For simplicity, assume </a:t>
            </a:r>
            <a:r>
              <a:rPr lang="en-GB" sz="2400" i="1" kern="0" baseline="0" dirty="0">
                <a:latin typeface="+mn-lt"/>
                <a:cs typeface="+mn-cs"/>
              </a:rPr>
              <a:t>size</a:t>
            </a:r>
            <a:r>
              <a:rPr lang="en-GB" sz="2400" kern="0" baseline="0" dirty="0">
                <a:latin typeface="+mn-lt"/>
                <a:cs typeface="+mn-cs"/>
              </a:rPr>
              <a:t> &gt; 1</a:t>
            </a:r>
            <a:r>
              <a:rPr lang="en-GB" sz="2400" kern="0" dirty="0">
                <a:latin typeface="+mn-lt"/>
                <a:cs typeface="+mn-cs"/>
              </a:rPr>
              <a:t> (i.e. there are at least 2 elements in array).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204624"/>
              </p:ext>
            </p:extLst>
          </p:nvPr>
        </p:nvGraphicFramePr>
        <p:xfrm>
          <a:off x="1319134" y="4323644"/>
          <a:ext cx="6405796" cy="1493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33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2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numbers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minPairDiff</a:t>
                      </a:r>
                      <a:r>
                        <a:rPr lang="en-US" sz="2000" dirty="0"/>
                        <a:t>(numbers,</a:t>
                      </a:r>
                      <a:r>
                        <a:rPr lang="en-US" sz="2000" baseline="0" dirty="0"/>
                        <a:t> size)</a:t>
                      </a:r>
                      <a:endParaRPr lang="en-S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 20, 12, 25,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8, 36, 9 </a:t>
                      </a:r>
                      <a:r>
                        <a:rPr lang="en-US" sz="2000" dirty="0"/>
                        <a:t>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{ 431,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945, 64, 841, 783, 107, 598 }</a:t>
                      </a:r>
                      <a:endParaRPr lang="en-SG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SG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2912533" y="5080000"/>
            <a:ext cx="940140" cy="0"/>
            <a:chOff x="2912533" y="5080000"/>
            <a:chExt cx="940140" cy="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2912533" y="5080000"/>
              <a:ext cx="225778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626895" y="5080000"/>
              <a:ext cx="225778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2456765" y="5452533"/>
            <a:ext cx="681546" cy="316727"/>
            <a:chOff x="2456765" y="5452533"/>
            <a:chExt cx="681546" cy="316727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2912533" y="5452533"/>
              <a:ext cx="225778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2456765" y="5769260"/>
              <a:ext cx="360040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26544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1.7 Minimum Pair Difference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1272570"/>
            <a:ext cx="1687689" cy="46166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Thinking…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26733" y="1334125"/>
            <a:ext cx="5381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Eg</a:t>
            </a:r>
            <a:r>
              <a:rPr lang="en-US" sz="2000" dirty="0"/>
              <a:t>: </a:t>
            </a:r>
            <a:r>
              <a:rPr lang="en-US" sz="2000" i="1" dirty="0"/>
              <a:t>size</a:t>
            </a:r>
            <a:r>
              <a:rPr lang="en-US" sz="2000" dirty="0"/>
              <a:t> = 5. Need to compute difference of</a:t>
            </a:r>
            <a:endParaRPr lang="en-SG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26733" y="2057470"/>
            <a:ext cx="2339622" cy="4158664"/>
            <a:chOff x="2226733" y="2057470"/>
            <a:chExt cx="2339622" cy="4158664"/>
          </a:xfrm>
        </p:grpSpPr>
        <p:sp>
          <p:nvSpPr>
            <p:cNvPr id="21" name="TextBox 20"/>
            <p:cNvSpPr txBox="1"/>
            <p:nvPr/>
          </p:nvSpPr>
          <p:spPr>
            <a:xfrm>
              <a:off x="2226733" y="25792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[0]</a:t>
              </a:r>
              <a:endParaRPr lang="en-SG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49133" y="205747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[1]</a:t>
              </a:r>
              <a:endParaRPr lang="en-SG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49133" y="239453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[2]</a:t>
              </a:r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49133" y="2763868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[3]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49133" y="313320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[4]</a:t>
              </a:r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26733" y="403653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[1]</a:t>
              </a:r>
              <a:endParaRPr lang="en-SG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49133" y="3667204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[2]</a:t>
              </a:r>
              <a:endParaRPr lang="en-SG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49133" y="403653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[3]</a:t>
              </a:r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49133" y="43736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[4]</a:t>
              </a:r>
              <a:endParaRPr lang="en-SG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26733" y="508000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[2]</a:t>
              </a:r>
              <a:endParaRPr lang="en-SG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49133" y="492760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[3]</a:t>
              </a:r>
              <a:endParaRPr lang="en-SG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649133" y="526466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[4]</a:t>
              </a:r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26733" y="58468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[3]</a:t>
              </a:r>
              <a:endParaRPr lang="en-SG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649133" y="58468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arr</a:t>
              </a:r>
              <a:r>
                <a:rPr lang="en-US" dirty="0"/>
                <a:t>[4]</a:t>
              </a:r>
              <a:endParaRPr lang="en-SG" dirty="0"/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flipV="1">
              <a:off x="3071988" y="2242136"/>
              <a:ext cx="649112" cy="369332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3071988" y="2579202"/>
              <a:ext cx="649112" cy="18466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3077748" y="2856674"/>
              <a:ext cx="643352" cy="9186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3071988" y="2963144"/>
              <a:ext cx="649112" cy="334812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077748" y="4296834"/>
              <a:ext cx="643352" cy="27644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3077748" y="4206824"/>
              <a:ext cx="649112" cy="14378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3077748" y="3944203"/>
              <a:ext cx="649112" cy="18466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3077748" y="5112266"/>
              <a:ext cx="643352" cy="84668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3077748" y="5286944"/>
              <a:ext cx="649112" cy="162388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5" name="Straight Arrow Connector 44"/>
            <p:cNvCxnSpPr>
              <a:stCxn id="34" idx="3"/>
              <a:endCxn id="35" idx="1"/>
            </p:cNvCxnSpPr>
            <p:nvPr/>
          </p:nvCxnSpPr>
          <p:spPr bwMode="auto">
            <a:xfrm>
              <a:off x="3143955" y="6031468"/>
              <a:ext cx="505178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</p:grpSp>
      <p:sp>
        <p:nvSpPr>
          <p:cNvPr id="46" name="Rectangle 45"/>
          <p:cNvSpPr/>
          <p:nvPr/>
        </p:nvSpPr>
        <p:spPr bwMode="auto">
          <a:xfrm>
            <a:off x="2226733" y="2293702"/>
            <a:ext cx="851015" cy="4006264"/>
          </a:xfrm>
          <a:prstGeom prst="rect">
            <a:avLst/>
          </a:prstGeom>
          <a:solidFill>
            <a:srgbClr val="0000FF">
              <a:alpha val="3098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045" y="1765082"/>
            <a:ext cx="2537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Outer loop index </a:t>
            </a:r>
          </a:p>
          <a:p>
            <a:r>
              <a:rPr lang="en-US" sz="1600" i="1" dirty="0" err="1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 from 0 to </a:t>
            </a:r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-2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726860" y="2125737"/>
            <a:ext cx="851015" cy="1376796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693355" y="2579202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1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726860" y="3667204"/>
            <a:ext cx="851015" cy="1075730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93355" y="3959592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2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726860" y="4927600"/>
            <a:ext cx="851015" cy="706398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93355" y="5004544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3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726860" y="5846802"/>
            <a:ext cx="851015" cy="453164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93355" y="5739080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4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4854222" y="2426802"/>
            <a:ext cx="2094089" cy="3897053"/>
            <a:chOff x="4854222" y="2426802"/>
            <a:chExt cx="2094089" cy="3897053"/>
          </a:xfrm>
        </p:grpSpPr>
        <p:cxnSp>
          <p:nvCxnSpPr>
            <p:cNvPr id="57" name="Straight Connector 56"/>
            <p:cNvCxnSpPr/>
            <p:nvPr/>
          </p:nvCxnSpPr>
          <p:spPr bwMode="auto">
            <a:xfrm>
              <a:off x="4854222" y="2426802"/>
              <a:ext cx="1941689" cy="389705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5006622" y="2426802"/>
              <a:ext cx="1941689" cy="389705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9" name="TextBox 58"/>
          <p:cNvSpPr txBox="1"/>
          <p:nvPr/>
        </p:nvSpPr>
        <p:spPr>
          <a:xfrm>
            <a:off x="6163734" y="1765082"/>
            <a:ext cx="2733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j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 from </a:t>
            </a:r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+1 to </a:t>
            </a:r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7137285" y="2303875"/>
            <a:ext cx="320012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878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1.7 Minimum Pair Difference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5045" y="1646329"/>
            <a:ext cx="2537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Outer loop index </a:t>
            </a:r>
          </a:p>
          <a:p>
            <a:r>
              <a:rPr lang="en-US" sz="1600" i="1" dirty="0" err="1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 from 0 to </a:t>
            </a:r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-2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63734" y="1646329"/>
            <a:ext cx="2733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j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 from </a:t>
            </a:r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+1 to </a:t>
            </a:r>
            <a:r>
              <a:rPr lang="en-US" sz="1600" i="1" dirty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>
                <a:solidFill>
                  <a:srgbClr val="8000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8930" y="2231195"/>
            <a:ext cx="7495822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minPairDiff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  <a:endParaRPr lang="en-US" dirty="0">
              <a:solidFill>
                <a:srgbClr val="0000FF"/>
              </a:solidFill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j, diff, </a:t>
            </a:r>
            <a:r>
              <a:rPr lang="en-US" dirty="0" err="1">
                <a:latin typeface="Lucida Console" pitchFamily="49" charset="0"/>
              </a:rPr>
              <a:t>minDiff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latin typeface="Lucida Console" pitchFamily="49" charset="0"/>
              </a:rPr>
              <a:t>minDiff</a:t>
            </a:r>
            <a:r>
              <a:rPr lang="en-US" dirty="0">
                <a:latin typeface="Lucida Console" pitchFamily="49" charset="0"/>
              </a:rPr>
              <a:t> = abs(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] –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>
                <a:latin typeface="Lucida Console" pitchFamily="49" charset="0"/>
              </a:rPr>
              <a:t>]);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Lucida Console" pitchFamily="49" charset="0"/>
              </a:rPr>
              <a:t>// init min diff.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	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size-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 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	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(j = i+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>
                <a:latin typeface="Lucida Console" pitchFamily="49" charset="0"/>
              </a:rPr>
              <a:t>; j &lt; size; j++) {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			diff = abs(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 –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[j]);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		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dirty="0">
                <a:latin typeface="Lucida Console" pitchFamily="49" charset="0"/>
              </a:rPr>
              <a:t> (diff &lt; </a:t>
            </a:r>
            <a:r>
              <a:rPr lang="en-US" dirty="0" err="1">
                <a:latin typeface="Lucida Console" pitchFamily="49" charset="0"/>
              </a:rPr>
              <a:t>minDiff</a:t>
            </a:r>
            <a:r>
              <a:rPr lang="en-US" dirty="0">
                <a:latin typeface="Lucida Console" pitchFamily="49" charset="0"/>
              </a:rPr>
              <a:t>)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				</a:t>
            </a:r>
            <a:r>
              <a:rPr lang="en-US" dirty="0" err="1">
                <a:latin typeface="Lucida Console" pitchFamily="49" charset="0"/>
              </a:rPr>
              <a:t>minDiff</a:t>
            </a:r>
            <a:r>
              <a:rPr lang="en-US" dirty="0">
                <a:latin typeface="Lucida Console" pitchFamily="49" charset="0"/>
              </a:rPr>
              <a:t> = diff;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		}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minDiff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>
                <a:latin typeface="Lucida Console" pitchFamily="49" charset="0"/>
              </a:rPr>
              <a:t>}	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1174699"/>
            <a:ext cx="2127956" cy="46166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 code…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3242" y="4583875"/>
            <a:ext cx="4633813" cy="21390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This kind of nested loop is found in many applications involving 1D array, for example, sorting (to be covered later).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In fact, this problem can be solved by first sorting the array, then scan through the array once more to pick the pair of </a:t>
            </a:r>
            <a:r>
              <a:rPr lang="en-US" dirty="0" err="1"/>
              <a:t>neighbours</a:t>
            </a:r>
            <a:r>
              <a:rPr lang="en-US" dirty="0"/>
              <a:t> with the smallest </a:t>
            </a:r>
            <a:r>
              <a:rPr lang="en-US" sz="2000" dirty="0"/>
              <a:t>difference. </a:t>
            </a:r>
          </a:p>
        </p:txBody>
      </p:sp>
    </p:spTree>
    <p:extLst>
      <p:ext uri="{BB962C8B-B14F-4D97-AF65-F5344CB8AC3E}">
        <p14:creationId xmlns:p14="http://schemas.microsoft.com/office/powerpoint/2010/main" val="164110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Code Provided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518987" y="1330036"/>
            <a:ext cx="8357719" cy="447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kern="0" dirty="0">
                <a:solidFill>
                  <a:srgbClr val="0000FF"/>
                </a:solidFill>
              </a:rPr>
              <a:t>Unit9_FindMax.c: 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1.2 Find Maximum Element</a:t>
            </a:r>
            <a:endParaRPr lang="en-GB" kern="0" dirty="0">
              <a:solidFill>
                <a:srgbClr val="000000"/>
              </a:solidFill>
            </a:endParaRPr>
          </a:p>
          <a:p>
            <a:pPr marL="457200" lvl="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kern="0" dirty="0">
                <a:solidFill>
                  <a:srgbClr val="0000FF"/>
                </a:solidFill>
              </a:rPr>
              <a:t>Unit9_SumElements.c: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1.3 Sum Elements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1.4 Sum Alternate Elements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1.5 Sum Odd Elements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1.6 Sum Last 3 Elements</a:t>
            </a:r>
          </a:p>
          <a:p>
            <a:pPr marL="457200" lvl="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kern="0" dirty="0">
                <a:solidFill>
                  <a:srgbClr val="0000FF"/>
                </a:solidFill>
              </a:rPr>
              <a:t>Unit9_MinPairDiff.c: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</a:t>
            </a:r>
            <a:r>
              <a:rPr lang="en-GB" sz="2000" kern="0" dirty="0"/>
              <a:t>1.7 Minimum Pair Difference</a:t>
            </a:r>
          </a:p>
        </p:txBody>
      </p:sp>
    </p:spTree>
    <p:extLst>
      <p:ext uri="{BB962C8B-B14F-4D97-AF65-F5344CB8AC3E}">
        <p14:creationId xmlns:p14="http://schemas.microsoft.com/office/powerpoint/2010/main" val="63146334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000" dirty="0">
                <a:solidFill>
                  <a:srgbClr val="0000FF"/>
                </a:solidFill>
              </a:rPr>
              <a:t>1.8 Accessing 1D Array Elements in Function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Line Callout 2 13"/>
          <p:cNvSpPr/>
          <p:nvPr/>
        </p:nvSpPr>
        <p:spPr bwMode="auto">
          <a:xfrm>
            <a:off x="4976037" y="1219200"/>
            <a:ext cx="2955852" cy="908692"/>
          </a:xfrm>
          <a:prstGeom prst="borderCallout2">
            <a:avLst>
              <a:gd name="adj1" fmla="val 74915"/>
              <a:gd name="adj2" fmla="val 74"/>
              <a:gd name="adj3" fmla="val 101827"/>
              <a:gd name="adj4" fmla="val -66761"/>
              <a:gd name="adj5" fmla="val 67724"/>
              <a:gd name="adj6" fmla="val -70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Why is it not necessary to have a value in here to indicate the “real” size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?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1219200"/>
            <a:ext cx="444263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function header with array parameter,</a:t>
            </a:r>
          </a:p>
          <a:p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sum(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a[ 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size)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2296633"/>
            <a:ext cx="8215312" cy="411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>
                <a:latin typeface="+mn-lt"/>
                <a:cs typeface="+mn-cs"/>
              </a:rPr>
              <a:t>A value is not necessary (and is ignored by compiler if provided) as accessing a particular array element requires only the following information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>
                <a:latin typeface="+mn-lt"/>
                <a:cs typeface="+mn-cs"/>
              </a:rPr>
              <a:t>The address of the first element of the array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>
                <a:latin typeface="+mn-lt"/>
                <a:cs typeface="+mn-cs"/>
              </a:rPr>
              <a:t>The size of each element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>
                <a:latin typeface="+mn-lt"/>
                <a:cs typeface="+mn-cs"/>
              </a:rPr>
              <a:t>Both information are known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1828800" algn="l"/>
              </a:tabLst>
              <a:defRPr/>
            </a:pPr>
            <a:r>
              <a:rPr lang="en-GB" kern="0" dirty="0">
                <a:latin typeface="+mn-lt"/>
                <a:cs typeface="+mn-cs"/>
              </a:rPr>
              <a:t>For example, when the above function is called with </a:t>
            </a:r>
            <a:br>
              <a:rPr lang="en-GB" kern="0" dirty="0">
                <a:latin typeface="+mn-lt"/>
                <a:cs typeface="+mn-cs"/>
              </a:rPr>
            </a:br>
            <a:r>
              <a:rPr lang="en-GB" kern="0" dirty="0">
                <a:latin typeface="+mn-lt"/>
                <a:cs typeface="+mn-cs"/>
              </a:rPr>
              <a:t>	</a:t>
            </a:r>
            <a:r>
              <a:rPr lang="en-GB" sz="1600" kern="0" dirty="0" err="1">
                <a:solidFill>
                  <a:srgbClr val="0000FF"/>
                </a:solidFill>
                <a:latin typeface="Lucida Console" pitchFamily="49" charset="0"/>
                <a:cs typeface="+mn-cs"/>
              </a:rPr>
              <a:t>ans</a:t>
            </a:r>
            <a:r>
              <a:rPr lang="en-GB" sz="1600" kern="0" dirty="0">
                <a:solidFill>
                  <a:srgbClr val="0000FF"/>
                </a:solidFill>
                <a:latin typeface="Lucida Console" pitchFamily="49" charset="0"/>
                <a:cs typeface="+mn-cs"/>
              </a:rPr>
              <a:t> = sum(numbers, 6); </a:t>
            </a:r>
            <a:br>
              <a:rPr lang="en-GB" kern="0" dirty="0">
                <a:latin typeface="+mn-lt"/>
                <a:cs typeface="+mn-cs"/>
              </a:rPr>
            </a:br>
            <a:r>
              <a:rPr lang="en-GB" kern="0" dirty="0">
                <a:latin typeface="+mn-lt"/>
                <a:cs typeface="+mn-cs"/>
              </a:rPr>
              <a:t>in the main(), the address of the first element, &amp;numbers[0], is copied into the parameter a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>
                <a:latin typeface="+mn-lt"/>
                <a:cs typeface="+mn-cs"/>
              </a:rPr>
              <a:t>The size of each element is determined since the element type (</a:t>
            </a:r>
            <a:r>
              <a:rPr lang="en-GB" kern="0" dirty="0" err="1">
                <a:latin typeface="+mn-lt"/>
                <a:cs typeface="+mn-cs"/>
              </a:rPr>
              <a:t>int</a:t>
            </a:r>
            <a:r>
              <a:rPr lang="en-GB" kern="0" dirty="0">
                <a:latin typeface="+mn-lt"/>
                <a:cs typeface="+mn-cs"/>
              </a:rPr>
              <a:t>) is given (in </a:t>
            </a:r>
            <a:r>
              <a:rPr lang="en-GB" kern="0" dirty="0" err="1">
                <a:latin typeface="+mn-lt"/>
                <a:cs typeface="+mn-cs"/>
              </a:rPr>
              <a:t>sunfire</a:t>
            </a:r>
            <a:r>
              <a:rPr lang="en-GB" kern="0" dirty="0">
                <a:latin typeface="+mn-lt"/>
                <a:cs typeface="+mn-cs"/>
              </a:rPr>
              <a:t>, an integer takes up 4 bytes)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790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9: Multidimensional Arrays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Unit9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424354"/>
            <a:ext cx="7620000" cy="2180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Objective: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Understand the concept of multi-dimensional arrays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Problem solving using multidimensional arrays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73100" y="3603113"/>
            <a:ext cx="7620000" cy="174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Reference: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Chapter 7: Array Pointers</a:t>
            </a:r>
          </a:p>
          <a:p>
            <a:pPr marL="956945" lvl="2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000" dirty="0"/>
              <a:t>Section 7.8 Multidimensional Arrays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000" dirty="0">
                <a:solidFill>
                  <a:srgbClr val="0000FF"/>
                </a:solidFill>
              </a:rPr>
              <a:t>1.8 Accessing 1D Array Elements in Function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7" name="Line Callout 2 26"/>
          <p:cNvSpPr/>
          <p:nvPr/>
        </p:nvSpPr>
        <p:spPr bwMode="auto">
          <a:xfrm>
            <a:off x="4976037" y="1219200"/>
            <a:ext cx="2955852" cy="908692"/>
          </a:xfrm>
          <a:prstGeom prst="borderCallout2">
            <a:avLst>
              <a:gd name="adj1" fmla="val 74915"/>
              <a:gd name="adj2" fmla="val 74"/>
              <a:gd name="adj3" fmla="val 101827"/>
              <a:gd name="adj4" fmla="val -66761"/>
              <a:gd name="adj5" fmla="val 67724"/>
              <a:gd name="adj6" fmla="val -70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Why is it not necessary to have a value in here to indicate the “real” size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?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1219200"/>
            <a:ext cx="444263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function header with array parameter,</a:t>
            </a:r>
          </a:p>
          <a:p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sum(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a[ 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size)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457200" y="2296633"/>
            <a:ext cx="8215312" cy="234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>
                <a:latin typeface="+mn-lt"/>
                <a:cs typeface="+mn-cs"/>
              </a:rPr>
              <a:t>With this, the system is able to calculate the effective address of the required element, say 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a[2]</a:t>
            </a:r>
            <a:r>
              <a:rPr lang="en-GB" sz="2000" kern="0" dirty="0">
                <a:latin typeface="+mn-lt"/>
                <a:cs typeface="+mn-cs"/>
              </a:rPr>
              <a:t>, by the following formula: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defRPr/>
            </a:pPr>
            <a:r>
              <a:rPr lang="en-GB" sz="2000" kern="0" dirty="0">
                <a:latin typeface="+mn-lt"/>
                <a:cs typeface="+mn-cs"/>
              </a:rPr>
              <a:t>	Address of 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a[2]</a:t>
            </a:r>
            <a:r>
              <a:rPr lang="en-GB" sz="2000" kern="0" dirty="0">
                <a:latin typeface="+mn-lt"/>
                <a:cs typeface="+mn-cs"/>
              </a:rPr>
              <a:t> = base address + (2 </a:t>
            </a:r>
            <a:r>
              <a:rPr lang="en-GB" sz="2000" kern="0" dirty="0">
                <a:latin typeface="+mn-lt"/>
                <a:cs typeface="+mn-cs"/>
                <a:sym typeface="Symbol"/>
              </a:rPr>
              <a:t> size of each element)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defRPr/>
            </a:pPr>
            <a:r>
              <a:rPr lang="en-GB" sz="2000" kern="0" dirty="0">
                <a:latin typeface="+mn-lt"/>
                <a:cs typeface="+mn-cs"/>
                <a:sym typeface="Symbol"/>
              </a:rPr>
              <a:t>where base address is the address of the first element</a:t>
            </a:r>
            <a:endParaRPr lang="en-GB" sz="2000" kern="0" dirty="0">
              <a:latin typeface="+mn-lt"/>
              <a:cs typeface="+mn-cs"/>
            </a:endParaRPr>
          </a:p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latin typeface="+mn-lt"/>
                <a:cs typeface="+mn-cs"/>
              </a:rPr>
              <a:t>Hence, suppose the base address is 2400, then address of 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a[2]</a:t>
            </a:r>
            <a:r>
              <a:rPr lang="en-GB" sz="2000" kern="0" dirty="0">
                <a:latin typeface="+mn-lt"/>
                <a:cs typeface="+mn-cs"/>
              </a:rPr>
              <a:t> is 2400 + (2 </a:t>
            </a:r>
            <a:r>
              <a:rPr lang="en-GB" sz="2000" kern="0" dirty="0">
                <a:sym typeface="Symbol"/>
              </a:rPr>
              <a:t> </a:t>
            </a:r>
            <a:r>
              <a:rPr lang="en-GB" sz="2000" kern="0" dirty="0">
                <a:latin typeface="+mn-lt"/>
                <a:cs typeface="+mn-cs"/>
              </a:rPr>
              <a:t>4), or 2408.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01969" y="4738972"/>
            <a:ext cx="4237856" cy="777343"/>
            <a:chOff x="1101969" y="4738972"/>
            <a:chExt cx="4237856" cy="777343"/>
          </a:xfrm>
        </p:grpSpPr>
        <p:grpSp>
          <p:nvGrpSpPr>
            <p:cNvPr id="2" name="Group 1"/>
            <p:cNvGrpSpPr/>
            <p:nvPr/>
          </p:nvGrpSpPr>
          <p:grpSpPr>
            <a:xfrm>
              <a:off x="1101969" y="5139081"/>
              <a:ext cx="3390958" cy="377234"/>
              <a:chOff x="1101969" y="5139081"/>
              <a:chExt cx="3390958" cy="377234"/>
            </a:xfrm>
          </p:grpSpPr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1952233" y="5139081"/>
                <a:ext cx="846898" cy="377233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/>
                  <a:t>19</a:t>
                </a:r>
                <a:endParaRPr lang="en-SG" dirty="0"/>
              </a:p>
            </p:txBody>
          </p:sp>
          <p:sp>
            <p:nvSpPr>
              <p:cNvPr id="31" name="Rectangle 16"/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/>
                  <a:t>12</a:t>
                </a:r>
                <a:endParaRPr lang="en-SG" dirty="0"/>
              </a:p>
            </p:txBody>
          </p:sp>
          <p:sp>
            <p:nvSpPr>
              <p:cNvPr id="32" name="Rectangle 16"/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/>
                  <a:t>5</a:t>
                </a:r>
                <a:endParaRPr lang="en-SG" dirty="0"/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364602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/>
                  <a:t>7</a:t>
                </a:r>
                <a:endParaRPr lang="en-SG" dirty="0"/>
              </a:p>
            </p:txBody>
          </p:sp>
        </p:grpSp>
        <p:sp>
          <p:nvSpPr>
            <p:cNvPr id="34" name="Rectangle 16"/>
            <p:cNvSpPr>
              <a:spLocks noChangeArrowheads="1"/>
            </p:cNvSpPr>
            <p:nvPr/>
          </p:nvSpPr>
          <p:spPr bwMode="auto">
            <a:xfrm>
              <a:off x="4492927" y="5140785"/>
              <a:ext cx="846898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...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101969" y="4738972"/>
              <a:ext cx="3390958" cy="400110"/>
              <a:chOff x="1101969" y="4738972"/>
              <a:chExt cx="3390958" cy="400110"/>
            </a:xfrm>
          </p:grpSpPr>
          <p:sp>
            <p:nvSpPr>
              <p:cNvPr id="35" name="TextBox 15"/>
              <p:cNvSpPr txBox="1">
                <a:spLocks noChangeArrowheads="1"/>
              </p:cNvSpPr>
              <p:nvPr/>
            </p:nvSpPr>
            <p:spPr bwMode="auto">
              <a:xfrm>
                <a:off x="1101969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a[0]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6" name="TextBox 15"/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a[1]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7" name="TextBox 15"/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a[2]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8" name="TextBox 15"/>
              <p:cNvSpPr txBox="1">
                <a:spLocks noChangeArrowheads="1"/>
              </p:cNvSpPr>
              <p:nvPr/>
            </p:nvSpPr>
            <p:spPr bwMode="auto">
              <a:xfrm>
                <a:off x="3646028" y="4738972"/>
                <a:ext cx="84689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a[3]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999741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 Multi-dimensional Arrays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general, an array can have any number of dimensions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 of a 2-dimensional (2D) array: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9638" y="2616435"/>
            <a:ext cx="4264025" cy="1322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3 rows, 5 columns</a:t>
            </a:r>
          </a:p>
          <a:p>
            <a:pPr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23888" y="4191990"/>
            <a:ext cx="7948612" cy="85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Arrays are stored in </a:t>
            </a:r>
            <a:r>
              <a:rPr lang="en-GB" sz="2400" dirty="0">
                <a:solidFill>
                  <a:srgbClr val="0000FF"/>
                </a:solidFill>
              </a:rPr>
              <a:t>row-major order</a:t>
            </a:r>
          </a:p>
          <a:p>
            <a:pPr lvl="1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That is, elements in row 0 comes before row 1, etc.</a:t>
            </a:r>
            <a:endParaRPr lang="en-GB" sz="24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</a:pPr>
            <a:endParaRPr lang="en-GB" sz="24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grpSp>
        <p:nvGrpSpPr>
          <p:cNvPr id="21" name="Group 51"/>
          <p:cNvGrpSpPr>
            <a:grpSpLocks/>
          </p:cNvGrpSpPr>
          <p:nvPr/>
        </p:nvGrpSpPr>
        <p:grpSpPr bwMode="auto">
          <a:xfrm>
            <a:off x="974725" y="5207476"/>
            <a:ext cx="7445375" cy="1027112"/>
            <a:chOff x="974271" y="5024846"/>
            <a:chExt cx="7445829" cy="1026226"/>
          </a:xfrm>
        </p:grpSpPr>
        <p:grpSp>
          <p:nvGrpSpPr>
            <p:cNvPr id="22" name="Group 44"/>
            <p:cNvGrpSpPr>
              <a:grpSpLocks/>
            </p:cNvGrpSpPr>
            <p:nvPr/>
          </p:nvGrpSpPr>
          <p:grpSpPr bwMode="auto">
            <a:xfrm>
              <a:off x="974271" y="5024846"/>
              <a:ext cx="7445829" cy="365760"/>
              <a:chOff x="974271" y="5024846"/>
              <a:chExt cx="7445829" cy="365760"/>
            </a:xfrm>
          </p:grpSpPr>
          <p:sp>
            <p:nvSpPr>
              <p:cNvPr id="29" name="TextBox 34"/>
              <p:cNvSpPr txBox="1">
                <a:spLocks noChangeArrowheads="1"/>
              </p:cNvSpPr>
              <p:nvPr/>
            </p:nvSpPr>
            <p:spPr bwMode="auto">
              <a:xfrm>
                <a:off x="974271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a[0][0]</a:t>
                </a:r>
                <a:endParaRPr lang="en-SG"/>
              </a:p>
            </p:txBody>
          </p:sp>
          <p:sp>
            <p:nvSpPr>
              <p:cNvPr id="30" name="TextBox 35"/>
              <p:cNvSpPr txBox="1">
                <a:spLocks noChangeArrowheads="1"/>
              </p:cNvSpPr>
              <p:nvPr/>
            </p:nvSpPr>
            <p:spPr bwMode="auto">
              <a:xfrm>
                <a:off x="1980111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2" name="TextBox 36"/>
              <p:cNvSpPr txBox="1">
                <a:spLocks noChangeArrowheads="1"/>
              </p:cNvSpPr>
              <p:nvPr/>
            </p:nvSpPr>
            <p:spPr bwMode="auto">
              <a:xfrm>
                <a:off x="2450374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a[0][4]</a:t>
                </a:r>
                <a:endParaRPr lang="en-SG"/>
              </a:p>
            </p:txBody>
          </p:sp>
          <p:sp>
            <p:nvSpPr>
              <p:cNvPr id="33" name="TextBox 37"/>
              <p:cNvSpPr txBox="1">
                <a:spLocks noChangeArrowheads="1"/>
              </p:cNvSpPr>
              <p:nvPr/>
            </p:nvSpPr>
            <p:spPr bwMode="auto">
              <a:xfrm>
                <a:off x="3456214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a[1][0]</a:t>
                </a:r>
                <a:endParaRPr lang="en-SG"/>
              </a:p>
            </p:txBody>
          </p:sp>
          <p:sp>
            <p:nvSpPr>
              <p:cNvPr id="34" name="TextBox 38"/>
              <p:cNvSpPr txBox="1">
                <a:spLocks noChangeArrowheads="1"/>
              </p:cNvSpPr>
              <p:nvPr/>
            </p:nvSpPr>
            <p:spPr bwMode="auto">
              <a:xfrm>
                <a:off x="4462054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5" name="TextBox 39"/>
              <p:cNvSpPr txBox="1">
                <a:spLocks noChangeArrowheads="1"/>
              </p:cNvSpPr>
              <p:nvPr/>
            </p:nvSpPr>
            <p:spPr bwMode="auto">
              <a:xfrm>
                <a:off x="4932317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a[1][4]</a:t>
                </a:r>
                <a:endParaRPr lang="en-SG"/>
              </a:p>
            </p:txBody>
          </p:sp>
          <p:sp>
            <p:nvSpPr>
              <p:cNvPr id="36" name="TextBox 40"/>
              <p:cNvSpPr txBox="1">
                <a:spLocks noChangeArrowheads="1"/>
              </p:cNvSpPr>
              <p:nvPr/>
            </p:nvSpPr>
            <p:spPr bwMode="auto">
              <a:xfrm>
                <a:off x="5938157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a[2][0]</a:t>
                </a:r>
                <a:endParaRPr lang="en-SG"/>
              </a:p>
            </p:txBody>
          </p:sp>
          <p:sp>
            <p:nvSpPr>
              <p:cNvPr id="37" name="TextBox 41"/>
              <p:cNvSpPr txBox="1">
                <a:spLocks noChangeArrowheads="1"/>
              </p:cNvSpPr>
              <p:nvPr/>
            </p:nvSpPr>
            <p:spPr bwMode="auto">
              <a:xfrm>
                <a:off x="6943997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8" name="TextBox 42"/>
              <p:cNvSpPr txBox="1">
                <a:spLocks noChangeArrowheads="1"/>
              </p:cNvSpPr>
              <p:nvPr/>
            </p:nvSpPr>
            <p:spPr bwMode="auto">
              <a:xfrm>
                <a:off x="7414260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a[2][4]</a:t>
                </a:r>
                <a:endParaRPr lang="en-SG"/>
              </a:p>
            </p:txBody>
          </p:sp>
        </p:grpSp>
        <p:sp>
          <p:nvSpPr>
            <p:cNvPr id="23" name="TextBox 43"/>
            <p:cNvSpPr txBox="1">
              <a:spLocks noChangeArrowheads="1"/>
            </p:cNvSpPr>
            <p:nvPr/>
          </p:nvSpPr>
          <p:spPr bwMode="auto">
            <a:xfrm>
              <a:off x="1776802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0</a:t>
              </a:r>
              <a:endParaRPr lang="en-SG"/>
            </a:p>
          </p:txBody>
        </p:sp>
        <p:sp>
          <p:nvSpPr>
            <p:cNvPr id="24" name="TextBox 45"/>
            <p:cNvSpPr txBox="1">
              <a:spLocks noChangeArrowheads="1"/>
            </p:cNvSpPr>
            <p:nvPr/>
          </p:nvSpPr>
          <p:spPr bwMode="auto">
            <a:xfrm>
              <a:off x="4252078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1</a:t>
              </a:r>
              <a:endParaRPr lang="en-SG"/>
            </a:p>
          </p:txBody>
        </p:sp>
        <p:sp>
          <p:nvSpPr>
            <p:cNvPr id="25" name="TextBox 46"/>
            <p:cNvSpPr txBox="1">
              <a:spLocks noChangeArrowheads="1"/>
            </p:cNvSpPr>
            <p:nvPr/>
          </p:nvSpPr>
          <p:spPr bwMode="auto">
            <a:xfrm>
              <a:off x="6718805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2</a:t>
              </a:r>
              <a:endParaRPr lang="en-SG"/>
            </a:p>
          </p:txBody>
        </p:sp>
        <p:sp>
          <p:nvSpPr>
            <p:cNvPr id="26" name="Right Brace 47"/>
            <p:cNvSpPr>
              <a:spLocks/>
            </p:cNvSpPr>
            <p:nvPr/>
          </p:nvSpPr>
          <p:spPr bwMode="auto">
            <a:xfrm rot="5400000">
              <a:off x="2137117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7" name="Right Brace 49"/>
            <p:cNvSpPr>
              <a:spLocks/>
            </p:cNvSpPr>
            <p:nvPr/>
          </p:nvSpPr>
          <p:spPr bwMode="auto">
            <a:xfrm rot="5400000">
              <a:off x="4612393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8" name="Right Brace 50"/>
            <p:cNvSpPr>
              <a:spLocks/>
            </p:cNvSpPr>
            <p:nvPr/>
          </p:nvSpPr>
          <p:spPr bwMode="auto">
            <a:xfrm rot="5400000">
              <a:off x="7079120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39" name="Group 69"/>
          <p:cNvGrpSpPr/>
          <p:nvPr/>
        </p:nvGrpSpPr>
        <p:grpSpPr>
          <a:xfrm>
            <a:off x="5611813" y="2616435"/>
            <a:ext cx="2413000" cy="1165225"/>
            <a:chOff x="5611813" y="2749550"/>
            <a:chExt cx="2413000" cy="1165225"/>
          </a:xfrm>
        </p:grpSpPr>
        <p:grpSp>
          <p:nvGrpSpPr>
            <p:cNvPr id="40" name="Group 56"/>
            <p:cNvGrpSpPr/>
            <p:nvPr/>
          </p:nvGrpSpPr>
          <p:grpSpPr>
            <a:xfrm>
              <a:off x="5930457" y="3057154"/>
              <a:ext cx="2078130" cy="282123"/>
              <a:chOff x="5930457" y="3057154"/>
              <a:chExt cx="2078130" cy="282123"/>
            </a:xfrm>
          </p:grpSpPr>
          <p:sp>
            <p:nvSpPr>
              <p:cNvPr id="61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4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5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41" name="TextBox 24"/>
            <p:cNvSpPr txBox="1">
              <a:spLocks noChangeArrowheads="1"/>
            </p:cNvSpPr>
            <p:nvPr/>
          </p:nvSpPr>
          <p:spPr bwMode="auto">
            <a:xfrm>
              <a:off x="593045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0</a:t>
              </a:r>
              <a:endParaRPr lang="en-SG" sz="1400"/>
            </a:p>
          </p:txBody>
        </p:sp>
        <p:sp>
          <p:nvSpPr>
            <p:cNvPr id="42" name="TextBox 25"/>
            <p:cNvSpPr txBox="1">
              <a:spLocks noChangeArrowheads="1"/>
            </p:cNvSpPr>
            <p:nvPr/>
          </p:nvSpPr>
          <p:spPr bwMode="auto">
            <a:xfrm>
              <a:off x="629066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1</a:t>
              </a:r>
              <a:endParaRPr lang="en-SG" sz="1400"/>
            </a:p>
          </p:txBody>
        </p:sp>
        <p:sp>
          <p:nvSpPr>
            <p:cNvPr id="43" name="TextBox 26"/>
            <p:cNvSpPr txBox="1">
              <a:spLocks noChangeArrowheads="1"/>
            </p:cNvSpPr>
            <p:nvPr/>
          </p:nvSpPr>
          <p:spPr bwMode="auto">
            <a:xfrm>
              <a:off x="6761709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2</a:t>
              </a:r>
              <a:endParaRPr lang="en-SG" sz="1400"/>
            </a:p>
          </p:txBody>
        </p:sp>
        <p:sp>
          <p:nvSpPr>
            <p:cNvPr id="44" name="TextBox 27"/>
            <p:cNvSpPr txBox="1">
              <a:spLocks noChangeArrowheads="1"/>
            </p:cNvSpPr>
            <p:nvPr/>
          </p:nvSpPr>
          <p:spPr bwMode="auto">
            <a:xfrm>
              <a:off x="7138146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3</a:t>
              </a:r>
              <a:endParaRPr lang="en-SG" sz="1400"/>
            </a:p>
          </p:txBody>
        </p:sp>
        <p:sp>
          <p:nvSpPr>
            <p:cNvPr id="45" name="TextBox 28"/>
            <p:cNvSpPr txBox="1">
              <a:spLocks noChangeArrowheads="1"/>
            </p:cNvSpPr>
            <p:nvPr/>
          </p:nvSpPr>
          <p:spPr bwMode="auto">
            <a:xfrm>
              <a:off x="760918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4</a:t>
              </a:r>
              <a:endParaRPr lang="en-SG" sz="1400"/>
            </a:p>
          </p:txBody>
        </p:sp>
        <p:sp>
          <p:nvSpPr>
            <p:cNvPr id="46" name="TextBox 29"/>
            <p:cNvSpPr txBox="1">
              <a:spLocks noChangeArrowheads="1"/>
            </p:cNvSpPr>
            <p:nvPr/>
          </p:nvSpPr>
          <p:spPr bwMode="auto">
            <a:xfrm>
              <a:off x="5611813" y="3057154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0</a:t>
              </a:r>
              <a:endParaRPr lang="en-SG" sz="1400"/>
            </a:p>
          </p:txBody>
        </p:sp>
        <p:sp>
          <p:nvSpPr>
            <p:cNvPr id="47" name="TextBox 30"/>
            <p:cNvSpPr txBox="1">
              <a:spLocks noChangeArrowheads="1"/>
            </p:cNvSpPr>
            <p:nvPr/>
          </p:nvSpPr>
          <p:spPr bwMode="auto">
            <a:xfrm>
              <a:off x="5611813" y="3325048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1</a:t>
              </a:r>
              <a:endParaRPr lang="en-SG" sz="1400"/>
            </a:p>
          </p:txBody>
        </p:sp>
        <p:sp>
          <p:nvSpPr>
            <p:cNvPr id="48" name="TextBox 31"/>
            <p:cNvSpPr txBox="1">
              <a:spLocks noChangeArrowheads="1"/>
            </p:cNvSpPr>
            <p:nvPr/>
          </p:nvSpPr>
          <p:spPr bwMode="auto">
            <a:xfrm>
              <a:off x="5611813" y="3607171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2</a:t>
              </a:r>
              <a:endParaRPr lang="en-SG" sz="1400"/>
            </a:p>
          </p:txBody>
        </p:sp>
        <p:grpSp>
          <p:nvGrpSpPr>
            <p:cNvPr id="49" name="Group 57"/>
            <p:cNvGrpSpPr/>
            <p:nvPr/>
          </p:nvGrpSpPr>
          <p:grpSpPr>
            <a:xfrm>
              <a:off x="5930457" y="3325048"/>
              <a:ext cx="2078130" cy="282123"/>
              <a:chOff x="5930457" y="3057154"/>
              <a:chExt cx="2078130" cy="282123"/>
            </a:xfrm>
          </p:grpSpPr>
          <p:sp>
            <p:nvSpPr>
              <p:cNvPr id="56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7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8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9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50" name="Group 63"/>
            <p:cNvGrpSpPr/>
            <p:nvPr/>
          </p:nvGrpSpPr>
          <p:grpSpPr>
            <a:xfrm>
              <a:off x="5930457" y="3607171"/>
              <a:ext cx="2078130" cy="282123"/>
              <a:chOff x="5930457" y="3057154"/>
              <a:chExt cx="2078130" cy="282123"/>
            </a:xfrm>
          </p:grpSpPr>
          <p:sp>
            <p:nvSpPr>
              <p:cNvPr id="51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4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027439" y="2939933"/>
            <a:ext cx="252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800000"/>
                </a:solidFill>
              </a:rPr>
              <a:t>2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666996" y="3499537"/>
            <a:ext cx="252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800000"/>
                </a:solidFill>
              </a:rPr>
              <a:t>9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938309" y="3191933"/>
            <a:ext cx="396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800000"/>
                </a:solidFill>
              </a:rPr>
              <a:t>16</a:t>
            </a:r>
            <a:endParaRPr lang="en-SG" sz="1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build="p"/>
      <p:bldP spid="66" grpId="0"/>
      <p:bldP spid="67" grpId="0"/>
      <p:bldP spid="6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 Multi-dimensional Arrays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06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Examples of applications:</a:t>
            </a:r>
            <a:endParaRPr lang="en-GB" b="1" dirty="0">
              <a:solidFill>
                <a:srgbClr val="0000FF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029308" y="1759885"/>
            <a:ext cx="4657492" cy="1899073"/>
            <a:chOff x="4029308" y="1759885"/>
            <a:chExt cx="4657492" cy="1899073"/>
          </a:xfrm>
        </p:grpSpPr>
        <p:grpSp>
          <p:nvGrpSpPr>
            <p:cNvPr id="71" name="Group 70"/>
            <p:cNvGrpSpPr/>
            <p:nvPr/>
          </p:nvGrpSpPr>
          <p:grpSpPr>
            <a:xfrm>
              <a:off x="4029308" y="1759885"/>
              <a:ext cx="4390792" cy="1560519"/>
              <a:chOff x="4029308" y="1759885"/>
              <a:chExt cx="4390792" cy="1560519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4650059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118410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</a:t>
                </a:r>
                <a:endParaRPr lang="en-SG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5579327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</a:t>
                </a:r>
                <a:endParaRPr lang="en-SG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266879" y="1821440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30</a:t>
                </a:r>
                <a:endParaRPr lang="en-SG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735230" y="1821440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</a:t>
                </a:r>
                <a:endParaRPr lang="en-SG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4029308" y="2126239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Jan</a:t>
                </a:r>
                <a:endParaRPr lang="en-SG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029308" y="2403238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Feb</a:t>
                </a:r>
                <a:endParaRPr lang="en-SG" sz="12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029308" y="3043405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Dec</a:t>
                </a:r>
                <a:endParaRPr lang="en-SG" sz="12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09732" y="1759885"/>
                <a:ext cx="4869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ym typeface="Symbol"/>
                  </a:rPr>
                  <a:t></a:t>
                </a:r>
                <a:endParaRPr lang="en-SG" sz="1600" b="1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029308" y="2674073"/>
                <a:ext cx="4683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/>
                  <a:t>:</a:t>
                </a:r>
                <a:endParaRPr lang="en-SG" sz="1600" b="1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497659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32.1</a:t>
                </a:r>
                <a:endParaRPr lang="en-SG" sz="12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4966010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31.8</a:t>
                </a:r>
                <a:endParaRPr lang="en-SG" sz="1200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5426927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31.9</a:t>
                </a:r>
                <a:endParaRPr lang="en-SG" sz="1200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309732" y="2476996"/>
                <a:ext cx="4869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ym typeface="Symbol"/>
                  </a:rPr>
                  <a:t></a:t>
                </a:r>
                <a:endParaRPr lang="en-SG" sz="1600" b="1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192537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32.3</a:t>
                </a:r>
                <a:endParaRPr lang="en-SG" sz="1200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7660888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32.4</a:t>
                </a:r>
                <a:endParaRPr lang="en-SG" sz="1200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4497659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32.6</a:t>
                </a:r>
                <a:endParaRPr lang="en-SG" sz="12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966010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32.6</a:t>
                </a:r>
                <a:endParaRPr lang="en-SG" sz="1200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5426927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33.0</a:t>
                </a:r>
                <a:endParaRPr lang="en-SG" sz="1200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7192537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7660888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497659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31.8</a:t>
                </a:r>
                <a:endParaRPr lang="en-SG" sz="12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966010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32.3</a:t>
                </a:r>
                <a:endParaRPr lang="en-SG" sz="1200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426927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30.9</a:t>
                </a:r>
                <a:endParaRPr lang="en-SG" sz="120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7192537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31.6</a:t>
                </a:r>
                <a:endParaRPr lang="en-SG" sz="1200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7660888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32.2</a:t>
                </a:r>
                <a:endParaRPr lang="en-SG" sz="1200" dirty="0"/>
              </a:p>
            </p:txBody>
          </p:sp>
          <p:cxnSp>
            <p:nvCxnSpPr>
              <p:cNvPr id="99" name="Straight Connector 98"/>
              <p:cNvCxnSpPr/>
              <p:nvPr/>
            </p:nvCxnSpPr>
            <p:spPr bwMode="auto">
              <a:xfrm>
                <a:off x="4029308" y="2098439"/>
                <a:ext cx="4390792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>
                <a:off x="4497659" y="1821440"/>
                <a:ext cx="0" cy="1498964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72" name="TextBox 71"/>
            <p:cNvSpPr txBox="1"/>
            <p:nvPr/>
          </p:nvSpPr>
          <p:spPr>
            <a:xfrm>
              <a:off x="4029308" y="3320404"/>
              <a:ext cx="46574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Daily temperatures: temperatures[12][31]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87891" y="3591808"/>
            <a:ext cx="8129318" cy="2825869"/>
            <a:chOff x="587891" y="3591808"/>
            <a:chExt cx="8129318" cy="2825869"/>
          </a:xfrm>
        </p:grpSpPr>
        <p:sp>
          <p:nvSpPr>
            <p:cNvPr id="102" name="TextBox 101"/>
            <p:cNvSpPr txBox="1"/>
            <p:nvPr/>
          </p:nvSpPr>
          <p:spPr>
            <a:xfrm>
              <a:off x="3098181" y="6079123"/>
              <a:ext cx="46574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Students’ lab marks: marks[4][5][3]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87891" y="3591808"/>
              <a:ext cx="8129318" cy="2656592"/>
              <a:chOff x="587891" y="3591808"/>
              <a:chExt cx="8129318" cy="2656592"/>
            </a:xfrm>
          </p:grpSpPr>
          <p:grpSp>
            <p:nvGrpSpPr>
              <p:cNvPr id="104" name="Group 103"/>
              <p:cNvGrpSpPr/>
              <p:nvPr/>
            </p:nvGrpSpPr>
            <p:grpSpPr>
              <a:xfrm>
                <a:off x="6604567" y="3930362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90" name="Rectangle 189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1" name="TextBox 190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92" name="TextBox 191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93" name="TextBox 192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94" name="TextBox 193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96" name="TextBox 195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97" name="TextBox 196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98" name="TextBox 197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50</a:t>
                  </a:r>
                  <a:endParaRPr lang="en-SG" sz="1100" dirty="0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45</a:t>
                  </a:r>
                  <a:endParaRPr lang="en-SG" sz="1100" dirty="0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57</a:t>
                  </a:r>
                  <a:endParaRPr lang="en-SG" sz="1100" dirty="0"/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63</a:t>
                  </a:r>
                  <a:endParaRPr lang="en-SG" sz="1100" dirty="0"/>
                </a:p>
              </p:txBody>
            </p:sp>
            <p:sp>
              <p:nvSpPr>
                <p:cNvPr id="204" name="TextBox 203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sp>
              <p:nvSpPr>
                <p:cNvPr id="205" name="TextBox 204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59</a:t>
                  </a:r>
                  <a:endParaRPr lang="en-SG" sz="1100" dirty="0"/>
                </a:p>
              </p:txBody>
            </p:sp>
            <p:sp>
              <p:nvSpPr>
                <p:cNvPr id="206" name="TextBox 205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66</a:t>
                  </a:r>
                  <a:endParaRPr lang="en-SG" sz="1100" dirty="0"/>
                </a:p>
              </p:txBody>
            </p:sp>
            <p:sp>
              <p:nvSpPr>
                <p:cNvPr id="207" name="TextBox 206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33</a:t>
                  </a:r>
                  <a:endParaRPr lang="en-SG" sz="1100" dirty="0"/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42</a:t>
                  </a:r>
                  <a:endParaRPr lang="en-SG" sz="1100" dirty="0"/>
                </a:p>
              </p:txBody>
            </p:sp>
            <p:sp>
              <p:nvSpPr>
                <p:cNvPr id="209" name="TextBox 208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37</a:t>
                  </a:r>
                  <a:endParaRPr lang="en-SG" sz="1100" dirty="0"/>
                </a:p>
              </p:txBody>
            </p:sp>
            <p:cxnSp>
              <p:nvCxnSpPr>
                <p:cNvPr id="210" name="Straight Connector 209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11" name="Straight Connector 210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12" name="TextBox 211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68</a:t>
                  </a:r>
                  <a:endParaRPr lang="en-SG" sz="1100" dirty="0"/>
                </a:p>
              </p:txBody>
            </p:sp>
            <p:sp>
              <p:nvSpPr>
                <p:cNvPr id="214" name="TextBox 213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68</a:t>
                  </a:r>
                  <a:endParaRPr lang="en-SG" sz="1100" dirty="0"/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72</a:t>
                  </a:r>
                  <a:endParaRPr lang="en-SG" sz="1100" dirty="0"/>
                </a:p>
              </p:txBody>
            </p:sp>
          </p:grpSp>
          <p:sp>
            <p:nvSpPr>
              <p:cNvPr id="105" name="TextBox 104"/>
              <p:cNvSpPr txBox="1"/>
              <p:nvPr/>
            </p:nvSpPr>
            <p:spPr>
              <a:xfrm>
                <a:off x="6600850" y="3591808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>
                    <a:solidFill>
                      <a:srgbClr val="800000"/>
                    </a:solidFill>
                  </a:rPr>
                  <a:t>Suise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4636891" y="4049556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64" name="Rectangle 163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66" name="TextBox 165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79</a:t>
                  </a:r>
                  <a:endParaRPr lang="en-SG" sz="1100" dirty="0"/>
                </a:p>
              </p:txBody>
            </p:sp>
            <p:sp>
              <p:nvSpPr>
                <p:cNvPr id="173" name="TextBox 172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75</a:t>
                  </a:r>
                  <a:endParaRPr lang="en-SG" sz="1100" dirty="0"/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66</a:t>
                  </a:r>
                  <a:endParaRPr lang="en-SG" sz="1100" dirty="0"/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90</a:t>
                  </a:r>
                  <a:endParaRPr lang="en-SG" sz="1100" dirty="0"/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83</a:t>
                  </a:r>
                  <a:endParaRPr lang="en-SG" sz="1100" dirty="0"/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77</a:t>
                  </a:r>
                  <a:endParaRPr lang="en-SG" sz="1100" dirty="0"/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81</a:t>
                  </a:r>
                  <a:endParaRPr lang="en-SG" sz="1100" dirty="0"/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73</a:t>
                  </a:r>
                  <a:endParaRPr lang="en-SG" sz="1100" dirty="0"/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79</a:t>
                  </a:r>
                  <a:endParaRPr lang="en-SG" sz="1100" dirty="0"/>
                </a:p>
              </p:txBody>
            </p:sp>
            <p:sp>
              <p:nvSpPr>
                <p:cNvPr id="181" name="TextBox 180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58</a:t>
                  </a:r>
                  <a:endParaRPr lang="en-SG" sz="1100" dirty="0"/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64</a:t>
                  </a:r>
                  <a:endParaRPr lang="en-SG" sz="1100" dirty="0"/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cxnSp>
              <p:nvCxnSpPr>
                <p:cNvPr id="184" name="Straight Connector 183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5" name="Straight Connector 184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6" name="TextBox 185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93</a:t>
                  </a:r>
                  <a:endParaRPr lang="en-SG" sz="1100" dirty="0"/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80</a:t>
                  </a:r>
                  <a:endParaRPr lang="en-SG" sz="1100" dirty="0"/>
                </a:p>
              </p:txBody>
            </p:sp>
            <p:sp>
              <p:nvSpPr>
                <p:cNvPr id="189" name="TextBox 188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85</a:t>
                  </a:r>
                  <a:endParaRPr lang="en-SG" sz="1100" dirty="0"/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>
                <a:off x="2658002" y="4225178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38" name="Rectangle 137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9" name="TextBox 138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41" name="TextBox 140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42" name="TextBox 141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44" name="TextBox 143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59</a:t>
                  </a:r>
                  <a:endParaRPr lang="en-SG" sz="1100" dirty="0"/>
                </a:p>
              </p:txBody>
            </p:sp>
            <p:sp>
              <p:nvSpPr>
                <p:cNvPr id="147" name="TextBox 146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68</a:t>
                  </a:r>
                  <a:endParaRPr lang="en-SG" sz="1100" dirty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0</a:t>
                  </a:r>
                  <a:endParaRPr lang="en-SG" sz="1100" dirty="0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0</a:t>
                  </a:r>
                  <a:endParaRPr lang="en-SG" sz="1100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0</a:t>
                  </a:r>
                  <a:endParaRPr lang="en-SG" sz="1100" dirty="0"/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67</a:t>
                  </a:r>
                  <a:endParaRPr lang="en-SG" sz="11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71</a:t>
                  </a:r>
                  <a:endParaRPr lang="en-SG" sz="1100" dirty="0"/>
                </a:p>
              </p:txBody>
            </p:sp>
            <p:sp>
              <p:nvSpPr>
                <p:cNvPr id="154" name="TextBox 153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75</a:t>
                  </a:r>
                  <a:endParaRPr lang="en-SG" sz="1100" dirty="0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38</a:t>
                  </a:r>
                  <a:endParaRPr lang="en-SG" sz="1100" dirty="0"/>
                </a:p>
              </p:txBody>
            </p:sp>
            <p:sp>
              <p:nvSpPr>
                <p:cNvPr id="156" name="TextBox 155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sp>
              <p:nvSpPr>
                <p:cNvPr id="157" name="TextBox 156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35</a:t>
                  </a:r>
                  <a:endParaRPr lang="en-SG" sz="1100" dirty="0"/>
                </a:p>
              </p:txBody>
            </p:sp>
            <p:cxnSp>
              <p:nvCxnSpPr>
                <p:cNvPr id="158" name="Straight Connector 157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60" name="TextBox 159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78</a:t>
                  </a:r>
                  <a:endParaRPr lang="en-SG" sz="11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86</a:t>
                  </a:r>
                  <a:endParaRPr lang="en-SG" sz="11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82</a:t>
                  </a:r>
                  <a:endParaRPr lang="en-SG" sz="1100" dirty="0"/>
                </a:p>
              </p:txBody>
            </p:sp>
          </p:grpSp>
          <p:sp>
            <p:nvSpPr>
              <p:cNvPr id="108" name="TextBox 107"/>
              <p:cNvSpPr txBox="1"/>
              <p:nvPr/>
            </p:nvSpPr>
            <p:spPr>
              <a:xfrm>
                <a:off x="587891" y="4212218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800000"/>
                    </a:solidFill>
                  </a:rPr>
                  <a:t>Emily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2537947" y="3917401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>
                    <a:solidFill>
                      <a:srgbClr val="800000"/>
                    </a:solidFill>
                  </a:rPr>
                  <a:t>Zass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633174" y="3711002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>
                    <a:solidFill>
                      <a:srgbClr val="800000"/>
                    </a:solidFill>
                  </a:rPr>
                  <a:t>Jerna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111" name="Group 110"/>
              <p:cNvGrpSpPr/>
              <p:nvPr/>
            </p:nvGrpSpPr>
            <p:grpSpPr>
              <a:xfrm>
                <a:off x="760952" y="4550772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12" name="Rectangle 111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3" name="TextBox 112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76</a:t>
                  </a:r>
                  <a:endParaRPr lang="en-SG" sz="1100" dirty="0"/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80</a:t>
                  </a:r>
                  <a:endParaRPr lang="en-SG" sz="1100" dirty="0"/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62</a:t>
                  </a:r>
                  <a:endParaRPr lang="en-SG" sz="1100" dirty="0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124" name="TextBox 123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72</a:t>
                  </a:r>
                  <a:endParaRPr lang="en-SG" sz="1100" dirty="0"/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48</a:t>
                  </a:r>
                  <a:endParaRPr lang="en-SG" sz="1100" dirty="0"/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76</a:t>
                  </a:r>
                  <a:endParaRPr lang="en-SG" sz="1100" dirty="0"/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80</a:t>
                  </a:r>
                  <a:endParaRPr lang="en-SG" sz="1100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62</a:t>
                  </a:r>
                  <a:endParaRPr lang="en-SG" sz="1100" dirty="0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72</a:t>
                  </a:r>
                  <a:endParaRPr lang="en-SG" sz="1100" dirty="0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48</a:t>
                  </a:r>
                  <a:endParaRPr lang="en-SG" sz="1100" dirty="0"/>
                </a:p>
              </p:txBody>
            </p:sp>
            <p:cxnSp>
              <p:nvCxnSpPr>
                <p:cNvPr id="132" name="Straight Connector 131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3" name="Straight Connector 132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34" name="TextBox 133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58</a:t>
                  </a:r>
                  <a:endParaRPr lang="en-SG" sz="1100" dirty="0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79</a:t>
                  </a:r>
                  <a:endParaRPr lang="en-SG" sz="1100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73</a:t>
                  </a:r>
                  <a:endParaRPr lang="en-SG" sz="1100" dirty="0"/>
                </a:p>
              </p:txBody>
            </p:sp>
          </p:grpSp>
        </p:grpSp>
      </p:grpSp>
      <p:grpSp>
        <p:nvGrpSpPr>
          <p:cNvPr id="216" name="Group 215"/>
          <p:cNvGrpSpPr/>
          <p:nvPr/>
        </p:nvGrpSpPr>
        <p:grpSpPr>
          <a:xfrm>
            <a:off x="1057060" y="2046566"/>
            <a:ext cx="1862254" cy="1257638"/>
            <a:chOff x="1057060" y="2046566"/>
            <a:chExt cx="1862254" cy="1257638"/>
          </a:xfrm>
        </p:grpSpPr>
        <p:sp>
          <p:nvSpPr>
            <p:cNvPr id="217" name="TextBox 216"/>
            <p:cNvSpPr txBox="1"/>
            <p:nvPr/>
          </p:nvSpPr>
          <p:spPr>
            <a:xfrm>
              <a:off x="1057060" y="2965650"/>
              <a:ext cx="18622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matrix[3][3]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218" name="Object 6"/>
            <p:cNvGraphicFramePr>
              <a:graphicFrameLocks noChangeAspect="1"/>
            </p:cNvGraphicFramePr>
            <p:nvPr/>
          </p:nvGraphicFramePr>
          <p:xfrm>
            <a:off x="1345127" y="2046566"/>
            <a:ext cx="1305255" cy="987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7" name="Equation" r:id="rId4" imgW="939392" imgH="710891" progId="Equation.3">
                    <p:embed/>
                  </p:oleObj>
                </mc:Choice>
                <mc:Fallback>
                  <p:oleObj name="Equation" r:id="rId4" imgW="939392" imgH="7108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5127" y="2046566"/>
                          <a:ext cx="1305255" cy="98766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549484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2.1 Multi-dimensional Array Initializers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06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Examples: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909638" y="1829467"/>
            <a:ext cx="6640512" cy="36933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nesting one-dimensional initializers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,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};</a:t>
            </a:r>
          </a:p>
          <a:p>
            <a:pPr eaLnBrk="1" hangingPunct="1">
              <a:defRPr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the first dimension can be unspecified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b[][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};</a:t>
            </a:r>
          </a:p>
          <a:p>
            <a:pPr eaLnBrk="1" hangingPunct="1">
              <a:defRPr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initializer with implicit zero values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};</a:t>
            </a:r>
          </a:p>
        </p:txBody>
      </p:sp>
      <p:sp>
        <p:nvSpPr>
          <p:cNvPr id="220" name="Line Callout 2 219"/>
          <p:cNvSpPr/>
          <p:nvPr/>
        </p:nvSpPr>
        <p:spPr bwMode="auto">
          <a:xfrm>
            <a:off x="6267550" y="5379522"/>
            <a:ext cx="1986295" cy="941542"/>
          </a:xfrm>
          <a:prstGeom prst="borderCallout2">
            <a:avLst>
              <a:gd name="adj1" fmla="val 69418"/>
              <a:gd name="adj2" fmla="val -99"/>
              <a:gd name="adj3" fmla="val 69418"/>
              <a:gd name="adj4" fmla="val -13363"/>
              <a:gd name="adj5" fmla="val 5059"/>
              <a:gd name="adj6" fmla="val -52670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What happens to the uninitialized</a:t>
            </a:r>
            <a:r>
              <a:rPr kumimoji="0" 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elements?</a:t>
            </a:r>
            <a:endParaRPr kumimoji="0" lang="en-SG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84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2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2.2 Multi-dimensional Array: Example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909638" y="1085850"/>
            <a:ext cx="7189787" cy="5398143"/>
            <a:chOff x="909638" y="1085850"/>
            <a:chExt cx="7189787" cy="5398143"/>
          </a:xfrm>
        </p:grpSpPr>
        <p:sp>
          <p:nvSpPr>
            <p:cNvPr id="10" name="TextBox 9"/>
            <p:cNvSpPr txBox="1"/>
            <p:nvPr/>
          </p:nvSpPr>
          <p:spPr>
            <a:xfrm>
              <a:off x="909638" y="1221014"/>
              <a:ext cx="6640512" cy="526297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#define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columns in array</a:t>
              </a:r>
              <a:endParaRPr lang="en-US" sz="1600" b="1" dirty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[][N],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// function prototype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foo[][N] = {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},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},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 };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(foo,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(foo,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sum all elements in </a:t>
              </a:r>
              <a:r>
                <a:rPr lang="en-US" sz="16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[][N],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rows) {</a:t>
              </a:r>
            </a:p>
            <a:p>
              <a:pPr eaLnBrk="1" hangingPunct="1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j, total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rows;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(j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j &lt; N; j++) {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        total +=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][j];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    }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}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total;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13425" y="1085850"/>
              <a:ext cx="2286000" cy="369888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Unit9_2DArray.c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4093029" y="3500743"/>
            <a:ext cx="4680857" cy="830997"/>
            <a:chOff x="3150320" y="5960772"/>
            <a:chExt cx="4680073" cy="831090"/>
          </a:xfrm>
        </p:grpSpPr>
        <p:cxnSp>
          <p:nvCxnSpPr>
            <p:cNvPr id="14" name="Straight Arrow Connector 16"/>
            <p:cNvCxnSpPr>
              <a:cxnSpLocks noChangeShapeType="1"/>
            </p:cNvCxnSpPr>
            <p:nvPr/>
          </p:nvCxnSpPr>
          <p:spPr bwMode="auto">
            <a:xfrm flipH="1">
              <a:off x="3150320" y="6312570"/>
              <a:ext cx="1988350" cy="382083"/>
            </a:xfrm>
            <a:prstGeom prst="straightConnector1">
              <a:avLst/>
            </a:prstGeom>
            <a:noFill/>
            <a:ln w="19050" cap="sq" algn="ctr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Box 18"/>
            <p:cNvSpPr txBox="1">
              <a:spLocks noChangeArrowheads="1"/>
            </p:cNvSpPr>
            <p:nvPr/>
          </p:nvSpPr>
          <p:spPr bwMode="auto">
            <a:xfrm>
              <a:off x="5138671" y="5960772"/>
              <a:ext cx="2691722" cy="83109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C00000"/>
                  </a:solidFill>
                </a:rPr>
                <a:t>Second dimension </a:t>
              </a:r>
              <a:r>
                <a:rPr lang="en-US" sz="1600" u="sng" dirty="0">
                  <a:solidFill>
                    <a:srgbClr val="C00000"/>
                  </a:solidFill>
                </a:rPr>
                <a:t>must</a:t>
              </a:r>
              <a:r>
                <a:rPr lang="en-US" sz="1600" dirty="0">
                  <a:solidFill>
                    <a:srgbClr val="C00000"/>
                  </a:solidFill>
                </a:rPr>
                <a:t> be specified; first dimension is not required.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687880" y="4816549"/>
            <a:ext cx="1553596" cy="646331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 is 26</a:t>
            </a:r>
          </a:p>
          <a:p>
            <a:r>
              <a:rPr lang="en-US" dirty="0"/>
              <a:t>Sum is 14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555146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2.3 Accessing 2D Array Elements in Function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" name="Line Callout 2 16"/>
          <p:cNvSpPr/>
          <p:nvPr/>
        </p:nvSpPr>
        <p:spPr bwMode="auto">
          <a:xfrm>
            <a:off x="5401340" y="1219200"/>
            <a:ext cx="2955852" cy="908692"/>
          </a:xfrm>
          <a:prstGeom prst="borderCallout2">
            <a:avLst>
              <a:gd name="adj1" fmla="val 74915"/>
              <a:gd name="adj2" fmla="val 74"/>
              <a:gd name="adj3" fmla="val 101827"/>
              <a:gd name="adj4" fmla="val -66761"/>
              <a:gd name="adj5" fmla="val 67724"/>
              <a:gd name="adj6" fmla="val -70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Why second dimension must be specified, but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not the first dimension?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400" y="1219200"/>
            <a:ext cx="486794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function header with 2D array parameter,</a:t>
            </a:r>
          </a:p>
          <a:p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 function(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 a[][5], ...)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2127893"/>
            <a:ext cx="8215312" cy="99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>
                <a:latin typeface="+mn-lt"/>
                <a:cs typeface="+mn-cs"/>
              </a:rPr>
              <a:t>To access an element in a 2D array, it </a:t>
            </a:r>
            <a:r>
              <a:rPr lang="en-GB" u="sng" kern="0" dirty="0">
                <a:latin typeface="+mn-lt"/>
                <a:cs typeface="+mn-cs"/>
              </a:rPr>
              <a:t>must know the number of columns</a:t>
            </a:r>
            <a:r>
              <a:rPr lang="en-GB" kern="0" dirty="0">
                <a:latin typeface="+mn-lt"/>
                <a:cs typeface="+mn-cs"/>
              </a:rPr>
              <a:t>. It needs not know the number of rows. </a:t>
            </a:r>
          </a:p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>
                <a:latin typeface="+mn-lt"/>
                <a:cs typeface="+mn-cs"/>
              </a:rPr>
              <a:t>For example, given the following two 2D-arrays: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630324" y="3125973"/>
            <a:ext cx="5582094" cy="1146603"/>
            <a:chOff x="1396408" y="3560812"/>
            <a:chExt cx="5582094" cy="1146603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981200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406502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831804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81200" y="4104167"/>
              <a:ext cx="425302" cy="233916"/>
            </a:xfrm>
            <a:prstGeom prst="rect">
              <a:avLst/>
            </a:prstGeom>
            <a:solidFill>
              <a:srgbClr val="CCE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406502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831804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59664" y="4338083"/>
              <a:ext cx="37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:</a:t>
              </a:r>
              <a:endParaRPr lang="en-SG" b="1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851992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277294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702596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851992" y="4104167"/>
              <a:ext cx="425302" cy="233916"/>
            </a:xfrm>
            <a:prstGeom prst="rect">
              <a:avLst/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277294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702596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127898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553200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127898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6553200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55758" y="4338083"/>
              <a:ext cx="37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:</a:t>
              </a:r>
              <a:endParaRPr lang="en-SG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96408" y="3560812"/>
              <a:ext cx="2193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/>
                <a:t>A 3-column 2D array:</a:t>
              </a:r>
              <a:endParaRPr lang="en-SG" sz="1600" i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58832" y="3560812"/>
              <a:ext cx="2193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/>
                <a:t>A 5-column 2D array:</a:t>
              </a:r>
              <a:endParaRPr lang="en-SG" sz="1600" i="1" dirty="0"/>
            </a:p>
          </p:txBody>
        </p:sp>
      </p:grp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57200" y="4272576"/>
            <a:ext cx="8458200" cy="2306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>
                <a:latin typeface="+mn-lt"/>
                <a:cs typeface="+mn-cs"/>
              </a:rPr>
              <a:t>As elements are stored linearly in memory in </a:t>
            </a:r>
            <a:r>
              <a:rPr lang="en-GB" kern="0" dirty="0">
                <a:solidFill>
                  <a:srgbClr val="C00000"/>
                </a:solidFill>
                <a:latin typeface="+mn-lt"/>
                <a:cs typeface="+mn-cs"/>
              </a:rPr>
              <a:t>row-major order</a:t>
            </a:r>
            <a:r>
              <a:rPr lang="en-GB" kern="0" dirty="0">
                <a:latin typeface="+mn-lt"/>
                <a:cs typeface="+mn-cs"/>
              </a:rPr>
              <a:t>, element </a:t>
            </a:r>
            <a:r>
              <a:rPr lang="en-GB" kern="0" dirty="0">
                <a:solidFill>
                  <a:srgbClr val="0000FF"/>
                </a:solidFill>
                <a:latin typeface="+mn-lt"/>
                <a:cs typeface="+mn-cs"/>
              </a:rPr>
              <a:t>a[1][0] </a:t>
            </a:r>
            <a:r>
              <a:rPr lang="en-GB" kern="0" dirty="0">
                <a:latin typeface="+mn-lt"/>
                <a:cs typeface="+mn-cs"/>
              </a:rPr>
              <a:t>would be the 4</a:t>
            </a:r>
            <a:r>
              <a:rPr lang="en-GB" kern="0" baseline="30000" dirty="0">
                <a:latin typeface="+mn-lt"/>
                <a:cs typeface="+mn-cs"/>
              </a:rPr>
              <a:t>th</a:t>
            </a:r>
            <a:r>
              <a:rPr lang="en-GB" kern="0" dirty="0">
                <a:latin typeface="+mn-lt"/>
                <a:cs typeface="+mn-cs"/>
              </a:rPr>
              <a:t> element in the 3-column array, whereas it would be the 6</a:t>
            </a:r>
            <a:r>
              <a:rPr lang="en-GB" kern="0" baseline="30000" dirty="0">
                <a:latin typeface="+mn-lt"/>
                <a:cs typeface="+mn-cs"/>
              </a:rPr>
              <a:t>th</a:t>
            </a:r>
            <a:r>
              <a:rPr lang="en-GB" kern="0" dirty="0">
                <a:latin typeface="+mn-lt"/>
                <a:cs typeface="+mn-cs"/>
              </a:rPr>
              <a:t> element in the 5-column array.</a:t>
            </a:r>
          </a:p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>
                <a:latin typeface="+mn-lt"/>
                <a:cs typeface="+mn-cs"/>
              </a:rPr>
              <a:t>Hence, to access </a:t>
            </a:r>
            <a:r>
              <a:rPr lang="en-GB" kern="0" dirty="0">
                <a:solidFill>
                  <a:srgbClr val="0000FF"/>
                </a:solidFill>
                <a:latin typeface="+mn-lt"/>
                <a:cs typeface="+mn-cs"/>
              </a:rPr>
              <a:t>a[1][0] </a:t>
            </a:r>
            <a:r>
              <a:rPr lang="en-GB" kern="0" dirty="0">
                <a:latin typeface="+mn-lt"/>
                <a:cs typeface="+mn-cs"/>
              </a:rPr>
              <a:t>correctly, we need to provide the number of columns in the array. </a:t>
            </a:r>
          </a:p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>
                <a:latin typeface="+mn-lt"/>
                <a:cs typeface="+mn-cs"/>
              </a:rPr>
              <a:t>For multi-dimensional arrays, all but the first dimension must be specified in the array parameter.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83635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4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2.4 Class Enrolment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471488" y="1289050"/>
            <a:ext cx="8443912" cy="2899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A class enrolment system can be represented by a 2D array </a:t>
            </a:r>
            <a:r>
              <a:rPr lang="en-GB" sz="2000" dirty="0">
                <a:solidFill>
                  <a:srgbClr val="0000FF"/>
                </a:solidFill>
              </a:rPr>
              <a:t>enrol</a:t>
            </a:r>
            <a:r>
              <a:rPr lang="en-GB" sz="2000" dirty="0"/>
              <a:t>, where the rows represent the classes, and columns the students. For simplicity, classes and students are identified by non-negative integers.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A ‘1’ in </a:t>
            </a:r>
            <a:r>
              <a:rPr lang="en-GB" sz="2000" dirty="0">
                <a:solidFill>
                  <a:srgbClr val="0000FF"/>
                </a:solidFill>
              </a:rPr>
              <a:t>enrol[c][s] </a:t>
            </a:r>
            <a:r>
              <a:rPr lang="en-GB" sz="2000" dirty="0"/>
              <a:t>indicates student </a:t>
            </a:r>
            <a:r>
              <a:rPr lang="en-GB" sz="2000" dirty="0">
                <a:solidFill>
                  <a:srgbClr val="0000FF"/>
                </a:solidFill>
              </a:rPr>
              <a:t>s</a:t>
            </a:r>
            <a:r>
              <a:rPr lang="en-GB" sz="2000" dirty="0"/>
              <a:t> is enrolled in class </a:t>
            </a:r>
            <a:r>
              <a:rPr lang="en-GB" sz="2000" dirty="0">
                <a:solidFill>
                  <a:srgbClr val="0000FF"/>
                </a:solidFill>
              </a:rPr>
              <a:t>c</a:t>
            </a:r>
            <a:r>
              <a:rPr lang="en-GB" sz="2000" dirty="0"/>
              <a:t>; a ‘0’ means </a:t>
            </a:r>
            <a:r>
              <a:rPr lang="en-GB" sz="2000" dirty="0">
                <a:solidFill>
                  <a:srgbClr val="0000FF"/>
                </a:solidFill>
              </a:rPr>
              <a:t>s</a:t>
            </a:r>
            <a:r>
              <a:rPr lang="en-GB" sz="2000" dirty="0"/>
              <a:t> is not enrolled in </a:t>
            </a:r>
            <a:r>
              <a:rPr lang="en-GB" sz="2000" dirty="0">
                <a:solidFill>
                  <a:srgbClr val="0000FF"/>
                </a:solidFill>
              </a:rPr>
              <a:t>c</a:t>
            </a:r>
            <a:r>
              <a:rPr lang="en-GB" sz="2000" dirty="0"/>
              <a:t>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Assume at most 10 classes and 30 students.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Example of an enrolment system with 3 classes and 8 students: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4136064" y="4051680"/>
            <a:ext cx="4350377" cy="180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Queries:</a:t>
            </a:r>
          </a:p>
          <a:p>
            <a:pPr marL="712788" lvl="1" indent="-25558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 any</a:t>
            </a:r>
            <a:r>
              <a:rPr kumimoji="0" lang="en-GB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with the most number of students</a:t>
            </a:r>
          </a:p>
          <a:p>
            <a:pPr marL="712788" lvl="1" indent="-25558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kern="0" baseline="0" dirty="0">
                <a:latin typeface="+mn-lt"/>
                <a:cs typeface="+mn-cs"/>
              </a:rPr>
              <a:t>Name all students who are enrolled</a:t>
            </a:r>
            <a:r>
              <a:rPr lang="en-GB" kern="0" dirty="0">
                <a:latin typeface="+mn-lt"/>
                <a:cs typeface="+mn-cs"/>
              </a:rPr>
              <a:t> in all the classes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806240" y="4188691"/>
            <a:ext cx="2686320" cy="1306562"/>
            <a:chOff x="806240" y="4188691"/>
            <a:chExt cx="2686320" cy="1306562"/>
          </a:xfrm>
        </p:grpSpPr>
        <p:grpSp>
          <p:nvGrpSpPr>
            <p:cNvPr id="45" name="Group 90"/>
            <p:cNvGrpSpPr/>
            <p:nvPr/>
          </p:nvGrpSpPr>
          <p:grpSpPr>
            <a:xfrm>
              <a:off x="1104720" y="4496468"/>
              <a:ext cx="2387840" cy="998785"/>
              <a:chOff x="3200400" y="4232434"/>
              <a:chExt cx="2387840" cy="998785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32004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4988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2004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4988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7973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09584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7973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09584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2004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4988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7973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409584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439432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46928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39432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46928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912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52897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49912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2897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39432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6928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49912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2897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</p:grpSp>
        <p:grpSp>
          <p:nvGrpSpPr>
            <p:cNvPr id="46" name="Group 62"/>
            <p:cNvGrpSpPr/>
            <p:nvPr/>
          </p:nvGrpSpPr>
          <p:grpSpPr>
            <a:xfrm>
              <a:off x="806240" y="4496468"/>
              <a:ext cx="298480" cy="984885"/>
              <a:chOff x="806240" y="4496468"/>
              <a:chExt cx="298480" cy="984885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806240" y="4835022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1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806240" y="4496468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0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806240" y="5173576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2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47" name="Group 61"/>
            <p:cNvGrpSpPr/>
            <p:nvPr/>
          </p:nvGrpSpPr>
          <p:grpSpPr>
            <a:xfrm>
              <a:off x="1104720" y="4188691"/>
              <a:ext cx="2387840" cy="307777"/>
              <a:chOff x="1104720" y="4034803"/>
              <a:chExt cx="2387840" cy="307777"/>
            </a:xfrm>
            <a:noFill/>
          </p:grpSpPr>
          <p:sp>
            <p:nvSpPr>
              <p:cNvPr id="48" name="TextBox 47"/>
              <p:cNvSpPr txBox="1"/>
              <p:nvPr/>
            </p:nvSpPr>
            <p:spPr>
              <a:xfrm>
                <a:off x="11047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0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4032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1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7016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2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00016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3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29864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4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25971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5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8956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6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1940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7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65043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  <p:bldP spid="4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2.4 Class Enrolment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3" name="Rectangle 3"/>
          <p:cNvSpPr txBox="1">
            <a:spLocks noChangeArrowheads="1"/>
          </p:cNvSpPr>
          <p:nvPr/>
        </p:nvSpPr>
        <p:spPr>
          <a:xfrm>
            <a:off x="471488" y="1219201"/>
            <a:ext cx="8443912" cy="2010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Inputs:</a:t>
            </a:r>
          </a:p>
          <a:p>
            <a:pPr marL="795338" lvl="1" indent="-331788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/>
              <a:t>Number of classes and students</a:t>
            </a:r>
          </a:p>
          <a:p>
            <a:pPr marL="795338" lvl="1" indent="-331788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/>
              <a:t>Number of data entries</a:t>
            </a:r>
          </a:p>
          <a:p>
            <a:pPr marL="795338" lvl="1" indent="-331788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/>
              <a:t>Each data entry consists of 2 integers </a:t>
            </a:r>
            <a:r>
              <a:rPr lang="en-GB" sz="1800" dirty="0">
                <a:solidFill>
                  <a:srgbClr val="0000FF"/>
                </a:solidFill>
              </a:rPr>
              <a:t>s</a:t>
            </a:r>
            <a:r>
              <a:rPr lang="en-GB" sz="1800" dirty="0"/>
              <a:t> and </a:t>
            </a:r>
            <a:r>
              <a:rPr lang="en-GB" sz="1800" dirty="0">
                <a:solidFill>
                  <a:srgbClr val="0000FF"/>
                </a:solidFill>
              </a:rPr>
              <a:t>c</a:t>
            </a:r>
            <a:r>
              <a:rPr lang="en-GB" sz="1800" dirty="0"/>
              <a:t> indicating that student </a:t>
            </a:r>
            <a:r>
              <a:rPr lang="en-GB" sz="1800" dirty="0">
                <a:solidFill>
                  <a:srgbClr val="0000FF"/>
                </a:solidFill>
              </a:rPr>
              <a:t>s</a:t>
            </a:r>
            <a:r>
              <a:rPr lang="en-GB" sz="1800" dirty="0"/>
              <a:t> is enrolled in class </a:t>
            </a:r>
            <a:r>
              <a:rPr lang="en-GB" sz="1800" dirty="0">
                <a:solidFill>
                  <a:srgbClr val="0000FF"/>
                </a:solidFill>
              </a:rPr>
              <a:t>c</a:t>
            </a:r>
            <a:r>
              <a:rPr lang="en-GB" sz="1800" dirty="0"/>
              <a:t>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Sample input: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58290" y="3108960"/>
            <a:ext cx="3589020" cy="341632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Lucida Console" pitchFamily="49" charset="0"/>
              </a:rPr>
              <a:t>Number of classes and students: </a:t>
            </a:r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3 8</a:t>
            </a:r>
          </a:p>
          <a:p>
            <a:r>
              <a:rPr lang="en-US" sz="1200" b="1" dirty="0">
                <a:latin typeface="Lucida Console" pitchFamily="49" charset="0"/>
              </a:rPr>
              <a:t>Number of data entries: </a:t>
            </a:r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15</a:t>
            </a:r>
          </a:p>
          <a:p>
            <a:r>
              <a:rPr lang="en-US" sz="1200" b="1" dirty="0">
                <a:latin typeface="Lucida Console" pitchFamily="49" charset="0"/>
              </a:rPr>
              <a:t>Enter 15 entries (student class):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3 1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0 0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0 1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1 2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2 0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2 1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2 2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3 2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7 1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6 0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5 0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4 1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4 0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6 2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6 1</a:t>
            </a:r>
          </a:p>
        </p:txBody>
      </p:sp>
      <p:sp>
        <p:nvSpPr>
          <p:cNvPr id="87" name="Right Arrow 86"/>
          <p:cNvSpPr/>
          <p:nvPr/>
        </p:nvSpPr>
        <p:spPr bwMode="auto">
          <a:xfrm>
            <a:off x="4909185" y="4051679"/>
            <a:ext cx="476250" cy="321677"/>
          </a:xfrm>
          <a:prstGeom prst="rightArrow">
            <a:avLst/>
          </a:prstGeom>
          <a:solidFill>
            <a:srgbClr val="9F9F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5649400" y="3497683"/>
            <a:ext cx="2686320" cy="1306562"/>
            <a:chOff x="806240" y="4188691"/>
            <a:chExt cx="2686320" cy="1306562"/>
          </a:xfrm>
        </p:grpSpPr>
        <p:grpSp>
          <p:nvGrpSpPr>
            <p:cNvPr id="89" name="Group 90"/>
            <p:cNvGrpSpPr/>
            <p:nvPr/>
          </p:nvGrpSpPr>
          <p:grpSpPr>
            <a:xfrm>
              <a:off x="1104720" y="4496468"/>
              <a:ext cx="2387840" cy="998785"/>
              <a:chOff x="3200400" y="4232434"/>
              <a:chExt cx="2387840" cy="998785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32004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34988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32004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4988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7973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409584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37973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09584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32004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34988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37973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409584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439432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6928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439432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46928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49912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52897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49912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2897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439432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6928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49912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2897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806240" y="4496468"/>
              <a:ext cx="298480" cy="984885"/>
              <a:chOff x="806240" y="4496468"/>
              <a:chExt cx="298480" cy="984885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806240" y="4835022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1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806240" y="4496468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0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806240" y="5173576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2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1" name="Group 61"/>
            <p:cNvGrpSpPr/>
            <p:nvPr/>
          </p:nvGrpSpPr>
          <p:grpSpPr>
            <a:xfrm>
              <a:off x="1104720" y="4188691"/>
              <a:ext cx="2387840" cy="307777"/>
              <a:chOff x="1104720" y="4034803"/>
              <a:chExt cx="2387840" cy="307777"/>
            </a:xfrm>
            <a:noFill/>
          </p:grpSpPr>
          <p:sp>
            <p:nvSpPr>
              <p:cNvPr id="92" name="TextBox 91"/>
              <p:cNvSpPr txBox="1"/>
              <p:nvPr/>
            </p:nvSpPr>
            <p:spPr>
              <a:xfrm>
                <a:off x="11047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0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4032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1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7016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2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00016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3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29864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4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5971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5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8956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6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31940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7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0302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build="p"/>
      <p:bldP spid="86" grpId="0" animBg="1"/>
      <p:bldP spid="8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2.4 Class Enrolment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12420" y="1074420"/>
            <a:ext cx="7811672" cy="20928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solidFill>
                  <a:srgbClr val="7030A0"/>
                </a:solidFill>
                <a:latin typeface="Lucida Console" pitchFamily="49" charset="0"/>
              </a:rPr>
              <a:t>#define MAX_CLASSES </a:t>
            </a:r>
            <a:r>
              <a:rPr lang="en-US" sz="1200" dirty="0">
                <a:solidFill>
                  <a:srgbClr val="006600"/>
                </a:solidFill>
                <a:latin typeface="Lucida Console" pitchFamily="49" charset="0"/>
              </a:rPr>
              <a:t>10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solidFill>
                  <a:srgbClr val="7030A0"/>
                </a:solidFill>
                <a:latin typeface="Lucida Console" pitchFamily="49" charset="0"/>
              </a:rPr>
              <a:t>#define MAX_STUDENTS </a:t>
            </a:r>
            <a:r>
              <a:rPr lang="en-US" sz="1200" dirty="0">
                <a:solidFill>
                  <a:srgbClr val="006600"/>
                </a:solidFill>
                <a:latin typeface="Lucida Console" pitchFamily="49" charset="0"/>
              </a:rPr>
              <a:t>30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 main(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sz="1200" dirty="0">
                <a:latin typeface="Lucida Console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Lucida Console" pitchFamily="49" charset="0"/>
              </a:rPr>
              <a:t>	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 </a:t>
            </a:r>
            <a:r>
              <a:rPr lang="en-US" sz="1200" dirty="0" err="1">
                <a:latin typeface="Lucida Console" pitchFamily="49" charset="0"/>
              </a:rPr>
              <a:t>enrol</a:t>
            </a:r>
            <a:r>
              <a:rPr lang="en-US" sz="1200" dirty="0">
                <a:latin typeface="Lucida Console" pitchFamily="49" charset="0"/>
              </a:rPr>
              <a:t>[MAX_CLASSES][MAX_STUDENTS] = { {</a:t>
            </a:r>
            <a:r>
              <a:rPr lang="en-US" sz="12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200" dirty="0">
                <a:latin typeface="Lucida Console" pitchFamily="49" charset="0"/>
              </a:rPr>
              <a:t>} }, </a:t>
            </a:r>
            <a:r>
              <a:rPr lang="en-US" sz="1200" dirty="0" err="1">
                <a:latin typeface="Lucida Console" pitchFamily="49" charset="0"/>
              </a:rPr>
              <a:t>numClasses</a:t>
            </a:r>
            <a:r>
              <a:rPr lang="en-US" sz="1200" dirty="0">
                <a:latin typeface="Lucida Console" pitchFamily="49" charset="0"/>
              </a:rPr>
              <a:t>, </a:t>
            </a:r>
            <a:r>
              <a:rPr lang="en-US" sz="1200" dirty="0" err="1">
                <a:latin typeface="Lucida Console" pitchFamily="49" charset="0"/>
              </a:rPr>
              <a:t>numStudents</a:t>
            </a:r>
            <a:r>
              <a:rPr lang="en-US" sz="1200" dirty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endParaRPr lang="en-US" sz="1000" dirty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>
                <a:latin typeface="Lucida Console" pitchFamily="49" charset="0"/>
              </a:rPr>
              <a:t>	printf(</a:t>
            </a:r>
            <a:r>
              <a:rPr lang="en-US" sz="1200">
                <a:solidFill>
                  <a:srgbClr val="006600"/>
                </a:solidFill>
                <a:latin typeface="Lucida Console" pitchFamily="49" charset="0"/>
              </a:rPr>
              <a:t>"Number of classes and students: "</a:t>
            </a:r>
            <a:r>
              <a:rPr lang="en-US" sz="120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>
                <a:latin typeface="Lucida Console" pitchFamily="49" charset="0"/>
              </a:rPr>
              <a:t>	scanf(</a:t>
            </a:r>
            <a:r>
              <a:rPr lang="en-US" sz="120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200">
                <a:solidFill>
                  <a:srgbClr val="FF0000"/>
                </a:solidFill>
                <a:latin typeface="Lucida Console" pitchFamily="49" charset="0"/>
              </a:rPr>
              <a:t>%d %d</a:t>
            </a:r>
            <a:r>
              <a:rPr lang="en-US" sz="120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200">
                <a:latin typeface="Lucida Console" pitchFamily="49" charset="0"/>
              </a:rPr>
              <a:t>, &amp;numClasses, &amp;numStudents);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Lucida Console" pitchFamily="49" charset="0"/>
              </a:rPr>
              <a:t>	</a:t>
            </a:r>
            <a:r>
              <a:rPr lang="en-US" sz="1200" dirty="0" err="1">
                <a:latin typeface="Lucida Console" pitchFamily="49" charset="0"/>
              </a:rPr>
              <a:t>readInputs</a:t>
            </a:r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enrol</a:t>
            </a:r>
            <a:r>
              <a:rPr lang="en-US" sz="1200">
                <a:latin typeface="Lucida Console" pitchFamily="49" charset="0"/>
              </a:rPr>
              <a:t>, numClasses, numStudents</a:t>
            </a:r>
            <a:r>
              <a:rPr lang="en-US" sz="1200" dirty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endParaRPr lang="en-US" sz="1000" dirty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Lucida Console" pitchFamily="49" charset="0"/>
              </a:rPr>
              <a:t>	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sz="1200" dirty="0">
                <a:latin typeface="Lucida Console" pitchFamily="49" charset="0"/>
              </a:rPr>
              <a:t> </a:t>
            </a:r>
            <a:r>
              <a:rPr lang="en-US" sz="12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200" dirty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Lucida Console" pitchFamily="49" charset="0"/>
              </a:rPr>
              <a:t>}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08810" y="2805595"/>
            <a:ext cx="7006590" cy="35394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solidFill>
                  <a:srgbClr val="800000"/>
                </a:solidFill>
                <a:latin typeface="Lucida Console" pitchFamily="49" charset="0"/>
              </a:rPr>
              <a:t>// Read data into array </a:t>
            </a:r>
            <a:r>
              <a:rPr lang="en-US" sz="1400" dirty="0" err="1">
                <a:solidFill>
                  <a:srgbClr val="800000"/>
                </a:solidFill>
                <a:latin typeface="Lucida Console" pitchFamily="49" charset="0"/>
              </a:rPr>
              <a:t>enrol</a:t>
            </a:r>
            <a:endParaRPr lang="en-US" sz="1400" dirty="0">
              <a:solidFill>
                <a:srgbClr val="800000"/>
              </a:solidFill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readInputs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enrol</a:t>
            </a:r>
            <a:r>
              <a:rPr lang="en-US" sz="1400" dirty="0">
                <a:latin typeface="Lucida Console" pitchFamily="49" charset="0"/>
              </a:rPr>
              <a:t>[][MAX_STUDENTS],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                </a:t>
            </a:r>
            <a:r>
              <a:rPr lang="en-US" sz="140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>
                <a:latin typeface="Lucida Console" pitchFamily="49" charset="0"/>
              </a:rPr>
              <a:t> numClasses, </a:t>
            </a:r>
            <a:r>
              <a:rPr lang="en-US" sz="140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>
                <a:latin typeface="Lucida Console" pitchFamily="49" charset="0"/>
              </a:rPr>
              <a:t> numStudents) </a:t>
            </a:r>
            <a:r>
              <a:rPr lang="en-US" sz="1400" dirty="0">
                <a:latin typeface="Lucida Console" pitchFamily="49" charset="0"/>
              </a:rPr>
              <a:t>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entries;   </a:t>
            </a:r>
            <a:r>
              <a:rPr lang="en-US" sz="1400" dirty="0">
                <a:solidFill>
                  <a:srgbClr val="800000"/>
                </a:solidFill>
                <a:latin typeface="Lucida Console" pitchFamily="49" charset="0"/>
              </a:rPr>
              <a:t>// number of data entries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, class, student;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sz="1000" dirty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latin typeface="Lucida Console" pitchFamily="49" charset="0"/>
              </a:rPr>
              <a:t>printf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"Number of data entries: "</a:t>
            </a:r>
            <a:r>
              <a:rPr lang="en-US" sz="1400" dirty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latin typeface="Lucida Console" pitchFamily="49" charset="0"/>
              </a:rPr>
              <a:t>scanf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solidFill>
                  <a:srgbClr val="FF0000"/>
                </a:solidFill>
                <a:latin typeface="Lucida Console" pitchFamily="49" charset="0"/>
              </a:rPr>
              <a:t>%d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latin typeface="Lucida Console" pitchFamily="49" charset="0"/>
              </a:rPr>
              <a:t>, &amp;entries);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sz="1000" dirty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latin typeface="Lucida Console" pitchFamily="49" charset="0"/>
              </a:rPr>
              <a:t>printf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"Enter </a:t>
            </a:r>
            <a:r>
              <a:rPr lang="en-US" sz="1400" dirty="0">
                <a:solidFill>
                  <a:srgbClr val="FF0000"/>
                </a:solidFill>
                <a:latin typeface="Lucida Console" pitchFamily="49" charset="0"/>
              </a:rPr>
              <a:t>%d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data entries (student class): </a:t>
            </a:r>
            <a:r>
              <a:rPr lang="en-US" sz="1400" dirty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latin typeface="Lucida Console" pitchFamily="49" charset="0"/>
              </a:rPr>
              <a:t>, entries);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>
                <a:solidFill>
                  <a:srgbClr val="800000"/>
                </a:solidFill>
                <a:latin typeface="Lucida Console" pitchFamily="49" charset="0"/>
              </a:rPr>
              <a:t>// Read data into array </a:t>
            </a:r>
            <a:r>
              <a:rPr lang="en-US" sz="1400" dirty="0" err="1">
                <a:solidFill>
                  <a:srgbClr val="800000"/>
                </a:solidFill>
                <a:latin typeface="Lucida Console" pitchFamily="49" charset="0"/>
              </a:rPr>
              <a:t>enrol</a:t>
            </a:r>
            <a:endParaRPr lang="en-US" sz="1400" dirty="0">
              <a:solidFill>
                <a:srgbClr val="800000"/>
              </a:solidFill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for 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 =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>
                <a:latin typeface="Lucida Console" pitchFamily="49" charset="0"/>
              </a:rPr>
              <a:t>; 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 &lt; entries; 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++)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</a:t>
            </a:r>
            <a:r>
              <a:rPr lang="en-US" sz="1400" dirty="0" err="1">
                <a:latin typeface="Lucida Console" pitchFamily="49" charset="0"/>
              </a:rPr>
              <a:t>scanf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solidFill>
                  <a:srgbClr val="FF0000"/>
                </a:solidFill>
                <a:latin typeface="Lucida Console" pitchFamily="49" charset="0"/>
              </a:rPr>
              <a:t>%d %d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latin typeface="Lucida Console" pitchFamily="49" charset="0"/>
              </a:rPr>
              <a:t>, &amp;student, &amp;class);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</a:t>
            </a:r>
            <a:r>
              <a:rPr lang="en-US" sz="1400" dirty="0" err="1">
                <a:latin typeface="Lucida Console" pitchFamily="49" charset="0"/>
              </a:rPr>
              <a:t>enrol</a:t>
            </a:r>
            <a:r>
              <a:rPr lang="en-US" sz="1400" dirty="0">
                <a:latin typeface="Lucida Console" pitchFamily="49" charset="0"/>
              </a:rPr>
              <a:t>[class][student] =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400" dirty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}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}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0145" y="2959483"/>
            <a:ext cx="706928" cy="323165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3 8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15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3 1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0 0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0 1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1 2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2 0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2 1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2 2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3 2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7 1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6 0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5 0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4 1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4 0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6 2</a:t>
            </a:r>
          </a:p>
          <a:p>
            <a:r>
              <a:rPr lang="en-US" sz="1200" b="1" dirty="0">
                <a:solidFill>
                  <a:srgbClr val="0000FF"/>
                </a:solidFill>
                <a:latin typeface="Lucida Console" pitchFamily="49" charset="0"/>
              </a:rPr>
              <a:t>6 1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6336270" y="5252419"/>
            <a:ext cx="2350530" cy="995981"/>
            <a:chOff x="4909859" y="5862019"/>
            <a:chExt cx="2350530" cy="995981"/>
          </a:xfrm>
        </p:grpSpPr>
        <p:grpSp>
          <p:nvGrpSpPr>
            <p:cNvPr id="52" name="Group 62"/>
            <p:cNvGrpSpPr/>
            <p:nvPr/>
          </p:nvGrpSpPr>
          <p:grpSpPr>
            <a:xfrm>
              <a:off x="4909859" y="6123629"/>
              <a:ext cx="261170" cy="677108"/>
              <a:chOff x="806240" y="4496468"/>
              <a:chExt cx="298480" cy="938718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806240" y="4835022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1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806240" y="4496468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0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806240" y="5173576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2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53" name="Group 61"/>
            <p:cNvGrpSpPr/>
            <p:nvPr/>
          </p:nvGrpSpPr>
          <p:grpSpPr>
            <a:xfrm>
              <a:off x="5171029" y="5862019"/>
              <a:ext cx="2089360" cy="261610"/>
              <a:chOff x="1104720" y="4034803"/>
              <a:chExt cx="2387840" cy="261610"/>
            </a:xfrm>
            <a:noFill/>
          </p:grpSpPr>
          <p:sp>
            <p:nvSpPr>
              <p:cNvPr id="79" name="TextBox 78"/>
              <p:cNvSpPr txBox="1"/>
              <p:nvPr/>
            </p:nvSpPr>
            <p:spPr>
              <a:xfrm>
                <a:off x="11047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0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4032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1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7016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2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00016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3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29864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4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5971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5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28956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6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1940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7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54" name="Group 46"/>
            <p:cNvGrpSpPr/>
            <p:nvPr/>
          </p:nvGrpSpPr>
          <p:grpSpPr>
            <a:xfrm>
              <a:off x="5171029" y="6123629"/>
              <a:ext cx="2089360" cy="734371"/>
              <a:chOff x="4462900" y="1990606"/>
              <a:chExt cx="2387840" cy="830997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4629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7613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0598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35834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65682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9553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2537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5522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4629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7613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0598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535834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65682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9553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2537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65522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44629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47613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0598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35834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565682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59553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2537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65522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0342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2.4 Class Enrolment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3" name="Rectangle 3"/>
          <p:cNvSpPr txBox="1">
            <a:spLocks noChangeArrowheads="1"/>
          </p:cNvSpPr>
          <p:nvPr/>
        </p:nvSpPr>
        <p:spPr bwMode="auto">
          <a:xfrm>
            <a:off x="533400" y="1219200"/>
            <a:ext cx="83820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lvl="0" indent="-4032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</a:t>
            </a:r>
            <a:r>
              <a:rPr kumimoji="0" lang="en-GB" sz="2000" b="0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GB" sz="2000" kern="0" dirty="0"/>
              <a:t>Name any class with the most number of students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7710054" y="1621274"/>
            <a:ext cx="1205346" cy="1272143"/>
            <a:chOff x="6712528" y="1621274"/>
            <a:chExt cx="1205346" cy="1272143"/>
          </a:xfrm>
        </p:grpSpPr>
        <p:sp>
          <p:nvSpPr>
            <p:cNvPr id="87" name="TextBox 86"/>
            <p:cNvSpPr txBox="1"/>
            <p:nvPr/>
          </p:nvSpPr>
          <p:spPr>
            <a:xfrm>
              <a:off x="6712528" y="1621274"/>
              <a:ext cx="1205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solidFill>
                    <a:srgbClr val="006600"/>
                  </a:solidFill>
                </a:rPr>
                <a:t>Row sums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164592" y="1959828"/>
              <a:ext cx="329005" cy="933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600" dirty="0">
                  <a:solidFill>
                    <a:srgbClr val="006600"/>
                  </a:solidFill>
                </a:rPr>
                <a:t>5</a:t>
              </a:r>
            </a:p>
            <a:p>
              <a:pPr algn="ctr">
                <a:spcAft>
                  <a:spcPts val="400"/>
                </a:spcAft>
              </a:pPr>
              <a:r>
                <a:rPr lang="en-US" sz="1600" dirty="0">
                  <a:solidFill>
                    <a:srgbClr val="006600"/>
                  </a:solidFill>
                </a:rPr>
                <a:t>6</a:t>
              </a:r>
            </a:p>
            <a:p>
              <a:pPr algn="ctr">
                <a:spcAft>
                  <a:spcPts val="400"/>
                </a:spcAft>
              </a:pPr>
              <a:r>
                <a:rPr lang="en-US" sz="1600" dirty="0">
                  <a:solidFill>
                    <a:srgbClr val="006600"/>
                  </a:solidFill>
                </a:rPr>
                <a:t>4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802970" y="1805940"/>
            <a:ext cx="6149856" cy="461664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classWithMostStudents</a:t>
            </a:r>
            <a:endParaRPr lang="en-US" sz="1400" dirty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      (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enrol</a:t>
            </a:r>
            <a:r>
              <a:rPr lang="en-US" sz="1400" dirty="0">
                <a:latin typeface="Lucida Console" pitchFamily="49" charset="0"/>
              </a:rPr>
              <a:t>[][MAX_STUDENTS],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       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numClasses</a:t>
            </a:r>
            <a:r>
              <a:rPr lang="en-US" sz="1400" dirty="0">
                <a:latin typeface="Lucida Console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numStudents</a:t>
            </a:r>
            <a:r>
              <a:rPr lang="en-US" sz="1400" dirty="0">
                <a:latin typeface="Lucida Console" pitchFamily="49" charset="0"/>
              </a:rPr>
              <a:t>) {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classSizes</a:t>
            </a:r>
            <a:r>
              <a:rPr lang="en-US" sz="1400" dirty="0">
                <a:latin typeface="Lucida Console" pitchFamily="49" charset="0"/>
              </a:rPr>
              <a:t>[MAX_CLASSES];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r, c; </a:t>
            </a:r>
            <a:r>
              <a:rPr lang="en-US" sz="1400" dirty="0">
                <a:solidFill>
                  <a:srgbClr val="800000"/>
                </a:solidFill>
                <a:latin typeface="Lucida Console" pitchFamily="49" charset="0"/>
              </a:rPr>
              <a:t>// row and column indices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maxClass</a:t>
            </a:r>
            <a:r>
              <a:rPr lang="en-US" sz="1400" dirty="0">
                <a:latin typeface="Lucida Console" pitchFamily="49" charset="0"/>
              </a:rPr>
              <a:t>, 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endParaRPr lang="en-US" sz="1400" dirty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pt-BR" sz="1400" dirty="0">
                <a:latin typeface="Lucida Console" pitchFamily="49" charset="0"/>
              </a:rPr>
              <a:t>	</a:t>
            </a:r>
            <a:r>
              <a:rPr lang="pt-BR" sz="1400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pt-BR" sz="1400" dirty="0">
                <a:latin typeface="Lucida Console" pitchFamily="49" charset="0"/>
              </a:rPr>
              <a:t> (r =</a:t>
            </a:r>
            <a:r>
              <a:rPr lang="pt-BR" sz="1400" dirty="0">
                <a:solidFill>
                  <a:srgbClr val="006600"/>
                </a:solidFill>
                <a:latin typeface="Lucida Console" pitchFamily="49" charset="0"/>
              </a:rPr>
              <a:t> 0</a:t>
            </a:r>
            <a:r>
              <a:rPr lang="pt-BR" sz="1400" dirty="0">
                <a:latin typeface="Lucida Console" pitchFamily="49" charset="0"/>
              </a:rPr>
              <a:t>; r &lt; numClasses; r++)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</a:t>
            </a:r>
            <a:r>
              <a:rPr lang="en-US" sz="1400" dirty="0" err="1">
                <a:latin typeface="Lucida Console" pitchFamily="49" charset="0"/>
              </a:rPr>
              <a:t>classSizes</a:t>
            </a:r>
            <a:r>
              <a:rPr lang="en-US" sz="1400" dirty="0">
                <a:latin typeface="Lucida Console" pitchFamily="49" charset="0"/>
              </a:rPr>
              <a:t>[r] =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nn-NO" sz="1400" dirty="0">
                <a:latin typeface="Lucida Console" pitchFamily="49" charset="0"/>
              </a:rPr>
              <a:t>		</a:t>
            </a:r>
            <a:r>
              <a:rPr lang="nn-NO" sz="1400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nn-NO" sz="1400" dirty="0">
                <a:latin typeface="Lucida Console" pitchFamily="49" charset="0"/>
              </a:rPr>
              <a:t> (c = </a:t>
            </a:r>
            <a:r>
              <a:rPr lang="nn-NO" sz="14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nn-NO" sz="1400" dirty="0">
                <a:latin typeface="Lucida Console" pitchFamily="49" charset="0"/>
              </a:rPr>
              <a:t>; c &lt; numStudents; c++) {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	</a:t>
            </a:r>
            <a:r>
              <a:rPr lang="en-US" sz="1400" dirty="0" err="1">
                <a:latin typeface="Lucida Console" pitchFamily="49" charset="0"/>
              </a:rPr>
              <a:t>classSizes</a:t>
            </a:r>
            <a:r>
              <a:rPr lang="en-US" sz="1400" dirty="0">
                <a:latin typeface="Lucida Console" pitchFamily="49" charset="0"/>
              </a:rPr>
              <a:t>[r] += </a:t>
            </a:r>
            <a:r>
              <a:rPr lang="en-US" sz="1400" dirty="0" err="1">
                <a:latin typeface="Lucida Console" pitchFamily="49" charset="0"/>
              </a:rPr>
              <a:t>enrol</a:t>
            </a:r>
            <a:r>
              <a:rPr lang="en-US" sz="1400" dirty="0">
                <a:latin typeface="Lucida Console" pitchFamily="49" charset="0"/>
              </a:rPr>
              <a:t>[r][c];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}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endParaRPr lang="en-US" sz="1400" dirty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>
                <a:solidFill>
                  <a:srgbClr val="800000"/>
                </a:solidFill>
                <a:latin typeface="Lucida Console" pitchFamily="49" charset="0"/>
              </a:rPr>
              <a:t>// find the one with most students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latin typeface="Lucida Console" pitchFamily="49" charset="0"/>
              </a:rPr>
              <a:t>maxClass</a:t>
            </a:r>
            <a:r>
              <a:rPr lang="en-US" sz="1400" dirty="0">
                <a:latin typeface="Lucida Console" pitchFamily="49" charset="0"/>
              </a:rPr>
              <a:t> =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>
                <a:latin typeface="Lucida Console" pitchFamily="49" charset="0"/>
              </a:rPr>
              <a:t>;  </a:t>
            </a:r>
            <a:r>
              <a:rPr lang="en-US" sz="1400" dirty="0">
                <a:solidFill>
                  <a:srgbClr val="800000"/>
                </a:solidFill>
                <a:latin typeface="Lucida Console" pitchFamily="49" charset="0"/>
              </a:rPr>
              <a:t>// assume class 0 has most students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for 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 =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400" dirty="0">
                <a:latin typeface="Lucida Console" pitchFamily="49" charset="0"/>
              </a:rPr>
              <a:t>; 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 &lt; </a:t>
            </a:r>
            <a:r>
              <a:rPr lang="en-US" sz="1400" dirty="0" err="1">
                <a:latin typeface="Lucida Console" pitchFamily="49" charset="0"/>
              </a:rPr>
              <a:t>numClasses</a:t>
            </a:r>
            <a:r>
              <a:rPr lang="en-US" sz="1400" dirty="0">
                <a:latin typeface="Lucida Console" pitchFamily="49" charset="0"/>
              </a:rPr>
              <a:t>; 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++)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if 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 err="1">
                <a:latin typeface="Lucida Console" pitchFamily="49" charset="0"/>
              </a:rPr>
              <a:t>classSizes</a:t>
            </a:r>
            <a:r>
              <a:rPr lang="en-US" sz="1400" dirty="0">
                <a:latin typeface="Lucida Console" pitchFamily="49" charset="0"/>
              </a:rPr>
              <a:t>[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] &gt; </a:t>
            </a:r>
            <a:r>
              <a:rPr lang="en-US" sz="1400" dirty="0" err="1">
                <a:latin typeface="Lucida Console" pitchFamily="49" charset="0"/>
              </a:rPr>
              <a:t>classSizes</a:t>
            </a:r>
            <a:r>
              <a:rPr lang="en-US" sz="1400" dirty="0">
                <a:latin typeface="Lucida Console" pitchFamily="49" charset="0"/>
              </a:rPr>
              <a:t>[</a:t>
            </a:r>
            <a:r>
              <a:rPr lang="en-US" sz="1400" dirty="0" err="1">
                <a:latin typeface="Lucida Console" pitchFamily="49" charset="0"/>
              </a:rPr>
              <a:t>maxClass</a:t>
            </a:r>
            <a:r>
              <a:rPr lang="en-US" sz="1400" dirty="0">
                <a:latin typeface="Lucida Console" pitchFamily="49" charset="0"/>
              </a:rPr>
              <a:t>]) 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	</a:t>
            </a:r>
            <a:r>
              <a:rPr lang="en-US" sz="1400" dirty="0" err="1">
                <a:latin typeface="Lucida Console" pitchFamily="49" charset="0"/>
              </a:rPr>
              <a:t>maxClass</a:t>
            </a:r>
            <a:r>
              <a:rPr lang="en-US" sz="1400" dirty="0">
                <a:latin typeface="Lucida Console" pitchFamily="49" charset="0"/>
              </a:rPr>
              <a:t> = </a:t>
            </a:r>
            <a:r>
              <a:rPr lang="en-US" sz="1400" dirty="0" err="1">
                <a:latin typeface="Lucida Console" pitchFamily="49" charset="0"/>
              </a:rPr>
              <a:t>i</a:t>
            </a:r>
            <a:r>
              <a:rPr lang="en-US" sz="1400" dirty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endParaRPr lang="en-US" sz="1400" dirty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maxClass</a:t>
            </a:r>
            <a:r>
              <a:rPr lang="en-US" sz="1400" dirty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}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5422175" y="1805940"/>
            <a:ext cx="2350530" cy="995981"/>
            <a:chOff x="4909859" y="5862019"/>
            <a:chExt cx="2350530" cy="995981"/>
          </a:xfrm>
        </p:grpSpPr>
        <p:grpSp>
          <p:nvGrpSpPr>
            <p:cNvPr id="91" name="Group 62"/>
            <p:cNvGrpSpPr/>
            <p:nvPr/>
          </p:nvGrpSpPr>
          <p:grpSpPr>
            <a:xfrm>
              <a:off x="4909859" y="6123629"/>
              <a:ext cx="261170" cy="677108"/>
              <a:chOff x="806240" y="4496468"/>
              <a:chExt cx="298480" cy="938718"/>
            </a:xfrm>
          </p:grpSpPr>
          <p:sp>
            <p:nvSpPr>
              <p:cNvPr id="126" name="TextBox 125"/>
              <p:cNvSpPr txBox="1"/>
              <p:nvPr/>
            </p:nvSpPr>
            <p:spPr>
              <a:xfrm>
                <a:off x="806240" y="4835022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1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806240" y="4496468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0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806240" y="5173576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2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2" name="Group 61"/>
            <p:cNvGrpSpPr/>
            <p:nvPr/>
          </p:nvGrpSpPr>
          <p:grpSpPr>
            <a:xfrm>
              <a:off x="5171029" y="5862019"/>
              <a:ext cx="2089360" cy="261610"/>
              <a:chOff x="1104720" y="4034803"/>
              <a:chExt cx="2387840" cy="261610"/>
            </a:xfrm>
            <a:noFill/>
          </p:grpSpPr>
          <p:sp>
            <p:nvSpPr>
              <p:cNvPr id="118" name="TextBox 117"/>
              <p:cNvSpPr txBox="1"/>
              <p:nvPr/>
            </p:nvSpPr>
            <p:spPr>
              <a:xfrm>
                <a:off x="11047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0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4032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1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17016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2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00016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3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229864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4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25971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5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8956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6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31940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7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93" name="Group 46"/>
            <p:cNvGrpSpPr/>
            <p:nvPr/>
          </p:nvGrpSpPr>
          <p:grpSpPr>
            <a:xfrm>
              <a:off x="5171029" y="6123629"/>
              <a:ext cx="2089360" cy="734371"/>
              <a:chOff x="4462900" y="1990606"/>
              <a:chExt cx="2387840" cy="830997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44629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7613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0598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35834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565682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59553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2537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65522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4629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7613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50598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535834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565682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59553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62537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65522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4629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47613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50598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35834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565682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59553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2537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65522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71132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9: Multidimensional Arrays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One-dimensional Arrays (review)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1.1	Print Array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1.2	Find Maximum Value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1.3	Sum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1.4	Sum Alternate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1.5	Sum Odd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1.6	Sum Last 3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1.7	Minimum Pair Difference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1.8	Accessing 1D Array Elements in Function</a:t>
            </a: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2.4 Class Enrolment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3" name="Rectangle 3"/>
          <p:cNvSpPr txBox="1">
            <a:spLocks noChangeArrowheads="1"/>
          </p:cNvSpPr>
          <p:nvPr/>
        </p:nvSpPr>
        <p:spPr bwMode="auto">
          <a:xfrm>
            <a:off x="533400" y="1219200"/>
            <a:ext cx="83820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lvl="0" indent="-4032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</a:t>
            </a:r>
            <a:r>
              <a:rPr kumimoji="0" lang="en-GB" sz="2000" b="0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lang="en-GB" sz="2000" kern="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GB" sz="2000" kern="0" dirty="0"/>
              <a:t>Name all students who are enrolled in all classes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02970" y="1805940"/>
            <a:ext cx="6149856" cy="3754874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solidFill>
                  <a:srgbClr val="800000"/>
                </a:solidFill>
                <a:latin typeface="Lucida Console" pitchFamily="49" charset="0"/>
              </a:rPr>
              <a:t>// Find students who are enrolled in all classes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busiestStudents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enrol</a:t>
            </a:r>
            <a:r>
              <a:rPr lang="en-US" sz="1400" dirty="0">
                <a:latin typeface="Lucida Console" pitchFamily="49" charset="0"/>
              </a:rPr>
              <a:t>[][MAX_STUDENTS],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            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numClasses</a:t>
            </a:r>
            <a:r>
              <a:rPr lang="en-US" sz="1400" dirty="0">
                <a:latin typeface="Lucida Console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err="1">
                <a:latin typeface="Lucida Console" pitchFamily="49" charset="0"/>
              </a:rPr>
              <a:t>numStudents</a:t>
            </a:r>
            <a:r>
              <a:rPr lang="en-US" sz="1400" dirty="0">
                <a:latin typeface="Lucida Console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latin typeface="Lucida Console" pitchFamily="49" charset="0"/>
              </a:rPr>
              <a:t> sum;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>
                <a:latin typeface="Lucida Console" pitchFamily="49" charset="0"/>
              </a:rPr>
              <a:t>r, c;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sz="1400" dirty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latin typeface="Lucida Console" pitchFamily="49" charset="0"/>
              </a:rPr>
              <a:t>printf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"Students who take all classes: "</a:t>
            </a:r>
            <a:r>
              <a:rPr lang="en-US" sz="1400" dirty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nn-NO" sz="1400" dirty="0">
                <a:latin typeface="Lucida Console" pitchFamily="49" charset="0"/>
              </a:rPr>
              <a:t>	</a:t>
            </a:r>
            <a:r>
              <a:rPr lang="nn-NO" sz="1400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nn-NO" sz="1400" dirty="0">
                <a:latin typeface="Lucida Console" pitchFamily="49" charset="0"/>
              </a:rPr>
              <a:t> (c = </a:t>
            </a:r>
            <a:r>
              <a:rPr lang="nn-NO" sz="14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nn-NO" sz="1400" dirty="0">
                <a:latin typeface="Lucida Console" pitchFamily="49" charset="0"/>
              </a:rPr>
              <a:t>; c &lt; numStudents; c++)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sum =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pt-BR" sz="1400" dirty="0">
                <a:latin typeface="Lucida Console" pitchFamily="49" charset="0"/>
              </a:rPr>
              <a:t>		</a:t>
            </a:r>
            <a:r>
              <a:rPr lang="pt-BR" sz="1400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pt-BR" sz="1400" dirty="0">
                <a:latin typeface="Lucida Console" pitchFamily="49" charset="0"/>
              </a:rPr>
              <a:t> (r = </a:t>
            </a:r>
            <a:r>
              <a:rPr lang="pt-BR" sz="1400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pt-BR" sz="1400" dirty="0">
                <a:latin typeface="Lucida Console" pitchFamily="49" charset="0"/>
              </a:rPr>
              <a:t>; r &lt; numClasses; r++)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	sum += </a:t>
            </a:r>
            <a:r>
              <a:rPr lang="en-US" sz="1400" dirty="0" err="1">
                <a:latin typeface="Lucida Console" pitchFamily="49" charset="0"/>
              </a:rPr>
              <a:t>enrol</a:t>
            </a:r>
            <a:r>
              <a:rPr lang="en-US" sz="1400" dirty="0">
                <a:latin typeface="Lucida Console" pitchFamily="49" charset="0"/>
              </a:rPr>
              <a:t>[r][c];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}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1400" dirty="0">
                <a:latin typeface="Lucida Console" pitchFamily="49" charset="0"/>
              </a:rPr>
              <a:t> (sum == </a:t>
            </a:r>
            <a:r>
              <a:rPr lang="en-US" sz="1400" dirty="0" err="1">
                <a:latin typeface="Lucida Console" pitchFamily="49" charset="0"/>
              </a:rPr>
              <a:t>numClasses</a:t>
            </a:r>
            <a:r>
              <a:rPr lang="en-US" sz="1400" dirty="0">
                <a:latin typeface="Lucida Console" pitchFamily="49" charset="0"/>
              </a:rPr>
              <a:t>)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		</a:t>
            </a:r>
            <a:r>
              <a:rPr lang="en-US" sz="1400" dirty="0" err="1">
                <a:latin typeface="Lucida Console" pitchFamily="49" charset="0"/>
              </a:rPr>
              <a:t>printf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solidFill>
                  <a:srgbClr val="FF0000"/>
                </a:solidFill>
                <a:latin typeface="Lucida Console" pitchFamily="49" charset="0"/>
              </a:rPr>
              <a:t>%d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latin typeface="Lucida Console" pitchFamily="49" charset="0"/>
              </a:rPr>
              <a:t>, c);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}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dirty="0" err="1">
                <a:latin typeface="Lucida Console" pitchFamily="49" charset="0"/>
              </a:rPr>
              <a:t>printf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14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Lucida Console" pitchFamily="49" charset="0"/>
              </a:rPr>
              <a:t>}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6553200" y="2636937"/>
            <a:ext cx="2190506" cy="677108"/>
            <a:chOff x="6553200" y="2636937"/>
            <a:chExt cx="2190506" cy="677108"/>
          </a:xfrm>
        </p:grpSpPr>
        <p:sp>
          <p:nvSpPr>
            <p:cNvPr id="52" name="TextBox 51"/>
            <p:cNvSpPr txBox="1"/>
            <p:nvPr/>
          </p:nvSpPr>
          <p:spPr>
            <a:xfrm>
              <a:off x="6695124" y="2975491"/>
              <a:ext cx="17339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>
                  <a:solidFill>
                    <a:srgbClr val="0000FF"/>
                  </a:solidFill>
                </a:rPr>
                <a:t>Column sums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553200" y="2636937"/>
              <a:ext cx="21905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600" dirty="0">
                  <a:solidFill>
                    <a:srgbClr val="0000FF"/>
                  </a:solidFill>
                </a:rPr>
                <a:t>2   1  3   2   2   1  3   1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935682" y="5091545"/>
            <a:ext cx="3808024" cy="64633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Refer to </a:t>
            </a:r>
            <a:r>
              <a:rPr lang="en-US" dirty="0">
                <a:solidFill>
                  <a:srgbClr val="0000FF"/>
                </a:solidFill>
              </a:rPr>
              <a:t>Unit9_ClassEnrolment.c</a:t>
            </a:r>
            <a:r>
              <a:rPr lang="en-US" dirty="0"/>
              <a:t> for complete program.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6336270" y="1640956"/>
            <a:ext cx="2350530" cy="995981"/>
            <a:chOff x="4909859" y="5862019"/>
            <a:chExt cx="2350530" cy="995981"/>
          </a:xfrm>
        </p:grpSpPr>
        <p:grpSp>
          <p:nvGrpSpPr>
            <p:cNvPr id="56" name="Group 62"/>
            <p:cNvGrpSpPr/>
            <p:nvPr/>
          </p:nvGrpSpPr>
          <p:grpSpPr>
            <a:xfrm>
              <a:off x="4909859" y="6123629"/>
              <a:ext cx="261170" cy="677108"/>
              <a:chOff x="806240" y="4496468"/>
              <a:chExt cx="298480" cy="938718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806240" y="4835022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1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806240" y="4496468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0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806240" y="5173576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7030A0"/>
                    </a:solidFill>
                  </a:rPr>
                  <a:t>2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57" name="Group 61"/>
            <p:cNvGrpSpPr/>
            <p:nvPr/>
          </p:nvGrpSpPr>
          <p:grpSpPr>
            <a:xfrm>
              <a:off x="5171029" y="5862019"/>
              <a:ext cx="2089360" cy="261610"/>
              <a:chOff x="1104720" y="4034803"/>
              <a:chExt cx="2387840" cy="261610"/>
            </a:xfrm>
            <a:noFill/>
          </p:grpSpPr>
          <p:sp>
            <p:nvSpPr>
              <p:cNvPr id="84" name="TextBox 83"/>
              <p:cNvSpPr txBox="1"/>
              <p:nvPr/>
            </p:nvSpPr>
            <p:spPr>
              <a:xfrm>
                <a:off x="11047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0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4032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1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7016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2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0016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3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29864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4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5971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5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28956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6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1940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006600"/>
                    </a:solidFill>
                  </a:rPr>
                  <a:t>7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58" name="Group 46"/>
            <p:cNvGrpSpPr/>
            <p:nvPr/>
          </p:nvGrpSpPr>
          <p:grpSpPr>
            <a:xfrm>
              <a:off x="5171029" y="6123629"/>
              <a:ext cx="2089360" cy="734371"/>
              <a:chOff x="4462900" y="1990606"/>
              <a:chExt cx="2387840" cy="83099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44629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7613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0598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35834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565682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59553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2537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5522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4629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7613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0598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35834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65682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59553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62537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65522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4629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47613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50598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35834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65682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59553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2537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5522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037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2.5 Matrix Addition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533400" y="1298575"/>
            <a:ext cx="8077200" cy="23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en-US" sz="2400" dirty="0"/>
              <a:t>To add two matrices, both must have the same size (same number of rows and columns)</a:t>
            </a:r>
            <a:r>
              <a:rPr lang="en-GB" sz="2400" dirty="0"/>
              <a:t>.</a:t>
            </a:r>
          </a:p>
          <a:p>
            <a:pPr marL="355600" indent="-355600"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en-US" sz="2400" dirty="0"/>
              <a:t>To compute C = A + B, where A, B, C are matrices</a:t>
            </a:r>
          </a:p>
          <a:p>
            <a:pPr marL="355600" lvl="1" indent="-355600">
              <a:spcAft>
                <a:spcPts val="1200"/>
              </a:spcAft>
              <a:buSzPct val="120000"/>
            </a:pPr>
            <a:r>
              <a:rPr lang="en-US" sz="2400" dirty="0"/>
              <a:t>		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i="1" baseline="-12000" dirty="0" err="1">
                <a:solidFill>
                  <a:srgbClr val="0000FF"/>
                </a:solidFill>
              </a:rPr>
              <a:t>i,j</a:t>
            </a:r>
            <a:r>
              <a:rPr lang="en-US" sz="2400" i="1" baseline="-80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 = 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i="1" baseline="-12000" dirty="0" err="1">
                <a:solidFill>
                  <a:srgbClr val="0000FF"/>
                </a:solidFill>
              </a:rPr>
              <a:t>i,j</a:t>
            </a:r>
            <a:r>
              <a:rPr lang="en-US" sz="2400" dirty="0">
                <a:solidFill>
                  <a:srgbClr val="0000FF"/>
                </a:solidFill>
              </a:rPr>
              <a:t> +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i="1" baseline="-12000" dirty="0" err="1">
                <a:solidFill>
                  <a:srgbClr val="0000FF"/>
                </a:solidFill>
              </a:rPr>
              <a:t>i,j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endParaRPr lang="en-GB" sz="2800" dirty="0">
              <a:solidFill>
                <a:srgbClr val="0000FF"/>
              </a:solidFill>
            </a:endParaRPr>
          </a:p>
          <a:p>
            <a:pPr marL="355600" indent="-355600"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en-US" sz="2400" dirty="0"/>
              <a:t>Examples</a:t>
            </a:r>
            <a:r>
              <a:rPr lang="en-GB" sz="2400" dirty="0"/>
              <a:t>:</a:t>
            </a:r>
          </a:p>
        </p:txBody>
      </p:sp>
      <p:graphicFrame>
        <p:nvGraphicFramePr>
          <p:cNvPr id="87" name="Object 6"/>
          <p:cNvGraphicFramePr>
            <a:graphicFrameLocks noChangeAspect="1"/>
          </p:cNvGraphicFramePr>
          <p:nvPr/>
        </p:nvGraphicFramePr>
        <p:xfrm>
          <a:off x="2503009" y="3498112"/>
          <a:ext cx="4344765" cy="106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4" imgW="2908300" imgH="711200" progId="Equation.3">
                  <p:embed/>
                </p:oleObj>
              </mc:Choice>
              <mc:Fallback>
                <p:oleObj name="Equation" r:id="rId4" imgW="2908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009" y="3498112"/>
                        <a:ext cx="4344765" cy="106162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1552575" y="4840288"/>
          <a:ext cx="683101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6" imgW="4013200" imgH="457200" progId="Equation.3">
                  <p:embed/>
                </p:oleObj>
              </mc:Choice>
              <mc:Fallback>
                <p:oleObj name="Equation" r:id="rId6" imgW="4013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575" y="4840288"/>
                        <a:ext cx="6831013" cy="7778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4125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2.5 Matrix Addition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08344" y="1219200"/>
            <a:ext cx="8454656" cy="2647630"/>
            <a:chOff x="308344" y="1219200"/>
            <a:chExt cx="8454656" cy="2647630"/>
          </a:xfrm>
        </p:grpSpPr>
        <p:sp>
          <p:nvSpPr>
            <p:cNvPr id="10" name="TextBox 9"/>
            <p:cNvSpPr txBox="1"/>
            <p:nvPr/>
          </p:nvSpPr>
          <p:spPr>
            <a:xfrm>
              <a:off x="308344" y="1435395"/>
              <a:ext cx="8454656" cy="24314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endParaRPr lang="en-SG" sz="1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sum </a:t>
              </a:r>
              <a:r>
                <a:rPr lang="en-SG" sz="16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mtxA</a:t>
              </a:r>
              <a:r>
                <a:rPr lang="en-SG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and </a:t>
              </a:r>
              <a:r>
                <a:rPr lang="en-SG" sz="16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mtxB</a:t>
              </a:r>
              <a:r>
                <a:rPr lang="en-SG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to obtain </a:t>
              </a:r>
              <a:r>
                <a:rPr lang="en-SG" sz="16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mtxC</a:t>
              </a:r>
              <a:endParaRPr lang="en-SG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sumMatrix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mtxA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[][MAX_COL], 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mtxB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[][MAX_COL], 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	             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mtxC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[][MAX_COL],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row_size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col_size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row,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endParaRPr lang="en-SG" sz="8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(row=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row&lt;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row_size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row++)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col_size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++) 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mtxC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[row][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mtxA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[row][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] +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mtxB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[row][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0998" y="1219200"/>
              <a:ext cx="246232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Unit9_MatrixOps.c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440938" y="4210493"/>
            <a:ext cx="6592843" cy="765544"/>
            <a:chOff x="1440938" y="4210493"/>
            <a:chExt cx="6592843" cy="765544"/>
          </a:xfrm>
        </p:grpSpPr>
        <p:sp>
          <p:nvSpPr>
            <p:cNvPr id="14" name="TextBox 13"/>
            <p:cNvSpPr txBox="1"/>
            <p:nvPr/>
          </p:nvSpPr>
          <p:spPr>
            <a:xfrm>
              <a:off x="3268850" y="4401879"/>
              <a:ext cx="456978" cy="3827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+</a:t>
              </a:r>
              <a:endParaRPr lang="en-SG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53740" y="4401879"/>
              <a:ext cx="456978" cy="3827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=</a:t>
              </a:r>
              <a:endParaRPr lang="en-SG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440938" y="4210493"/>
              <a:ext cx="1827912" cy="765544"/>
              <a:chOff x="1440938" y="4210493"/>
              <a:chExt cx="1827912" cy="765544"/>
            </a:xfrm>
            <a:solidFill>
              <a:schemeClr val="bg1"/>
            </a:solidFill>
          </p:grpSpPr>
          <p:sp>
            <p:nvSpPr>
              <p:cNvPr id="39" name="TextBox 38"/>
              <p:cNvSpPr txBox="1"/>
              <p:nvPr/>
            </p:nvSpPr>
            <p:spPr>
              <a:xfrm>
                <a:off x="1440938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10</a:t>
                </a:r>
                <a:endParaRPr lang="en-SG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440938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4</a:t>
                </a:r>
                <a:endParaRPr lang="en-SG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897916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21</a:t>
                </a:r>
                <a:endParaRPr lang="en-SG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897916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6</a:t>
                </a:r>
                <a:endParaRPr lang="en-SG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354894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7</a:t>
                </a:r>
                <a:endParaRPr lang="en-SG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354894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14</a:t>
                </a:r>
                <a:endParaRPr lang="en-SG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811872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9</a:t>
                </a:r>
                <a:endParaRPr lang="en-SG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811872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5</a:t>
                </a:r>
                <a:endParaRPr lang="en-SG" dirty="0"/>
              </a:p>
            </p:txBody>
          </p:sp>
          <p:sp>
            <p:nvSpPr>
              <p:cNvPr id="47" name="Left Bracket 46"/>
              <p:cNvSpPr/>
              <p:nvPr/>
            </p:nvSpPr>
            <p:spPr bwMode="auto">
              <a:xfrm>
                <a:off x="1440938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Left Bracket 47"/>
              <p:cNvSpPr/>
              <p:nvPr/>
            </p:nvSpPr>
            <p:spPr bwMode="auto">
              <a:xfrm flipH="1">
                <a:off x="3157213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725828" y="4210493"/>
              <a:ext cx="1827912" cy="765544"/>
              <a:chOff x="3725828" y="4210493"/>
              <a:chExt cx="1827912" cy="765544"/>
            </a:xfrm>
            <a:solidFill>
              <a:schemeClr val="bg1"/>
            </a:solidFill>
          </p:grpSpPr>
          <p:sp>
            <p:nvSpPr>
              <p:cNvPr id="29" name="TextBox 28"/>
              <p:cNvSpPr txBox="1"/>
              <p:nvPr/>
            </p:nvSpPr>
            <p:spPr>
              <a:xfrm>
                <a:off x="3725828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3</a:t>
                </a:r>
                <a:endParaRPr lang="en-SG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25828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6</a:t>
                </a:r>
                <a:endParaRPr lang="en-SG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182806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7</a:t>
                </a:r>
                <a:endParaRPr lang="en-SG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182806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5</a:t>
                </a:r>
                <a:endParaRPr lang="en-SG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639784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18</a:t>
                </a:r>
                <a:endParaRPr lang="en-SG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639784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8</a:t>
                </a:r>
                <a:endParaRPr lang="en-SG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096762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20</a:t>
                </a:r>
                <a:endParaRPr lang="en-SG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096762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15</a:t>
                </a:r>
                <a:endParaRPr lang="en-SG" dirty="0"/>
              </a:p>
            </p:txBody>
          </p:sp>
          <p:sp>
            <p:nvSpPr>
              <p:cNvPr id="37" name="Left Bracket 36"/>
              <p:cNvSpPr/>
              <p:nvPr/>
            </p:nvSpPr>
            <p:spPr bwMode="auto">
              <a:xfrm>
                <a:off x="3725828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Left Bracket 37"/>
              <p:cNvSpPr/>
              <p:nvPr/>
            </p:nvSpPr>
            <p:spPr bwMode="auto">
              <a:xfrm flipH="1">
                <a:off x="5442103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094232" y="4210493"/>
              <a:ext cx="1939549" cy="765544"/>
              <a:chOff x="6094232" y="4210493"/>
              <a:chExt cx="1939549" cy="765544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7520985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150051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150051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607029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07029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064007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064007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520985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?</a:t>
                </a:r>
                <a:endParaRPr lang="en-SG" dirty="0"/>
              </a:p>
            </p:txBody>
          </p:sp>
          <p:sp>
            <p:nvSpPr>
              <p:cNvPr id="27" name="Left Bracket 26"/>
              <p:cNvSpPr/>
              <p:nvPr/>
            </p:nvSpPr>
            <p:spPr bwMode="auto">
              <a:xfrm>
                <a:off x="6094232" y="4210493"/>
                <a:ext cx="111637" cy="765544"/>
              </a:xfrm>
              <a:prstGeom prst="leftBracket">
                <a:avLst/>
              </a:prstGeom>
              <a:solidFill>
                <a:schemeClr val="bg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Left Bracket 27"/>
              <p:cNvSpPr/>
              <p:nvPr/>
            </p:nvSpPr>
            <p:spPr bwMode="auto">
              <a:xfrm flipH="1">
                <a:off x="7922144" y="4210493"/>
                <a:ext cx="111637" cy="765544"/>
              </a:xfrm>
              <a:prstGeom prst="leftBracket">
                <a:avLst/>
              </a:prstGeom>
              <a:solidFill>
                <a:schemeClr val="bg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49" name="Oval 48"/>
          <p:cNvSpPr/>
          <p:nvPr/>
        </p:nvSpPr>
        <p:spPr bwMode="auto">
          <a:xfrm>
            <a:off x="1440938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3725828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50051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13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897916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182806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07029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28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150051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10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07029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11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64007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25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64007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22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20985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20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20985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29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2354894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4639784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855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0" grpId="0" animBg="1"/>
      <p:bldP spid="50" grpId="1" animBg="1"/>
      <p:bldP spid="51" grpId="0" animBg="1"/>
      <p:bldP spid="52" grpId="0" animBg="1"/>
      <p:bldP spid="52" grpId="1" animBg="1"/>
      <p:bldP spid="53" grpId="0" animBg="1"/>
      <p:bldP spid="53" grpId="1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1" grpId="1" animBg="1"/>
      <p:bldP spid="62" grpId="0" animBg="1"/>
      <p:bldP spid="62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3. Exercise: Pyramid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23A3EE1-250F-46F3-9CA3-F407283B3BE7}"/>
              </a:ext>
            </a:extLst>
          </p:cNvPr>
          <p:cNvGrpSpPr/>
          <p:nvPr/>
        </p:nvGrpSpPr>
        <p:grpSpPr>
          <a:xfrm>
            <a:off x="457200" y="3295113"/>
            <a:ext cx="8458199" cy="2587113"/>
            <a:chOff x="1258628" y="2805748"/>
            <a:chExt cx="6286571" cy="2032281"/>
          </a:xfrm>
        </p:grpSpPr>
        <p:grpSp>
          <p:nvGrpSpPr>
            <p:cNvPr id="64" name="Group 2">
              <a:extLst>
                <a:ext uri="{FF2B5EF4-FFF2-40B4-BE49-F238E27FC236}">
                  <a16:creationId xmlns:a16="http://schemas.microsoft.com/office/drawing/2014/main" id="{62C84DEF-006B-4357-A280-16FB1509DB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2100" y="2805748"/>
              <a:ext cx="1638300" cy="1447800"/>
              <a:chOff x="1845" y="7753"/>
              <a:chExt cx="2580" cy="2280"/>
            </a:xfrm>
          </p:grpSpPr>
          <p:grpSp>
            <p:nvGrpSpPr>
              <p:cNvPr id="128" name="Group 3">
                <a:extLst>
                  <a:ext uri="{FF2B5EF4-FFF2-40B4-BE49-F238E27FC236}">
                    <a16:creationId xmlns:a16="http://schemas.microsoft.com/office/drawing/2014/main" id="{0349CD44-531A-47BD-BA30-B46920DD43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2" y="7753"/>
                <a:ext cx="495" cy="480"/>
                <a:chOff x="3720" y="8278"/>
                <a:chExt cx="495" cy="480"/>
              </a:xfrm>
            </p:grpSpPr>
            <p:sp>
              <p:nvSpPr>
                <p:cNvPr id="156" name="Text Box 4">
                  <a:extLst>
                    <a:ext uri="{FF2B5EF4-FFF2-40B4-BE49-F238E27FC236}">
                      <a16:creationId xmlns:a16="http://schemas.microsoft.com/office/drawing/2014/main" id="{6C8AC1E3-7B23-43E7-9814-E0D745131EC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7" name="Oval 5">
                  <a:extLst>
                    <a:ext uri="{FF2B5EF4-FFF2-40B4-BE49-F238E27FC236}">
                      <a16:creationId xmlns:a16="http://schemas.microsoft.com/office/drawing/2014/main" id="{489E5790-7D1A-430D-8049-F87A6DEBE3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29" name="Group 6">
                <a:extLst>
                  <a:ext uri="{FF2B5EF4-FFF2-40B4-BE49-F238E27FC236}">
                    <a16:creationId xmlns:a16="http://schemas.microsoft.com/office/drawing/2014/main" id="{76B70167-1DB4-4B3C-B7BD-2A69D63B6D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50" y="8308"/>
                <a:ext cx="495" cy="480"/>
                <a:chOff x="3720" y="8278"/>
                <a:chExt cx="495" cy="480"/>
              </a:xfrm>
            </p:grpSpPr>
            <p:sp>
              <p:nvSpPr>
                <p:cNvPr id="154" name="Text Box 7">
                  <a:extLst>
                    <a:ext uri="{FF2B5EF4-FFF2-40B4-BE49-F238E27FC236}">
                      <a16:creationId xmlns:a16="http://schemas.microsoft.com/office/drawing/2014/main" id="{880104BA-6434-4EC7-89DC-BB4721579D5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5" name="Oval 8">
                  <a:extLst>
                    <a:ext uri="{FF2B5EF4-FFF2-40B4-BE49-F238E27FC236}">
                      <a16:creationId xmlns:a16="http://schemas.microsoft.com/office/drawing/2014/main" id="{8024D413-D19B-43E8-B79E-AE3D6C4D8E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0" name="Group 9">
                <a:extLst>
                  <a:ext uri="{FF2B5EF4-FFF2-40B4-BE49-F238E27FC236}">
                    <a16:creationId xmlns:a16="http://schemas.microsoft.com/office/drawing/2014/main" id="{A9E34D04-41B4-44A3-89AB-B4F1651D32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55" y="8308"/>
                <a:ext cx="495" cy="480"/>
                <a:chOff x="3720" y="8278"/>
                <a:chExt cx="495" cy="480"/>
              </a:xfrm>
            </p:grpSpPr>
            <p:sp>
              <p:nvSpPr>
                <p:cNvPr id="152" name="Text Box 10">
                  <a:extLst>
                    <a:ext uri="{FF2B5EF4-FFF2-40B4-BE49-F238E27FC236}">
                      <a16:creationId xmlns:a16="http://schemas.microsoft.com/office/drawing/2014/main" id="{0272733B-8A57-4037-8C8F-B505A6AA0C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3" name="Oval 11">
                  <a:extLst>
                    <a:ext uri="{FF2B5EF4-FFF2-40B4-BE49-F238E27FC236}">
                      <a16:creationId xmlns:a16="http://schemas.microsoft.com/office/drawing/2014/main" id="{D45D3683-7260-40FA-860F-3BA3A3E2A3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1" name="Group 12">
                <a:extLst>
                  <a:ext uri="{FF2B5EF4-FFF2-40B4-BE49-F238E27FC236}">
                    <a16:creationId xmlns:a16="http://schemas.microsoft.com/office/drawing/2014/main" id="{B5E7B0B1-8DA4-474D-9A0E-916F277729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20" y="8938"/>
                <a:ext cx="495" cy="480"/>
                <a:chOff x="3720" y="8278"/>
                <a:chExt cx="495" cy="480"/>
              </a:xfrm>
            </p:grpSpPr>
            <p:sp>
              <p:nvSpPr>
                <p:cNvPr id="150" name="Text Box 13">
                  <a:extLst>
                    <a:ext uri="{FF2B5EF4-FFF2-40B4-BE49-F238E27FC236}">
                      <a16:creationId xmlns:a16="http://schemas.microsoft.com/office/drawing/2014/main" id="{39C30522-46D9-44AD-BFE3-52DCFAFEC7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Oval 14">
                  <a:extLst>
                    <a:ext uri="{FF2B5EF4-FFF2-40B4-BE49-F238E27FC236}">
                      <a16:creationId xmlns:a16="http://schemas.microsoft.com/office/drawing/2014/main" id="{7F4D6869-C72C-49B7-BCBB-A16ABBC962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2" name="Group 15">
                <a:extLst>
                  <a:ext uri="{FF2B5EF4-FFF2-40B4-BE49-F238E27FC236}">
                    <a16:creationId xmlns:a16="http://schemas.microsoft.com/office/drawing/2014/main" id="{4A8AE26C-56EF-46FC-AD87-16ACBF0B2E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3" y="8938"/>
                <a:ext cx="495" cy="480"/>
                <a:chOff x="3720" y="8278"/>
                <a:chExt cx="495" cy="480"/>
              </a:xfrm>
            </p:grpSpPr>
            <p:sp>
              <p:nvSpPr>
                <p:cNvPr id="148" name="Text Box 16">
                  <a:extLst>
                    <a:ext uri="{FF2B5EF4-FFF2-40B4-BE49-F238E27FC236}">
                      <a16:creationId xmlns:a16="http://schemas.microsoft.com/office/drawing/2014/main" id="{79D9EC4B-AFC3-4E10-A672-95A9626FE2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9" name="Oval 17">
                  <a:extLst>
                    <a:ext uri="{FF2B5EF4-FFF2-40B4-BE49-F238E27FC236}">
                      <a16:creationId xmlns:a16="http://schemas.microsoft.com/office/drawing/2014/main" id="{3F5913B8-6A49-43FF-B0F9-5FAC4BC350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3" name="Group 18">
                <a:extLst>
                  <a:ext uri="{FF2B5EF4-FFF2-40B4-BE49-F238E27FC236}">
                    <a16:creationId xmlns:a16="http://schemas.microsoft.com/office/drawing/2014/main" id="{E10199C1-8D51-4357-8AA6-7042B04B84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30" y="8938"/>
                <a:ext cx="495" cy="480"/>
                <a:chOff x="3720" y="8278"/>
                <a:chExt cx="495" cy="480"/>
              </a:xfrm>
            </p:grpSpPr>
            <p:sp>
              <p:nvSpPr>
                <p:cNvPr id="146" name="Text Box 19">
                  <a:extLst>
                    <a:ext uri="{FF2B5EF4-FFF2-40B4-BE49-F238E27FC236}">
                      <a16:creationId xmlns:a16="http://schemas.microsoft.com/office/drawing/2014/main" id="{B3D86EEC-6210-4EA9-BAC7-8D9979EDB53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8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7" name="Oval 20">
                  <a:extLst>
                    <a:ext uri="{FF2B5EF4-FFF2-40B4-BE49-F238E27FC236}">
                      <a16:creationId xmlns:a16="http://schemas.microsoft.com/office/drawing/2014/main" id="{59C3CBB9-1306-4D88-A58A-1EF71263C2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4" name="Group 21">
                <a:extLst>
                  <a:ext uri="{FF2B5EF4-FFF2-40B4-BE49-F238E27FC236}">
                    <a16:creationId xmlns:a16="http://schemas.microsoft.com/office/drawing/2014/main" id="{E79D568E-743C-4994-ACA1-A0BFA37F38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5" y="9553"/>
                <a:ext cx="495" cy="480"/>
                <a:chOff x="3720" y="8278"/>
                <a:chExt cx="495" cy="480"/>
              </a:xfrm>
            </p:grpSpPr>
            <p:sp>
              <p:nvSpPr>
                <p:cNvPr id="144" name="Text Box 22">
                  <a:extLst>
                    <a:ext uri="{FF2B5EF4-FFF2-40B4-BE49-F238E27FC236}">
                      <a16:creationId xmlns:a16="http://schemas.microsoft.com/office/drawing/2014/main" id="{6BF9BEFF-D325-468A-8802-E91D5F859BA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5" name="Oval 23">
                  <a:extLst>
                    <a:ext uri="{FF2B5EF4-FFF2-40B4-BE49-F238E27FC236}">
                      <a16:creationId xmlns:a16="http://schemas.microsoft.com/office/drawing/2014/main" id="{6541723C-259F-400C-A784-985FA2EA67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5" name="Group 24">
                <a:extLst>
                  <a:ext uri="{FF2B5EF4-FFF2-40B4-BE49-F238E27FC236}">
                    <a16:creationId xmlns:a16="http://schemas.microsoft.com/office/drawing/2014/main" id="{2DC61A68-E137-4710-85A9-E28958A528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50" y="9553"/>
                <a:ext cx="495" cy="480"/>
                <a:chOff x="3720" y="8278"/>
                <a:chExt cx="495" cy="480"/>
              </a:xfrm>
            </p:grpSpPr>
            <p:sp>
              <p:nvSpPr>
                <p:cNvPr id="142" name="Text Box 25">
                  <a:extLst>
                    <a:ext uri="{FF2B5EF4-FFF2-40B4-BE49-F238E27FC236}">
                      <a16:creationId xmlns:a16="http://schemas.microsoft.com/office/drawing/2014/main" id="{33D9355F-4647-4058-8D11-DFBC2E0C8E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3" name="Oval 26">
                  <a:extLst>
                    <a:ext uri="{FF2B5EF4-FFF2-40B4-BE49-F238E27FC236}">
                      <a16:creationId xmlns:a16="http://schemas.microsoft.com/office/drawing/2014/main" id="{635B5D2E-50F3-465C-8036-A8792A00B9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6" name="Group 27">
                <a:extLst>
                  <a:ext uri="{FF2B5EF4-FFF2-40B4-BE49-F238E27FC236}">
                    <a16:creationId xmlns:a16="http://schemas.microsoft.com/office/drawing/2014/main" id="{93C6C3FF-E52B-4696-BE72-C8E5727982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55" y="9553"/>
                <a:ext cx="495" cy="480"/>
                <a:chOff x="3720" y="8278"/>
                <a:chExt cx="495" cy="480"/>
              </a:xfrm>
            </p:grpSpPr>
            <p:sp>
              <p:nvSpPr>
                <p:cNvPr id="140" name="Text Box 28">
                  <a:extLst>
                    <a:ext uri="{FF2B5EF4-FFF2-40B4-BE49-F238E27FC236}">
                      <a16:creationId xmlns:a16="http://schemas.microsoft.com/office/drawing/2014/main" id="{BE3A381C-B499-4FD7-927A-6DFDE5509D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4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1" name="Oval 29">
                  <a:extLst>
                    <a:ext uri="{FF2B5EF4-FFF2-40B4-BE49-F238E27FC236}">
                      <a16:creationId xmlns:a16="http://schemas.microsoft.com/office/drawing/2014/main" id="{8810BDEB-B6DA-4300-9CEF-CEBA12EAF2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37" name="Group 30">
                <a:extLst>
                  <a:ext uri="{FF2B5EF4-FFF2-40B4-BE49-F238E27FC236}">
                    <a16:creationId xmlns:a16="http://schemas.microsoft.com/office/drawing/2014/main" id="{71736566-16D3-4EE5-AF91-8FE6348907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0" y="9553"/>
                <a:ext cx="495" cy="480"/>
                <a:chOff x="3720" y="8278"/>
                <a:chExt cx="495" cy="480"/>
              </a:xfrm>
            </p:grpSpPr>
            <p:sp>
              <p:nvSpPr>
                <p:cNvPr id="138" name="Text Box 31">
                  <a:extLst>
                    <a:ext uri="{FF2B5EF4-FFF2-40B4-BE49-F238E27FC236}">
                      <a16:creationId xmlns:a16="http://schemas.microsoft.com/office/drawing/2014/main" id="{06AD301E-2E3A-4EC8-A9BC-A9E84A3623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9" name="Oval 32">
                  <a:extLst>
                    <a:ext uri="{FF2B5EF4-FFF2-40B4-BE49-F238E27FC236}">
                      <a16:creationId xmlns:a16="http://schemas.microsoft.com/office/drawing/2014/main" id="{BA3AD447-AEE5-4692-82A7-8716F9E315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</p:grpSp>
        <p:grpSp>
          <p:nvGrpSpPr>
            <p:cNvPr id="65" name="Group 33">
              <a:extLst>
                <a:ext uri="{FF2B5EF4-FFF2-40B4-BE49-F238E27FC236}">
                  <a16:creationId xmlns:a16="http://schemas.microsoft.com/office/drawing/2014/main" id="{AFA578CE-F22A-4032-9857-311600683C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2350" y="2805748"/>
              <a:ext cx="1638300" cy="1447800"/>
              <a:chOff x="4905" y="7783"/>
              <a:chExt cx="2580" cy="2280"/>
            </a:xfrm>
          </p:grpSpPr>
          <p:grpSp>
            <p:nvGrpSpPr>
              <p:cNvPr id="98" name="Group 34">
                <a:extLst>
                  <a:ext uri="{FF2B5EF4-FFF2-40B4-BE49-F238E27FC236}">
                    <a16:creationId xmlns:a16="http://schemas.microsoft.com/office/drawing/2014/main" id="{39F56D9C-5647-44BC-BB99-4697243CE0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15" y="8338"/>
                <a:ext cx="495" cy="480"/>
                <a:chOff x="3720" y="8278"/>
                <a:chExt cx="495" cy="480"/>
              </a:xfrm>
            </p:grpSpPr>
            <p:sp>
              <p:nvSpPr>
                <p:cNvPr id="126" name="Text Box 35">
                  <a:extLst>
                    <a:ext uri="{FF2B5EF4-FFF2-40B4-BE49-F238E27FC236}">
                      <a16:creationId xmlns:a16="http://schemas.microsoft.com/office/drawing/2014/main" id="{2DF886E6-8715-4845-AEAF-BBD5119540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7" name="Oval 36">
                  <a:extLst>
                    <a:ext uri="{FF2B5EF4-FFF2-40B4-BE49-F238E27FC236}">
                      <a16:creationId xmlns:a16="http://schemas.microsoft.com/office/drawing/2014/main" id="{1F75F76F-2D37-4F22-8A48-8D5D70CCED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99" name="Group 37">
                <a:extLst>
                  <a:ext uri="{FF2B5EF4-FFF2-40B4-BE49-F238E27FC236}">
                    <a16:creationId xmlns:a16="http://schemas.microsoft.com/office/drawing/2014/main" id="{A06FD016-2CEE-4D86-BF81-D98AA2A7EC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0" y="8968"/>
                <a:ext cx="495" cy="480"/>
                <a:chOff x="3720" y="8278"/>
                <a:chExt cx="495" cy="480"/>
              </a:xfrm>
            </p:grpSpPr>
            <p:sp>
              <p:nvSpPr>
                <p:cNvPr id="124" name="Text Box 38">
                  <a:extLst>
                    <a:ext uri="{FF2B5EF4-FFF2-40B4-BE49-F238E27FC236}">
                      <a16:creationId xmlns:a16="http://schemas.microsoft.com/office/drawing/2014/main" id="{FA4D617E-1F96-4D61-BD5B-4F7C05F149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" name="Oval 39">
                  <a:extLst>
                    <a:ext uri="{FF2B5EF4-FFF2-40B4-BE49-F238E27FC236}">
                      <a16:creationId xmlns:a16="http://schemas.microsoft.com/office/drawing/2014/main" id="{466D08C2-EC3F-43A8-80C1-06DB0F32BD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00" name="Group 40">
                <a:extLst>
                  <a:ext uri="{FF2B5EF4-FFF2-40B4-BE49-F238E27FC236}">
                    <a16:creationId xmlns:a16="http://schemas.microsoft.com/office/drawing/2014/main" id="{5446FE6A-A8A1-42BA-A7EC-BBBBB464DA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90" y="8968"/>
                <a:ext cx="495" cy="480"/>
                <a:chOff x="3720" y="8278"/>
                <a:chExt cx="495" cy="480"/>
              </a:xfrm>
            </p:grpSpPr>
            <p:sp>
              <p:nvSpPr>
                <p:cNvPr id="122" name="Text Box 41">
                  <a:extLst>
                    <a:ext uri="{FF2B5EF4-FFF2-40B4-BE49-F238E27FC236}">
                      <a16:creationId xmlns:a16="http://schemas.microsoft.com/office/drawing/2014/main" id="{FF6CD426-2E1E-4575-A065-B3E85BBE46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8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3" name="Oval 42">
                  <a:extLst>
                    <a:ext uri="{FF2B5EF4-FFF2-40B4-BE49-F238E27FC236}">
                      <a16:creationId xmlns:a16="http://schemas.microsoft.com/office/drawing/2014/main" id="{A7D1AE3B-034F-4FE6-BB24-B4E4BAE883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01" name="Group 43">
                <a:extLst>
                  <a:ext uri="{FF2B5EF4-FFF2-40B4-BE49-F238E27FC236}">
                    <a16:creationId xmlns:a16="http://schemas.microsoft.com/office/drawing/2014/main" id="{4A96E6FD-AE20-4CEE-BA5D-DC0A43A2D4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05" y="9583"/>
                <a:ext cx="495" cy="480"/>
                <a:chOff x="3720" y="8278"/>
                <a:chExt cx="495" cy="480"/>
              </a:xfrm>
            </p:grpSpPr>
            <p:sp>
              <p:nvSpPr>
                <p:cNvPr id="120" name="Text Box 44">
                  <a:extLst>
                    <a:ext uri="{FF2B5EF4-FFF2-40B4-BE49-F238E27FC236}">
                      <a16:creationId xmlns:a16="http://schemas.microsoft.com/office/drawing/2014/main" id="{5A1ABDFD-8293-430C-87BA-C92BE596203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1" name="Oval 45">
                  <a:extLst>
                    <a:ext uri="{FF2B5EF4-FFF2-40B4-BE49-F238E27FC236}">
                      <a16:creationId xmlns:a16="http://schemas.microsoft.com/office/drawing/2014/main" id="{64084977-B17F-45B8-8BF3-E041A1E4D8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02" name="Group 46">
                <a:extLst>
                  <a:ext uri="{FF2B5EF4-FFF2-40B4-BE49-F238E27FC236}">
                    <a16:creationId xmlns:a16="http://schemas.microsoft.com/office/drawing/2014/main" id="{2D8F01D8-2A3E-4513-906A-C56C43B76B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15" y="9583"/>
                <a:ext cx="495" cy="480"/>
                <a:chOff x="3720" y="8278"/>
                <a:chExt cx="495" cy="480"/>
              </a:xfrm>
            </p:grpSpPr>
            <p:sp>
              <p:nvSpPr>
                <p:cNvPr id="118" name="Text Box 47">
                  <a:extLst>
                    <a:ext uri="{FF2B5EF4-FFF2-40B4-BE49-F238E27FC236}">
                      <a16:creationId xmlns:a16="http://schemas.microsoft.com/office/drawing/2014/main" id="{651459FA-8849-471D-B5E2-F4C2E4FD5A1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4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9" name="Oval 48">
                  <a:extLst>
                    <a:ext uri="{FF2B5EF4-FFF2-40B4-BE49-F238E27FC236}">
                      <a16:creationId xmlns:a16="http://schemas.microsoft.com/office/drawing/2014/main" id="{ABB5A9C6-9A60-4CC9-9B88-3A163AF10B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03" name="Group 49">
                <a:extLst>
                  <a:ext uri="{FF2B5EF4-FFF2-40B4-BE49-F238E27FC236}">
                    <a16:creationId xmlns:a16="http://schemas.microsoft.com/office/drawing/2014/main" id="{4B1B6C01-1743-4C98-883B-4E78997B37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90" y="9583"/>
                <a:ext cx="495" cy="480"/>
                <a:chOff x="3720" y="8278"/>
                <a:chExt cx="495" cy="480"/>
              </a:xfrm>
            </p:grpSpPr>
            <p:sp>
              <p:nvSpPr>
                <p:cNvPr id="116" name="Text Box 50">
                  <a:extLst>
                    <a:ext uri="{FF2B5EF4-FFF2-40B4-BE49-F238E27FC236}">
                      <a16:creationId xmlns:a16="http://schemas.microsoft.com/office/drawing/2014/main" id="{3B7DC552-DFBC-4717-97A4-9E9447EF107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7" name="Oval 51">
                  <a:extLst>
                    <a:ext uri="{FF2B5EF4-FFF2-40B4-BE49-F238E27FC236}">
                      <a16:creationId xmlns:a16="http://schemas.microsoft.com/office/drawing/2014/main" id="{7E6477D9-D740-4F49-BF20-0CBDDBD43F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104" name="Group 52">
                <a:extLst>
                  <a:ext uri="{FF2B5EF4-FFF2-40B4-BE49-F238E27FC236}">
                    <a16:creationId xmlns:a16="http://schemas.microsoft.com/office/drawing/2014/main" id="{930711FB-90DE-41CB-A9D1-9B4955392F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62" y="7783"/>
                <a:ext cx="495" cy="480"/>
                <a:chOff x="5962" y="7783"/>
                <a:chExt cx="495" cy="480"/>
              </a:xfrm>
            </p:grpSpPr>
            <p:sp>
              <p:nvSpPr>
                <p:cNvPr id="114" name="Oval 53">
                  <a:extLst>
                    <a:ext uri="{FF2B5EF4-FFF2-40B4-BE49-F238E27FC236}">
                      <a16:creationId xmlns:a16="http://schemas.microsoft.com/office/drawing/2014/main" id="{0FCE2FAC-EEB2-40B6-9D4F-3E8ABEDE2C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962" y="7783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115" name="Text Box 54">
                  <a:extLst>
                    <a:ext uri="{FF2B5EF4-FFF2-40B4-BE49-F238E27FC236}">
                      <a16:creationId xmlns:a16="http://schemas.microsoft.com/office/drawing/2014/main" id="{42133966-2A79-41E6-BAC0-77B052C9FC2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973" y="7799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5" name="Group 55">
                <a:extLst>
                  <a:ext uri="{FF2B5EF4-FFF2-40B4-BE49-F238E27FC236}">
                    <a16:creationId xmlns:a16="http://schemas.microsoft.com/office/drawing/2014/main" id="{6909692A-7987-42C4-B8E2-29C52A67F3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10" y="8338"/>
                <a:ext cx="495" cy="480"/>
                <a:chOff x="5610" y="8338"/>
                <a:chExt cx="495" cy="480"/>
              </a:xfrm>
            </p:grpSpPr>
            <p:sp>
              <p:nvSpPr>
                <p:cNvPr id="112" name="Oval 56">
                  <a:extLst>
                    <a:ext uri="{FF2B5EF4-FFF2-40B4-BE49-F238E27FC236}">
                      <a16:creationId xmlns:a16="http://schemas.microsoft.com/office/drawing/2014/main" id="{7262DFA2-0133-4565-8A50-7EBEE8C2E1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610" y="8338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113" name="Text Box 57">
                  <a:extLst>
                    <a:ext uri="{FF2B5EF4-FFF2-40B4-BE49-F238E27FC236}">
                      <a16:creationId xmlns:a16="http://schemas.microsoft.com/office/drawing/2014/main" id="{7A479C22-0293-4084-9BC7-F8BE01BC57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21" y="835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6" name="Group 58">
                <a:extLst>
                  <a:ext uri="{FF2B5EF4-FFF2-40B4-BE49-F238E27FC236}">
                    <a16:creationId xmlns:a16="http://schemas.microsoft.com/office/drawing/2014/main" id="{52C3410B-E73D-4B7F-9990-A11948DF41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63" y="8968"/>
                <a:ext cx="495" cy="480"/>
                <a:chOff x="5963" y="8968"/>
                <a:chExt cx="495" cy="480"/>
              </a:xfrm>
            </p:grpSpPr>
            <p:sp>
              <p:nvSpPr>
                <p:cNvPr id="110" name="Oval 59">
                  <a:extLst>
                    <a:ext uri="{FF2B5EF4-FFF2-40B4-BE49-F238E27FC236}">
                      <a16:creationId xmlns:a16="http://schemas.microsoft.com/office/drawing/2014/main" id="{1F7A7875-55AB-4310-AEBA-21D0647E88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963" y="8968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111" name="Text Box 60">
                  <a:extLst>
                    <a:ext uri="{FF2B5EF4-FFF2-40B4-BE49-F238E27FC236}">
                      <a16:creationId xmlns:a16="http://schemas.microsoft.com/office/drawing/2014/main" id="{27F821F1-6BEA-4B33-9AD1-AC8D1AE4CE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974" y="898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7" name="Group 61">
                <a:extLst>
                  <a:ext uri="{FF2B5EF4-FFF2-40B4-BE49-F238E27FC236}">
                    <a16:creationId xmlns:a16="http://schemas.microsoft.com/office/drawing/2014/main" id="{247911FC-8C77-43F6-BC5B-20B7CF596A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10" y="9583"/>
                <a:ext cx="495" cy="480"/>
                <a:chOff x="5610" y="9583"/>
                <a:chExt cx="495" cy="480"/>
              </a:xfrm>
            </p:grpSpPr>
            <p:sp>
              <p:nvSpPr>
                <p:cNvPr id="108" name="Oval 62">
                  <a:extLst>
                    <a:ext uri="{FF2B5EF4-FFF2-40B4-BE49-F238E27FC236}">
                      <a16:creationId xmlns:a16="http://schemas.microsoft.com/office/drawing/2014/main" id="{7DA5FADB-87C1-4FA6-B580-376031B285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610" y="9583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109" name="Text Box 63">
                  <a:extLst>
                    <a:ext uri="{FF2B5EF4-FFF2-40B4-BE49-F238E27FC236}">
                      <a16:creationId xmlns:a16="http://schemas.microsoft.com/office/drawing/2014/main" id="{9E45EF44-7118-49D0-9BD4-22F93581D8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21" y="9599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66" name="Group 64">
              <a:extLst>
                <a:ext uri="{FF2B5EF4-FFF2-40B4-BE49-F238E27FC236}">
                  <a16:creationId xmlns:a16="http://schemas.microsoft.com/office/drawing/2014/main" id="{6C710293-5F2D-4E7A-89A2-778815E278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53075" y="2805748"/>
              <a:ext cx="1638300" cy="1447800"/>
              <a:chOff x="8025" y="7873"/>
              <a:chExt cx="2580" cy="2280"/>
            </a:xfrm>
          </p:grpSpPr>
          <p:grpSp>
            <p:nvGrpSpPr>
              <p:cNvPr id="68" name="Group 65">
                <a:extLst>
                  <a:ext uri="{FF2B5EF4-FFF2-40B4-BE49-F238E27FC236}">
                    <a16:creationId xmlns:a16="http://schemas.microsoft.com/office/drawing/2014/main" id="{B0C1A411-DF57-403D-A8AC-A07D1828E3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730" y="8428"/>
                <a:ext cx="495" cy="480"/>
                <a:chOff x="3720" y="8278"/>
                <a:chExt cx="495" cy="480"/>
              </a:xfrm>
            </p:grpSpPr>
            <p:sp>
              <p:nvSpPr>
                <p:cNvPr id="96" name="Text Box 66">
                  <a:extLst>
                    <a:ext uri="{FF2B5EF4-FFF2-40B4-BE49-F238E27FC236}">
                      <a16:creationId xmlns:a16="http://schemas.microsoft.com/office/drawing/2014/main" id="{0C5DE616-362A-4BF8-BFB7-9D85970AC9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7" name="Oval 67">
                  <a:extLst>
                    <a:ext uri="{FF2B5EF4-FFF2-40B4-BE49-F238E27FC236}">
                      <a16:creationId xmlns:a16="http://schemas.microsoft.com/office/drawing/2014/main" id="{E1C7FBC6-7DE0-48C5-A8E4-307A1E253A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734F1A18-8792-4443-9B44-2B8CCB294B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400" y="9058"/>
                <a:ext cx="495" cy="480"/>
                <a:chOff x="3720" y="8278"/>
                <a:chExt cx="495" cy="480"/>
              </a:xfrm>
            </p:grpSpPr>
            <p:sp>
              <p:nvSpPr>
                <p:cNvPr id="94" name="Text Box 69">
                  <a:extLst>
                    <a:ext uri="{FF2B5EF4-FFF2-40B4-BE49-F238E27FC236}">
                      <a16:creationId xmlns:a16="http://schemas.microsoft.com/office/drawing/2014/main" id="{C1B8ACE9-95E2-46D5-ACF8-0C1F3F56F1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5" name="Oval 70">
                  <a:extLst>
                    <a:ext uri="{FF2B5EF4-FFF2-40B4-BE49-F238E27FC236}">
                      <a16:creationId xmlns:a16="http://schemas.microsoft.com/office/drawing/2014/main" id="{78227E82-385A-4E7F-AAF6-DA7E90C99F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70" name="Group 71">
                <a:extLst>
                  <a:ext uri="{FF2B5EF4-FFF2-40B4-BE49-F238E27FC236}">
                    <a16:creationId xmlns:a16="http://schemas.microsoft.com/office/drawing/2014/main" id="{3C9DE97B-821B-4E0E-87F8-16EC83F5C7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083" y="9058"/>
                <a:ext cx="495" cy="480"/>
                <a:chOff x="3720" y="8278"/>
                <a:chExt cx="495" cy="480"/>
              </a:xfrm>
            </p:grpSpPr>
            <p:sp>
              <p:nvSpPr>
                <p:cNvPr id="92" name="Text Box 72">
                  <a:extLst>
                    <a:ext uri="{FF2B5EF4-FFF2-40B4-BE49-F238E27FC236}">
                      <a16:creationId xmlns:a16="http://schemas.microsoft.com/office/drawing/2014/main" id="{7C1E22B8-8E7F-40BC-B19B-DB9EA53B46D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3" name="Oval 73">
                  <a:extLst>
                    <a:ext uri="{FF2B5EF4-FFF2-40B4-BE49-F238E27FC236}">
                      <a16:creationId xmlns:a16="http://schemas.microsoft.com/office/drawing/2014/main" id="{648C744A-74B5-4BF4-BB53-0C4A8A3AC2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71" name="Group 74">
                <a:extLst>
                  <a:ext uri="{FF2B5EF4-FFF2-40B4-BE49-F238E27FC236}">
                    <a16:creationId xmlns:a16="http://schemas.microsoft.com/office/drawing/2014/main" id="{D133A9EC-4ABC-4C55-B3AE-4A8FD2D9A5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025" y="9673"/>
                <a:ext cx="495" cy="480"/>
                <a:chOff x="3720" y="8278"/>
                <a:chExt cx="495" cy="480"/>
              </a:xfrm>
            </p:grpSpPr>
            <p:sp>
              <p:nvSpPr>
                <p:cNvPr id="90" name="Text Box 75">
                  <a:extLst>
                    <a:ext uri="{FF2B5EF4-FFF2-40B4-BE49-F238E27FC236}">
                      <a16:creationId xmlns:a16="http://schemas.microsoft.com/office/drawing/2014/main" id="{D79D8CEE-569C-4749-8498-67C6F15F386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1" name="Oval 76">
                  <a:extLst>
                    <a:ext uri="{FF2B5EF4-FFF2-40B4-BE49-F238E27FC236}">
                      <a16:creationId xmlns:a16="http://schemas.microsoft.com/office/drawing/2014/main" id="{EECF6366-A14C-435B-AD07-4266B48243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72" name="Group 77">
                <a:extLst>
                  <a:ext uri="{FF2B5EF4-FFF2-40B4-BE49-F238E27FC236}">
                    <a16:creationId xmlns:a16="http://schemas.microsoft.com/office/drawing/2014/main" id="{6153263B-3437-4F7E-B8C3-303F5AAAF8E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730" y="9673"/>
                <a:ext cx="495" cy="480"/>
                <a:chOff x="3720" y="8278"/>
                <a:chExt cx="495" cy="480"/>
              </a:xfrm>
            </p:grpSpPr>
            <p:sp>
              <p:nvSpPr>
                <p:cNvPr id="88" name="Text Box 78">
                  <a:extLst>
                    <a:ext uri="{FF2B5EF4-FFF2-40B4-BE49-F238E27FC236}">
                      <a16:creationId xmlns:a16="http://schemas.microsoft.com/office/drawing/2014/main" id="{BFED0AE0-9EE4-4484-8926-9BBEAA27A8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9" name="Oval 79">
                  <a:extLst>
                    <a:ext uri="{FF2B5EF4-FFF2-40B4-BE49-F238E27FC236}">
                      <a16:creationId xmlns:a16="http://schemas.microsoft.com/office/drawing/2014/main" id="{0B20B8F8-6A72-4F40-81F9-DF9105DDFE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73" name="Group 80">
                <a:extLst>
                  <a:ext uri="{FF2B5EF4-FFF2-40B4-BE49-F238E27FC236}">
                    <a16:creationId xmlns:a16="http://schemas.microsoft.com/office/drawing/2014/main" id="{6B4762A6-88AA-44C3-B2B5-DA7159C0BF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110" y="9673"/>
                <a:ext cx="495" cy="480"/>
                <a:chOff x="3720" y="8278"/>
                <a:chExt cx="495" cy="480"/>
              </a:xfrm>
            </p:grpSpPr>
            <p:sp>
              <p:nvSpPr>
                <p:cNvPr id="86" name="Text Box 81">
                  <a:extLst>
                    <a:ext uri="{FF2B5EF4-FFF2-40B4-BE49-F238E27FC236}">
                      <a16:creationId xmlns:a16="http://schemas.microsoft.com/office/drawing/2014/main" id="{AD4E5C7F-927D-4DF8-B34C-D5BAFE75B35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1" y="829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7" name="Oval 82">
                  <a:extLst>
                    <a:ext uri="{FF2B5EF4-FFF2-40B4-BE49-F238E27FC236}">
                      <a16:creationId xmlns:a16="http://schemas.microsoft.com/office/drawing/2014/main" id="{52B3DE5F-5FAA-4803-953A-A9CEC5597E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0" y="8278"/>
                  <a:ext cx="495" cy="480"/>
                </a:xfrm>
                <a:prstGeom prst="ellips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</p:grpSp>
          <p:grpSp>
            <p:nvGrpSpPr>
              <p:cNvPr id="74" name="Group 83">
                <a:extLst>
                  <a:ext uri="{FF2B5EF4-FFF2-40B4-BE49-F238E27FC236}">
                    <a16:creationId xmlns:a16="http://schemas.microsoft.com/office/drawing/2014/main" id="{AE31F8E7-29D2-4D30-A94F-467663047F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082" y="7873"/>
                <a:ext cx="495" cy="480"/>
                <a:chOff x="9082" y="7873"/>
                <a:chExt cx="495" cy="480"/>
              </a:xfrm>
            </p:grpSpPr>
            <p:sp>
              <p:nvSpPr>
                <p:cNvPr id="84" name="Oval 84">
                  <a:extLst>
                    <a:ext uri="{FF2B5EF4-FFF2-40B4-BE49-F238E27FC236}">
                      <a16:creationId xmlns:a16="http://schemas.microsoft.com/office/drawing/2014/main" id="{C8CB02DD-A84B-4B3D-8F7F-9BF77B508C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082" y="7873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85" name="Text Box 85">
                  <a:extLst>
                    <a:ext uri="{FF2B5EF4-FFF2-40B4-BE49-F238E27FC236}">
                      <a16:creationId xmlns:a16="http://schemas.microsoft.com/office/drawing/2014/main" id="{A3075A2F-A005-4662-A8B1-3B3C9B29B7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093" y="7889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5" name="Group 86">
                <a:extLst>
                  <a:ext uri="{FF2B5EF4-FFF2-40B4-BE49-F238E27FC236}">
                    <a16:creationId xmlns:a16="http://schemas.microsoft.com/office/drawing/2014/main" id="{4DE99D9F-44B9-4CA3-BB70-CF0DB608ED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35" y="8428"/>
                <a:ext cx="495" cy="480"/>
                <a:chOff x="9435" y="8428"/>
                <a:chExt cx="495" cy="480"/>
              </a:xfrm>
            </p:grpSpPr>
            <p:sp>
              <p:nvSpPr>
                <p:cNvPr id="82" name="Oval 87">
                  <a:extLst>
                    <a:ext uri="{FF2B5EF4-FFF2-40B4-BE49-F238E27FC236}">
                      <a16:creationId xmlns:a16="http://schemas.microsoft.com/office/drawing/2014/main" id="{7BC44D66-A4C4-4EF6-9A9B-F8234EB90F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435" y="8428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83" name="Text Box 88">
                  <a:extLst>
                    <a:ext uri="{FF2B5EF4-FFF2-40B4-BE49-F238E27FC236}">
                      <a16:creationId xmlns:a16="http://schemas.microsoft.com/office/drawing/2014/main" id="{22C1326D-AFCB-4579-A892-04CE476411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446" y="844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6" name="Group 89">
                <a:extLst>
                  <a:ext uri="{FF2B5EF4-FFF2-40B4-BE49-F238E27FC236}">
                    <a16:creationId xmlns:a16="http://schemas.microsoft.com/office/drawing/2014/main" id="{F9D1F64F-8A7E-4058-A389-1D14D414EE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10" y="9058"/>
                <a:ext cx="495" cy="480"/>
                <a:chOff x="9810" y="9058"/>
                <a:chExt cx="495" cy="480"/>
              </a:xfrm>
            </p:grpSpPr>
            <p:sp>
              <p:nvSpPr>
                <p:cNvPr id="80" name="Oval 90">
                  <a:extLst>
                    <a:ext uri="{FF2B5EF4-FFF2-40B4-BE49-F238E27FC236}">
                      <a16:creationId xmlns:a16="http://schemas.microsoft.com/office/drawing/2014/main" id="{59510A01-F4EF-4C82-8E62-928D92CB9D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810" y="9058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81" name="Text Box 91">
                  <a:extLst>
                    <a:ext uri="{FF2B5EF4-FFF2-40B4-BE49-F238E27FC236}">
                      <a16:creationId xmlns:a16="http://schemas.microsoft.com/office/drawing/2014/main" id="{A892F7EB-BBD5-42B5-819C-0D033435947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821" y="9074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8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7" name="Group 92">
                <a:extLst>
                  <a:ext uri="{FF2B5EF4-FFF2-40B4-BE49-F238E27FC236}">
                    <a16:creationId xmlns:a16="http://schemas.microsoft.com/office/drawing/2014/main" id="{B10053F0-FD6A-45AA-ACDA-26BB9BD11C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35" y="9673"/>
                <a:ext cx="495" cy="480"/>
                <a:chOff x="9435" y="9673"/>
                <a:chExt cx="495" cy="480"/>
              </a:xfrm>
            </p:grpSpPr>
            <p:sp>
              <p:nvSpPr>
                <p:cNvPr id="78" name="Oval 93">
                  <a:extLst>
                    <a:ext uri="{FF2B5EF4-FFF2-40B4-BE49-F238E27FC236}">
                      <a16:creationId xmlns:a16="http://schemas.microsoft.com/office/drawing/2014/main" id="{F65405C5-D493-41EA-9A32-CB39022E2D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435" y="9673"/>
                  <a:ext cx="495" cy="480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SG"/>
                </a:p>
              </p:txBody>
            </p:sp>
            <p:sp>
              <p:nvSpPr>
                <p:cNvPr id="79" name="Text Box 94">
                  <a:extLst>
                    <a:ext uri="{FF2B5EF4-FFF2-40B4-BE49-F238E27FC236}">
                      <a16:creationId xmlns:a16="http://schemas.microsoft.com/office/drawing/2014/main" id="{BD98D3D5-FC73-47DE-93CF-D14C34992B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446" y="9689"/>
                  <a:ext cx="47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SG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4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67" name="Text Box 95">
              <a:extLst>
                <a:ext uri="{FF2B5EF4-FFF2-40B4-BE49-F238E27FC236}">
                  <a16:creationId xmlns:a16="http://schemas.microsoft.com/office/drawing/2014/main" id="{314B9274-D668-4204-B28F-2A3693729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628" y="4348799"/>
              <a:ext cx="6286571" cy="4892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SG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Figure 1. (a)</a:t>
              </a:r>
              <a:r>
                <a:rPr kumimoji="0" lang="en-SG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A pyramid of integers. </a:t>
              </a:r>
              <a:r>
                <a:rPr kumimoji="0" lang="en-SG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(b)</a:t>
              </a:r>
              <a:r>
                <a:rPr kumimoji="0" lang="en-SG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A path with sum of 13. </a:t>
              </a:r>
              <a:r>
                <a:rPr kumimoji="0" lang="en-SG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(c)</a:t>
              </a:r>
              <a:r>
                <a:rPr kumimoji="0" lang="en-SG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A path with sum of 18.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395CB9A-8119-497F-9C2E-1208B45F9FCE}"/>
              </a:ext>
            </a:extLst>
          </p:cNvPr>
          <p:cNvSpPr txBox="1"/>
          <p:nvPr/>
        </p:nvSpPr>
        <p:spPr>
          <a:xfrm>
            <a:off x="633046" y="1366576"/>
            <a:ext cx="7827665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/>
              <a:t>Given a pyramid of integers, you can trace a path from top to bottom, moving from a number to either the number on its left or right in the next row below.</a:t>
            </a:r>
          </a:p>
          <a:p>
            <a:pPr>
              <a:spcAft>
                <a:spcPts val="600"/>
              </a:spcAft>
            </a:pPr>
            <a:r>
              <a:rPr lang="en-SG" sz="2400" dirty="0"/>
              <a:t>Find the </a:t>
            </a:r>
            <a:r>
              <a:rPr lang="en-SG" sz="2400" dirty="0">
                <a:solidFill>
                  <a:srgbClr val="C00000"/>
                </a:solidFill>
              </a:rPr>
              <a:t>largest sum </a:t>
            </a:r>
            <a:r>
              <a:rPr lang="en-SG" sz="2400" dirty="0"/>
              <a:t>possible.</a:t>
            </a:r>
          </a:p>
        </p:txBody>
      </p:sp>
    </p:spTree>
    <p:extLst>
      <p:ext uri="{BB962C8B-B14F-4D97-AF65-F5344CB8AC3E}">
        <p14:creationId xmlns:p14="http://schemas.microsoft.com/office/powerpoint/2010/main" val="3944870555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3. Exercise: Pyramid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3FC42F70-3B04-45EB-A149-5FC8934250F7}"/>
              </a:ext>
            </a:extLst>
          </p:cNvPr>
          <p:cNvGrpSpPr/>
          <p:nvPr/>
        </p:nvGrpSpPr>
        <p:grpSpPr>
          <a:xfrm>
            <a:off x="328441" y="1068475"/>
            <a:ext cx="8454656" cy="4740510"/>
            <a:chOff x="308344" y="1219200"/>
            <a:chExt cx="8454656" cy="4740510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30751D06-8FA4-4BB1-95D0-D28536B5A012}"/>
                </a:ext>
              </a:extLst>
            </p:cNvPr>
            <p:cNvSpPr txBox="1"/>
            <p:nvPr/>
          </p:nvSpPr>
          <p:spPr>
            <a:xfrm>
              <a:off x="308344" y="1435395"/>
              <a:ext cx="8454656" cy="452431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MAX_ROWS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maxPathValue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[][MAX_ROWS],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scanTriangularArray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[][MAX_ROWS]);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printTriangularArray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[][MAX_ROWS],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endPara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main(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size;       </a:t>
              </a:r>
              <a:r>
                <a:rPr lang="en-SG" sz="16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number of rows in the pyramid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table[MAX_ROWS][MAX_ROWS];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size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scanTriangularArray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(table);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</a:t>
              </a:r>
              <a:r>
                <a:rPr lang="en-SG" sz="1600" b="1" dirty="0" err="1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printTriangularArray</a:t>
              </a:r>
              <a:r>
                <a:rPr lang="en-SG" sz="16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(table, size);   // for checking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"Maximum path value =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maxPathValue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(table, size));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8108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A70ECBB1-19D7-4A1F-9E67-5190ABBBCA7D}"/>
                </a:ext>
              </a:extLst>
            </p:cNvPr>
            <p:cNvSpPr txBox="1"/>
            <p:nvPr/>
          </p:nvSpPr>
          <p:spPr>
            <a:xfrm>
              <a:off x="6654008" y="1219200"/>
              <a:ext cx="193198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Unit9_Pyramid.c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1311901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3. Exercise: Pyramid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3FC42F70-3B04-45EB-A149-5FC8934250F7}"/>
              </a:ext>
            </a:extLst>
          </p:cNvPr>
          <p:cNvGrpSpPr/>
          <p:nvPr/>
        </p:nvGrpSpPr>
        <p:grpSpPr>
          <a:xfrm>
            <a:off x="348537" y="988088"/>
            <a:ext cx="8454656" cy="5463785"/>
            <a:chOff x="308344" y="1219200"/>
            <a:chExt cx="8454656" cy="5463785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30751D06-8FA4-4BB1-95D0-D28536B5A012}"/>
                </a:ext>
              </a:extLst>
            </p:cNvPr>
            <p:cNvSpPr txBox="1"/>
            <p:nvPr/>
          </p:nvSpPr>
          <p:spPr>
            <a:xfrm>
              <a:off x="308344" y="1435395"/>
              <a:ext cx="8454656" cy="52475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Read data into the 2-dimensional triangular array </a:t>
              </a:r>
              <a:r>
                <a:rPr lang="en-SG" sz="1400" b="1" dirty="0" err="1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sz="14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and return the number of rows in the array.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scanTriangularArray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4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[][MAX_ROWS])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pt-BR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num_rows, r, c;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number of rows: "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num_rows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values for array: </a:t>
              </a:r>
              <a:r>
                <a:rPr lang="en-SG" sz="1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pt-BR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(r = </a:t>
              </a:r>
              <a:r>
                <a:rPr lang="pt-BR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r &lt; num_rows; r++) 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pt-BR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(c = </a:t>
              </a:r>
              <a:r>
                <a:rPr lang="pt-BR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c &lt;= r; c++) 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	scanf(</a:t>
              </a:r>
              <a:r>
                <a:rPr lang="pt-BR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pt-BR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&amp;arr[r][c]);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num_rows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Print elements in the 2-dimensional triangular array arr.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 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printTriangularArray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4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[][MAX_ROWS], </a:t>
              </a:r>
              <a:r>
                <a:rPr lang="en-SG" sz="14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size)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4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r, c;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pt-BR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(r = </a:t>
              </a:r>
              <a:r>
                <a:rPr lang="pt-BR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r &lt; size; r++)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pt-BR" sz="1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(c = </a:t>
              </a:r>
              <a:r>
                <a:rPr lang="pt-BR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pt-BR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c &lt;= r; c++) 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	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%d\t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[r][c]);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SG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A70ECBB1-19D7-4A1F-9E67-5190ABBBCA7D}"/>
                </a:ext>
              </a:extLst>
            </p:cNvPr>
            <p:cNvSpPr txBox="1"/>
            <p:nvPr/>
          </p:nvSpPr>
          <p:spPr>
            <a:xfrm>
              <a:off x="6654008" y="1219200"/>
              <a:ext cx="193198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Unit9_Pyramid.c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7824928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3. Exercise: Pyramid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3FC42F70-3B04-45EB-A149-5FC8934250F7}"/>
              </a:ext>
            </a:extLst>
          </p:cNvPr>
          <p:cNvGrpSpPr/>
          <p:nvPr/>
        </p:nvGrpSpPr>
        <p:grpSpPr>
          <a:xfrm>
            <a:off x="348537" y="988088"/>
            <a:ext cx="8454656" cy="5540730"/>
            <a:chOff x="308344" y="1219200"/>
            <a:chExt cx="8454656" cy="5540730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30751D06-8FA4-4BB1-95D0-D28536B5A012}"/>
                </a:ext>
              </a:extLst>
            </p:cNvPr>
            <p:cNvSpPr txBox="1"/>
            <p:nvPr/>
          </p:nvSpPr>
          <p:spPr>
            <a:xfrm>
              <a:off x="308344" y="1435395"/>
              <a:ext cx="8454656" cy="53245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r>
                <a:rPr lang="en-SG" sz="2000" b="1" dirty="0">
                  <a:solidFill>
                    <a:schemeClr val="tx2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Compute the maximum path sum.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r>
                <a:rPr lang="en-SG" sz="20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maxPathValue</a:t>
              </a: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20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20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[][MAX_ROWS], </a:t>
              </a:r>
              <a:r>
                <a:rPr lang="en-SG" sz="20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size)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endParaRPr lang="en-SG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20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20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</a:t>
              </a: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  <a:tab pos="1346200" algn="l"/>
                </a:tabLst>
              </a:pPr>
              <a:r>
                <a:rPr lang="en-SG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A70ECBB1-19D7-4A1F-9E67-5190ABBBCA7D}"/>
                </a:ext>
              </a:extLst>
            </p:cNvPr>
            <p:cNvSpPr txBox="1"/>
            <p:nvPr/>
          </p:nvSpPr>
          <p:spPr>
            <a:xfrm>
              <a:off x="6654008" y="1219200"/>
              <a:ext cx="193198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Unit9_Pyramid.c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2648812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Summary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Declaring 2D arrays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Using 2D arrays in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729489817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9: Multidimensional Arrays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sz="2800" dirty="0"/>
              <a:t>Multi-dimensional Arrays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2.1	Initializers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2.2	Example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2.3	Accessing 2D Array Elements in Function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2.4	Class Enrolment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2.5	Matrix Addition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sz="2800" dirty="0"/>
              <a:t>Exercise: Pyramid</a:t>
            </a:r>
          </a:p>
        </p:txBody>
      </p:sp>
    </p:spTree>
    <p:extLst>
      <p:ext uri="{BB962C8B-B14F-4D97-AF65-F5344CB8AC3E}">
        <p14:creationId xmlns:p14="http://schemas.microsoft.com/office/powerpoint/2010/main" val="22790493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 One-dimensional Arrays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1219200"/>
            <a:ext cx="3872345" cy="196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Arial" pitchFamily="34" charset="0"/>
              <a:buNone/>
            </a:pPr>
            <a:r>
              <a:rPr lang="en-GB" sz="2800" dirty="0">
                <a:solidFill>
                  <a:srgbClr val="C00000"/>
                </a:solidFill>
              </a:rPr>
              <a:t>Array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Arial" pitchFamily="34" charset="0"/>
              <a:buBlip>
                <a:blip r:embed="rId3"/>
              </a:buBlip>
            </a:pPr>
            <a:r>
              <a:rPr lang="en-GB" sz="2800" dirty="0"/>
              <a:t>A collection of data, called elements, of homogeneous type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58983" y="3015895"/>
            <a:ext cx="674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Lucida Console" pitchFamily="49" charset="0"/>
              </a:rPr>
              <a:t>a</a:t>
            </a:r>
            <a:endParaRPr lang="en-SG" sz="2800" dirty="0">
              <a:solidFill>
                <a:srgbClr val="C00000"/>
              </a:solidFill>
              <a:latin typeface="Lucida Console" pitchFamily="49" charset="0"/>
            </a:endParaRPr>
          </a:p>
        </p:txBody>
      </p:sp>
      <p:sp>
        <p:nvSpPr>
          <p:cNvPr id="14" name="Line Callout 2 13"/>
          <p:cNvSpPr/>
          <p:nvPr/>
        </p:nvSpPr>
        <p:spPr bwMode="auto">
          <a:xfrm>
            <a:off x="6553200" y="2234970"/>
            <a:ext cx="1652666" cy="43471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5259"/>
              <a:gd name="adj6" fmla="val -44853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Array name</a:t>
            </a:r>
            <a:endParaRPr kumimoji="0" lang="en-SG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548" y="3015895"/>
            <a:ext cx="859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C00000"/>
                </a:solidFill>
                <a:latin typeface="Lucida Console" pitchFamily="49" charset="0"/>
              </a:rPr>
              <a:t>int</a:t>
            </a:r>
            <a:endParaRPr lang="en-SG" sz="2800" dirty="0">
              <a:solidFill>
                <a:srgbClr val="C00000"/>
              </a:solidFill>
              <a:latin typeface="Lucida Console" pitchFamily="49" charset="0"/>
            </a:endParaRPr>
          </a:p>
        </p:txBody>
      </p:sp>
      <p:sp>
        <p:nvSpPr>
          <p:cNvPr id="16" name="Line Callout 2 15"/>
          <p:cNvSpPr/>
          <p:nvPr/>
        </p:nvSpPr>
        <p:spPr bwMode="auto">
          <a:xfrm>
            <a:off x="5726867" y="1573967"/>
            <a:ext cx="1888136" cy="43471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26293"/>
              <a:gd name="adj6" fmla="val -44853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Element type</a:t>
            </a:r>
            <a:endParaRPr kumimoji="0" lang="en-SG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8076" y="3015895"/>
            <a:ext cx="856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Lucida Console" pitchFamily="49" charset="0"/>
              </a:rPr>
              <a:t>[6]</a:t>
            </a:r>
            <a:endParaRPr lang="en-SG" sz="2800" dirty="0">
              <a:solidFill>
                <a:srgbClr val="C00000"/>
              </a:solidFill>
              <a:latin typeface="Lucida Console" pitchFamily="49" charset="0"/>
            </a:endParaRPr>
          </a:p>
        </p:txBody>
      </p:sp>
      <p:sp>
        <p:nvSpPr>
          <p:cNvPr id="18" name="Line Callout 2 17"/>
          <p:cNvSpPr/>
          <p:nvPr/>
        </p:nvSpPr>
        <p:spPr bwMode="auto">
          <a:xfrm>
            <a:off x="6788670" y="3687580"/>
            <a:ext cx="1652666" cy="43471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6465"/>
              <a:gd name="adj6" fmla="val -33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Array size</a:t>
            </a:r>
            <a:endParaRPr kumimoji="0" lang="en-SG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101969" y="5139081"/>
            <a:ext cx="5084754" cy="377234"/>
            <a:chOff x="1101969" y="5139081"/>
            <a:chExt cx="5084754" cy="377234"/>
          </a:xfrm>
        </p:grpSpPr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1952233" y="5139081"/>
              <a:ext cx="846898" cy="377233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12</a:t>
              </a: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799131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25</a:t>
              </a: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1101969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20</a:t>
              </a: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3646029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8</a:t>
              </a:r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4492927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36</a:t>
              </a:r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5339825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9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01969" y="4738972"/>
            <a:ext cx="5078133" cy="401813"/>
            <a:chOff x="1101969" y="4738972"/>
            <a:chExt cx="5078133" cy="401813"/>
          </a:xfrm>
        </p:grpSpPr>
        <p:sp>
          <p:nvSpPr>
            <p:cNvPr id="28" name="TextBox 15"/>
            <p:cNvSpPr txBox="1">
              <a:spLocks noChangeArrowheads="1"/>
            </p:cNvSpPr>
            <p:nvPr/>
          </p:nvSpPr>
          <p:spPr bwMode="auto">
            <a:xfrm>
              <a:off x="1101969" y="4738972"/>
              <a:ext cx="8468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a[0]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" name="TextBox 15"/>
            <p:cNvSpPr txBox="1">
              <a:spLocks noChangeArrowheads="1"/>
            </p:cNvSpPr>
            <p:nvPr/>
          </p:nvSpPr>
          <p:spPr bwMode="auto">
            <a:xfrm>
              <a:off x="1948868" y="4738972"/>
              <a:ext cx="8468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a[1]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2792997" y="4738972"/>
              <a:ext cx="8468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a[2]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TextBox 15"/>
            <p:cNvSpPr txBox="1">
              <a:spLocks noChangeArrowheads="1"/>
            </p:cNvSpPr>
            <p:nvPr/>
          </p:nvSpPr>
          <p:spPr bwMode="auto">
            <a:xfrm>
              <a:off x="3646028" y="4738972"/>
              <a:ext cx="8468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a[3]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3" name="TextBox 15"/>
            <p:cNvSpPr txBox="1">
              <a:spLocks noChangeArrowheads="1"/>
            </p:cNvSpPr>
            <p:nvPr/>
          </p:nvSpPr>
          <p:spPr bwMode="auto">
            <a:xfrm>
              <a:off x="4499548" y="4738972"/>
              <a:ext cx="84027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a[4]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TextBox 15"/>
            <p:cNvSpPr txBox="1">
              <a:spLocks noChangeArrowheads="1"/>
            </p:cNvSpPr>
            <p:nvPr/>
          </p:nvSpPr>
          <p:spPr bwMode="auto">
            <a:xfrm>
              <a:off x="5339825" y="4740675"/>
              <a:ext cx="84027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a[5]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1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 One-dimensional Arrays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7948612" cy="58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Preparing an array prior to processing: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57135" y="1672680"/>
            <a:ext cx="6568190" cy="2154436"/>
            <a:chOff x="557135" y="1873770"/>
            <a:chExt cx="6568190" cy="2154436"/>
          </a:xfrm>
        </p:grpSpPr>
        <p:sp>
          <p:nvSpPr>
            <p:cNvPr id="26" name="TextBox 25"/>
            <p:cNvSpPr txBox="1"/>
            <p:nvPr/>
          </p:nvSpPr>
          <p:spPr>
            <a:xfrm>
              <a:off x="808221" y="2273880"/>
              <a:ext cx="6317104" cy="17543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>
                  <a:latin typeface="Lucida Console" pitchFamily="49" charset="0"/>
                </a:rPr>
                <a:t> main(</a:t>
              </a:r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void</a:t>
              </a:r>
              <a:r>
                <a:rPr lang="en-US" dirty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</a:t>
              </a:r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>
                  <a:latin typeface="Lucida Console" pitchFamily="49" charset="0"/>
                </a:rPr>
                <a:t> numbers[] = {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20</a:t>
              </a:r>
              <a:r>
                <a:rPr lang="en-US" dirty="0">
                  <a:latin typeface="Lucida Console" pitchFamily="49" charset="0"/>
                </a:rPr>
                <a:t>,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12</a:t>
              </a:r>
              <a:r>
                <a:rPr lang="en-US" dirty="0">
                  <a:latin typeface="Lucida Console" pitchFamily="49" charset="0"/>
                </a:rPr>
                <a:t>,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25</a:t>
              </a:r>
              <a:r>
                <a:rPr lang="en-US" dirty="0">
                  <a:latin typeface="Lucida Console" pitchFamily="49" charset="0"/>
                </a:rPr>
                <a:t>,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8</a:t>
              </a:r>
              <a:r>
                <a:rPr lang="en-US" dirty="0">
                  <a:latin typeface="Lucida Console" pitchFamily="49" charset="0"/>
                </a:rPr>
                <a:t>,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36</a:t>
              </a:r>
              <a:r>
                <a:rPr lang="en-US" dirty="0">
                  <a:latin typeface="Lucida Console" pitchFamily="49" charset="0"/>
                </a:rPr>
                <a:t>,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9</a:t>
              </a:r>
              <a:r>
                <a:rPr lang="en-US" dirty="0">
                  <a:latin typeface="Lucida Console" pitchFamily="49" charset="0"/>
                </a:rPr>
                <a:t> };  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...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}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7135" y="1873770"/>
              <a:ext cx="5996065" cy="400110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Initialization (if values are known beforehand):</a:t>
              </a:r>
              <a:endParaRPr lang="en-SG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94943" y="3827116"/>
            <a:ext cx="4791856" cy="2708434"/>
            <a:chOff x="3894943" y="3827116"/>
            <a:chExt cx="4791856" cy="2708434"/>
          </a:xfrm>
        </p:grpSpPr>
        <p:sp>
          <p:nvSpPr>
            <p:cNvPr id="29" name="TextBox 28"/>
            <p:cNvSpPr txBox="1"/>
            <p:nvPr/>
          </p:nvSpPr>
          <p:spPr>
            <a:xfrm>
              <a:off x="4242216" y="4227226"/>
              <a:ext cx="4444583" cy="23083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>
                  <a:latin typeface="Lucida Console" pitchFamily="49" charset="0"/>
                </a:rPr>
                <a:t> main(</a:t>
              </a:r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void</a:t>
              </a:r>
              <a:r>
                <a:rPr lang="en-US" dirty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</a:t>
              </a:r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>
                  <a:latin typeface="Lucida Console" pitchFamily="49" charset="0"/>
                </a:rPr>
                <a:t> numbers[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>
                  <a:latin typeface="Lucida Console" pitchFamily="49" charset="0"/>
                </a:rPr>
                <a:t>], </a:t>
              </a:r>
              <a:r>
                <a:rPr lang="en-US" dirty="0" err="1">
                  <a:latin typeface="Lucida Console" pitchFamily="49" charset="0"/>
                </a:rPr>
                <a:t>i</a:t>
              </a:r>
              <a:r>
                <a:rPr lang="en-US" dirty="0">
                  <a:latin typeface="Lucida Console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</a:t>
              </a:r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for</a:t>
              </a:r>
              <a:r>
                <a:rPr lang="en-US" dirty="0">
                  <a:latin typeface="Lucida Console" pitchFamily="49" charset="0"/>
                </a:rPr>
                <a:t> (</a:t>
              </a:r>
              <a:r>
                <a:rPr lang="en-US" dirty="0" err="1">
                  <a:latin typeface="Lucida Console" pitchFamily="49" charset="0"/>
                </a:rPr>
                <a:t>i</a:t>
              </a:r>
              <a:r>
                <a:rPr lang="en-US" dirty="0">
                  <a:latin typeface="Lucida Console" pitchFamily="49" charset="0"/>
                </a:rPr>
                <a:t> =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0</a:t>
              </a:r>
              <a:r>
                <a:rPr lang="en-US" dirty="0">
                  <a:latin typeface="Lucida Console" pitchFamily="49" charset="0"/>
                </a:rPr>
                <a:t>; </a:t>
              </a:r>
              <a:r>
                <a:rPr lang="en-US" dirty="0" err="1">
                  <a:latin typeface="Lucida Console" pitchFamily="49" charset="0"/>
                </a:rPr>
                <a:t>i</a:t>
              </a:r>
              <a:r>
                <a:rPr lang="en-US" dirty="0">
                  <a:latin typeface="Lucida Console" pitchFamily="49" charset="0"/>
                </a:rPr>
                <a:t> &lt;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>
                  <a:latin typeface="Lucida Console" pitchFamily="49" charset="0"/>
                </a:rPr>
                <a:t>; </a:t>
              </a:r>
              <a:r>
                <a:rPr lang="en-US" dirty="0" err="1">
                  <a:latin typeface="Lucida Console" pitchFamily="49" charset="0"/>
                </a:rPr>
                <a:t>i</a:t>
              </a:r>
              <a:r>
                <a:rPr lang="en-US" dirty="0">
                  <a:latin typeface="Lucida Console" pitchFamily="49" charset="0"/>
                </a:rPr>
                <a:t>++)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	</a:t>
              </a:r>
              <a:r>
                <a:rPr lang="en-US" dirty="0" err="1">
                  <a:latin typeface="Lucida Console" pitchFamily="49" charset="0"/>
                </a:rPr>
                <a:t>scanf</a:t>
              </a:r>
              <a:r>
                <a:rPr lang="en-US" dirty="0">
                  <a:latin typeface="Lucida Console" pitchFamily="49" charset="0"/>
                </a:rPr>
                <a:t>(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r>
                <a:rPr lang="en-US" dirty="0">
                  <a:solidFill>
                    <a:srgbClr val="FF0000"/>
                  </a:solidFill>
                  <a:latin typeface="Lucida Console" pitchFamily="49" charset="0"/>
                </a:rPr>
                <a:t>%d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r>
                <a:rPr lang="en-US" dirty="0">
                  <a:latin typeface="Lucida Console" pitchFamily="49" charset="0"/>
                </a:rPr>
                <a:t>, &amp;numbers[</a:t>
              </a:r>
              <a:r>
                <a:rPr lang="en-US" dirty="0" err="1">
                  <a:latin typeface="Lucida Console" pitchFamily="49" charset="0"/>
                </a:rPr>
                <a:t>i</a:t>
              </a:r>
              <a:r>
                <a:rPr lang="en-US" dirty="0">
                  <a:latin typeface="Lucida Console" pitchFamily="49" charset="0"/>
                </a:rPr>
                <a:t>]);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...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}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94943" y="3827116"/>
              <a:ext cx="3230381" cy="400110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Or, read data into array: </a:t>
              </a:r>
              <a:endParaRPr lang="en-SG" sz="20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106615" y="3113965"/>
            <a:ext cx="3086722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some_fn</a:t>
            </a:r>
            <a:r>
              <a:rPr lang="en-US" dirty="0">
                <a:latin typeface="Lucida Console" pitchFamily="49" charset="0"/>
              </a:rPr>
              <a:t>(numbers,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6</a:t>
            </a:r>
            <a:r>
              <a:rPr lang="en-US" dirty="0">
                <a:latin typeface="Lucida Console" pitchFamily="49" charset="0"/>
              </a:rPr>
              <a:t>);</a:t>
            </a:r>
            <a:endParaRPr lang="en-SG" dirty="0">
              <a:latin typeface="Lucida Console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26995" y="5769260"/>
            <a:ext cx="3086722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some_fn</a:t>
            </a:r>
            <a:r>
              <a:rPr lang="en-US" dirty="0">
                <a:latin typeface="Lucida Console" pitchFamily="49" charset="0"/>
              </a:rPr>
              <a:t>(numbers,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6</a:t>
            </a:r>
            <a:r>
              <a:rPr lang="en-US" dirty="0">
                <a:latin typeface="Lucida Console" pitchFamily="49" charset="0"/>
              </a:rPr>
              <a:t>);</a:t>
            </a:r>
            <a:endParaRPr lang="en-SG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17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1.1 Print Array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8221" y="1311776"/>
            <a:ext cx="5744979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printArray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;  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	</a:t>
            </a:r>
            <a:r>
              <a:rPr lang="en-US" dirty="0" err="1">
                <a:latin typeface="Lucida Console" pitchFamily="49" charset="0"/>
              </a:rPr>
              <a:t>printf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>
                <a:solidFill>
                  <a:srgbClr val="FF0000"/>
                </a:solidFill>
                <a:latin typeface="Lucida Console" pitchFamily="49" charset="0"/>
              </a:rPr>
              <a:t>%d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>
                <a:latin typeface="Lucida Console" pitchFamily="49" charset="0"/>
              </a:rPr>
              <a:t>,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]);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latin typeface="Lucida Console" pitchFamily="49" charset="0"/>
              </a:rPr>
              <a:t>printf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>
                <a:latin typeface="Lucida Console" pitchFamily="49" charset="0"/>
              </a:rPr>
              <a:t>);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400" y="3534944"/>
            <a:ext cx="7724617" cy="2431435"/>
            <a:chOff x="533400" y="3827116"/>
            <a:chExt cx="7724617" cy="2431435"/>
          </a:xfrm>
        </p:grpSpPr>
        <p:sp>
          <p:nvSpPr>
            <p:cNvPr id="14" name="TextBox 13"/>
            <p:cNvSpPr txBox="1"/>
            <p:nvPr/>
          </p:nvSpPr>
          <p:spPr>
            <a:xfrm>
              <a:off x="808221" y="4227226"/>
              <a:ext cx="7449796" cy="203132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>
                  <a:latin typeface="Lucida Console" pitchFamily="49" charset="0"/>
                </a:rPr>
                <a:t> main(</a:t>
              </a:r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void</a:t>
              </a:r>
              <a:r>
                <a:rPr lang="en-US" dirty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</a:t>
              </a:r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>
                  <a:latin typeface="Lucida Console" pitchFamily="49" charset="0"/>
                </a:rPr>
                <a:t> numbers[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>
                  <a:latin typeface="Lucida Console" pitchFamily="49" charset="0"/>
                </a:rPr>
                <a:t>];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...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</a:t>
              </a:r>
              <a:r>
                <a:rPr lang="en-US" dirty="0" err="1">
                  <a:latin typeface="Lucida Console" pitchFamily="49" charset="0"/>
                </a:rPr>
                <a:t>printArray</a:t>
              </a:r>
              <a:r>
                <a:rPr lang="en-US" dirty="0">
                  <a:latin typeface="Lucida Console" pitchFamily="49" charset="0"/>
                </a:rPr>
                <a:t>(numbers,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>
                  <a:latin typeface="Lucida Console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	</a:t>
              </a:r>
              <a:r>
                <a:rPr lang="en-US" dirty="0" err="1">
                  <a:latin typeface="Lucida Console" pitchFamily="49" charset="0"/>
                </a:rPr>
                <a:t>printArray</a:t>
              </a:r>
              <a:r>
                <a:rPr lang="en-US" dirty="0">
                  <a:latin typeface="Lucida Console" pitchFamily="49" charset="0"/>
                </a:rPr>
                <a:t>(numbers, </a:t>
              </a:r>
              <a:r>
                <a:rPr lang="en-US" dirty="0">
                  <a:solidFill>
                    <a:srgbClr val="006600"/>
                  </a:solidFill>
                  <a:latin typeface="Lucida Console" pitchFamily="49" charset="0"/>
                </a:rPr>
                <a:t>3</a:t>
              </a:r>
              <a:r>
                <a:rPr lang="en-US" dirty="0">
                  <a:latin typeface="Lucida Console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>
                  <a:latin typeface="Lucida Console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3827116"/>
              <a:ext cx="1185471" cy="400110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Calling:</a:t>
              </a:r>
              <a:endParaRPr lang="en-SG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414605" y="4982033"/>
            <a:ext cx="3843412" cy="400110"/>
            <a:chOff x="4414605" y="5274205"/>
            <a:chExt cx="3843412" cy="400110"/>
          </a:xfrm>
        </p:grpSpPr>
        <p:sp>
          <p:nvSpPr>
            <p:cNvPr id="17" name="Right Arrow 16"/>
            <p:cNvSpPr/>
            <p:nvPr/>
          </p:nvSpPr>
          <p:spPr bwMode="auto">
            <a:xfrm>
              <a:off x="4414605" y="5360826"/>
              <a:ext cx="434714" cy="221170"/>
            </a:xfrm>
            <a:prstGeom prst="rightArrow">
              <a:avLst>
                <a:gd name="adj1" fmla="val 50000"/>
                <a:gd name="adj2" fmla="val 67241"/>
              </a:avLst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77045" y="5274205"/>
              <a:ext cx="32809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Print first 6 elements (all)</a:t>
              </a:r>
              <a:endParaRPr lang="en-SG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14605" y="5297068"/>
            <a:ext cx="3378717" cy="400110"/>
            <a:chOff x="4414605" y="5589240"/>
            <a:chExt cx="3378717" cy="400110"/>
          </a:xfrm>
        </p:grpSpPr>
        <p:sp>
          <p:nvSpPr>
            <p:cNvPr id="20" name="Right Arrow 19"/>
            <p:cNvSpPr/>
            <p:nvPr/>
          </p:nvSpPr>
          <p:spPr bwMode="auto">
            <a:xfrm>
              <a:off x="4414605" y="5692166"/>
              <a:ext cx="434714" cy="221170"/>
            </a:xfrm>
            <a:prstGeom prst="rightArrow">
              <a:avLst>
                <a:gd name="adj1" fmla="val 50000"/>
                <a:gd name="adj2" fmla="val 67241"/>
              </a:avLst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77045" y="5589240"/>
              <a:ext cx="28162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Print first 3 elements</a:t>
              </a:r>
              <a:endParaRPr lang="en-SG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37482" y="3996181"/>
            <a:ext cx="2715718" cy="1700997"/>
            <a:chOff x="3837482" y="4288353"/>
            <a:chExt cx="2715718" cy="1700997"/>
          </a:xfrm>
        </p:grpSpPr>
        <p:sp>
          <p:nvSpPr>
            <p:cNvPr id="23" name="Oval 22"/>
            <p:cNvSpPr/>
            <p:nvPr/>
          </p:nvSpPr>
          <p:spPr bwMode="auto">
            <a:xfrm>
              <a:off x="3837482" y="5274205"/>
              <a:ext cx="284813" cy="715145"/>
            </a:xfrm>
            <a:prstGeom prst="ellipse">
              <a:avLst/>
            </a:prstGeom>
            <a:noFill/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4" name="Line Callout 2 23"/>
            <p:cNvSpPr/>
            <p:nvPr/>
          </p:nvSpPr>
          <p:spPr bwMode="auto">
            <a:xfrm>
              <a:off x="4706911" y="4288353"/>
              <a:ext cx="1846289" cy="985852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96976"/>
                <a:gd name="adj6" fmla="val -34190"/>
              </a:avLst>
            </a:prstGeom>
            <a:solidFill>
              <a:srgbClr val="CDCD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Value must not</a:t>
              </a:r>
              <a:r>
                <a:rPr kumimoji="0" lang="en-US" sz="1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exceed actual array size.</a:t>
              </a:r>
              <a:endParaRPr kumimoji="0" lang="en-SG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58675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1.2 Find Maximum Value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0777" y="2796129"/>
            <a:ext cx="5010495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findMax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max;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max 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 &gt; max)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		max 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max;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371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findMax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(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arr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[],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size)</a:t>
            </a:r>
            <a:r>
              <a:rPr lang="en-GB" sz="2400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kern="0" dirty="0">
                <a:latin typeface="+mn-lt"/>
                <a:cs typeface="+mn-cs"/>
              </a:rPr>
              <a:t>to return the maximum value in </a:t>
            </a:r>
            <a:r>
              <a:rPr lang="en-GB" sz="2400" i="1" kern="0" dirty="0" err="1">
                <a:latin typeface="+mn-lt"/>
                <a:cs typeface="+mn-cs"/>
              </a:rPr>
              <a:t>arr</a:t>
            </a:r>
            <a:r>
              <a:rPr lang="en-GB" sz="2400" i="1" kern="0" dirty="0">
                <a:latin typeface="+mn-lt"/>
                <a:cs typeface="+mn-cs"/>
              </a:rPr>
              <a:t> </a:t>
            </a:r>
            <a:r>
              <a:rPr lang="en-GB" sz="2400" kern="0" dirty="0">
                <a:latin typeface="+mn-lt"/>
                <a:cs typeface="+mn-cs"/>
              </a:rPr>
              <a:t>with </a:t>
            </a:r>
            <a:r>
              <a:rPr lang="en-GB" sz="2400" i="1" kern="0" dirty="0">
                <a:latin typeface="+mn-lt"/>
                <a:cs typeface="+mn-cs"/>
              </a:rPr>
              <a:t>size</a:t>
            </a:r>
            <a:r>
              <a:rPr lang="en-GB" sz="2400" kern="0" dirty="0">
                <a:latin typeface="+mn-lt"/>
                <a:cs typeface="+mn-cs"/>
              </a:rPr>
              <a:t> elements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max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/>
                <a:t>20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12</a:t>
              </a:r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25</a:t>
              </a:r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8</a:t>
              </a:r>
            </a:p>
          </p:txBody>
        </p:sp>
        <p:sp>
          <p:nvSpPr>
            <p:cNvPr id="26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36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9</a:t>
              </a:r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20</a:t>
              </a: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3</a:t>
            </a:r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4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5</a:t>
            </a: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25</a:t>
            </a: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36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6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005392" y="354718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392" y="429824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7005392" y="504930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48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1.3 Sum Elements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Multidimensional Arrays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Unit9 -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0778" y="2796129"/>
            <a:ext cx="468071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sum(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, sum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>
                <a:latin typeface="Lucida Console" pitchFamily="49" charset="0"/>
              </a:rPr>
              <a:t> (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= </a:t>
            </a:r>
            <a:r>
              <a:rPr lang="en-US" dirty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>
                <a:latin typeface="Lucida Console" pitchFamily="49" charset="0"/>
              </a:rPr>
              <a:t>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 &lt; size;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	sum += </a:t>
            </a:r>
            <a:r>
              <a:rPr lang="en-US" dirty="0" err="1">
                <a:latin typeface="Lucida Console" pitchFamily="49" charset="0"/>
              </a:rPr>
              <a:t>arr</a:t>
            </a:r>
            <a:r>
              <a:rPr lang="en-US" dirty="0">
                <a:latin typeface="Lucida Console" pitchFamily="49" charset="0"/>
              </a:rPr>
              <a:t>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35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sum(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arr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[], </a:t>
            </a:r>
            <a:r>
              <a:rPr lang="en-GB" sz="2400" kern="0" dirty="0" err="1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size)</a:t>
            </a:r>
            <a:r>
              <a:rPr lang="en-GB" sz="2400" kern="0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GB" sz="2400" kern="0" dirty="0">
                <a:latin typeface="+mn-lt"/>
                <a:cs typeface="+mn-cs"/>
              </a:rPr>
              <a:t>to return the sum of elements in </a:t>
            </a:r>
            <a:r>
              <a:rPr lang="en-GB" sz="2400" i="1" kern="0" dirty="0" err="1">
                <a:latin typeface="+mn-lt"/>
                <a:cs typeface="+mn-cs"/>
              </a:rPr>
              <a:t>arr</a:t>
            </a:r>
            <a:r>
              <a:rPr lang="en-GB" sz="2400" i="1" kern="0" dirty="0">
                <a:latin typeface="+mn-lt"/>
                <a:cs typeface="+mn-cs"/>
              </a:rPr>
              <a:t> </a:t>
            </a:r>
            <a:r>
              <a:rPr lang="en-GB" sz="2400" kern="0" dirty="0">
                <a:latin typeface="+mn-lt"/>
                <a:cs typeface="+mn-cs"/>
              </a:rPr>
              <a:t>with </a:t>
            </a:r>
            <a:r>
              <a:rPr lang="en-GB" sz="2400" i="1" kern="0" dirty="0">
                <a:latin typeface="+mn-lt"/>
                <a:cs typeface="+mn-cs"/>
              </a:rPr>
              <a:t>size</a:t>
            </a:r>
            <a:r>
              <a:rPr lang="en-GB" sz="2400" kern="0" dirty="0">
                <a:latin typeface="+mn-lt"/>
                <a:cs typeface="+mn-cs"/>
              </a:rPr>
              <a:t> elements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endParaRPr lang="en-SG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>
                  <a:solidFill>
                    <a:srgbClr val="0000FF"/>
                  </a:solidFill>
                  <a:latin typeface="Lucida Console" pitchFamily="49" charset="0"/>
                </a:rPr>
                <a:t>sum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12</a:t>
              </a:r>
            </a:p>
          </p:txBody>
        </p:sp>
        <p:sp>
          <p:nvSpPr>
            <p:cNvPr id="26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25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8</a:t>
              </a:r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36</a:t>
              </a: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9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/>
                <a:t>20</a:t>
              </a:r>
            </a:p>
          </p:txBody>
        </p:sp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20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32</a:t>
            </a: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57</a:t>
            </a: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0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1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2</a:t>
            </a: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3</a:t>
            </a:r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65</a:t>
            </a:r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4</a:t>
            </a: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101</a:t>
            </a: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5</a:t>
            </a: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110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/>
              <a:t>6</a:t>
            </a:r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7005392" y="317165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5392" y="354718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7005392" y="429824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7005392" y="504930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1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6A754E2-8FEA-40E7-A18C-4A54B1DDF540}"/>
              </a:ext>
            </a:extLst>
          </p:cNvPr>
          <p:cNvSpPr txBox="1"/>
          <p:nvPr/>
        </p:nvSpPr>
        <p:spPr>
          <a:xfrm>
            <a:off x="6502400" y="341501"/>
            <a:ext cx="2489200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SG" sz="2000" i="1" dirty="0"/>
              <a:t>Computational Thinking time again!</a:t>
            </a:r>
          </a:p>
        </p:txBody>
      </p:sp>
    </p:spTree>
    <p:extLst>
      <p:ext uri="{BB962C8B-B14F-4D97-AF65-F5344CB8AC3E}">
        <p14:creationId xmlns:p14="http://schemas.microsoft.com/office/powerpoint/2010/main" val="40673544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21006</TotalTime>
  <Words>3539</Words>
  <Application>Microsoft Office PowerPoint</Application>
  <PresentationFormat>On-screen Show (4:3)</PresentationFormat>
  <Paragraphs>1207</Paragraphs>
  <Slides>38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Calibri</vt:lpstr>
      <vt:lpstr>Courier New</vt:lpstr>
      <vt:lpstr>Lucida Console</vt:lpstr>
      <vt:lpstr>Symbol</vt:lpstr>
      <vt:lpstr>Times New Roman</vt:lpstr>
      <vt:lpstr>Wingdings</vt:lpstr>
      <vt:lpstr>Clarity</vt:lpstr>
      <vt:lpstr>Equation</vt:lpstr>
      <vt:lpstr>http://www.comp.nus.edu.sg/~cs1010/</vt:lpstr>
      <vt:lpstr>Unit 9: Multidimensional Arrays</vt:lpstr>
      <vt:lpstr>Unit 9: Multidimensional Arrays (1/2)</vt:lpstr>
      <vt:lpstr>Unit 9: Multidimensional Arrays (2/2)</vt:lpstr>
      <vt:lpstr>1. One-dimensional Arrays (1/2)</vt:lpstr>
      <vt:lpstr>1. One-dimensional Arrays (2/2)</vt:lpstr>
      <vt:lpstr>1.1 Print Array</vt:lpstr>
      <vt:lpstr>1.2 Find Maximum Value</vt:lpstr>
      <vt:lpstr>1.3 Sum Elements</vt:lpstr>
      <vt:lpstr>1.4 Sum Alternate Elements</vt:lpstr>
      <vt:lpstr>1.5 Sum Odd Elements</vt:lpstr>
      <vt:lpstr>1.6 Sum Last 3 Elements (1/3)</vt:lpstr>
      <vt:lpstr>1.6 Sum Last 3 Elements (2/3)</vt:lpstr>
      <vt:lpstr>1.6 Sum Last 3 Elements (3/3)</vt:lpstr>
      <vt:lpstr>1.7 Minimum Pair Difference (1/3)</vt:lpstr>
      <vt:lpstr>1.7 Minimum Pair Difference (2/3)</vt:lpstr>
      <vt:lpstr>1.7 Minimum Pair Difference (3/3)</vt:lpstr>
      <vt:lpstr>Code Provided </vt:lpstr>
      <vt:lpstr>1.8 Accessing 1D Array Elements in Function (1/2)</vt:lpstr>
      <vt:lpstr>1.8 Accessing 1D Array Elements in Function (2/2)</vt:lpstr>
      <vt:lpstr>2. Multi-dimensional Arrays (1/2)</vt:lpstr>
      <vt:lpstr>2. Multi-dimensional Arrays (2/2)</vt:lpstr>
      <vt:lpstr>2.1 Multi-dimensional Array Initializers</vt:lpstr>
      <vt:lpstr>2.2 Multi-dimensional Array: Example</vt:lpstr>
      <vt:lpstr>2.3 Accessing 2D Array Elements in Function</vt:lpstr>
      <vt:lpstr>2.4 Class Enrolment (1/5)</vt:lpstr>
      <vt:lpstr>2.4 Class Enrolment (2/5)</vt:lpstr>
      <vt:lpstr>2.4 Class Enrolment (3/5)</vt:lpstr>
      <vt:lpstr>2.4 Class Enrolment (4/5)</vt:lpstr>
      <vt:lpstr>2.4 Class Enrolment (5/5)</vt:lpstr>
      <vt:lpstr>2.5 Matrix Addition (1/2)</vt:lpstr>
      <vt:lpstr>2.5 Matrix Addition (2/2)</vt:lpstr>
      <vt:lpstr>3. Exercise: Pyramid (1/4)</vt:lpstr>
      <vt:lpstr>3. Exercise: Pyramid (2/4)</vt:lpstr>
      <vt:lpstr>3. Exercise: Pyramid (3/4)</vt:lpstr>
      <vt:lpstr>3. Exercise: Pyramid (4/4)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Tuck-Choy Aaron TAN</cp:lastModifiedBy>
  <cp:revision>1750</cp:revision>
  <cp:lastPrinted>2014-07-01T03:51:49Z</cp:lastPrinted>
  <dcterms:created xsi:type="dcterms:W3CDTF">1998-09-05T15:03:32Z</dcterms:created>
  <dcterms:modified xsi:type="dcterms:W3CDTF">2017-09-18T12:23:17Z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