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17"/>
  </p:notesMasterIdLst>
  <p:handoutMasterIdLst>
    <p:handoutMasterId r:id="rId18"/>
  </p:handoutMasterIdLst>
  <p:sldIdLst>
    <p:sldId id="256" r:id="rId2"/>
    <p:sldId id="468" r:id="rId3"/>
    <p:sldId id="509" r:id="rId4"/>
    <p:sldId id="605" r:id="rId5"/>
    <p:sldId id="647" r:id="rId6"/>
    <p:sldId id="648" r:id="rId7"/>
    <p:sldId id="649" r:id="rId8"/>
    <p:sldId id="650" r:id="rId9"/>
    <p:sldId id="601" r:id="rId10"/>
    <p:sldId id="651" r:id="rId11"/>
    <p:sldId id="640" r:id="rId12"/>
    <p:sldId id="652" r:id="rId13"/>
    <p:sldId id="653" r:id="rId14"/>
    <p:sldId id="606" r:id="rId15"/>
    <p:sldId id="308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00"/>
    <a:srgbClr val="993366"/>
    <a:srgbClr val="CCFFCC"/>
    <a:srgbClr val="99FF99"/>
    <a:srgbClr val="CDCDFF"/>
    <a:srgbClr val="9F9FFF"/>
    <a:srgbClr val="000000"/>
    <a:srgbClr val="990099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76" autoAdjust="0"/>
    <p:restoredTop sz="87703" autoAdjust="0"/>
  </p:normalViewPr>
  <p:slideViewPr>
    <p:cSldViewPr snapToGrid="0">
      <p:cViewPr varScale="1">
        <p:scale>
          <a:sx n="70" d="100"/>
          <a:sy n="70" d="100"/>
        </p:scale>
        <p:origin x="-148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758" y="-72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CS1010 Programming Methodology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9/1/2014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CS1010 Programming  Methodology</a:t>
            </a:r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CS1010 Programming Methodology</a:t>
            </a:r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CS1010 Programming Methodology</a:t>
            </a: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 smtClean="0"/>
              <a:t>Unit11 -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Unit11 -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Unit11 -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 smtClean="0"/>
              <a:t>Unit11 -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 smtClean="0"/>
              <a:t>Unit11 -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Unit11 -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Unit11 -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Unit11 -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Unit11 -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Unit11 -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Unit11 -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Unit11 -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.nus.edu.sg/~cs101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5" Type="http://schemas.openxmlformats.org/officeDocument/2006/relationships/hyperlink" Target="http://www.comp.nus.edu.sg/~cs1010" TargetMode="Externa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9667" y="2252133"/>
            <a:ext cx="4004733" cy="36406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800" cap="none" dirty="0" smtClean="0">
                <a:latin typeface="Calibri" panose="020F0502020204030204" pitchFamily="34" charset="0"/>
                <a:hlinkClick r:id="rId3"/>
              </a:rPr>
              <a:t>http://www.comp.nus.edu.sg/~cs1010/</a:t>
            </a:r>
            <a:endParaRPr lang="en-GB" sz="1800" cap="none" dirty="0" smtClean="0">
              <a:latin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913" y="4696884"/>
            <a:ext cx="2445774" cy="1263650"/>
          </a:xfrm>
          <a:prstGeom prst="rect">
            <a:avLst/>
          </a:prstGeom>
        </p:spPr>
      </p:pic>
      <p:pic>
        <p:nvPicPr>
          <p:cNvPr id="7" name="[Picture 6]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292" y="1368425"/>
            <a:ext cx="5687149" cy="934508"/>
          </a:xfrm>
          <a:prstGeom prst="rect">
            <a:avLst/>
          </a:prstGeom>
        </p:spPr>
      </p:pic>
      <p:sp>
        <p:nvSpPr>
          <p:cNvPr id="8" name="[TextBox 7]"/>
          <p:cNvSpPr txBox="1"/>
          <p:nvPr/>
        </p:nvSpPr>
        <p:spPr>
          <a:xfrm>
            <a:off x="3513667" y="2912533"/>
            <a:ext cx="2218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UNIT 11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[TextBox 7]"/>
          <p:cNvSpPr txBox="1"/>
          <p:nvPr/>
        </p:nvSpPr>
        <p:spPr>
          <a:xfrm>
            <a:off x="1058333" y="3462867"/>
            <a:ext cx="71289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Random Numbers</a:t>
            </a:r>
            <a:endParaRPr lang="en-US" sz="32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r>
              <a:rPr lang="en-GB" sz="3600" smtClean="0">
                <a:solidFill>
                  <a:srgbClr val="0000FF"/>
                </a:solidFill>
              </a:rPr>
              <a:t>4. “Randomising” the Seed (2/2)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Unit11 </a:t>
            </a:r>
            <a:r>
              <a:rPr lang="en-US" dirty="0"/>
              <a:t>- </a:t>
            </a:r>
            <a:fld id="{F7EC234A-9094-4BB8-9EA4-75ECDA8A365B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grpSp>
        <p:nvGrpSpPr>
          <p:cNvPr id="8" name="[Group 17]"/>
          <p:cNvGrpSpPr/>
          <p:nvPr/>
        </p:nvGrpSpPr>
        <p:grpSpPr>
          <a:xfrm>
            <a:off x="764840" y="1362531"/>
            <a:ext cx="5748502" cy="4154984"/>
            <a:chOff x="385012" y="1912358"/>
            <a:chExt cx="5748502" cy="4154984"/>
          </a:xfrm>
        </p:grpSpPr>
        <p:sp>
          <p:nvSpPr>
            <p:cNvPr id="9" name="[TextBox 30]"/>
            <p:cNvSpPr txBox="1"/>
            <p:nvPr/>
          </p:nvSpPr>
          <p:spPr>
            <a:xfrm>
              <a:off x="385012" y="2097024"/>
              <a:ext cx="5509352" cy="3970318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>
                <a:tabLst>
                  <a:tab pos="228600" algn="l"/>
                  <a:tab pos="457200" algn="l"/>
                  <a:tab pos="685800" algn="l"/>
                </a:tabLst>
              </a:pPr>
              <a:r>
                <a:rPr lang="en-US" b="1" dirty="0" smtClean="0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#include </a:t>
              </a:r>
              <a:r>
                <a:rPr lang="en-US" b="1" dirty="0" smtClean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&lt;</a:t>
              </a:r>
              <a:r>
                <a:rPr lang="en-US" b="1" dirty="0" err="1" smtClean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stdio.h</a:t>
              </a:r>
              <a:r>
                <a:rPr lang="en-US" b="1" dirty="0" smtClean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&gt;</a:t>
              </a:r>
              <a:endPara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28600" algn="l"/>
                  <a:tab pos="457200" algn="l"/>
                  <a:tab pos="685800" algn="l"/>
                </a:tabLst>
              </a:pPr>
              <a:r>
                <a:rPr lang="en-US" b="1" dirty="0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#include </a:t>
              </a:r>
              <a:r>
                <a:rPr lang="en-US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&lt;</a:t>
              </a:r>
              <a:r>
                <a:rPr lang="en-US" b="1" dirty="0" err="1" smtClean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stdlib.h</a:t>
              </a:r>
              <a:r>
                <a:rPr lang="en-US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&gt;</a:t>
              </a: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#</a:t>
              </a:r>
              <a:r>
                <a:rPr lang="en-US" b="1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include </a:t>
              </a:r>
              <a:r>
                <a:rPr lang="en-US" b="1" smtClean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&lt;time.h</a:t>
              </a:r>
              <a:r>
                <a:rPr lang="en-US" b="1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&gt;</a:t>
              </a: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endParaRPr lang="en-US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 err="1" smtClean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main(</a:t>
              </a:r>
              <a:r>
                <a:rPr lang="en-US" b="1" dirty="0" smtClean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void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) {</a:t>
              </a:r>
              <a:endParaRPr lang="en-US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 smtClean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US" b="1" err="1" smtClean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b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b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;</a:t>
              </a: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endParaRPr lang="en-US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US" b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srand(time(</a:t>
              </a:r>
              <a:r>
                <a:rPr lang="en-US" b="1" smtClean="0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NULL</a:t>
              </a:r>
              <a:r>
                <a:rPr lang="en-US" b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)); </a:t>
              </a: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endPara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 smtClean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	for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(</a:t>
              </a:r>
              <a:r>
                <a:rPr lang="en-US" b="1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= </a:t>
              </a:r>
              <a:r>
                <a:rPr lang="en-US" b="1" dirty="0" smtClean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; </a:t>
              </a:r>
              <a:r>
                <a:rPr lang="en-US" b="1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&lt;= </a:t>
              </a:r>
              <a:r>
                <a:rPr lang="en-US" b="1" dirty="0" smtClean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10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); </a:t>
              </a:r>
              <a:r>
                <a:rPr lang="en-US" b="1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++) </a:t>
              </a: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		</a:t>
              </a:r>
              <a:r>
                <a:rPr lang="en-US" b="1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printf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en-US" b="1" dirty="0" smtClean="0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b="1" dirty="0" smtClean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%d\n</a:t>
              </a:r>
              <a:r>
                <a:rPr lang="en-US" b="1" dirty="0" smtClean="0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, rand()%</a:t>
              </a:r>
              <a:r>
                <a:rPr lang="en-US" b="1" dirty="0" smtClean="0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400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+ </a:t>
              </a:r>
              <a:r>
                <a:rPr lang="en-US" b="1" dirty="0" smtClean="0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101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endPara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US" b="1" dirty="0" smtClean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return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;</a:t>
              </a: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  <a:r>
                <a:rPr lang="en-US" dirty="0" smtClean="0">
                  <a:latin typeface="Lucida Console" pitchFamily="49" charset="0"/>
                </a:rPr>
                <a:t>	</a:t>
              </a:r>
            </a:p>
          </p:txBody>
        </p:sp>
        <p:sp>
          <p:nvSpPr>
            <p:cNvPr id="10" name="[TextBox 19]"/>
            <p:cNvSpPr txBox="1"/>
            <p:nvPr/>
          </p:nvSpPr>
          <p:spPr>
            <a:xfrm>
              <a:off x="3994484" y="1912358"/>
              <a:ext cx="2139030" cy="369332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mtClean="0">
                  <a:solidFill>
                    <a:schemeClr val="tx1"/>
                  </a:solidFill>
                </a:rPr>
                <a:t>Unit11_Random4.c</a:t>
              </a:r>
              <a:endParaRPr lang="en-SG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518117" y="2123979"/>
            <a:ext cx="3995225" cy="1408377"/>
            <a:chOff x="2264898" y="2123979"/>
            <a:chExt cx="3995225" cy="1408377"/>
          </a:xfrm>
        </p:grpSpPr>
        <p:cxnSp>
          <p:nvCxnSpPr>
            <p:cNvPr id="16" name="Straight Arrow Connector 15"/>
            <p:cNvCxnSpPr/>
            <p:nvPr/>
          </p:nvCxnSpPr>
          <p:spPr>
            <a:xfrm flipH="1">
              <a:off x="2264898" y="2560320"/>
              <a:ext cx="1744395" cy="972036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H="1" flipV="1">
              <a:off x="3085666" y="2307102"/>
              <a:ext cx="796414" cy="140042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3882078" y="2123979"/>
              <a:ext cx="2378045" cy="646331"/>
            </a:xfrm>
            <a:prstGeom prst="rect">
              <a:avLst/>
            </a:prstGeom>
            <a:solidFill>
              <a:srgbClr val="CDCDFF"/>
            </a:solidFill>
          </p:spPr>
          <p:txBody>
            <a:bodyPr wrap="square" rtlCol="0">
              <a:spAutoFit/>
            </a:bodyPr>
            <a:lstStyle/>
            <a:p>
              <a:r>
                <a:rPr lang="en-US" smtClean="0">
                  <a:solidFill>
                    <a:srgbClr val="C00000"/>
                  </a:solidFill>
                </a:rPr>
                <a:t>&lt;time.h</a:t>
              </a:r>
              <a:r>
                <a:rPr lang="en-US" dirty="0" smtClean="0">
                  <a:solidFill>
                    <a:srgbClr val="C00000"/>
                  </a:solidFill>
                </a:rPr>
                <a:t>&gt; </a:t>
              </a:r>
              <a:r>
                <a:rPr lang="en-US" dirty="0" smtClean="0"/>
                <a:t>needed to </a:t>
              </a:r>
              <a:r>
                <a:rPr lang="en-US" smtClean="0"/>
                <a:t>use </a:t>
              </a:r>
              <a:r>
                <a:rPr lang="en-US" smtClean="0">
                  <a:solidFill>
                    <a:srgbClr val="C00000"/>
                  </a:solidFill>
                </a:rPr>
                <a:t>time</a:t>
              </a:r>
              <a:r>
                <a:rPr lang="en-US" smtClean="0">
                  <a:solidFill>
                    <a:srgbClr val="C00000"/>
                  </a:solidFill>
                </a:rPr>
                <a:t>() </a:t>
              </a:r>
              <a:r>
                <a:rPr lang="en-US" dirty="0" smtClean="0"/>
                <a:t>function</a:t>
              </a:r>
              <a:endParaRPr lang="en-US" dirty="0"/>
            </a:p>
          </p:txBody>
        </p:sp>
      </p:grpSp>
      <p:sp>
        <p:nvSpPr>
          <p:cNvPr id="19" name="[TextBox 15]"/>
          <p:cNvSpPr txBox="1"/>
          <p:nvPr/>
        </p:nvSpPr>
        <p:spPr>
          <a:xfrm>
            <a:off x="7120204" y="1099850"/>
            <a:ext cx="896428" cy="2554545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408</a:t>
            </a:r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68</a:t>
            </a:r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136</a:t>
            </a:r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360</a:t>
            </a:r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429</a:t>
            </a:r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474</a:t>
            </a:r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378</a:t>
            </a:r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359</a:t>
            </a:r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120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229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[TextBox 15]"/>
          <p:cNvSpPr txBox="1"/>
          <p:nvPr/>
        </p:nvSpPr>
        <p:spPr>
          <a:xfrm>
            <a:off x="7120204" y="3782292"/>
            <a:ext cx="896428" cy="2554545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117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117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388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357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367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242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341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483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300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382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36849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5. The HiLo Game (1/3)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Unit11 </a:t>
            </a:r>
            <a:r>
              <a:rPr lang="en-US" dirty="0"/>
              <a:t>- </a:t>
            </a:r>
            <a:fld id="{F7EC234A-9094-4BB8-9EA4-75ECDA8A365B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2" name="Rectangle 3"/>
          <p:cNvSpPr txBox="1">
            <a:spLocks noChangeArrowheads="1"/>
          </p:cNvSpPr>
          <p:nvPr/>
        </p:nvSpPr>
        <p:spPr>
          <a:xfrm>
            <a:off x="471488" y="1289051"/>
            <a:ext cx="8443912" cy="710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3225" indent="-4032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GB" sz="2000" smtClean="0"/>
              <a:t>We will illustrate with the </a:t>
            </a:r>
            <a:r>
              <a:rPr lang="en-GB" sz="2000" smtClean="0">
                <a:solidFill>
                  <a:srgbClr val="0000FF"/>
                </a:solidFill>
              </a:rPr>
              <a:t>HiLo game</a:t>
            </a:r>
            <a:r>
              <a:rPr lang="en-GB" sz="2000" smtClean="0"/>
              <a:t>, where user is asked to guess a secret number between 1 and 100 inclusive, given up to 5 attempts.</a:t>
            </a:r>
            <a:endParaRPr lang="en-GB" sz="20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928468" y="2124223"/>
            <a:ext cx="7540283" cy="4247317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*** Welcome to the HiLo game! ***</a:t>
            </a:r>
          </a:p>
          <a:p>
            <a:endParaRPr lang="en-US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Guess a number between 1 and 100 inclusive.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Enter your guess [1]: </a:t>
            </a:r>
            <a:r>
              <a:rPr lang="en-US" b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50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Your guess is too low!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Enter your guess [2]: </a:t>
            </a:r>
            <a:r>
              <a:rPr lang="en-US" b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70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Your guess is too low!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Enter your guess [3]: </a:t>
            </a:r>
            <a:r>
              <a:rPr lang="en-US" b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90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Your guess is too high!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Enter your guess [4]: </a:t>
            </a:r>
            <a:r>
              <a:rPr lang="en-US" b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83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Your guess is too high!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Enter your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guess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[5]: </a:t>
            </a:r>
            <a:r>
              <a:rPr lang="en-US" b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76</a:t>
            </a:r>
            <a:endParaRPr lang="en-US" b="1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Too bad. The number is 72. Better luck next time!</a:t>
            </a:r>
          </a:p>
          <a:p>
            <a:endParaRPr lang="en-US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Do you want to play again (y/n)? </a:t>
            </a:r>
            <a:endParaRPr lang="en-US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50430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5. The HiLo Game (2/3)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Unit11 </a:t>
            </a:r>
            <a:r>
              <a:rPr lang="en-US" dirty="0"/>
              <a:t>- </a:t>
            </a:r>
            <a:fld id="{F7EC234A-9094-4BB8-9EA4-75ECDA8A365B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23703" y="1014718"/>
            <a:ext cx="7904136" cy="5732339"/>
            <a:chOff x="523703" y="1014718"/>
            <a:chExt cx="7904136" cy="5732339"/>
          </a:xfrm>
        </p:grpSpPr>
        <p:sp>
          <p:nvSpPr>
            <p:cNvPr id="3" name="TextBox 2"/>
            <p:cNvSpPr txBox="1"/>
            <p:nvPr/>
          </p:nvSpPr>
          <p:spPr>
            <a:xfrm>
              <a:off x="523703" y="1199384"/>
              <a:ext cx="7904136" cy="5547673"/>
            </a:xfrm>
            <a:prstGeom prst="rect">
              <a:avLst/>
            </a:prstGeom>
            <a:noFill/>
            <a:ln w="28575">
              <a:solidFill>
                <a:schemeClr val="tx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r>
                <a:rPr lang="en-US" sz="1600" b="1">
                  <a:solidFill>
                    <a:srgbClr val="993366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#include 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&lt;stdio.h&gt;</a:t>
              </a: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r>
                <a:rPr lang="en-US" sz="1600" b="1">
                  <a:solidFill>
                    <a:srgbClr val="993366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#include 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&lt;time.h&gt;</a:t>
              </a: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r>
                <a:rPr lang="en-US" sz="1600" b="1">
                  <a:solidFill>
                    <a:srgbClr val="993366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#include 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&lt;stdlib.h&gt;</a:t>
              </a: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endParaRPr lang="en-US" sz="1100" b="1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r>
                <a:rPr lang="en-US" sz="1600" b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void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 play_a_game(</a:t>
              </a:r>
              <a:r>
                <a:rPr lang="en-US" sz="1600" b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endParaRPr lang="en-US" sz="1100" b="1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r>
                <a:rPr lang="en-US" sz="1600" b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 main(</a:t>
              </a:r>
              <a:r>
                <a:rPr lang="en-US" sz="1600" b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void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) {</a:t>
              </a: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US" sz="1600" b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 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 secret;</a:t>
              </a: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US" sz="1600" b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char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 response;</a:t>
              </a: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endParaRPr lang="en-US" sz="1050" b="1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srand(time(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NULL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));</a:t>
              </a: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endParaRPr lang="en-US" sz="1000" b="1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printf(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"*** Welcome to the HiLo game! ***</a:t>
              </a:r>
              <a:r>
                <a:rPr lang="en-US" sz="1600" b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\n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US" sz="1600" b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do 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{</a:t>
              </a: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	secret = rand()%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100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 + 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;</a:t>
              </a: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	play_a_game(secret);</a:t>
              </a: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	printf(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"Do you want to play again (y/n)? "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	scanf(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600" b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%c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, &amp;response);</a:t>
              </a: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} </a:t>
              </a:r>
              <a:r>
                <a:rPr lang="en-US" sz="1600" b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while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 (response == 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'y'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endParaRPr lang="en-US" sz="1000" b="1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printf(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sz="1600" b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\n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*** Thanks for playing. Bye! ***</a:t>
              </a:r>
              <a:r>
                <a:rPr lang="en-US" sz="1600" b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\n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endParaRPr lang="en-US" sz="1000" b="1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US" sz="1600" b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return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;</a:t>
              </a:r>
            </a:p>
            <a:p>
              <a:pPr>
                <a:tabLst>
                  <a:tab pos="287338" algn="l"/>
                  <a:tab pos="573088" algn="l"/>
                  <a:tab pos="860425" algn="l"/>
                  <a:tab pos="114617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  <a:endParaRPr lang="en-US" sz="1600" b="1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" name="[TextBox 19]"/>
            <p:cNvSpPr txBox="1"/>
            <p:nvPr/>
          </p:nvSpPr>
          <p:spPr>
            <a:xfrm>
              <a:off x="6591869" y="1014718"/>
              <a:ext cx="1662020" cy="369332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mtClean="0">
                  <a:solidFill>
                    <a:schemeClr val="tx1"/>
                  </a:solidFill>
                </a:rPr>
                <a:t>Unit11_HiLo.c</a:t>
              </a:r>
              <a:endParaRPr lang="en-SG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737249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5. The HiLo Game (3/3)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Unit11 </a:t>
            </a:r>
            <a:r>
              <a:rPr lang="en-US" dirty="0"/>
              <a:t>- </a:t>
            </a:r>
            <a:fld id="{F7EC234A-9094-4BB8-9EA4-75ECDA8A365B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54842" y="856357"/>
            <a:ext cx="8338782" cy="6001643"/>
            <a:chOff x="354842" y="1014718"/>
            <a:chExt cx="8338782" cy="6001643"/>
          </a:xfrm>
        </p:grpSpPr>
        <p:sp>
          <p:nvSpPr>
            <p:cNvPr id="3" name="TextBox 2"/>
            <p:cNvSpPr txBox="1"/>
            <p:nvPr/>
          </p:nvSpPr>
          <p:spPr>
            <a:xfrm>
              <a:off x="354842" y="1199384"/>
              <a:ext cx="8338782" cy="5816977"/>
            </a:xfrm>
            <a:prstGeom prst="rect">
              <a:avLst/>
            </a:prstGeom>
            <a:noFill/>
            <a:ln w="28575">
              <a:solidFill>
                <a:schemeClr val="tx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r>
                <a:rPr lang="en-US" sz="1600" b="1">
                  <a:solidFill>
                    <a:srgbClr val="993366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// Play </a:t>
              </a:r>
              <a:r>
                <a:rPr lang="en-US" sz="1600" b="1">
                  <a:solidFill>
                    <a:srgbClr val="993366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one </a:t>
              </a:r>
              <a:r>
                <a:rPr lang="en-US" sz="1600" b="1" smtClean="0">
                  <a:solidFill>
                    <a:srgbClr val="993366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HiLo </a:t>
              </a:r>
              <a:r>
                <a:rPr lang="en-US" sz="1600" b="1">
                  <a:solidFill>
                    <a:srgbClr val="993366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game</a:t>
              </a: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r>
                <a:rPr lang="en-US" sz="1600" b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void 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play_a_game(</a:t>
              </a:r>
              <a:r>
                <a:rPr lang="en-US" sz="1600" b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 secret) {</a:t>
              </a: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US" sz="1600" b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 guess, tries = 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sz="1600" b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;</a:t>
              </a:r>
              <a:endParaRPr lang="en-US" sz="1600" b="1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printf(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sz="1600" b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\n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Guess a number between 1 and 100 inclusive.</a:t>
              </a:r>
              <a:r>
                <a:rPr lang="en-US" sz="1600" b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\n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US" sz="1600" b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do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 {</a:t>
              </a: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	tries++;</a:t>
              </a: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	printf(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"Enter your guess [</a:t>
              </a:r>
              <a:r>
                <a:rPr lang="en-US" sz="1600" b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%d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]: "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, tries);</a:t>
              </a: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	scanf(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sz="1600" b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%d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, &amp;guess);</a:t>
              </a: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endParaRPr lang="en-US" sz="1000" b="1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	</a:t>
              </a:r>
              <a:r>
                <a:rPr lang="en-US" sz="1600" b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if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 (guess &lt; secret)</a:t>
              </a: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		printf(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"Your guess is too low!</a:t>
              </a:r>
              <a:r>
                <a:rPr lang="en-US" sz="1600" b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\n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	</a:t>
              </a:r>
              <a:r>
                <a:rPr lang="en-US" sz="1600" b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else if 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(guess &gt; secret)</a:t>
              </a: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		printf(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"Your guess is too high!</a:t>
              </a:r>
              <a:r>
                <a:rPr lang="en-US" sz="1600" b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\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n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} </a:t>
              </a:r>
              <a:r>
                <a:rPr lang="en-US" sz="1600" b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while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 ( (tries &lt; 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) &amp;&amp; (guess != secret) );</a:t>
              </a: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endParaRPr lang="en-US" sz="1000" b="1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US" sz="1600" b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if 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(guess == secret) {</a:t>
              </a: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	printf(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"Congratulations! You did it in </a:t>
              </a:r>
              <a:r>
                <a:rPr lang="en-US" sz="1600" b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%d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step"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, tries);</a:t>
              </a: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	</a:t>
              </a:r>
              <a:r>
                <a:rPr lang="en-US" sz="1600" b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if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 (tries 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== </a:t>
              </a:r>
              <a:r>
                <a:rPr lang="en-US" sz="1600" b="1" smtClean="0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  <a:r>
                <a:rPr lang="en-US" sz="1600" b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600" b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printf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".</a:t>
              </a:r>
              <a:r>
                <a:rPr lang="en-US" sz="1600" b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\n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US" sz="1600" b="1" smtClean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else    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600" b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      printf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"s.</a:t>
              </a:r>
              <a:r>
                <a:rPr lang="en-US" sz="1600" b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\n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}</a:t>
              </a: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US" sz="1600" b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else</a:t>
              </a: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	printf(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"Too bad. The number is 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%d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.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600" b="1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Better luck next time!</a:t>
              </a:r>
              <a:r>
                <a:rPr lang="en-US" sz="1600" b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\</a:t>
              </a:r>
              <a:r>
                <a:rPr lang="en-US" sz="1600" b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n</a:t>
              </a:r>
              <a:r>
                <a:rPr lang="en-US" sz="1600" b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",</a:t>
              </a: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US" sz="1600" b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	       secret</a:t>
              </a: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  <a:p>
              <a:pPr>
                <a:tabLst>
                  <a:tab pos="280988" algn="l"/>
                  <a:tab pos="576263" algn="l"/>
                  <a:tab pos="858838" algn="l"/>
                  <a:tab pos="1139825" algn="l"/>
                </a:tabLst>
              </a:pPr>
              <a:r>
                <a:rPr lang="en-US" sz="1600" b="1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</a:p>
          </p:txBody>
        </p:sp>
        <p:sp>
          <p:nvSpPr>
            <p:cNvPr id="9" name="[TextBox 19]"/>
            <p:cNvSpPr txBox="1"/>
            <p:nvPr/>
          </p:nvSpPr>
          <p:spPr>
            <a:xfrm>
              <a:off x="6823881" y="1014718"/>
              <a:ext cx="1641024" cy="369332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mtClean="0">
                  <a:solidFill>
                    <a:schemeClr val="tx1"/>
                  </a:solidFill>
                </a:rPr>
                <a:t>Unit11_HiLo.c</a:t>
              </a:r>
              <a:endParaRPr lang="en-SG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03631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dirty="0" smtClean="0">
                <a:solidFill>
                  <a:srgbClr val="0000FF"/>
                </a:solidFill>
              </a:rPr>
              <a:t>Summary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Unit11 </a:t>
            </a:r>
            <a:r>
              <a:rPr lang="en-US" dirty="0"/>
              <a:t>- </a:t>
            </a:r>
            <a:fld id="{F7EC234A-9094-4BB8-9EA4-75ECDA8A365B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10" name="HighlightTextShape201406241503265130"/>
          <p:cNvSpPr>
            <a:spLocks noChangeArrowheads="1"/>
          </p:cNvSpPr>
          <p:nvPr/>
        </p:nvSpPr>
        <p:spPr bwMode="auto">
          <a:xfrm>
            <a:off x="491320" y="1219200"/>
            <a:ext cx="8127386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800" dirty="0" smtClean="0"/>
              <a:t>In this unit, you have learned about</a:t>
            </a:r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smtClean="0"/>
              <a:t>Generating pseudo-random numbers using </a:t>
            </a:r>
            <a:r>
              <a:rPr lang="en-US" sz="2400" smtClean="0">
                <a:solidFill>
                  <a:srgbClr val="0000FF"/>
                </a:solidFill>
              </a:rPr>
              <a:t>rand()</a:t>
            </a:r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smtClean="0"/>
              <a:t>Seeding a pseudo-random sequence using </a:t>
            </a:r>
            <a:r>
              <a:rPr lang="en-US" sz="2400" smtClean="0">
                <a:solidFill>
                  <a:srgbClr val="0000FF"/>
                </a:solidFill>
              </a:rPr>
              <a:t>srand()</a:t>
            </a:r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smtClean="0"/>
              <a:t>Providing a “random” seed by using </a:t>
            </a:r>
            <a:r>
              <a:rPr lang="en-US" sz="2400" smtClean="0">
                <a:solidFill>
                  <a:srgbClr val="0000FF"/>
                </a:solidFill>
              </a:rPr>
              <a:t>time(NULL) </a:t>
            </a:r>
            <a:r>
              <a:rPr lang="en-US" sz="2400" smtClean="0"/>
              <a:t>in the </a:t>
            </a:r>
            <a:r>
              <a:rPr lang="en-US" sz="2400" smtClean="0">
                <a:solidFill>
                  <a:srgbClr val="0000FF"/>
                </a:solidFill>
              </a:rPr>
              <a:t>srand() </a:t>
            </a:r>
            <a:r>
              <a:rPr lang="en-US" sz="2400" smtClean="0"/>
              <a:t>function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7294898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824163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 smtClean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4" name="[Date Placeholder 3]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Unit11 </a:t>
            </a:r>
            <a:r>
              <a:rPr lang="en-US" dirty="0"/>
              <a:t>- </a:t>
            </a:r>
            <a:fld id="{F7EC234A-9094-4BB8-9EA4-75ECDA8A365B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HighlightBulletsSlide20140701095414858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dirty="0" smtClean="0">
                <a:solidFill>
                  <a:srgbClr val="0000FF"/>
                </a:solidFill>
              </a:rPr>
              <a:t>Unit 11: Random Numbers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dirty="0" smtClean="0"/>
              <a:t>Unit11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2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673100" y="1424354"/>
            <a:ext cx="7620000" cy="21804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60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GB" sz="2800" dirty="0" smtClean="0">
                <a:solidFill>
                  <a:srgbClr val="C00000"/>
                </a:solidFill>
              </a:rPr>
              <a:t>Objective:</a:t>
            </a:r>
          </a:p>
          <a:p>
            <a:pPr marL="682625" lvl="1" indent="-407988" fontAlgn="auto">
              <a:spcBef>
                <a:spcPts val="600"/>
              </a:spcBef>
              <a:spcAft>
                <a:spcPts val="0"/>
              </a:spcAft>
              <a:buSzPct val="120000"/>
              <a:buFont typeface="Wingdings" pitchFamily="2" charset="2"/>
              <a:buChar char="§"/>
            </a:pPr>
            <a:r>
              <a:rPr lang="en-GB" sz="2400" dirty="0" smtClean="0"/>
              <a:t>Learn </a:t>
            </a:r>
            <a:r>
              <a:rPr lang="en-GB" sz="2400" dirty="0"/>
              <a:t>the </a:t>
            </a:r>
            <a:r>
              <a:rPr lang="en-GB" sz="2400" dirty="0" smtClean="0"/>
              <a:t>use of random numbers</a:t>
            </a:r>
          </a:p>
        </p:txBody>
      </p:sp>
    </p:spTree>
    <p:extLst>
      <p:ext uri="{BB962C8B-B14F-4D97-AF65-F5344CB8AC3E}">
        <p14:creationId xmlns:p14="http://schemas.microsoft.com/office/powerpoint/2010/main" val="243860769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HighlightBulletsSlide20140804103712997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rgbClr val="0000FF"/>
                </a:solidFill>
              </a:rPr>
              <a:t>Unit 11: Random Numbers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Unit11 - </a:t>
            </a:r>
            <a:fld id="{F7EC234A-9094-4BB8-9EA4-75ECDA8A365B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8" name="HighlightTextShape201406201824391195"/>
          <p:cNvSpPr>
            <a:spLocks noGrp="1" noChangeArrowheads="1"/>
          </p:cNvSpPr>
          <p:nvPr>
            <p:ph idx="1"/>
          </p:nvPr>
        </p:nvSpPr>
        <p:spPr>
          <a:xfrm>
            <a:off x="723331" y="1282890"/>
            <a:ext cx="8115869" cy="5205832"/>
          </a:xfrm>
        </p:spPr>
        <p:txBody>
          <a:bodyPr>
            <a:normAutofit/>
          </a:bodyPr>
          <a:lstStyle/>
          <a:p>
            <a:pPr marL="514350" indent="-514350" eaLnBrk="1" hangingPunct="1">
              <a:spcBef>
                <a:spcPts val="12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 smtClean="0"/>
              <a:t>Introduction</a:t>
            </a:r>
          </a:p>
          <a:p>
            <a:pPr marL="514350" indent="-514350" eaLnBrk="1" hangingPunct="1">
              <a:spcBef>
                <a:spcPts val="12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 smtClean="0"/>
              <a:t>rand()</a:t>
            </a:r>
          </a:p>
          <a:p>
            <a:pPr marL="514350" indent="-514350" eaLnBrk="1" hangingPunct="1">
              <a:spcBef>
                <a:spcPts val="12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 err="1" smtClean="0"/>
              <a:t>srand</a:t>
            </a:r>
            <a:r>
              <a:rPr lang="en-GB" sz="2800" smtClean="0"/>
              <a:t>() </a:t>
            </a:r>
            <a:endParaRPr lang="en-GB" sz="2800" smtClean="0"/>
          </a:p>
          <a:p>
            <a:pPr marL="514350" indent="-514350" eaLnBrk="1" hangingPunct="1">
              <a:spcBef>
                <a:spcPts val="1200"/>
              </a:spcBef>
              <a:buClrTx/>
              <a:buSzPct val="100000"/>
              <a:buFont typeface="+mj-lt"/>
              <a:buAutoNum type="arabicPeriod"/>
            </a:pPr>
            <a:r>
              <a:rPr lang="en-GB" sz="2800" smtClean="0"/>
              <a:t>“Randomising” the Seed</a:t>
            </a:r>
          </a:p>
          <a:p>
            <a:pPr marL="514350" indent="-514350" eaLnBrk="1" hangingPunct="1">
              <a:spcBef>
                <a:spcPts val="1200"/>
              </a:spcBef>
              <a:buClrTx/>
              <a:buSzPct val="100000"/>
              <a:buFont typeface="+mj-lt"/>
              <a:buAutoNum type="arabicPeriod"/>
            </a:pPr>
            <a:r>
              <a:rPr lang="en-GB" sz="2800" smtClean="0"/>
              <a:t>The HiLo Game</a:t>
            </a: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21516572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dirty="0" smtClean="0">
                <a:solidFill>
                  <a:srgbClr val="0000FF"/>
                </a:solidFill>
              </a:rPr>
              <a:t>1. Introduction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Unit11 </a:t>
            </a:r>
            <a:r>
              <a:rPr lang="en-US" dirty="0"/>
              <a:t>- </a:t>
            </a:r>
            <a:fld id="{F7EC234A-9094-4BB8-9EA4-75ECDA8A365B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71488" y="1289050"/>
            <a:ext cx="8215312" cy="3912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en-GB" sz="2400" kern="0" dirty="0" smtClean="0">
                <a:latin typeface="+mn-lt"/>
                <a:cs typeface="+mn-cs"/>
              </a:rPr>
              <a:t>In simulation and games, we need </a:t>
            </a:r>
            <a:r>
              <a:rPr lang="en-GB" sz="2400" kern="0" dirty="0" smtClean="0">
                <a:solidFill>
                  <a:srgbClr val="C00000"/>
                </a:solidFill>
                <a:latin typeface="+mn-lt"/>
                <a:cs typeface="+mn-cs"/>
              </a:rPr>
              <a:t>random number generation</a:t>
            </a:r>
            <a:r>
              <a:rPr lang="en-GB" sz="2400" kern="0" dirty="0" smtClean="0">
                <a:latin typeface="+mn-lt"/>
                <a:cs typeface="+mn-cs"/>
              </a:rPr>
              <a:t>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Computer cannot generate true random numbers. At most, they could generate 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pseudo-random</a:t>
            </a:r>
            <a:r>
              <a:rPr kumimoji="0" lang="en-GB" sz="2400" b="0" i="0" u="none" strike="noStrike" kern="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numbers</a:t>
            </a:r>
            <a:r>
              <a:rPr kumimoji="0" lang="en-GB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close enough to being random and good enough for most practical purposes.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en-GB" sz="2400" kern="0" baseline="0" dirty="0" smtClean="0">
                <a:latin typeface="+mn-lt"/>
                <a:cs typeface="+mn-cs"/>
              </a:rPr>
              <a:t>We will learn</a:t>
            </a:r>
            <a:r>
              <a:rPr lang="en-GB" sz="2400" kern="0" dirty="0" smtClean="0">
                <a:latin typeface="+mn-lt"/>
                <a:cs typeface="+mn-cs"/>
              </a:rPr>
              <a:t> two functions here:</a:t>
            </a:r>
          </a:p>
          <a:p>
            <a:pPr marL="914400" lvl="1" indent="-457200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en-GB" sz="2400" kern="0" noProof="0" dirty="0" smtClean="0">
                <a:solidFill>
                  <a:srgbClr val="0000FF"/>
                </a:solidFill>
                <a:latin typeface="+mn-lt"/>
                <a:cs typeface="+mn-cs"/>
              </a:rPr>
              <a:t>rand()</a:t>
            </a:r>
          </a:p>
          <a:p>
            <a:pPr marL="914400" lvl="1" indent="-457200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kumimoji="0" lang="en-GB" sz="2400" b="0" i="0" u="none" strike="noStrike" kern="0" cap="none" spc="0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srand</a:t>
            </a:r>
            <a:r>
              <a:rPr kumimoji="0" lang="en-GB" sz="2400" b="0" i="0" u="none" strike="noStrike" kern="0" cap="none" spc="0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</a:t>
            </a:r>
            <a:endParaRPr kumimoji="0" lang="en-GB" sz="2400" b="0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65448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[Group 17]"/>
          <p:cNvGrpSpPr/>
          <p:nvPr/>
        </p:nvGrpSpPr>
        <p:grpSpPr>
          <a:xfrm>
            <a:off x="878775" y="2097024"/>
            <a:ext cx="4687815" cy="3336101"/>
            <a:chOff x="878775" y="2097024"/>
            <a:chExt cx="4687815" cy="3336101"/>
          </a:xfrm>
        </p:grpSpPr>
        <p:sp>
          <p:nvSpPr>
            <p:cNvPr id="8" name="[TextBox 30]"/>
            <p:cNvSpPr txBox="1"/>
            <p:nvPr/>
          </p:nvSpPr>
          <p:spPr>
            <a:xfrm>
              <a:off x="878775" y="2097024"/>
              <a:ext cx="4528968" cy="313932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>
                <a:tabLst>
                  <a:tab pos="228600" algn="l"/>
                  <a:tab pos="457200" algn="l"/>
                  <a:tab pos="685800" algn="l"/>
                </a:tabLst>
              </a:pPr>
              <a:r>
                <a:rPr lang="en-US" b="1" dirty="0" smtClean="0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#include </a:t>
              </a:r>
              <a:r>
                <a:rPr lang="en-US" b="1" dirty="0" smtClean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&lt;</a:t>
              </a:r>
              <a:r>
                <a:rPr lang="en-US" b="1" dirty="0" err="1" smtClean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stdio.h</a:t>
              </a:r>
              <a:r>
                <a:rPr lang="en-US" b="1" dirty="0" smtClean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&gt;</a:t>
              </a:r>
              <a:endPara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28600" algn="l"/>
                  <a:tab pos="457200" algn="l"/>
                  <a:tab pos="685800" algn="l"/>
                </a:tabLst>
              </a:pPr>
              <a:r>
                <a:rPr lang="en-US" b="1" dirty="0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#include </a:t>
              </a:r>
              <a:r>
                <a:rPr lang="en-US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&lt;</a:t>
              </a:r>
              <a:r>
                <a:rPr lang="en-US" b="1" dirty="0" err="1" smtClean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stdlib.h</a:t>
              </a:r>
              <a:r>
                <a:rPr lang="en-US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&gt;</a:t>
              </a: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endParaRPr lang="en-US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 err="1" smtClean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main(</a:t>
              </a:r>
              <a:r>
                <a:rPr lang="en-US" b="1" dirty="0" smtClean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void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) {</a:t>
              </a:r>
              <a:endParaRPr lang="en-US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 smtClean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US" b="1" dirty="0" err="1" smtClean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b="1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;</a:t>
              </a: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endPara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 smtClean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	for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(</a:t>
              </a:r>
              <a:r>
                <a:rPr lang="en-US" b="1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= </a:t>
              </a:r>
              <a:r>
                <a:rPr lang="en-US" b="1" dirty="0" smtClean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; </a:t>
              </a:r>
              <a:r>
                <a:rPr lang="en-US" b="1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&lt;= </a:t>
              </a:r>
              <a:r>
                <a:rPr lang="en-US" b="1" dirty="0" smtClean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10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); </a:t>
              </a:r>
              <a:r>
                <a:rPr lang="en-US" b="1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++) </a:t>
              </a: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		</a:t>
              </a:r>
              <a:r>
                <a:rPr lang="en-US" b="1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printf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en-US" b="1" dirty="0" smtClean="0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b="1" dirty="0" smtClean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%d\n</a:t>
              </a:r>
              <a:r>
                <a:rPr lang="en-US" b="1" dirty="0" smtClean="0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, rand());</a:t>
              </a: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endPara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US" b="1" dirty="0" smtClean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return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;</a:t>
              </a: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  <a:r>
                <a:rPr lang="en-US" dirty="0" smtClean="0">
                  <a:latin typeface="Lucida Console" pitchFamily="49" charset="0"/>
                </a:rPr>
                <a:t>	</a:t>
              </a:r>
            </a:p>
          </p:txBody>
        </p:sp>
        <p:sp>
          <p:nvSpPr>
            <p:cNvPr id="20" name="[TextBox 19]"/>
            <p:cNvSpPr txBox="1"/>
            <p:nvPr/>
          </p:nvSpPr>
          <p:spPr>
            <a:xfrm>
              <a:off x="3376246" y="5063793"/>
              <a:ext cx="2190344" cy="369332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Unit11_Random1.c</a:t>
              </a:r>
              <a:endParaRPr lang="en-SG" dirty="0">
                <a:solidFill>
                  <a:schemeClr val="tx1"/>
                </a:solidFill>
              </a:endParaRPr>
            </a:p>
          </p:txBody>
        </p:sp>
      </p:grp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dirty="0" smtClean="0">
                <a:solidFill>
                  <a:srgbClr val="0000FF"/>
                </a:solidFill>
              </a:rPr>
              <a:t>2. rand()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Unit11 </a:t>
            </a:r>
            <a:r>
              <a:rPr lang="en-US" dirty="0"/>
              <a:t>- </a:t>
            </a:r>
            <a:fld id="{F7EC234A-9094-4BB8-9EA4-75ECDA8A365B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71488" y="1289050"/>
            <a:ext cx="8215312" cy="569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en-GB" sz="2400" kern="0" dirty="0" smtClean="0">
                <a:latin typeface="+mn-lt"/>
                <a:cs typeface="+mn-cs"/>
              </a:rPr>
              <a:t>Run the following program </a:t>
            </a:r>
            <a:r>
              <a:rPr lang="en-GB" sz="2400" kern="0" dirty="0" smtClean="0">
                <a:solidFill>
                  <a:srgbClr val="0000FF"/>
                </a:solidFill>
                <a:latin typeface="+mn-lt"/>
                <a:cs typeface="+mn-cs"/>
              </a:rPr>
              <a:t>Unit11_Random1.c</a:t>
            </a:r>
          </a:p>
        </p:txBody>
      </p:sp>
      <p:grpSp>
        <p:nvGrpSpPr>
          <p:cNvPr id="15" name="[Group 14]"/>
          <p:cNvGrpSpPr/>
          <p:nvPr/>
        </p:nvGrpSpPr>
        <p:grpSpPr>
          <a:xfrm>
            <a:off x="3637936" y="1946787"/>
            <a:ext cx="3283974" cy="2301614"/>
            <a:chOff x="3637936" y="1946787"/>
            <a:chExt cx="3283974" cy="2301614"/>
          </a:xfrm>
        </p:grpSpPr>
        <p:cxnSp>
          <p:nvCxnSpPr>
            <p:cNvPr id="4" name="Straight Arrow Connector 3"/>
            <p:cNvCxnSpPr/>
            <p:nvPr/>
          </p:nvCxnSpPr>
          <p:spPr>
            <a:xfrm flipH="1">
              <a:off x="3637936" y="2448232"/>
              <a:ext cx="796413" cy="49162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Freeform 13"/>
            <p:cNvSpPr/>
            <p:nvPr/>
          </p:nvSpPr>
          <p:spPr>
            <a:xfrm>
              <a:off x="4727653" y="2301172"/>
              <a:ext cx="557586" cy="1947229"/>
            </a:xfrm>
            <a:custGeom>
              <a:avLst/>
              <a:gdLst>
                <a:gd name="connsiteX0" fmla="*/ 271305 w 557586"/>
                <a:gd name="connsiteY0" fmla="*/ 108381 h 1947229"/>
                <a:gd name="connsiteX1" fmla="*/ 271305 w 557586"/>
                <a:gd name="connsiteY1" fmla="*/ 158622 h 1947229"/>
                <a:gd name="connsiteX2" fmla="*/ 552659 w 557586"/>
                <a:gd name="connsiteY2" fmla="*/ 1625682 h 1947229"/>
                <a:gd name="connsiteX3" fmla="*/ 0 w 557586"/>
                <a:gd name="connsiteY3" fmla="*/ 1947229 h 19472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7586" h="1947229">
                  <a:moveTo>
                    <a:pt x="271305" y="108381"/>
                  </a:moveTo>
                  <a:cubicBezTo>
                    <a:pt x="247859" y="7059"/>
                    <a:pt x="224413" y="-94262"/>
                    <a:pt x="271305" y="158622"/>
                  </a:cubicBezTo>
                  <a:cubicBezTo>
                    <a:pt x="318197" y="411506"/>
                    <a:pt x="597877" y="1327581"/>
                    <a:pt x="552659" y="1625682"/>
                  </a:cubicBezTo>
                  <a:cubicBezTo>
                    <a:pt x="507442" y="1923783"/>
                    <a:pt x="253721" y="1935506"/>
                    <a:pt x="0" y="1947229"/>
                  </a:cubicBezTo>
                </a:path>
              </a:pathLst>
            </a:custGeom>
            <a:noFill/>
            <a:ln>
              <a:solidFill>
                <a:srgbClr val="0000FF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4434348" y="1946787"/>
              <a:ext cx="2487562" cy="646331"/>
            </a:xfrm>
            <a:prstGeom prst="rect">
              <a:avLst/>
            </a:prstGeom>
            <a:solidFill>
              <a:srgbClr val="CDCDFF"/>
            </a:solidFill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&lt;</a:t>
              </a:r>
              <a:r>
                <a:rPr lang="en-US" dirty="0" err="1" smtClean="0">
                  <a:solidFill>
                    <a:srgbClr val="C00000"/>
                  </a:solidFill>
                </a:rPr>
                <a:t>stdlib.h</a:t>
              </a:r>
              <a:r>
                <a:rPr lang="en-US" dirty="0" smtClean="0">
                  <a:solidFill>
                    <a:srgbClr val="C00000"/>
                  </a:solidFill>
                </a:rPr>
                <a:t>&gt; </a:t>
              </a:r>
              <a:r>
                <a:rPr lang="en-US" dirty="0" smtClean="0"/>
                <a:t>needed to use </a:t>
              </a:r>
              <a:r>
                <a:rPr lang="en-US" dirty="0" smtClean="0">
                  <a:solidFill>
                    <a:srgbClr val="C00000"/>
                  </a:solidFill>
                </a:rPr>
                <a:t>rand() </a:t>
              </a:r>
              <a:r>
                <a:rPr lang="en-US" dirty="0" smtClean="0"/>
                <a:t>function</a:t>
              </a:r>
              <a:endParaRPr lang="en-US" dirty="0"/>
            </a:p>
          </p:txBody>
        </p:sp>
      </p:grpSp>
      <p:sp>
        <p:nvSpPr>
          <p:cNvPr id="16" name="[TextBox 15]"/>
          <p:cNvSpPr txBox="1"/>
          <p:nvPr/>
        </p:nvSpPr>
        <p:spPr>
          <a:xfrm>
            <a:off x="5793685" y="2990505"/>
            <a:ext cx="1177062" cy="2862322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16838</a:t>
            </a:r>
          </a:p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5758</a:t>
            </a:r>
          </a:p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10113</a:t>
            </a:r>
          </a:p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17515</a:t>
            </a:r>
          </a:p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31051</a:t>
            </a:r>
          </a:p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5627</a:t>
            </a:r>
          </a:p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23010</a:t>
            </a:r>
          </a:p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7419</a:t>
            </a:r>
          </a:p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16212</a:t>
            </a:r>
          </a:p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4086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81311" y="2999588"/>
            <a:ext cx="149720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C00000"/>
                </a:solidFill>
              </a:rPr>
              <a:t>same set of numbers </a:t>
            </a:r>
            <a:r>
              <a:rPr lang="en-US" dirty="0" smtClean="0"/>
              <a:t>are generated every time the program is run!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33523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dirty="0" smtClean="0">
                <a:solidFill>
                  <a:srgbClr val="0000FF"/>
                </a:solidFill>
              </a:rPr>
              <a:t>2. rand()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Unit11 </a:t>
            </a:r>
            <a:r>
              <a:rPr lang="en-US" dirty="0"/>
              <a:t>- </a:t>
            </a:r>
            <a:fld id="{F7EC234A-9094-4BB8-9EA4-75ECDA8A365B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71488" y="1130968"/>
            <a:ext cx="7830301" cy="303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en-GB" sz="2400" kern="0" dirty="0" smtClean="0">
                <a:latin typeface="+mn-lt"/>
                <a:cs typeface="+mn-cs"/>
              </a:rPr>
              <a:t>In </a:t>
            </a:r>
            <a:r>
              <a:rPr lang="en-GB" sz="2400" kern="0" dirty="0" err="1" smtClean="0">
                <a:latin typeface="+mn-lt"/>
                <a:cs typeface="+mn-cs"/>
              </a:rPr>
              <a:t>sunfire</a:t>
            </a:r>
            <a:r>
              <a:rPr lang="en-GB" sz="2400" kern="0" dirty="0" smtClean="0">
                <a:latin typeface="+mn-lt"/>
                <a:cs typeface="+mn-cs"/>
              </a:rPr>
              <a:t>, </a:t>
            </a:r>
            <a:r>
              <a:rPr lang="en-GB" sz="2400" kern="0" dirty="0" smtClean="0">
                <a:solidFill>
                  <a:srgbClr val="0000FF"/>
                </a:solidFill>
                <a:latin typeface="+mn-lt"/>
                <a:cs typeface="+mn-cs"/>
              </a:rPr>
              <a:t>rand() </a:t>
            </a:r>
            <a:r>
              <a:rPr lang="en-GB" sz="2400" kern="0" dirty="0" smtClean="0">
                <a:latin typeface="+mn-lt"/>
                <a:cs typeface="+mn-cs"/>
              </a:rPr>
              <a:t>generates an integer in the range [0, 32676]. </a:t>
            </a:r>
            <a:r>
              <a:rPr lang="en-GB" kern="0" dirty="0" smtClean="0">
                <a:latin typeface="+mn-lt"/>
                <a:cs typeface="+mn-cs"/>
              </a:rPr>
              <a:t>(Note: [a, </a:t>
            </a:r>
            <a:r>
              <a:rPr lang="en-GB" kern="0" dirty="0">
                <a:latin typeface="+mn-lt"/>
                <a:cs typeface="+mn-cs"/>
              </a:rPr>
              <a:t>b</a:t>
            </a:r>
            <a:r>
              <a:rPr lang="en-GB" kern="0" dirty="0" smtClean="0">
                <a:latin typeface="+mn-lt"/>
                <a:cs typeface="+mn-cs"/>
              </a:rPr>
              <a:t>] indicates a closed range, i.e. the range is inclusive of both a and b.)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en-GB" sz="2400" kern="0" dirty="0" smtClean="0">
                <a:latin typeface="+mn-lt"/>
                <a:cs typeface="+mn-cs"/>
              </a:rPr>
              <a:t>The same set of numbers are printed every time the program is run because the numbers are picked from a </a:t>
            </a:r>
            <a:r>
              <a:rPr lang="en-GB" sz="2400" kern="0" dirty="0" smtClean="0">
                <a:solidFill>
                  <a:srgbClr val="C00000"/>
                </a:solidFill>
                <a:latin typeface="+mn-lt"/>
                <a:cs typeface="+mn-cs"/>
              </a:rPr>
              <a:t>pre-determined sequence </a:t>
            </a:r>
            <a:r>
              <a:rPr lang="en-GB" sz="2400" kern="0" dirty="0" smtClean="0">
                <a:latin typeface="+mn-lt"/>
                <a:cs typeface="+mn-cs"/>
              </a:rPr>
              <a:t>based on some </a:t>
            </a:r>
            <a:r>
              <a:rPr lang="en-GB" sz="2400" kern="0" dirty="0" smtClean="0">
                <a:solidFill>
                  <a:srgbClr val="C00000"/>
                </a:solidFill>
                <a:latin typeface="+mn-lt"/>
                <a:cs typeface="+mn-cs"/>
              </a:rPr>
              <a:t>seed</a:t>
            </a:r>
            <a:r>
              <a:rPr lang="en-GB" sz="2400" kern="0" dirty="0" smtClean="0">
                <a:latin typeface="+mn-lt"/>
                <a:cs typeface="+mn-cs"/>
              </a:rPr>
              <a:t>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en-GB" sz="2400" kern="0" dirty="0" smtClean="0">
                <a:latin typeface="+mn-lt"/>
                <a:cs typeface="+mn-cs"/>
              </a:rPr>
              <a:t>Question: How to generate an integer in the range [101, 500]?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480353" y="4147882"/>
            <a:ext cx="6280016" cy="830997"/>
            <a:chOff x="1480353" y="4487116"/>
            <a:chExt cx="6280016" cy="830997"/>
          </a:xfrm>
        </p:grpSpPr>
        <p:sp>
          <p:nvSpPr>
            <p:cNvPr id="18" name="[TextBox 30]"/>
            <p:cNvSpPr txBox="1"/>
            <p:nvPr/>
          </p:nvSpPr>
          <p:spPr>
            <a:xfrm>
              <a:off x="1480353" y="4671782"/>
              <a:ext cx="5702499" cy="6463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 smtClean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	for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(</a:t>
              </a:r>
              <a:r>
                <a:rPr lang="en-US" b="1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= </a:t>
              </a:r>
              <a:r>
                <a:rPr lang="en-US" b="1" dirty="0" smtClean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; </a:t>
              </a:r>
              <a:r>
                <a:rPr lang="en-US" b="1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&lt;= </a:t>
              </a:r>
              <a:r>
                <a:rPr lang="en-US" b="1" dirty="0" smtClean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10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); </a:t>
              </a:r>
              <a:r>
                <a:rPr lang="en-US" b="1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++) </a:t>
              </a: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		</a:t>
              </a:r>
              <a:r>
                <a:rPr lang="en-US" b="1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printf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en-US" b="1" dirty="0" smtClean="0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b="1" dirty="0" smtClean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%d\n</a:t>
              </a:r>
              <a:r>
                <a:rPr lang="en-US" b="1" dirty="0" smtClean="0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, rand()%</a:t>
              </a:r>
              <a:r>
                <a:rPr lang="en-US" b="1" dirty="0" smtClean="0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400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+ </a:t>
              </a:r>
              <a:r>
                <a:rPr lang="en-US" b="1" dirty="0" smtClean="0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101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</p:txBody>
        </p:sp>
        <p:sp>
          <p:nvSpPr>
            <p:cNvPr id="19" name="[TextBox 19]"/>
            <p:cNvSpPr txBox="1"/>
            <p:nvPr/>
          </p:nvSpPr>
          <p:spPr>
            <a:xfrm>
              <a:off x="5566591" y="4487116"/>
              <a:ext cx="2193778" cy="369332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Unit11_Random2.c</a:t>
              </a:r>
              <a:endParaRPr lang="en-SG" dirty="0">
                <a:solidFill>
                  <a:schemeClr val="tx1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733926" y="5274023"/>
            <a:ext cx="7688179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 general, to generate an integer in the range [a, b], we write: </a:t>
            </a:r>
          </a:p>
          <a:p>
            <a:pPr>
              <a:tabLst>
                <a:tab pos="1768475" algn="l"/>
              </a:tabLst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rand()%(b-a+1) + a</a:t>
            </a:r>
          </a:p>
          <a:p>
            <a:pPr>
              <a:tabLst>
                <a:tab pos="1768475" algn="l"/>
              </a:tabLst>
            </a:pPr>
            <a:r>
              <a:rPr lang="en-US" sz="2000" dirty="0" smtClean="0"/>
              <a:t>(This is not the best way, but a simple technique for our purpose.)</a:t>
            </a:r>
            <a:endParaRPr lang="en-US" sz="2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79168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dirty="0">
                <a:solidFill>
                  <a:srgbClr val="0000FF"/>
                </a:solidFill>
              </a:rPr>
              <a:t>3</a:t>
            </a:r>
            <a:r>
              <a:rPr lang="en-GB" sz="3600" dirty="0" smtClean="0">
                <a:solidFill>
                  <a:srgbClr val="0000FF"/>
                </a:solidFill>
              </a:rPr>
              <a:t>. </a:t>
            </a:r>
            <a:r>
              <a:rPr lang="en-GB" sz="3600" dirty="0" err="1" smtClean="0">
                <a:solidFill>
                  <a:srgbClr val="0000FF"/>
                </a:solidFill>
              </a:rPr>
              <a:t>srand</a:t>
            </a:r>
            <a:r>
              <a:rPr lang="en-GB" sz="3600" dirty="0" smtClean="0">
                <a:solidFill>
                  <a:srgbClr val="0000FF"/>
                </a:solidFill>
              </a:rPr>
              <a:t>()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Unit11 </a:t>
            </a:r>
            <a:r>
              <a:rPr lang="en-US" dirty="0"/>
              <a:t>- </a:t>
            </a:r>
            <a:fld id="{F7EC234A-9094-4BB8-9EA4-75ECDA8A365B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71488" y="1227221"/>
            <a:ext cx="7830301" cy="5089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en-GB" sz="2400" kern="0" dirty="0" smtClean="0">
                <a:latin typeface="+mn-lt"/>
                <a:cs typeface="+mn-cs"/>
              </a:rPr>
              <a:t>As mentioned, these “random numbers” generated are the same from run to run, due to the same default </a:t>
            </a:r>
            <a:r>
              <a:rPr lang="en-GB" sz="2400" kern="0" dirty="0" smtClean="0">
                <a:solidFill>
                  <a:srgbClr val="C00000"/>
                </a:solidFill>
                <a:latin typeface="+mn-lt"/>
                <a:cs typeface="+mn-cs"/>
              </a:rPr>
              <a:t>seed</a:t>
            </a:r>
            <a:r>
              <a:rPr lang="en-GB" sz="2400" kern="0" dirty="0" smtClean="0">
                <a:latin typeface="+mn-lt"/>
                <a:cs typeface="+mn-cs"/>
              </a:rPr>
              <a:t> being used.</a:t>
            </a:r>
            <a:endParaRPr lang="en-GB" kern="0" dirty="0" smtClean="0">
              <a:latin typeface="+mn-lt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en-GB" sz="2400" kern="0" dirty="0" smtClean="0">
                <a:latin typeface="+mn-lt"/>
                <a:cs typeface="+mn-cs"/>
              </a:rPr>
              <a:t>To get a different set of random numbers each time the program is run, the trick is to change the seed, by calling the </a:t>
            </a:r>
            <a:r>
              <a:rPr lang="en-GB" sz="2400" kern="0" dirty="0" err="1" smtClean="0">
                <a:solidFill>
                  <a:srgbClr val="0000FF"/>
                </a:solidFill>
                <a:latin typeface="+mn-lt"/>
                <a:cs typeface="+mn-cs"/>
              </a:rPr>
              <a:t>srand</a:t>
            </a:r>
            <a:r>
              <a:rPr lang="en-GB" sz="2400" kern="0" dirty="0" smtClean="0">
                <a:solidFill>
                  <a:srgbClr val="0000FF"/>
                </a:solidFill>
                <a:latin typeface="+mn-lt"/>
                <a:cs typeface="+mn-cs"/>
              </a:rPr>
              <a:t>() </a:t>
            </a:r>
            <a:r>
              <a:rPr lang="en-GB" sz="2400" kern="0" dirty="0" smtClean="0">
                <a:latin typeface="+mn-lt"/>
                <a:cs typeface="+mn-cs"/>
              </a:rPr>
              <a:t>function.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en-GB" sz="2400" kern="0" dirty="0" smtClean="0">
                <a:latin typeface="+mn-lt"/>
                <a:cs typeface="+mn-cs"/>
              </a:rPr>
              <a:t>A particular seed (which is an integer) indicates which pre-determined sequence of pseudo-numbers to use, and a subsequent call to </a:t>
            </a:r>
            <a:r>
              <a:rPr lang="en-GB" sz="2400" kern="0" dirty="0" smtClean="0">
                <a:solidFill>
                  <a:srgbClr val="0000FF"/>
                </a:solidFill>
                <a:latin typeface="+mn-lt"/>
                <a:cs typeface="+mn-cs"/>
              </a:rPr>
              <a:t>rand() </a:t>
            </a:r>
            <a:r>
              <a:rPr lang="en-GB" sz="2400" kern="0" dirty="0" smtClean="0">
                <a:latin typeface="+mn-lt"/>
                <a:cs typeface="+mn-cs"/>
              </a:rPr>
              <a:t>will pick up the next number from this sequence.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en-GB" sz="2400" kern="0" dirty="0" smtClean="0">
                <a:latin typeface="+mn-lt"/>
                <a:cs typeface="+mn-cs"/>
              </a:rPr>
              <a:t>Hence, you need only call </a:t>
            </a:r>
            <a:r>
              <a:rPr lang="en-GB" sz="2400" kern="0" dirty="0" err="1" smtClean="0">
                <a:solidFill>
                  <a:srgbClr val="0000FF"/>
                </a:solidFill>
                <a:latin typeface="+mn-lt"/>
                <a:cs typeface="+mn-cs"/>
              </a:rPr>
              <a:t>srand</a:t>
            </a:r>
            <a:r>
              <a:rPr lang="en-GB" sz="2400" kern="0" dirty="0" smtClean="0">
                <a:solidFill>
                  <a:srgbClr val="0000FF"/>
                </a:solidFill>
                <a:latin typeface="+mn-lt"/>
                <a:cs typeface="+mn-cs"/>
              </a:rPr>
              <a:t>() </a:t>
            </a:r>
            <a:r>
              <a:rPr lang="en-GB" sz="2400" kern="0" dirty="0" smtClean="0">
                <a:latin typeface="+mn-lt"/>
                <a:cs typeface="+mn-cs"/>
              </a:rPr>
              <a:t>function </a:t>
            </a:r>
            <a:r>
              <a:rPr lang="en-GB" sz="2400" kern="0" dirty="0" smtClean="0">
                <a:solidFill>
                  <a:srgbClr val="C00000"/>
                </a:solidFill>
                <a:latin typeface="+mn-lt"/>
                <a:cs typeface="+mn-cs"/>
              </a:rPr>
              <a:t>once</a:t>
            </a:r>
            <a:r>
              <a:rPr lang="en-GB" sz="2400" kern="0" dirty="0" smtClean="0">
                <a:latin typeface="+mn-lt"/>
                <a:cs typeface="+mn-cs"/>
              </a:rPr>
              <a:t>, before you call the </a:t>
            </a:r>
            <a:r>
              <a:rPr lang="en-GB" sz="2400" kern="0" dirty="0" smtClean="0">
                <a:solidFill>
                  <a:srgbClr val="0000FF"/>
                </a:solidFill>
                <a:latin typeface="+mn-lt"/>
                <a:cs typeface="+mn-cs"/>
              </a:rPr>
              <a:t>rand() </a:t>
            </a:r>
            <a:r>
              <a:rPr lang="en-GB" sz="2400" kern="0" dirty="0" smtClean="0">
                <a:latin typeface="+mn-lt"/>
                <a:cs typeface="+mn-cs"/>
              </a:rPr>
              <a:t>function.</a:t>
            </a:r>
          </a:p>
        </p:txBody>
      </p:sp>
    </p:spTree>
    <p:extLst>
      <p:ext uri="{BB962C8B-B14F-4D97-AF65-F5344CB8AC3E}">
        <p14:creationId xmlns:p14="http://schemas.microsoft.com/office/powerpoint/2010/main" val="24887533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dirty="0">
                <a:solidFill>
                  <a:srgbClr val="0000FF"/>
                </a:solidFill>
              </a:rPr>
              <a:t>3</a:t>
            </a:r>
            <a:r>
              <a:rPr lang="en-GB" sz="3600" dirty="0" smtClean="0">
                <a:solidFill>
                  <a:srgbClr val="0000FF"/>
                </a:solidFill>
              </a:rPr>
              <a:t>. </a:t>
            </a:r>
            <a:r>
              <a:rPr lang="en-GB" sz="3600" dirty="0" err="1" smtClean="0">
                <a:solidFill>
                  <a:srgbClr val="0000FF"/>
                </a:solidFill>
              </a:rPr>
              <a:t>srand</a:t>
            </a:r>
            <a:r>
              <a:rPr lang="en-GB" sz="3600" dirty="0" smtClean="0">
                <a:solidFill>
                  <a:srgbClr val="0000FF"/>
                </a:solidFill>
              </a:rPr>
              <a:t>()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Unit11 </a:t>
            </a:r>
            <a:r>
              <a:rPr lang="en-US" dirty="0"/>
              <a:t>- </a:t>
            </a:r>
            <a:fld id="{F7EC234A-9094-4BB8-9EA4-75ECDA8A365B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71488" y="1227221"/>
            <a:ext cx="7830301" cy="613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en-GB" sz="2400" kern="0" dirty="0" smtClean="0">
                <a:latin typeface="+mn-lt"/>
                <a:cs typeface="+mn-cs"/>
              </a:rPr>
              <a:t>Test out the program </a:t>
            </a:r>
            <a:r>
              <a:rPr lang="en-GB" sz="2400" kern="0" dirty="0" smtClean="0">
                <a:solidFill>
                  <a:srgbClr val="0000FF"/>
                </a:solidFill>
                <a:latin typeface="+mn-lt"/>
                <a:cs typeface="+mn-cs"/>
              </a:rPr>
              <a:t>Unit11_Random3.c</a:t>
            </a:r>
          </a:p>
        </p:txBody>
      </p:sp>
      <p:grpSp>
        <p:nvGrpSpPr>
          <p:cNvPr id="8" name="[Group 17]"/>
          <p:cNvGrpSpPr/>
          <p:nvPr/>
        </p:nvGrpSpPr>
        <p:grpSpPr>
          <a:xfrm>
            <a:off x="385011" y="1840832"/>
            <a:ext cx="6160169" cy="4431983"/>
            <a:chOff x="385011" y="1912358"/>
            <a:chExt cx="6160169" cy="4431983"/>
          </a:xfrm>
        </p:grpSpPr>
        <p:sp>
          <p:nvSpPr>
            <p:cNvPr id="9" name="[TextBox 30]"/>
            <p:cNvSpPr txBox="1"/>
            <p:nvPr/>
          </p:nvSpPr>
          <p:spPr>
            <a:xfrm>
              <a:off x="385011" y="2097024"/>
              <a:ext cx="6160169" cy="4247317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>
                <a:tabLst>
                  <a:tab pos="228600" algn="l"/>
                  <a:tab pos="457200" algn="l"/>
                  <a:tab pos="685800" algn="l"/>
                </a:tabLst>
              </a:pPr>
              <a:r>
                <a:rPr lang="en-US" b="1" dirty="0" smtClean="0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#include </a:t>
              </a:r>
              <a:r>
                <a:rPr lang="en-US" b="1" dirty="0" smtClean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&lt;</a:t>
              </a:r>
              <a:r>
                <a:rPr lang="en-US" b="1" dirty="0" err="1" smtClean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stdio.h</a:t>
              </a:r>
              <a:r>
                <a:rPr lang="en-US" b="1" dirty="0" smtClean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&gt;</a:t>
              </a:r>
              <a:endPara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28600" algn="l"/>
                  <a:tab pos="457200" algn="l"/>
                  <a:tab pos="685800" algn="l"/>
                </a:tabLst>
              </a:pPr>
              <a:r>
                <a:rPr lang="en-US" b="1" dirty="0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#include </a:t>
              </a:r>
              <a:r>
                <a:rPr lang="en-US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&lt;</a:t>
              </a:r>
              <a:r>
                <a:rPr lang="en-US" b="1" dirty="0" err="1" smtClean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stdlib.h</a:t>
              </a:r>
              <a:r>
                <a:rPr lang="en-US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&gt;</a:t>
              </a: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endParaRPr lang="en-US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 err="1" smtClean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main(</a:t>
              </a:r>
              <a:r>
                <a:rPr lang="en-US" b="1" dirty="0" smtClean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void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) {</a:t>
              </a:r>
              <a:endParaRPr lang="en-US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 smtClean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US" b="1" dirty="0" err="1" smtClean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seed, </a:t>
              </a:r>
              <a:r>
                <a:rPr lang="en-US" b="1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;</a:t>
              </a: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endParaRPr lang="en-US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US" b="1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printf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en-US" b="1" dirty="0" smtClean="0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"Enter seed: "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US" b="1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scanf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en-US" b="1" dirty="0" smtClean="0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b="1" dirty="0" smtClean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%d</a:t>
              </a:r>
              <a:r>
                <a:rPr lang="en-US" b="1" dirty="0" smtClean="0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, &amp;seed);</a:t>
              </a: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US" b="1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srand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(seed); </a:t>
              </a:r>
              <a:r>
                <a:rPr lang="en-US" sz="1600" b="1" dirty="0" smtClean="0">
                  <a:solidFill>
                    <a:schemeClr val="bg2">
                      <a:lumMod val="2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// feed </a:t>
              </a:r>
              <a:r>
                <a:rPr lang="en-US" sz="1600" b="1" dirty="0" err="1" smtClean="0">
                  <a:solidFill>
                    <a:schemeClr val="bg2">
                      <a:lumMod val="2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srand</a:t>
              </a:r>
              <a:r>
                <a:rPr lang="en-US" sz="1600" b="1" dirty="0" smtClean="0">
                  <a:solidFill>
                    <a:schemeClr val="bg2">
                      <a:lumMod val="2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() with a new seed</a:t>
              </a:r>
              <a:endParaRPr lang="en-US" sz="1400" b="1" dirty="0" smtClean="0">
                <a:solidFill>
                  <a:schemeClr val="bg2">
                    <a:lumMod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endPara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 smtClean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	for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(</a:t>
              </a:r>
              <a:r>
                <a:rPr lang="en-US" b="1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= </a:t>
              </a:r>
              <a:r>
                <a:rPr lang="en-US" b="1" dirty="0" smtClean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; </a:t>
              </a:r>
              <a:r>
                <a:rPr lang="en-US" b="1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&lt;= </a:t>
              </a:r>
              <a:r>
                <a:rPr lang="en-US" b="1" dirty="0" smtClean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10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); </a:t>
              </a:r>
              <a:r>
                <a:rPr lang="en-US" b="1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++) </a:t>
              </a: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		</a:t>
              </a:r>
              <a:r>
                <a:rPr lang="en-US" b="1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printf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en-US" b="1" dirty="0" smtClean="0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b="1" dirty="0" smtClean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%d\n</a:t>
              </a:r>
              <a:r>
                <a:rPr lang="en-US" b="1" dirty="0" smtClean="0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, rand()%</a:t>
              </a:r>
              <a:r>
                <a:rPr lang="en-US" b="1" dirty="0" smtClean="0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400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+ </a:t>
              </a:r>
              <a:r>
                <a:rPr lang="en-US" b="1" dirty="0" smtClean="0">
                  <a:solidFill>
                    <a:srgbClr val="008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101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endPara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US" b="1" dirty="0" smtClean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return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;</a:t>
              </a:r>
            </a:p>
            <a:p>
              <a:pPr>
                <a:tabLst>
                  <a:tab pos="269875" algn="l"/>
                  <a:tab pos="539750" algn="l"/>
                  <a:tab pos="809625" algn="l"/>
                  <a:tab pos="989013" algn="l"/>
                </a:tabLst>
              </a:pPr>
              <a:r>
                <a:rPr lang="en-US" b="1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  <a:r>
                <a:rPr lang="en-US" dirty="0" smtClean="0">
                  <a:latin typeface="Lucida Console" pitchFamily="49" charset="0"/>
                </a:rPr>
                <a:t>	</a:t>
              </a:r>
            </a:p>
          </p:txBody>
        </p:sp>
        <p:sp>
          <p:nvSpPr>
            <p:cNvPr id="10" name="[TextBox 19]"/>
            <p:cNvSpPr txBox="1"/>
            <p:nvPr/>
          </p:nvSpPr>
          <p:spPr>
            <a:xfrm>
              <a:off x="4135902" y="1912358"/>
              <a:ext cx="2176646" cy="369332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Unit11_Random3.c</a:t>
              </a:r>
              <a:endParaRPr lang="en-SG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[TextBox 15]"/>
          <p:cNvSpPr txBox="1"/>
          <p:nvPr/>
        </p:nvSpPr>
        <p:spPr>
          <a:xfrm>
            <a:off x="6671990" y="640503"/>
            <a:ext cx="2014810" cy="2800767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Enter seed: </a:t>
            </a:r>
            <a:r>
              <a:rPr lang="en-US" sz="16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248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408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466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413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323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297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274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444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493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308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[TextBox 15]"/>
          <p:cNvSpPr txBox="1"/>
          <p:nvPr/>
        </p:nvSpPr>
        <p:spPr>
          <a:xfrm>
            <a:off x="6671990" y="3571276"/>
            <a:ext cx="2014810" cy="2800767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Enter seed: </a:t>
            </a:r>
            <a:r>
              <a:rPr lang="en-US" sz="16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27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351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199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284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249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242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449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402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425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351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445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8238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r>
              <a:rPr lang="en-GB" sz="3600" smtClean="0">
                <a:solidFill>
                  <a:srgbClr val="0000FF"/>
                </a:solidFill>
              </a:rPr>
              <a:t>4. “Randomising” the Seed (1/2)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Unit11 </a:t>
            </a:r>
            <a:r>
              <a:rPr lang="en-US" dirty="0"/>
              <a:t>- </a:t>
            </a:r>
            <a:fld id="{F7EC234A-9094-4BB8-9EA4-75ECDA8A365B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32" name="Rectangle 3"/>
          <p:cNvSpPr txBox="1">
            <a:spLocks noChangeArrowheads="1"/>
          </p:cNvSpPr>
          <p:nvPr/>
        </p:nvSpPr>
        <p:spPr bwMode="auto">
          <a:xfrm>
            <a:off x="471488" y="1289049"/>
            <a:ext cx="7948612" cy="4827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en-GB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the preceding example, the user</a:t>
            </a:r>
            <a:r>
              <a:rPr kumimoji="0" lang="en-GB" sz="2400" b="0" i="0" u="none" strike="noStrike" kern="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asked to enter a value for the seed.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en-GB" sz="2400" kern="0" baseline="0" smtClean="0">
                <a:latin typeface="+mn-lt"/>
                <a:cs typeface="+mn-cs"/>
              </a:rPr>
              <a:t>However</a:t>
            </a:r>
            <a:r>
              <a:rPr lang="en-GB" sz="2400" kern="0" smtClean="0">
                <a:latin typeface="+mn-lt"/>
                <a:cs typeface="+mn-cs"/>
              </a:rPr>
              <a:t>, in many applications such as games or simulations, we want to “automate” this step since we do not want user’s invention.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en-GB" sz="2400" kern="0" smtClean="0">
                <a:latin typeface="+mn-lt"/>
                <a:cs typeface="+mn-cs"/>
              </a:rPr>
              <a:t>How do we ensure that everytime the program is run, a different seed is used?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en-GB" sz="2400" kern="0" smtClean="0">
                <a:latin typeface="+mn-lt"/>
                <a:cs typeface="+mn-cs"/>
              </a:rPr>
              <a:t>One simple solution is to use the </a:t>
            </a:r>
            <a:r>
              <a:rPr lang="en-GB" sz="2400" kern="0" smtClean="0">
                <a:solidFill>
                  <a:srgbClr val="0000FF"/>
                </a:solidFill>
                <a:latin typeface="+mn-lt"/>
                <a:cs typeface="+mn-cs"/>
              </a:rPr>
              <a:t>time(NULL)</a:t>
            </a:r>
            <a:r>
              <a:rPr lang="en-GB" sz="2400" kern="0" smtClean="0">
                <a:latin typeface="+mn-lt"/>
                <a:cs typeface="+mn-cs"/>
              </a:rPr>
              <a:t> function, which returns an integer that is the number of seconds since 1</a:t>
            </a:r>
            <a:r>
              <a:rPr lang="en-GB" sz="2400" kern="0" baseline="30000" smtClean="0">
                <a:latin typeface="+mn-lt"/>
                <a:cs typeface="+mn-cs"/>
              </a:rPr>
              <a:t>st</a:t>
            </a:r>
            <a:r>
              <a:rPr lang="en-GB" sz="2400" kern="0" smtClean="0">
                <a:latin typeface="+mn-lt"/>
                <a:cs typeface="+mn-cs"/>
              </a:rPr>
              <a:t> of January 1970. This value can then be used as the seed for the </a:t>
            </a:r>
            <a:r>
              <a:rPr lang="en-GB" sz="2400" kern="0" smtClean="0">
                <a:solidFill>
                  <a:srgbClr val="0000FF"/>
                </a:solidFill>
                <a:latin typeface="+mn-lt"/>
                <a:cs typeface="+mn-cs"/>
              </a:rPr>
              <a:t>srand() </a:t>
            </a:r>
            <a:r>
              <a:rPr lang="en-GB" sz="2400" kern="0" smtClean="0">
                <a:latin typeface="+mn-lt"/>
                <a:cs typeface="+mn-cs"/>
              </a:rPr>
              <a:t>function.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endParaRPr kumimoji="0" lang="en-GB" sz="2400" b="1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120000"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120000"/>
              <a:buFont typeface="Wingdings" pitchFamily="2" charset="2"/>
              <a:buNone/>
              <a:tabLst/>
              <a:defRPr/>
            </a:pPr>
            <a:endParaRPr kumimoji="0" lang="en-GB" sz="2000" b="0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76209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21123</TotalTime>
  <Words>1032</Words>
  <Application>Microsoft Office PowerPoint</Application>
  <PresentationFormat>On-screen Show (4:3)</PresentationFormat>
  <Paragraphs>272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Clarity</vt:lpstr>
      <vt:lpstr>http://www.comp.nus.edu.sg/~cs1010/</vt:lpstr>
      <vt:lpstr>Unit 11: Random Numbers</vt:lpstr>
      <vt:lpstr>Unit 11: Random Numbers</vt:lpstr>
      <vt:lpstr>1. Introduction</vt:lpstr>
      <vt:lpstr>2. rand() (1/2)</vt:lpstr>
      <vt:lpstr>2. rand() (2/2)</vt:lpstr>
      <vt:lpstr>3. srand() (1/2)</vt:lpstr>
      <vt:lpstr>3. srand() (2/2)</vt:lpstr>
      <vt:lpstr>4. “Randomising” the Seed (1/2)</vt:lpstr>
      <vt:lpstr>4. “Randomising” the Seed (2/2)</vt:lpstr>
      <vt:lpstr>5. The HiLo Game (1/3)</vt:lpstr>
      <vt:lpstr>5. The HiLo Game (2/3)</vt:lpstr>
      <vt:lpstr>5. The HiLo Game (3/3)</vt:lpstr>
      <vt:lpstr>Summary</vt:lpstr>
      <vt:lpstr>End of File</vt:lpstr>
    </vt:vector>
  </TitlesOfParts>
  <Company>SoC, NUS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CS1010: Programming Methodology</dc:title>
  <dc:subject>Week 1</dc:subject>
  <dc:creator>Aaron Tan</dc:creator>
  <cp:lastModifiedBy>Aaron Tan</cp:lastModifiedBy>
  <cp:revision>1760</cp:revision>
  <cp:lastPrinted>2014-07-01T03:51:49Z</cp:lastPrinted>
  <dcterms:created xsi:type="dcterms:W3CDTF">1998-09-05T15:03:32Z</dcterms:created>
  <dcterms:modified xsi:type="dcterms:W3CDTF">2014-09-01T12:30:58Z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