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9"/>
  </p:notesMasterIdLst>
  <p:handoutMasterIdLst>
    <p:handoutMasterId r:id="rId10"/>
  </p:handoutMasterIdLst>
  <p:sldIdLst>
    <p:sldId id="256" r:id="rId2"/>
    <p:sldId id="468" r:id="rId3"/>
    <p:sldId id="504" r:id="rId4"/>
    <p:sldId id="508" r:id="rId5"/>
    <p:sldId id="506" r:id="rId6"/>
    <p:sldId id="509" r:id="rId7"/>
    <p:sldId id="308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CCFFFF"/>
    <a:srgbClr val="663300"/>
    <a:srgbClr val="99FF99"/>
    <a:srgbClr val="FFFFCC"/>
    <a:srgbClr val="9999FF"/>
    <a:srgbClr val="000099"/>
    <a:srgbClr val="FFCC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2" autoAdjust="0"/>
    <p:restoredTop sz="86775" autoAdjust="0"/>
  </p:normalViewPr>
  <p:slideViewPr>
    <p:cSldViewPr snapToGrid="0">
      <p:cViewPr varScale="1">
        <p:scale>
          <a:sx n="55" d="100"/>
          <a:sy n="55" d="100"/>
        </p:scale>
        <p:origin x="-102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3384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10/9/2014</a:t>
            </a:fld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CS1010 (AY2012/3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Unit16 -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1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gif"/><Relationship Id="rId5" Type="http://schemas.openxmlformats.org/officeDocument/2006/relationships/hyperlink" Target="http://www.comp.nus.edu.sg/~cs1010" TargetMode="Externa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667" y="2252133"/>
            <a:ext cx="4004733" cy="36406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800" cap="none" dirty="0" smtClean="0">
                <a:latin typeface="Calibri" panose="020F0502020204030204" pitchFamily="34" charset="0"/>
                <a:hlinkClick r:id="rId3"/>
              </a:rPr>
              <a:t>http://www.comp.nus.edu.sg/~cs1010/</a:t>
            </a:r>
            <a:endParaRPr lang="en-GB" sz="1800" cap="none" dirty="0" smtClean="0">
              <a:latin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pic>
        <p:nvPicPr>
          <p:cNvPr id="7" name="[Picture 6]">
            <a:hlinkClick r:id="rId5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292" y="1368425"/>
            <a:ext cx="5687149" cy="934508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solidFill>
                  <a:srgbClr val="C00000"/>
                </a:solidFill>
                <a:latin typeface="Calibri" panose="020F0502020204030204" pitchFamily="34" charset="0"/>
              </a:rPr>
              <a:t>UNIT </a:t>
            </a:r>
            <a:r>
              <a:rPr lang="en-US" sz="2400" smtClean="0">
                <a:solidFill>
                  <a:srgbClr val="C00000"/>
                </a:solidFill>
                <a:latin typeface="Calibri" panose="020F0502020204030204" pitchFamily="34" charset="0"/>
              </a:rPr>
              <a:t>16 </a:t>
            </a:r>
            <a:r>
              <a:rPr lang="en-US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(Extra)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solidFill>
                  <a:srgbClr val="C00000"/>
                </a:solidFill>
                <a:latin typeface="Calibri" panose="020F0502020204030204" pitchFamily="34" charset="0"/>
              </a:rPr>
              <a:t>Characters and Strings</a:t>
            </a:r>
            <a:endParaRPr lang="en-US" sz="32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Unit </a:t>
            </a:r>
            <a:r>
              <a:rPr lang="en-GB" sz="3600" smtClean="0">
                <a:solidFill>
                  <a:srgbClr val="0000FF"/>
                </a:solidFill>
              </a:rPr>
              <a:t>16: Extra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345721"/>
            <a:ext cx="8229600" cy="5043356"/>
          </a:xfrm>
        </p:spPr>
        <p:txBody>
          <a:bodyPr/>
          <a:lstStyle/>
          <a:p>
            <a:pPr marL="347663" indent="-347663" eaLnBrk="1" hangingPunct="1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smtClean="0"/>
              <a:t>The following 2 topics here are meant for your own reading</a:t>
            </a:r>
          </a:p>
          <a:p>
            <a:pPr marL="347663" indent="-347663" eaLnBrk="1" hangingPunct="1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smtClean="0"/>
              <a:t>They are not in the syllabus this semester</a:t>
            </a:r>
          </a:p>
          <a:p>
            <a:pPr marL="690563" lvl="1" indent="-295275" eaLnBrk="1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smtClean="0">
                <a:solidFill>
                  <a:srgbClr val="C00000"/>
                </a:solidFill>
              </a:rPr>
              <a:t>Array of Pointers to Strings</a:t>
            </a:r>
          </a:p>
          <a:p>
            <a:pPr marL="690563" lvl="1" indent="-295275" eaLnBrk="1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smtClean="0">
                <a:solidFill>
                  <a:srgbClr val="C00000"/>
                </a:solidFill>
              </a:rPr>
              <a:t>Command-line arguments</a:t>
            </a:r>
            <a:endParaRPr lang="en-US" sz="2400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1. Array of Pointers to Strings (1/2)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73063" y="1446836"/>
            <a:ext cx="8610600" cy="4896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Declaration</a:t>
            </a:r>
            <a:endParaRPr lang="en-US" sz="2800" dirty="0">
              <a:latin typeface="Courier New" pitchFamily="49" charset="0"/>
            </a:endParaRPr>
          </a:p>
          <a:p>
            <a:pPr lvl="1">
              <a:spcBef>
                <a:spcPts val="0"/>
              </a:spcBef>
              <a:buClr>
                <a:schemeClr val="bg2"/>
              </a:buClr>
              <a:buSzPct val="75000"/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	char *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fruits[3];</a:t>
            </a:r>
            <a:endParaRPr lang="en-US" sz="2000" b="1" dirty="0">
              <a:solidFill>
                <a:srgbClr val="800000"/>
              </a:solidFill>
              <a:latin typeface="Courier New" pitchFamily="49" charset="0"/>
            </a:endParaRPr>
          </a:p>
          <a:p>
            <a:pPr marL="45720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Assignment</a:t>
            </a:r>
          </a:p>
          <a:p>
            <a:pPr marL="342900" indent="-342900"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		fruits[0] = "apple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"; 		</a:t>
            </a:r>
          </a:p>
          <a:p>
            <a:pPr marL="342900" indent="-342900"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		fruits[1] = "banana";</a:t>
            </a:r>
          </a:p>
          <a:p>
            <a:pPr marL="342900" indent="-342900"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		fruits[2] = "cherry";</a:t>
            </a:r>
            <a:endParaRPr lang="en-US" sz="2800" dirty="0" smtClean="0"/>
          </a:p>
          <a:p>
            <a:pPr marL="45720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 smtClean="0"/>
              <a:t>Declare </a:t>
            </a:r>
            <a:r>
              <a:rPr lang="en-US" sz="2800" dirty="0"/>
              <a:t>and initialize</a:t>
            </a:r>
            <a:endParaRPr lang="en-US" sz="2400" dirty="0">
              <a:latin typeface="Courier New" pitchFamily="49" charset="0"/>
            </a:endParaRPr>
          </a:p>
          <a:p>
            <a:pPr lvl="1">
              <a:spcBef>
                <a:spcPts val="0"/>
              </a:spcBef>
              <a:buClr>
                <a:schemeClr val="bg2"/>
              </a:buClr>
              <a:buSzPct val="75000"/>
            </a:pPr>
            <a:r>
              <a:rPr lang="en-US" sz="2400" dirty="0">
                <a:latin typeface="Courier New" pitchFamily="49" charset="0"/>
              </a:rPr>
              <a:t>	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char *fruits[] = {"apple", 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"banana", "cherry"};</a:t>
            </a:r>
            <a:endParaRPr lang="en-US" sz="2000" b="1" dirty="0">
              <a:solidFill>
                <a:srgbClr val="800000"/>
              </a:solidFill>
              <a:latin typeface="Courier New" pitchFamily="49" charset="0"/>
            </a:endParaRPr>
          </a:p>
          <a:p>
            <a:pPr lvl="1">
              <a:spcBef>
                <a:spcPts val="0"/>
              </a:spcBef>
              <a:buClr>
                <a:schemeClr val="bg2"/>
              </a:buClr>
              <a:buSzPct val="75000"/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	fruits[0] = "pear";	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</a:rPr>
              <a:t>// new assignment</a:t>
            </a:r>
          </a:p>
          <a:p>
            <a:pPr marL="45720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Output</a:t>
            </a:r>
            <a:endParaRPr lang="en-US" sz="2400" dirty="0">
              <a:latin typeface="Courier New" pitchFamily="49" charset="0"/>
            </a:endParaRPr>
          </a:p>
          <a:p>
            <a:pPr lvl="1">
              <a:spcBef>
                <a:spcPts val="0"/>
              </a:spcBef>
              <a:buClr>
                <a:schemeClr val="bg2"/>
              </a:buClr>
              <a:buSzPct val="75000"/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for (</a:t>
            </a:r>
            <a:r>
              <a:rPr lang="en-US" sz="2000" b="1" dirty="0" err="1" smtClean="0">
                <a:solidFill>
                  <a:srgbClr val="800000"/>
                </a:solidFill>
                <a:latin typeface="Courier New" pitchFamily="49" charset="0"/>
              </a:rPr>
              <a:t>i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=0; </a:t>
            </a:r>
            <a:r>
              <a:rPr lang="en-US" sz="2000" b="1" dirty="0" err="1" smtClean="0">
                <a:solidFill>
                  <a:srgbClr val="800000"/>
                </a:solidFill>
                <a:latin typeface="Courier New" pitchFamily="49" charset="0"/>
              </a:rPr>
              <a:t>i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&lt;3; </a:t>
            </a:r>
            <a:r>
              <a:rPr lang="en-US" sz="2000" b="1" dirty="0" err="1" smtClean="0">
                <a:solidFill>
                  <a:srgbClr val="800000"/>
                </a:solidFill>
                <a:latin typeface="Courier New" pitchFamily="49" charset="0"/>
              </a:rPr>
              <a:t>i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++)</a:t>
            </a:r>
          </a:p>
          <a:p>
            <a:pPr lvl="1">
              <a:spcBef>
                <a:spcPts val="0"/>
              </a:spcBef>
              <a:buClr>
                <a:schemeClr val="bg2"/>
              </a:buClr>
              <a:buSzPct val="75000"/>
            </a:pP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	    </a:t>
            </a:r>
            <a:r>
              <a:rPr lang="en-US" sz="2000" b="1" dirty="0" err="1" smtClean="0">
                <a:solidFill>
                  <a:srgbClr val="800000"/>
                </a:solidFill>
                <a:latin typeface="Courier New" pitchFamily="49" charset="0"/>
              </a:rPr>
              <a:t>printf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("%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s\n", 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fruits[</a:t>
            </a:r>
            <a:r>
              <a:rPr lang="en-US" sz="2000" b="1" dirty="0" err="1" smtClean="0">
                <a:solidFill>
                  <a:srgbClr val="800000"/>
                </a:solidFill>
                <a:latin typeface="Courier New" pitchFamily="49" charset="0"/>
              </a:rPr>
              <a:t>i</a:t>
            </a:r>
            <a:r>
              <a:rPr lang="en-US" sz="2000" b="1" dirty="0" smtClean="0">
                <a:solidFill>
                  <a:srgbClr val="800000"/>
                </a:solidFill>
                <a:latin typeface="Courier New" pitchFamily="49" charset="0"/>
              </a:rPr>
              <a:t>]);</a:t>
            </a:r>
            <a:endParaRPr lang="en-US" sz="2000" b="1" dirty="0">
              <a:solidFill>
                <a:srgbClr val="800000"/>
              </a:solidFill>
              <a:latin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12525" y="2079641"/>
            <a:ext cx="2742703" cy="1015663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pear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banana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cherry</a:t>
            </a:r>
            <a:endParaRPr lang="en-SG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919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1. Array of Pointers to Strings (2/2)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639763" y="1661667"/>
            <a:ext cx="7699565" cy="36349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>
              <a:tabLst>
                <a:tab pos="341313" algn="l"/>
                <a:tab pos="682625" algn="l"/>
                <a:tab pos="1023938" algn="l"/>
              </a:tabLst>
            </a:pPr>
            <a:r>
              <a:rPr lang="en-US" b="1" dirty="0">
                <a:latin typeface="Courier New" pitchFamily="49" charset="0"/>
              </a:rPr>
              <a:t>#include &lt;</a:t>
            </a:r>
            <a:r>
              <a:rPr lang="en-US" b="1" dirty="0" err="1">
                <a:latin typeface="Courier New" pitchFamily="49" charset="0"/>
              </a:rPr>
              <a:t>stdio.h</a:t>
            </a:r>
            <a:r>
              <a:rPr lang="en-US" b="1" dirty="0">
                <a:latin typeface="Courier New" pitchFamily="49" charset="0"/>
              </a:rPr>
              <a:t>&gt;</a:t>
            </a:r>
          </a:p>
          <a:p>
            <a:pPr>
              <a:tabLst>
                <a:tab pos="341313" algn="l"/>
                <a:tab pos="682625" algn="l"/>
                <a:tab pos="1023938" algn="l"/>
              </a:tabLst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</a:tabLst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main(void) {</a:t>
            </a:r>
          </a:p>
          <a:p>
            <a:pPr>
              <a:tabLst>
                <a:tab pos="341313" algn="l"/>
                <a:tab pos="682625" algn="l"/>
                <a:tab pos="1023938" algn="l"/>
              </a:tabLst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char *fruits[] </a:t>
            </a:r>
            <a:r>
              <a:rPr lang="en-US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{ "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apple", "banana", "cherry" };</a:t>
            </a:r>
          </a:p>
          <a:p>
            <a:pPr>
              <a:tabLst>
                <a:tab pos="341313" algn="l"/>
                <a:tab pos="682625" algn="l"/>
                <a:tab pos="1023938" algn="l"/>
              </a:tabLst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41313" algn="l"/>
                <a:tab pos="682625" algn="l"/>
                <a:tab pos="1023938" algn="l"/>
              </a:tabLst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</a:tabLst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fruits[0] = "pear";</a:t>
            </a:r>
          </a:p>
          <a:p>
            <a:pPr>
              <a:tabLst>
                <a:tab pos="341313" algn="l"/>
                <a:tab pos="682625" algn="l"/>
                <a:tab pos="1023938" algn="l"/>
              </a:tabLst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&lt;3;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tabLst>
                <a:tab pos="341313" algn="l"/>
                <a:tab pos="682625" algn="l"/>
                <a:tab pos="1023938" algn="l"/>
              </a:tabLst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("%s\n", fruits[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>
              <a:tabLst>
                <a:tab pos="341313" algn="l"/>
                <a:tab pos="682625" algn="l"/>
                <a:tab pos="1023938" algn="l"/>
              </a:tabLst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tabLst>
                <a:tab pos="341313" algn="l"/>
                <a:tab pos="682625" algn="l"/>
                <a:tab pos="1023938" algn="l"/>
              </a:tabLst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1313" algn="l"/>
                <a:tab pos="682625" algn="l"/>
                <a:tab pos="1023938" algn="l"/>
              </a:tabLst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tabLst>
                <a:tab pos="341313" algn="l"/>
                <a:tab pos="682625" algn="l"/>
                <a:tab pos="1023938" algn="l"/>
              </a:tabLst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44528" y="1556893"/>
            <a:ext cx="3790761" cy="369332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  <a:cs typeface="Arial" charset="0"/>
              </a:rPr>
              <a:t>Unit16_ArrayOfPointersToStrings.c</a:t>
            </a:r>
            <a:endParaRPr lang="en-SG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1226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2. Command-line Arguments (1/2)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Unit16 </a:t>
            </a:r>
            <a:r>
              <a:rPr sz="120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52091" y="1384300"/>
            <a:ext cx="8320447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So far, our main function header looks like this:</a:t>
            </a:r>
            <a:r>
              <a:rPr lang="en-US" sz="2800" dirty="0"/>
              <a:t> 	</a:t>
            </a:r>
            <a:endParaRPr lang="en-US" sz="1600" b="1" dirty="0">
              <a:solidFill>
                <a:srgbClr val="800000"/>
              </a:solidFill>
              <a:latin typeface="Courier New" pitchFamily="49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</a:rPr>
              <a:t>		</a:t>
            </a:r>
            <a:r>
              <a:rPr lang="en-US" b="1" dirty="0" err="1">
                <a:solidFill>
                  <a:srgbClr val="800000"/>
                </a:solidFill>
                <a:latin typeface="Courier New" pitchFamily="49" charset="0"/>
              </a:rPr>
              <a:t>int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</a:rPr>
              <a:t> main(void) </a:t>
            </a:r>
          </a:p>
          <a:p>
            <a:pPr marL="342900" indent="-342900">
              <a:spcAft>
                <a:spcPts val="60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We can pass arguments to a program when we run it: </a:t>
            </a:r>
          </a:p>
          <a:p>
            <a:pPr marL="342900" indent="-342900">
              <a:spcAft>
                <a:spcPts val="600"/>
              </a:spcAft>
              <a:buClr>
                <a:schemeClr val="bg2"/>
              </a:buClr>
              <a:buSzPct val="75000"/>
            </a:pPr>
            <a:r>
              <a:rPr lang="en-US" sz="2400" dirty="0"/>
              <a:t>	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	</a:t>
            </a:r>
            <a:r>
              <a:rPr lang="en-US" b="1" dirty="0" err="1">
                <a:solidFill>
                  <a:srgbClr val="800000"/>
                </a:solidFill>
                <a:latin typeface="Courier New" pitchFamily="49" charset="0"/>
              </a:rPr>
              <a:t>a.out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</a:rPr>
              <a:t> water "ice cream" 34+7</a:t>
            </a:r>
            <a:endParaRPr lang="en-US" dirty="0"/>
          </a:p>
          <a:p>
            <a:pPr marL="342900" indent="-342900">
              <a:spcAft>
                <a:spcPts val="60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Add two parameters in the main function header:</a:t>
            </a:r>
          </a:p>
          <a:p>
            <a:pPr marL="1143000" lvl="2" indent="-228600"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b="1" dirty="0" err="1">
                <a:solidFill>
                  <a:srgbClr val="800000"/>
                </a:solidFill>
                <a:latin typeface="Courier New" pitchFamily="49" charset="0"/>
              </a:rPr>
              <a:t>int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</a:rPr>
              <a:t> main(</a:t>
            </a:r>
            <a:r>
              <a:rPr lang="en-US" b="1" dirty="0" err="1">
                <a:solidFill>
                  <a:srgbClr val="800000"/>
                </a:solidFill>
                <a:latin typeface="Courier New" pitchFamily="49" charset="0"/>
              </a:rPr>
              <a:t>int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</a:rPr>
              <a:t> </a:t>
            </a:r>
            <a:r>
              <a:rPr lang="en-US" b="1" dirty="0" err="1">
                <a:solidFill>
                  <a:srgbClr val="800000"/>
                </a:solidFill>
                <a:latin typeface="Courier New" pitchFamily="49" charset="0"/>
              </a:rPr>
              <a:t>argc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</a:rPr>
              <a:t>, char *</a:t>
            </a:r>
            <a:r>
              <a:rPr lang="en-US" b="1" dirty="0" err="1">
                <a:solidFill>
                  <a:srgbClr val="800000"/>
                </a:solidFill>
                <a:latin typeface="Courier New" pitchFamily="49" charset="0"/>
              </a:rPr>
              <a:t>argv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</a:rPr>
              <a:t>[])</a:t>
            </a:r>
          </a:p>
          <a:p>
            <a:pPr marL="971550" lvl="1" indent="-51435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Parameter </a:t>
            </a:r>
            <a:r>
              <a:rPr lang="en-US" sz="2000" dirty="0" err="1">
                <a:solidFill>
                  <a:srgbClr val="0000FF"/>
                </a:solidFill>
              </a:rPr>
              <a:t>argc</a:t>
            </a:r>
            <a:r>
              <a:rPr lang="en-US" sz="2000" dirty="0"/>
              <a:t> stands for “argument count”</a:t>
            </a:r>
          </a:p>
          <a:p>
            <a:pPr marL="971550" lvl="1" indent="-51435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Parameter </a:t>
            </a:r>
            <a:r>
              <a:rPr lang="en-US" sz="2000" dirty="0" err="1">
                <a:solidFill>
                  <a:srgbClr val="0000FF"/>
                </a:solidFill>
              </a:rPr>
              <a:t>argv</a:t>
            </a:r>
            <a:r>
              <a:rPr lang="en-US" sz="2000" dirty="0"/>
              <a:t> stands for “argument vector”. It is an </a:t>
            </a:r>
            <a:r>
              <a:rPr lang="en-US" sz="2000" u="sng" dirty="0"/>
              <a:t>array of pointers to strings</a:t>
            </a:r>
            <a:r>
              <a:rPr lang="en-US" sz="2000" dirty="0"/>
              <a:t>. </a:t>
            </a:r>
          </a:p>
          <a:p>
            <a:pPr marL="971550" lvl="1" indent="-51435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err="1"/>
              <a:t>argv</a:t>
            </a:r>
            <a:r>
              <a:rPr lang="en-US" sz="2000" dirty="0"/>
              <a:t>[0] is the name of the executable file (sometimes also called the command)</a:t>
            </a:r>
          </a:p>
          <a:p>
            <a:pPr marL="971550" lvl="1" indent="-514350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You can </a:t>
            </a:r>
            <a:r>
              <a:rPr lang="en-US" sz="2000"/>
              <a:t>name </a:t>
            </a:r>
            <a:r>
              <a:rPr lang="en-US" sz="2000" smtClean="0"/>
              <a:t>these two parameters anything</a:t>
            </a:r>
            <a:r>
              <a:rPr lang="en-US" sz="2000" dirty="0"/>
              <a:t>, but the names </a:t>
            </a:r>
            <a:r>
              <a:rPr lang="en-US" sz="2000" dirty="0" err="1">
                <a:solidFill>
                  <a:srgbClr val="0000FF"/>
                </a:solidFill>
              </a:rPr>
              <a:t>argc</a:t>
            </a:r>
            <a:r>
              <a:rPr lang="en-US" sz="2000" dirty="0"/>
              <a:t> and </a:t>
            </a:r>
            <a:r>
              <a:rPr lang="en-US" sz="2000" dirty="0" err="1">
                <a:solidFill>
                  <a:srgbClr val="0000FF"/>
                </a:solidFill>
              </a:rPr>
              <a:t>argv</a:t>
            </a:r>
            <a:r>
              <a:rPr lang="en-US" sz="2000" dirty="0"/>
              <a:t> </a:t>
            </a:r>
            <a:r>
              <a:rPr lang="en-US" sz="2000"/>
              <a:t>are </a:t>
            </a:r>
            <a:r>
              <a:rPr lang="en-US" sz="2000" smtClean="0"/>
              <a:t>widely </a:t>
            </a:r>
            <a:r>
              <a:rPr lang="en-US" sz="2000" dirty="0"/>
              <a:t>used.</a:t>
            </a:r>
          </a:p>
        </p:txBody>
      </p:sp>
    </p:spTree>
    <p:extLst>
      <p:ext uri="{BB962C8B-B14F-4D97-AF65-F5344CB8AC3E}">
        <p14:creationId xmlns:p14="http://schemas.microsoft.com/office/powerpoint/2010/main" val="28880639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2. Command-line Arguments (2/2)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Unit16 </a:t>
            </a:r>
            <a:r>
              <a:rPr sz="120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639763" y="1308100"/>
            <a:ext cx="8105775" cy="3263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>
              <a:tabLst>
                <a:tab pos="341313" algn="l"/>
                <a:tab pos="682625" algn="l"/>
                <a:tab pos="1023938" algn="l"/>
              </a:tabLst>
            </a:pPr>
            <a:r>
              <a:rPr lang="en-US" sz="1600" b="1" dirty="0">
                <a:latin typeface="Courier New" pitchFamily="49" charset="0"/>
              </a:rPr>
              <a:t>#include &lt;</a:t>
            </a:r>
            <a:r>
              <a:rPr lang="en-US" sz="1600" b="1" dirty="0" err="1">
                <a:latin typeface="Courier New" pitchFamily="49" charset="0"/>
              </a:rPr>
              <a:t>stdio.h</a:t>
            </a:r>
            <a:r>
              <a:rPr lang="en-US" sz="1600" b="1" dirty="0">
                <a:latin typeface="Courier New" pitchFamily="49" charset="0"/>
              </a:rPr>
              <a:t>&gt;</a:t>
            </a:r>
          </a:p>
          <a:p>
            <a:pPr eaLnBrk="0" hangingPunct="0">
              <a:tabLst>
                <a:tab pos="341313" algn="l"/>
                <a:tab pos="682625" algn="l"/>
                <a:tab pos="1023938" algn="l"/>
              </a:tabLst>
            </a:pPr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main(</a:t>
            </a:r>
            <a:r>
              <a:rPr lang="en-US" sz="1600" b="1" dirty="0" err="1">
                <a:solidFill>
                  <a:srgbClr val="C00000"/>
                </a:solidFill>
                <a:latin typeface="Courier New" pitchFamily="49" charset="0"/>
              </a:rPr>
              <a:t>int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1600" b="1" dirty="0" err="1">
                <a:solidFill>
                  <a:srgbClr val="C00000"/>
                </a:solidFill>
                <a:latin typeface="Courier New" pitchFamily="49" charset="0"/>
              </a:rPr>
              <a:t>argc</a:t>
            </a:r>
            <a:r>
              <a:rPr lang="en-US" sz="1600" b="1" dirty="0">
                <a:latin typeface="Courier New" pitchFamily="49" charset="0"/>
              </a:rPr>
              <a:t>,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</a:rPr>
              <a:t>char *</a:t>
            </a:r>
            <a:r>
              <a:rPr lang="en-US" sz="1600" b="1" dirty="0" err="1">
                <a:solidFill>
                  <a:srgbClr val="C00000"/>
                </a:solidFill>
                <a:latin typeface="Courier New" pitchFamily="49" charset="0"/>
              </a:rPr>
              <a:t>argv</a:t>
            </a:r>
            <a:r>
              <a:rPr lang="en-US" sz="1600" b="1" dirty="0" smtClean="0">
                <a:solidFill>
                  <a:srgbClr val="C00000"/>
                </a:solidFill>
                <a:latin typeface="Courier New" pitchFamily="49" charset="0"/>
              </a:rPr>
              <a:t>[]</a:t>
            </a:r>
            <a:r>
              <a:rPr lang="en-US" sz="1600" b="1" dirty="0" smtClean="0">
                <a:latin typeface="Courier New" pitchFamily="49" charset="0"/>
              </a:rPr>
              <a:t>) {  </a:t>
            </a:r>
            <a:endParaRPr lang="en-US" sz="1600" b="1" dirty="0">
              <a:latin typeface="Courier New" pitchFamily="49" charset="0"/>
            </a:endParaRPr>
          </a:p>
          <a:p>
            <a:pPr eaLnBrk="0" hangingPunct="0">
              <a:tabLst>
                <a:tab pos="341313" algn="l"/>
                <a:tab pos="682625" algn="l"/>
                <a:tab pos="1023938" algn="l"/>
              </a:tabLst>
            </a:pPr>
            <a:r>
              <a:rPr lang="en-US" sz="1600" b="1" dirty="0">
                <a:latin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count;  </a:t>
            </a:r>
            <a:endParaRPr lang="en-US" sz="1600" b="1" dirty="0" smtClean="0">
              <a:latin typeface="Courier New" pitchFamily="49" charset="0"/>
            </a:endParaRPr>
          </a:p>
          <a:p>
            <a:pPr eaLnBrk="0" hangingPunct="0">
              <a:tabLst>
                <a:tab pos="341313" algn="l"/>
                <a:tab pos="682625" algn="l"/>
                <a:tab pos="1023938" algn="l"/>
              </a:tabLst>
            </a:pPr>
            <a:endParaRPr lang="en-US" sz="1600" b="1" dirty="0">
              <a:latin typeface="Courier New" pitchFamily="49" charset="0"/>
            </a:endParaRPr>
          </a:p>
          <a:p>
            <a:pPr eaLnBrk="0" hangingPunct="0">
              <a:tabLst>
                <a:tab pos="341313" algn="l"/>
                <a:tab pos="682625" algn="l"/>
                <a:tab pos="1023938" algn="l"/>
              </a:tabLst>
            </a:pPr>
            <a:r>
              <a:rPr lang="en-US" sz="1600" b="1" dirty="0">
                <a:latin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</a:rPr>
              <a:t>printf</a:t>
            </a:r>
            <a:r>
              <a:rPr lang="en-US" sz="1600" b="1" dirty="0">
                <a:latin typeface="Courier New" pitchFamily="49" charset="0"/>
              </a:rPr>
              <a:t> ("This program was called with </a:t>
            </a:r>
            <a:r>
              <a:rPr lang="en-US" sz="1600" b="1" dirty="0" smtClean="0">
                <a:latin typeface="Courier New" pitchFamily="49" charset="0"/>
              </a:rPr>
              <a:t>\"%</a:t>
            </a:r>
            <a:r>
              <a:rPr lang="en-US" sz="1600" b="1" dirty="0">
                <a:latin typeface="Courier New" pitchFamily="49" charset="0"/>
              </a:rPr>
              <a:t>s</a:t>
            </a:r>
            <a:r>
              <a:rPr lang="en-US" sz="1600" b="1" dirty="0" smtClean="0">
                <a:latin typeface="Courier New" pitchFamily="49" charset="0"/>
              </a:rPr>
              <a:t>\"\n", </a:t>
            </a:r>
            <a:r>
              <a:rPr lang="en-US" sz="1600" b="1" dirty="0" err="1">
                <a:solidFill>
                  <a:srgbClr val="C00000"/>
                </a:solidFill>
                <a:latin typeface="Courier New" pitchFamily="49" charset="0"/>
              </a:rPr>
              <a:t>argv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</a:rPr>
              <a:t>[0]</a:t>
            </a:r>
            <a:r>
              <a:rPr lang="en-US" sz="1600" b="1" dirty="0">
                <a:latin typeface="Courier New" pitchFamily="49" charset="0"/>
              </a:rPr>
              <a:t>);</a:t>
            </a:r>
          </a:p>
          <a:p>
            <a:pPr eaLnBrk="0" hangingPunct="0">
              <a:tabLst>
                <a:tab pos="341313" algn="l"/>
                <a:tab pos="682625" algn="l"/>
                <a:tab pos="1023938" algn="l"/>
              </a:tabLst>
            </a:pPr>
            <a:r>
              <a:rPr lang="en-US" sz="1600" b="1" dirty="0">
                <a:latin typeface="Courier New" pitchFamily="49" charset="0"/>
              </a:rPr>
              <a:t>	if (</a:t>
            </a:r>
            <a:r>
              <a:rPr lang="en-US" sz="1600" b="1" dirty="0" err="1">
                <a:solidFill>
                  <a:srgbClr val="C00000"/>
                </a:solidFill>
                <a:latin typeface="Courier New" pitchFamily="49" charset="0"/>
              </a:rPr>
              <a:t>argc</a:t>
            </a:r>
            <a:r>
              <a:rPr lang="en-US" sz="1600" b="1" dirty="0">
                <a:latin typeface="Courier New" pitchFamily="49" charset="0"/>
              </a:rPr>
              <a:t> &gt; 1)    </a:t>
            </a:r>
          </a:p>
          <a:p>
            <a:pPr eaLnBrk="0" hangingPunct="0">
              <a:tabLst>
                <a:tab pos="341313" algn="l"/>
                <a:tab pos="682625" algn="l"/>
                <a:tab pos="1023938" algn="l"/>
              </a:tabLst>
            </a:pPr>
            <a:r>
              <a:rPr lang="en-US" sz="1600" b="1" dirty="0">
                <a:latin typeface="Courier New" pitchFamily="49" charset="0"/>
              </a:rPr>
              <a:t>		for (count = 1; count &lt; </a:t>
            </a:r>
            <a:r>
              <a:rPr lang="en-US" sz="1600" b="1" dirty="0" err="1">
                <a:solidFill>
                  <a:srgbClr val="C00000"/>
                </a:solidFill>
                <a:latin typeface="Courier New" pitchFamily="49" charset="0"/>
              </a:rPr>
              <a:t>argc</a:t>
            </a:r>
            <a:r>
              <a:rPr lang="en-US" sz="1600" b="1" dirty="0">
                <a:latin typeface="Courier New" pitchFamily="49" charset="0"/>
              </a:rPr>
              <a:t>; count++)</a:t>
            </a:r>
          </a:p>
          <a:p>
            <a:pPr eaLnBrk="0" hangingPunct="0">
              <a:tabLst>
                <a:tab pos="341313" algn="l"/>
                <a:tab pos="682625" algn="l"/>
                <a:tab pos="1023938" algn="l"/>
              </a:tabLst>
            </a:pPr>
            <a:r>
              <a:rPr lang="en-US" sz="1600" b="1" dirty="0">
                <a:latin typeface="Courier New" pitchFamily="49" charset="0"/>
              </a:rPr>
              <a:t>			</a:t>
            </a:r>
            <a:r>
              <a:rPr lang="en-US" sz="1600" b="1" dirty="0" err="1">
                <a:latin typeface="Courier New" pitchFamily="49" charset="0"/>
              </a:rPr>
              <a:t>printf</a:t>
            </a:r>
            <a:r>
              <a:rPr lang="en-US" sz="1600" b="1" dirty="0">
                <a:latin typeface="Courier New" pitchFamily="49" charset="0"/>
              </a:rPr>
              <a:t>("</a:t>
            </a:r>
            <a:r>
              <a:rPr lang="en-US" sz="1600" b="1" dirty="0" err="1">
                <a:latin typeface="Courier New" pitchFamily="49" charset="0"/>
              </a:rPr>
              <a:t>argv</a:t>
            </a:r>
            <a:r>
              <a:rPr lang="en-US" sz="1600" b="1" dirty="0">
                <a:latin typeface="Courier New" pitchFamily="49" charset="0"/>
              </a:rPr>
              <a:t>[%d] = %s\n", count, </a:t>
            </a:r>
            <a:r>
              <a:rPr lang="en-US" sz="1600" b="1" dirty="0" err="1">
                <a:solidFill>
                  <a:srgbClr val="C00000"/>
                </a:solidFill>
                <a:latin typeface="Courier New" pitchFamily="49" charset="0"/>
              </a:rPr>
              <a:t>argv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</a:rPr>
              <a:t>[count]</a:t>
            </a:r>
            <a:r>
              <a:rPr lang="en-US" sz="1600" b="1" dirty="0">
                <a:latin typeface="Courier New" pitchFamily="49" charset="0"/>
              </a:rPr>
              <a:t>);</a:t>
            </a:r>
          </a:p>
          <a:p>
            <a:pPr eaLnBrk="0" hangingPunct="0">
              <a:tabLst>
                <a:tab pos="341313" algn="l"/>
                <a:tab pos="682625" algn="l"/>
                <a:tab pos="1023938" algn="l"/>
              </a:tabLst>
            </a:pPr>
            <a:r>
              <a:rPr lang="en-US" sz="1600" b="1" dirty="0">
                <a:latin typeface="Courier New" pitchFamily="49" charset="0"/>
              </a:rPr>
              <a:t>	else </a:t>
            </a:r>
          </a:p>
          <a:p>
            <a:pPr eaLnBrk="0" hangingPunct="0">
              <a:tabLst>
                <a:tab pos="341313" algn="l"/>
                <a:tab pos="682625" algn="l"/>
                <a:tab pos="1023938" algn="l"/>
              </a:tabLst>
            </a:pPr>
            <a:r>
              <a:rPr lang="en-US" sz="1600" b="1" dirty="0">
                <a:latin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</a:rPr>
              <a:t>printf</a:t>
            </a:r>
            <a:r>
              <a:rPr lang="en-US" sz="1600" b="1" dirty="0">
                <a:latin typeface="Courier New" pitchFamily="49" charset="0"/>
              </a:rPr>
              <a:t>("The command had no argument.\n");</a:t>
            </a:r>
          </a:p>
          <a:p>
            <a:pPr eaLnBrk="0" hangingPunct="0">
              <a:tabLst>
                <a:tab pos="341313" algn="l"/>
                <a:tab pos="682625" algn="l"/>
                <a:tab pos="1023938" algn="l"/>
              </a:tabLst>
            </a:pPr>
            <a:r>
              <a:rPr lang="en-US" sz="1600" b="1" dirty="0">
                <a:latin typeface="Courier New" pitchFamily="49" charset="0"/>
              </a:rPr>
              <a:t>    </a:t>
            </a:r>
          </a:p>
          <a:p>
            <a:pPr eaLnBrk="0" hangingPunct="0">
              <a:tabLst>
                <a:tab pos="341313" algn="l"/>
                <a:tab pos="682625" algn="l"/>
                <a:tab pos="1023938" algn="l"/>
              </a:tabLst>
            </a:pPr>
            <a:r>
              <a:rPr lang="en-US" sz="1600" b="1" dirty="0">
                <a:latin typeface="Courier New" pitchFamily="49" charset="0"/>
              </a:rPr>
              <a:t>	return 0;</a:t>
            </a:r>
          </a:p>
          <a:p>
            <a:pPr eaLnBrk="0" hangingPunct="0">
              <a:tabLst>
                <a:tab pos="341313" algn="l"/>
                <a:tab pos="682625" algn="l"/>
                <a:tab pos="1023938" algn="l"/>
              </a:tabLst>
            </a:pPr>
            <a:r>
              <a:rPr lang="en-US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65425" y="4240213"/>
            <a:ext cx="5873750" cy="1939925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gcc</a:t>
            </a: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–Wall 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Unit16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_CommandLineArgs.c</a:t>
            </a:r>
            <a:endParaRPr lang="en-US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a.out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water "ice cream" 34+7</a:t>
            </a:r>
          </a:p>
          <a:p>
            <a:pPr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This program was called with "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a.out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"</a:t>
            </a:r>
          </a:p>
          <a:p>
            <a:pPr>
              <a:defRPr/>
            </a:pP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[1] = water</a:t>
            </a:r>
          </a:p>
          <a:p>
            <a:pPr>
              <a:defRPr/>
            </a:pP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[2] = ice cream</a:t>
            </a:r>
          </a:p>
          <a:p>
            <a:pPr>
              <a:defRPr/>
            </a:pP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[3] = 34+7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02300" y="1203325"/>
            <a:ext cx="3235325" cy="369332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  <a:cs typeface="Arial" charset="0"/>
              </a:rPr>
              <a:t>Unit16</a:t>
            </a:r>
            <a:r>
              <a:rPr lang="en-US" smtClean="0">
                <a:solidFill>
                  <a:srgbClr val="000000"/>
                </a:solidFill>
                <a:cs typeface="Arial" charset="0"/>
              </a:rPr>
              <a:t>_CommandLineArgs.c</a:t>
            </a:r>
            <a:endParaRPr lang="en-SG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58957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824163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 smtClean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4" name="[Date Placeholder 3]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Unit16 </a:t>
            </a:r>
            <a:r>
              <a:rPr smtClean="0"/>
              <a:t>- </a:t>
            </a:r>
            <a:fld id="{24D17162-63A3-49DC-92B1-933428BCC85F}" type="slidenum">
              <a:rPr smtClean="0"/>
              <a:pPr>
                <a:defRPr/>
              </a:pPr>
              <a:t>7</a:t>
            </a:fld>
            <a:endParaRPr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16078</TotalTime>
  <Words>240</Words>
  <Application>Microsoft Office PowerPoint</Application>
  <PresentationFormat>On-screen Show (4:3)</PresentationFormat>
  <Paragraphs>97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Clarity</vt:lpstr>
      <vt:lpstr>http://www.comp.nus.edu.sg/~cs1010/</vt:lpstr>
      <vt:lpstr>Unit 16: Extra</vt:lpstr>
      <vt:lpstr>1. Array of Pointers to Strings (1/2)</vt:lpstr>
      <vt:lpstr>1. Array of Pointers to Strings (2/2)</vt:lpstr>
      <vt:lpstr>2. Command-line Arguments (1/2)</vt:lpstr>
      <vt:lpstr>2. Command-line Arguments (2/2)</vt:lpstr>
      <vt:lpstr>End of File</vt:lpstr>
    </vt:vector>
  </TitlesOfParts>
  <Company>SoC, NUS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Aaron Tan</cp:lastModifiedBy>
  <cp:revision>1149</cp:revision>
  <cp:lastPrinted>2014-07-01T03:51:49Z</cp:lastPrinted>
  <dcterms:created xsi:type="dcterms:W3CDTF">1998-09-05T15:03:32Z</dcterms:created>
  <dcterms:modified xsi:type="dcterms:W3CDTF">2014-10-09T14:46:06Z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