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50"/>
  </p:notesMasterIdLst>
  <p:handoutMasterIdLst>
    <p:handoutMasterId r:id="rId51"/>
  </p:handoutMasterIdLst>
  <p:sldIdLst>
    <p:sldId id="256" r:id="rId2"/>
    <p:sldId id="468" r:id="rId3"/>
    <p:sldId id="500" r:id="rId4"/>
    <p:sldId id="474" r:id="rId5"/>
    <p:sldId id="501" r:id="rId6"/>
    <p:sldId id="480" r:id="rId7"/>
    <p:sldId id="502" r:id="rId8"/>
    <p:sldId id="503" r:id="rId9"/>
    <p:sldId id="504" r:id="rId10"/>
    <p:sldId id="479" r:id="rId11"/>
    <p:sldId id="506" r:id="rId12"/>
    <p:sldId id="507" r:id="rId13"/>
    <p:sldId id="511" r:id="rId14"/>
    <p:sldId id="508" r:id="rId15"/>
    <p:sldId id="509" r:id="rId16"/>
    <p:sldId id="510" r:id="rId17"/>
    <p:sldId id="512" r:id="rId18"/>
    <p:sldId id="513" r:id="rId19"/>
    <p:sldId id="515" r:id="rId20"/>
    <p:sldId id="514" r:id="rId21"/>
    <p:sldId id="516" r:id="rId22"/>
    <p:sldId id="517" r:id="rId23"/>
    <p:sldId id="518" r:id="rId24"/>
    <p:sldId id="528" r:id="rId25"/>
    <p:sldId id="529" r:id="rId26"/>
    <p:sldId id="519" r:id="rId27"/>
    <p:sldId id="520" r:id="rId28"/>
    <p:sldId id="521" r:id="rId29"/>
    <p:sldId id="522" r:id="rId30"/>
    <p:sldId id="523" r:id="rId31"/>
    <p:sldId id="524" r:id="rId32"/>
    <p:sldId id="525" r:id="rId33"/>
    <p:sldId id="526" r:id="rId34"/>
    <p:sldId id="527" r:id="rId35"/>
    <p:sldId id="530" r:id="rId36"/>
    <p:sldId id="534" r:id="rId37"/>
    <p:sldId id="535" r:id="rId38"/>
    <p:sldId id="536" r:id="rId39"/>
    <p:sldId id="537" r:id="rId40"/>
    <p:sldId id="539" r:id="rId41"/>
    <p:sldId id="540" r:id="rId42"/>
    <p:sldId id="538" r:id="rId43"/>
    <p:sldId id="505" r:id="rId44"/>
    <p:sldId id="531" r:id="rId45"/>
    <p:sldId id="485" r:id="rId46"/>
    <p:sldId id="533" r:id="rId47"/>
    <p:sldId id="532" r:id="rId48"/>
    <p:sldId id="308" r:id="rId4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663300"/>
    <a:srgbClr val="99FF99"/>
    <a:srgbClr val="FFFFCC"/>
    <a:srgbClr val="006600"/>
    <a:srgbClr val="9999FF"/>
    <a:srgbClr val="000099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94671" autoAdjust="0"/>
  </p:normalViewPr>
  <p:slideViewPr>
    <p:cSldViewPr snapToGrid="0">
      <p:cViewPr varScale="1">
        <p:scale>
          <a:sx n="82" d="100"/>
          <a:sy n="82" d="100"/>
        </p:scale>
        <p:origin x="-84" y="-5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384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371F4E-EFCC-4489-9D4F-A04749EEC3C7}" type="doc">
      <dgm:prSet loTypeId="urn:microsoft.com/office/officeart/2005/8/layout/cycle1" loCatId="cycle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2949E5D0-E3AE-440C-84E0-4D335FE357A3}">
      <dgm:prSet phldrT="[Text]" custT="1"/>
      <dgm:spPr/>
      <dgm:t>
        <a:bodyPr/>
        <a:lstStyle/>
        <a:p>
          <a:r>
            <a:rPr lang="en-US" sz="1400" b="1" dirty="0" smtClean="0"/>
            <a:t>Compile</a:t>
          </a:r>
          <a:endParaRPr lang="en-US" sz="1400" b="1" dirty="0"/>
        </a:p>
      </dgm:t>
    </dgm:pt>
    <dgm:pt modelId="{1DC2CE05-67FE-404B-A1FA-DE130E295249}" type="parTrans" cxnId="{C779B286-9221-49AC-B04F-9C2D0436B319}">
      <dgm:prSet/>
      <dgm:spPr/>
      <dgm:t>
        <a:bodyPr/>
        <a:lstStyle/>
        <a:p>
          <a:endParaRPr lang="en-US"/>
        </a:p>
      </dgm:t>
    </dgm:pt>
    <dgm:pt modelId="{58AB6B1C-C21F-4364-ACA8-705E866302CC}" type="sibTrans" cxnId="{C779B286-9221-49AC-B04F-9C2D0436B319}">
      <dgm:prSet/>
      <dgm:spPr/>
      <dgm:t>
        <a:bodyPr/>
        <a:lstStyle/>
        <a:p>
          <a:endParaRPr lang="en-US"/>
        </a:p>
      </dgm:t>
    </dgm:pt>
    <dgm:pt modelId="{D459C53D-C842-4379-B987-E4C10069BCDB}">
      <dgm:prSet phldrT="[Text]" custT="1"/>
      <dgm:spPr/>
      <dgm:t>
        <a:bodyPr/>
        <a:lstStyle/>
        <a:p>
          <a:r>
            <a:rPr lang="en-US" sz="1400" b="1" dirty="0" smtClean="0"/>
            <a:t>Execute</a:t>
          </a:r>
          <a:endParaRPr lang="en-US" sz="1400" b="1" dirty="0"/>
        </a:p>
      </dgm:t>
    </dgm:pt>
    <dgm:pt modelId="{3EDB57BF-3425-4E1F-8303-6E3721F62824}" type="parTrans" cxnId="{CF3EF0A6-E957-4029-8642-ACC0FDEBD4C3}">
      <dgm:prSet/>
      <dgm:spPr/>
      <dgm:t>
        <a:bodyPr/>
        <a:lstStyle/>
        <a:p>
          <a:endParaRPr lang="en-US"/>
        </a:p>
      </dgm:t>
    </dgm:pt>
    <dgm:pt modelId="{F6C2D785-60EF-4587-AFCF-1F8354AF04F3}" type="sibTrans" cxnId="{CF3EF0A6-E957-4029-8642-ACC0FDEBD4C3}">
      <dgm:prSet/>
      <dgm:spPr/>
      <dgm:t>
        <a:bodyPr/>
        <a:lstStyle/>
        <a:p>
          <a:endParaRPr lang="en-US"/>
        </a:p>
      </dgm:t>
    </dgm:pt>
    <dgm:pt modelId="{B3C1612D-F49E-46F5-96F5-811B17CA5296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Edit</a:t>
          </a:r>
          <a:endParaRPr lang="en-US" sz="1400" b="1" dirty="0">
            <a:solidFill>
              <a:schemeClr val="tx1"/>
            </a:solidFill>
          </a:endParaRPr>
        </a:p>
      </dgm:t>
    </dgm:pt>
    <dgm:pt modelId="{C593E684-A8A4-4FD4-9D15-7AC9144F249C}" type="parTrans" cxnId="{7EAAD49D-1FAA-4B58-AF37-EB3EB875D7FE}">
      <dgm:prSet/>
      <dgm:spPr/>
      <dgm:t>
        <a:bodyPr/>
        <a:lstStyle/>
        <a:p>
          <a:endParaRPr lang="en-US"/>
        </a:p>
      </dgm:t>
    </dgm:pt>
    <dgm:pt modelId="{410C827A-8B8F-4BD2-9371-0AF8EB9697F0}" type="sibTrans" cxnId="{7EAAD49D-1FAA-4B58-AF37-EB3EB875D7FE}">
      <dgm:prSet/>
      <dgm:spPr/>
      <dgm:t>
        <a:bodyPr/>
        <a:lstStyle/>
        <a:p>
          <a:endParaRPr lang="en-US"/>
        </a:p>
      </dgm:t>
    </dgm:pt>
    <dgm:pt modelId="{C6F4ECA5-8E55-49A7-A124-2FE27845719F}" type="pres">
      <dgm:prSet presAssocID="{97371F4E-EFCC-4489-9D4F-A04749EEC3C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6C634C-629D-4161-88AF-27FCE15AF6B7}" type="pres">
      <dgm:prSet presAssocID="{2949E5D0-E3AE-440C-84E0-4D335FE357A3}" presName="dummy" presStyleCnt="0"/>
      <dgm:spPr/>
    </dgm:pt>
    <dgm:pt modelId="{DAD424E8-6E6A-4FDA-B3E6-483CA922E066}" type="pres">
      <dgm:prSet presAssocID="{2949E5D0-E3AE-440C-84E0-4D335FE357A3}" presName="node" presStyleLbl="revTx" presStyleIdx="0" presStyleCnt="3" custScaleX="139921" custRadScaleRad="108985" custRadScaleInc="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CE39B1-DEE8-4A45-A385-F29C53872361}" type="pres">
      <dgm:prSet presAssocID="{58AB6B1C-C21F-4364-ACA8-705E866302CC}" presName="sibTrans" presStyleLbl="node1" presStyleIdx="0" presStyleCnt="3"/>
      <dgm:spPr/>
      <dgm:t>
        <a:bodyPr/>
        <a:lstStyle/>
        <a:p>
          <a:endParaRPr lang="en-US"/>
        </a:p>
      </dgm:t>
    </dgm:pt>
    <dgm:pt modelId="{76FA96CB-7B53-4B64-9D50-6A84EDF8069E}" type="pres">
      <dgm:prSet presAssocID="{D459C53D-C842-4379-B987-E4C10069BCDB}" presName="dummy" presStyleCnt="0"/>
      <dgm:spPr/>
    </dgm:pt>
    <dgm:pt modelId="{2B2AA75F-9619-46A2-A649-4845E114DAD3}" type="pres">
      <dgm:prSet presAssocID="{D459C53D-C842-4379-B987-E4C10069BCDB}" presName="node" presStyleLbl="revTx" presStyleIdx="1" presStyleCnt="3" custScaleX="137713" custRadScaleRad="112525" custRadScaleInc="-7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5407C-2ABA-4D53-A6E4-65C1E42F44ED}" type="pres">
      <dgm:prSet presAssocID="{F6C2D785-60EF-4587-AFCF-1F8354AF04F3}" presName="sibTrans" presStyleLbl="node1" presStyleIdx="1" presStyleCnt="3"/>
      <dgm:spPr/>
      <dgm:t>
        <a:bodyPr/>
        <a:lstStyle/>
        <a:p>
          <a:endParaRPr lang="en-US"/>
        </a:p>
      </dgm:t>
    </dgm:pt>
    <dgm:pt modelId="{7647305E-982E-4611-88D4-4B010B25F2E9}" type="pres">
      <dgm:prSet presAssocID="{B3C1612D-F49E-46F5-96F5-811B17CA5296}" presName="dummy" presStyleCnt="0"/>
      <dgm:spPr/>
    </dgm:pt>
    <dgm:pt modelId="{CA33C156-38C2-47B4-B412-AC0AD426ECA9}" type="pres">
      <dgm:prSet presAssocID="{B3C1612D-F49E-46F5-96F5-811B17CA5296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F257E-0E6F-48A7-B73F-3BF9D7D3B8C9}" type="pres">
      <dgm:prSet presAssocID="{410C827A-8B8F-4BD2-9371-0AF8EB9697F0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C779B286-9221-49AC-B04F-9C2D0436B319}" srcId="{97371F4E-EFCC-4489-9D4F-A04749EEC3C7}" destId="{2949E5D0-E3AE-440C-84E0-4D335FE357A3}" srcOrd="0" destOrd="0" parTransId="{1DC2CE05-67FE-404B-A1FA-DE130E295249}" sibTransId="{58AB6B1C-C21F-4364-ACA8-705E866302CC}"/>
    <dgm:cxn modelId="{166FA727-BF34-4D5B-9149-C5B27A4C4D60}" type="presOf" srcId="{F6C2D785-60EF-4587-AFCF-1F8354AF04F3}" destId="{1DA5407C-2ABA-4D53-A6E4-65C1E42F44ED}" srcOrd="0" destOrd="0" presId="urn:microsoft.com/office/officeart/2005/8/layout/cycle1"/>
    <dgm:cxn modelId="{8B8D45BE-CB56-41FB-858B-FAC7F05B6124}" type="presOf" srcId="{58AB6B1C-C21F-4364-ACA8-705E866302CC}" destId="{5ACE39B1-DEE8-4A45-A385-F29C53872361}" srcOrd="0" destOrd="0" presId="urn:microsoft.com/office/officeart/2005/8/layout/cycle1"/>
    <dgm:cxn modelId="{ED1E71F8-F5A5-4270-A37F-E8024972E523}" type="presOf" srcId="{410C827A-8B8F-4BD2-9371-0AF8EB9697F0}" destId="{52CF257E-0E6F-48A7-B73F-3BF9D7D3B8C9}" srcOrd="0" destOrd="0" presId="urn:microsoft.com/office/officeart/2005/8/layout/cycle1"/>
    <dgm:cxn modelId="{0C033BD4-0880-4D3D-9EE0-AB70EE9957F7}" type="presOf" srcId="{B3C1612D-F49E-46F5-96F5-811B17CA5296}" destId="{CA33C156-38C2-47B4-B412-AC0AD426ECA9}" srcOrd="0" destOrd="0" presId="urn:microsoft.com/office/officeart/2005/8/layout/cycle1"/>
    <dgm:cxn modelId="{4E699AA3-E0D9-4AEB-909C-F7946F32BC01}" type="presOf" srcId="{97371F4E-EFCC-4489-9D4F-A04749EEC3C7}" destId="{C6F4ECA5-8E55-49A7-A124-2FE27845719F}" srcOrd="0" destOrd="0" presId="urn:microsoft.com/office/officeart/2005/8/layout/cycle1"/>
    <dgm:cxn modelId="{7EAAD49D-1FAA-4B58-AF37-EB3EB875D7FE}" srcId="{97371F4E-EFCC-4489-9D4F-A04749EEC3C7}" destId="{B3C1612D-F49E-46F5-96F5-811B17CA5296}" srcOrd="2" destOrd="0" parTransId="{C593E684-A8A4-4FD4-9D15-7AC9144F249C}" sibTransId="{410C827A-8B8F-4BD2-9371-0AF8EB9697F0}"/>
    <dgm:cxn modelId="{23E11742-D3B1-4AAC-B423-FF86C4FF7AFB}" type="presOf" srcId="{2949E5D0-E3AE-440C-84E0-4D335FE357A3}" destId="{DAD424E8-6E6A-4FDA-B3E6-483CA922E066}" srcOrd="0" destOrd="0" presId="urn:microsoft.com/office/officeart/2005/8/layout/cycle1"/>
    <dgm:cxn modelId="{9F59EF7D-010D-45E1-BB08-555908099E26}" type="presOf" srcId="{D459C53D-C842-4379-B987-E4C10069BCDB}" destId="{2B2AA75F-9619-46A2-A649-4845E114DAD3}" srcOrd="0" destOrd="0" presId="urn:microsoft.com/office/officeart/2005/8/layout/cycle1"/>
    <dgm:cxn modelId="{CF3EF0A6-E957-4029-8642-ACC0FDEBD4C3}" srcId="{97371F4E-EFCC-4489-9D4F-A04749EEC3C7}" destId="{D459C53D-C842-4379-B987-E4C10069BCDB}" srcOrd="1" destOrd="0" parTransId="{3EDB57BF-3425-4E1F-8303-6E3721F62824}" sibTransId="{F6C2D785-60EF-4587-AFCF-1F8354AF04F3}"/>
    <dgm:cxn modelId="{F73AF762-65E7-46BF-AA16-4F00E786A012}" type="presParOf" srcId="{C6F4ECA5-8E55-49A7-A124-2FE27845719F}" destId="{D26C634C-629D-4161-88AF-27FCE15AF6B7}" srcOrd="0" destOrd="0" presId="urn:microsoft.com/office/officeart/2005/8/layout/cycle1"/>
    <dgm:cxn modelId="{7123C19A-1821-49C5-831E-167050F00B00}" type="presParOf" srcId="{C6F4ECA5-8E55-49A7-A124-2FE27845719F}" destId="{DAD424E8-6E6A-4FDA-B3E6-483CA922E066}" srcOrd="1" destOrd="0" presId="urn:microsoft.com/office/officeart/2005/8/layout/cycle1"/>
    <dgm:cxn modelId="{0E781553-46A1-4724-A891-420C531BB789}" type="presParOf" srcId="{C6F4ECA5-8E55-49A7-A124-2FE27845719F}" destId="{5ACE39B1-DEE8-4A45-A385-F29C53872361}" srcOrd="2" destOrd="0" presId="urn:microsoft.com/office/officeart/2005/8/layout/cycle1"/>
    <dgm:cxn modelId="{BD7AE3B1-D136-4D76-9A5E-228823A112CE}" type="presParOf" srcId="{C6F4ECA5-8E55-49A7-A124-2FE27845719F}" destId="{76FA96CB-7B53-4B64-9D50-6A84EDF8069E}" srcOrd="3" destOrd="0" presId="urn:microsoft.com/office/officeart/2005/8/layout/cycle1"/>
    <dgm:cxn modelId="{339A1439-6844-4371-B2BB-3D66ABFD89B9}" type="presParOf" srcId="{C6F4ECA5-8E55-49A7-A124-2FE27845719F}" destId="{2B2AA75F-9619-46A2-A649-4845E114DAD3}" srcOrd="4" destOrd="0" presId="urn:microsoft.com/office/officeart/2005/8/layout/cycle1"/>
    <dgm:cxn modelId="{31DDCA3C-C5FB-4DC0-BA8A-10326E4E077F}" type="presParOf" srcId="{C6F4ECA5-8E55-49A7-A124-2FE27845719F}" destId="{1DA5407C-2ABA-4D53-A6E4-65C1E42F44ED}" srcOrd="5" destOrd="0" presId="urn:microsoft.com/office/officeart/2005/8/layout/cycle1"/>
    <dgm:cxn modelId="{1C99B4B0-51CB-406B-8DF0-95733A952FC1}" type="presParOf" srcId="{C6F4ECA5-8E55-49A7-A124-2FE27845719F}" destId="{7647305E-982E-4611-88D4-4B010B25F2E9}" srcOrd="6" destOrd="0" presId="urn:microsoft.com/office/officeart/2005/8/layout/cycle1"/>
    <dgm:cxn modelId="{39FCCC69-9FD2-4132-BD46-1472B9A117BD}" type="presParOf" srcId="{C6F4ECA5-8E55-49A7-A124-2FE27845719F}" destId="{CA33C156-38C2-47B4-B412-AC0AD426ECA9}" srcOrd="7" destOrd="0" presId="urn:microsoft.com/office/officeart/2005/8/layout/cycle1"/>
    <dgm:cxn modelId="{C4E15D95-3D50-4C39-85FE-A85261C50FAB}" type="presParOf" srcId="{C6F4ECA5-8E55-49A7-A124-2FE27845719F}" destId="{52CF257E-0E6F-48A7-B73F-3BF9D7D3B8C9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24E8-6E6A-4FDA-B3E6-483CA922E066}">
      <dsp:nvSpPr>
        <dsp:cNvPr id="0" name=""/>
        <dsp:cNvSpPr/>
      </dsp:nvSpPr>
      <dsp:spPr>
        <a:xfrm>
          <a:off x="778717" y="110464"/>
          <a:ext cx="746568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Compile</a:t>
          </a:r>
          <a:endParaRPr lang="en-US" sz="1400" b="1" kern="1200" dirty="0"/>
        </a:p>
      </dsp:txBody>
      <dsp:txXfrm>
        <a:off x="778717" y="110464"/>
        <a:ext cx="746568" cy="533563"/>
      </dsp:txXfrm>
    </dsp:sp>
    <dsp:sp modelId="{5ACE39B1-DEE8-4A45-A385-F29C53872361}">
      <dsp:nvSpPr>
        <dsp:cNvPr id="0" name=""/>
        <dsp:cNvSpPr/>
      </dsp:nvSpPr>
      <dsp:spPr>
        <a:xfrm>
          <a:off x="69878" y="3311"/>
          <a:ext cx="1261216" cy="1261216"/>
        </a:xfrm>
        <a:prstGeom prst="circularArrow">
          <a:avLst>
            <a:gd name="adj1" fmla="val 8250"/>
            <a:gd name="adj2" fmla="val 576212"/>
            <a:gd name="adj3" fmla="val 2056047"/>
            <a:gd name="adj4" fmla="val 6710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2AA75F-9619-46A2-A649-4845E114DAD3}">
      <dsp:nvSpPr>
        <dsp:cNvPr id="0" name=""/>
        <dsp:cNvSpPr/>
      </dsp:nvSpPr>
      <dsp:spPr>
        <a:xfrm>
          <a:off x="339049" y="881764"/>
          <a:ext cx="734786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Execute</a:t>
          </a:r>
          <a:endParaRPr lang="en-US" sz="1400" b="1" kern="1200" dirty="0"/>
        </a:p>
      </dsp:txBody>
      <dsp:txXfrm>
        <a:off x="339049" y="881764"/>
        <a:ext cx="734786" cy="533563"/>
      </dsp:txXfrm>
    </dsp:sp>
    <dsp:sp modelId="{1DA5407C-2ABA-4D53-A6E4-65C1E42F44ED}">
      <dsp:nvSpPr>
        <dsp:cNvPr id="0" name=""/>
        <dsp:cNvSpPr/>
      </dsp:nvSpPr>
      <dsp:spPr>
        <a:xfrm>
          <a:off x="72892" y="209"/>
          <a:ext cx="1261216" cy="1261216"/>
        </a:xfrm>
        <a:prstGeom prst="circularArrow">
          <a:avLst>
            <a:gd name="adj1" fmla="val 8250"/>
            <a:gd name="adj2" fmla="val 576212"/>
            <a:gd name="adj3" fmla="val 10175227"/>
            <a:gd name="adj4" fmla="val 808357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3C156-38C2-47B4-B412-AC0AD426ECA9}">
      <dsp:nvSpPr>
        <dsp:cNvPr id="0" name=""/>
        <dsp:cNvSpPr/>
      </dsp:nvSpPr>
      <dsp:spPr>
        <a:xfrm>
          <a:off x="-11796" y="104568"/>
          <a:ext cx="533563" cy="533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Edit</a:t>
          </a:r>
          <a:endParaRPr lang="en-US" sz="1400" b="1" kern="1200" dirty="0">
            <a:solidFill>
              <a:schemeClr val="tx1"/>
            </a:solidFill>
          </a:endParaRPr>
        </a:p>
      </dsp:txBody>
      <dsp:txXfrm>
        <a:off x="-11796" y="104568"/>
        <a:ext cx="533563" cy="533563"/>
      </dsp:txXfrm>
    </dsp:sp>
    <dsp:sp modelId="{52CF257E-0E6F-48A7-B73F-3BF9D7D3B8C9}">
      <dsp:nvSpPr>
        <dsp:cNvPr id="0" name=""/>
        <dsp:cNvSpPr/>
      </dsp:nvSpPr>
      <dsp:spPr>
        <a:xfrm>
          <a:off x="67210" y="1777"/>
          <a:ext cx="1261216" cy="1261216"/>
        </a:xfrm>
        <a:prstGeom prst="circularArrow">
          <a:avLst>
            <a:gd name="adj1" fmla="val 8250"/>
            <a:gd name="adj2" fmla="val 576212"/>
            <a:gd name="adj3" fmla="val 16163000"/>
            <a:gd name="adj4" fmla="val 15007613"/>
            <a:gd name="adj5" fmla="val 962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8/21/2014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Calibri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torialspoint.com/ansi_c/c_basic_datatypes.ht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2_resources/lecture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2_resources/lecture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.ihypress.ca/reserved.html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ANSI_C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2_resources/online.html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UNIT 3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10005870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Variables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Data used in a program are stored in </a:t>
            </a:r>
            <a:r>
              <a:rPr lang="en-US" sz="2800" smtClean="0">
                <a:solidFill>
                  <a:srgbClr val="C00000"/>
                </a:solidFill>
              </a:rPr>
              <a:t>variables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Every variable is identified by a </a:t>
            </a:r>
            <a:r>
              <a:rPr lang="en-US" sz="2800" smtClean="0">
                <a:solidFill>
                  <a:srgbClr val="C00000"/>
                </a:solidFill>
              </a:rPr>
              <a:t>name</a:t>
            </a:r>
            <a:r>
              <a:rPr lang="en-US" sz="2800" smtClean="0"/>
              <a:t> (identifier), has a </a:t>
            </a:r>
            <a:r>
              <a:rPr lang="en-US" sz="2800" smtClean="0">
                <a:solidFill>
                  <a:srgbClr val="C00000"/>
                </a:solidFill>
              </a:rPr>
              <a:t>data type</a:t>
            </a:r>
            <a:r>
              <a:rPr lang="en-US" sz="2800" smtClean="0"/>
              <a:t>, and contains a </a:t>
            </a:r>
            <a:r>
              <a:rPr lang="en-US" sz="2800" smtClean="0">
                <a:solidFill>
                  <a:srgbClr val="C00000"/>
                </a:solidFill>
              </a:rPr>
              <a:t>value </a:t>
            </a:r>
            <a:r>
              <a:rPr lang="en-US" sz="2800" smtClean="0"/>
              <a:t>which could be modified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A variable is declared with a data type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Eg: </a:t>
            </a:r>
            <a:r>
              <a:rPr lang="en-US" sz="2000" smtClean="0">
                <a:latin typeface="Lucida Console" panose="020B0609040504020204" pitchFamily="49" charset="0"/>
              </a:rPr>
              <a:t>int count; // variable ‘count’ of type ‘int’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Variables may be initialized during declaration: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Eg: </a:t>
            </a:r>
            <a:r>
              <a:rPr lang="en-US" sz="2000" smtClean="0">
                <a:latin typeface="Lucida Console" panose="020B0609040504020204" pitchFamily="49" charset="0"/>
              </a:rPr>
              <a:t>int count = 3; // count is initialized to 3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Without initialization, the variable contains an unknown value </a:t>
            </a:r>
            <a:r>
              <a:rPr lang="en-US" sz="2400" smtClean="0"/>
              <a:t>(Cannot assume that it is zero)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599127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Variables: Mistakes in Initialization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70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Incorrect: No initialization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2" name="[TextBox 1]"/>
          <p:cNvSpPr txBox="1"/>
          <p:nvPr/>
        </p:nvSpPr>
        <p:spPr>
          <a:xfrm>
            <a:off x="1387365" y="1872331"/>
            <a:ext cx="3909848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 count;</a:t>
            </a: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 = count + 12;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477406" y="2325333"/>
            <a:ext cx="4035972" cy="707886"/>
            <a:chOff x="4477406" y="2534051"/>
            <a:chExt cx="4035972" cy="707886"/>
          </a:xfrm>
        </p:grpSpPr>
        <p:sp>
          <p:nvSpPr>
            <p:cNvPr id="8" name="TextBox 7"/>
            <p:cNvSpPr txBox="1"/>
            <p:nvPr/>
          </p:nvSpPr>
          <p:spPr>
            <a:xfrm>
              <a:off x="5575737" y="2534051"/>
              <a:ext cx="2937641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n-lt"/>
                  <a:cs typeface="Courier New" panose="02070309020205020404" pitchFamily="49" charset="0"/>
                </a:rPr>
                <a:t>Does ‘count’ contain 12 after this statement?</a:t>
              </a:r>
              <a:endParaRPr lang="en-US" sz="2000">
                <a:latin typeface="+mn-lt"/>
                <a:cs typeface="Courier New" panose="02070309020205020404" pitchFamily="49" charset="0"/>
              </a:endParaRPr>
            </a:p>
          </p:txBody>
        </p:sp>
        <p:cxnSp>
          <p:nvCxnSpPr>
            <p:cNvPr id="4" name="Straight Arrow Connector 3"/>
            <p:cNvCxnSpPr>
              <a:stCxn id="8" idx="1"/>
            </p:cNvCxnSpPr>
            <p:nvPr/>
          </p:nvCxnSpPr>
          <p:spPr>
            <a:xfrm flipH="1">
              <a:off x="4477406" y="2887994"/>
              <a:ext cx="1098331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HighlightTextShape201406241503265130"/>
          <p:cNvSpPr>
            <a:spLocks noChangeArrowheads="1"/>
          </p:cNvSpPr>
          <p:nvPr/>
        </p:nvSpPr>
        <p:spPr bwMode="auto">
          <a:xfrm>
            <a:off x="573206" y="3421117"/>
            <a:ext cx="8363760" cy="704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Redundant initialization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87365" y="4059898"/>
            <a:ext cx="3909848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 count = 0;</a:t>
            </a:r>
          </a:p>
          <a:p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count = 123; </a:t>
            </a:r>
            <a:endParaRPr lang="en-US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477406" y="3867807"/>
            <a:ext cx="4035971" cy="707886"/>
            <a:chOff x="4477407" y="2534051"/>
            <a:chExt cx="4035971" cy="707886"/>
          </a:xfrm>
        </p:grpSpPr>
        <p:sp>
          <p:nvSpPr>
            <p:cNvPr id="18" name="TextBox 17"/>
            <p:cNvSpPr txBox="1"/>
            <p:nvPr/>
          </p:nvSpPr>
          <p:spPr>
            <a:xfrm>
              <a:off x="5575737" y="2534051"/>
              <a:ext cx="2937641" cy="707886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latin typeface="+mn-lt"/>
                  <a:cs typeface="Courier New" panose="02070309020205020404" pitchFamily="49" charset="0"/>
                </a:rPr>
                <a:t>Initialization here is redundant.</a:t>
              </a:r>
              <a:endParaRPr lang="en-US" sz="2000">
                <a:latin typeface="+mn-lt"/>
                <a:cs typeface="Courier New" panose="02070309020205020404" pitchFamily="49" charset="0"/>
              </a:endParaRPr>
            </a:p>
          </p:txBody>
        </p:sp>
        <p:cxnSp>
          <p:nvCxnSpPr>
            <p:cNvPr id="19" name="Straight Arrow Connector 18"/>
            <p:cNvCxnSpPr>
              <a:stCxn id="18" idx="1"/>
            </p:cNvCxnSpPr>
            <p:nvPr/>
          </p:nvCxnSpPr>
          <p:spPr>
            <a:xfrm flipH="1">
              <a:off x="4477407" y="2887994"/>
              <a:ext cx="109833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661324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Data Types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To determine the type of data a variable may hold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Basic data types in C </a:t>
            </a:r>
            <a:r>
              <a:rPr lang="en-US" sz="2000" dirty="0" smtClean="0"/>
              <a:t>(more will be discussed in class later)</a:t>
            </a:r>
            <a:r>
              <a:rPr lang="en-US" sz="2800" dirty="0" smtClean="0"/>
              <a:t>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 smtClean="0">
                <a:solidFill>
                  <a:srgbClr val="C00000"/>
                </a:solidFill>
              </a:rPr>
              <a:t>int</a:t>
            </a:r>
            <a:r>
              <a:rPr lang="en-US" sz="2400" dirty="0" smtClean="0"/>
              <a:t>: For integers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4 bytes (in </a:t>
            </a:r>
            <a:r>
              <a:rPr lang="en-US" sz="2000" dirty="0" err="1" smtClean="0"/>
              <a:t>sunfire</a:t>
            </a:r>
            <a:r>
              <a:rPr lang="en-US" sz="2000" dirty="0" smtClean="0"/>
              <a:t>); -2,147,483,648 (-2</a:t>
            </a:r>
            <a:r>
              <a:rPr lang="en-US" sz="2000" baseline="30000" dirty="0" smtClean="0"/>
              <a:t>31</a:t>
            </a:r>
            <a:r>
              <a:rPr lang="en-US" sz="2000" dirty="0" smtClean="0"/>
              <a:t>) through +2,147,483,647 (2</a:t>
            </a:r>
            <a:r>
              <a:rPr lang="en-US" sz="2000" baseline="30000" dirty="0" smtClean="0"/>
              <a:t>31</a:t>
            </a:r>
            <a:r>
              <a:rPr lang="en-US" sz="2000" dirty="0" smtClean="0"/>
              <a:t> – 1)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float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rgbClr val="C00000"/>
                </a:solidFill>
              </a:rPr>
              <a:t>double</a:t>
            </a:r>
            <a:r>
              <a:rPr lang="en-US" sz="2400" dirty="0" smtClean="0"/>
              <a:t>: For real numbers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4 bytes for float and 8 bytes for double (in </a:t>
            </a:r>
            <a:r>
              <a:rPr lang="en-US" sz="2000" dirty="0" err="1" smtClean="0"/>
              <a:t>sunfire</a:t>
            </a:r>
            <a:r>
              <a:rPr lang="en-US" sz="2000" dirty="0" smtClean="0"/>
              <a:t>)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Eg</a:t>
            </a:r>
            <a:r>
              <a:rPr lang="en-US" sz="2000" dirty="0" smtClean="0"/>
              <a:t>: 12.34, 0.0056, 213.0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May use scientific notation; </a:t>
            </a:r>
            <a:r>
              <a:rPr lang="en-US" sz="2000" dirty="0" err="1" smtClean="0"/>
              <a:t>eg</a:t>
            </a:r>
            <a:r>
              <a:rPr lang="en-US" sz="2000" dirty="0" smtClean="0"/>
              <a:t>: 1.5e-2 and 15.0E-3 both refer to 0.015; 12e+4 and 1.2E+5 both refer to 120000.0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char</a:t>
            </a:r>
            <a:r>
              <a:rPr lang="en-US" sz="2400" dirty="0" smtClean="0"/>
              <a:t>: For individual characters 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Enclosed in a pair of single quotes</a:t>
            </a:r>
          </a:p>
          <a:p>
            <a:pPr marL="1257300" lvl="2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Eg</a:t>
            </a:r>
            <a:r>
              <a:rPr lang="en-US" sz="2000" dirty="0" smtClean="0"/>
              <a:t>: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'z'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'2'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'*'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'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'\n' </a:t>
            </a:r>
          </a:p>
        </p:txBody>
      </p:sp>
      <p:sp>
        <p:nvSpPr>
          <p:cNvPr id="2" name="Rectangle 1"/>
          <p:cNvSpPr/>
          <p:nvPr/>
        </p:nvSpPr>
        <p:spPr>
          <a:xfrm>
            <a:off x="379564" y="6344552"/>
            <a:ext cx="6538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hlinkClick r:id="rId3"/>
              </a:rPr>
              <a:t>http://</a:t>
            </a:r>
            <a:r>
              <a:rPr lang="en-US" smtClean="0">
                <a:hlinkClick r:id="rId3"/>
              </a:rPr>
              <a:t>www.tutorialspoint.com/ansi_c/c_basic_datatypes.htm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161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#1: Size of Data Types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do an exercise in class to explore the aforementioned information about data types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Unit3_DataTypes.c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</a:t>
            </a:r>
            <a:r>
              <a:rPr lang="en-US" sz="2400" dirty="0" smtClean="0"/>
              <a:t>opy the above program into your current directory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000" err="1" smtClean="0">
                <a:solidFill>
                  <a:srgbClr val="0000FF"/>
                </a:solidFill>
                <a:latin typeface="Lucida Console" panose="020B0609040504020204" pitchFamily="49" charset="0"/>
              </a:rPr>
              <a:t>cp</a:t>
            </a:r>
            <a:r>
              <a:rPr lang="en-US" sz="2000" smtClean="0">
                <a:solidFill>
                  <a:srgbClr val="0000FF"/>
                </a:solidFill>
                <a:latin typeface="Lucida Console" panose="020B0609040504020204" pitchFamily="49" charset="0"/>
              </a:rPr>
              <a:t> ~cs1010/lect/prog/unit3/Unit3_DataTypes.c </a:t>
            </a:r>
            <a:r>
              <a:rPr lang="en-US" sz="2000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Or download program from CS1010 </a:t>
            </a:r>
            <a:r>
              <a:rPr lang="en-US" sz="2400" dirty="0"/>
              <a:t>Lectures </a:t>
            </a:r>
            <a:r>
              <a:rPr lang="en-US" sz="2400" dirty="0" smtClean="0"/>
              <a:t>page and transfer it into your UNIX account: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>
                <a:hlinkClick r:id="rId3"/>
              </a:rPr>
              <a:t>http://www.comp.nus.edu.sg/~</a:t>
            </a:r>
            <a:r>
              <a:rPr lang="en-US" sz="2000" dirty="0" smtClean="0">
                <a:hlinkClick r:id="rId3"/>
              </a:rPr>
              <a:t>cs1010/2_resources/lectures.html</a:t>
            </a:r>
            <a:r>
              <a:rPr lang="en-US" sz="2000" dirty="0" smtClean="0"/>
              <a:t> </a:t>
            </a:r>
            <a:endParaRPr lang="en-US" sz="2000" dirty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916705" y="3474005"/>
            <a:ext cx="6305791" cy="610847"/>
            <a:chOff x="1956619" y="3460953"/>
            <a:chExt cx="6361471" cy="610847"/>
          </a:xfrm>
        </p:grpSpPr>
        <p:sp>
          <p:nvSpPr>
            <p:cNvPr id="2" name="Left Brace 1"/>
            <p:cNvSpPr/>
            <p:nvPr/>
          </p:nvSpPr>
          <p:spPr>
            <a:xfrm rot="16200000">
              <a:off x="5046407" y="371165"/>
              <a:ext cx="181896" cy="6361471"/>
            </a:xfrm>
            <a:prstGeom prst="leftBrace">
              <a:avLst>
                <a:gd name="adj1" fmla="val 40765"/>
                <a:gd name="adj2" fmla="val 50000"/>
              </a:avLst>
            </a:prstGeom>
            <a:ln w="28575">
              <a:solidFill>
                <a:srgbClr val="00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595158" y="3702468"/>
              <a:ext cx="30843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6600"/>
                  </a:solidFill>
                </a:rPr>
                <a:t>Pathname of source file</a:t>
              </a:r>
              <a:endParaRPr lang="en-US" dirty="0">
                <a:solidFill>
                  <a:srgbClr val="006600"/>
                </a:solidFill>
              </a:endParaRPr>
            </a:p>
          </p:txBody>
        </p:sp>
      </p:grpSp>
      <p:grpSp>
        <p:nvGrpSpPr>
          <p:cNvPr id="8" name="[Group 7]"/>
          <p:cNvGrpSpPr/>
          <p:nvPr/>
        </p:nvGrpSpPr>
        <p:grpSpPr>
          <a:xfrm>
            <a:off x="5752371" y="3248980"/>
            <a:ext cx="2900516" cy="1469151"/>
            <a:chOff x="5869859" y="3248980"/>
            <a:chExt cx="2900516" cy="1469151"/>
          </a:xfrm>
        </p:grpSpPr>
        <p:sp>
          <p:nvSpPr>
            <p:cNvPr id="4" name="Oval 3"/>
            <p:cNvSpPr/>
            <p:nvPr/>
          </p:nvSpPr>
          <p:spPr>
            <a:xfrm>
              <a:off x="8442430" y="3248980"/>
              <a:ext cx="186813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7934632" y="3465287"/>
              <a:ext cx="601204" cy="60651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869859" y="4071800"/>
              <a:ext cx="2900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Destination directory;</a:t>
              </a:r>
            </a:p>
            <a:p>
              <a:pPr algn="ctr"/>
              <a:r>
                <a:rPr lang="en-US" dirty="0" smtClean="0">
                  <a:solidFill>
                    <a:srgbClr val="7030A0"/>
                  </a:solidFill>
                </a:rPr>
                <a:t>‘.’ means current directory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4736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Notes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Basic steps of a simple program</a:t>
            </a:r>
          </a:p>
          <a:p>
            <a:pPr marL="971550" lvl="1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Read inputs (</a:t>
            </a:r>
            <a:r>
              <a:rPr lang="en-US" sz="2400" dirty="0" err="1" smtClean="0"/>
              <a:t>scanf</a:t>
            </a:r>
            <a:r>
              <a:rPr lang="en-US" sz="2400" dirty="0" smtClean="0"/>
              <a:t>)</a:t>
            </a:r>
          </a:p>
          <a:p>
            <a:pPr marL="971550" lvl="1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Compute</a:t>
            </a:r>
          </a:p>
          <a:p>
            <a:pPr marL="971550" lvl="1" indent="-51435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en-US" sz="2400" dirty="0" smtClean="0"/>
              <a:t>Print outputs (</a:t>
            </a:r>
            <a:r>
              <a:rPr lang="en-US" sz="2400" dirty="0" err="1" smtClean="0"/>
              <a:t>printf</a:t>
            </a:r>
            <a:r>
              <a:rPr lang="en-US" sz="2400" dirty="0" smtClean="0"/>
              <a:t>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For now we will use interactive inputs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Standard input stream (</a:t>
            </a:r>
            <a:r>
              <a:rPr lang="en-US" sz="2400" dirty="0" err="1" smtClean="0"/>
              <a:t>stdin</a:t>
            </a:r>
            <a:r>
              <a:rPr lang="en-US" sz="2400" dirty="0" smtClean="0"/>
              <a:t>) – default is keyboard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Use the </a:t>
            </a:r>
            <a:r>
              <a:rPr lang="en-US" sz="2400" dirty="0" err="1" smtClean="0">
                <a:solidFill>
                  <a:srgbClr val="C00000"/>
                </a:solidFill>
              </a:rPr>
              <a:t>scanf</a:t>
            </a:r>
            <a:r>
              <a:rPr lang="en-US" sz="2400" dirty="0" smtClean="0">
                <a:solidFill>
                  <a:srgbClr val="C00000"/>
                </a:solidFill>
              </a:rPr>
              <a:t>()</a:t>
            </a:r>
            <a:r>
              <a:rPr lang="en-US" sz="2400" dirty="0" smtClean="0"/>
              <a:t> function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Assume input data always follow specification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Hence no need to validate input data (for now)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Outputs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err="1" smtClean="0"/>
              <a:t>Standand</a:t>
            </a:r>
            <a:r>
              <a:rPr lang="en-US" sz="2400" dirty="0" smtClean="0"/>
              <a:t> output stream (</a:t>
            </a:r>
            <a:r>
              <a:rPr lang="en-US" sz="2400" dirty="0" err="1" smtClean="0"/>
              <a:t>stdout</a:t>
            </a:r>
            <a:r>
              <a:rPr lang="en-US" sz="2400" dirty="0" smtClean="0"/>
              <a:t>) – default is monitor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Use the </a:t>
            </a:r>
            <a:r>
              <a:rPr lang="en-US" sz="2400" dirty="0" err="1" smtClean="0">
                <a:solidFill>
                  <a:srgbClr val="C00000"/>
                </a:solidFill>
              </a:rPr>
              <a:t>printf</a:t>
            </a:r>
            <a:r>
              <a:rPr lang="en-US" sz="2400" dirty="0">
                <a:solidFill>
                  <a:srgbClr val="C00000"/>
                </a:solidFill>
              </a:rPr>
              <a:t>()</a:t>
            </a:r>
            <a:r>
              <a:rPr lang="en-US" sz="2400" dirty="0"/>
              <a:t> function</a:t>
            </a:r>
          </a:p>
        </p:txBody>
      </p:sp>
      <p:pic>
        <p:nvPicPr>
          <p:cNvPr id="2" name="[Picture 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292" y="426918"/>
            <a:ext cx="913322" cy="88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757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Notes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Include header file </a:t>
            </a:r>
            <a:r>
              <a:rPr lang="en-US" sz="2800" smtClean="0">
                <a:solidFill>
                  <a:srgbClr val="C00000"/>
                </a:solidFill>
              </a:rPr>
              <a:t>&lt;stdio.h&gt; </a:t>
            </a:r>
            <a:r>
              <a:rPr lang="en-US" sz="2800" smtClean="0"/>
              <a:t>to use scanf() and printf()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Include the header file (for portability sake) even though some systems do no require this to be done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Read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Lessons 1.6 – 1.9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Important! (CodeCrunch issue)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Make sure you have a </a:t>
            </a:r>
            <a:r>
              <a:rPr lang="en-US" sz="2400" u="sng" smtClean="0"/>
              <a:t>newline character</a:t>
            </a:r>
            <a:r>
              <a:rPr lang="en-US" sz="2400" smtClean="0"/>
              <a:t> (‘</a:t>
            </a:r>
            <a:r>
              <a:rPr lang="en-US" sz="2400" smtClean="0">
                <a:solidFill>
                  <a:srgbClr val="C00000"/>
                </a:solidFill>
              </a:rPr>
              <a:t>\n</a:t>
            </a:r>
            <a:r>
              <a:rPr lang="en-US" sz="2400" smtClean="0"/>
              <a:t>’) at the end of your last line of output, or CodeCrunch may mark your output as incorrect.</a:t>
            </a:r>
            <a:endParaRPr lang="en-US" sz="2400"/>
          </a:p>
        </p:txBody>
      </p:sp>
      <p:sp>
        <p:nvSpPr>
          <p:cNvPr id="8" name="TextBox 7"/>
          <p:cNvSpPr txBox="1"/>
          <p:nvPr/>
        </p:nvSpPr>
        <p:spPr>
          <a:xfrm>
            <a:off x="1164566" y="5536529"/>
            <a:ext cx="6529753" cy="40011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printf(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"That equals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%9.2f 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km.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20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 kms);</a:t>
            </a:r>
            <a:endParaRPr lang="en-SG" sz="2000" dirty="0"/>
          </a:p>
        </p:txBody>
      </p:sp>
      <p:sp>
        <p:nvSpPr>
          <p:cNvPr id="10" name="Oval 9"/>
          <p:cNvSpPr/>
          <p:nvPr/>
        </p:nvSpPr>
        <p:spPr bwMode="auto">
          <a:xfrm>
            <a:off x="5699290" y="5490399"/>
            <a:ext cx="386863" cy="492370"/>
          </a:xfrm>
          <a:prstGeom prst="ellipse">
            <a:avLst/>
          </a:prstGeom>
          <a:noFill/>
          <a:ln w="28575" cap="sq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1" name="[Picture 1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292" y="426918"/>
            <a:ext cx="913322" cy="885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7608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8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Type of Errors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069676"/>
            <a:ext cx="8363760" cy="489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Syntax errors (and warnings)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Program violates syntax rules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Warning happens, for example, incomparable use of types for output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Advise to use </a:t>
            </a:r>
            <a:r>
              <a:rPr lang="en-US" sz="2000" b="1" smtClean="0">
                <a:solidFill>
                  <a:srgbClr val="C00000"/>
                </a:solidFill>
              </a:rPr>
              <a:t>gcc –Wall </a:t>
            </a:r>
            <a:r>
              <a:rPr lang="en-US" sz="2000" smtClean="0"/>
              <a:t>to compile your programs</a:t>
            </a:r>
            <a:endParaRPr lang="en-US" sz="2400" smtClean="0"/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Run-time errors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Program terminates unexpectedly due to illegal operations, such as dividing a number by zero, or user enters a real number for an integer data type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Logic errors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Program produces incorrect result 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Undetected errors</a:t>
            </a:r>
          </a:p>
          <a:p>
            <a:pPr marL="800100" lvl="1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Exist if we do not test the program thoroughly enough</a:t>
            </a:r>
            <a:endParaRPr lang="en-US" sz="2000"/>
          </a:p>
        </p:txBody>
      </p:sp>
      <p:sp>
        <p:nvSpPr>
          <p:cNvPr id="13" name="TextBox 12"/>
          <p:cNvSpPr txBox="1"/>
          <p:nvPr/>
        </p:nvSpPr>
        <p:spPr>
          <a:xfrm>
            <a:off x="2027341" y="5648966"/>
            <a:ext cx="5035611" cy="1015663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/>
              <a:t>The process of correcting errors in programs is called </a:t>
            </a:r>
            <a:r>
              <a:rPr lang="en-US" sz="2000" dirty="0">
                <a:solidFill>
                  <a:srgbClr val="0000FF"/>
                </a:solidFill>
              </a:rPr>
              <a:t>debugging</a:t>
            </a:r>
            <a:r>
              <a:rPr lang="en-US" sz="2000" dirty="0"/>
              <a:t>.</a:t>
            </a:r>
          </a:p>
          <a:p>
            <a:pPr>
              <a:defRPr/>
            </a:pPr>
            <a:r>
              <a:rPr lang="en-US" sz="2000" dirty="0"/>
              <a:t>This process can be </a:t>
            </a:r>
            <a:r>
              <a:rPr lang="en-US" sz="2000" dirty="0">
                <a:solidFill>
                  <a:srgbClr val="800000"/>
                </a:solidFill>
              </a:rPr>
              <a:t>very</a:t>
            </a:r>
            <a:r>
              <a:rPr lang="en-US" sz="2000" dirty="0"/>
              <a:t> </a:t>
            </a:r>
            <a:r>
              <a:rPr lang="en-US" sz="2000" dirty="0" smtClean="0"/>
              <a:t>time-consuming!</a:t>
            </a:r>
            <a:endParaRPr lang="en-SG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5313872" y="845390"/>
            <a:ext cx="3174521" cy="830997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Easiest to spot – the compiler helps you!</a:t>
            </a:r>
            <a:endParaRPr lang="en-US" sz="2400"/>
          </a:p>
        </p:txBody>
      </p:sp>
      <p:sp>
        <p:nvSpPr>
          <p:cNvPr id="16" name="TextBox 15"/>
          <p:cNvSpPr txBox="1"/>
          <p:nvPr/>
        </p:nvSpPr>
        <p:spPr>
          <a:xfrm>
            <a:off x="3644766" y="2694815"/>
            <a:ext cx="3733496" cy="461665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Moderately easy to spot</a:t>
            </a:r>
            <a:endParaRPr lang="en-US" sz="2400"/>
          </a:p>
        </p:txBody>
      </p:sp>
      <p:sp>
        <p:nvSpPr>
          <p:cNvPr id="17" name="TextBox 16"/>
          <p:cNvSpPr txBox="1"/>
          <p:nvPr/>
        </p:nvSpPr>
        <p:spPr>
          <a:xfrm>
            <a:off x="3290359" y="4029629"/>
            <a:ext cx="2180276" cy="461665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Hard to spot</a:t>
            </a:r>
            <a:endParaRPr lang="en-US" sz="2400"/>
          </a:p>
        </p:txBody>
      </p:sp>
      <p:sp>
        <p:nvSpPr>
          <p:cNvPr id="18" name="TextBox 17"/>
          <p:cNvSpPr txBox="1"/>
          <p:nvPr/>
        </p:nvSpPr>
        <p:spPr>
          <a:xfrm>
            <a:off x="3664947" y="4812649"/>
            <a:ext cx="3398005" cy="461665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May never be spotted!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8677339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3" grpId="0" animBg="1"/>
      <p:bldP spid="2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Program Structure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03766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A basic C program has 4 main parts: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C00000"/>
                </a:solidFill>
              </a:rPr>
              <a:t>Preprocessor directives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</a:p>
          <a:p>
            <a:pPr marL="1257300" lvl="2" indent="-342900"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dirty="0" err="1" smtClean="0"/>
              <a:t>eg</a:t>
            </a:r>
            <a:r>
              <a:rPr lang="en-US" dirty="0" smtClean="0"/>
              <a:t>: #include &lt;</a:t>
            </a:r>
            <a:r>
              <a:rPr lang="en-US" dirty="0" err="1" smtClean="0"/>
              <a:t>stdio.h</a:t>
            </a:r>
            <a:r>
              <a:rPr lang="en-US" dirty="0" smtClean="0"/>
              <a:t>&gt;, #include &lt;</a:t>
            </a:r>
            <a:r>
              <a:rPr lang="en-US" dirty="0" err="1" smtClean="0"/>
              <a:t>math.h</a:t>
            </a:r>
            <a:r>
              <a:rPr lang="en-US" dirty="0" smtClean="0"/>
              <a:t>&gt;, #define PI 3.142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C00000"/>
                </a:solidFill>
              </a:rPr>
              <a:t>Input</a:t>
            </a:r>
            <a:r>
              <a:rPr lang="en-US" sz="2000" dirty="0" smtClean="0"/>
              <a:t>: through </a:t>
            </a:r>
            <a:r>
              <a:rPr lang="en-US" sz="2000" dirty="0" err="1" smtClean="0"/>
              <a:t>stdin</a:t>
            </a:r>
            <a:r>
              <a:rPr lang="en-US" sz="2000" dirty="0" smtClean="0"/>
              <a:t> (using </a:t>
            </a:r>
            <a:r>
              <a:rPr lang="en-US" sz="2000" dirty="0" err="1" smtClean="0">
                <a:solidFill>
                  <a:srgbClr val="0000FF"/>
                </a:solidFill>
              </a:rPr>
              <a:t>scanf</a:t>
            </a:r>
            <a:r>
              <a:rPr lang="en-US" sz="2000" dirty="0" smtClean="0"/>
              <a:t>), or file input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C00000"/>
                </a:solidFill>
              </a:rPr>
              <a:t>Compute</a:t>
            </a:r>
            <a:r>
              <a:rPr lang="en-US" sz="2000" dirty="0" smtClean="0"/>
              <a:t>: through arithmetic operations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>
                <a:solidFill>
                  <a:srgbClr val="C00000"/>
                </a:solidFill>
              </a:rPr>
              <a:t>Output</a:t>
            </a:r>
            <a:r>
              <a:rPr lang="en-US" sz="2000" dirty="0" smtClean="0"/>
              <a:t>: through </a:t>
            </a:r>
            <a:r>
              <a:rPr lang="en-US" sz="2000" dirty="0" err="1" smtClean="0"/>
              <a:t>stdout</a:t>
            </a:r>
            <a:r>
              <a:rPr lang="en-US" sz="2000" dirty="0" smtClean="0"/>
              <a:t> (using </a:t>
            </a:r>
            <a:r>
              <a:rPr lang="en-US" sz="2000" dirty="0" err="1" smtClean="0">
                <a:solidFill>
                  <a:srgbClr val="0000FF"/>
                </a:solidFill>
              </a:rPr>
              <a:t>printf</a:t>
            </a:r>
            <a:r>
              <a:rPr lang="en-US" sz="2000" dirty="0" smtClean="0"/>
              <a:t>), or file output</a:t>
            </a:r>
            <a:endParaRPr lang="en-US" sz="2000" dirty="0"/>
          </a:p>
        </p:txBody>
      </p:sp>
      <p:pic>
        <p:nvPicPr>
          <p:cNvPr id="12" name="Picture 4" descr="fig01_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400" y="3469993"/>
            <a:ext cx="83439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7047914" y="2521247"/>
            <a:ext cx="1786597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We will learn file input/output later.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733772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[TextBox 1]"/>
          <p:cNvSpPr txBox="1"/>
          <p:nvPr/>
        </p:nvSpPr>
        <p:spPr>
          <a:xfrm>
            <a:off x="7870370" y="1172151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Preprocessor</a:t>
            </a:r>
            <a:r>
              <a:rPr lang="en-US" sz="1200" dirty="0" smtClean="0"/>
              <a:t>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050" dirty="0" smtClean="0"/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457200"/>
            <a:ext cx="8492613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sz="3600" dirty="0" err="1" smtClean="0">
                <a:solidFill>
                  <a:srgbClr val="0000FF"/>
                </a:solidFill>
              </a:rPr>
              <a:t>Preprocessor</a:t>
            </a:r>
            <a:r>
              <a:rPr lang="en-GB" sz="3600" dirty="0" smtClean="0">
                <a:solidFill>
                  <a:srgbClr val="0000FF"/>
                </a:solidFill>
              </a:rPr>
              <a:t> Directives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03766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0000FF"/>
                </a:solidFill>
              </a:rPr>
              <a:t>C preprocessor </a:t>
            </a:r>
            <a:r>
              <a:rPr lang="en-US" sz="2400" dirty="0" smtClean="0"/>
              <a:t>provides the following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Conditional compilation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For now, we will focus on inclusion of header files and simple application of macro expansions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Inclusion of header files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To use input/output functions such as </a:t>
            </a:r>
            <a:r>
              <a:rPr lang="en-US" sz="2000" dirty="0" err="1" smtClean="0"/>
              <a:t>scanf</a:t>
            </a:r>
            <a:r>
              <a:rPr lang="en-US" sz="2000" dirty="0" smtClean="0"/>
              <a:t>() and </a:t>
            </a:r>
            <a:r>
              <a:rPr lang="en-US" sz="2000" dirty="0" err="1" smtClean="0"/>
              <a:t>printf</a:t>
            </a:r>
            <a:r>
              <a:rPr lang="en-US" sz="2000" dirty="0" smtClean="0"/>
              <a:t>(), you need to include &lt;</a:t>
            </a:r>
            <a:r>
              <a:rPr lang="en-US" sz="2000" dirty="0" err="1" smtClean="0"/>
              <a:t>stdio.h</a:t>
            </a:r>
            <a:r>
              <a:rPr lang="en-US" sz="2000" dirty="0" smtClean="0"/>
              <a:t>&gt;: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To use mathematical functions, you need to include &lt;</a:t>
            </a:r>
            <a:r>
              <a:rPr lang="en-US" sz="2000" dirty="0" err="1" smtClean="0"/>
              <a:t>math.h</a:t>
            </a:r>
            <a:r>
              <a:rPr lang="en-US" sz="2000" dirty="0" smtClean="0"/>
              <a:t>&gt;: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176627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399" y="457200"/>
            <a:ext cx="8492613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sz="3600" dirty="0" err="1" smtClean="0">
                <a:solidFill>
                  <a:srgbClr val="0000FF"/>
                </a:solidFill>
              </a:rPr>
              <a:t>Preprocessor</a:t>
            </a:r>
            <a:r>
              <a:rPr lang="en-GB" sz="3600" dirty="0" smtClean="0">
                <a:solidFill>
                  <a:srgbClr val="0000FF"/>
                </a:solidFill>
              </a:rPr>
              <a:t> Directives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03766"/>
            <a:ext cx="8363760" cy="476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0000FF"/>
                </a:solidFill>
              </a:rPr>
              <a:t>Macro expansions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One of the uses is to define a macro for a constant value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err="1" smtClean="0"/>
              <a:t>Eg</a:t>
            </a:r>
            <a:r>
              <a:rPr lang="en-US" sz="2000" dirty="0" smtClean="0"/>
              <a:t>: </a:t>
            </a:r>
            <a:r>
              <a:rPr lang="en-US" sz="20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use all CAP for macro</a:t>
            </a:r>
          </a:p>
        </p:txBody>
      </p:sp>
      <p:sp>
        <p:nvSpPr>
          <p:cNvPr id="7" name="[TextBox 1]"/>
          <p:cNvSpPr txBox="1"/>
          <p:nvPr/>
        </p:nvSpPr>
        <p:spPr>
          <a:xfrm>
            <a:off x="770184" y="2555570"/>
            <a:ext cx="6638005" cy="181588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PI 3.142</a:t>
            </a:r>
          </a:p>
          <a:p>
            <a:pPr>
              <a:tabLst>
                <a:tab pos="2857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50" lvl="1"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PI * radius * radius * height / 3.0;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295835" y="2602887"/>
            <a:ext cx="4724398" cy="1460595"/>
            <a:chOff x="2295835" y="2602887"/>
            <a:chExt cx="4724398" cy="1460595"/>
          </a:xfrm>
        </p:grpSpPr>
        <p:sp>
          <p:nvSpPr>
            <p:cNvPr id="10" name="Oval 9"/>
            <p:cNvSpPr/>
            <p:nvPr/>
          </p:nvSpPr>
          <p:spPr>
            <a:xfrm>
              <a:off x="2654711" y="3586622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3038170" y="3057832"/>
              <a:ext cx="406608" cy="528790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444779" y="2602887"/>
              <a:ext cx="3575454" cy="830997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7030A0"/>
                  </a:solidFill>
                </a:rPr>
                <a:t>Preprocessor replaces all instances of PI with 3.142 before passing the program to the compiler.</a:t>
              </a:r>
              <a:endParaRPr lang="en-US" sz="1600" dirty="0">
                <a:solidFill>
                  <a:srgbClr val="7030A0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2295835" y="3847175"/>
              <a:ext cx="383458" cy="216307"/>
            </a:xfrm>
            <a:prstGeom prst="ellipse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H="1">
              <a:off x="2406883" y="3057832"/>
              <a:ext cx="1037895" cy="789343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[TextBox 1]"/>
          <p:cNvSpPr txBox="1"/>
          <p:nvPr/>
        </p:nvSpPr>
        <p:spPr>
          <a:xfrm>
            <a:off x="770184" y="4903445"/>
            <a:ext cx="6638005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5750" algn="l"/>
              </a:tabLst>
            </a:pP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main(void) {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...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350" lvl="1"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areaCircle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radius;</a:t>
            </a:r>
          </a:p>
          <a:p>
            <a:pPr marL="6350" lvl="1">
              <a:tabLst>
                <a:tab pos="2857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volCone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3.142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 radius * radius * height / 3.0;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57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553" y="4483646"/>
            <a:ext cx="2858402" cy="338554"/>
          </a:xfrm>
          <a:prstGeom prst="rect">
            <a:avLst/>
          </a:prstGeom>
          <a:solidFill>
            <a:srgbClr val="CC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What the compiler sees: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30" name="[TextBox 1]"/>
          <p:cNvSpPr txBox="1"/>
          <p:nvPr/>
        </p:nvSpPr>
        <p:spPr>
          <a:xfrm>
            <a:off x="7870370" y="1172151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Preprocessor</a:t>
            </a:r>
            <a:r>
              <a:rPr lang="en-US" sz="1200" dirty="0" smtClean="0"/>
              <a:t>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050" dirty="0" smtClean="0"/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38347497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7" grpId="0" animBg="1"/>
      <p:bldP spid="23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3: Overview of C Programming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08095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SzPct val="120000"/>
              <a:buNone/>
            </a:pPr>
            <a:r>
              <a:rPr lang="en-GB" sz="3000">
                <a:solidFill>
                  <a:srgbClr val="800000"/>
                </a:solidFill>
              </a:rPr>
              <a:t>Objectives:</a:t>
            </a:r>
          </a:p>
          <a:p>
            <a:pPr marL="620713" lvl="1" indent="-346075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600" smtClean="0"/>
              <a:t>Learn </a:t>
            </a:r>
            <a:r>
              <a:rPr lang="en-GB" sz="2600"/>
              <a:t>basic C constructs, interactive input, output, and arithmetic </a:t>
            </a:r>
            <a:r>
              <a:rPr lang="en-GB" sz="2600" smtClean="0"/>
              <a:t>operations</a:t>
            </a:r>
          </a:p>
          <a:p>
            <a:pPr marL="620713" lvl="1" indent="-346075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600" smtClean="0"/>
              <a:t>Learn some data types and the use of variables to hold data</a:t>
            </a:r>
            <a:endParaRPr lang="en-GB" sz="2600"/>
          </a:p>
          <a:p>
            <a:pPr marL="620713" lvl="1" indent="-346075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600"/>
              <a:t>Understand basic programming </a:t>
            </a:r>
            <a:r>
              <a:rPr lang="en-GB" sz="2600" smtClean="0"/>
              <a:t>style</a:t>
            </a:r>
          </a:p>
          <a:p>
            <a:pPr>
              <a:spcBef>
                <a:spcPts val="1200"/>
              </a:spcBef>
              <a:buSzPct val="120000"/>
              <a:buNone/>
            </a:pPr>
            <a:r>
              <a:rPr lang="en-GB" sz="3000" smtClean="0">
                <a:solidFill>
                  <a:srgbClr val="800000"/>
                </a:solidFill>
              </a:rPr>
              <a:t>References:</a:t>
            </a:r>
            <a:endParaRPr lang="en-GB" sz="3000">
              <a:solidFill>
                <a:srgbClr val="800000"/>
              </a:solidFill>
            </a:endParaRPr>
          </a:p>
          <a:p>
            <a:pPr marL="620713" lvl="1" indent="-346075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smtClean="0"/>
              <a:t>Chapter 2 Variables, Arithmetic Expressions and Input/Output</a:t>
            </a:r>
            <a:endParaRPr lang="en-GB" sz="2400"/>
          </a:p>
          <a:p>
            <a:pPr marL="620713" lvl="1" indent="-346075">
              <a:spcBef>
                <a:spcPts val="600"/>
              </a:spcBef>
              <a:buSzPct val="120000"/>
              <a:buFont typeface="Wingdings" pitchFamily="2" charset="2"/>
              <a:buChar char="§"/>
            </a:pPr>
            <a:r>
              <a:rPr lang="en-GB" sz="2400" smtClean="0"/>
              <a:t>Chapter 3 Lessons 3.1 Math Library Functions and 3.2 Single Character Data</a:t>
            </a:r>
            <a:endParaRPr lang="en-GB" sz="240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 bldLvl="5"/>
      <p:bldP spid="14339" grpId="1" uiExpand="1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err="1" smtClean="0">
                <a:solidFill>
                  <a:srgbClr val="0000FF"/>
                </a:solidFill>
              </a:rPr>
              <a:t>Input/Output</a:t>
            </a:r>
            <a:r>
              <a:rPr lang="en-GB" dirty="0" smtClean="0">
                <a:solidFill>
                  <a:srgbClr val="0000FF"/>
                </a:solidFill>
              </a:rPr>
              <a:t> (1/3)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idx="4294967295"/>
          </p:nvPr>
        </p:nvSpPr>
        <p:spPr>
          <a:xfrm>
            <a:off x="587375" y="1225550"/>
            <a:ext cx="8229600" cy="1455738"/>
          </a:xfrm>
        </p:spPr>
        <p:txBody>
          <a:bodyPr/>
          <a:lstStyle/>
          <a:p>
            <a:pPr marL="347663" indent="-347663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Input/output statements:</a:t>
            </a:r>
          </a:p>
          <a:p>
            <a:pPr marL="625475" lvl="1" indent="-277813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C00000"/>
                </a:solidFill>
              </a:rPr>
              <a:t>printf ( format string, print list );</a:t>
            </a:r>
          </a:p>
          <a:p>
            <a:pPr marL="625475" lvl="1" indent="-277813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C00000"/>
                </a:solidFill>
              </a:rPr>
              <a:t>printf ( format string );</a:t>
            </a:r>
          </a:p>
          <a:p>
            <a:pPr marL="625475" lvl="1" indent="-277813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C00000"/>
                </a:solidFill>
              </a:rPr>
              <a:t>scanf( format string, input list );</a:t>
            </a:r>
          </a:p>
        </p:txBody>
      </p: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5132388" y="1478976"/>
            <a:ext cx="3379485" cy="1077912"/>
            <a:chOff x="5132832" y="1479167"/>
            <a:chExt cx="3379426" cy="1077218"/>
          </a:xfrm>
        </p:grpSpPr>
        <p:grpSp>
          <p:nvGrpSpPr>
            <p:cNvPr id="10" name="Group 15"/>
            <p:cNvGrpSpPr>
              <a:grpSpLocks/>
            </p:cNvGrpSpPr>
            <p:nvPr/>
          </p:nvGrpSpPr>
          <p:grpSpPr bwMode="auto">
            <a:xfrm>
              <a:off x="5132832" y="1511808"/>
              <a:ext cx="1349411" cy="694944"/>
              <a:chOff x="5132832" y="1511808"/>
              <a:chExt cx="1349411" cy="694944"/>
            </a:xfrm>
          </p:grpSpPr>
          <p:sp>
            <p:nvSpPr>
              <p:cNvPr id="12" name="TextBox 11"/>
              <p:cNvSpPr txBox="1">
                <a:spLocks noChangeArrowheads="1"/>
              </p:cNvSpPr>
              <p:nvPr/>
            </p:nvSpPr>
            <p:spPr bwMode="auto">
              <a:xfrm>
                <a:off x="5132832" y="1511808"/>
                <a:ext cx="853440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dirty="0"/>
                  <a:t>age</a:t>
                </a:r>
                <a:endParaRPr lang="en-SG" dirty="0"/>
              </a:p>
            </p:txBody>
          </p:sp>
          <p:grpSp>
            <p:nvGrpSpPr>
              <p:cNvPr id="13" name="Group 13"/>
              <p:cNvGrpSpPr>
                <a:grpSpLocks/>
              </p:cNvGrpSpPr>
              <p:nvPr/>
            </p:nvGrpSpPr>
            <p:grpSpPr bwMode="auto">
              <a:xfrm>
                <a:off x="5498592" y="1828800"/>
                <a:ext cx="983651" cy="377952"/>
                <a:chOff x="5815584" y="1731264"/>
                <a:chExt cx="983651" cy="377952"/>
              </a:xfrm>
            </p:grpSpPr>
            <p:sp>
              <p:nvSpPr>
                <p:cNvPr id="16" name="Rectangle 10"/>
                <p:cNvSpPr>
                  <a:spLocks noChangeArrowheads="1"/>
                </p:cNvSpPr>
                <p:nvPr/>
              </p:nvSpPr>
              <p:spPr bwMode="auto">
                <a:xfrm>
                  <a:off x="5815584" y="1731264"/>
                  <a:ext cx="983651" cy="377952"/>
                </a:xfrm>
                <a:prstGeom prst="rect">
                  <a:avLst/>
                </a:prstGeom>
                <a:solidFill>
                  <a:srgbClr val="9999FF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 dirty="0"/>
                </a:p>
              </p:txBody>
            </p:sp>
            <p:sp>
              <p:nvSpPr>
                <p:cNvPr id="17" name="TextBox 12"/>
                <p:cNvSpPr txBox="1">
                  <a:spLocks noChangeArrowheads="1"/>
                </p:cNvSpPr>
                <p:nvPr/>
              </p:nvSpPr>
              <p:spPr bwMode="auto">
                <a:xfrm>
                  <a:off x="5960709" y="1753233"/>
                  <a:ext cx="669826" cy="338336"/>
                </a:xfrm>
                <a:prstGeom prst="rect">
                  <a:avLst/>
                </a:prstGeom>
                <a:solidFill>
                  <a:srgbClr val="9999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1600" dirty="0"/>
                    <a:t>20</a:t>
                  </a:r>
                  <a:endParaRPr lang="en-SG" sz="1600" dirty="0"/>
                </a:p>
              </p:txBody>
            </p:sp>
          </p:grpSp>
        </p:grpSp>
        <p:sp>
          <p:nvSpPr>
            <p:cNvPr id="11" name="TextBox 14"/>
            <p:cNvSpPr txBox="1">
              <a:spLocks noChangeArrowheads="1"/>
            </p:cNvSpPr>
            <p:nvPr/>
          </p:nvSpPr>
          <p:spPr bwMode="auto">
            <a:xfrm>
              <a:off x="6585922" y="1479167"/>
              <a:ext cx="1926336" cy="1077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Address of variable ‘age’  varies each time a program is run. </a:t>
              </a:r>
              <a:endParaRPr lang="en-SG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81038" y="2728913"/>
            <a:ext cx="8099708" cy="2213136"/>
            <a:chOff x="681038" y="2728913"/>
            <a:chExt cx="8099708" cy="2213136"/>
          </a:xfrm>
        </p:grpSpPr>
        <p:grpSp>
          <p:nvGrpSpPr>
            <p:cNvPr id="19" name="Group 18"/>
            <p:cNvGrpSpPr/>
            <p:nvPr/>
          </p:nvGrpSpPr>
          <p:grpSpPr>
            <a:xfrm>
              <a:off x="681038" y="2728913"/>
              <a:ext cx="7170057" cy="1938059"/>
              <a:chOff x="681038" y="2728913"/>
              <a:chExt cx="7170057" cy="1938059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681038" y="2728913"/>
                <a:ext cx="2062162" cy="369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dirty="0">
                    <a:solidFill>
                      <a:srgbClr val="000000"/>
                    </a:solidFill>
                  </a:rPr>
                  <a:t>One version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: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81038" y="3066534"/>
                <a:ext cx="7170057" cy="1600438"/>
              </a:xfrm>
              <a:prstGeom prst="rect">
                <a:avLst/>
              </a:prstGeom>
              <a:solidFill>
                <a:srgbClr val="FFFFCC"/>
              </a:solidFill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400" b="1" dirty="0" err="1" smtClean="0">
                    <a:solidFill>
                      <a:srgbClr val="0000FF"/>
                    </a:solidFill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 age;</a:t>
                </a:r>
              </a:p>
              <a:p>
                <a:r>
                  <a:rPr lang="en-US" sz="1400" b="1" dirty="0" smtClean="0">
                    <a:solidFill>
                      <a:srgbClr val="0000FF"/>
                    </a:solidFill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 cap; </a:t>
                </a:r>
                <a:r>
                  <a:rPr lang="en-US" sz="14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// cumulative average point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printf(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"What is your age? 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scanf(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%d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, &amp;age);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printf(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"What is your CAP? 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scanf(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%lf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, &amp;cap);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printf(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"You are 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%d 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years old, and your CAP is 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%f\n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, age, cap);</a:t>
                </a:r>
              </a:p>
            </p:txBody>
          </p:sp>
        </p:grpSp>
        <p:sp>
          <p:nvSpPr>
            <p:cNvPr id="20" name="TextBox 19"/>
            <p:cNvSpPr txBox="1"/>
            <p:nvPr/>
          </p:nvSpPr>
          <p:spPr>
            <a:xfrm>
              <a:off x="6313119" y="4603495"/>
              <a:ext cx="2467627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</a:t>
              </a:r>
              <a:r>
                <a:rPr lang="en-US" sz="1600" dirty="0"/>
                <a:t>3</a:t>
              </a:r>
              <a:r>
                <a:rPr lang="en-US" sz="1600" dirty="0" smtClean="0"/>
                <a:t>_InputOutput.c</a:t>
              </a:r>
              <a:endParaRPr lang="en-SG" sz="1600" dirty="0"/>
            </a:p>
          </p:txBody>
        </p:sp>
      </p:grpSp>
      <p:grpSp>
        <p:nvGrpSpPr>
          <p:cNvPr id="23" name="[Group 22]"/>
          <p:cNvGrpSpPr/>
          <p:nvPr/>
        </p:nvGrpSpPr>
        <p:grpSpPr>
          <a:xfrm>
            <a:off x="681038" y="4782684"/>
            <a:ext cx="8087181" cy="1536201"/>
            <a:chOff x="681038" y="4782684"/>
            <a:chExt cx="8087181" cy="1536201"/>
          </a:xfrm>
        </p:grpSpPr>
        <p:grpSp>
          <p:nvGrpSpPr>
            <p:cNvPr id="24" name="Group 23"/>
            <p:cNvGrpSpPr/>
            <p:nvPr/>
          </p:nvGrpSpPr>
          <p:grpSpPr>
            <a:xfrm>
              <a:off x="681038" y="4782684"/>
              <a:ext cx="7170057" cy="1536201"/>
              <a:chOff x="681038" y="4782684"/>
              <a:chExt cx="7170057" cy="1536201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681038" y="4782684"/>
                <a:ext cx="2062162" cy="36933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>
                  <a:defRPr/>
                </a:pPr>
                <a:r>
                  <a:rPr lang="en-US" dirty="0" smtClean="0">
                    <a:solidFill>
                      <a:srgbClr val="000000"/>
                    </a:solidFill>
                  </a:rPr>
                  <a:t>Another </a:t>
                </a:r>
                <a:r>
                  <a:rPr lang="en-US" dirty="0">
                    <a:solidFill>
                      <a:srgbClr val="000000"/>
                    </a:solidFill>
                  </a:rPr>
                  <a:t>version</a:t>
                </a:r>
                <a:r>
                  <a:rPr lang="en-US" dirty="0" smtClean="0">
                    <a:solidFill>
                      <a:srgbClr val="000000"/>
                    </a:solidFill>
                  </a:rPr>
                  <a:t>:</a:t>
                </a:r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681038" y="5149334"/>
                <a:ext cx="7170057" cy="1169551"/>
              </a:xfrm>
              <a:prstGeom prst="rect">
                <a:avLst/>
              </a:prstGeom>
              <a:solidFill>
                <a:srgbClr val="FFFFCC"/>
              </a:solidFill>
              <a:ln w="19050"/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sz="1400" b="1" dirty="0" err="1" smtClean="0">
                    <a:solidFill>
                      <a:srgbClr val="0000FF"/>
                    </a:solidFill>
                    <a:latin typeface="Courier New" pitchFamily="49" charset="0"/>
                    <a:cs typeface="Courier New" pitchFamily="49" charset="0"/>
                  </a:rPr>
                  <a:t>int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 age;</a:t>
                </a:r>
              </a:p>
              <a:p>
                <a:r>
                  <a:rPr lang="en-US" sz="1400" b="1" dirty="0" smtClean="0">
                    <a:solidFill>
                      <a:srgbClr val="0000FF"/>
                    </a:solidFill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 cap; </a:t>
                </a:r>
                <a:r>
                  <a:rPr lang="en-US" sz="1400" b="1" dirty="0" smtClean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// cumulative average point</a:t>
                </a:r>
                <a:endParaRPr lang="en-US" sz="1400" b="1" dirty="0" smtClean="0">
                  <a:latin typeface="Courier New" pitchFamily="49" charset="0"/>
                  <a:cs typeface="Courier New" pitchFamily="49" charset="0"/>
                </a:endParaRPr>
              </a:p>
              <a:p>
                <a:r>
                  <a:rPr lang="en-US" sz="1400" b="1" dirty="0" err="1" smtClean="0">
                    <a:latin typeface="Courier New" pitchFamily="49" charset="0"/>
                    <a:cs typeface="Courier New" pitchFamily="49" charset="0"/>
                  </a:rPr>
                  <a:t>printf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"What are your age and CAP? 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scanf(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%d %lf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, &amp;age, &amp;cap);</a:t>
                </a:r>
              </a:p>
              <a:p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printf(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"You are 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%d 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years old, and your CAP is </a:t>
                </a:r>
                <a:r>
                  <a:rPr lang="en-US" sz="1400" b="1" dirty="0" smtClean="0">
                    <a:solidFill>
                      <a:srgbClr val="FF0000"/>
                    </a:solidFill>
                    <a:latin typeface="Courier New" pitchFamily="49" charset="0"/>
                    <a:cs typeface="Courier New" pitchFamily="49" charset="0"/>
                  </a:rPr>
                  <a:t>%f\n</a:t>
                </a:r>
                <a:r>
                  <a:rPr lang="en-US" sz="1400" b="1" dirty="0" smtClean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"</a:t>
                </a:r>
                <a:r>
                  <a:rPr lang="en-US" sz="1400" b="1" dirty="0" smtClean="0">
                    <a:latin typeface="Courier New" pitchFamily="49" charset="0"/>
                    <a:cs typeface="Courier New" pitchFamily="49" charset="0"/>
                  </a:rPr>
                  <a:t>, age, cap);</a:t>
                </a: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313119" y="5206832"/>
              <a:ext cx="245510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Unit</a:t>
              </a:r>
              <a:r>
                <a:rPr lang="en-US" sz="1600" dirty="0"/>
                <a:t>3</a:t>
              </a:r>
              <a:r>
                <a:rPr lang="en-US" sz="1600" dirty="0" smtClean="0"/>
                <a:t>_InputOutputV2.c</a:t>
              </a:r>
              <a:endParaRPr lang="en-SG" sz="16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4194175" y="2671763"/>
            <a:ext cx="4740275" cy="922337"/>
          </a:xfrm>
          <a:prstGeom prst="rect">
            <a:avLst/>
          </a:prstGeom>
          <a:solidFill>
            <a:srgbClr val="CC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177800" lvl="2">
              <a:buSzPct val="120000"/>
              <a:buFont typeface="Wingdings" pitchFamily="2" charset="2"/>
              <a:buNone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”   refers to value in the variable </a:t>
            </a:r>
            <a:r>
              <a:rPr lang="en-US" dirty="0">
                <a:solidFill>
                  <a:srgbClr val="0000FF"/>
                </a:solidFill>
              </a:rPr>
              <a:t>age</a:t>
            </a:r>
            <a:r>
              <a:rPr lang="en-US" dirty="0"/>
              <a:t>.</a:t>
            </a:r>
          </a:p>
          <a:p>
            <a:pPr marL="177800" lvl="2">
              <a:buSzPct val="120000"/>
              <a:buFont typeface="Wingdings" pitchFamily="2" charset="2"/>
              <a:buNone/>
              <a:defRPr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&amp;age</a:t>
            </a:r>
            <a:r>
              <a:rPr lang="en-US" dirty="0"/>
              <a:t>”  refers to (address of) the memory cell where the value of </a:t>
            </a:r>
            <a:r>
              <a:rPr lang="en-US" dirty="0">
                <a:solidFill>
                  <a:srgbClr val="0000FF"/>
                </a:solidFill>
              </a:rPr>
              <a:t>age </a:t>
            </a:r>
            <a:r>
              <a:rPr lang="en-US" dirty="0"/>
              <a:t>is stored.</a:t>
            </a:r>
          </a:p>
        </p:txBody>
      </p:sp>
      <p:sp>
        <p:nvSpPr>
          <p:cNvPr id="29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Input</a:t>
            </a:r>
          </a:p>
          <a:p>
            <a:r>
              <a:rPr lang="en-US" sz="1050" dirty="0" smtClean="0"/>
              <a:t>Compute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Output</a:t>
            </a:r>
            <a:endParaRPr 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1921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err="1" smtClean="0">
                <a:solidFill>
                  <a:srgbClr val="0000FF"/>
                </a:solidFill>
              </a:rPr>
              <a:t>Input/Output</a:t>
            </a:r>
            <a:r>
              <a:rPr lang="en-GB" dirty="0" smtClean="0">
                <a:solidFill>
                  <a:srgbClr val="0000FF"/>
                </a:solidFill>
              </a:rPr>
              <a:t> (2/3)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idx="1"/>
          </p:nvPr>
        </p:nvSpPr>
        <p:spPr>
          <a:xfrm>
            <a:off x="587375" y="1167618"/>
            <a:ext cx="8229600" cy="708807"/>
          </a:xfrm>
        </p:spPr>
        <p:txBody>
          <a:bodyPr/>
          <a:lstStyle/>
          <a:p>
            <a:pPr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%d </a:t>
            </a:r>
            <a:r>
              <a:rPr lang="en-US" sz="2000" dirty="0" smtClean="0"/>
              <a:t>and</a:t>
            </a:r>
            <a:r>
              <a:rPr lang="en-US" sz="2000" dirty="0" smtClean="0">
                <a:solidFill>
                  <a:srgbClr val="C00000"/>
                </a:solidFill>
              </a:rPr>
              <a:t> %lf  </a:t>
            </a:r>
            <a:r>
              <a:rPr lang="en-US" sz="2000" dirty="0" smtClean="0"/>
              <a:t>are examples of </a:t>
            </a:r>
            <a:r>
              <a:rPr lang="en-US" sz="2000" dirty="0" smtClean="0">
                <a:solidFill>
                  <a:srgbClr val="0000FF"/>
                </a:solidFill>
              </a:rPr>
              <a:t>format specifiers</a:t>
            </a:r>
            <a:r>
              <a:rPr lang="en-US" sz="2000" dirty="0" smtClean="0"/>
              <a:t>; they are </a:t>
            </a:r>
            <a:r>
              <a:rPr lang="en-US" sz="2000" dirty="0" smtClean="0">
                <a:solidFill>
                  <a:srgbClr val="0000FF"/>
                </a:solidFill>
              </a:rPr>
              <a:t>placeholders </a:t>
            </a:r>
            <a:r>
              <a:rPr lang="en-US" sz="2000" dirty="0" smtClean="0"/>
              <a:t>for values to be displayed or read</a:t>
            </a:r>
            <a:endParaRPr lang="en-US" sz="2400" dirty="0" smtClean="0"/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1370013" y="1836739"/>
          <a:ext cx="6550098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380"/>
                <a:gridCol w="1878514"/>
                <a:gridCol w="3100204"/>
              </a:tblGrid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Placeholder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Variable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 Use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pPr marL="0" indent="0"/>
                      <a:r>
                        <a:rPr lang="en-US" dirty="0" smtClean="0"/>
                        <a:t>%c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printf</a:t>
                      </a:r>
                      <a:r>
                        <a:rPr lang="en-US" baseline="0" dirty="0" smtClean="0"/>
                        <a:t> / scanf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%d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printf / scanf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%f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r>
                        <a:rPr lang="en-US" baseline="0" dirty="0" smtClean="0"/>
                        <a:t> or </a:t>
                      </a:r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printf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%f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scanf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%lf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scanf</a:t>
                      </a:r>
                      <a:endParaRPr lang="en-US" dirty="0"/>
                    </a:p>
                  </a:txBody>
                  <a:tcPr/>
                </a:tc>
              </a:tr>
              <a:tr h="346539">
                <a:tc>
                  <a:txBody>
                    <a:bodyPr/>
                    <a:lstStyle/>
                    <a:p>
                      <a:r>
                        <a:rPr lang="en-US" dirty="0" smtClean="0"/>
                        <a:t>%e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float or 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printf (for scientific</a:t>
                      </a:r>
                      <a:r>
                        <a:rPr lang="en-US" baseline="0" dirty="0" smtClean="0"/>
                        <a:t> notation)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1" name="Content Placeholder 5"/>
          <p:cNvSpPr txBox="1">
            <a:spLocks/>
          </p:cNvSpPr>
          <p:nvPr/>
        </p:nvSpPr>
        <p:spPr bwMode="auto">
          <a:xfrm>
            <a:off x="534988" y="4403188"/>
            <a:ext cx="8229600" cy="2053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 smtClean="0">
                <a:latin typeface="+mn-lt"/>
                <a:cs typeface="+mn-cs"/>
              </a:rPr>
              <a:t>Examples of format specifiers used in </a:t>
            </a:r>
            <a:r>
              <a:rPr lang="en-US" sz="2000" kern="0" dirty="0" smtClean="0">
                <a:solidFill>
                  <a:srgbClr val="800000"/>
                </a:solidFill>
                <a:latin typeface="+mn-lt"/>
                <a:cs typeface="+mn-cs"/>
              </a:rPr>
              <a:t>printf()</a:t>
            </a:r>
            <a:r>
              <a:rPr lang="en-US" sz="2000" kern="0" dirty="0" smtClean="0">
                <a:latin typeface="+mn-lt"/>
                <a:cs typeface="+mn-cs"/>
              </a:rPr>
              <a:t>: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 smtClean="0">
                <a:solidFill>
                  <a:srgbClr val="C00000"/>
                </a:solidFill>
                <a:latin typeface="+mn-lt"/>
                <a:cs typeface="+mn-cs"/>
              </a:rPr>
              <a:t>%5d</a:t>
            </a:r>
            <a:r>
              <a:rPr lang="en-US" kern="0" dirty="0" smtClean="0">
                <a:latin typeface="+mn-lt"/>
                <a:cs typeface="+mn-cs"/>
              </a:rPr>
              <a:t>: to display an integer in a width of 5, right justified</a:t>
            </a:r>
          </a:p>
          <a:p>
            <a:pPr marL="800100" lvl="1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dirty="0" smtClean="0">
                <a:solidFill>
                  <a:srgbClr val="C00000"/>
                </a:solidFill>
                <a:latin typeface="+mn-lt"/>
                <a:cs typeface="+mn-cs"/>
              </a:rPr>
              <a:t> </a:t>
            </a:r>
            <a:r>
              <a:rPr lang="en-US" kern="0" dirty="0">
                <a:solidFill>
                  <a:srgbClr val="C00000"/>
                </a:solidFill>
                <a:latin typeface="+mn-lt"/>
                <a:cs typeface="+mn-cs"/>
              </a:rPr>
              <a:t>%</a:t>
            </a:r>
            <a:r>
              <a:rPr lang="en-US" kern="0" dirty="0" smtClean="0">
                <a:solidFill>
                  <a:srgbClr val="C00000"/>
                </a:solidFill>
                <a:latin typeface="+mn-lt"/>
                <a:cs typeface="+mn-cs"/>
              </a:rPr>
              <a:t>8.3f</a:t>
            </a:r>
            <a:r>
              <a:rPr lang="en-US" kern="0" dirty="0" smtClean="0"/>
              <a:t>: to display a real number (float or double) in a width of 8, with 3 decimal places, right justified</a:t>
            </a:r>
            <a:endParaRPr lang="en-US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latin typeface="+mn-lt"/>
                <a:cs typeface="+mn-cs"/>
              </a:rPr>
              <a:t>See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Table 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2.3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(page 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65) </a:t>
            </a:r>
            <a:r>
              <a:rPr lang="en-US" sz="2000" kern="0" dirty="0">
                <a:latin typeface="+mn-lt"/>
                <a:cs typeface="+mn-cs"/>
              </a:rPr>
              <a:t>for </a:t>
            </a:r>
            <a:r>
              <a:rPr lang="en-US" sz="2000" kern="0" dirty="0" smtClean="0">
                <a:latin typeface="+mn-lt"/>
                <a:cs typeface="+mn-cs"/>
              </a:rPr>
              <a:t>sample displays</a:t>
            </a:r>
          </a:p>
          <a:p>
            <a:pPr marL="342900" indent="-342900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Note: </a:t>
            </a:r>
            <a:r>
              <a:rPr lang="en-US" sz="2000" kern="0" dirty="0" smtClean="0">
                <a:latin typeface="+mn-lt"/>
                <a:cs typeface="+mn-cs"/>
              </a:rPr>
              <a:t>For </a:t>
            </a:r>
            <a:r>
              <a:rPr lang="en-US" sz="2000" kern="0" dirty="0" smtClean="0">
                <a:solidFill>
                  <a:srgbClr val="800000"/>
                </a:solidFill>
                <a:latin typeface="+mn-lt"/>
                <a:cs typeface="+mn-cs"/>
              </a:rPr>
              <a:t>scanf()</a:t>
            </a:r>
            <a:r>
              <a:rPr lang="en-US" sz="2000" kern="0" dirty="0" smtClean="0">
                <a:latin typeface="+mn-lt"/>
                <a:cs typeface="+mn-cs"/>
              </a:rPr>
              <a:t>, just use the format specifier </a:t>
            </a:r>
            <a:r>
              <a:rPr lang="en-US" sz="2000" u="sng" kern="0" dirty="0" smtClean="0">
                <a:latin typeface="+mn-lt"/>
                <a:cs typeface="+mn-cs"/>
              </a:rPr>
              <a:t>without</a:t>
            </a:r>
            <a:r>
              <a:rPr lang="en-US" sz="2000" kern="0" dirty="0" smtClean="0">
                <a:latin typeface="+mn-lt"/>
                <a:cs typeface="+mn-cs"/>
              </a:rPr>
              <a:t> indicating width, decimal places, etc.</a:t>
            </a:r>
            <a:endParaRPr lang="en-US" sz="1200" kern="0" dirty="0">
              <a:latin typeface="+mn-lt"/>
              <a:cs typeface="+mn-cs"/>
            </a:endParaRPr>
          </a:p>
        </p:txBody>
      </p:sp>
      <p:sp>
        <p:nvSpPr>
          <p:cNvPr id="33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Input</a:t>
            </a:r>
          </a:p>
          <a:p>
            <a:r>
              <a:rPr lang="en-US" sz="1050" dirty="0" smtClean="0"/>
              <a:t>Compute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Output</a:t>
            </a:r>
            <a:endParaRPr 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1897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err="1" smtClean="0">
                <a:solidFill>
                  <a:srgbClr val="0000FF"/>
                </a:solidFill>
              </a:rPr>
              <a:t>Input/Output</a:t>
            </a:r>
            <a:r>
              <a:rPr lang="en-GB" dirty="0" smtClean="0">
                <a:solidFill>
                  <a:srgbClr val="0000FF"/>
                </a:solidFill>
              </a:rPr>
              <a:t> (3/3)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167617"/>
            <a:ext cx="8229600" cy="1885072"/>
          </a:xfrm>
        </p:spPr>
        <p:txBody>
          <a:bodyPr/>
          <a:lstStyle/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C00000"/>
                </a:solidFill>
              </a:rPr>
              <a:t>\n </a:t>
            </a:r>
            <a:r>
              <a:rPr lang="en-US" sz="2000" dirty="0" smtClean="0"/>
              <a:t>is an example of </a:t>
            </a:r>
            <a:r>
              <a:rPr lang="en-US" sz="2000" dirty="0" smtClean="0">
                <a:solidFill>
                  <a:srgbClr val="0000FF"/>
                </a:solidFill>
              </a:rPr>
              <a:t>escape sequence</a:t>
            </a:r>
            <a:endParaRPr lang="en-US" sz="2000" dirty="0" smtClean="0"/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Escape sequences are used in </a:t>
            </a:r>
            <a:r>
              <a:rPr lang="en-US" sz="2000" dirty="0" smtClean="0">
                <a:solidFill>
                  <a:srgbClr val="800000"/>
                </a:solidFill>
              </a:rPr>
              <a:t>printf() </a:t>
            </a:r>
            <a:r>
              <a:rPr lang="en-US" sz="2000" dirty="0" smtClean="0"/>
              <a:t>function for certain special effects or to display certain characters properly</a:t>
            </a: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See </a:t>
            </a:r>
            <a:r>
              <a:rPr lang="en-US" sz="2000" dirty="0" smtClean="0">
                <a:solidFill>
                  <a:srgbClr val="0000FF"/>
                </a:solidFill>
              </a:rPr>
              <a:t>Table 1.4 (pages 32 – 33)</a:t>
            </a:r>
          </a:p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These are the more commonly used escape sequences:</a:t>
            </a:r>
          </a:p>
          <a:p>
            <a:pPr lvl="2" indent="-457200" eaLnBrk="1" hangingPunct="1">
              <a:buSzPct val="120000"/>
              <a:buFont typeface="Wingdings" pitchFamily="2" charset="2"/>
              <a:buNone/>
            </a:pPr>
            <a:endParaRPr lang="en-US" sz="12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59655" y="3046560"/>
          <a:ext cx="8145194" cy="217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4228"/>
                <a:gridCol w="1645920"/>
                <a:gridCol w="5205046"/>
              </a:tblGrid>
              <a:tr h="383813">
                <a:tc>
                  <a:txBody>
                    <a:bodyPr/>
                    <a:lstStyle/>
                    <a:p>
                      <a:r>
                        <a:rPr lang="en-US" dirty="0" smtClean="0"/>
                        <a:t>Escape sequence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383813">
                <a:tc>
                  <a:txBody>
                    <a:bodyPr/>
                    <a:lstStyle/>
                    <a:p>
                      <a:pPr marL="0" indent="0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\n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Subsequent output will appear</a:t>
                      </a:r>
                      <a:r>
                        <a:rPr lang="en-US" baseline="0" dirty="0" smtClean="0"/>
                        <a:t> on the next line</a:t>
                      </a:r>
                      <a:endParaRPr lang="en-US" dirty="0"/>
                    </a:p>
                  </a:txBody>
                  <a:tcPr/>
                </a:tc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\t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Horizontal tab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Move to the next tab position</a:t>
                      </a:r>
                      <a:r>
                        <a:rPr lang="en-US" baseline="0" dirty="0" smtClean="0"/>
                        <a:t> on the current line</a:t>
                      </a:r>
                      <a:endParaRPr lang="en-US" dirty="0"/>
                    </a:p>
                  </a:txBody>
                  <a:tcPr/>
                </a:tc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\"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Double quote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a double quote "</a:t>
                      </a:r>
                      <a:endParaRPr lang="en-US" dirty="0"/>
                    </a:p>
                  </a:txBody>
                  <a:tcPr/>
                </a:tc>
              </a:tr>
              <a:tr h="383813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%%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Percent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Display a percent</a:t>
                      </a:r>
                      <a:r>
                        <a:rPr lang="en-US" baseline="0" dirty="0" smtClean="0"/>
                        <a:t> character 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150737" y="5153465"/>
            <a:ext cx="6865034" cy="608482"/>
            <a:chOff x="1181686" y="5500468"/>
            <a:chExt cx="6865034" cy="608482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 flipV="1">
              <a:off x="1181686" y="5500468"/>
              <a:ext cx="464234" cy="379827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8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1617784" y="5739618"/>
              <a:ext cx="64289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800000"/>
                  </a:solidFill>
                </a:rPr>
                <a:t>Note the error in Table 1.4. It should be 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%%</a:t>
              </a:r>
              <a:r>
                <a:rPr lang="en-US" dirty="0" smtClean="0">
                  <a:solidFill>
                    <a:srgbClr val="800000"/>
                  </a:solidFill>
                </a:rPr>
                <a:t> and not 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\%</a:t>
              </a:r>
              <a:endParaRPr lang="en-SG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16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Input</a:t>
            </a:r>
          </a:p>
          <a:p>
            <a:r>
              <a:rPr lang="en-US" sz="1050" dirty="0" smtClean="0"/>
              <a:t>Compute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Output</a:t>
            </a:r>
            <a:endParaRPr lang="en-US" sz="1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987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#2: Testing </a:t>
            </a:r>
            <a:r>
              <a:rPr lang="en-GB" dirty="0" err="1" smtClean="0">
                <a:solidFill>
                  <a:srgbClr val="0000FF"/>
                </a:solidFill>
              </a:rPr>
              <a:t>scanf</a:t>
            </a:r>
            <a:r>
              <a:rPr lang="en-GB" dirty="0" smtClean="0">
                <a:solidFill>
                  <a:srgbClr val="0000FF"/>
                </a:solidFill>
              </a:rPr>
              <a:t>() and </a:t>
            </a:r>
            <a:r>
              <a:rPr lang="en-GB" dirty="0" err="1" smtClean="0">
                <a:solidFill>
                  <a:srgbClr val="0000FF"/>
                </a:solidFill>
              </a:rPr>
              <a:t>printf</a:t>
            </a:r>
            <a:r>
              <a:rPr lang="en-GB" dirty="0" smtClean="0">
                <a:solidFill>
                  <a:srgbClr val="0000FF"/>
                </a:solidFill>
              </a:rPr>
              <a:t>()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do an exercise in class to explore </a:t>
            </a:r>
            <a:r>
              <a:rPr lang="en-US" sz="2800" dirty="0" err="1" smtClean="0">
                <a:solidFill>
                  <a:srgbClr val="0000FF"/>
                </a:solidFill>
              </a:rPr>
              <a:t>scanf</a:t>
            </a:r>
            <a:r>
              <a:rPr lang="en-US" sz="2800" dirty="0" smtClean="0">
                <a:solidFill>
                  <a:srgbClr val="0000FF"/>
                </a:solidFill>
              </a:rPr>
              <a:t>() </a:t>
            </a:r>
            <a:r>
              <a:rPr lang="en-US" sz="2800" dirty="0" smtClean="0"/>
              <a:t>and </a:t>
            </a:r>
            <a:r>
              <a:rPr lang="en-US" sz="2800" dirty="0" err="1" smtClean="0">
                <a:solidFill>
                  <a:srgbClr val="0000FF"/>
                </a:solidFill>
              </a:rPr>
              <a:t>printf</a:t>
            </a:r>
            <a:r>
              <a:rPr lang="en-US" sz="2800" dirty="0" smtClean="0">
                <a:solidFill>
                  <a:srgbClr val="0000FF"/>
                </a:solidFill>
              </a:rPr>
              <a:t>() </a:t>
            </a:r>
            <a:r>
              <a:rPr lang="en-US" sz="2800" dirty="0" smtClean="0"/>
              <a:t>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Unit3_TestIO.c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C</a:t>
            </a:r>
            <a:r>
              <a:rPr lang="en-US" sz="2400" dirty="0" smtClean="0"/>
              <a:t>opy the above program into your current directory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> </a:t>
            </a:r>
            <a:r>
              <a:rPr lang="en-US" sz="2000" smtClean="0">
                <a:solidFill>
                  <a:srgbClr val="0000FF"/>
                </a:solidFill>
                <a:latin typeface="Lucida Console" panose="020B0609040504020204" pitchFamily="49" charset="0"/>
              </a:rPr>
              <a:t>cp ~cs1010/lect/prog/unit3/Unit3_TestIO.c </a:t>
            </a:r>
            <a:r>
              <a:rPr lang="en-US" sz="2000" dirty="0" smtClean="0">
                <a:solidFill>
                  <a:srgbClr val="0000FF"/>
                </a:solidFill>
                <a:latin typeface="Lucida Console" panose="020B0609040504020204" pitchFamily="49" charset="0"/>
              </a:rPr>
              <a:t>.</a:t>
            </a: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Or download program from CS1010 </a:t>
            </a:r>
            <a:r>
              <a:rPr lang="en-US" sz="2400" dirty="0"/>
              <a:t>Lectures </a:t>
            </a:r>
            <a:r>
              <a:rPr lang="en-US" sz="2400" dirty="0" smtClean="0"/>
              <a:t>page and transfer it into your UNIX account: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000" dirty="0">
                <a:hlinkClick r:id="rId3"/>
              </a:rPr>
              <a:t>http://www.comp.nus.edu.sg/~</a:t>
            </a:r>
            <a:r>
              <a:rPr lang="en-US" sz="2000" dirty="0" smtClean="0">
                <a:hlinkClick r:id="rId3"/>
              </a:rPr>
              <a:t>cs1010/2_resources/lectures.html</a:t>
            </a:r>
            <a:r>
              <a:rPr lang="en-US" sz="2000" dirty="0" smtClean="0"/>
              <a:t> </a:t>
            </a:r>
            <a:endParaRPr lang="en-US" sz="2000" dirty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456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#3: Distance Conversion (1/2)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0"/>
            <a:ext cx="8363760" cy="5134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Convert distance from miles to </a:t>
            </a:r>
            <a:r>
              <a:rPr lang="en-US" sz="2800" dirty="0" err="1" smtClean="0"/>
              <a:t>kilometres</a:t>
            </a:r>
            <a:endParaRPr lang="en-US" sz="28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>
                <a:solidFill>
                  <a:srgbClr val="C00000"/>
                </a:solidFill>
              </a:rPr>
              <a:t>Unit3_MileToKm.c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program is given (which you can copy to your directory as earlier instructed), but for this exercise we want you to type in the program yourself as a practice in using </a:t>
            </a:r>
            <a:r>
              <a:rPr lang="en-US" sz="2400" dirty="0" smtClean="0">
                <a:solidFill>
                  <a:srgbClr val="C00000"/>
                </a:solidFill>
              </a:rPr>
              <a:t>vim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program is shown in the next slide</a:t>
            </a:r>
            <a:endParaRPr lang="en-US" sz="2000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 smtClean="0">
              <a:solidFill>
                <a:srgbClr val="0000FF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1312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dirty="0" smtClean="0">
                <a:solidFill>
                  <a:srgbClr val="0000FF"/>
                </a:solidFill>
              </a:rPr>
              <a:t>Exercise #3: Distance Conversion (2/2)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[TextBox 1]"/>
          <p:cNvSpPr txBox="1"/>
          <p:nvPr/>
        </p:nvSpPr>
        <p:spPr>
          <a:xfrm>
            <a:off x="914400" y="1271997"/>
            <a:ext cx="6898511" cy="5262979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Unit3_MileToKm.c</a:t>
            </a:r>
            <a:endParaRPr lang="en-US" sz="1600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Converts distance in miles to kilometers</a:t>
            </a:r>
            <a:r>
              <a:rPr lang="en-US" sz="1600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US" sz="1600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  <a:endParaRPr lang="en-US" sz="1600" b="1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 KMS_PER_MILE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1.609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miles,  </a:t>
            </a:r>
            <a:r>
              <a:rPr lang="en-US" sz="1600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 - distance in miles. </a:t>
            </a:r>
            <a:endParaRPr lang="en-US" sz="1600" b="1" dirty="0" smtClean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</a:t>
            </a:r>
            <a:r>
              <a:rPr lang="en-US" sz="1600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 - distance in kilometers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Get the distance in miles */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distance in miles: 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&amp;miles);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Convert the distance to </a:t>
            </a:r>
            <a:r>
              <a:rPr lang="en-US" sz="1600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kilometres</a:t>
            </a:r>
            <a:endParaRPr lang="en-US" sz="1600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KMS_PER_MILE * miles;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Display the distance in </a:t>
            </a:r>
            <a:r>
              <a:rPr lang="en-US" sz="1600" b="1" dirty="0" err="1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kilometres</a:t>
            </a:r>
            <a:endParaRPr lang="en-US" sz="1600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"That equals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%9.2f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km.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[Group 22]"/>
          <p:cNvSpPr txBox="1"/>
          <p:nvPr/>
        </p:nvSpPr>
        <p:spPr>
          <a:xfrm>
            <a:off x="6085483" y="1102720"/>
            <a:ext cx="1975475" cy="33855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Unit3_MileToKm.c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24321742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(1/9)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idx="4294967295"/>
          </p:nvPr>
        </p:nvSpPr>
        <p:spPr>
          <a:xfrm>
            <a:off x="587375" y="1344612"/>
            <a:ext cx="8229600" cy="3123216"/>
          </a:xfrm>
        </p:spPr>
        <p:txBody>
          <a:bodyPr>
            <a:normAutofit fontScale="92500" lnSpcReduction="10000"/>
          </a:bodyPr>
          <a:lstStyle/>
          <a:p>
            <a:pPr marL="288925" indent="-288925" eaLnBrk="1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dirty="0" smtClean="0"/>
              <a:t>Computation is through </a:t>
            </a:r>
            <a:r>
              <a:rPr lang="en-US" sz="2600" dirty="0" smtClean="0">
                <a:solidFill>
                  <a:srgbClr val="0000FF"/>
                </a:solidFill>
              </a:rPr>
              <a:t>function</a:t>
            </a:r>
          </a:p>
          <a:p>
            <a:pPr marL="711200" lvl="1" indent="-306388" eaLnBrk="1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 smtClean="0"/>
              <a:t>So far, we have used one function: </a:t>
            </a:r>
            <a:r>
              <a:rPr lang="en-US" sz="2200" dirty="0" smtClean="0">
                <a:solidFill>
                  <a:srgbClr val="C00000"/>
                </a:solidFill>
              </a:rPr>
              <a:t>int main(void) 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274320" lvl="2" indent="0" eaLnBrk="1" hangingPunct="1">
              <a:lnSpc>
                <a:spcPct val="110000"/>
              </a:lnSpc>
              <a:buClr>
                <a:schemeClr val="bg1">
                  <a:lumMod val="50000"/>
                </a:schemeClr>
              </a:buClr>
              <a:buSzPct val="120000"/>
              <a:buNone/>
            </a:pPr>
            <a:r>
              <a:rPr lang="en-US" dirty="0"/>
              <a:t>	</a:t>
            </a:r>
            <a:r>
              <a:rPr lang="en-US" sz="1900" dirty="0" smtClean="0">
                <a:solidFill>
                  <a:srgbClr val="C00000"/>
                </a:solidFill>
              </a:rPr>
              <a:t>main() </a:t>
            </a:r>
            <a:r>
              <a:rPr lang="en-US" sz="1900" dirty="0" smtClean="0"/>
              <a:t>function: where execution of program begins</a:t>
            </a:r>
          </a:p>
          <a:p>
            <a:pPr marL="288925" indent="-288925" eaLnBrk="1" hangingPunct="1">
              <a:lnSpc>
                <a:spcPct val="110000"/>
              </a:lnSpc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600" dirty="0" smtClean="0">
                <a:solidFill>
                  <a:srgbClr val="0000FF"/>
                </a:solidFill>
              </a:rPr>
              <a:t>function body </a:t>
            </a:r>
            <a:r>
              <a:rPr lang="en-US" sz="2600" dirty="0" smtClean="0"/>
              <a:t>has two parts</a:t>
            </a:r>
          </a:p>
          <a:p>
            <a:pPr marL="711200" lvl="1" indent="-306388" eaLnBrk="1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006600"/>
                </a:solidFill>
              </a:rPr>
              <a:t>Declarations statements:</a:t>
            </a:r>
            <a:r>
              <a:rPr lang="en-US" sz="2200" dirty="0" smtClean="0"/>
              <a:t> tell compiler what type of memory cells needed</a:t>
            </a:r>
          </a:p>
          <a:p>
            <a:pPr marL="711200" lvl="1" indent="-306388" eaLnBrk="1" hangingPunct="1">
              <a:lnSpc>
                <a:spcPct val="110000"/>
              </a:lnSpc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 dirty="0" smtClean="0">
                <a:solidFill>
                  <a:srgbClr val="0000FF"/>
                </a:solidFill>
              </a:rPr>
              <a:t>Executable statements</a:t>
            </a:r>
            <a:r>
              <a:rPr lang="en-US" sz="2200" dirty="0" smtClean="0"/>
              <a:t>: describe the processing on the memory cells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04813" y="4454262"/>
            <a:ext cx="5237861" cy="1785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Lucida Console" pitchFamily="49" charset="0"/>
              </a:rPr>
              <a:t>int main(void</a:t>
            </a:r>
            <a:r>
              <a:rPr lang="en-US" sz="2000" dirty="0" smtClean="0">
                <a:solidFill>
                  <a:srgbClr val="C00000"/>
                </a:solidFill>
                <a:latin typeface="Lucida Console" pitchFamily="49" charset="0"/>
              </a:rPr>
              <a:t>) {</a:t>
            </a:r>
            <a:endParaRPr lang="en-US" sz="2000" dirty="0">
              <a:solidFill>
                <a:srgbClr val="C00000"/>
              </a:solidFill>
              <a:latin typeface="Lucida Console" pitchFamily="49" charset="0"/>
            </a:endParaRP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Lucida Console" pitchFamily="49" charset="0"/>
              </a:rPr>
              <a:t>  	</a:t>
            </a:r>
            <a:r>
              <a:rPr lang="en-US" sz="2000" dirty="0">
                <a:solidFill>
                  <a:srgbClr val="006600"/>
                </a:solidFill>
                <a:latin typeface="Lucida Console" pitchFamily="49" charset="0"/>
              </a:rPr>
              <a:t>/* declaration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Lucida Console" pitchFamily="49" charset="0"/>
              </a:rPr>
              <a:t>   	</a:t>
            </a:r>
            <a:r>
              <a:rPr lang="en-US" sz="2000" dirty="0">
                <a:solidFill>
                  <a:srgbClr val="0000E5"/>
                </a:solidFill>
                <a:latin typeface="Lucida Console" pitchFamily="49" charset="0"/>
              </a:rPr>
              <a:t>/* executable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Lucida Console" pitchFamily="49" charset="0"/>
              </a:rPr>
              <a:t>   	</a:t>
            </a:r>
            <a:r>
              <a:rPr lang="en-US" sz="2000" dirty="0">
                <a:solidFill>
                  <a:srgbClr val="7030A0"/>
                </a:solidFill>
                <a:latin typeface="Lucida Console" pitchFamily="49" charset="0"/>
              </a:rPr>
              <a:t>return 0;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Lucida Console" pitchFamily="49" charset="0"/>
              </a:rPr>
              <a:t>}</a:t>
            </a:r>
            <a:endParaRPr lang="en-SG" sz="2000" dirty="0">
              <a:solidFill>
                <a:srgbClr val="C00000"/>
              </a:solidFill>
              <a:latin typeface="Lucida Console" pitchFamily="49" charset="0"/>
            </a:endParaRP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1846951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(2/9)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207008"/>
            <a:ext cx="8229600" cy="598643"/>
          </a:xfrm>
        </p:spPr>
        <p:txBody>
          <a:bodyPr/>
          <a:lstStyle/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6600"/>
                </a:solidFill>
              </a:rPr>
              <a:t>Declaration Statements</a:t>
            </a:r>
            <a:r>
              <a:rPr lang="en-US" sz="2400" dirty="0" smtClean="0"/>
              <a:t>: To declare use of variables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90441" y="1761892"/>
            <a:ext cx="357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count, value;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412113" y="2043156"/>
            <a:ext cx="1678328" cy="730133"/>
            <a:chOff x="1412113" y="2043156"/>
            <a:chExt cx="1678328" cy="730133"/>
          </a:xfrm>
        </p:grpSpPr>
        <p:cxnSp>
          <p:nvCxnSpPr>
            <p:cNvPr id="4" name="Straight Arrow Connector 3"/>
            <p:cNvCxnSpPr/>
            <p:nvPr/>
          </p:nvCxnSpPr>
          <p:spPr>
            <a:xfrm flipV="1">
              <a:off x="2338087" y="2043156"/>
              <a:ext cx="752354" cy="36080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1412113" y="2403957"/>
              <a:ext cx="1302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Data type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14441" y="2127792"/>
            <a:ext cx="2573437" cy="687664"/>
            <a:chOff x="4614441" y="2127792"/>
            <a:chExt cx="2573437" cy="687664"/>
          </a:xfrm>
        </p:grpSpPr>
        <p:cxnSp>
          <p:nvCxnSpPr>
            <p:cNvPr id="13" name="Straight Arrow Connector 12"/>
            <p:cNvCxnSpPr/>
            <p:nvPr/>
          </p:nvCxnSpPr>
          <p:spPr>
            <a:xfrm flipH="1" flipV="1">
              <a:off x="4614441" y="2127792"/>
              <a:ext cx="733063" cy="34148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878729" y="2446124"/>
              <a:ext cx="2309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Names of variables</a:t>
              </a:r>
              <a:endParaRPr lang="en-US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5555850" y="2127793"/>
              <a:ext cx="1" cy="34148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5"/>
          <p:cNvSpPr txBox="1">
            <a:spLocks/>
          </p:cNvSpPr>
          <p:nvPr/>
        </p:nvSpPr>
        <p:spPr>
          <a:xfrm>
            <a:off x="553655" y="2877448"/>
            <a:ext cx="8229600" cy="3657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rgbClr val="0000FF"/>
                </a:solidFill>
              </a:rPr>
              <a:t>User-defined Identifier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Name of a variable or function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May consist of letters (a-z, A-Z), digits (0-9) and underscores (_), but MUST NOT begin with a digit 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Case sensitive, i.e. </a:t>
            </a:r>
            <a:r>
              <a:rPr lang="en-US" dirty="0" smtClean="0">
                <a:solidFill>
                  <a:srgbClr val="C00000"/>
                </a:solidFill>
              </a:rPr>
              <a:t>count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Count</a:t>
            </a:r>
            <a:r>
              <a:rPr lang="en-US" dirty="0" smtClean="0"/>
              <a:t> are two distinct identifiers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Guideline: Usually should begin with lowercase letter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Must not be reserved words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Should avoid standard identifiers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i="1" dirty="0"/>
              <a:t>Valid identifiers: </a:t>
            </a:r>
            <a:r>
              <a:rPr lang="en-US" dirty="0" err="1"/>
              <a:t>maxEntries</a:t>
            </a:r>
            <a:r>
              <a:rPr lang="en-US" dirty="0"/>
              <a:t>, _X123, </a:t>
            </a:r>
            <a:r>
              <a:rPr lang="en-US" dirty="0" err="1"/>
              <a:t>this_IS_a_long_name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/>
              <a:t>Invalid</a:t>
            </a:r>
            <a:r>
              <a:rPr lang="en-US" dirty="0"/>
              <a:t>: 1Letter, double, </a:t>
            </a:r>
            <a:r>
              <a:rPr lang="en-US" dirty="0" smtClean="0"/>
              <a:t>return, </a:t>
            </a:r>
            <a:r>
              <a:rPr lang="en-US" dirty="0" err="1"/>
              <a:t>joe’s</a:t>
            </a:r>
            <a:r>
              <a:rPr lang="en-US" dirty="0"/>
              <a:t>, ice cream, </a:t>
            </a:r>
            <a:r>
              <a:rPr lang="en-US" dirty="0" smtClean="0"/>
              <a:t>T*S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273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/>
      <p:bldP spid="2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(3/9)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207008"/>
            <a:ext cx="8229600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Reserved words</a:t>
            </a:r>
            <a:r>
              <a:rPr lang="en-US" sz="2400" dirty="0" smtClean="0"/>
              <a:t> (or </a:t>
            </a:r>
            <a:r>
              <a:rPr lang="en-US" sz="2400" dirty="0" smtClean="0">
                <a:solidFill>
                  <a:srgbClr val="0000FF"/>
                </a:solidFill>
              </a:rPr>
              <a:t>keywords</a:t>
            </a:r>
            <a:r>
              <a:rPr lang="en-US" sz="2400" dirty="0" smtClean="0"/>
              <a:t>)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Have special meaning in C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C00000"/>
                </a:solidFill>
              </a:rPr>
              <a:t>int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void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return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Complete </a:t>
            </a:r>
            <a:r>
              <a:rPr lang="en-US" dirty="0"/>
              <a:t>list: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c.ihypress.ca/reserved.html</a:t>
            </a:r>
            <a:endParaRPr lang="en-US" dirty="0" smtClean="0"/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Cannot be used for user-defined identifiers (names of variables or functions)</a:t>
            </a:r>
          </a:p>
          <a:p>
            <a:pPr marL="288925" indent="-288925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Standard identifiers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Names of common functions, such as </a:t>
            </a:r>
            <a:r>
              <a:rPr lang="en-US" sz="2000" dirty="0" err="1" smtClean="0">
                <a:solidFill>
                  <a:srgbClr val="C00000"/>
                </a:solidFill>
              </a:rPr>
              <a:t>printf</a:t>
            </a:r>
            <a:r>
              <a:rPr lang="en-US" sz="2000" dirty="0" smtClean="0"/>
              <a:t>, </a:t>
            </a:r>
            <a:r>
              <a:rPr lang="en-US" sz="2000" dirty="0" err="1" smtClean="0">
                <a:solidFill>
                  <a:srgbClr val="C00000"/>
                </a:solidFill>
              </a:rPr>
              <a:t>scanf</a:t>
            </a:r>
            <a:endParaRPr lang="en-US" dirty="0">
              <a:solidFill>
                <a:srgbClr val="C00000"/>
              </a:solidFill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Avoid naming your variables/functions with the same name of built-in functions you intend to use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7619250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(4/9)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29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207008"/>
            <a:ext cx="8122672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Executable statements</a:t>
            </a:r>
            <a:endParaRPr lang="en-US" sz="2400" dirty="0" smtClean="0"/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I/O statements (</a:t>
            </a:r>
            <a:r>
              <a:rPr lang="en-US" sz="2000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/>
              <a:t>printf</a:t>
            </a:r>
            <a:r>
              <a:rPr lang="en-US" dirty="0" smtClean="0"/>
              <a:t>, </a:t>
            </a:r>
            <a:r>
              <a:rPr lang="en-US" dirty="0" err="1" smtClean="0"/>
              <a:t>scanf</a:t>
            </a:r>
            <a:r>
              <a:rPr lang="en-US" dirty="0" smtClean="0"/>
              <a:t>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Computational and assignment statements </a:t>
            </a: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Assignment statements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Store a value or a computational result in a variable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(Note: ‘=’ means </a:t>
            </a:r>
            <a:r>
              <a:rPr lang="en-US" b="1" dirty="0" smtClean="0"/>
              <a:t>‘assign value on its right to the variable on its left’</a:t>
            </a:r>
            <a:r>
              <a:rPr lang="en-US" dirty="0" smtClean="0"/>
              <a:t>; it does NOT mean equality)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Left side of ‘=’ is called </a:t>
            </a:r>
            <a:r>
              <a:rPr lang="en-US" sz="2000" dirty="0" err="1" smtClean="0">
                <a:solidFill>
                  <a:srgbClr val="C00000"/>
                </a:solidFill>
              </a:rPr>
              <a:t>lvalue</a:t>
            </a:r>
            <a:endParaRPr lang="en-US" sz="2000" dirty="0" smtClean="0">
              <a:solidFill>
                <a:srgbClr val="C00000"/>
              </a:solidFill>
            </a:endParaRPr>
          </a:p>
        </p:txBody>
      </p:sp>
      <p:pic>
        <p:nvPicPr>
          <p:cNvPr id="8" name="Picture 2" descr="fig0203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2836"/>
          <a:stretch>
            <a:fillRect/>
          </a:stretch>
        </p:blipFill>
        <p:spPr bwMode="auto">
          <a:xfrm>
            <a:off x="2567813" y="4140954"/>
            <a:ext cx="58801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fig0203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27164"/>
          <a:stretch>
            <a:fillRect/>
          </a:stretch>
        </p:blipFill>
        <p:spPr bwMode="auto">
          <a:xfrm>
            <a:off x="2586863" y="4856916"/>
            <a:ext cx="58801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9966" y="5005953"/>
            <a:ext cx="395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C00000"/>
                </a:solidFill>
              </a:rPr>
              <a:t>kms</a:t>
            </a:r>
            <a:r>
              <a:rPr lang="en-US" dirty="0" smtClean="0">
                <a:solidFill>
                  <a:srgbClr val="C00000"/>
                </a:solidFill>
              </a:rPr>
              <a:t> = KMS_PER_MILE * miles;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9262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Unit 3: Overview of C Programming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599"/>
            <a:ext cx="8420559" cy="5117123"/>
          </a:xfrm>
        </p:spPr>
        <p:txBody>
          <a:bodyPr>
            <a:normAutofit/>
          </a:bodyPr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A Simple C Program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Variables and Data Types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dirty="0"/>
              <a:t>Program </a:t>
            </a:r>
            <a:r>
              <a:rPr lang="en-GB" sz="2800" dirty="0" smtClean="0"/>
              <a:t>Structure</a:t>
            </a:r>
          </a:p>
          <a:p>
            <a:pPr marL="909638" lvl="1" indent="-280988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err="1" smtClean="0"/>
              <a:t>Preprocessor</a:t>
            </a:r>
            <a:r>
              <a:rPr lang="en-GB" dirty="0" smtClean="0"/>
              <a:t> directives</a:t>
            </a:r>
          </a:p>
          <a:p>
            <a:pPr marL="909638" lvl="1" indent="-280988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Input</a:t>
            </a:r>
          </a:p>
          <a:p>
            <a:pPr marL="909638" lvl="1" indent="-280988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Compute</a:t>
            </a:r>
          </a:p>
          <a:p>
            <a:pPr marL="909638" lvl="1" indent="-280988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dirty="0" smtClean="0"/>
              <a:t>Output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smtClean="0"/>
              <a:t>Math Functions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smtClean="0"/>
              <a:t>Programming Style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GB" sz="2800" smtClean="0"/>
              <a:t>Common Mistakes</a:t>
            </a:r>
            <a:endParaRPr lang="en-GB" sz="28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Unit3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08482170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1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1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1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1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1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1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1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1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2290A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1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1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1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1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1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1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10" fill="hold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5"/>
      <p:bldP spid="14339" grpId="1" build="p" bldLvl="5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(5/9)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2" name="Content Placeholder 5"/>
          <p:cNvSpPr>
            <a:spLocks noGrp="1"/>
          </p:cNvSpPr>
          <p:nvPr>
            <p:ph idx="1"/>
          </p:nvPr>
        </p:nvSpPr>
        <p:spPr>
          <a:xfrm>
            <a:off x="1170432" y="1320229"/>
            <a:ext cx="3072384" cy="447611"/>
          </a:xfrm>
        </p:spPr>
        <p:txBody>
          <a:bodyPr/>
          <a:lstStyle/>
          <a:p>
            <a:pPr marL="457200" lvl="3" indent="-457200" eaLnBrk="1" hangingPunct="1">
              <a:spcBef>
                <a:spcPts val="0"/>
              </a:spcBef>
              <a:buSzPct val="120000"/>
              <a:buFont typeface="Wingdings" pitchFamily="2" charset="2"/>
              <a:buNone/>
            </a:pPr>
            <a:r>
              <a:rPr lang="en-US" sz="1800" dirty="0" err="1" smtClean="0"/>
              <a:t>Eg</a:t>
            </a:r>
            <a:r>
              <a:rPr lang="en-US" sz="1800" dirty="0" smtClean="0"/>
              <a:t>:   </a:t>
            </a:r>
            <a:r>
              <a:rPr lang="en-US" sz="1800" dirty="0" smtClean="0">
                <a:solidFill>
                  <a:srgbClr val="C00000"/>
                </a:solidFill>
              </a:rPr>
              <a:t>sum = sum + item;</a:t>
            </a:r>
          </a:p>
          <a:p>
            <a:pPr lvl="2" indent="-338138" eaLnBrk="1" hangingPunct="1">
              <a:buSzPct val="120000"/>
              <a:buFont typeface="Wingdings" pitchFamily="2" charset="2"/>
              <a:buNone/>
            </a:pPr>
            <a:endParaRPr lang="en-US" sz="2000" dirty="0" smtClean="0">
              <a:solidFill>
                <a:srgbClr val="0000FF"/>
              </a:solidFill>
            </a:endParaRPr>
          </a:p>
        </p:txBody>
      </p:sp>
      <p:pic>
        <p:nvPicPr>
          <p:cNvPr id="13" name="Picture 2" descr="fig0204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4435"/>
          <a:stretch>
            <a:fillRect/>
          </a:stretch>
        </p:blipFill>
        <p:spPr bwMode="auto">
          <a:xfrm>
            <a:off x="4539362" y="1274891"/>
            <a:ext cx="3542276" cy="54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2" descr="fig0204"/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31096"/>
          <a:stretch>
            <a:fillRect/>
          </a:stretch>
        </p:blipFill>
        <p:spPr bwMode="auto">
          <a:xfrm>
            <a:off x="4551553" y="1828800"/>
            <a:ext cx="3470783" cy="14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Content Placeholder 5"/>
          <p:cNvSpPr txBox="1">
            <a:spLocks/>
          </p:cNvSpPr>
          <p:nvPr/>
        </p:nvSpPr>
        <p:spPr bwMode="auto">
          <a:xfrm>
            <a:off x="355726" y="3255265"/>
            <a:ext cx="8669730" cy="342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lang="en-US" sz="2000" kern="0" dirty="0" smtClean="0">
                <a:latin typeface="+mn-lt"/>
                <a:cs typeface="+mn-cs"/>
              </a:rPr>
              <a:t>Examples of invalid assignment (result in compilation error </a:t>
            </a:r>
            <a:r>
              <a:rPr lang="en-US" sz="2000" kern="0" dirty="0" smtClean="0">
                <a:solidFill>
                  <a:srgbClr val="0000FF"/>
                </a:solidFill>
                <a:latin typeface="+mn-lt"/>
                <a:cs typeface="+mn-cs"/>
              </a:rPr>
              <a:t>“lvalue required as left operand of assignment”</a:t>
            </a:r>
            <a:r>
              <a:rPr lang="en-US" sz="2000" kern="0" dirty="0" smtClean="0">
                <a:latin typeface="+mn-lt"/>
                <a:cs typeface="+mn-cs"/>
              </a:rPr>
              <a:t>):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32 = a;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Console" pitchFamily="49" charset="0"/>
                <a:cs typeface="+mn-cs"/>
              </a:rPr>
              <a:t>// ’32’ is not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Lucida Console" pitchFamily="49" charset="0"/>
                <a:cs typeface="+mn-cs"/>
              </a:rPr>
              <a:t> a variable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  <a:cs typeface="+mn-cs"/>
              </a:rPr>
              <a:t>a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+ b = c;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Lucida Console" pitchFamily="49" charset="0"/>
                <a:cs typeface="+mn-cs"/>
              </a:rPr>
              <a:t>// ‘a + b’ is an</a:t>
            </a:r>
            <a:r>
              <a:rPr kumimoji="0" lang="en-US" sz="1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Lucida Console" pitchFamily="49" charset="0"/>
                <a:cs typeface="+mn-cs"/>
              </a:rPr>
              <a:t> expression, not variable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742950" lvl="1" indent="-2921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 smtClean="0"/>
              <a:t>Assignment can be cascaded, with associativity from </a:t>
            </a:r>
            <a:r>
              <a:rPr lang="en-US" sz="2000" kern="0" dirty="0" smtClean="0">
                <a:solidFill>
                  <a:srgbClr val="0000FF"/>
                </a:solidFill>
              </a:rPr>
              <a:t>right to left</a:t>
            </a:r>
            <a:r>
              <a:rPr lang="en-US" sz="2000" kern="0" dirty="0" smtClean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  <a:t>a = b = c = 3 + 6; </a:t>
            </a:r>
            <a:r>
              <a:rPr lang="en-US" kern="0" dirty="0" smtClean="0"/>
              <a:t>// 9 assigned to variables c, b and a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 smtClean="0"/>
              <a:t>The above is equivalent to: </a:t>
            </a: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  <a:t>a = (b = (c = 3 + 6));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kern="0" dirty="0" smtClean="0"/>
              <a:t>	which is also equivalent to: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  <a:t>		c = 3 + 6;</a:t>
            </a:r>
            <a:b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</a:b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  <a:t>	b = c;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 smtClean="0">
                <a:solidFill>
                  <a:srgbClr val="800000"/>
                </a:solidFill>
                <a:latin typeface="Lucida Console" pitchFamily="49" charset="0"/>
              </a:rPr>
              <a:t>		a = b;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7" name="Content Placeholder 5"/>
          <p:cNvSpPr txBox="1">
            <a:spLocks/>
          </p:cNvSpPr>
          <p:nvPr/>
        </p:nvSpPr>
        <p:spPr bwMode="auto">
          <a:xfrm>
            <a:off x="365760" y="1887157"/>
            <a:ext cx="4255008" cy="85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Note: </a:t>
            </a:r>
            <a:r>
              <a:rPr kumimoji="0" lang="en-US" sz="20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lvalue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kumimoji="0" lang="en-US" sz="20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must be </a:t>
            </a:r>
            <a:r>
              <a:rPr kumimoji="0" lang="en-US" sz="200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assignable</a:t>
            </a:r>
          </a:p>
        </p:txBody>
      </p:sp>
    </p:spTree>
    <p:extLst>
      <p:ext uri="{BB962C8B-B14F-4D97-AF65-F5344CB8AC3E}">
        <p14:creationId xmlns:p14="http://schemas.microsoft.com/office/powerpoint/2010/main" val="33882531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(6/9)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9" name="Content Placeholder 5"/>
          <p:cNvSpPr txBox="1">
            <a:spLocks/>
          </p:cNvSpPr>
          <p:nvPr/>
        </p:nvSpPr>
        <p:spPr bwMode="auto">
          <a:xfrm>
            <a:off x="263048" y="1352811"/>
            <a:ext cx="8563960" cy="509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921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400" kern="0" dirty="0" smtClean="0">
                <a:solidFill>
                  <a:srgbClr val="0000FF"/>
                </a:solidFill>
              </a:rPr>
              <a:t>Side Effect</a:t>
            </a:r>
            <a:r>
              <a:rPr lang="en-US" sz="2400" kern="0" dirty="0" smtClean="0"/>
              <a:t>: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An assignment statement does not just assigns, it also has the </a:t>
            </a:r>
            <a:r>
              <a:rPr lang="en-US" sz="2000" u="sng" kern="0" dirty="0" smtClean="0"/>
              <a:t>side effect </a:t>
            </a:r>
            <a:r>
              <a:rPr lang="en-US" sz="2000" kern="0" dirty="0" smtClean="0"/>
              <a:t>of returning the value of its right-hand side expression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Hence </a:t>
            </a: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 smtClean="0"/>
              <a:t>has the side effect of returning the value of 12, besides assigning 12 to </a:t>
            </a: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a</a:t>
            </a:r>
            <a:endParaRPr lang="en-US" sz="2000" kern="0" dirty="0" smtClean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Usually we don’t make use of its side effect, but sometimes we do, </a:t>
            </a:r>
            <a:r>
              <a:rPr lang="en-US" sz="2000" kern="0" dirty="0" err="1" smtClean="0"/>
              <a:t>eg</a:t>
            </a:r>
            <a:r>
              <a:rPr lang="en-US" sz="2000" kern="0" dirty="0" smtClean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		z = a = 12; </a:t>
            </a:r>
            <a:r>
              <a:rPr lang="en-US" sz="2000" kern="0" dirty="0" smtClean="0"/>
              <a:t>// or z = (a = 12);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The above makes use of the side effect of the assignment statement </a:t>
            </a: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 smtClean="0"/>
              <a:t>(which returns 12) and assigns it to </a:t>
            </a: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z</a:t>
            </a:r>
            <a:endParaRPr lang="en-US" sz="2000" kern="0" dirty="0" smtClean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Side effects have their use, but </a:t>
            </a:r>
            <a:r>
              <a:rPr lang="en-US" sz="2000" kern="0" dirty="0" smtClean="0">
                <a:solidFill>
                  <a:srgbClr val="0000FF"/>
                </a:solidFill>
              </a:rPr>
              <a:t>avoid convoluted codes</a:t>
            </a:r>
            <a:r>
              <a:rPr lang="en-US" sz="2000" kern="0" dirty="0" smtClean="0"/>
              <a:t>: 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 smtClean="0">
                <a:solidFill>
                  <a:srgbClr val="800000"/>
                </a:solidFill>
                <a:latin typeface="Lucida Console" pitchFamily="49" charset="0"/>
              </a:rPr>
              <a:t>		a = 5 + (b = 10); </a:t>
            </a:r>
            <a:r>
              <a:rPr lang="en-US" sz="2000" kern="0" dirty="0" smtClean="0"/>
              <a:t>// assign 10 to b, and 15 to a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 smtClean="0"/>
              <a:t>Side effects also apply to expressions involving other operators (</a:t>
            </a:r>
            <a:r>
              <a:rPr lang="en-US" sz="2000" kern="0" dirty="0" err="1" smtClean="0"/>
              <a:t>eg</a:t>
            </a:r>
            <a:r>
              <a:rPr lang="en-US" sz="2000" kern="0" dirty="0" smtClean="0"/>
              <a:t>: logical operators). We will see more of this later.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502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(7/9)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80160"/>
            <a:ext cx="8229600" cy="4998403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Arithmetic operations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627062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00FF"/>
                </a:solidFill>
              </a:rPr>
              <a:t>Binary Operators</a:t>
            </a:r>
            <a:r>
              <a:rPr lang="en-US" sz="2000" dirty="0" smtClean="0"/>
              <a:t>: </a:t>
            </a:r>
            <a:r>
              <a:rPr lang="en-US" sz="2000" dirty="0" smtClean="0">
                <a:solidFill>
                  <a:srgbClr val="C00000"/>
                </a:solidFill>
              </a:rPr>
              <a:t>+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–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*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/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C00000"/>
                </a:solidFill>
              </a:rPr>
              <a:t>%</a:t>
            </a:r>
            <a:r>
              <a:rPr lang="en-US" sz="2000" dirty="0" smtClean="0"/>
              <a:t> (modulo or remainder)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FF"/>
                </a:solidFill>
              </a:rPr>
              <a:t>Left Associative </a:t>
            </a:r>
            <a:r>
              <a:rPr lang="en-US" sz="1800" dirty="0" smtClean="0"/>
              <a:t>(from left to right)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46 / 15 / 2  </a:t>
            </a:r>
            <a:r>
              <a:rPr lang="en-US" sz="1600" dirty="0" smtClean="0">
                <a:sym typeface="Wingdings" pitchFamily="2" charset="2"/>
              </a:rPr>
              <a:t> 3 / 2 </a:t>
            </a:r>
            <a:r>
              <a:rPr lang="en-US" sz="1600" dirty="0" smtClean="0"/>
              <a:t> 1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19 % 7 % 3 </a:t>
            </a:r>
            <a:r>
              <a:rPr lang="en-US" sz="1600" dirty="0" smtClean="0">
                <a:sym typeface="Wingdings" pitchFamily="2" charset="2"/>
              </a:rPr>
              <a:t> 5 % 3  2</a:t>
            </a:r>
            <a:r>
              <a:rPr lang="en-US" sz="1600" dirty="0" smtClean="0"/>
              <a:t> </a:t>
            </a:r>
          </a:p>
          <a:p>
            <a:pPr marL="627062" lvl="1" indent="-342900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b="1" dirty="0" smtClean="0">
                <a:solidFill>
                  <a:srgbClr val="0000FF"/>
                </a:solidFill>
              </a:rPr>
              <a:t>Unary operators</a:t>
            </a:r>
            <a:r>
              <a:rPr lang="en-US" sz="2400" dirty="0" smtClean="0"/>
              <a:t>: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+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–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FF"/>
                </a:solidFill>
              </a:rPr>
              <a:t>Right Associative 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 smtClean="0"/>
              <a:t>x = – 23                          p = +4 * 10 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Execution from left to right, respecting parentheses rule, and then precedence rule, and then associative rule </a:t>
            </a:r>
            <a:r>
              <a:rPr lang="en-US" sz="1800" dirty="0" smtClean="0">
                <a:solidFill>
                  <a:srgbClr val="006600"/>
                </a:solidFill>
              </a:rPr>
              <a:t>(next page)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FF"/>
                </a:solidFill>
              </a:rPr>
              <a:t>addition, subtraction are lower in precedence than multiplication, division, and remainder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/>
              <a:t>Truncated result if result can’t be stored </a:t>
            </a:r>
            <a:r>
              <a:rPr lang="en-US" sz="1800" dirty="0" smtClean="0">
                <a:solidFill>
                  <a:srgbClr val="006600"/>
                </a:solidFill>
              </a:rPr>
              <a:t>(the page after next)</a:t>
            </a:r>
            <a:endParaRPr lang="en-US" sz="2000" dirty="0" smtClean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 smtClean="0">
                <a:solidFill>
                  <a:srgbClr val="0000FF"/>
                </a:solidFill>
              </a:rPr>
              <a:t>int n;     n = 9 * 0.5;       </a:t>
            </a:r>
            <a:r>
              <a:rPr lang="en-US" sz="1800" dirty="0" smtClean="0"/>
              <a:t>results in </a:t>
            </a:r>
            <a:r>
              <a:rPr lang="en-US" sz="1800" dirty="0" smtClean="0">
                <a:solidFill>
                  <a:srgbClr val="0000FF"/>
                </a:solidFill>
              </a:rPr>
              <a:t>4</a:t>
            </a:r>
            <a:r>
              <a:rPr lang="en-US" sz="1800" dirty="0" smtClean="0"/>
              <a:t> being stored in</a:t>
            </a:r>
            <a:r>
              <a:rPr lang="en-US" sz="1800" dirty="0" smtClean="0">
                <a:solidFill>
                  <a:srgbClr val="0000FF"/>
                </a:solidFill>
              </a:rPr>
              <a:t> n</a:t>
            </a:r>
            <a:r>
              <a:rPr lang="en-US" sz="1800" dirty="0" smtClean="0"/>
              <a:t>.</a:t>
            </a:r>
          </a:p>
          <a:p>
            <a:pPr lvl="1" indent="-388938" eaLnBrk="1" hangingPunct="1">
              <a:buSzPct val="120000"/>
            </a:pP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10" name="[TextBox 9]"/>
          <p:cNvSpPr txBox="1"/>
          <p:nvPr/>
        </p:nvSpPr>
        <p:spPr>
          <a:xfrm>
            <a:off x="3831771" y="6096000"/>
            <a:ext cx="316879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Try out </a:t>
            </a:r>
            <a:r>
              <a:rPr lang="en-US" b="1" dirty="0" smtClean="0">
                <a:solidFill>
                  <a:srgbClr val="C00000"/>
                </a:solidFill>
              </a:rPr>
              <a:t>Unit3_ArithOps.c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4253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(8/9)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280161"/>
            <a:ext cx="8229600" cy="611702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Arithmetic operators: Associativity &amp; Precedence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257377"/>
              </p:ext>
            </p:extLst>
          </p:nvPr>
        </p:nvGraphicFramePr>
        <p:xfrm>
          <a:off x="754377" y="1957070"/>
          <a:ext cx="7754191" cy="250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830"/>
                <a:gridCol w="4200040"/>
                <a:gridCol w="1627321"/>
              </a:tblGrid>
              <a:tr h="350940"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r>
                        <a:rPr lang="en-US" baseline="0" dirty="0" smtClean="0"/>
                        <a:t>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Operator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Associativity</a:t>
                      </a:r>
                      <a:endParaRPr lang="en-SG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( )   </a:t>
                      </a:r>
                      <a:r>
                        <a:rPr lang="en-US" sz="1400" dirty="0" err="1" smtClean="0"/>
                        <a:t>expr</a:t>
                      </a:r>
                      <a:r>
                        <a:rPr lang="en-US" sz="1400" dirty="0" smtClean="0"/>
                        <a:t>++</a:t>
                      </a:r>
                      <a:r>
                        <a:rPr lang="en-US" sz="1400" baseline="0" dirty="0" smtClean="0"/>
                        <a:t>   </a:t>
                      </a:r>
                      <a:r>
                        <a:rPr lang="en-US" sz="1400" baseline="0" dirty="0" err="1" smtClean="0"/>
                        <a:t>expr</a:t>
                      </a:r>
                      <a:r>
                        <a:rPr lang="en-US" sz="1400" baseline="0" dirty="0" smtClean="0"/>
                        <a:t>--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  &amp;  +  -   ++</a:t>
                      </a:r>
                      <a:r>
                        <a:rPr lang="en-US" sz="1400" dirty="0" err="1" smtClean="0"/>
                        <a:t>expr</a:t>
                      </a:r>
                      <a:r>
                        <a:rPr lang="en-US" sz="1400" baseline="0" dirty="0" smtClean="0"/>
                        <a:t>  --</a:t>
                      </a:r>
                      <a:r>
                        <a:rPr lang="en-US" sz="1400" baseline="0" dirty="0" err="1" smtClean="0"/>
                        <a:t>expr</a:t>
                      </a:r>
                      <a:r>
                        <a:rPr lang="en-US" sz="1400" baseline="0" dirty="0" smtClean="0"/>
                        <a:t>  (typecast)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</a:t>
                      </a:r>
                      <a:r>
                        <a:rPr lang="en-US" sz="1600" baseline="0" dirty="0" smtClean="0"/>
                        <a:t> to L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*  /  %</a:t>
                      </a:r>
                      <a:endParaRPr lang="en-SG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L to R</a:t>
                      </a:r>
                      <a:endParaRPr lang="en-SG" sz="1600" dirty="0"/>
                    </a:p>
                  </a:txBody>
                  <a:tcPr/>
                </a:tc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  -</a:t>
                      </a:r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=  +=  -=  *=  /=  %= 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 to L</a:t>
                      </a:r>
                      <a:endParaRPr lang="en-SG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4849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100" dirty="0" smtClean="0">
                <a:solidFill>
                  <a:srgbClr val="0070C0"/>
                </a:solidFill>
              </a:rPr>
              <a:t>Program Structure: </a:t>
            </a:r>
            <a:r>
              <a:rPr lang="en-GB" dirty="0" smtClean="0">
                <a:solidFill>
                  <a:srgbClr val="0000FF"/>
                </a:solidFill>
              </a:rPr>
              <a:t>Compute (9/9)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8" name="[TextBox 1]"/>
          <p:cNvSpPr txBox="1"/>
          <p:nvPr/>
        </p:nvSpPr>
        <p:spPr>
          <a:xfrm>
            <a:off x="7870370" y="385570"/>
            <a:ext cx="1155086" cy="784830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Preprocessor </a:t>
            </a:r>
          </a:p>
          <a:p>
            <a:r>
              <a:rPr lang="en-US" sz="1050" dirty="0" smtClean="0"/>
              <a:t>Input</a:t>
            </a:r>
          </a:p>
          <a:p>
            <a:r>
              <a:rPr lang="en-US" sz="1200" dirty="0" smtClean="0">
                <a:solidFill>
                  <a:srgbClr val="C00000"/>
                </a:solidFill>
              </a:rPr>
              <a:t>Compute</a:t>
            </a:r>
          </a:p>
          <a:p>
            <a:r>
              <a:rPr lang="en-US" sz="1050" dirty="0" smtClean="0"/>
              <a:t>Output</a:t>
            </a:r>
            <a:endParaRPr lang="en-US" sz="1050" dirty="0"/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73088" y="1270000"/>
            <a:ext cx="8229600" cy="2319338"/>
          </a:xfrm>
        </p:spPr>
        <p:txBody>
          <a:bodyPr/>
          <a:lstStyle/>
          <a:p>
            <a:pPr marL="393700" indent="-393700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rgbClr val="0000FF"/>
                </a:solidFill>
              </a:rPr>
              <a:t>Mixed-Type Arithmetic Operations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smtClean="0">
                <a:solidFill>
                  <a:srgbClr val="C00000"/>
                </a:solidFill>
              </a:rPr>
              <a:t>      </a:t>
            </a:r>
            <a:r>
              <a:rPr lang="en-US" sz="200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m = 10/4;  </a:t>
            </a:r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means </a:t>
            </a:r>
            <a:endParaRPr lang="en-US" sz="2000" dirty="0" smtClean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  </a:t>
            </a:r>
            <a:r>
              <a:rPr lang="en-US" sz="2000" dirty="0" smtClean="0">
                <a:solidFill>
                  <a:srgbClr val="800000"/>
                </a:solidFill>
              </a:rPr>
              <a:t>    </a:t>
            </a:r>
            <a:r>
              <a:rPr lang="en-US" sz="200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 = 10/4;</a:t>
            </a:r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means </a:t>
            </a:r>
            <a:endParaRPr lang="en-US" sz="2000" dirty="0" smtClean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      </a:t>
            </a:r>
            <a:r>
              <a:rPr lang="en-US" sz="200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 = 10/4.0;  	</a:t>
            </a:r>
            <a:r>
              <a:rPr lang="en-US" sz="2000" dirty="0" smtClean="0">
                <a:solidFill>
                  <a:srgbClr val="002060"/>
                </a:solidFill>
              </a:rPr>
              <a:t>means </a:t>
            </a:r>
            <a:endParaRPr lang="en-US" sz="2000" dirty="0" smtClean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      </a:t>
            </a:r>
            <a:r>
              <a:rPr lang="en-US" sz="200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 = 10/4.0; </a:t>
            </a:r>
            <a:r>
              <a:rPr lang="en-US" sz="2000" dirty="0" smtClean="0">
                <a:solidFill>
                  <a:srgbClr val="C00000"/>
                </a:solidFill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means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      </a:t>
            </a:r>
            <a:r>
              <a:rPr lang="en-US" sz="2000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r = -10/4.0;</a:t>
            </a:r>
            <a:r>
              <a:rPr lang="en-US" sz="2000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rgbClr val="002060"/>
                </a:solidFill>
              </a:rPr>
              <a:t>means</a:t>
            </a:r>
            <a:r>
              <a:rPr lang="en-US" sz="2000" dirty="0" smtClean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692775" y="160972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692775" y="198120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 = 2.0;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692775" y="239077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92775" y="2747963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 = 2.5;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692775" y="311785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 = -2;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5667375" y="3103563"/>
            <a:ext cx="2547938" cy="550862"/>
            <a:chOff x="5666873" y="3104147"/>
            <a:chExt cx="2547824" cy="54980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5666873" y="3104147"/>
              <a:ext cx="1431759" cy="409074"/>
            </a:xfrm>
            <a:prstGeom prst="ellipse">
              <a:avLst/>
            </a:prstGeom>
            <a:noFill/>
            <a:ln w="12700" cap="sq" algn="ctr">
              <a:solidFill>
                <a:srgbClr val="99336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" name="TextBox 17"/>
            <p:cNvSpPr txBox="1">
              <a:spLocks noChangeArrowheads="1"/>
            </p:cNvSpPr>
            <p:nvPr/>
          </p:nvSpPr>
          <p:spPr bwMode="auto">
            <a:xfrm>
              <a:off x="7170821" y="3284620"/>
              <a:ext cx="10438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Caution!</a:t>
              </a:r>
            </a:p>
          </p:txBody>
        </p:sp>
      </p:grpSp>
      <p:sp>
        <p:nvSpPr>
          <p:cNvPr id="22" name="Content Placeholder 5"/>
          <p:cNvSpPr txBox="1">
            <a:spLocks/>
          </p:cNvSpPr>
          <p:nvPr/>
        </p:nvSpPr>
        <p:spPr bwMode="auto">
          <a:xfrm>
            <a:off x="573088" y="3603625"/>
            <a:ext cx="82296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Type Casting</a:t>
            </a: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Use a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cast operator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to change the type of an expression</a:t>
            </a:r>
            <a:endParaRPr lang="en-US" sz="2000" kern="0" dirty="0"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cs typeface="+mn-cs"/>
              </a:rPr>
              <a:t>syntax:     (</a:t>
            </a:r>
            <a:r>
              <a:rPr lang="en-US" i="1" kern="0" dirty="0">
                <a:latin typeface="+mn-lt"/>
                <a:cs typeface="+mn-cs"/>
              </a:rPr>
              <a:t>type</a:t>
            </a:r>
            <a:r>
              <a:rPr lang="en-US" kern="0" dirty="0">
                <a:latin typeface="+mn-lt"/>
                <a:cs typeface="+mn-cs"/>
              </a:rPr>
              <a:t>)  expression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aa = 6; float ff = 15.8;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pp = (float) aa / 4; 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nn = (int) ff / aa;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Courier New" pitchFamily="49" charset="0"/>
              </a:rPr>
              <a:t>      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qq = (float) (aa / 4);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83400" y="5003800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pp = 1.5;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883400" y="57578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qq = 1.0;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883400" y="53641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[TextBox 9]"/>
          <p:cNvSpPr txBox="1"/>
          <p:nvPr/>
        </p:nvSpPr>
        <p:spPr>
          <a:xfrm>
            <a:off x="993978" y="6280666"/>
            <a:ext cx="598692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Try out </a:t>
            </a:r>
            <a:r>
              <a:rPr lang="en-US" b="1" dirty="0" smtClean="0">
                <a:solidFill>
                  <a:srgbClr val="C00000"/>
                </a:solidFill>
              </a:rPr>
              <a:t>Unit3_MixedTypes.c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C00000"/>
                </a:solidFill>
              </a:rPr>
              <a:t>Unit3_TypeCast.c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634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16" grpId="0"/>
      <p:bldP spid="17" grpId="0"/>
      <p:bldP spid="23" grpId="0"/>
      <p:bldP spid="24" grpId="0"/>
      <p:bldP spid="25" grpId="0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Exercise #4: Temperature Conversion</a:t>
            </a: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201"/>
            <a:ext cx="8363760" cy="1327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Instructions will be given out in class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will </a:t>
            </a:r>
            <a:r>
              <a:rPr lang="en-US" sz="2800" smtClean="0"/>
              <a:t>use this formula</a:t>
            </a:r>
            <a:endParaRPr lang="en-US" sz="28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38632" y="2550863"/>
                <a:ext cx="5565058" cy="910570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𝑐𝑒𝑙𝑠𝑖𝑢𝑠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×(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𝑓𝑎h𝑟𝑒𝑛h𝑒𝑖𝑡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 −32)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8632" y="2550863"/>
                <a:ext cx="5565058" cy="91057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65703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bldLvl="2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#5: Freezer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7"/>
            <a:ext cx="8183932" cy="517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/>
              <a:t>Write a program </a:t>
            </a:r>
            <a:r>
              <a:rPr lang="en-US" sz="2000" dirty="0" err="1">
                <a:solidFill>
                  <a:srgbClr val="C00000"/>
                </a:solidFill>
              </a:rPr>
              <a:t>f</a:t>
            </a:r>
            <a:r>
              <a:rPr lang="en-US" sz="2000" dirty="0" err="1" smtClean="0">
                <a:solidFill>
                  <a:srgbClr val="C00000"/>
                </a:solidFill>
              </a:rPr>
              <a:t>reezer.c</a:t>
            </a:r>
            <a:r>
              <a:rPr lang="en-US" sz="2000" dirty="0" smtClean="0"/>
              <a:t> </a:t>
            </a:r>
            <a:r>
              <a:rPr lang="en-US" sz="2000" dirty="0"/>
              <a:t>that estimates the temperature in a freezer (in </a:t>
            </a:r>
            <a:r>
              <a:rPr lang="en-US" sz="2000" baseline="30000" dirty="0" err="1"/>
              <a:t>o</a:t>
            </a:r>
            <a:r>
              <a:rPr lang="en-US" sz="2000" dirty="0" err="1"/>
              <a:t>C</a:t>
            </a:r>
            <a:r>
              <a:rPr lang="en-US" sz="2000" dirty="0"/>
              <a:t>) given the elapsed time (hours) since a power failure. Assume this temperature (</a:t>
            </a:r>
            <a:r>
              <a:rPr lang="en-US" sz="2000" i="1" dirty="0">
                <a:solidFill>
                  <a:srgbClr val="0000FF"/>
                </a:solidFill>
              </a:rPr>
              <a:t>T</a:t>
            </a:r>
            <a:r>
              <a:rPr lang="en-US" sz="2000" dirty="0"/>
              <a:t>) is given </a:t>
            </a:r>
            <a:r>
              <a:rPr lang="en-US" sz="2000" dirty="0" smtClean="0"/>
              <a:t>by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000" dirty="0" smtClean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tabLst>
                <a:tab pos="352425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where </a:t>
            </a:r>
            <a:r>
              <a:rPr lang="en-US" sz="2000" i="1" dirty="0">
                <a:solidFill>
                  <a:srgbClr val="0000FF"/>
                </a:solidFill>
              </a:rPr>
              <a:t>t</a:t>
            </a:r>
            <a:r>
              <a:rPr lang="en-US" sz="2000" dirty="0"/>
              <a:t> is the time since the power </a:t>
            </a:r>
            <a:r>
              <a:rPr lang="en-US" sz="2000" dirty="0" smtClean="0"/>
              <a:t>failure</a:t>
            </a:r>
            <a:r>
              <a:rPr lang="en-US" sz="2000" dirty="0"/>
              <a:t>.</a:t>
            </a:r>
            <a:endParaRPr lang="en-US" sz="2000" dirty="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Your </a:t>
            </a:r>
            <a:r>
              <a:rPr lang="en-US" sz="2000" dirty="0"/>
              <a:t>program should prompt the user to enter how long it has been since the start of the power failure in hours and minutes, both values in </a:t>
            </a:r>
            <a:r>
              <a:rPr lang="en-US" sz="2000" dirty="0" smtClean="0"/>
              <a:t>integers.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dirty="0" smtClean="0"/>
              <a:t>Note </a:t>
            </a:r>
            <a:r>
              <a:rPr lang="en-US" sz="2000" dirty="0"/>
              <a:t>that you need to convert the elapsed time into hours in real number (use type </a:t>
            </a:r>
            <a:r>
              <a:rPr lang="en-US" sz="2000" dirty="0" smtClean="0">
                <a:solidFill>
                  <a:srgbClr val="0000FF"/>
                </a:solidFill>
              </a:rPr>
              <a:t>float</a:t>
            </a:r>
            <a:r>
              <a:rPr lang="en-US" sz="2000" dirty="0" smtClean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For example, if the user entered </a:t>
            </a:r>
            <a:r>
              <a:rPr lang="en-US" dirty="0">
                <a:solidFill>
                  <a:srgbClr val="C00000"/>
                </a:solidFill>
                <a:latin typeface="Lucida Console" pitchFamily="49" charset="0"/>
                <a:cs typeface="Courier New" pitchFamily="49" charset="0"/>
              </a:rPr>
              <a:t>2 30</a:t>
            </a:r>
            <a:r>
              <a:rPr lang="en-US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/>
              <a:t>(2 hours 30 minutes), you need to convert this to </a:t>
            </a:r>
            <a:r>
              <a:rPr lang="en-US" dirty="0">
                <a:solidFill>
                  <a:srgbClr val="C00000"/>
                </a:solidFill>
              </a:rPr>
              <a:t>2.5 hours</a:t>
            </a:r>
            <a:r>
              <a:rPr lang="en-US" dirty="0"/>
              <a:t> before applying the above </a:t>
            </a:r>
            <a:r>
              <a:rPr lang="en-US" dirty="0" smtClean="0"/>
              <a:t>formula.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854459"/>
              </p:ext>
            </p:extLst>
          </p:nvPr>
        </p:nvGraphicFramePr>
        <p:xfrm>
          <a:off x="3401646" y="2301020"/>
          <a:ext cx="1695450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4" imgW="863225" imgH="418918" progId="Equation.3">
                  <p:embed/>
                </p:oleObj>
              </mc:Choice>
              <mc:Fallback>
                <p:oleObj name="Equation" r:id="rId4" imgW="863225" imgH="418918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646" y="2301020"/>
                        <a:ext cx="1695450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496674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#5: Freezer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37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7"/>
            <a:ext cx="8183932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Refer </a:t>
            </a:r>
            <a:r>
              <a:rPr lang="en-US" sz="2400"/>
              <a:t>to the sample run below. Follow the output </a:t>
            </a:r>
            <a:r>
              <a:rPr lang="en-US" sz="2400" smtClean="0"/>
              <a:t>format.</a:t>
            </a:r>
            <a:endParaRPr lang="en-US" sz="2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67103" y="1776901"/>
            <a:ext cx="7196137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Enter hours and minutes since power failure: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2 45</a:t>
            </a:r>
          </a:p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Temperature in freezer = -13.63</a:t>
            </a:r>
            <a:endParaRPr lang="en-SG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573206" y="2661140"/>
            <a:ext cx="8183932" cy="36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/>
              <a:t>How long does it take the freezer to get to zero degree?  Which of the following is the closest </a:t>
            </a:r>
            <a:r>
              <a:rPr lang="en-US" sz="2400" kern="0" smtClean="0"/>
              <a:t>answer?</a:t>
            </a:r>
            <a:endParaRPr lang="en-US" sz="2400"/>
          </a:p>
          <a:p>
            <a:pPr marL="914400" lvl="1" indent="-457200"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en-US" sz="2000" smtClean="0"/>
              <a:t>3 hours</a:t>
            </a:r>
          </a:p>
          <a:p>
            <a:pPr marL="914400" lvl="1" indent="-457200"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en-US" sz="2000" smtClean="0"/>
              <a:t>4 hours 10 minutes</a:t>
            </a:r>
          </a:p>
          <a:p>
            <a:pPr marL="914400" lvl="1" indent="-457200"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en-US" sz="2000" smtClean="0"/>
              <a:t>6 hours 30 minutes</a:t>
            </a:r>
          </a:p>
          <a:p>
            <a:pPr marL="914400" lvl="1" indent="-457200">
              <a:spcBef>
                <a:spcPts val="0"/>
              </a:spcBef>
              <a:buSzPct val="100000"/>
              <a:buFont typeface="+mj-lt"/>
              <a:buAutoNum type="alphaLcParenR"/>
            </a:pPr>
            <a:r>
              <a:rPr lang="en-US" sz="2000" smtClean="0"/>
              <a:t>8 hours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kern="0" smtClean="0">
                <a:solidFill>
                  <a:srgbClr val="C00000"/>
                </a:solidFill>
              </a:rPr>
              <a:t>This </a:t>
            </a:r>
            <a:r>
              <a:rPr lang="en-US" sz="2400" kern="0">
                <a:solidFill>
                  <a:srgbClr val="C00000"/>
                </a:solidFill>
              </a:rPr>
              <a:t>exercise is mounted on CodeCrunch as a practice </a:t>
            </a:r>
            <a:r>
              <a:rPr lang="en-US" sz="2400" kern="0" smtClean="0">
                <a:solidFill>
                  <a:srgbClr val="C00000"/>
                </a:solidFill>
              </a:rPr>
              <a:t>exercise.</a:t>
            </a:r>
            <a:endParaRPr lang="en-US" sz="24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83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Math Functions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38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7"/>
            <a:ext cx="8183932" cy="498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In C, there are many libraries offering functions for you to </a:t>
            </a:r>
            <a:r>
              <a:rPr lang="en-US" sz="2400" smtClean="0"/>
              <a:t>use.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Eg: </a:t>
            </a:r>
            <a:r>
              <a:rPr lang="en-US" sz="2400">
                <a:solidFill>
                  <a:srgbClr val="800000"/>
                </a:solidFill>
              </a:rPr>
              <a:t>scanf() </a:t>
            </a:r>
            <a:r>
              <a:rPr lang="en-US" sz="2400"/>
              <a:t>and </a:t>
            </a:r>
            <a:r>
              <a:rPr lang="en-US" sz="2400">
                <a:solidFill>
                  <a:srgbClr val="800000"/>
                </a:solidFill>
              </a:rPr>
              <a:t>printf() </a:t>
            </a:r>
            <a:r>
              <a:rPr lang="en-US" sz="2400"/>
              <a:t>– requires to include </a:t>
            </a:r>
            <a:r>
              <a:rPr lang="en-US" sz="2400">
                <a:solidFill>
                  <a:srgbClr val="800000"/>
                </a:solidFill>
              </a:rPr>
              <a:t>&lt;</a:t>
            </a:r>
            <a:r>
              <a:rPr lang="en-US" sz="2400" smtClean="0">
                <a:solidFill>
                  <a:srgbClr val="800000"/>
                </a:solidFill>
              </a:rPr>
              <a:t>stdio.h&gt;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In Exercise #5, for </a:t>
            </a:r>
            <a:r>
              <a:rPr lang="en-US" sz="2400" i="1" smtClean="0"/>
              <a:t>t</a:t>
            </a:r>
            <a:r>
              <a:rPr lang="en-US" sz="2400" baseline="30000" smtClean="0"/>
              <a:t>2</a:t>
            </a:r>
            <a:r>
              <a:rPr lang="en-US" sz="2400" smtClean="0"/>
              <a:t> you </a:t>
            </a:r>
            <a:r>
              <a:rPr lang="en-US" sz="2400"/>
              <a:t>may use t*t, or the </a:t>
            </a:r>
            <a:r>
              <a:rPr lang="en-US" sz="2400">
                <a:solidFill>
                  <a:srgbClr val="800000"/>
                </a:solidFill>
              </a:rPr>
              <a:t>pow()</a:t>
            </a:r>
            <a:r>
              <a:rPr lang="en-US" sz="2400"/>
              <a:t> function in the math library: pow(t, </a:t>
            </a:r>
            <a:r>
              <a:rPr lang="en-US" sz="2400" smtClean="0"/>
              <a:t>2)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>
                <a:latin typeface="Arial" pitchFamily="34" charset="0"/>
                <a:cs typeface="Arial" pitchFamily="34" charset="0"/>
              </a:rPr>
              <a:t>pow(x, y) // computes x raised to the power of </a:t>
            </a:r>
            <a:r>
              <a:rPr lang="en-US" sz="2000"/>
              <a:t>y</a:t>
            </a:r>
            <a:endParaRPr lang="en-US" sz="2000" smtClean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To use math functions, you need </a:t>
            </a:r>
            <a:r>
              <a:rPr lang="en-US" sz="2400" smtClean="0"/>
              <a:t>to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Include </a:t>
            </a:r>
            <a:r>
              <a:rPr lang="en-US" sz="2000" smtClean="0">
                <a:solidFill>
                  <a:srgbClr val="800000"/>
                </a:solidFill>
              </a:rPr>
              <a:t>&lt;math.h</a:t>
            </a:r>
            <a:r>
              <a:rPr lang="en-US" sz="2000">
                <a:solidFill>
                  <a:srgbClr val="800000"/>
                </a:solidFill>
              </a:rPr>
              <a:t>&gt; </a:t>
            </a:r>
            <a:r>
              <a:rPr lang="en-US" sz="2000" smtClean="0"/>
              <a:t>AND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Compile your program with </a:t>
            </a:r>
            <a:r>
              <a:rPr lang="en-US" sz="2000" smtClean="0">
                <a:solidFill>
                  <a:srgbClr val="C00000"/>
                </a:solidFill>
              </a:rPr>
              <a:t>–lm </a:t>
            </a:r>
            <a:r>
              <a:rPr lang="en-US" sz="2000" smtClean="0"/>
              <a:t>option (i.e. </a:t>
            </a:r>
            <a:r>
              <a:rPr lang="en-US" sz="2000" smtClean="0">
                <a:solidFill>
                  <a:srgbClr val="C00000"/>
                </a:solidFill>
              </a:rPr>
              <a:t>gcc –lm </a:t>
            </a:r>
            <a:r>
              <a:rPr lang="en-US" sz="2000" smtClean="0"/>
              <a:t>…)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See Tables 3.3 and 3.4 (pages 88 – 89) for some math functions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978821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Math Functions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39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8"/>
            <a:ext cx="8183932" cy="95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Some useful math functions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Function </a:t>
            </a:r>
            <a:r>
              <a:rPr lang="en-US" sz="2000">
                <a:solidFill>
                  <a:srgbClr val="C00000"/>
                </a:solidFill>
              </a:rPr>
              <a:t>abs(x)</a:t>
            </a:r>
            <a:r>
              <a:rPr lang="en-US" sz="2000"/>
              <a:t> from </a:t>
            </a:r>
            <a:r>
              <a:rPr lang="en-US" sz="2000">
                <a:solidFill>
                  <a:srgbClr val="C00000"/>
                </a:solidFill>
              </a:rPr>
              <a:t>&lt;stdlib.h&gt;</a:t>
            </a:r>
            <a:r>
              <a:rPr lang="en-US" sz="2000"/>
              <a:t>; the rest from </a:t>
            </a:r>
            <a:r>
              <a:rPr lang="en-US" sz="2000">
                <a:solidFill>
                  <a:srgbClr val="C00000"/>
                </a:solidFill>
              </a:rPr>
              <a:t>&lt;</a:t>
            </a:r>
            <a:r>
              <a:rPr lang="en-US" sz="2000" smtClean="0">
                <a:solidFill>
                  <a:srgbClr val="C00000"/>
                </a:solidFill>
              </a:rPr>
              <a:t>math.h&gt;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9530" y="2159953"/>
            <a:ext cx="4629150" cy="393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703570" y="3944616"/>
            <a:ext cx="3188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Q: Since the parameters </a:t>
            </a:r>
            <a:r>
              <a:rPr lang="en-US" dirty="0" smtClean="0">
                <a:solidFill>
                  <a:srgbClr val="800000"/>
                </a:solidFill>
              </a:rPr>
              <a:t>x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800000"/>
                </a:solidFill>
              </a:rPr>
              <a:t>y</a:t>
            </a:r>
            <a:r>
              <a:rPr lang="en-US" dirty="0" smtClean="0"/>
              <a:t> in </a:t>
            </a:r>
            <a:r>
              <a:rPr lang="en-US" dirty="0" err="1" smtClean="0">
                <a:solidFill>
                  <a:srgbClr val="800000"/>
                </a:solidFill>
              </a:rPr>
              <a:t>pow</a:t>
            </a:r>
            <a:r>
              <a:rPr lang="en-US" dirty="0" smtClean="0">
                <a:solidFill>
                  <a:srgbClr val="800000"/>
                </a:solidFill>
              </a:rPr>
              <a:t>() </a:t>
            </a:r>
            <a:r>
              <a:rPr lang="en-US" dirty="0" smtClean="0"/>
              <a:t>function are of double type, why can we call the function with </a:t>
            </a:r>
            <a:r>
              <a:rPr lang="en-US" dirty="0" err="1" smtClean="0">
                <a:solidFill>
                  <a:srgbClr val="800000"/>
                </a:solidFill>
              </a:rPr>
              <a:t>pow</a:t>
            </a:r>
            <a:r>
              <a:rPr lang="en-US" dirty="0" smtClean="0">
                <a:solidFill>
                  <a:srgbClr val="800000"/>
                </a:solidFill>
              </a:rPr>
              <a:t>(t, 2)</a:t>
            </a:r>
            <a:r>
              <a:rPr lang="en-US" dirty="0" smtClean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03570" y="5276728"/>
            <a:ext cx="3053568" cy="923330"/>
          </a:xfrm>
          <a:prstGeom prst="rect">
            <a:avLst/>
          </a:prstGeom>
          <a:solidFill>
            <a:srgbClr val="CC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A: Integer value can be assigned to a double variable/parameter.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 bwMode="auto">
          <a:xfrm>
            <a:off x="312190" y="5000262"/>
            <a:ext cx="1018573" cy="289367"/>
          </a:xfrm>
          <a:prstGeom prst="ellipse">
            <a:avLst/>
          </a:prstGeom>
          <a:noFill/>
          <a:ln w="1905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143165" y="2205660"/>
            <a:ext cx="3749375" cy="738664"/>
            <a:chOff x="5143165" y="2205660"/>
            <a:chExt cx="3749375" cy="738664"/>
          </a:xfrm>
        </p:grpSpPr>
        <p:sp>
          <p:nvSpPr>
            <p:cNvPr id="12" name="TextBox 11"/>
            <p:cNvSpPr txBox="1"/>
            <p:nvPr/>
          </p:nvSpPr>
          <p:spPr>
            <a:xfrm>
              <a:off x="5143165" y="2205660"/>
              <a:ext cx="23137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Function prototype: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89982" y="2574992"/>
              <a:ext cx="35025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double pow(double x, double y)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039448" y="2943099"/>
            <a:ext cx="2834839" cy="495916"/>
            <a:chOff x="6022268" y="2944324"/>
            <a:chExt cx="2834839" cy="495916"/>
          </a:xfrm>
        </p:grpSpPr>
        <p:sp>
          <p:nvSpPr>
            <p:cNvPr id="16" name="TextBox 15"/>
            <p:cNvSpPr txBox="1"/>
            <p:nvPr/>
          </p:nvSpPr>
          <p:spPr>
            <a:xfrm>
              <a:off x="6511265" y="3070908"/>
              <a:ext cx="2345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function return type</a:t>
              </a: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 flipV="1">
              <a:off x="6022268" y="2944324"/>
              <a:ext cx="424052" cy="246733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6160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21103282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Introduction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58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>
                <a:solidFill>
                  <a:srgbClr val="C00000"/>
                </a:solidFill>
              </a:rPr>
              <a:t>C</a:t>
            </a:r>
            <a:r>
              <a:rPr lang="en-US" sz="2800" smtClean="0"/>
              <a:t>: A general-purpose computer programming language developed in 1972 by </a:t>
            </a:r>
            <a:r>
              <a:rPr lang="en-US" sz="2800" smtClean="0">
                <a:solidFill>
                  <a:srgbClr val="C00000"/>
                </a:solidFill>
              </a:rPr>
              <a:t>Dennis Ritchie </a:t>
            </a:r>
            <a:r>
              <a:rPr lang="en-US" sz="2800" smtClean="0"/>
              <a:t>(1941 – 2011) at Bell Telephone Lab for use with the UNIX operation System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We will follow the </a:t>
            </a:r>
            <a:r>
              <a:rPr lang="en-US" sz="2800" smtClean="0">
                <a:solidFill>
                  <a:srgbClr val="C00000"/>
                </a:solidFill>
              </a:rPr>
              <a:t>ANSI C</a:t>
            </a:r>
            <a:r>
              <a:rPr lang="en-US" sz="2800" smtClean="0"/>
              <a:t> (C90) standard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4" t="4454" r="6701" b="6387"/>
          <a:stretch/>
        </p:blipFill>
        <p:spPr>
          <a:xfrm>
            <a:off x="6763109" y="3803176"/>
            <a:ext cx="2035834" cy="2674190"/>
          </a:xfrm>
          <a:prstGeom prst="rect">
            <a:avLst/>
          </a:prstGeom>
        </p:spPr>
      </p:pic>
      <p:sp>
        <p:nvSpPr>
          <p:cNvPr id="8" name="HighlightTextShape201406241503265130"/>
          <p:cNvSpPr>
            <a:spLocks noChangeArrowheads="1"/>
          </p:cNvSpPr>
          <p:nvPr/>
        </p:nvSpPr>
        <p:spPr bwMode="auto">
          <a:xfrm>
            <a:off x="1072055" y="3659222"/>
            <a:ext cx="532874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400">
                <a:hlinkClick r:id="rId4"/>
              </a:rPr>
              <a:t>http://</a:t>
            </a:r>
            <a:r>
              <a:rPr lang="en-US" sz="2400" smtClean="0">
                <a:hlinkClick r:id="rId4"/>
              </a:rPr>
              <a:t>en.wikipedia.org/wiki/ANSI_C</a:t>
            </a:r>
            <a:r>
              <a:rPr lang="en-US" sz="24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9745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8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Math Functions: Example (1/2)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40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7"/>
            <a:ext cx="8183932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Program </a:t>
            </a:r>
            <a:r>
              <a:rPr lang="en-US" sz="2400" smtClean="0">
                <a:solidFill>
                  <a:srgbClr val="C00000"/>
                </a:solidFill>
              </a:rPr>
              <a:t>Unit3_Hypotenuse.c</a:t>
            </a:r>
            <a:r>
              <a:rPr lang="en-US" sz="2400" smtClean="0"/>
              <a:t> computes the hypotenuse of a right-angled triangle given the lengths of its two perpendicular sides</a:t>
            </a:r>
            <a:endParaRPr lang="en-US" sz="2000" smtClean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64317" y="3317314"/>
                <a:ext cx="2900855" cy="6141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h</m:t>
                      </m:r>
                      <m:r>
                        <a:rPr lang="en-US" sz="2800" b="0" i="1" smtClean="0">
                          <a:latin typeface="Cambria Math"/>
                        </a:rPr>
                        <m:t>= </m:t>
                      </m:r>
                      <m:rad>
                        <m:radPr>
                          <m:degHide m:val="on"/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sz="280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4317" y="3317314"/>
                <a:ext cx="2900855" cy="6141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/>
          <p:cNvGrpSpPr/>
          <p:nvPr/>
        </p:nvGrpSpPr>
        <p:grpSpPr>
          <a:xfrm>
            <a:off x="5186855" y="2736694"/>
            <a:ext cx="2711670" cy="1927858"/>
            <a:chOff x="5186855" y="3135298"/>
            <a:chExt cx="2711670" cy="1927858"/>
          </a:xfrm>
        </p:grpSpPr>
        <p:sp>
          <p:nvSpPr>
            <p:cNvPr id="2" name="Right Triangle 1"/>
            <p:cNvSpPr/>
            <p:nvPr/>
          </p:nvSpPr>
          <p:spPr>
            <a:xfrm flipH="1">
              <a:off x="5186855" y="3135298"/>
              <a:ext cx="2254469" cy="1466193"/>
            </a:xfrm>
            <a:prstGeom prst="rtTriangl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817477" y="3469791"/>
              <a:ext cx="630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endParaRPr 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67904" y="3700623"/>
              <a:ext cx="630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132787" y="4601491"/>
              <a:ext cx="63062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7267904" y="4461641"/>
              <a:ext cx="173420" cy="13985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6185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Math Functions: Example (2/2)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41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7" name="[TextBox 1]"/>
          <p:cNvSpPr txBox="1"/>
          <p:nvPr/>
        </p:nvSpPr>
        <p:spPr>
          <a:xfrm>
            <a:off x="472966" y="1271997"/>
            <a:ext cx="8213833" cy="5078313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Unit3_Hypotenuse.c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 smtClean="0">
                <a:solidFill>
                  <a:srgbClr val="6633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Compute the hypotenuse of a right-angled triangle.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  <a:endParaRPr lang="en-US" b="1" dirty="0" smtClean="0">
              <a:solidFill>
                <a:srgbClr val="0066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b="1" dirty="0" err="1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math.h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side1, side2;</a:t>
            </a:r>
            <a:endParaRPr lang="en-US" b="1" dirty="0">
              <a:solidFill>
                <a:srgbClr val="6633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"Enter 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lengths of the 2 perpendicular sides: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 %f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&amp;side1, side2);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(side1*side1 + side2*side2);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(pow(side1, 2) + pow(side2, 2));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"Hypotenuse =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%6.2f\n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288925" algn="l"/>
                <a:tab pos="566738" algn="l"/>
                <a:tab pos="857250" algn="l"/>
              </a:tabLst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[Group 22]"/>
          <p:cNvSpPr txBox="1"/>
          <p:nvPr/>
        </p:nvSpPr>
        <p:spPr>
          <a:xfrm>
            <a:off x="6574821" y="1102720"/>
            <a:ext cx="2270240" cy="33855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smtClean="0"/>
              <a:t>Unit3_Hypotenuse.c</a:t>
            </a:r>
            <a:endParaRPr lang="en-SG" sz="1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3074276" y="2081048"/>
            <a:ext cx="4792717" cy="369332"/>
            <a:chOff x="3216166" y="2081048"/>
            <a:chExt cx="4792717" cy="369332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3216166" y="2265714"/>
              <a:ext cx="551793" cy="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3767959" y="2081048"/>
              <a:ext cx="4240924" cy="369332"/>
            </a:xfrm>
            <a:prstGeom prst="rect">
              <a:avLst/>
            </a:prstGeom>
            <a:solidFill>
              <a:srgbClr val="CCFF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Remember to compile with </a:t>
              </a:r>
              <a:r>
                <a:rPr lang="en-US" smtClean="0">
                  <a:solidFill>
                    <a:srgbClr val="C00000"/>
                  </a:solidFill>
                </a:rPr>
                <a:t>–lm </a:t>
              </a:r>
              <a:r>
                <a:rPr lang="en-US" smtClean="0"/>
                <a:t>option!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434547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Exercise #6: Freezer (version 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42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42647"/>
            <a:ext cx="8183932" cy="517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Instructions will be given out in class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96164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Programming Style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43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199"/>
            <a:ext cx="8050532" cy="532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Programming style is just as important as writing a correct program</a:t>
            </a:r>
            <a:endParaRPr lang="en-US" sz="28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Refer to some C Style Guides on the CS1010 website</a:t>
            </a:r>
          </a:p>
          <a:p>
            <a:pPr lvl="1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r>
              <a:rPr lang="en-US" sz="2000" dirty="0">
                <a:solidFill>
                  <a:srgbClr val="0000FF"/>
                </a:solidFill>
                <a:hlinkClick r:id="rId3"/>
              </a:rPr>
              <a:t>http://www.comp.nus.edu.sg/~</a:t>
            </a:r>
            <a:r>
              <a:rPr lang="en-US" sz="2000" dirty="0" smtClean="0">
                <a:solidFill>
                  <a:srgbClr val="0000FF"/>
                </a:solidFill>
                <a:hlinkClick r:id="rId3"/>
              </a:rPr>
              <a:t>cs1010/2_resources/online.html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your lab assignments, marks will be awarded to style </a:t>
            </a:r>
            <a:r>
              <a:rPr lang="en-US" sz="2800" smtClean="0"/>
              <a:t>besides program correctness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Correctness: 60%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>
                <a:solidFill>
                  <a:srgbClr val="C00000"/>
                </a:solidFill>
              </a:rPr>
              <a:t>Style: 20%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Design: 20%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2779890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Programming Style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44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5" name="HighlightTextShape201406241503265130"/>
          <p:cNvSpPr>
            <a:spLocks noChangeArrowheads="1"/>
          </p:cNvSpPr>
          <p:nvPr/>
        </p:nvSpPr>
        <p:spPr bwMode="auto">
          <a:xfrm>
            <a:off x="573206" y="1219199"/>
            <a:ext cx="7808794" cy="513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Identifier naming for variables and functions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U</a:t>
            </a:r>
            <a:r>
              <a:rPr lang="en-US" sz="2000" smtClean="0"/>
              <a:t>se </a:t>
            </a:r>
            <a:r>
              <a:rPr lang="en-US" sz="2000"/>
              <a:t>lower-case with underscore or capitalise first character of every subsequent word (Eg: </a:t>
            </a:r>
            <a:r>
              <a:rPr lang="en-US" sz="2000">
                <a:solidFill>
                  <a:srgbClr val="800000"/>
                </a:solidFill>
              </a:rPr>
              <a:t>celsius</a:t>
            </a:r>
            <a:r>
              <a:rPr lang="en-US" sz="2000"/>
              <a:t>, </a:t>
            </a:r>
            <a:r>
              <a:rPr lang="en-US" sz="2000">
                <a:solidFill>
                  <a:srgbClr val="800000"/>
                </a:solidFill>
              </a:rPr>
              <a:t>sum</a:t>
            </a:r>
            <a:r>
              <a:rPr lang="en-US" sz="2000"/>
              <a:t>, </a:t>
            </a:r>
            <a:r>
              <a:rPr lang="en-US" sz="2000">
                <a:solidFill>
                  <a:srgbClr val="800000"/>
                </a:solidFill>
              </a:rPr>
              <a:t>second_max</a:t>
            </a:r>
            <a:r>
              <a:rPr lang="en-US" sz="2000"/>
              <a:t>, </a:t>
            </a:r>
            <a:r>
              <a:rPr lang="en-US" sz="2000" smtClean="0">
                <a:solidFill>
                  <a:srgbClr val="800000"/>
                </a:solidFill>
              </a:rPr>
              <a:t>secondMax</a:t>
            </a:r>
            <a:r>
              <a:rPr lang="en-US" sz="2000" smtClean="0"/>
              <a:t>; NOT </a:t>
            </a:r>
            <a:r>
              <a:rPr lang="en-US" sz="2000" smtClean="0">
                <a:solidFill>
                  <a:srgbClr val="C00000"/>
                </a:solidFill>
              </a:rPr>
              <a:t>Celsius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C00000"/>
                </a:solidFill>
              </a:rPr>
              <a:t>SUM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C00000"/>
                </a:solidFill>
              </a:rPr>
              <a:t>SecondMax</a:t>
            </a:r>
            <a:r>
              <a:rPr lang="en-US" sz="2000" smtClean="0"/>
              <a:t>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Must be descriptive (Eg: </a:t>
            </a:r>
            <a:r>
              <a:rPr lang="en-US" sz="2000" smtClean="0">
                <a:solidFill>
                  <a:srgbClr val="C00000"/>
                </a:solidFill>
              </a:rPr>
              <a:t>numYears</a:t>
            </a:r>
            <a:r>
              <a:rPr lang="en-US" sz="2000" smtClean="0"/>
              <a:t> instead of </a:t>
            </a:r>
            <a:r>
              <a:rPr lang="en-US" sz="2000" smtClean="0">
                <a:solidFill>
                  <a:srgbClr val="C00000"/>
                </a:solidFill>
              </a:rPr>
              <a:t>ny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C00000"/>
                </a:solidFill>
              </a:rPr>
              <a:t>abc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C00000"/>
                </a:solidFill>
              </a:rPr>
              <a:t>xbrt</a:t>
            </a:r>
            <a:r>
              <a:rPr lang="en-US" sz="2000" smtClean="0"/>
              <a:t>)</a:t>
            </a:r>
            <a:endParaRPr lang="en-US" sz="2000" dirty="0"/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User-defined constants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000" smtClean="0"/>
              <a:t>Use upper-case with underscore (Eg: </a:t>
            </a:r>
            <a:r>
              <a:rPr lang="en-US" sz="2000" smtClean="0">
                <a:solidFill>
                  <a:srgbClr val="C00000"/>
                </a:solidFill>
              </a:rPr>
              <a:t>KMS_PER_MILE</a:t>
            </a:r>
            <a:r>
              <a:rPr lang="en-US" sz="2000" smtClean="0"/>
              <a:t>, </a:t>
            </a:r>
            <a:r>
              <a:rPr lang="en-US" sz="2000" smtClean="0">
                <a:solidFill>
                  <a:srgbClr val="C00000"/>
                </a:solidFill>
              </a:rPr>
              <a:t>DAYS_IN_YEAR</a:t>
            </a:r>
            <a:r>
              <a:rPr lang="en-US" sz="2000" smtClean="0"/>
              <a:t>)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Consistent indentation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Appropriate comments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Spacing and blank lines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And many others</a:t>
            </a:r>
            <a:endParaRPr lang="en-GB" sz="2400" dirty="0"/>
          </a:p>
        </p:txBody>
      </p:sp>
      <p:sp>
        <p:nvSpPr>
          <p:cNvPr id="7" name="[TextBox 3]"/>
          <p:cNvSpPr txBox="1"/>
          <p:nvPr/>
        </p:nvSpPr>
        <p:spPr>
          <a:xfrm>
            <a:off x="5060731" y="4740741"/>
            <a:ext cx="3468127" cy="1569660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kern="0" smtClean="0"/>
              <a:t>In vim, typing </a:t>
            </a:r>
          </a:p>
          <a:p>
            <a:pPr>
              <a:tabLst>
                <a:tab pos="865188" algn="l"/>
              </a:tabLst>
            </a:pPr>
            <a:r>
              <a:rPr lang="en-US" sz="2400" kern="0" smtClean="0"/>
              <a:t>	</a:t>
            </a:r>
            <a:r>
              <a:rPr lang="en-US" sz="2400" kern="0" smtClean="0">
                <a:solidFill>
                  <a:srgbClr val="C00000"/>
                </a:solidFill>
              </a:rPr>
              <a:t>gg=G</a:t>
            </a:r>
          </a:p>
          <a:p>
            <a:pPr>
              <a:tabLst>
                <a:tab pos="515938" algn="l"/>
              </a:tabLst>
            </a:pPr>
            <a:r>
              <a:rPr lang="en-US" sz="2400" smtClean="0"/>
              <a:t>would auto-indent your program nicely!</a:t>
            </a:r>
            <a:endParaRPr lang="en-US" sz="2400"/>
          </a:p>
        </p:txBody>
      </p:sp>
      <p:pic>
        <p:nvPicPr>
          <p:cNvPr id="8" name="[Picture 4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3210" y="4274181"/>
            <a:ext cx="811961" cy="57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8085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5120438996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Rectangle 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Common Mistakes (1/2)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45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587375" y="1208691"/>
            <a:ext cx="8229600" cy="1000970"/>
          </a:xfrm>
        </p:spPr>
        <p:txBody>
          <a:bodyPr>
            <a:noAutofit/>
          </a:bodyPr>
          <a:lstStyle/>
          <a:p>
            <a:pPr marL="352425" indent="-352425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 smtClean="0"/>
              <a:t>Not </a:t>
            </a:r>
            <a:r>
              <a:rPr lang="en-US" err="1" smtClean="0"/>
              <a:t>initialising</a:t>
            </a:r>
            <a:r>
              <a:rPr lang="en-US" smtClean="0"/>
              <a:t> variables</a:t>
            </a:r>
          </a:p>
          <a:p>
            <a:pPr marL="626745" lvl="1" indent="-352425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Program may work on some machine but not on another! 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81503" y="2532826"/>
            <a:ext cx="6064469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a, b;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 = b +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but what is the value of b?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1503" y="3909618"/>
            <a:ext cx="2769476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531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 bwMode="auto">
          <a:xfrm>
            <a:off x="587375" y="3331322"/>
            <a:ext cx="8229600" cy="578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Unnecessary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initialisation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of variables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50068" y="3909618"/>
            <a:ext cx="2596055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&amp;x);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Content Placeholder 5"/>
          <p:cNvSpPr txBox="1">
            <a:spLocks/>
          </p:cNvSpPr>
          <p:nvPr/>
        </p:nvSpPr>
        <p:spPr bwMode="auto">
          <a:xfrm>
            <a:off x="587375" y="4873973"/>
            <a:ext cx="8229600" cy="49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Forgetting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&amp;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 a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scanf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() statement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23641" y="2070371"/>
            <a:ext cx="3016469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u="sng" dirty="0" smtClean="0"/>
              <a:t>Cannot</a:t>
            </a:r>
            <a:r>
              <a:rPr lang="en-US" dirty="0" smtClean="0"/>
              <a:t> assume that the initial value of b is zero!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781503" y="5360938"/>
            <a:ext cx="2596055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x);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23641" y="5366137"/>
            <a:ext cx="2596055" cy="646331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%d</a:t>
            </a:r>
            <a:r>
              <a:rPr lang="en-US" b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, &amp;x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4589" y="5704333"/>
            <a:ext cx="362361" cy="4900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972" y="5704334"/>
            <a:ext cx="415645" cy="52371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702175" y="1245476"/>
            <a:ext cx="382697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C00000"/>
                </a:solidFill>
              </a:rPr>
              <a:t>EXTREMELY COMMON MISTAKE</a:t>
            </a:r>
            <a:endParaRPr lang="en-US" b="1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2616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  <p:bldP spid="10" grpId="0" animBg="1"/>
      <p:bldP spid="11" grpId="0"/>
      <p:bldP spid="12" grpId="0" animBg="1"/>
      <p:bldP spid="13" grpId="0"/>
      <p:bldP spid="16" grpId="0" animBg="1"/>
      <p:bldP spid="17" grpId="0" animBg="1"/>
      <p:bldP spid="19" grpId="0" animBg="1"/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[Rectangle 2]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smtClean="0">
                <a:solidFill>
                  <a:srgbClr val="0000FF"/>
                </a:solidFill>
              </a:rPr>
              <a:t>Common Mistakes (2/2)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560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46</a:t>
            </a:fld>
            <a:endParaRPr dirty="0"/>
          </a:p>
        </p:txBody>
      </p:sp>
      <p:sp>
        <p:nvSpPr>
          <p:cNvPr id="14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Content Placeholder 5"/>
          <p:cNvSpPr>
            <a:spLocks noGrp="1"/>
          </p:cNvSpPr>
          <p:nvPr>
            <p:ph idx="1"/>
          </p:nvPr>
        </p:nvSpPr>
        <p:spPr>
          <a:xfrm>
            <a:off x="587375" y="1301261"/>
            <a:ext cx="8229600" cy="3617580"/>
          </a:xfrm>
        </p:spPr>
        <p:txBody>
          <a:bodyPr>
            <a:normAutofit/>
          </a:bodyPr>
          <a:lstStyle/>
          <a:p>
            <a:pPr marL="352425" indent="-352425" eaLnBrk="1" hangingPunct="1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mtClean="0"/>
              <a:t>Forgetting to compile with </a:t>
            </a:r>
            <a:r>
              <a:rPr lang="en-US" smtClean="0">
                <a:solidFill>
                  <a:srgbClr val="C00000"/>
                </a:solidFill>
              </a:rPr>
              <a:t>–lm </a:t>
            </a:r>
            <a:r>
              <a:rPr lang="en-US" smtClean="0"/>
              <a:t>option when the program uses math functions.</a:t>
            </a:r>
          </a:p>
          <a:p>
            <a:pPr marL="352425" lvl="0" indent="-352425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kern="0" smtClean="0"/>
              <a:t>Forgetting to recompile after modifying the source code.</a:t>
            </a:r>
            <a:endParaRPr lang="en-US" sz="2000" dirty="0" smtClean="0"/>
          </a:p>
        </p:txBody>
      </p:sp>
      <p:sp>
        <p:nvSpPr>
          <p:cNvPr id="4" name="[TextBox 3]"/>
          <p:cNvSpPr txBox="1"/>
          <p:nvPr/>
        </p:nvSpPr>
        <p:spPr>
          <a:xfrm>
            <a:off x="709448" y="4918841"/>
            <a:ext cx="7725104" cy="1569660"/>
          </a:xfrm>
          <a:prstGeom prst="rect">
            <a:avLst/>
          </a:prstGeom>
          <a:solidFill>
            <a:srgbClr val="99FF99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kern="0" smtClean="0"/>
              <a:t>Sometimes </a:t>
            </a:r>
            <a:r>
              <a:rPr lang="en-US" sz="2400" kern="0"/>
              <a:t>when your program crashes, a “core dump” may happen. Remove the file “core” (UNIX command: </a:t>
            </a:r>
            <a:r>
              <a:rPr lang="en-US" sz="2400" kern="0">
                <a:solidFill>
                  <a:srgbClr val="800000"/>
                </a:solidFill>
              </a:rPr>
              <a:t>rm core</a:t>
            </a:r>
            <a:r>
              <a:rPr lang="en-US" sz="2400" kern="0"/>
              <a:t>) </a:t>
            </a:r>
            <a:r>
              <a:rPr lang="en-US" sz="2400" kern="0" smtClean="0"/>
              <a:t>from </a:t>
            </a:r>
            <a:r>
              <a:rPr lang="en-US" sz="2400" kern="0"/>
              <a:t>your directory as it takes up a lot of </a:t>
            </a:r>
            <a:r>
              <a:rPr lang="en-US" sz="2400" kern="0" smtClean="0"/>
              <a:t>space.</a:t>
            </a:r>
            <a:r>
              <a:rPr lang="en-US" sz="2400" smtClean="0"/>
              <a:t> </a:t>
            </a:r>
            <a:endParaRPr lang="en-US" sz="2400"/>
          </a:p>
        </p:txBody>
      </p:sp>
      <p:pic>
        <p:nvPicPr>
          <p:cNvPr id="5" name="[Picture 4]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27" y="4452281"/>
            <a:ext cx="811961" cy="576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87806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Summary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CS1010 (AY2014/5 Semester 1)</a:t>
            </a:r>
            <a:endParaRPr lang="en-US" dirty="0"/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Unit</a:t>
            </a:r>
            <a:r>
              <a:rPr lang="en-US"/>
              <a:t>2</a:t>
            </a:r>
            <a:r>
              <a:rPr smtClean="0"/>
              <a:t> - </a:t>
            </a:r>
            <a:fld id="{628B8346-B709-406B-887E-3E0CC6DA1327}" type="slidenum">
              <a:rPr smtClean="0"/>
              <a:pPr>
                <a:defRPr/>
              </a:pPr>
              <a:t>47</a:t>
            </a:fld>
            <a:endParaRPr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20" y="1219200"/>
            <a:ext cx="8127386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In this unit, you have learned about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The use of variables in a program and the basic data types in C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The basic structure of a simple C program which includes: preprocessor directives, input statements, computation, and output statements.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Using Math functions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Good programming style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Common mistakes made by beginners</a:t>
            </a: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16523094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24D17162-63A3-49DC-92B1-933428BCC85F}" type="slidenum">
              <a:rPr smtClean="0"/>
              <a:pPr>
                <a:defRPr/>
              </a:pPr>
              <a:t>48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mtClean="0">
                <a:solidFill>
                  <a:srgbClr val="0000FF"/>
                </a:solidFill>
              </a:rPr>
              <a:t>Quick Review: Edit, Compile, Execute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5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775444" y="1989894"/>
            <a:ext cx="5303975" cy="987984"/>
            <a:chOff x="2445608" y="3620107"/>
            <a:chExt cx="5303975" cy="987984"/>
          </a:xfrm>
        </p:grpSpPr>
        <p:grpSp>
          <p:nvGrpSpPr>
            <p:cNvPr id="11" name="Group 38"/>
            <p:cNvGrpSpPr>
              <a:grpSpLocks/>
            </p:cNvGrpSpPr>
            <p:nvPr/>
          </p:nvGrpSpPr>
          <p:grpSpPr bwMode="auto">
            <a:xfrm>
              <a:off x="4416867" y="3887955"/>
              <a:ext cx="1068967" cy="547994"/>
              <a:chOff x="4360415" y="1590583"/>
              <a:chExt cx="1069015" cy="547984"/>
            </a:xfrm>
          </p:grpSpPr>
          <p:sp>
            <p:nvSpPr>
              <p:cNvPr id="20" name="Right Arrow 8"/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1" name="TextBox 9"/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12" name="Group 41"/>
            <p:cNvGrpSpPr>
              <a:grpSpLocks/>
            </p:cNvGrpSpPr>
            <p:nvPr/>
          </p:nvGrpSpPr>
          <p:grpSpPr bwMode="auto">
            <a:xfrm>
              <a:off x="6284850" y="3620107"/>
              <a:ext cx="1464733" cy="987984"/>
              <a:chOff x="5826806" y="1458899"/>
              <a:chExt cx="1464799" cy="987966"/>
            </a:xfrm>
          </p:grpSpPr>
          <p:sp>
            <p:nvSpPr>
              <p:cNvPr id="17" name="Flowchart: Document 11"/>
              <p:cNvSpPr>
                <a:spLocks noChangeArrowheads="1"/>
              </p:cNvSpPr>
              <p:nvPr/>
            </p:nvSpPr>
            <p:spPr bwMode="auto">
              <a:xfrm>
                <a:off x="5903649" y="1744037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8" name="TextBox 12"/>
              <p:cNvSpPr txBox="1">
                <a:spLocks noChangeArrowheads="1"/>
              </p:cNvSpPr>
              <p:nvPr/>
            </p:nvSpPr>
            <p:spPr bwMode="auto">
              <a:xfrm>
                <a:off x="5826806" y="1458899"/>
                <a:ext cx="1464799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Source code</a:t>
                </a:r>
                <a:endParaRPr lang="en-SG" sz="1600" i="1" dirty="0"/>
              </a:p>
            </p:txBody>
          </p:sp>
          <p:sp>
            <p:nvSpPr>
              <p:cNvPr id="19" name="TextBox 13"/>
              <p:cNvSpPr txBox="1">
                <a:spLocks noChangeArrowheads="1"/>
              </p:cNvSpPr>
              <p:nvPr/>
            </p:nvSpPr>
            <p:spPr bwMode="auto">
              <a:xfrm>
                <a:off x="5907561" y="1838653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 smtClean="0"/>
                  <a:t>first.c</a:t>
                </a:r>
                <a:r>
                  <a:rPr lang="en-US" sz="1600" dirty="0" smtClean="0"/>
                  <a:t> </a:t>
                </a:r>
                <a:endParaRPr lang="en-SG" sz="1600" dirty="0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445608" y="3760828"/>
              <a:ext cx="1758590" cy="847263"/>
              <a:chOff x="2533095" y="1562470"/>
              <a:chExt cx="1387903" cy="578917"/>
            </a:xfrm>
          </p:grpSpPr>
          <p:sp>
            <p:nvSpPr>
              <p:cNvPr id="14" name="Rounded Rectangle 5"/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15" name="TextBox 6"/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 smtClean="0"/>
                  <a:t>Edit</a:t>
                </a:r>
                <a:endParaRPr lang="en-SG" sz="2000" dirty="0"/>
              </a:p>
            </p:txBody>
          </p:sp>
          <p:sp>
            <p:nvSpPr>
              <p:cNvPr id="16" name="TextBox 23"/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>
                    <a:solidFill>
                      <a:srgbClr val="C00000"/>
                    </a:solidFill>
                  </a:rPr>
                  <a:t>vim </a:t>
                </a:r>
                <a:r>
                  <a:rPr lang="en-US" sz="1600" dirty="0" err="1" smtClean="0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22" name="Group 21"/>
          <p:cNvGrpSpPr/>
          <p:nvPr/>
        </p:nvGrpSpPr>
        <p:grpSpPr>
          <a:xfrm>
            <a:off x="771531" y="3273707"/>
            <a:ext cx="5451821" cy="998670"/>
            <a:chOff x="2441695" y="4608091"/>
            <a:chExt cx="5451821" cy="998670"/>
          </a:xfrm>
        </p:grpSpPr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4412954" y="4875939"/>
              <a:ext cx="1068967" cy="547994"/>
              <a:chOff x="4360415" y="1590583"/>
              <a:chExt cx="1069015" cy="547984"/>
            </a:xfrm>
          </p:grpSpPr>
          <p:sp>
            <p:nvSpPr>
              <p:cNvPr id="32" name="Right Arrow 8"/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3" name="TextBox 9"/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24" name="Group 41"/>
            <p:cNvGrpSpPr>
              <a:grpSpLocks/>
            </p:cNvGrpSpPr>
            <p:nvPr/>
          </p:nvGrpSpPr>
          <p:grpSpPr bwMode="auto">
            <a:xfrm>
              <a:off x="6140917" y="4608091"/>
              <a:ext cx="1752599" cy="998670"/>
              <a:chOff x="5665113" y="1458899"/>
              <a:chExt cx="1752678" cy="998652"/>
            </a:xfrm>
          </p:grpSpPr>
          <p:sp>
            <p:nvSpPr>
              <p:cNvPr id="29" name="Flowchart: Document 11"/>
              <p:cNvSpPr>
                <a:spLocks noChangeArrowheads="1"/>
              </p:cNvSpPr>
              <p:nvPr/>
            </p:nvSpPr>
            <p:spPr bwMode="auto">
              <a:xfrm>
                <a:off x="5911474" y="1754723"/>
                <a:ext cx="1303289" cy="702828"/>
              </a:xfrm>
              <a:prstGeom prst="flowChartDocument">
                <a:avLst/>
              </a:prstGeom>
              <a:solidFill>
                <a:srgbClr val="66FF99"/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30" name="TextBox 12"/>
              <p:cNvSpPr txBox="1">
                <a:spLocks noChangeArrowheads="1"/>
              </p:cNvSpPr>
              <p:nvPr/>
            </p:nvSpPr>
            <p:spPr bwMode="auto">
              <a:xfrm>
                <a:off x="5665113" y="1458899"/>
                <a:ext cx="1752678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 smtClean="0"/>
                  <a:t>Executable code</a:t>
                </a:r>
                <a:endParaRPr lang="en-SG" sz="1600" i="1" dirty="0"/>
              </a:p>
            </p:txBody>
          </p:sp>
          <p:sp>
            <p:nvSpPr>
              <p:cNvPr id="31" name="TextBox 13"/>
              <p:cNvSpPr txBox="1">
                <a:spLocks noChangeArrowheads="1"/>
              </p:cNvSpPr>
              <p:nvPr/>
            </p:nvSpPr>
            <p:spPr bwMode="auto">
              <a:xfrm>
                <a:off x="5907560" y="1853842"/>
                <a:ext cx="1303290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 smtClean="0"/>
                  <a:t>a.out</a:t>
                </a:r>
                <a:endParaRPr lang="en-SG" sz="1600" dirty="0"/>
              </a:p>
            </p:txBody>
          </p:sp>
        </p:grpSp>
        <p:grpSp>
          <p:nvGrpSpPr>
            <p:cNvPr id="25" name="Group 35"/>
            <p:cNvGrpSpPr>
              <a:grpSpLocks/>
            </p:cNvGrpSpPr>
            <p:nvPr/>
          </p:nvGrpSpPr>
          <p:grpSpPr bwMode="auto">
            <a:xfrm>
              <a:off x="2441695" y="4748812"/>
              <a:ext cx="1758590" cy="847263"/>
              <a:chOff x="2533095" y="1562470"/>
              <a:chExt cx="1387903" cy="578917"/>
            </a:xfrm>
          </p:grpSpPr>
          <p:sp>
            <p:nvSpPr>
              <p:cNvPr id="26" name="Rounded Rectangle 5"/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27" name="TextBox 6"/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 smtClean="0"/>
                  <a:t>Compile</a:t>
                </a:r>
                <a:endParaRPr lang="en-SG" sz="2000" dirty="0"/>
              </a:p>
            </p:txBody>
          </p:sp>
          <p:sp>
            <p:nvSpPr>
              <p:cNvPr id="28" name="TextBox 23"/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 smtClean="0">
                    <a:solidFill>
                      <a:srgbClr val="C00000"/>
                    </a:solidFill>
                  </a:rPr>
                  <a:t>gcc</a:t>
                </a:r>
                <a:r>
                  <a:rPr lang="en-US" sz="16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1600" dirty="0" err="1" smtClean="0">
                    <a:solidFill>
                      <a:srgbClr val="C00000"/>
                    </a:solidFill>
                  </a:rPr>
                  <a:t>first.c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775444" y="4760239"/>
            <a:ext cx="5877559" cy="931874"/>
            <a:chOff x="2445608" y="5644984"/>
            <a:chExt cx="5877559" cy="931874"/>
          </a:xfrm>
        </p:grpSpPr>
        <p:grpSp>
          <p:nvGrpSpPr>
            <p:cNvPr id="35" name="Group 38"/>
            <p:cNvGrpSpPr>
              <a:grpSpLocks/>
            </p:cNvGrpSpPr>
            <p:nvPr/>
          </p:nvGrpSpPr>
          <p:grpSpPr bwMode="auto">
            <a:xfrm>
              <a:off x="4416867" y="5856722"/>
              <a:ext cx="1068967" cy="547994"/>
              <a:chOff x="4360415" y="1590583"/>
              <a:chExt cx="1069015" cy="547984"/>
            </a:xfrm>
          </p:grpSpPr>
          <p:sp>
            <p:nvSpPr>
              <p:cNvPr id="46" name="Right Arrow 8"/>
              <p:cNvSpPr>
                <a:spLocks noChangeArrowheads="1"/>
              </p:cNvSpPr>
              <p:nvPr/>
            </p:nvSpPr>
            <p:spPr bwMode="auto">
              <a:xfrm>
                <a:off x="4456719" y="1887080"/>
                <a:ext cx="972711" cy="251487"/>
              </a:xfrm>
              <a:prstGeom prst="rightArrow">
                <a:avLst>
                  <a:gd name="adj1" fmla="val 50000"/>
                  <a:gd name="adj2" fmla="val 49998"/>
                </a:avLst>
              </a:prstGeom>
              <a:solidFill>
                <a:srgbClr val="FFCCFF"/>
              </a:solidFill>
              <a:ln w="12700" cap="sq" algn="ctr">
                <a:solidFill>
                  <a:srgbClr val="7030A0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7" name="TextBox 9"/>
              <p:cNvSpPr txBox="1">
                <a:spLocks noChangeArrowheads="1"/>
              </p:cNvSpPr>
              <p:nvPr/>
            </p:nvSpPr>
            <p:spPr bwMode="auto">
              <a:xfrm>
                <a:off x="4360415" y="1590583"/>
                <a:ext cx="1069015" cy="3385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/>
                  <a:t>produces</a:t>
                </a:r>
                <a:endParaRPr lang="en-SG" sz="1600" i="1" dirty="0"/>
              </a:p>
            </p:txBody>
          </p:sp>
        </p:grpSp>
        <p:grpSp>
          <p:nvGrpSpPr>
            <p:cNvPr id="36" name="Group 35"/>
            <p:cNvGrpSpPr>
              <a:grpSpLocks/>
            </p:cNvGrpSpPr>
            <p:nvPr/>
          </p:nvGrpSpPr>
          <p:grpSpPr bwMode="auto">
            <a:xfrm>
              <a:off x="2445608" y="5729595"/>
              <a:ext cx="1758590" cy="847263"/>
              <a:chOff x="2533095" y="1562470"/>
              <a:chExt cx="1387903" cy="578917"/>
            </a:xfrm>
          </p:grpSpPr>
          <p:sp>
            <p:nvSpPr>
              <p:cNvPr id="42" name="Rounded Rectangle 5"/>
              <p:cNvSpPr>
                <a:spLocks noChangeArrowheads="1"/>
              </p:cNvSpPr>
              <p:nvPr/>
            </p:nvSpPr>
            <p:spPr bwMode="auto">
              <a:xfrm>
                <a:off x="2533096" y="1562470"/>
                <a:ext cx="1387902" cy="578917"/>
              </a:xfrm>
              <a:prstGeom prst="roundRect">
                <a:avLst>
                  <a:gd name="adj" fmla="val 16667"/>
                </a:avLst>
              </a:prstGeom>
              <a:solidFill>
                <a:schemeClr val="bg1">
                  <a:lumMod val="85000"/>
                </a:schemeClr>
              </a:solidFill>
              <a:ln w="1270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/>
              </a:p>
            </p:txBody>
          </p:sp>
          <p:sp>
            <p:nvSpPr>
              <p:cNvPr id="44" name="TextBox 6"/>
              <p:cNvSpPr txBox="1">
                <a:spLocks noChangeArrowheads="1"/>
              </p:cNvSpPr>
              <p:nvPr/>
            </p:nvSpPr>
            <p:spPr bwMode="auto">
              <a:xfrm>
                <a:off x="2533095" y="1615737"/>
                <a:ext cx="1387902" cy="273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000" dirty="0" smtClean="0"/>
                  <a:t>Execute</a:t>
                </a:r>
                <a:endParaRPr lang="en-SG" sz="2000" dirty="0"/>
              </a:p>
            </p:txBody>
          </p:sp>
          <p:sp>
            <p:nvSpPr>
              <p:cNvPr id="45" name="TextBox 23"/>
              <p:cNvSpPr txBox="1">
                <a:spLocks noChangeArrowheads="1"/>
              </p:cNvSpPr>
              <p:nvPr/>
            </p:nvSpPr>
            <p:spPr bwMode="auto">
              <a:xfrm>
                <a:off x="2533096" y="1851843"/>
                <a:ext cx="1387902" cy="231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dirty="0" err="1"/>
                  <a:t>eg</a:t>
                </a:r>
                <a:r>
                  <a:rPr lang="en-US" sz="1600" dirty="0"/>
                  <a:t>: </a:t>
                </a:r>
                <a:r>
                  <a:rPr lang="en-US" sz="1600" dirty="0" err="1" smtClean="0">
                    <a:solidFill>
                      <a:srgbClr val="C00000"/>
                    </a:solidFill>
                  </a:rPr>
                  <a:t>a.out</a:t>
                </a:r>
                <a:endParaRPr lang="en-SG" sz="1600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711266" y="5644984"/>
              <a:ext cx="2611901" cy="902727"/>
              <a:chOff x="5711266" y="5703278"/>
              <a:chExt cx="2611901" cy="902727"/>
            </a:xfrm>
          </p:grpSpPr>
          <p:grpSp>
            <p:nvGrpSpPr>
              <p:cNvPr id="38" name="Group 37"/>
              <p:cNvGrpSpPr/>
              <p:nvPr/>
            </p:nvGrpSpPr>
            <p:grpSpPr>
              <a:xfrm>
                <a:off x="5711266" y="6007608"/>
                <a:ext cx="2611901" cy="598397"/>
                <a:chOff x="7958667" y="5008364"/>
                <a:chExt cx="2611901" cy="598397"/>
              </a:xfrm>
            </p:grpSpPr>
            <p:sp>
              <p:nvSpPr>
                <p:cNvPr id="40" name="Rounded Rectangle 32"/>
                <p:cNvSpPr>
                  <a:spLocks noChangeArrowheads="1"/>
                </p:cNvSpPr>
                <p:nvPr/>
              </p:nvSpPr>
              <p:spPr bwMode="auto">
                <a:xfrm>
                  <a:off x="7958667" y="5008364"/>
                  <a:ext cx="2611901" cy="59839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0000"/>
                </a:solidFill>
                <a:ln w="12700" cap="sq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SG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 bwMode="auto">
                <a:xfrm>
                  <a:off x="8034867" y="5153673"/>
                  <a:ext cx="2463800" cy="3077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>
                    <a:defRPr/>
                  </a:pPr>
                  <a:r>
                    <a:rPr lang="en-US" sz="1400" b="1" dirty="0" smtClean="0">
                      <a:solidFill>
                        <a:schemeClr val="bg1">
                          <a:lumMod val="95000"/>
                        </a:schemeClr>
                      </a:solidFill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The value of c is 3.</a:t>
                  </a:r>
                  <a:endParaRPr lang="en-SG" sz="1400" b="1" dirty="0">
                    <a:solidFill>
                      <a:schemeClr val="bg1">
                        <a:lumMod val="95000"/>
                      </a:schemeClr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39" name="TextBox 12"/>
              <p:cNvSpPr txBox="1">
                <a:spLocks noChangeArrowheads="1"/>
              </p:cNvSpPr>
              <p:nvPr/>
            </p:nvSpPr>
            <p:spPr bwMode="auto">
              <a:xfrm>
                <a:off x="6140917" y="5703278"/>
                <a:ext cx="17525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i="1" dirty="0" smtClean="0"/>
                  <a:t>Program output</a:t>
                </a:r>
                <a:endParaRPr lang="en-SG" sz="1600" i="1" dirty="0"/>
              </a:p>
            </p:txBody>
          </p:sp>
        </p:grpSp>
      </p:grpSp>
      <p:graphicFrame>
        <p:nvGraphicFramePr>
          <p:cNvPr id="48" name="[Diagram 1]"/>
          <p:cNvGraphicFramePr/>
          <p:nvPr>
            <p:extLst>
              <p:ext uri="{D42A27DB-BD31-4B8C-83A1-F6EECF244321}">
                <p14:modId xmlns:p14="http://schemas.microsoft.com/office/powerpoint/2010/main" val="238061865"/>
              </p:ext>
            </p:extLst>
          </p:nvPr>
        </p:nvGraphicFramePr>
        <p:xfrm>
          <a:off x="7508827" y="859709"/>
          <a:ext cx="1513489" cy="1415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9" name="Group 48"/>
          <p:cNvGrpSpPr/>
          <p:nvPr/>
        </p:nvGrpSpPr>
        <p:grpSpPr>
          <a:xfrm>
            <a:off x="4986764" y="2308197"/>
            <a:ext cx="3711667" cy="3059723"/>
            <a:chOff x="4825247" y="1676398"/>
            <a:chExt cx="3711667" cy="3059723"/>
          </a:xfrm>
        </p:grpSpPr>
        <p:sp>
          <p:nvSpPr>
            <p:cNvPr id="50" name="Circular Arrow 49"/>
            <p:cNvSpPr/>
            <p:nvPr/>
          </p:nvSpPr>
          <p:spPr bwMode="auto">
            <a:xfrm rot="16200000" flipV="1">
              <a:off x="4889723" y="1611922"/>
              <a:ext cx="3059723" cy="3188676"/>
            </a:xfrm>
            <a:prstGeom prst="circularArrow">
              <a:avLst>
                <a:gd name="adj1" fmla="val 4505"/>
                <a:gd name="adj2" fmla="val 1015956"/>
                <a:gd name="adj3" fmla="val 20408151"/>
                <a:gd name="adj4" fmla="val 11528215"/>
                <a:gd name="adj5" fmla="val 6875"/>
              </a:avLst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490931" y="4093957"/>
              <a:ext cx="104598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Incorrect result?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5735490" y="2823816"/>
            <a:ext cx="1773337" cy="1493312"/>
            <a:chOff x="5926017" y="2162908"/>
            <a:chExt cx="1773337" cy="1493312"/>
          </a:xfrm>
        </p:grpSpPr>
        <p:sp>
          <p:nvSpPr>
            <p:cNvPr id="53" name="Circular Arrow 52"/>
            <p:cNvSpPr/>
            <p:nvPr/>
          </p:nvSpPr>
          <p:spPr bwMode="auto">
            <a:xfrm rot="16200000" flipV="1">
              <a:off x="5890847" y="2198078"/>
              <a:ext cx="1107830" cy="1037490"/>
            </a:xfrm>
            <a:prstGeom prst="circularArrow">
              <a:avLst/>
            </a:prstGeom>
            <a:solidFill>
              <a:srgbClr val="FFC0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SG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673194" y="3071445"/>
              <a:ext cx="10261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C00000"/>
                  </a:solidFill>
                </a:rPr>
                <a:t>Cannot compile?</a:t>
              </a:r>
              <a:endParaRPr lang="en-SG" sz="16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476916" y="1263065"/>
            <a:ext cx="4677508" cy="646331"/>
          </a:xfrm>
          <a:prstGeom prst="rect">
            <a:avLst/>
          </a:prstGeom>
          <a:solidFill>
            <a:srgbClr val="CCFFFF"/>
          </a:solidFill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i="1" dirty="0" smtClean="0">
                <a:latin typeface="Arial" pitchFamily="34" charset="0"/>
                <a:cs typeface="Arial" pitchFamily="34" charset="0"/>
              </a:rPr>
              <a:t>Test, test, and test!</a:t>
            </a:r>
            <a:endParaRPr lang="en-SG" sz="36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0673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62421044955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A Simple C Program (1/3)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75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General form of a simple C program</a:t>
            </a:r>
            <a:endParaRPr lang="en-US" sz="2800" dirty="0" smtClean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11627" y="1969477"/>
            <a:ext cx="4979269" cy="267765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preprocessor directives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main </a:t>
            </a:r>
            <a:r>
              <a:rPr lang="en-US" sz="2800" i="1">
                <a:solidFill>
                  <a:schemeClr val="tx1"/>
                </a:solidFill>
                <a:latin typeface="Calibri" pitchFamily="34" charset="0"/>
              </a:rPr>
              <a:t>function </a:t>
            </a:r>
            <a:r>
              <a:rPr lang="en-US" sz="2800" i="1" smtClean="0">
                <a:solidFill>
                  <a:schemeClr val="tx1"/>
                </a:solidFill>
                <a:latin typeface="Calibri" pitchFamily="34" charset="0"/>
              </a:rPr>
              <a:t>header</a:t>
            </a:r>
            <a:endParaRPr lang="en-US" sz="28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{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>
                <a:solidFill>
                  <a:schemeClr val="tx1"/>
                </a:solidFill>
                <a:latin typeface="Calibri" pitchFamily="34" charset="0"/>
              </a:rPr>
              <a:t>	</a:t>
            </a:r>
            <a:r>
              <a:rPr lang="en-US" sz="2800" i="1" smtClean="0">
                <a:solidFill>
                  <a:schemeClr val="tx1"/>
                </a:solidFill>
                <a:latin typeface="Calibri" pitchFamily="34" charset="0"/>
              </a:rPr>
              <a:t>declaration of variables</a:t>
            </a:r>
            <a:endParaRPr lang="en-US" sz="2800" i="1" dirty="0">
              <a:solidFill>
                <a:schemeClr val="tx1"/>
              </a:solidFill>
              <a:latin typeface="Calibri" pitchFamily="34" charset="0"/>
            </a:endParaRP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dirty="0">
                <a:solidFill>
                  <a:schemeClr val="tx1"/>
                </a:solidFill>
                <a:latin typeface="Calibri" pitchFamily="34" charset="0"/>
              </a:rPr>
              <a:t>	executable statements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dirty="0">
                <a:solidFill>
                  <a:schemeClr val="tx1"/>
                </a:solidFill>
                <a:latin typeface="Calibri" pitchFamily="34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2837" y="4280512"/>
            <a:ext cx="4379370" cy="2062103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2800" i="1" smtClean="0">
                <a:solidFill>
                  <a:schemeClr val="tx1"/>
                </a:solidFill>
                <a:latin typeface="Calibri" pitchFamily="34" charset="0"/>
              </a:rPr>
              <a:t>“Executable statements” </a:t>
            </a:r>
            <a:r>
              <a:rPr lang="en-US" sz="2800" smtClean="0">
                <a:solidFill>
                  <a:schemeClr val="tx1"/>
                </a:solidFill>
                <a:latin typeface="Calibri" pitchFamily="34" charset="0"/>
              </a:rPr>
              <a:t>usually consists of 3 parts: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smtClean="0">
                <a:solidFill>
                  <a:srgbClr val="002060"/>
                </a:solidFill>
                <a:latin typeface="Calibri" pitchFamily="34" charset="0"/>
              </a:rPr>
              <a:t>Input data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smtClean="0">
                <a:solidFill>
                  <a:srgbClr val="002060"/>
                </a:solidFill>
                <a:latin typeface="Calibri" pitchFamily="34" charset="0"/>
              </a:rPr>
              <a:t>Computation</a:t>
            </a:r>
          </a:p>
          <a:p>
            <a:pPr marL="803275" indent="-457200"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en-US" sz="2400" smtClean="0">
                <a:solidFill>
                  <a:srgbClr val="002060"/>
                </a:solidFill>
                <a:latin typeface="Calibri" pitchFamily="34" charset="0"/>
              </a:rPr>
              <a:t>Output results</a:t>
            </a:r>
            <a:endParaRPr lang="en-US" sz="2400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743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A Simple C </a:t>
            </a:r>
            <a:r>
              <a:rPr lang="en-GB" dirty="0" smtClean="0">
                <a:solidFill>
                  <a:srgbClr val="0000FF"/>
                </a:solidFill>
              </a:rPr>
              <a:t>Program (</a:t>
            </a:r>
            <a:r>
              <a:rPr lang="en-GB" dirty="0">
                <a:solidFill>
                  <a:srgbClr val="0000FF"/>
                </a:solidFill>
              </a:rPr>
              <a:t>2/3</a:t>
            </a:r>
            <a:r>
              <a:rPr lang="en-GB" sz="4000" dirty="0" smtClean="0">
                <a:solidFill>
                  <a:srgbClr val="0000FF"/>
                </a:solidFill>
              </a:rPr>
              <a:t>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039394" y="968910"/>
            <a:ext cx="7094136" cy="4585871"/>
            <a:chOff x="1418492" y="999364"/>
            <a:chExt cx="7094136" cy="4585871"/>
          </a:xfrm>
        </p:grpSpPr>
        <p:sp>
          <p:nvSpPr>
            <p:cNvPr id="8" name="TextBox 7"/>
            <p:cNvSpPr txBox="1"/>
            <p:nvPr/>
          </p:nvSpPr>
          <p:spPr>
            <a:xfrm>
              <a:off x="1418492" y="1184030"/>
              <a:ext cx="6943456" cy="44012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en-US" sz="1400" b="1" dirty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  <a:r>
                <a:rPr lang="en-US" sz="1400" b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Converts distance in miles to </a:t>
              </a:r>
              <a:r>
                <a:rPr lang="en-US" sz="1400" b="1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kilometres.</a:t>
              </a:r>
              <a:endParaRPr lang="en-US" sz="14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&lt;stdio.h&gt;  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printf, scanf definitions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#define KMS_PER_MILE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1.609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/* conversion constant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miles,  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input – distance in miles 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      kms;     </a:t>
              </a: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output –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/* Get the distance in miles */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distance in miles: 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scanf(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%f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, &amp;miles);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Convert the distance to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kms = KMS_PER_MILE * miles;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	// Display the distance in kilometres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printf(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"That equals </a:t>
              </a:r>
              <a:r>
                <a:rPr lang="en-US" sz="14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%9.2f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km.</a:t>
              </a:r>
              <a:r>
                <a:rPr lang="en-US" sz="1400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\n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, kms);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1400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1400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0363" algn="l"/>
                  <a:tab pos="722313" algn="l"/>
                  <a:tab pos="1071563" algn="l"/>
                  <a:tab pos="1431925" algn="l"/>
                </a:tabLst>
              </a:pPr>
              <a:r>
                <a:rPr lang="en-US" sz="1400" b="1" dirty="0" smtClean="0">
                  <a:latin typeface="Courier New" pitchFamily="49" charset="0"/>
                  <a:cs typeface="Courier New" pitchFamily="49" charset="0"/>
                </a:rPr>
                <a:t>}</a:t>
              </a:r>
              <a:endParaRPr lang="en-SG" sz="1400" b="1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384833" y="999364"/>
              <a:ext cx="212779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Unit3_MileToKm.c</a:t>
              </a:r>
              <a:endParaRPr lang="en-SG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615509" y="4838701"/>
            <a:ext cx="3822822" cy="1169988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i="1"/>
              <a:t>Sample </a:t>
            </a:r>
            <a:r>
              <a:rPr lang="en-US" sz="1400" b="1" i="1" smtClean="0"/>
              <a:t>run</a:t>
            </a:r>
            <a:endParaRPr lang="en-US" sz="1400" b="1" i="1" dirty="0"/>
          </a:p>
          <a:p>
            <a:pPr>
              <a:defRPr/>
            </a:pPr>
            <a:endParaRPr lang="en-US" sz="1400" b="1" i="1" dirty="0"/>
          </a:p>
          <a:p>
            <a:pPr>
              <a:defRPr/>
            </a:pPr>
            <a:endParaRPr lang="en-US" sz="1400" b="1" i="1" dirty="0"/>
          </a:p>
          <a:p>
            <a:pPr>
              <a:defRPr/>
            </a:pPr>
            <a:endParaRPr lang="en-US" sz="1400" b="1" i="1" dirty="0"/>
          </a:p>
          <a:p>
            <a:pPr>
              <a:defRPr/>
            </a:pPr>
            <a:endParaRPr lang="en-US" sz="1400" b="1" i="1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71193" y="5088814"/>
            <a:ext cx="345794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4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gcc </a:t>
            </a:r>
            <a:r>
              <a:rPr lang="en-US" sz="1400" b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–Wall Week2_MileToKm.c</a:t>
            </a:r>
            <a:endParaRPr lang="en-US" sz="14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4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a.out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671193" y="5508626"/>
            <a:ext cx="3462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Enter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distance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miles: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10.5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That equals     16.89 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km.</a:t>
            </a:r>
            <a:endParaRPr lang="en-SG" sz="1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88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nimBg="1" advAuto="500"/>
      <p:bldP spid="12" grpId="0" build="p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00FF"/>
                </a:solidFill>
              </a:rPr>
              <a:t>A Simple C </a:t>
            </a:r>
            <a:r>
              <a:rPr lang="en-GB" dirty="0" smtClean="0">
                <a:solidFill>
                  <a:srgbClr val="0000FF"/>
                </a:solidFill>
              </a:rPr>
              <a:t>Program (</a:t>
            </a:r>
            <a:r>
              <a:rPr lang="en-GB" dirty="0">
                <a:solidFill>
                  <a:srgbClr val="0000FF"/>
                </a:solidFill>
              </a:rPr>
              <a:t>3/3</a:t>
            </a:r>
            <a:r>
              <a:rPr lang="en-GB" sz="4000" dirty="0" smtClean="0">
                <a:solidFill>
                  <a:srgbClr val="0000FF"/>
                </a:solidFill>
              </a:rPr>
              <a:t>)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8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18492" y="1088086"/>
            <a:ext cx="6943456" cy="49552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b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Converts distance in miles to </a:t>
            </a:r>
            <a:r>
              <a:rPr lang="en-US" sz="1600" b="1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kilometres.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600" b="1" dirty="0" smtClean="0">
              <a:solidFill>
                <a:srgbClr val="80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&lt;stdio.h&gt;  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printf, scanf definitions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#define KMS_PER_MILE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1.609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/* conversion constant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main(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miles,  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input – distance in miles 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      kms;     </a:t>
            </a: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// output –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/* Get the distance in miles */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"Enter distance in miles: 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scanf(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%f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&amp;miles);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Convert the distance to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kms = KMS_PER_MILE * miles;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	// Display the distance in kilometres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printf(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"That equals 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%9.2f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km.</a:t>
            </a:r>
            <a:r>
              <a:rPr lang="en-US" sz="16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\n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, kms);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endParaRPr lang="en-US" sz="1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tabLst>
                <a:tab pos="360363" algn="l"/>
                <a:tab pos="722313" algn="l"/>
                <a:tab pos="1071563" algn="l"/>
                <a:tab pos="1431925" algn="l"/>
              </a:tabLst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SG" sz="16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154247" y="1572362"/>
            <a:ext cx="1371600" cy="523875"/>
            <a:chOff x="191730" y="1902542"/>
            <a:chExt cx="1371599" cy="523220"/>
          </a:xfrm>
        </p:grpSpPr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191730" y="1902542"/>
              <a:ext cx="12241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preprocessor directives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11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1091381" y="2094271"/>
              <a:ext cx="471948" cy="147483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12" name="Straight Arrow Connector 13"/>
            <p:cNvCxnSpPr>
              <a:cxnSpLocks noChangeShapeType="1"/>
            </p:cNvCxnSpPr>
            <p:nvPr/>
          </p:nvCxnSpPr>
          <p:spPr bwMode="auto">
            <a:xfrm>
              <a:off x="1081549" y="2261418"/>
              <a:ext cx="481780" cy="393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3" name="Group 75"/>
          <p:cNvGrpSpPr>
            <a:grpSpLocks/>
          </p:cNvGrpSpPr>
          <p:nvPr/>
        </p:nvGrpSpPr>
        <p:grpSpPr bwMode="auto">
          <a:xfrm>
            <a:off x="3716585" y="1358969"/>
            <a:ext cx="2109788" cy="349250"/>
            <a:chOff x="3524866" y="1745225"/>
            <a:chExt cx="2109018" cy="349045"/>
          </a:xfrm>
        </p:grpSpPr>
        <p:sp>
          <p:nvSpPr>
            <p:cNvPr id="14" name="TextBox 9"/>
            <p:cNvSpPr txBox="1">
              <a:spLocks noChangeArrowheads="1"/>
            </p:cNvSpPr>
            <p:nvPr/>
          </p:nvSpPr>
          <p:spPr bwMode="auto">
            <a:xfrm>
              <a:off x="3883743" y="1745225"/>
              <a:ext cx="1750141" cy="319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standard header file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15" name="Straight Arrow Connector 17"/>
            <p:cNvCxnSpPr>
              <a:cxnSpLocks noChangeShapeType="1"/>
            </p:cNvCxnSpPr>
            <p:nvPr/>
          </p:nvCxnSpPr>
          <p:spPr bwMode="auto">
            <a:xfrm rot="10800000" flipV="1">
              <a:off x="3524866" y="1912371"/>
              <a:ext cx="393293" cy="18189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16" name="Group 79"/>
          <p:cNvGrpSpPr>
            <a:grpSpLocks/>
          </p:cNvGrpSpPr>
          <p:nvPr/>
        </p:nvGrpSpPr>
        <p:grpSpPr bwMode="auto">
          <a:xfrm>
            <a:off x="5858812" y="3137294"/>
            <a:ext cx="2164252" cy="1045552"/>
            <a:chOff x="6329963" y="3365139"/>
            <a:chExt cx="2165108" cy="1044627"/>
          </a:xfrm>
        </p:grpSpPr>
        <p:sp>
          <p:nvSpPr>
            <p:cNvPr id="17" name="TextBox 10"/>
            <p:cNvSpPr txBox="1">
              <a:spLocks noChangeArrowheads="1"/>
            </p:cNvSpPr>
            <p:nvPr/>
          </p:nvSpPr>
          <p:spPr bwMode="auto">
            <a:xfrm>
              <a:off x="7506928" y="3637936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comments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18" name="Straight Arrow Connector 20"/>
            <p:cNvCxnSpPr>
              <a:cxnSpLocks noChangeShapeType="1"/>
            </p:cNvCxnSpPr>
            <p:nvPr/>
          </p:nvCxnSpPr>
          <p:spPr bwMode="auto">
            <a:xfrm flipH="1" flipV="1">
              <a:off x="7057082" y="3365139"/>
              <a:ext cx="435099" cy="36620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19" name="Straight Arrow Connector 23"/>
            <p:cNvCxnSpPr>
              <a:cxnSpLocks noChangeShapeType="1"/>
              <a:stCxn id="17" idx="1"/>
            </p:cNvCxnSpPr>
            <p:nvPr/>
          </p:nvCxnSpPr>
          <p:spPr bwMode="auto">
            <a:xfrm flipH="1" flipV="1">
              <a:off x="6329963" y="3611106"/>
              <a:ext cx="1176965" cy="18071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20" name="Straight Arrow Connector 25"/>
            <p:cNvCxnSpPr>
              <a:cxnSpLocks noChangeShapeType="1"/>
            </p:cNvCxnSpPr>
            <p:nvPr/>
          </p:nvCxnSpPr>
          <p:spPr bwMode="auto">
            <a:xfrm rot="10800000" flipV="1">
              <a:off x="6931742" y="3893573"/>
              <a:ext cx="678426" cy="51619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1" name="Group 76"/>
          <p:cNvGrpSpPr>
            <a:grpSpLocks/>
          </p:cNvGrpSpPr>
          <p:nvPr/>
        </p:nvGrpSpPr>
        <p:grpSpPr bwMode="auto">
          <a:xfrm>
            <a:off x="4572001" y="2129114"/>
            <a:ext cx="1472712" cy="338627"/>
            <a:chOff x="3563920" y="2461443"/>
            <a:chExt cx="1473218" cy="339107"/>
          </a:xfrm>
        </p:grpSpPr>
        <p:sp>
          <p:nvSpPr>
            <p:cNvPr id="22" name="TextBox 30"/>
            <p:cNvSpPr txBox="1">
              <a:spLocks noChangeArrowheads="1"/>
            </p:cNvSpPr>
            <p:nvPr/>
          </p:nvSpPr>
          <p:spPr bwMode="auto">
            <a:xfrm>
              <a:off x="4048995" y="2492773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constant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23" name="Straight Arrow Connector 31"/>
            <p:cNvCxnSpPr>
              <a:cxnSpLocks noChangeShapeType="1"/>
              <a:stCxn id="22" idx="1"/>
            </p:cNvCxnSpPr>
            <p:nvPr/>
          </p:nvCxnSpPr>
          <p:spPr bwMode="auto">
            <a:xfrm flipH="1" flipV="1">
              <a:off x="3563920" y="2461443"/>
              <a:ext cx="485076" cy="185219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4" name="Group 77"/>
          <p:cNvGrpSpPr>
            <a:grpSpLocks/>
          </p:cNvGrpSpPr>
          <p:nvPr/>
        </p:nvGrpSpPr>
        <p:grpSpPr bwMode="auto">
          <a:xfrm>
            <a:off x="306656" y="2493164"/>
            <a:ext cx="2387332" cy="644130"/>
            <a:chOff x="307160" y="2762866"/>
            <a:chExt cx="2386879" cy="643760"/>
          </a:xfrm>
        </p:grpSpPr>
        <p:sp>
          <p:nvSpPr>
            <p:cNvPr id="25" name="TextBox 33"/>
            <p:cNvSpPr txBox="1">
              <a:spLocks noChangeArrowheads="1"/>
            </p:cNvSpPr>
            <p:nvPr/>
          </p:nvSpPr>
          <p:spPr bwMode="auto">
            <a:xfrm>
              <a:off x="307160" y="2883406"/>
              <a:ext cx="98814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reserved words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26" name="Straight Arrow Connector 34"/>
            <p:cNvCxnSpPr>
              <a:cxnSpLocks noChangeShapeType="1"/>
            </p:cNvCxnSpPr>
            <p:nvPr/>
          </p:nvCxnSpPr>
          <p:spPr bwMode="auto">
            <a:xfrm flipV="1">
              <a:off x="1076632" y="2762866"/>
              <a:ext cx="535858" cy="363792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27" name="Straight Arrow Connector 36"/>
            <p:cNvCxnSpPr>
              <a:cxnSpLocks noChangeShapeType="1"/>
            </p:cNvCxnSpPr>
            <p:nvPr/>
          </p:nvCxnSpPr>
          <p:spPr bwMode="auto">
            <a:xfrm flipV="1">
              <a:off x="1061884" y="2782531"/>
              <a:ext cx="1632155" cy="44736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28" name="Straight Arrow Connector 38"/>
            <p:cNvCxnSpPr>
              <a:cxnSpLocks noChangeShapeType="1"/>
            </p:cNvCxnSpPr>
            <p:nvPr/>
          </p:nvCxnSpPr>
          <p:spPr bwMode="auto">
            <a:xfrm flipV="1">
              <a:off x="1052803" y="2919572"/>
              <a:ext cx="787933" cy="269936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29" name="Group 78"/>
          <p:cNvGrpSpPr>
            <a:grpSpLocks/>
          </p:cNvGrpSpPr>
          <p:nvPr/>
        </p:nvGrpSpPr>
        <p:grpSpPr bwMode="auto">
          <a:xfrm>
            <a:off x="326165" y="2739482"/>
            <a:ext cx="2279650" cy="912812"/>
            <a:chOff x="334296" y="3205318"/>
            <a:chExt cx="2281084" cy="912459"/>
          </a:xfrm>
        </p:grpSpPr>
        <p:sp>
          <p:nvSpPr>
            <p:cNvPr id="30" name="TextBox 41"/>
            <p:cNvSpPr txBox="1">
              <a:spLocks noChangeArrowheads="1"/>
            </p:cNvSpPr>
            <p:nvPr/>
          </p:nvSpPr>
          <p:spPr bwMode="auto">
            <a:xfrm>
              <a:off x="334296" y="3810000"/>
              <a:ext cx="98814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variables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31" name="Straight Arrow Connector 42"/>
            <p:cNvCxnSpPr>
              <a:cxnSpLocks noChangeShapeType="1"/>
            </p:cNvCxnSpPr>
            <p:nvPr/>
          </p:nvCxnSpPr>
          <p:spPr bwMode="auto">
            <a:xfrm flipV="1">
              <a:off x="1165123" y="3205318"/>
              <a:ext cx="1450257" cy="703005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32" name="Straight Arrow Connector 44"/>
            <p:cNvCxnSpPr>
              <a:cxnSpLocks noChangeShapeType="1"/>
            </p:cNvCxnSpPr>
            <p:nvPr/>
          </p:nvCxnSpPr>
          <p:spPr bwMode="auto">
            <a:xfrm flipV="1">
              <a:off x="1165123" y="3357719"/>
              <a:ext cx="1440425" cy="565352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3" name="Group 80"/>
          <p:cNvGrpSpPr>
            <a:grpSpLocks/>
          </p:cNvGrpSpPr>
          <p:nvPr/>
        </p:nvGrpSpPr>
        <p:grpSpPr bwMode="auto">
          <a:xfrm>
            <a:off x="800417" y="3594324"/>
            <a:ext cx="1047105" cy="698134"/>
            <a:chOff x="816765" y="3938493"/>
            <a:chExt cx="1046878" cy="698384"/>
          </a:xfrm>
        </p:grpSpPr>
        <p:sp>
          <p:nvSpPr>
            <p:cNvPr id="34" name="TextBox 48"/>
            <p:cNvSpPr txBox="1">
              <a:spLocks noChangeArrowheads="1"/>
            </p:cNvSpPr>
            <p:nvPr/>
          </p:nvSpPr>
          <p:spPr bwMode="auto">
            <a:xfrm>
              <a:off x="816765" y="4329100"/>
              <a:ext cx="93829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400" i="1" dirty="0" smtClean="0">
                  <a:solidFill>
                    <a:srgbClr val="000099"/>
                  </a:solidFill>
                  <a:latin typeface="Calibri" pitchFamily="34" charset="0"/>
                </a:rPr>
                <a:t>functions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35" name="Straight Arrow Connector 49"/>
            <p:cNvCxnSpPr>
              <a:cxnSpLocks noChangeShapeType="1"/>
            </p:cNvCxnSpPr>
            <p:nvPr/>
          </p:nvCxnSpPr>
          <p:spPr bwMode="auto">
            <a:xfrm flipV="1">
              <a:off x="1519084" y="3938493"/>
              <a:ext cx="321118" cy="42703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36" name="Straight Arrow Connector 51"/>
            <p:cNvCxnSpPr>
              <a:cxnSpLocks noChangeShapeType="1"/>
            </p:cNvCxnSpPr>
            <p:nvPr/>
          </p:nvCxnSpPr>
          <p:spPr bwMode="auto">
            <a:xfrm flipV="1">
              <a:off x="1533832" y="4184763"/>
              <a:ext cx="329811" cy="210254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37" name="Group 81"/>
          <p:cNvGrpSpPr>
            <a:grpSpLocks/>
          </p:cNvGrpSpPr>
          <p:nvPr/>
        </p:nvGrpSpPr>
        <p:grpSpPr bwMode="auto">
          <a:xfrm>
            <a:off x="292832" y="4579232"/>
            <a:ext cx="3903386" cy="1148866"/>
            <a:chOff x="339214" y="4723869"/>
            <a:chExt cx="3903874" cy="1149598"/>
          </a:xfrm>
        </p:grpSpPr>
        <p:sp>
          <p:nvSpPr>
            <p:cNvPr id="38" name="TextBox 56"/>
            <p:cNvSpPr txBox="1">
              <a:spLocks noChangeArrowheads="1"/>
            </p:cNvSpPr>
            <p:nvPr/>
          </p:nvSpPr>
          <p:spPr bwMode="auto">
            <a:xfrm>
              <a:off x="339214" y="4881717"/>
              <a:ext cx="88981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6600"/>
                  </a:solidFill>
                  <a:latin typeface="Calibri" pitchFamily="34" charset="0"/>
                </a:rPr>
                <a:t>special symbols</a:t>
              </a:r>
              <a:endParaRPr lang="en-SG" sz="1400" i="1" dirty="0">
                <a:solidFill>
                  <a:srgbClr val="006600"/>
                </a:solidFill>
                <a:latin typeface="Calibri" pitchFamily="34" charset="0"/>
              </a:endParaRPr>
            </a:p>
          </p:txBody>
        </p:sp>
        <p:cxnSp>
          <p:nvCxnSpPr>
            <p:cNvPr id="39" name="Straight Arrow Connector 57"/>
            <p:cNvCxnSpPr>
              <a:cxnSpLocks noChangeShapeType="1"/>
            </p:cNvCxnSpPr>
            <p:nvPr/>
          </p:nvCxnSpPr>
          <p:spPr bwMode="auto">
            <a:xfrm flipV="1">
              <a:off x="1076632" y="4723869"/>
              <a:ext cx="1291172" cy="393823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40" name="Straight Arrow Connector 59"/>
            <p:cNvCxnSpPr>
              <a:cxnSpLocks noChangeShapeType="1"/>
            </p:cNvCxnSpPr>
            <p:nvPr/>
          </p:nvCxnSpPr>
          <p:spPr bwMode="auto">
            <a:xfrm flipV="1">
              <a:off x="1061884" y="4739136"/>
              <a:ext cx="3181204" cy="408051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  <p:cxnSp>
          <p:nvCxnSpPr>
            <p:cNvPr id="41" name="Straight Arrow Connector 63"/>
            <p:cNvCxnSpPr>
              <a:cxnSpLocks noChangeShapeType="1"/>
            </p:cNvCxnSpPr>
            <p:nvPr/>
          </p:nvCxnSpPr>
          <p:spPr bwMode="auto">
            <a:xfrm>
              <a:off x="1091384" y="5161938"/>
              <a:ext cx="479155" cy="711529"/>
            </a:xfrm>
            <a:prstGeom prst="straightConnector1">
              <a:avLst/>
            </a:prstGeom>
            <a:noFill/>
            <a:ln w="12700" cap="sq" algn="ctr">
              <a:solidFill>
                <a:srgbClr val="0066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42" name="Group 82"/>
          <p:cNvGrpSpPr>
            <a:grpSpLocks/>
          </p:cNvGrpSpPr>
          <p:nvPr/>
        </p:nvGrpSpPr>
        <p:grpSpPr bwMode="auto">
          <a:xfrm>
            <a:off x="2963863" y="5329511"/>
            <a:ext cx="3577615" cy="741607"/>
            <a:chOff x="2964428" y="5451294"/>
            <a:chExt cx="3576634" cy="741091"/>
          </a:xfrm>
        </p:grpSpPr>
        <p:sp>
          <p:nvSpPr>
            <p:cNvPr id="44" name="TextBox 66"/>
            <p:cNvSpPr txBox="1">
              <a:spLocks noChangeArrowheads="1"/>
            </p:cNvSpPr>
            <p:nvPr/>
          </p:nvSpPr>
          <p:spPr bwMode="auto">
            <a:xfrm>
              <a:off x="5034114" y="5884608"/>
              <a:ext cx="1233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i="1" dirty="0">
                  <a:solidFill>
                    <a:srgbClr val="000099"/>
                  </a:solidFill>
                  <a:latin typeface="Calibri" pitchFamily="34" charset="0"/>
                </a:rPr>
                <a:t>punctuations</a:t>
              </a:r>
              <a:endParaRPr lang="en-SG" sz="1400" i="1" dirty="0">
                <a:solidFill>
                  <a:srgbClr val="000099"/>
                </a:solidFill>
                <a:latin typeface="Calibri" pitchFamily="34" charset="0"/>
              </a:endParaRPr>
            </a:p>
          </p:txBody>
        </p:sp>
        <p:cxnSp>
          <p:nvCxnSpPr>
            <p:cNvPr id="45" name="Straight Arrow Connector 67"/>
            <p:cNvCxnSpPr>
              <a:cxnSpLocks noChangeShapeType="1"/>
            </p:cNvCxnSpPr>
            <p:nvPr/>
          </p:nvCxnSpPr>
          <p:spPr bwMode="auto">
            <a:xfrm flipV="1">
              <a:off x="5810865" y="5463009"/>
              <a:ext cx="730197" cy="495340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6" name="Straight Arrow Connector 69"/>
            <p:cNvCxnSpPr>
              <a:cxnSpLocks noChangeShapeType="1"/>
            </p:cNvCxnSpPr>
            <p:nvPr/>
          </p:nvCxnSpPr>
          <p:spPr bwMode="auto">
            <a:xfrm flipV="1">
              <a:off x="5766619" y="5451294"/>
              <a:ext cx="59534" cy="492307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  <p:cxnSp>
          <p:nvCxnSpPr>
            <p:cNvPr id="47" name="Straight Arrow Connector 71"/>
            <p:cNvCxnSpPr>
              <a:cxnSpLocks noChangeShapeType="1"/>
              <a:stCxn id="44" idx="1"/>
            </p:cNvCxnSpPr>
            <p:nvPr/>
          </p:nvCxnSpPr>
          <p:spPr bwMode="auto">
            <a:xfrm rot="10800000">
              <a:off x="2964428" y="5707627"/>
              <a:ext cx="2069686" cy="330871"/>
            </a:xfrm>
            <a:prstGeom prst="straightConnector1">
              <a:avLst/>
            </a:prstGeom>
            <a:noFill/>
            <a:ln w="12700" cap="sq" algn="ctr">
              <a:solidFill>
                <a:srgbClr val="000099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5929995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smtClean="0">
                <a:solidFill>
                  <a:srgbClr val="0000FF"/>
                </a:solidFill>
              </a:rPr>
              <a:t>What Happens in the Computer Memory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615178" y="4445045"/>
            <a:ext cx="1852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At the beginning</a:t>
            </a:r>
          </a:p>
        </p:txBody>
      </p: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465953" y="1302248"/>
            <a:ext cx="2555875" cy="3071812"/>
            <a:chOff x="3346882" y="2379216"/>
            <a:chExt cx="2556769" cy="3071674"/>
          </a:xfrm>
        </p:grpSpPr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346882" y="2379216"/>
              <a:ext cx="2556769" cy="307167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SG" dirty="0"/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4119239" y="2467993"/>
              <a:ext cx="101205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600" b="1" dirty="0"/>
                <a:t>memory</a:t>
              </a:r>
              <a:endParaRPr lang="en-SG" sz="1600" b="1" dirty="0"/>
            </a:p>
          </p:txBody>
        </p:sp>
        <p:grpSp>
          <p:nvGrpSpPr>
            <p:cNvPr id="12" name="Group 19"/>
            <p:cNvGrpSpPr>
              <a:grpSpLocks/>
            </p:cNvGrpSpPr>
            <p:nvPr/>
          </p:nvGrpSpPr>
          <p:grpSpPr bwMode="auto">
            <a:xfrm>
              <a:off x="3737544" y="2876081"/>
              <a:ext cx="1775446" cy="639734"/>
              <a:chOff x="3693156" y="2938225"/>
              <a:chExt cx="1775446" cy="639734"/>
            </a:xfrm>
          </p:grpSpPr>
          <p:sp>
            <p:nvSpPr>
              <p:cNvPr id="21" name="Rectangle 20"/>
              <p:cNvSpPr/>
              <p:nvPr/>
            </p:nvSpPr>
            <p:spPr bwMode="auto">
              <a:xfrm>
                <a:off x="3693156" y="2938225"/>
                <a:ext cx="1775446" cy="639734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3781888" y="3013139"/>
                <a:ext cx="1597981" cy="461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 smtClean="0"/>
                  <a:t>Executable code </a:t>
                </a:r>
                <a:r>
                  <a:rPr lang="en-US" sz="1200" b="1" smtClean="0"/>
                  <a:t>of Unit3_MileToKm.c</a:t>
                </a:r>
                <a:endParaRPr lang="en-SG" sz="1200" b="1" dirty="0"/>
              </a:p>
            </p:txBody>
          </p:sp>
        </p:grp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323741" y="3750361"/>
              <a:ext cx="6030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miles</a:t>
              </a:r>
              <a:endParaRPr lang="en-SG" sz="1400" dirty="0"/>
            </a:p>
          </p:txBody>
        </p:sp>
        <p:grpSp>
          <p:nvGrpSpPr>
            <p:cNvPr id="14" name="Group 20"/>
            <p:cNvGrpSpPr>
              <a:grpSpLocks/>
            </p:cNvGrpSpPr>
            <p:nvPr/>
          </p:nvGrpSpPr>
          <p:grpSpPr bwMode="auto">
            <a:xfrm>
              <a:off x="4203577" y="4023063"/>
              <a:ext cx="843379" cy="406894"/>
              <a:chOff x="4181383" y="4094085"/>
              <a:chExt cx="843379" cy="406894"/>
            </a:xfrm>
          </p:grpSpPr>
          <p:sp>
            <p:nvSpPr>
              <p:cNvPr id="19" name="Rectangle 18"/>
              <p:cNvSpPr/>
              <p:nvPr/>
            </p:nvSpPr>
            <p:spPr bwMode="auto">
              <a:xfrm>
                <a:off x="4180651" y="409481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4248705" y="4139953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grpSp>
          <p:nvGrpSpPr>
            <p:cNvPr id="15" name="Group 21"/>
            <p:cNvGrpSpPr>
              <a:grpSpLocks/>
            </p:cNvGrpSpPr>
            <p:nvPr/>
          </p:nvGrpSpPr>
          <p:grpSpPr bwMode="auto">
            <a:xfrm>
              <a:off x="4203577" y="4867922"/>
              <a:ext cx="843379" cy="406894"/>
              <a:chOff x="4200618" y="4867922"/>
              <a:chExt cx="843379" cy="406894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4199886" y="4868304"/>
                <a:ext cx="844846" cy="406382"/>
              </a:xfrm>
              <a:prstGeom prst="rect">
                <a:avLst/>
              </a:prstGeom>
              <a:solidFill>
                <a:srgbClr val="CCFFFF"/>
              </a:solidFill>
              <a:ln w="19050" cap="sq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SG" dirty="0"/>
              </a:p>
            </p:txBody>
          </p:sp>
          <p:sp>
            <p:nvSpPr>
              <p:cNvPr id="18" name="TextBox 17"/>
              <p:cNvSpPr txBox="1">
                <a:spLocks noChangeArrowheads="1"/>
              </p:cNvSpPr>
              <p:nvPr/>
            </p:nvSpPr>
            <p:spPr bwMode="auto">
              <a:xfrm>
                <a:off x="4267940" y="4913790"/>
                <a:ext cx="708734" cy="307777"/>
              </a:xfrm>
              <a:prstGeom prst="rect">
                <a:avLst/>
              </a:prstGeom>
              <a:solidFill>
                <a:srgbClr val="CC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400" dirty="0"/>
                  <a:t>?</a:t>
                </a:r>
                <a:endParaRPr lang="en-SG" sz="1400" dirty="0"/>
              </a:p>
            </p:txBody>
          </p:sp>
        </p:grp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4368625" y="4612974"/>
              <a:ext cx="51328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/>
                <a:t>kms</a:t>
              </a:r>
              <a:endParaRPr lang="en-SG" sz="1400" dirty="0"/>
            </a:p>
          </p:txBody>
        </p:sp>
      </p:grpSp>
      <p:grpSp>
        <p:nvGrpSpPr>
          <p:cNvPr id="23" name="Group 50"/>
          <p:cNvGrpSpPr>
            <a:grpSpLocks/>
          </p:cNvGrpSpPr>
          <p:nvPr/>
        </p:nvGrpSpPr>
        <p:grpSpPr bwMode="auto">
          <a:xfrm>
            <a:off x="3174228" y="1302248"/>
            <a:ext cx="2867025" cy="4165600"/>
            <a:chOff x="3276538" y="1242874"/>
            <a:chExt cx="2867025" cy="4166239"/>
          </a:xfrm>
        </p:grpSpPr>
        <p:sp>
          <p:nvSpPr>
            <p:cNvPr id="24" name="TextBox 9"/>
            <p:cNvSpPr txBox="1">
              <a:spLocks noChangeArrowheads="1"/>
            </p:cNvSpPr>
            <p:nvPr/>
          </p:nvSpPr>
          <p:spPr bwMode="auto">
            <a:xfrm>
              <a:off x="3276538" y="4516561"/>
              <a:ext cx="2867025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user enters: </a:t>
              </a:r>
              <a:r>
                <a:rPr lang="en-US" dirty="0">
                  <a:solidFill>
                    <a:srgbClr val="1818FF"/>
                  </a:solidFill>
                </a:rPr>
                <a:t>10.5</a:t>
              </a:r>
              <a:r>
                <a:rPr lang="en-US" dirty="0">
                  <a:solidFill>
                    <a:srgbClr val="FF0000"/>
                  </a:solidFill>
                </a:rPr>
                <a:t> </a:t>
              </a:r>
              <a:r>
                <a:rPr lang="en-US" dirty="0">
                  <a:solidFill>
                    <a:srgbClr val="C00000"/>
                  </a:solidFill>
                </a:rPr>
                <a:t>to</a:t>
              </a:r>
            </a:p>
            <a:p>
              <a:endParaRPr lang="en-US" dirty="0"/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scanf("%f", &amp;miles);</a:t>
              </a:r>
            </a:p>
          </p:txBody>
        </p:sp>
        <p:grpSp>
          <p:nvGrpSpPr>
            <p:cNvPr id="25" name="Group 22"/>
            <p:cNvGrpSpPr>
              <a:grpSpLocks/>
            </p:cNvGrpSpPr>
            <p:nvPr/>
          </p:nvGrpSpPr>
          <p:grpSpPr bwMode="auto">
            <a:xfrm>
              <a:off x="3392750" y="1242874"/>
              <a:ext cx="2556769" cy="3071674"/>
              <a:chOff x="3346882" y="2379216"/>
              <a:chExt cx="2556769" cy="3071674"/>
            </a:xfrm>
          </p:grpSpPr>
          <p:sp>
            <p:nvSpPr>
              <p:cNvPr id="26" name="Rectangle 23"/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27" name="TextBox 24"/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28" name="Group 19"/>
              <p:cNvGrpSpPr>
                <a:grpSpLocks/>
              </p:cNvGrpSpPr>
              <p:nvPr/>
            </p:nvGrpSpPr>
            <p:grpSpPr bwMode="auto">
              <a:xfrm>
                <a:off x="3737083" y="2876179"/>
                <a:ext cx="1776412" cy="639861"/>
                <a:chOff x="3692695" y="2938323"/>
                <a:chExt cx="1776412" cy="639861"/>
              </a:xfrm>
            </p:grpSpPr>
            <p:sp>
              <p:nvSpPr>
                <p:cNvPr id="37" name="Rectangle 36"/>
                <p:cNvSpPr/>
                <p:nvPr/>
              </p:nvSpPr>
              <p:spPr bwMode="auto">
                <a:xfrm>
                  <a:off x="3692695" y="2938323"/>
                  <a:ext cx="1776412" cy="63986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38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3781888" y="3000960"/>
                  <a:ext cx="1597981" cy="461736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Executable code </a:t>
                  </a:r>
                  <a:r>
                    <a:rPr lang="en-US" sz="1200" b="1" smtClean="0"/>
                    <a:t>of Unit3_MileToKm.c</a:t>
                  </a:r>
                  <a:endParaRPr lang="en-SG" sz="1200" b="1" dirty="0"/>
                </a:p>
              </p:txBody>
            </p:sp>
          </p:grpSp>
          <p:sp>
            <p:nvSpPr>
              <p:cNvPr id="29" name="Rectangle 26"/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30" name="Group 20"/>
              <p:cNvGrpSpPr>
                <a:grpSpLocks/>
              </p:cNvGrpSpPr>
              <p:nvPr/>
            </p:nvGrpSpPr>
            <p:grpSpPr bwMode="auto">
              <a:xfrm>
                <a:off x="4203808" y="4024119"/>
                <a:ext cx="842962" cy="406462"/>
                <a:chOff x="4181614" y="4095141"/>
                <a:chExt cx="842962" cy="406462"/>
              </a:xfrm>
            </p:grpSpPr>
            <p:sp>
              <p:nvSpPr>
                <p:cNvPr id="35" name="Rectangle 34"/>
                <p:cNvSpPr/>
                <p:nvPr/>
              </p:nvSpPr>
              <p:spPr bwMode="auto">
                <a:xfrm>
                  <a:off x="4181614" y="4095141"/>
                  <a:ext cx="842962" cy="40646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36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31" name="Group 21"/>
              <p:cNvGrpSpPr>
                <a:grpSpLocks/>
              </p:cNvGrpSpPr>
              <p:nvPr/>
            </p:nvGrpSpPr>
            <p:grpSpPr bwMode="auto">
              <a:xfrm>
                <a:off x="4203808" y="4868209"/>
                <a:ext cx="842962" cy="407051"/>
                <a:chOff x="4200849" y="4868209"/>
                <a:chExt cx="842962" cy="407051"/>
              </a:xfrm>
            </p:grpSpPr>
            <p:sp>
              <p:nvSpPr>
                <p:cNvPr id="33" name="Rectangle 32"/>
                <p:cNvSpPr/>
                <p:nvPr/>
              </p:nvSpPr>
              <p:spPr bwMode="auto">
                <a:xfrm>
                  <a:off x="4200849" y="4868209"/>
                  <a:ext cx="842962" cy="407051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34" name="TextBox 31"/>
                <p:cNvSpPr txBox="1">
                  <a:spLocks noChangeArrowheads="1"/>
                </p:cNvSpPr>
                <p:nvPr/>
              </p:nvSpPr>
              <p:spPr bwMode="auto">
                <a:xfrm>
                  <a:off x="4262777" y="4921255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?</a:t>
                  </a:r>
                  <a:endParaRPr lang="en-SG" sz="1400" dirty="0"/>
                </a:p>
              </p:txBody>
            </p:sp>
          </p:grpSp>
          <p:sp>
            <p:nvSpPr>
              <p:cNvPr id="32" name="Rectangle 29"/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grpSp>
        <p:nvGrpSpPr>
          <p:cNvPr id="39" name="Group 51"/>
          <p:cNvGrpSpPr>
            <a:grpSpLocks/>
          </p:cNvGrpSpPr>
          <p:nvPr/>
        </p:nvGrpSpPr>
        <p:grpSpPr bwMode="auto">
          <a:xfrm>
            <a:off x="5977753" y="1302248"/>
            <a:ext cx="3063875" cy="4135437"/>
            <a:chOff x="6079370" y="1242874"/>
            <a:chExt cx="3064630" cy="4135461"/>
          </a:xfrm>
        </p:grpSpPr>
        <p:sp>
          <p:nvSpPr>
            <p:cNvPr id="40" name="TextBox 10"/>
            <p:cNvSpPr txBox="1">
              <a:spLocks noChangeArrowheads="1"/>
            </p:cNvSpPr>
            <p:nvPr/>
          </p:nvSpPr>
          <p:spPr bwMode="auto">
            <a:xfrm>
              <a:off x="6079370" y="4516561"/>
              <a:ext cx="3064630" cy="861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After this line is executed:</a:t>
              </a:r>
            </a:p>
            <a:p>
              <a:r>
                <a:rPr lang="en-US" dirty="0"/>
                <a:t> </a:t>
              </a:r>
            </a:p>
            <a:p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kms = KMS_PER_MILE * miles;</a:t>
              </a:r>
            </a:p>
          </p:txBody>
        </p:sp>
        <p:grpSp>
          <p:nvGrpSpPr>
            <p:cNvPr id="41" name="Group 36"/>
            <p:cNvGrpSpPr>
              <a:grpSpLocks/>
            </p:cNvGrpSpPr>
            <p:nvPr/>
          </p:nvGrpSpPr>
          <p:grpSpPr bwMode="auto">
            <a:xfrm>
              <a:off x="6323861" y="1242874"/>
              <a:ext cx="2556769" cy="3071674"/>
              <a:chOff x="3346882" y="2379216"/>
              <a:chExt cx="2556769" cy="3071674"/>
            </a:xfrm>
          </p:grpSpPr>
          <p:sp>
            <p:nvSpPr>
              <p:cNvPr id="42" name="Rectangle 37"/>
              <p:cNvSpPr>
                <a:spLocks noChangeArrowheads="1"/>
              </p:cNvSpPr>
              <p:nvPr/>
            </p:nvSpPr>
            <p:spPr bwMode="auto">
              <a:xfrm>
                <a:off x="3346882" y="2379216"/>
                <a:ext cx="2556769" cy="3071674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 w="19050" cap="sq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SG" dirty="0"/>
              </a:p>
            </p:txBody>
          </p:sp>
          <p:sp>
            <p:nvSpPr>
              <p:cNvPr id="44" name="TextBox 38"/>
              <p:cNvSpPr txBox="1">
                <a:spLocks noChangeArrowheads="1"/>
              </p:cNvSpPr>
              <p:nvPr/>
            </p:nvSpPr>
            <p:spPr bwMode="auto">
              <a:xfrm>
                <a:off x="4119239" y="2467993"/>
                <a:ext cx="1012054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600" b="1" dirty="0"/>
                  <a:t>memory</a:t>
                </a:r>
                <a:endParaRPr lang="en-SG" sz="1600" b="1" dirty="0"/>
              </a:p>
            </p:txBody>
          </p:sp>
          <p:grpSp>
            <p:nvGrpSpPr>
              <p:cNvPr id="45" name="Group 19"/>
              <p:cNvGrpSpPr>
                <a:grpSpLocks/>
              </p:cNvGrpSpPr>
              <p:nvPr/>
            </p:nvGrpSpPr>
            <p:grpSpPr bwMode="auto">
              <a:xfrm>
                <a:off x="3737547" y="2876106"/>
                <a:ext cx="1775262" cy="639767"/>
                <a:chOff x="3693159" y="2938250"/>
                <a:chExt cx="1775262" cy="639767"/>
              </a:xfrm>
            </p:grpSpPr>
            <p:sp>
              <p:nvSpPr>
                <p:cNvPr id="54" name="Rectangle 53"/>
                <p:cNvSpPr/>
                <p:nvPr/>
              </p:nvSpPr>
              <p:spPr bwMode="auto">
                <a:xfrm>
                  <a:off x="3693159" y="2938250"/>
                  <a:ext cx="1775262" cy="63976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55" name="TextBox 49"/>
                <p:cNvSpPr txBox="1">
                  <a:spLocks noChangeArrowheads="1"/>
                </p:cNvSpPr>
                <p:nvPr/>
              </p:nvSpPr>
              <p:spPr bwMode="auto">
                <a:xfrm>
                  <a:off x="3781888" y="3013142"/>
                  <a:ext cx="1597981" cy="461668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dirty="0" smtClean="0"/>
                    <a:t>Executable code </a:t>
                  </a:r>
                  <a:r>
                    <a:rPr lang="en-US" sz="1200" b="1" smtClean="0"/>
                    <a:t>of Unit_MileToKm.c</a:t>
                  </a:r>
                  <a:endParaRPr lang="en-SG" sz="1200" b="1" dirty="0"/>
                </a:p>
              </p:txBody>
            </p:sp>
          </p:grpSp>
          <p:sp>
            <p:nvSpPr>
              <p:cNvPr id="46" name="Rectangle 40"/>
              <p:cNvSpPr>
                <a:spLocks noChangeArrowheads="1"/>
              </p:cNvSpPr>
              <p:nvPr/>
            </p:nvSpPr>
            <p:spPr bwMode="auto">
              <a:xfrm>
                <a:off x="4323741" y="3750361"/>
                <a:ext cx="60305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miles</a:t>
                </a:r>
                <a:endParaRPr lang="en-SG" sz="1400" dirty="0"/>
              </a:p>
            </p:txBody>
          </p:sp>
          <p:grpSp>
            <p:nvGrpSpPr>
              <p:cNvPr id="47" name="Group 20"/>
              <p:cNvGrpSpPr>
                <a:grpSpLocks/>
              </p:cNvGrpSpPr>
              <p:nvPr/>
            </p:nvGrpSpPr>
            <p:grpSpPr bwMode="auto">
              <a:xfrm>
                <a:off x="4203577" y="4023063"/>
                <a:ext cx="843379" cy="406894"/>
                <a:chOff x="4181383" y="4094085"/>
                <a:chExt cx="843379" cy="406894"/>
              </a:xfrm>
            </p:grpSpPr>
            <p:sp>
              <p:nvSpPr>
                <p:cNvPr id="52" name="Rectangle 51"/>
                <p:cNvSpPr/>
                <p:nvPr/>
              </p:nvSpPr>
              <p:spPr bwMode="auto">
                <a:xfrm>
                  <a:off x="4180606" y="4110773"/>
                  <a:ext cx="844758" cy="390527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53" name="TextBox 47"/>
                <p:cNvSpPr txBox="1">
                  <a:spLocks noChangeArrowheads="1"/>
                </p:cNvSpPr>
                <p:nvPr/>
              </p:nvSpPr>
              <p:spPr bwMode="auto">
                <a:xfrm>
                  <a:off x="4248705" y="4139953"/>
                  <a:ext cx="708734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10.5</a:t>
                  </a:r>
                  <a:endParaRPr lang="en-SG" sz="1400" dirty="0"/>
                </a:p>
              </p:txBody>
            </p:sp>
          </p:grpSp>
          <p:grpSp>
            <p:nvGrpSpPr>
              <p:cNvPr id="48" name="Group 21"/>
              <p:cNvGrpSpPr>
                <a:grpSpLocks/>
              </p:cNvGrpSpPr>
              <p:nvPr/>
            </p:nvGrpSpPr>
            <p:grpSpPr bwMode="auto">
              <a:xfrm>
                <a:off x="4203577" y="4867922"/>
                <a:ext cx="843379" cy="406894"/>
                <a:chOff x="4200618" y="4867922"/>
                <a:chExt cx="843379" cy="406894"/>
              </a:xfrm>
            </p:grpSpPr>
            <p:sp>
              <p:nvSpPr>
                <p:cNvPr id="50" name="Rectangle 49"/>
                <p:cNvSpPr/>
                <p:nvPr/>
              </p:nvSpPr>
              <p:spPr bwMode="auto">
                <a:xfrm>
                  <a:off x="4199841" y="4868431"/>
                  <a:ext cx="844758" cy="406402"/>
                </a:xfrm>
                <a:prstGeom prst="rect">
                  <a:avLst/>
                </a:prstGeom>
                <a:solidFill>
                  <a:srgbClr val="CCFFFF"/>
                </a:solidFill>
                <a:ln w="19050" cap="sq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SG" dirty="0"/>
                </a:p>
              </p:txBody>
            </p:sp>
            <p:sp>
              <p:nvSpPr>
                <p:cNvPr id="51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4267940" y="4913790"/>
                  <a:ext cx="708734" cy="307777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400" dirty="0"/>
                    <a:t>16.89</a:t>
                  </a:r>
                  <a:endParaRPr lang="en-SG" sz="1400" dirty="0"/>
                </a:p>
              </p:txBody>
            </p:sp>
          </p:grpSp>
          <p:sp>
            <p:nvSpPr>
              <p:cNvPr id="49" name="Rectangle 43"/>
              <p:cNvSpPr>
                <a:spLocks noChangeArrowheads="1"/>
              </p:cNvSpPr>
              <p:nvPr/>
            </p:nvSpPr>
            <p:spPr bwMode="auto">
              <a:xfrm>
                <a:off x="4368625" y="4612974"/>
                <a:ext cx="51328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dirty="0"/>
                  <a:t>kms</a:t>
                </a:r>
                <a:endParaRPr lang="en-SG" sz="1400" dirty="0"/>
              </a:p>
            </p:txBody>
          </p:sp>
        </p:grpSp>
      </p:grpSp>
      <p:sp>
        <p:nvSpPr>
          <p:cNvPr id="56" name="TextBox 55"/>
          <p:cNvSpPr txBox="1"/>
          <p:nvPr/>
        </p:nvSpPr>
        <p:spPr>
          <a:xfrm>
            <a:off x="472394" y="4879431"/>
            <a:ext cx="23382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Do not assume that uninitialised variables contain zero! </a:t>
            </a:r>
            <a:r>
              <a:rPr lang="en-US" b="1" dirty="0" smtClean="0"/>
              <a:t>(Very common mistake.)</a:t>
            </a:r>
            <a:endParaRPr lang="en-US" b="1" dirty="0"/>
          </a:p>
        </p:txBody>
      </p:sp>
      <p:sp>
        <p:nvSpPr>
          <p:cNvPr id="57" name="Oval 56"/>
          <p:cNvSpPr/>
          <p:nvPr/>
        </p:nvSpPr>
        <p:spPr bwMode="auto">
          <a:xfrm>
            <a:off x="4104820" y="2948352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7012531" y="3790859"/>
            <a:ext cx="1005840" cy="404947"/>
          </a:xfrm>
          <a:prstGeom prst="ellipse">
            <a:avLst/>
          </a:prstGeom>
          <a:noFill/>
          <a:ln w="28575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3144920" y="117694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5993628" y="1176947"/>
            <a:ext cx="0" cy="4806462"/>
          </a:xfrm>
          <a:prstGeom prst="line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6845040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16064</TotalTime>
  <Words>4104</Words>
  <Application>Microsoft Office PowerPoint</Application>
  <PresentationFormat>On-screen Show (4:3)</PresentationFormat>
  <Paragraphs>855</Paragraphs>
  <Slides>48</Slides>
  <Notes>48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Clarity</vt:lpstr>
      <vt:lpstr>Equation</vt:lpstr>
      <vt:lpstr>http://www.comp.nus.edu.sg/~cs1010/</vt:lpstr>
      <vt:lpstr>Unit 3: Overview of C Programming</vt:lpstr>
      <vt:lpstr>Unit 3: Overview of C Programming</vt:lpstr>
      <vt:lpstr>Introduction</vt:lpstr>
      <vt:lpstr>Quick Review: Edit, Compile, Execute</vt:lpstr>
      <vt:lpstr>A Simple C Program (1/3)</vt:lpstr>
      <vt:lpstr>A Simple C Program (2/3)</vt:lpstr>
      <vt:lpstr>A Simple C Program (3/3)</vt:lpstr>
      <vt:lpstr>What Happens in the Computer Memory</vt:lpstr>
      <vt:lpstr>Variables</vt:lpstr>
      <vt:lpstr>Variables: Mistakes in Initialization</vt:lpstr>
      <vt:lpstr>Data Types</vt:lpstr>
      <vt:lpstr>Exercise #1: Size of Data Types</vt:lpstr>
      <vt:lpstr>Notes (1/2)</vt:lpstr>
      <vt:lpstr>Notes (2/2)</vt:lpstr>
      <vt:lpstr>Type of Errors</vt:lpstr>
      <vt:lpstr>Program Structure</vt:lpstr>
      <vt:lpstr>Program Structure: Preprocessor Directives (1/2)</vt:lpstr>
      <vt:lpstr>Program Structure: Preprocessor Directives (2/2)</vt:lpstr>
      <vt:lpstr>Program Structure: Input/Output (1/3)</vt:lpstr>
      <vt:lpstr>Program Structure: Input/Output (2/3)</vt:lpstr>
      <vt:lpstr>Program Structure: Input/Output (3/3)</vt:lpstr>
      <vt:lpstr>Exercise #2: Testing scanf() and printf()</vt:lpstr>
      <vt:lpstr>Exercise #3: Distance Conversion (1/2)</vt:lpstr>
      <vt:lpstr>Exercise #3: Distance Conversion (2/2)</vt:lpstr>
      <vt:lpstr>Program Structure: Compute (1/9)</vt:lpstr>
      <vt:lpstr>Program Structure: Compute (2/9)</vt:lpstr>
      <vt:lpstr>Program Structure: Compute (3/9)</vt:lpstr>
      <vt:lpstr>Program Structure: Compute (4/9)</vt:lpstr>
      <vt:lpstr>Program Structure: Compute (5/9)</vt:lpstr>
      <vt:lpstr>Program Structure: Compute (6/9)</vt:lpstr>
      <vt:lpstr>Program Structure: Compute (7/9)</vt:lpstr>
      <vt:lpstr>Program Structure: Compute (8/9)</vt:lpstr>
      <vt:lpstr>Program Structure: Compute (9/9)</vt:lpstr>
      <vt:lpstr>Exercise #4: Temperature Conversion</vt:lpstr>
      <vt:lpstr>Exercise #5: Freezer (1/2)</vt:lpstr>
      <vt:lpstr>Exercise #5: Freezer (2/2)</vt:lpstr>
      <vt:lpstr>Math Functions (1/2)</vt:lpstr>
      <vt:lpstr>Math Functions (2/2)</vt:lpstr>
      <vt:lpstr>Math Functions: Example (1/2)</vt:lpstr>
      <vt:lpstr>Math Functions: Example (2/2)</vt:lpstr>
      <vt:lpstr>Exercise #6: Freezer (version 2)</vt:lpstr>
      <vt:lpstr>Programming Style (1/2)</vt:lpstr>
      <vt:lpstr>Programming Style (2/2)</vt:lpstr>
      <vt:lpstr>Common Mistakes (1/2)</vt:lpstr>
      <vt:lpstr>Common Mistakes (2/2)</vt:lpstr>
      <vt:lpstr>Summary</vt:lpstr>
      <vt:lpstr>End of File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1140</cp:revision>
  <cp:lastPrinted>2014-07-01T03:51:49Z</cp:lastPrinted>
  <dcterms:created xsi:type="dcterms:W3CDTF">1998-09-05T15:03:32Z</dcterms:created>
  <dcterms:modified xsi:type="dcterms:W3CDTF">2014-08-21T00:02:16Z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