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39"/>
  </p:notesMasterIdLst>
  <p:handoutMasterIdLst>
    <p:handoutMasterId r:id="rId40"/>
  </p:handoutMasterIdLst>
  <p:sldIdLst>
    <p:sldId id="256" r:id="rId2"/>
    <p:sldId id="468" r:id="rId3"/>
    <p:sldId id="509" r:id="rId4"/>
    <p:sldId id="569" r:id="rId5"/>
    <p:sldId id="504" r:id="rId6"/>
    <p:sldId id="546" r:id="rId7"/>
    <p:sldId id="547" r:id="rId8"/>
    <p:sldId id="548" r:id="rId9"/>
    <p:sldId id="549" r:id="rId10"/>
    <p:sldId id="550" r:id="rId11"/>
    <p:sldId id="552" r:id="rId12"/>
    <p:sldId id="553" r:id="rId13"/>
    <p:sldId id="554" r:id="rId14"/>
    <p:sldId id="551" r:id="rId15"/>
    <p:sldId id="575" r:id="rId16"/>
    <p:sldId id="555" r:id="rId17"/>
    <p:sldId id="563" r:id="rId18"/>
    <p:sldId id="564" r:id="rId19"/>
    <p:sldId id="561" r:id="rId20"/>
    <p:sldId id="562" r:id="rId21"/>
    <p:sldId id="556" r:id="rId22"/>
    <p:sldId id="557" r:id="rId23"/>
    <p:sldId id="558" r:id="rId24"/>
    <p:sldId id="559" r:id="rId25"/>
    <p:sldId id="570" r:id="rId26"/>
    <p:sldId id="571" r:id="rId27"/>
    <p:sldId id="560" r:id="rId28"/>
    <p:sldId id="568" r:id="rId29"/>
    <p:sldId id="565" r:id="rId30"/>
    <p:sldId id="566" r:id="rId31"/>
    <p:sldId id="567" r:id="rId32"/>
    <p:sldId id="545" r:id="rId33"/>
    <p:sldId id="572" r:id="rId34"/>
    <p:sldId id="573" r:id="rId35"/>
    <p:sldId id="506" r:id="rId36"/>
    <p:sldId id="308" r:id="rId37"/>
    <p:sldId id="574" r:id="rId3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CCFFFF"/>
    <a:srgbClr val="0000FF"/>
    <a:srgbClr val="CC6600"/>
    <a:srgbClr val="FFFF99"/>
    <a:srgbClr val="99CCFF"/>
    <a:srgbClr val="E6E6E6"/>
    <a:srgbClr val="66FF99"/>
    <a:srgbClr val="9900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86775" autoAdjust="0"/>
  </p:normalViewPr>
  <p:slideViewPr>
    <p:cSldViewPr snapToGrid="0">
      <p:cViewPr varScale="1">
        <p:scale>
          <a:sx n="113" d="100"/>
          <a:sy n="113" d="100"/>
        </p:scale>
        <p:origin x="-119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3384" y="-72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CS1010 Programming Methodology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8/7/2014</a:t>
            </a:fld>
            <a:endParaRPr lang="en-US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CS1010 Programming  Methodology</a:t>
            </a:r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smtClean="0"/>
              <a:t>Unit5 -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Unit5 -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Unit5 -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smtClean="0"/>
              <a:t>Unit5 -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smtClean="0"/>
              <a:t>Unit5 -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Unit5 -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Unit5 -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Unit5 -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Unit5 -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Unit5 -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Unit5 -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Unit5 -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.nus.edu.sg/~cs101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5" Type="http://schemas.openxmlformats.org/officeDocument/2006/relationships/hyperlink" Target="http://www.comp.nus.edu.sg/~cs1010" TargetMode="Externa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9667" y="2252133"/>
            <a:ext cx="4004733" cy="36406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800" cap="none" dirty="0" smtClean="0">
                <a:latin typeface="Calibri" panose="020F0502020204030204" pitchFamily="34" charset="0"/>
                <a:hlinkClick r:id="rId3"/>
              </a:rPr>
              <a:t>http://www.comp.nus.edu.sg/~cs1010/</a:t>
            </a:r>
            <a:endParaRPr lang="en-GB" sz="1800" cap="none" dirty="0" smtClean="0">
              <a:latin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913" y="4696884"/>
            <a:ext cx="2445774" cy="1263650"/>
          </a:xfrm>
          <a:prstGeom prst="rect">
            <a:avLst/>
          </a:prstGeom>
        </p:spPr>
      </p:pic>
      <p:pic>
        <p:nvPicPr>
          <p:cNvPr id="7" name="[Picture 6]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292" y="1368425"/>
            <a:ext cx="5687149" cy="934508"/>
          </a:xfrm>
          <a:prstGeom prst="rect">
            <a:avLst/>
          </a:prstGeom>
        </p:spPr>
      </p:pic>
      <p:sp>
        <p:nvSpPr>
          <p:cNvPr id="8" name="[TextBox 7]"/>
          <p:cNvSpPr txBox="1"/>
          <p:nvPr/>
        </p:nvSpPr>
        <p:spPr>
          <a:xfrm>
            <a:off x="3513667" y="2912533"/>
            <a:ext cx="2218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solidFill>
                  <a:srgbClr val="C00000"/>
                </a:solidFill>
                <a:latin typeface="Calibri" panose="020F0502020204030204" pitchFamily="34" charset="0"/>
              </a:rPr>
              <a:t>UNIT 5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[TextBox 7]"/>
          <p:cNvSpPr txBox="1"/>
          <p:nvPr/>
        </p:nvSpPr>
        <p:spPr>
          <a:xfrm>
            <a:off x="1058333" y="3462867"/>
            <a:ext cx="71289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solidFill>
                  <a:srgbClr val="C00000"/>
                </a:solidFill>
                <a:latin typeface="Calibri" panose="020F0502020204030204" pitchFamily="34" charset="0"/>
              </a:rPr>
              <a:t>Selection Statements</a:t>
            </a:r>
            <a:endParaRPr lang="en-US" sz="32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2.3 Truth Values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10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>
          <a:xfrm>
            <a:off x="352425" y="1248509"/>
            <a:ext cx="8397875" cy="49588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smtClean="0"/>
              <a:t>Boolean values: </a:t>
            </a:r>
            <a:r>
              <a:rPr lang="en-SG" smtClean="0">
                <a:solidFill>
                  <a:srgbClr val="0000FF"/>
                </a:solidFill>
              </a:rPr>
              <a:t>true</a:t>
            </a:r>
            <a:r>
              <a:rPr lang="en-SG" smtClean="0"/>
              <a:t> or </a:t>
            </a:r>
            <a:r>
              <a:rPr lang="en-SG" smtClean="0">
                <a:solidFill>
                  <a:srgbClr val="0000FF"/>
                </a:solidFill>
              </a:rPr>
              <a:t>false</a:t>
            </a:r>
            <a:r>
              <a:rPr lang="en-SG" smtClean="0"/>
              <a:t>.</a:t>
            </a:r>
          </a:p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smtClean="0"/>
              <a:t>There is </a:t>
            </a:r>
            <a:r>
              <a:rPr lang="en-SG" u="sng" smtClean="0"/>
              <a:t>no</a:t>
            </a:r>
            <a:r>
              <a:rPr lang="en-SG" smtClean="0"/>
              <a:t> boolean type in ANSI C. Instead, we use integers:</a:t>
            </a:r>
          </a:p>
          <a:p>
            <a:pPr marL="809625" lvl="1" indent="-411163" fontAlgn="auto">
              <a:spcBef>
                <a:spcPts val="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mtClean="0">
                <a:solidFill>
                  <a:srgbClr val="C00000"/>
                </a:solidFill>
              </a:rPr>
              <a:t>0 </a:t>
            </a:r>
            <a:r>
              <a:rPr lang="en-US" smtClean="0"/>
              <a:t>to represent </a:t>
            </a:r>
            <a:r>
              <a:rPr lang="en-US" smtClean="0">
                <a:solidFill>
                  <a:srgbClr val="C00000"/>
                </a:solidFill>
              </a:rPr>
              <a:t>false</a:t>
            </a:r>
          </a:p>
          <a:p>
            <a:pPr marL="809625" lvl="1" indent="-411163" fontAlgn="auto">
              <a:spcBef>
                <a:spcPts val="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mtClean="0">
                <a:solidFill>
                  <a:srgbClr val="C00000"/>
                </a:solidFill>
              </a:rPr>
              <a:t>Any other value </a:t>
            </a:r>
            <a:r>
              <a:rPr lang="en-US" smtClean="0"/>
              <a:t>to represent </a:t>
            </a:r>
            <a:r>
              <a:rPr lang="en-US" smtClean="0">
                <a:solidFill>
                  <a:srgbClr val="C00000"/>
                </a:solidFill>
              </a:rPr>
              <a:t>true</a:t>
            </a:r>
            <a:r>
              <a:rPr lang="en-US" smtClean="0"/>
              <a:t> (</a:t>
            </a:r>
            <a:r>
              <a:rPr lang="en-US" smtClean="0">
                <a:solidFill>
                  <a:srgbClr val="C00000"/>
                </a:solidFill>
              </a:rPr>
              <a:t>1</a:t>
            </a:r>
            <a:r>
              <a:rPr lang="en-US" smtClean="0"/>
              <a:t> is used as the representative value for true in output)</a:t>
            </a:r>
          </a:p>
          <a:p>
            <a:pPr marL="535305" indent="-411163" fontAlgn="auto">
              <a:spcBef>
                <a:spcPts val="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mtClean="0"/>
              <a:t>Example:</a:t>
            </a:r>
            <a:endParaRPr lang="en-SG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138041" y="5110163"/>
            <a:ext cx="2009775" cy="3683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a = 0; b = 1</a:t>
            </a:r>
            <a:endParaRPr lang="en-SG" b="1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9" name="[Group 8]"/>
          <p:cNvGrpSpPr/>
          <p:nvPr/>
        </p:nvGrpSpPr>
        <p:grpSpPr>
          <a:xfrm>
            <a:off x="1000125" y="4045582"/>
            <a:ext cx="5137916" cy="1432881"/>
            <a:chOff x="1000125" y="4045582"/>
            <a:chExt cx="5137916" cy="1432881"/>
          </a:xfrm>
        </p:grpSpPr>
        <p:sp>
          <p:nvSpPr>
            <p:cNvPr id="10" name="TextBox 9"/>
            <p:cNvSpPr txBox="1"/>
            <p:nvPr/>
          </p:nvSpPr>
          <p:spPr>
            <a:xfrm>
              <a:off x="1000125" y="4278313"/>
              <a:ext cx="4848225" cy="120015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defRPr/>
              </a:pPr>
              <a:r>
                <a:rPr lang="en-US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a = (2 &gt; 3);</a:t>
              </a:r>
            </a:p>
            <a:p>
              <a:pPr>
                <a:defRPr/>
              </a:pPr>
              <a:r>
                <a:rPr lang="en-US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b = (3 &gt; 2);</a:t>
              </a:r>
            </a:p>
            <a:p>
              <a:pPr>
                <a:defRPr/>
              </a:pPr>
              <a:endParaRPr lang="en-US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defRPr/>
              </a:pPr>
              <a:r>
                <a:rPr lang="en-US" b="1" dirty="0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"a = </a:t>
              </a:r>
              <a:r>
                <a:rPr lang="en-US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; b = </a:t>
              </a:r>
              <a:r>
                <a:rPr lang="en-US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%d\n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, a, b);</a:t>
              </a:r>
              <a:endParaRPr lang="en-SG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568060" y="4045582"/>
              <a:ext cx="2569981" cy="369332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Unit5_TruthValues.c</a:t>
              </a:r>
              <a:endParaRPr lang="en-SG" dirty="0"/>
            </a:p>
          </p:txBody>
        </p:sp>
      </p:grpSp>
    </p:spTree>
    <p:extLst>
      <p:ext uri="{BB962C8B-B14F-4D97-AF65-F5344CB8AC3E}">
        <p14:creationId xmlns:p14="http://schemas.microsoft.com/office/powerpoint/2010/main" val="13526750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2.4 Logical Operators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11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>
          <a:xfrm>
            <a:off x="352425" y="1248509"/>
            <a:ext cx="8397875" cy="2905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sz="2000" smtClean="0">
                <a:solidFill>
                  <a:srgbClr val="C00000"/>
                </a:solidFill>
              </a:rPr>
              <a:t>Complex condition</a:t>
            </a:r>
            <a:r>
              <a:rPr lang="en-SG" sz="2000" smtClean="0"/>
              <a:t>: combining two or more boolean expressions.</a:t>
            </a:r>
          </a:p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sz="2000" smtClean="0"/>
              <a:t>Examples:</a:t>
            </a:r>
          </a:p>
          <a:p>
            <a:pPr marL="626745" lvl="1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sz="1800" smtClean="0"/>
              <a:t>If </a:t>
            </a:r>
            <a:r>
              <a:rPr lang="en-US" sz="1800"/>
              <a:t>temperature is greater than 40C </a:t>
            </a:r>
            <a:r>
              <a:rPr lang="en-US" sz="1800">
                <a:solidFill>
                  <a:srgbClr val="0000FF"/>
                </a:solidFill>
              </a:rPr>
              <a:t>or</a:t>
            </a:r>
            <a:r>
              <a:rPr lang="en-US" sz="1800"/>
              <a:t> blood pressure is greater than 200, go to A&amp;E </a:t>
            </a:r>
            <a:r>
              <a:rPr lang="en-US" sz="1800" smtClean="0"/>
              <a:t>immediately.</a:t>
            </a:r>
          </a:p>
          <a:p>
            <a:pPr marL="626745" lvl="1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800"/>
              <a:t>If all the three subject scores (English, Maths </a:t>
            </a:r>
            <a:r>
              <a:rPr lang="en-US" sz="1800">
                <a:solidFill>
                  <a:srgbClr val="0000FF"/>
                </a:solidFill>
              </a:rPr>
              <a:t>and</a:t>
            </a:r>
            <a:r>
              <a:rPr lang="en-US" sz="1800"/>
              <a:t> Science) are greater than 85 </a:t>
            </a:r>
            <a:r>
              <a:rPr lang="en-US" sz="1800">
                <a:solidFill>
                  <a:srgbClr val="0000FF"/>
                </a:solidFill>
              </a:rPr>
              <a:t>and</a:t>
            </a:r>
            <a:r>
              <a:rPr lang="en-US" sz="1800"/>
              <a:t> mother tongue score is at least 80, recommend </a:t>
            </a:r>
            <a:r>
              <a:rPr lang="en-US" sz="1800" smtClean="0"/>
              <a:t>takinf </a:t>
            </a:r>
            <a:r>
              <a:rPr lang="en-US" sz="1800"/>
              <a:t>Higher Mother </a:t>
            </a:r>
            <a:r>
              <a:rPr lang="en-US" sz="1800" smtClean="0"/>
              <a:t>Tongue.</a:t>
            </a:r>
            <a:endParaRPr lang="en-SG" sz="1800" smtClean="0"/>
          </a:p>
          <a:p>
            <a:pPr marL="352425" indent="-352425" fontAlgn="auto">
              <a:spcBef>
                <a:spcPts val="12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sz="2000" smtClean="0">
                <a:solidFill>
                  <a:srgbClr val="C00000"/>
                </a:solidFill>
              </a:rPr>
              <a:t>Logical operators </a:t>
            </a:r>
            <a:r>
              <a:rPr lang="en-SG" sz="2000" smtClean="0"/>
              <a:t>are needed: </a:t>
            </a:r>
            <a:r>
              <a:rPr lang="en-US" sz="2000">
                <a:solidFill>
                  <a:srgbClr val="C00000"/>
                </a:solidFill>
              </a:rPr>
              <a:t>&amp;&amp;</a:t>
            </a:r>
            <a:r>
              <a:rPr lang="en-US" sz="2000"/>
              <a:t> (and), </a:t>
            </a:r>
            <a:r>
              <a:rPr lang="en-US" sz="2000">
                <a:solidFill>
                  <a:srgbClr val="C00000"/>
                </a:solidFill>
              </a:rPr>
              <a:t>||</a:t>
            </a:r>
            <a:r>
              <a:rPr lang="en-US" sz="2000"/>
              <a:t> (or), </a:t>
            </a:r>
            <a:r>
              <a:rPr lang="en-US" sz="2000">
                <a:solidFill>
                  <a:srgbClr val="C00000"/>
                </a:solidFill>
              </a:rPr>
              <a:t>!</a:t>
            </a:r>
            <a:r>
              <a:rPr lang="en-US" sz="2000"/>
              <a:t> (</a:t>
            </a:r>
            <a:r>
              <a:rPr lang="en-US" sz="2000" smtClean="0"/>
              <a:t>not).</a:t>
            </a:r>
            <a:endParaRPr lang="en-SG" sz="2000" dirty="0" smtClean="0"/>
          </a:p>
        </p:txBody>
      </p:sp>
      <p:graphicFrame>
        <p:nvGraphicFramePr>
          <p:cNvPr id="9" name="Group 4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151994538"/>
              </p:ext>
            </p:extLst>
          </p:nvPr>
        </p:nvGraphicFramePr>
        <p:xfrm>
          <a:off x="1236498" y="4162004"/>
          <a:ext cx="4638675" cy="1676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908050"/>
                <a:gridCol w="1122363"/>
                <a:gridCol w="1122362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kumimoji="0" lang="en-SG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kumimoji="0" lang="en-SG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&amp;&amp;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B</a:t>
                      </a:r>
                      <a:endParaRPr kumimoji="0" lang="en-SG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||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B</a:t>
                      </a:r>
                      <a:endParaRPr kumimoji="0" lang="en-SG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!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kumimoji="0" lang="en-SG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143734" y="4676627"/>
            <a:ext cx="2606566" cy="10772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Note: There are </a:t>
            </a:r>
            <a:r>
              <a:rPr lang="en-US" sz="1600" dirty="0" smtClean="0">
                <a:solidFill>
                  <a:srgbClr val="0000FF"/>
                </a:solidFill>
              </a:rPr>
              <a:t>bitwise operators</a:t>
            </a:r>
            <a:r>
              <a:rPr lang="en-US" sz="1600" dirty="0" smtClean="0"/>
              <a:t> such as </a:t>
            </a:r>
            <a:r>
              <a:rPr lang="en-US" sz="1600" dirty="0" smtClean="0">
                <a:solidFill>
                  <a:srgbClr val="C00000"/>
                </a:solidFill>
              </a:rPr>
              <a:t>&amp;</a:t>
            </a:r>
            <a:r>
              <a:rPr lang="en-US" sz="1600" dirty="0" smtClean="0"/>
              <a:t> , </a:t>
            </a:r>
            <a:r>
              <a:rPr lang="en-US" sz="1600" dirty="0" smtClean="0">
                <a:solidFill>
                  <a:srgbClr val="C00000"/>
                </a:solidFill>
              </a:rPr>
              <a:t>|</a:t>
            </a:r>
            <a:r>
              <a:rPr lang="en-US" sz="1600" dirty="0" smtClean="0"/>
              <a:t> and </a:t>
            </a:r>
            <a:r>
              <a:rPr lang="en-US" sz="1600" dirty="0" smtClean="0">
                <a:solidFill>
                  <a:srgbClr val="C00000"/>
                </a:solidFill>
              </a:rPr>
              <a:t>^</a:t>
            </a:r>
            <a:r>
              <a:rPr lang="en-US" sz="1600" dirty="0" smtClean="0"/>
              <a:t>, but we are </a:t>
            </a:r>
            <a:r>
              <a:rPr lang="en-US" sz="1600" u="sng" dirty="0" smtClean="0"/>
              <a:t>not</a:t>
            </a:r>
            <a:r>
              <a:rPr lang="en-US" sz="1600" dirty="0" smtClean="0"/>
              <a:t> covering these in CS1010.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8292011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Autofit/>
          </a:bodyPr>
          <a:lstStyle/>
          <a:p>
            <a:pPr eaLnBrk="1" hangingPunct="1"/>
            <a:r>
              <a:rPr lang="en-GB" sz="3400" smtClean="0">
                <a:solidFill>
                  <a:srgbClr val="0000FF"/>
                </a:solidFill>
              </a:rPr>
              <a:t>2.5 Evaluation of Boolean Expressions (1/2)</a:t>
            </a:r>
            <a:endParaRPr lang="en-GB" sz="34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12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>
          <a:xfrm>
            <a:off x="352425" y="1131377"/>
            <a:ext cx="8397875" cy="11313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mtClean="0"/>
              <a:t>The evaluation of a boolean expression is done according to the </a:t>
            </a:r>
            <a:r>
              <a:rPr lang="en-US" smtClean="0">
                <a:solidFill>
                  <a:srgbClr val="C00000"/>
                </a:solidFill>
              </a:rPr>
              <a:t>precedence</a:t>
            </a:r>
            <a:r>
              <a:rPr lang="en-US" smtClean="0"/>
              <a:t> and </a:t>
            </a:r>
            <a:r>
              <a:rPr lang="en-US" smtClean="0">
                <a:solidFill>
                  <a:srgbClr val="C00000"/>
                </a:solidFill>
              </a:rPr>
              <a:t>associativity</a:t>
            </a:r>
            <a:r>
              <a:rPr lang="en-US" smtClean="0"/>
              <a:t> of the operators</a:t>
            </a:r>
            <a:r>
              <a:rPr lang="en-SG" smtClean="0"/>
              <a:t>.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583520"/>
              </p:ext>
            </p:extLst>
          </p:nvPr>
        </p:nvGraphicFramePr>
        <p:xfrm>
          <a:off x="674266" y="2063797"/>
          <a:ext cx="7754191" cy="4267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6830"/>
                <a:gridCol w="4200040"/>
                <a:gridCol w="1627321"/>
              </a:tblGrid>
              <a:tr h="508922">
                <a:tc>
                  <a:txBody>
                    <a:bodyPr/>
                    <a:lstStyle/>
                    <a:p>
                      <a:r>
                        <a:rPr lang="en-US" smtClean="0"/>
                        <a:t>Operator</a:t>
                      </a:r>
                      <a:r>
                        <a:rPr lang="en-US" baseline="0" smtClean="0"/>
                        <a:t> Type</a:t>
                      </a:r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Operator</a:t>
                      </a:r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Associativity</a:t>
                      </a:r>
                      <a:endParaRPr lang="en-SG" dirty="0"/>
                    </a:p>
                  </a:txBody>
                  <a:tcPr anchor="ctr"/>
                </a:tc>
              </a:tr>
              <a:tr h="3216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Primary expression operators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( )    [ ]   .   -&gt;   </a:t>
                      </a:r>
                      <a:r>
                        <a:rPr lang="en-US" sz="1400" dirty="0" err="1" smtClean="0"/>
                        <a:t>expr</a:t>
                      </a:r>
                      <a:r>
                        <a:rPr lang="en-US" sz="1400" dirty="0" smtClean="0"/>
                        <a:t>++</a:t>
                      </a:r>
                      <a:r>
                        <a:rPr lang="en-US" sz="1400" baseline="0" dirty="0" smtClean="0"/>
                        <a:t>   </a:t>
                      </a:r>
                      <a:r>
                        <a:rPr lang="en-US" sz="1400" baseline="0" dirty="0" err="1" smtClean="0"/>
                        <a:t>expr</a:t>
                      </a:r>
                      <a:r>
                        <a:rPr lang="en-US" sz="1400" baseline="0" dirty="0" smtClean="0"/>
                        <a:t>--</a:t>
                      </a:r>
                      <a:endParaRPr lang="en-S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Left to Right</a:t>
                      </a:r>
                      <a:endParaRPr lang="en-SG" sz="1600" dirty="0"/>
                    </a:p>
                  </a:txBody>
                  <a:tcPr/>
                </a:tc>
              </a:tr>
              <a:tr h="3216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Unary operators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  &amp;  +  -  !  ~  ++</a:t>
                      </a:r>
                      <a:r>
                        <a:rPr lang="en-US" sz="1400" dirty="0" err="1" smtClean="0"/>
                        <a:t>expr</a:t>
                      </a:r>
                      <a:r>
                        <a:rPr lang="en-US" sz="1400" baseline="0" dirty="0" smtClean="0"/>
                        <a:t>  --</a:t>
                      </a:r>
                      <a:r>
                        <a:rPr lang="en-US" sz="1400" baseline="0" dirty="0" err="1" smtClean="0"/>
                        <a:t>expr</a:t>
                      </a:r>
                      <a:r>
                        <a:rPr lang="en-US" sz="1400" baseline="0" dirty="0" smtClean="0"/>
                        <a:t>  (typecast)  </a:t>
                      </a:r>
                      <a:r>
                        <a:rPr lang="en-US" sz="1400" baseline="0" dirty="0" err="1" smtClean="0"/>
                        <a:t>sizeof</a:t>
                      </a:r>
                      <a:endParaRPr lang="en-S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Right</a:t>
                      </a:r>
                      <a:r>
                        <a:rPr lang="en-US" sz="1600" baseline="0" smtClean="0"/>
                        <a:t> to Left</a:t>
                      </a:r>
                      <a:endParaRPr lang="en-SG" sz="1600" dirty="0"/>
                    </a:p>
                  </a:txBody>
                  <a:tcPr/>
                </a:tc>
              </a:tr>
              <a:tr h="321695">
                <a:tc rowSpan="6">
                  <a:txBody>
                    <a:bodyPr/>
                    <a:lstStyle/>
                    <a:p>
                      <a:r>
                        <a:rPr lang="en-US" sz="1600" dirty="0" smtClean="0"/>
                        <a:t>Binary operators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  /  %</a:t>
                      </a:r>
                      <a:endParaRPr lang="en-SG" sz="1400" dirty="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en-US" sz="1600" smtClean="0"/>
                        <a:t>Left to Right</a:t>
                      </a:r>
                      <a:endParaRPr lang="en-SG" sz="1600" dirty="0"/>
                    </a:p>
                  </a:txBody>
                  <a:tcPr/>
                </a:tc>
              </a:tr>
              <a:tr h="321695"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+  -</a:t>
                      </a:r>
                      <a:endParaRPr lang="en-SG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</a:tr>
              <a:tr h="321695"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&lt;  &gt;  &lt;=  &gt;=</a:t>
                      </a:r>
                      <a:endParaRPr lang="en-SG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</a:tr>
              <a:tr h="321695"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==  !=</a:t>
                      </a:r>
                      <a:endParaRPr lang="en-SG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</a:tr>
              <a:tr h="321695"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&amp;&amp;</a:t>
                      </a:r>
                      <a:endParaRPr lang="en-SG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</a:tr>
              <a:tr h="321695"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||</a:t>
                      </a:r>
                      <a:endParaRPr lang="en-SG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</a:tr>
              <a:tr h="3216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Ternary operator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?:</a:t>
                      </a:r>
                      <a:endParaRPr lang="en-S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Right</a:t>
                      </a:r>
                      <a:r>
                        <a:rPr lang="en-US" sz="1600" baseline="0" smtClean="0"/>
                        <a:t> to Left</a:t>
                      </a:r>
                      <a:endParaRPr lang="en-SG" sz="1600" dirty="0"/>
                    </a:p>
                  </a:txBody>
                  <a:tcPr/>
                </a:tc>
              </a:tr>
              <a:tr h="3216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Assignment operators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=  +=  -=  *=  /=  %= </a:t>
                      </a:r>
                      <a:endParaRPr lang="en-S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Right</a:t>
                      </a:r>
                      <a:r>
                        <a:rPr lang="en-US" sz="1600" baseline="0" smtClean="0"/>
                        <a:t> to Left</a:t>
                      </a:r>
                      <a:endParaRPr lang="en-SG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49008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400" smtClean="0">
                <a:solidFill>
                  <a:srgbClr val="0000FF"/>
                </a:solidFill>
              </a:rPr>
              <a:t>2.5 Evaluation of Boolean Expressions (2/2)</a:t>
            </a:r>
            <a:endParaRPr lang="en-GB" sz="34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13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>
          <a:xfrm>
            <a:off x="352425" y="1602452"/>
            <a:ext cx="8397875" cy="5647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smtClean="0"/>
              <a:t>What is the value of </a:t>
            </a:r>
            <a:r>
              <a:rPr lang="en-SG" smtClean="0">
                <a:solidFill>
                  <a:srgbClr val="0000FF"/>
                </a:solidFill>
              </a:rPr>
              <a:t>x</a:t>
            </a:r>
            <a:r>
              <a:rPr lang="en-SG" smtClean="0"/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1411" y="2240285"/>
            <a:ext cx="1998662" cy="4000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/>
              <a:t>x </a:t>
            </a:r>
            <a:r>
              <a:rPr lang="en-US" sz="2000"/>
              <a:t>is </a:t>
            </a:r>
            <a:r>
              <a:rPr lang="en-US" sz="2000" smtClean="0"/>
              <a:t>true (1)</a:t>
            </a:r>
            <a:endParaRPr lang="en-SG" sz="2000" dirty="0"/>
          </a:p>
        </p:txBody>
      </p:sp>
      <p:sp>
        <p:nvSpPr>
          <p:cNvPr id="13" name="[TextBox 12]"/>
          <p:cNvSpPr txBox="1"/>
          <p:nvPr/>
        </p:nvSpPr>
        <p:spPr>
          <a:xfrm>
            <a:off x="915057" y="2240285"/>
            <a:ext cx="4710113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x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smtClean="0">
                <a:latin typeface="Courier New" pitchFamily="49" charset="0"/>
                <a:cs typeface="Courier New" pitchFamily="49" charset="0"/>
              </a:rPr>
              <a:t>y, z,</a:t>
            </a:r>
          </a:p>
          <a:p>
            <a:pPr>
              <a:defRPr/>
            </a:pPr>
            <a:r>
              <a:rPr lang="en-US" b="1" smtClean="0">
                <a:latin typeface="Courier New" pitchFamily="49" charset="0"/>
                <a:cs typeface="Courier New" pitchFamily="49" charset="0"/>
              </a:rPr>
              <a:t>   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4, b = -2, c = 0;</a:t>
            </a:r>
          </a:p>
          <a:p>
            <a:pPr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x = (a &gt;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b </a:t>
            </a:r>
            <a:r>
              <a:rPr lang="en-US" b="1" smtClean="0">
                <a:latin typeface="Courier New" pitchFamily="49" charset="0"/>
                <a:cs typeface="Courier New" pitchFamily="49" charset="0"/>
              </a:rPr>
              <a:t>||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 &gt;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c </a:t>
            </a:r>
            <a:r>
              <a:rPr lang="en-US" b="1" smtClean="0">
                <a:latin typeface="Courier New" pitchFamily="49" charset="0"/>
                <a:cs typeface="Courier New" pitchFamily="49" charset="0"/>
              </a:rPr>
              <a:t>&amp;&amp;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a == b);</a:t>
            </a:r>
            <a:endParaRPr lang="en-SG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1411" y="2802474"/>
            <a:ext cx="3227414" cy="400110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 err="1"/>
              <a:t>gcc</a:t>
            </a:r>
            <a:r>
              <a:rPr lang="en-US" sz="2000" dirty="0"/>
              <a:t> issues warning (why?)</a:t>
            </a:r>
            <a:endParaRPr lang="en-SG" sz="2000" dirty="0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352425" y="4758420"/>
            <a:ext cx="8397875" cy="59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smtClean="0"/>
              <a:t>What is the value of </a:t>
            </a:r>
            <a:r>
              <a:rPr lang="en-SG" smtClean="0">
                <a:solidFill>
                  <a:srgbClr val="0000FF"/>
                </a:solidFill>
              </a:rPr>
              <a:t>z</a:t>
            </a:r>
            <a:r>
              <a:rPr lang="en-SG" smtClean="0"/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5057" y="5379209"/>
            <a:ext cx="4143375" cy="3698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z</a:t>
            </a:r>
            <a:r>
              <a:rPr lang="en-US" b="1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((a &gt; b) &amp;&amp; !(b &gt; c));</a:t>
            </a:r>
            <a:endParaRPr lang="en-SG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11411" y="5379209"/>
            <a:ext cx="1998662" cy="4000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/>
              <a:t>z</a:t>
            </a:r>
            <a:r>
              <a:rPr lang="en-US" sz="2000" smtClean="0"/>
              <a:t> </a:t>
            </a:r>
            <a:r>
              <a:rPr lang="en-US" sz="2000" dirty="0"/>
              <a:t>is true (1)</a:t>
            </a:r>
            <a:endParaRPr lang="en-SG" sz="2000" dirty="0"/>
          </a:p>
        </p:txBody>
      </p:sp>
      <p:sp>
        <p:nvSpPr>
          <p:cNvPr id="19" name="[TextBox 18]"/>
          <p:cNvSpPr txBox="1"/>
          <p:nvPr/>
        </p:nvSpPr>
        <p:spPr>
          <a:xfrm>
            <a:off x="5711411" y="1273132"/>
            <a:ext cx="2926508" cy="369332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/>
              <a:t>See Unit5_EvalBoolean.c</a:t>
            </a:r>
            <a:endParaRPr lang="en-SG" dirty="0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352425" y="3369300"/>
            <a:ext cx="8397875" cy="620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smtClean="0"/>
              <a:t>Always good to add parentheses for readability.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2128" y="3990109"/>
            <a:ext cx="4710113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y</a:t>
            </a:r>
            <a:r>
              <a:rPr lang="en-US" b="1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smtClean="0">
                <a:latin typeface="Courier New" pitchFamily="49" charset="0"/>
                <a:cs typeface="Courier New" pitchFamily="49" charset="0"/>
              </a:rPr>
              <a:t>((a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b </a:t>
            </a:r>
            <a:r>
              <a:rPr lang="en-US" b="1" smtClean="0">
                <a:latin typeface="Courier New" pitchFamily="49" charset="0"/>
                <a:cs typeface="Courier New" pitchFamily="49" charset="0"/>
              </a:rPr>
              <a:t>||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b="1" smtClean="0">
                <a:latin typeface="Courier New" pitchFamily="49" charset="0"/>
                <a:cs typeface="Courier New" pitchFamily="49" charset="0"/>
              </a:rPr>
              <a:t>c) &amp;&amp;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a == b);</a:t>
            </a:r>
            <a:endParaRPr lang="en-SG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11411" y="3974750"/>
            <a:ext cx="1998662" cy="4000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/>
              <a:t>y</a:t>
            </a:r>
            <a:r>
              <a:rPr lang="en-US" sz="2000" smtClean="0"/>
              <a:t> </a:t>
            </a:r>
            <a:r>
              <a:rPr lang="en-US" sz="2000" dirty="0"/>
              <a:t>is false (0)</a:t>
            </a:r>
            <a:endParaRPr lang="en-SG" sz="2000" dirty="0"/>
          </a:p>
        </p:txBody>
      </p:sp>
    </p:spTree>
    <p:extLst>
      <p:ext uri="{BB962C8B-B14F-4D97-AF65-F5344CB8AC3E}">
        <p14:creationId xmlns:p14="http://schemas.microsoft.com/office/powerpoint/2010/main" val="295931174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6" grpId="0"/>
      <p:bldP spid="17" grpId="0" animBg="1"/>
      <p:bldP spid="18" grpId="0" animBg="1"/>
      <p:bldP spid="20" grpId="0"/>
      <p:bldP spid="21" grpId="0" animBg="1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dirty="0" smtClean="0">
                <a:solidFill>
                  <a:srgbClr val="0000FF"/>
                </a:solidFill>
              </a:rPr>
              <a:t>2.6 </a:t>
            </a:r>
            <a:r>
              <a:rPr lang="en-GB" sz="3600" dirty="0" smtClean="0">
                <a:solidFill>
                  <a:srgbClr val="0000FF"/>
                </a:solidFill>
              </a:rPr>
              <a:t>Caution (1/2)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14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>
          <a:xfrm>
            <a:off x="352425" y="1248509"/>
            <a:ext cx="8397875" cy="8790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12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smtClean="0"/>
              <a:t>Since the values </a:t>
            </a:r>
            <a:r>
              <a:rPr lang="en-SG">
                <a:solidFill>
                  <a:srgbClr val="0000FF"/>
                </a:solidFill>
              </a:rPr>
              <a:t>0</a:t>
            </a:r>
            <a:r>
              <a:rPr lang="en-SG"/>
              <a:t> and </a:t>
            </a:r>
            <a:r>
              <a:rPr lang="en-SG">
                <a:solidFill>
                  <a:srgbClr val="0000FF"/>
                </a:solidFill>
              </a:rPr>
              <a:t>1</a:t>
            </a:r>
            <a:r>
              <a:rPr lang="en-SG"/>
              <a:t> are the returned values for </a:t>
            </a:r>
            <a:r>
              <a:rPr lang="en-SG">
                <a:solidFill>
                  <a:srgbClr val="0000FF"/>
                </a:solidFill>
              </a:rPr>
              <a:t>false</a:t>
            </a:r>
            <a:r>
              <a:rPr lang="en-SG"/>
              <a:t> and </a:t>
            </a:r>
            <a:r>
              <a:rPr lang="en-SG">
                <a:solidFill>
                  <a:srgbClr val="0000FF"/>
                </a:solidFill>
              </a:rPr>
              <a:t>true</a:t>
            </a:r>
            <a:r>
              <a:rPr lang="en-SG"/>
              <a:t> respectively, we can have codes like </a:t>
            </a:r>
            <a:r>
              <a:rPr lang="en-SG" smtClean="0"/>
              <a:t>these:</a:t>
            </a:r>
          </a:p>
        </p:txBody>
      </p:sp>
      <p:pic>
        <p:nvPicPr>
          <p:cNvPr id="8" name="Picture 7" descr="alert_sm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69206" y="567415"/>
            <a:ext cx="681094" cy="681094"/>
          </a:xfrm>
          <a:prstGeom prst="rect">
            <a:avLst/>
          </a:prstGeom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504825" y="2129105"/>
            <a:ext cx="7906923" cy="4494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2575" lvl="1" indent="0">
              <a:spcBef>
                <a:spcPts val="600"/>
              </a:spcBef>
              <a:buNone/>
              <a:tabLst>
                <a:tab pos="4519613" algn="l"/>
              </a:tabLst>
            </a:pPr>
            <a:r>
              <a:rPr lang="en-SG" b="1" dirty="0" err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SG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SG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12 + (5 &gt;= 2</a:t>
            </a:r>
            <a:r>
              <a:rPr lang="en-SG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r>
              <a:rPr lang="en-SG" b="1" dirty="0" smtClean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SG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13 </a:t>
            </a:r>
            <a:r>
              <a:rPr lang="en-SG" b="1" dirty="0" smtClean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 assigned </a:t>
            </a:r>
            <a:r>
              <a:rPr lang="en-SG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 </a:t>
            </a:r>
            <a:r>
              <a:rPr lang="en-SG" b="1" dirty="0" smtClean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endParaRPr lang="en-SG" b="1" dirty="0">
              <a:solidFill>
                <a:srgbClr val="0066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579124" y="5680130"/>
            <a:ext cx="8397875" cy="883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1313" indent="-341313" fontAlgn="auto">
              <a:spcBef>
                <a:spcPts val="12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mtClean="0"/>
              <a:t>You </a:t>
            </a:r>
            <a:r>
              <a:rPr lang="en-US"/>
              <a:t>are certainly </a:t>
            </a:r>
            <a:r>
              <a:rPr lang="en-US" u="sng"/>
              <a:t>not encouraged</a:t>
            </a:r>
            <a:r>
              <a:rPr lang="en-US"/>
              <a:t> to write such convoluted </a:t>
            </a:r>
            <a:r>
              <a:rPr lang="en-US" smtClean="0"/>
              <a:t>codes!</a:t>
            </a:r>
            <a:endParaRPr lang="en-SG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617850" y="2451719"/>
            <a:ext cx="4581256" cy="369332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r>
              <a:rPr lang="en-US" smtClean="0"/>
              <a:t>( 5 &gt;= 2) evaluates to 1; hence a = 12 + 1;</a:t>
            </a:r>
            <a:endParaRPr lang="en-US"/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504825" y="2935023"/>
            <a:ext cx="8472173" cy="4494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2575" lvl="1" indent="0">
              <a:spcBef>
                <a:spcPts val="600"/>
              </a:spcBef>
              <a:buNone/>
              <a:tabLst>
                <a:tab pos="4519613" algn="l"/>
              </a:tabLst>
            </a:pPr>
            <a:r>
              <a:rPr lang="en-SG" b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SG" b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 = (4 &gt; 5) &lt; (3 &gt; 2) * 6; </a:t>
            </a:r>
            <a:r>
              <a:rPr lang="en-SG" b="1" smtClean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1 assigned </a:t>
            </a:r>
            <a:r>
              <a:rPr lang="en-SG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 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2890" y="3320911"/>
            <a:ext cx="5916216" cy="923330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r>
              <a:rPr lang="en-US" smtClean="0"/>
              <a:t>* has higher precedence than &lt;.</a:t>
            </a:r>
          </a:p>
          <a:p>
            <a:r>
              <a:rPr lang="en-US" smtClean="0"/>
              <a:t>(3 &gt; 2) evaluates to 1, hence (3 &gt; 2) * 6 evaluates to 6.</a:t>
            </a:r>
          </a:p>
          <a:p>
            <a:r>
              <a:rPr lang="en-US" smtClean="0"/>
              <a:t>(4 &gt; 5) evaluates to 0, hence 0 &lt; 6 evaluates to 1.</a:t>
            </a:r>
            <a:endParaRPr lang="en-US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504825" y="4347276"/>
            <a:ext cx="8472173" cy="4494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2575" lvl="1" indent="0">
              <a:spcBef>
                <a:spcPts val="600"/>
              </a:spcBef>
              <a:buNone/>
              <a:tabLst>
                <a:tab pos="4519613" algn="l"/>
              </a:tabLst>
            </a:pPr>
            <a:r>
              <a:rPr lang="en-SG" b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c </a:t>
            </a:r>
            <a:r>
              <a:rPr lang="en-SG" b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SG" b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en-SG" b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 &gt; 5) &lt; (3 &gt; 2</a:t>
            </a:r>
            <a:r>
              <a:rPr lang="en-SG" b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 </a:t>
            </a:r>
            <a:r>
              <a:rPr lang="en-SG" b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6</a:t>
            </a:r>
            <a:r>
              <a:rPr lang="en-SG" b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SG" b="1" smtClean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6 assigned </a:t>
            </a:r>
            <a:r>
              <a:rPr lang="en-SG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 </a:t>
            </a:r>
            <a:r>
              <a:rPr lang="en-SG" b="1" smtClean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endParaRPr lang="en-SG" b="1">
              <a:solidFill>
                <a:srgbClr val="0066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82889" y="4722220"/>
            <a:ext cx="6523629" cy="923330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r>
              <a:rPr lang="en-US" smtClean="0"/>
              <a:t>(4 &gt; 5) evaluates to 0, (3 &gt; 2) evaluates to 1, hence</a:t>
            </a:r>
          </a:p>
          <a:p>
            <a:r>
              <a:rPr lang="en-US" smtClean="0"/>
              <a:t>(4 &gt; 5) &lt; (3 &gt; 2) is equivalent to (0 &lt; 1) which evaluates to 1.</a:t>
            </a:r>
          </a:p>
          <a:p>
            <a:r>
              <a:rPr lang="en-US" smtClean="0"/>
              <a:t>Hence 1 * 6 evaluates to 6.</a:t>
            </a:r>
          </a:p>
        </p:txBody>
      </p:sp>
    </p:spTree>
    <p:extLst>
      <p:ext uri="{BB962C8B-B14F-4D97-AF65-F5344CB8AC3E}">
        <p14:creationId xmlns:p14="http://schemas.microsoft.com/office/powerpoint/2010/main" val="33580889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 animBg="1"/>
      <p:bldP spid="14" grpId="0"/>
      <p:bldP spid="15" grpId="0" animBg="1"/>
      <p:bldP spid="16" grpId="0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dirty="0" smtClean="0">
                <a:solidFill>
                  <a:srgbClr val="0000FF"/>
                </a:solidFill>
              </a:rPr>
              <a:t>2.6 </a:t>
            </a:r>
            <a:r>
              <a:rPr lang="en-GB" sz="3600" dirty="0" smtClean="0">
                <a:solidFill>
                  <a:srgbClr val="0000FF"/>
                </a:solidFill>
              </a:rPr>
              <a:t>Caution (2/2)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15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>
          <a:xfrm>
            <a:off x="352425" y="1248510"/>
            <a:ext cx="8397875" cy="639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12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dirty="0" smtClean="0">
                <a:solidFill>
                  <a:srgbClr val="C00000"/>
                </a:solidFill>
              </a:rPr>
              <a:t>Very</a:t>
            </a:r>
            <a:r>
              <a:rPr lang="en-SG" dirty="0" smtClean="0"/>
              <a:t> common mistake:</a:t>
            </a:r>
            <a:endParaRPr lang="en-SG" dirty="0" smtClean="0"/>
          </a:p>
        </p:txBody>
      </p:sp>
      <p:pic>
        <p:nvPicPr>
          <p:cNvPr id="8" name="Picture 7" descr="alert_sm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69206" y="567415"/>
            <a:ext cx="681094" cy="681094"/>
          </a:xfrm>
          <a:prstGeom prst="rect">
            <a:avLst/>
          </a:prstGeom>
        </p:spPr>
      </p:pic>
      <p:sp>
        <p:nvSpPr>
          <p:cNvPr id="18" name="[TextBox 12]"/>
          <p:cNvSpPr txBox="1"/>
          <p:nvPr/>
        </p:nvSpPr>
        <p:spPr>
          <a:xfrm>
            <a:off x="804992" y="2127590"/>
            <a:ext cx="4486676" cy="25853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defRPr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"Enter an integer: "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scanf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%d</a:t>
            </a:r>
            <a:r>
              <a:rPr lang="en-US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, &amp;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defRPr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3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tabLst>
                <a:tab pos="347663" algn="l"/>
              </a:tabLst>
              <a:defRPr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"The value is 3.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\n</a:t>
            </a:r>
            <a:r>
              <a:rPr lang="en-US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defRPr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b="1" dirty="0" err="1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%d\n</a:t>
            </a:r>
            <a:r>
              <a:rPr lang="en-US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43786" y="2259168"/>
            <a:ext cx="2865967" cy="723275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What if user enters 7?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Correct the error.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028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2.7 Short-Circuit Evaluation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16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[Rectangle 3]"/>
          <p:cNvSpPr txBox="1">
            <a:spLocks noChangeArrowheads="1"/>
          </p:cNvSpPr>
          <p:nvPr/>
        </p:nvSpPr>
        <p:spPr>
          <a:xfrm>
            <a:off x="352425" y="1248509"/>
            <a:ext cx="8397875" cy="5647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mtClean="0"/>
              <a:t>Does the following code give an error if variable </a:t>
            </a:r>
            <a:r>
              <a:rPr lang="en-US" smtClean="0">
                <a:solidFill>
                  <a:srgbClr val="0000FF"/>
                </a:solidFill>
              </a:rPr>
              <a:t>a</a:t>
            </a:r>
            <a:r>
              <a:rPr lang="en-US" smtClean="0"/>
              <a:t> is zero?</a:t>
            </a:r>
            <a:endParaRPr lang="en-SG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1583087" y="1813302"/>
            <a:ext cx="4710113" cy="6461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((a !=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&amp;&amp; (b/a &gt;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>
              <a:defRPr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(. . .);</a:t>
            </a:r>
            <a:endParaRPr lang="en-SG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504824" y="2919743"/>
            <a:ext cx="8397875" cy="20242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FF"/>
                </a:solidFill>
              </a:rPr>
              <a:t>Short-circuit evaluation</a:t>
            </a:r>
            <a:endParaRPr lang="en-US" dirty="0" smtClean="0"/>
          </a:p>
          <a:p>
            <a:pPr marL="626745" lvl="1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C00000"/>
                </a:solidFill>
              </a:rPr>
              <a:t>expr1 </a:t>
            </a:r>
            <a:r>
              <a:rPr lang="en-US" kern="0" dirty="0" smtClean="0">
                <a:solidFill>
                  <a:srgbClr val="C00000"/>
                </a:solidFill>
              </a:rPr>
              <a:t>|| expr2</a:t>
            </a:r>
            <a:r>
              <a:rPr lang="en-US" dirty="0" smtClean="0"/>
              <a:t>: </a:t>
            </a:r>
            <a:r>
              <a:rPr lang="en-US" kern="0" dirty="0"/>
              <a:t>If </a:t>
            </a:r>
            <a:r>
              <a:rPr lang="en-US" u="sng" kern="0" dirty="0"/>
              <a:t>expr1 is true</a:t>
            </a:r>
            <a:r>
              <a:rPr lang="en-US" kern="0" dirty="0"/>
              <a:t>, skip evaluating </a:t>
            </a:r>
            <a:r>
              <a:rPr lang="en-US" kern="0" dirty="0" smtClean="0"/>
              <a:t>expr2 and return true immediately, </a:t>
            </a:r>
            <a:r>
              <a:rPr lang="en-US" kern="0" dirty="0"/>
              <a:t>as the result will always be </a:t>
            </a:r>
            <a:r>
              <a:rPr lang="en-US" kern="0" dirty="0" smtClean="0"/>
              <a:t>true.</a:t>
            </a:r>
          </a:p>
          <a:p>
            <a:pPr marL="626745" lvl="1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C00000"/>
                </a:solidFill>
              </a:rPr>
              <a:t>expr1 &amp;&amp; expr2</a:t>
            </a:r>
            <a:r>
              <a:rPr lang="en-US" kern="0" dirty="0"/>
              <a:t>: If </a:t>
            </a:r>
            <a:r>
              <a:rPr lang="en-US" u="sng" kern="0" dirty="0"/>
              <a:t>expr1 is false</a:t>
            </a:r>
            <a:r>
              <a:rPr lang="en-US" kern="0" dirty="0"/>
              <a:t>, skip evaluating </a:t>
            </a:r>
            <a:r>
              <a:rPr lang="en-US" kern="0" dirty="0" smtClean="0"/>
              <a:t>expr2 and return false immediately, </a:t>
            </a:r>
            <a:r>
              <a:rPr lang="en-US" kern="0" dirty="0"/>
              <a:t>as the result will always be </a:t>
            </a:r>
            <a:r>
              <a:rPr lang="en-US" kern="0" dirty="0" smtClean="0"/>
              <a:t>false.</a:t>
            </a:r>
            <a:endParaRPr lang="en-SG" dirty="0" smtClean="0"/>
          </a:p>
        </p:txBody>
      </p:sp>
    </p:spTree>
    <p:extLst>
      <p:ext uri="{BB962C8B-B14F-4D97-AF65-F5344CB8AC3E}">
        <p14:creationId xmlns:p14="http://schemas.microsoft.com/office/powerpoint/2010/main" val="12628436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2.8 </a:t>
            </a:r>
            <a:r>
              <a:rPr lang="en-GB" sz="3600" i="1" smtClean="0">
                <a:solidFill>
                  <a:srgbClr val="0000FF"/>
                </a:solidFill>
                <a:latin typeface="Garamond" panose="02020404030301010803" pitchFamily="18" charset="0"/>
              </a:rPr>
              <a:t>if</a:t>
            </a:r>
            <a:r>
              <a:rPr lang="en-GB" sz="3600" smtClean="0">
                <a:solidFill>
                  <a:srgbClr val="0000FF"/>
                </a:solidFill>
              </a:rPr>
              <a:t> and </a:t>
            </a:r>
            <a:r>
              <a:rPr lang="en-GB" sz="3600" i="1" smtClean="0">
                <a:solidFill>
                  <a:srgbClr val="0000FF"/>
                </a:solidFill>
                <a:latin typeface="Garamond" panose="02020404030301010803" pitchFamily="18" charset="0"/>
              </a:rPr>
              <a:t>if-else</a:t>
            </a:r>
            <a:r>
              <a:rPr lang="en-GB" sz="3600" smtClean="0">
                <a:solidFill>
                  <a:srgbClr val="0000FF"/>
                </a:solidFill>
              </a:rPr>
              <a:t> Statements: Examples (1/2)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17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333891" y="3718755"/>
            <a:ext cx="5209607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a;</a:t>
            </a:r>
          </a:p>
          <a:p>
            <a:pPr>
              <a:defRPr/>
            </a:pP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. . .</a:t>
            </a:r>
          </a:p>
          <a:p>
            <a:pPr>
              <a:defRPr/>
            </a:pPr>
            <a:r>
              <a:rPr lang="en-US" sz="20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 (a % </a:t>
            </a:r>
            <a:r>
              <a:rPr lang="en-US" sz="2000" b="1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 == </a:t>
            </a:r>
            <a:r>
              <a:rPr lang="en-US" sz="2000" b="1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) {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41313" algn="l"/>
              </a:tabLst>
              <a:defRPr/>
            </a:pP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	printf(</a:t>
            </a:r>
            <a:r>
              <a:rPr lang="en-US" sz="2000" b="1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000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%d </a:t>
            </a:r>
            <a:r>
              <a:rPr lang="en-US" sz="2000" b="1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is even</a:t>
            </a:r>
            <a:r>
              <a:rPr lang="en-US" sz="2000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\n</a:t>
            </a:r>
            <a:r>
              <a:rPr lang="en-US" sz="2000" b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a);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latin typeface="Courier New" pitchFamily="49" charset="0"/>
                <a:cs typeface="Courier New" pitchFamily="49" charset="0"/>
              </a:rPr>
              <a:t>}</a:t>
            </a:r>
            <a:endParaRPr lang="en-US" sz="2000" b="1" smtClean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41313" algn="l"/>
              </a:tabLst>
              <a:defRPr/>
            </a:pPr>
            <a:r>
              <a:rPr lang="en-US" sz="20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 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latin typeface="Courier New" pitchFamily="49" charset="0"/>
                <a:cs typeface="Courier New" pitchFamily="49" charset="0"/>
              </a:rPr>
              <a:t>	printf(</a:t>
            </a:r>
            <a:r>
              <a:rPr lang="en-US" sz="2000" b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%d </a:t>
            </a:r>
            <a:r>
              <a:rPr lang="en-US" sz="2000" b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is </a:t>
            </a:r>
            <a:r>
              <a:rPr lang="en-US" sz="2000" b="1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odd</a:t>
            </a:r>
            <a:r>
              <a:rPr lang="en-US" sz="2000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\n</a:t>
            </a:r>
            <a:r>
              <a:rPr lang="en-US" sz="2000" b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, a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333891" y="1319024"/>
            <a:ext cx="5209607" cy="224676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a, b, t;</a:t>
            </a:r>
          </a:p>
          <a:p>
            <a:pPr>
              <a:defRPr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. . .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(a &gt; b) { 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Swap a with b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t = a; a = b; b = t;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defRPr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After above, a is the smaller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2511" y="1319024"/>
            <a:ext cx="2156347" cy="707886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r>
              <a:rPr lang="en-US" sz="2000" i="1" smtClean="0">
                <a:latin typeface="Garamond" panose="02020404030301010803" pitchFamily="18" charset="0"/>
              </a:rPr>
              <a:t>if</a:t>
            </a:r>
            <a:r>
              <a:rPr lang="en-US" sz="2000" smtClean="0"/>
              <a:t> statement without </a:t>
            </a:r>
            <a:r>
              <a:rPr lang="en-US" sz="2000" i="1" smtClean="0">
                <a:latin typeface="Garamond" panose="02020404030301010803" pitchFamily="18" charset="0"/>
              </a:rPr>
              <a:t>else</a:t>
            </a:r>
            <a:r>
              <a:rPr lang="en-US" sz="2000" smtClean="0"/>
              <a:t> part</a:t>
            </a:r>
            <a:endParaRPr lang="en-US" sz="2000"/>
          </a:p>
        </p:txBody>
      </p:sp>
      <p:sp>
        <p:nvSpPr>
          <p:cNvPr id="53" name="TextBox 52"/>
          <p:cNvSpPr txBox="1"/>
          <p:nvPr/>
        </p:nvSpPr>
        <p:spPr>
          <a:xfrm>
            <a:off x="832512" y="3721029"/>
            <a:ext cx="2156347" cy="400110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r>
              <a:rPr lang="en-US" sz="2000" i="1" smtClean="0">
                <a:latin typeface="Garamond" panose="02020404030301010803" pitchFamily="18" charset="0"/>
              </a:rPr>
              <a:t>if</a:t>
            </a:r>
            <a:r>
              <a:rPr lang="en-US" sz="2000" smtClean="0"/>
              <a:t>-</a:t>
            </a:r>
            <a:r>
              <a:rPr lang="en-US" sz="2000" i="1" smtClean="0">
                <a:latin typeface="Garamond" panose="02020404030301010803" pitchFamily="18" charset="0"/>
              </a:rPr>
              <a:t>else</a:t>
            </a:r>
            <a:r>
              <a:rPr lang="en-US" sz="2000" smtClean="0"/>
              <a:t> statement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02391372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2" grpId="0" animBg="1"/>
      <p:bldP spid="2" grpId="0" animBg="1"/>
      <p:bldP spid="5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2.8 </a:t>
            </a:r>
            <a:r>
              <a:rPr lang="en-GB" sz="3600" i="1" smtClean="0">
                <a:solidFill>
                  <a:srgbClr val="0000FF"/>
                </a:solidFill>
                <a:latin typeface="Garamond" panose="02020404030301010803" pitchFamily="18" charset="0"/>
              </a:rPr>
              <a:t>if</a:t>
            </a:r>
            <a:r>
              <a:rPr lang="en-GB" sz="3600" smtClean="0">
                <a:solidFill>
                  <a:srgbClr val="0000FF"/>
                </a:solidFill>
              </a:rPr>
              <a:t> and </a:t>
            </a:r>
            <a:r>
              <a:rPr lang="en-GB" sz="3600" i="1" smtClean="0">
                <a:solidFill>
                  <a:srgbClr val="0000FF"/>
                </a:solidFill>
                <a:latin typeface="Garamond" panose="02020404030301010803" pitchFamily="18" charset="0"/>
              </a:rPr>
              <a:t>if-else</a:t>
            </a:r>
            <a:r>
              <a:rPr lang="en-GB" sz="3600" smtClean="0">
                <a:solidFill>
                  <a:srgbClr val="0000FF"/>
                </a:solidFill>
              </a:rPr>
              <a:t> Statements: Examples (2/2)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18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2" name="[TextBox 51]"/>
          <p:cNvSpPr txBox="1"/>
          <p:nvPr/>
        </p:nvSpPr>
        <p:spPr>
          <a:xfrm>
            <a:off x="1109307" y="1976535"/>
            <a:ext cx="2944080" cy="44012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tabLst>
                <a:tab pos="341313" algn="l"/>
              </a:tabLst>
              <a:defRPr/>
            </a:pPr>
            <a:r>
              <a:rPr lang="en-US" sz="20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000" b="1" i="1" smtClean="0">
                <a:latin typeface="Courier New" pitchFamily="49" charset="0"/>
                <a:cs typeface="Courier New" pitchFamily="49" charset="0"/>
              </a:rPr>
              <a:t>cond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) { 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statement-a;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statement-b;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statement-j;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statement-x;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statement-y;</a:t>
            </a:r>
            <a:endParaRPr lang="en-US" sz="2000" b="1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lse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 {</a:t>
            </a:r>
            <a:br>
              <a:rPr lang="en-US" sz="2000" b="1" smtClean="0">
                <a:latin typeface="Courier New" pitchFamily="49" charset="0"/>
                <a:cs typeface="Courier New" pitchFamily="49" charset="0"/>
              </a:rPr>
            </a:br>
            <a:r>
              <a:rPr lang="en-US" sz="2000" b="1">
                <a:latin typeface="Courier New" pitchFamily="49" charset="0"/>
                <a:cs typeface="Courier New" pitchFamily="49" charset="0"/>
              </a:rPr>
              <a:t>	statement-a;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latin typeface="Courier New" pitchFamily="49" charset="0"/>
                <a:cs typeface="Courier New" pitchFamily="49" charset="0"/>
              </a:rPr>
              <a:t>	statement-b;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statement-k;</a:t>
            </a:r>
            <a:endParaRPr lang="en-US" sz="2000" b="1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latin typeface="Courier New" pitchFamily="49" charset="0"/>
                <a:cs typeface="Courier New" pitchFamily="49" charset="0"/>
              </a:rPr>
              <a:t>	statement-x;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latin typeface="Courier New" pitchFamily="49" charset="0"/>
                <a:cs typeface="Courier New" pitchFamily="49" charset="0"/>
              </a:rPr>
              <a:t>	statement-y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defRPr/>
            </a:pP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0" name="[Rectangle 3]"/>
          <p:cNvSpPr txBox="1">
            <a:spLocks noChangeArrowheads="1"/>
          </p:cNvSpPr>
          <p:nvPr/>
        </p:nvSpPr>
        <p:spPr>
          <a:xfrm>
            <a:off x="352425" y="1248509"/>
            <a:ext cx="8397875" cy="5647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mtClean="0"/>
              <a:t>Move common statements out of the </a:t>
            </a:r>
            <a:r>
              <a:rPr lang="en-US" i="1" smtClean="0">
                <a:solidFill>
                  <a:srgbClr val="0000FF"/>
                </a:solidFill>
              </a:rPr>
              <a:t>if-else</a:t>
            </a:r>
            <a:r>
              <a:rPr lang="en-US" smtClean="0"/>
              <a:t> construct.</a:t>
            </a:r>
            <a:endParaRPr lang="en-SG" dirty="0" smtClean="0"/>
          </a:p>
        </p:txBody>
      </p:sp>
      <p:sp>
        <p:nvSpPr>
          <p:cNvPr id="3" name="Right Arrow 2"/>
          <p:cNvSpPr/>
          <p:nvPr/>
        </p:nvSpPr>
        <p:spPr>
          <a:xfrm>
            <a:off x="4312693" y="3193576"/>
            <a:ext cx="620807" cy="518615"/>
          </a:xfrm>
          <a:prstGeom prst="rightArrow">
            <a:avLst/>
          </a:prstGeom>
          <a:solidFill>
            <a:srgbClr val="99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260501" y="1976534"/>
            <a:ext cx="2944080" cy="31700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tabLst>
                <a:tab pos="341313" algn="l"/>
              </a:tabLst>
              <a:defRPr/>
            </a:pP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statement-a;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statement-b;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000" b="1" i="1">
                <a:latin typeface="Courier New" pitchFamily="49" charset="0"/>
                <a:cs typeface="Courier New" pitchFamily="49" charset="0"/>
              </a:rPr>
              <a:t>cond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) { </a:t>
            </a:r>
            <a:endParaRPr lang="en-US" sz="2000" b="1" smtClean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statement-j;</a:t>
            </a:r>
          </a:p>
          <a:p>
            <a:pPr>
              <a:defRPr/>
            </a:pP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lse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 {</a:t>
            </a:r>
            <a:br>
              <a:rPr lang="en-US" sz="2000" b="1" smtClean="0">
                <a:latin typeface="Courier New" pitchFamily="49" charset="0"/>
                <a:cs typeface="Courier New" pitchFamily="49" charset="0"/>
              </a:rPr>
            </a:br>
            <a:r>
              <a:rPr lang="en-US" sz="2000" b="1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statement-k;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statement-x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statement-y;</a:t>
            </a:r>
          </a:p>
        </p:txBody>
      </p:sp>
    </p:spTree>
    <p:extLst>
      <p:ext uri="{BB962C8B-B14F-4D97-AF65-F5344CB8AC3E}">
        <p14:creationId xmlns:p14="http://schemas.microsoft.com/office/powerpoint/2010/main" val="20906318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3. Nested </a:t>
            </a:r>
            <a:r>
              <a:rPr lang="en-GB" sz="3600" i="1" smtClean="0">
                <a:solidFill>
                  <a:srgbClr val="0000FF"/>
                </a:solidFill>
                <a:latin typeface="Garamond" panose="02020404030301010803" pitchFamily="18" charset="0"/>
              </a:rPr>
              <a:t>if</a:t>
            </a:r>
            <a:r>
              <a:rPr lang="en-GB" sz="3600" smtClean="0">
                <a:solidFill>
                  <a:srgbClr val="0000FF"/>
                </a:solidFill>
              </a:rPr>
              <a:t> and </a:t>
            </a:r>
            <a:r>
              <a:rPr lang="en-GB" sz="3600" i="1" smtClean="0">
                <a:solidFill>
                  <a:srgbClr val="0000FF"/>
                </a:solidFill>
                <a:latin typeface="Garamond" panose="02020404030301010803" pitchFamily="18" charset="0"/>
              </a:rPr>
              <a:t>if-else</a:t>
            </a:r>
            <a:r>
              <a:rPr lang="en-GB" sz="3600" smtClean="0">
                <a:solidFill>
                  <a:srgbClr val="0000FF"/>
                </a:solidFill>
              </a:rPr>
              <a:t> Statements (1/2)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19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[Rectangle 3]"/>
          <p:cNvSpPr txBox="1">
            <a:spLocks noChangeArrowheads="1"/>
          </p:cNvSpPr>
          <p:nvPr/>
        </p:nvSpPr>
        <p:spPr>
          <a:xfrm>
            <a:off x="352425" y="1255364"/>
            <a:ext cx="8249134" cy="3254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>
                <a:solidFill>
                  <a:srgbClr val="0000FF"/>
                </a:solidFill>
              </a:rPr>
              <a:t>Nested </a:t>
            </a:r>
            <a:r>
              <a:rPr lang="en-US" i="1">
                <a:solidFill>
                  <a:srgbClr val="0000FF"/>
                </a:solidFill>
              </a:rPr>
              <a:t>if</a:t>
            </a:r>
            <a:r>
              <a:rPr lang="en-US">
                <a:solidFill>
                  <a:srgbClr val="0000FF"/>
                </a:solidFill>
              </a:rPr>
              <a:t> (</a:t>
            </a:r>
            <a:r>
              <a:rPr lang="en-US" i="1">
                <a:solidFill>
                  <a:srgbClr val="0000FF"/>
                </a:solidFill>
              </a:rPr>
              <a:t>if-else</a:t>
            </a:r>
            <a:r>
              <a:rPr lang="en-US">
                <a:solidFill>
                  <a:srgbClr val="0000FF"/>
                </a:solidFill>
              </a:rPr>
              <a:t>) structures </a:t>
            </a:r>
            <a:r>
              <a:rPr lang="en-US"/>
              <a:t>refer to the containment of an </a:t>
            </a:r>
            <a:r>
              <a:rPr lang="en-US" i="1"/>
              <a:t>if</a:t>
            </a:r>
            <a:r>
              <a:rPr lang="en-US"/>
              <a:t> (</a:t>
            </a:r>
            <a:r>
              <a:rPr lang="en-US" i="1"/>
              <a:t>if-else</a:t>
            </a:r>
            <a:r>
              <a:rPr lang="en-US"/>
              <a:t>) structure within another </a:t>
            </a:r>
            <a:r>
              <a:rPr lang="en-US" i="1"/>
              <a:t>if</a:t>
            </a:r>
            <a:r>
              <a:rPr lang="en-US"/>
              <a:t> (</a:t>
            </a:r>
            <a:r>
              <a:rPr lang="en-US" i="1"/>
              <a:t>if-else</a:t>
            </a:r>
            <a:r>
              <a:rPr lang="en-US"/>
              <a:t>) </a:t>
            </a:r>
            <a:r>
              <a:rPr lang="en-US" smtClean="0"/>
              <a:t>structure.</a:t>
            </a:r>
          </a:p>
          <a:p>
            <a:pPr marL="352425" indent="-352425" fontAlgn="auto">
              <a:spcBef>
                <a:spcPts val="12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mtClean="0"/>
              <a:t>For example:</a:t>
            </a:r>
          </a:p>
          <a:p>
            <a:pPr marL="626745" lvl="1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mtClean="0"/>
              <a:t>If </a:t>
            </a:r>
            <a:r>
              <a:rPr lang="en-US"/>
              <a:t>it is a weekday, you will be in school from 8 am to 6 pm, do revision from 6 pm to 12 midnight, and sleep from 12 midnight to 8 </a:t>
            </a:r>
            <a:r>
              <a:rPr lang="en-US" smtClean="0"/>
              <a:t>am.</a:t>
            </a:r>
          </a:p>
          <a:p>
            <a:pPr marL="626745" lvl="1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mtClean="0"/>
              <a:t>If </a:t>
            </a:r>
            <a:r>
              <a:rPr lang="en-US"/>
              <a:t>it is a weekend, then you will sleep from 12 midnight to 10 am and have fun from 10 am to 12 </a:t>
            </a:r>
            <a:r>
              <a:rPr lang="en-US" smtClean="0"/>
              <a:t>midnight.</a:t>
            </a:r>
          </a:p>
          <a:p>
            <a:pPr marL="626745" lvl="1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en-SG" dirty="0" smtClean="0"/>
          </a:p>
        </p:txBody>
      </p:sp>
    </p:spTree>
    <p:extLst>
      <p:ext uri="{BB962C8B-B14F-4D97-AF65-F5344CB8AC3E}">
        <p14:creationId xmlns:p14="http://schemas.microsoft.com/office/powerpoint/2010/main" val="23254456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701095414858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Unit 5: Selection Statements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2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673100" y="1280212"/>
            <a:ext cx="7620000" cy="27731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60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GB" sz="2800" dirty="0" smtClean="0">
                <a:solidFill>
                  <a:srgbClr val="C00000"/>
                </a:solidFill>
              </a:rPr>
              <a:t>Objectives:</a:t>
            </a:r>
          </a:p>
          <a:p>
            <a:pPr marL="682625" lvl="1" indent="-407988" fontAlgn="auto">
              <a:spcBef>
                <a:spcPts val="600"/>
              </a:spcBef>
              <a:spcAft>
                <a:spcPts val="0"/>
              </a:spcAft>
              <a:buSzPct val="120000"/>
              <a:buFont typeface="Wingdings" pitchFamily="2" charset="2"/>
              <a:buChar char="§"/>
            </a:pPr>
            <a:r>
              <a:rPr lang="en-GB" sz="2400" smtClean="0"/>
              <a:t>Using relational and logical operators</a:t>
            </a:r>
            <a:endParaRPr lang="en-GB" sz="2400" dirty="0" smtClean="0"/>
          </a:p>
          <a:p>
            <a:pPr marL="682625" lvl="1" indent="-407988" fontAlgn="auto">
              <a:spcBef>
                <a:spcPts val="600"/>
              </a:spcBef>
              <a:spcAft>
                <a:spcPts val="0"/>
              </a:spcAft>
              <a:buSzPct val="120000"/>
              <a:buFont typeface="Wingdings" pitchFamily="2" charset="2"/>
              <a:buChar char="§"/>
            </a:pPr>
            <a:r>
              <a:rPr lang="en-GB" sz="2400" smtClean="0"/>
              <a:t>Using selection statements to choose between two or more execution paths in a program</a:t>
            </a:r>
            <a:endParaRPr lang="en-GB" sz="2400" dirty="0" smtClean="0"/>
          </a:p>
          <a:p>
            <a:pPr marL="682625" lvl="1" indent="-407988" fontAlgn="auto">
              <a:spcBef>
                <a:spcPts val="600"/>
              </a:spcBef>
              <a:spcAft>
                <a:spcPts val="0"/>
              </a:spcAft>
              <a:buSzPct val="120000"/>
              <a:buFont typeface="Wingdings" pitchFamily="2" charset="2"/>
              <a:buChar char="§"/>
            </a:pPr>
            <a:r>
              <a:rPr lang="en-GB" sz="2400" smtClean="0"/>
              <a:t>Formulating complex selection structures to solve decision problems</a:t>
            </a:r>
            <a:endParaRPr lang="en-GB" sz="2400" dirty="0" smtClean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673100" y="4216386"/>
            <a:ext cx="7620000" cy="135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120000"/>
              <a:defRPr/>
            </a:pPr>
            <a:r>
              <a:rPr lang="en-GB" sz="2800" kern="0" dirty="0" smtClean="0">
                <a:solidFill>
                  <a:srgbClr val="C00000"/>
                </a:solidFill>
                <a:latin typeface="+mn-lt"/>
                <a:cs typeface="+mn-cs"/>
              </a:rPr>
              <a:t>Reference: </a:t>
            </a:r>
            <a:endParaRPr lang="en-GB" sz="2800" kern="0" dirty="0">
              <a:solidFill>
                <a:srgbClr val="C00000"/>
              </a:solidFill>
              <a:latin typeface="+mn-lt"/>
              <a:cs typeface="+mn-cs"/>
            </a:endParaRPr>
          </a:p>
          <a:p>
            <a:pPr marL="682625" lvl="1" indent="-393700">
              <a:spcBef>
                <a:spcPct val="20000"/>
              </a:spcBef>
              <a:buClr>
                <a:schemeClr val="accent2"/>
              </a:buClr>
              <a:buSzPct val="120000"/>
              <a:buFont typeface="Wingdings" pitchFamily="2" charset="2"/>
              <a:buChar char="§"/>
              <a:defRPr/>
            </a:pPr>
            <a:r>
              <a:rPr lang="en-GB" sz="2400" kern="0" smtClean="0"/>
              <a:t>Chapter 4 Lessons 4.1 – 4.6, Beginning Decision Making</a:t>
            </a:r>
            <a:endParaRPr lang="en-GB" sz="2400" kern="0" dirty="0" smtClean="0"/>
          </a:p>
        </p:txBody>
      </p:sp>
    </p:spTree>
    <p:extLst>
      <p:ext uri="{BB962C8B-B14F-4D97-AF65-F5344CB8AC3E}">
        <p14:creationId xmlns:p14="http://schemas.microsoft.com/office/powerpoint/2010/main" val="243860769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3. Nested </a:t>
            </a:r>
            <a:r>
              <a:rPr lang="en-GB" sz="3600" i="1" smtClean="0">
                <a:solidFill>
                  <a:srgbClr val="0000FF"/>
                </a:solidFill>
                <a:latin typeface="Garamond" panose="02020404030301010803" pitchFamily="18" charset="0"/>
              </a:rPr>
              <a:t>if</a:t>
            </a:r>
            <a:r>
              <a:rPr lang="en-GB" sz="3600" smtClean="0">
                <a:solidFill>
                  <a:srgbClr val="0000FF"/>
                </a:solidFill>
              </a:rPr>
              <a:t> and </a:t>
            </a:r>
            <a:r>
              <a:rPr lang="en-GB" sz="3600" i="1" smtClean="0">
                <a:solidFill>
                  <a:srgbClr val="0000FF"/>
                </a:solidFill>
                <a:latin typeface="Garamond" panose="02020404030301010803" pitchFamily="18" charset="0"/>
              </a:rPr>
              <a:t>if-else</a:t>
            </a:r>
            <a:r>
              <a:rPr lang="en-GB" sz="3600" smtClean="0">
                <a:solidFill>
                  <a:srgbClr val="0000FF"/>
                </a:solidFill>
              </a:rPr>
              <a:t> Statements (2/2)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20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[Rectangle 3]"/>
          <p:cNvSpPr txBox="1">
            <a:spLocks noChangeArrowheads="1"/>
          </p:cNvSpPr>
          <p:nvPr/>
        </p:nvSpPr>
        <p:spPr>
          <a:xfrm>
            <a:off x="352425" y="1255364"/>
            <a:ext cx="3839747" cy="542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12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mtClean="0"/>
              <a:t>Drawing task in Unit 4</a:t>
            </a:r>
          </a:p>
        </p:txBody>
      </p:sp>
      <p:sp>
        <p:nvSpPr>
          <p:cNvPr id="8" name="[TextBox 51]"/>
          <p:cNvSpPr txBox="1"/>
          <p:nvPr/>
        </p:nvSpPr>
        <p:spPr>
          <a:xfrm>
            <a:off x="723831" y="1681690"/>
            <a:ext cx="3096933" cy="30239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tabLst>
                <a:tab pos="341313" algn="l"/>
              </a:tabLst>
              <a:defRPr/>
            </a:pPr>
            <a:r>
              <a:rPr lang="en-US" sz="20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main(</a:t>
            </a:r>
            <a:r>
              <a:rPr lang="en-US" sz="20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draw_rocket();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printf(</a:t>
            </a:r>
            <a:r>
              <a:rPr lang="en-US" sz="2000" b="1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000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\n\n</a:t>
            </a:r>
            <a:r>
              <a:rPr lang="en-US" sz="2000" b="1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draw_male();</a:t>
            </a:r>
            <a:endParaRPr lang="en-US" sz="2000" b="1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printf(</a:t>
            </a:r>
            <a:r>
              <a:rPr lang="en-US" sz="2000" b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\n\n</a:t>
            </a:r>
            <a:r>
              <a:rPr lang="en-US" sz="2000" b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draw_female();</a:t>
            </a:r>
            <a:endParaRPr lang="en-US" sz="2000" b="1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printf(</a:t>
            </a:r>
            <a:r>
              <a:rPr lang="en-US" sz="2000" b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\n\n</a:t>
            </a:r>
            <a:r>
              <a:rPr lang="en-US" sz="2000" b="1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tabLst>
                <a:tab pos="341313" algn="l"/>
              </a:tabLst>
              <a:defRPr/>
            </a:pPr>
            <a:endParaRPr lang="en-US" sz="1000" b="1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41313" algn="l"/>
              </a:tabLst>
              <a:defRPr/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sz="2000" b="1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defRPr/>
            </a:pP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9" name="[Rectangle 3]"/>
          <p:cNvSpPr txBox="1">
            <a:spLocks noChangeArrowheads="1"/>
          </p:cNvSpPr>
          <p:nvPr/>
        </p:nvSpPr>
        <p:spPr>
          <a:xfrm>
            <a:off x="4421523" y="1255364"/>
            <a:ext cx="3839747" cy="542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12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mtClean="0"/>
              <a:t>Draw only 1 figure</a:t>
            </a:r>
          </a:p>
        </p:txBody>
      </p:sp>
      <p:sp>
        <p:nvSpPr>
          <p:cNvPr id="10" name="[TextBox 51]"/>
          <p:cNvSpPr txBox="1"/>
          <p:nvPr/>
        </p:nvSpPr>
        <p:spPr>
          <a:xfrm>
            <a:off x="4719861" y="1681689"/>
            <a:ext cx="4087319" cy="48628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tabLst>
                <a:tab pos="338138" algn="l"/>
                <a:tab pos="688975" algn="l"/>
              </a:tabLst>
              <a:defRPr/>
            </a:pPr>
            <a:r>
              <a:rPr lang="en-US" sz="20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main(</a:t>
            </a:r>
            <a:r>
              <a:rPr lang="en-US" sz="20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tabLst>
                <a:tab pos="338138" algn="l"/>
                <a:tab pos="688975" algn="l"/>
              </a:tabLst>
              <a:defRPr/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resp;</a:t>
            </a:r>
          </a:p>
          <a:p>
            <a:pPr>
              <a:tabLst>
                <a:tab pos="338138" algn="l"/>
                <a:tab pos="688975" algn="l"/>
              </a:tabLst>
              <a:defRPr/>
            </a:pPr>
            <a:endParaRPr lang="en-US" sz="1000" b="1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38138" algn="l"/>
                <a:tab pos="688975" algn="l"/>
              </a:tabLst>
              <a:defRPr/>
            </a:pP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printf(</a:t>
            </a:r>
            <a:r>
              <a:rPr lang="en-US" sz="2000" b="1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"(R)ocket, "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tabLst>
                <a:tab pos="338138" algn="l"/>
                <a:tab pos="688975" algn="l"/>
              </a:tabLst>
              <a:defRPr/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printf(</a:t>
            </a:r>
            <a:r>
              <a:rPr lang="en-US" sz="2000" b="1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"(M)ale, or "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tabLst>
                <a:tab pos="338138" algn="l"/>
                <a:tab pos="688975" algn="l"/>
              </a:tabLst>
              <a:defRPr/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printf(</a:t>
            </a:r>
            <a:r>
              <a:rPr lang="en-US" sz="2000" b="1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"(F)emale?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tabLst>
                <a:tab pos="338138" algn="l"/>
                <a:tab pos="688975" algn="l"/>
              </a:tabLst>
              <a:defRPr/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scanf(</a:t>
            </a:r>
            <a:r>
              <a:rPr lang="en-US" sz="2000" b="1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000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%c</a:t>
            </a:r>
            <a:r>
              <a:rPr lang="en-US" sz="2000" b="1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&amp;resp);</a:t>
            </a:r>
          </a:p>
          <a:p>
            <a:pPr>
              <a:tabLst>
                <a:tab pos="338138" algn="l"/>
                <a:tab pos="688975" algn="l"/>
              </a:tabLst>
              <a:defRPr/>
            </a:pPr>
            <a:endParaRPr lang="en-US" sz="1000" b="1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38138" algn="l"/>
                <a:tab pos="688975" algn="l"/>
              </a:tabLst>
              <a:defRPr/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(resp == </a:t>
            </a:r>
            <a:r>
              <a:rPr lang="en-US" sz="2000" b="1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'R'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tabLst>
                <a:tab pos="338138" algn="l"/>
                <a:tab pos="688975" algn="l"/>
              </a:tabLst>
              <a:defRPr/>
            </a:pP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draw_rocket();</a:t>
            </a:r>
          </a:p>
          <a:p>
            <a:pPr>
              <a:tabLst>
                <a:tab pos="338138" algn="l"/>
                <a:tab pos="688975" algn="l"/>
              </a:tabLst>
              <a:defRPr/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 if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(resp == </a:t>
            </a:r>
            <a:r>
              <a:rPr lang="en-US" sz="2000" b="1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'M'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000" b="1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38138" algn="l"/>
                <a:tab pos="688975" algn="l"/>
              </a:tabLst>
              <a:defRPr/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draw_male();</a:t>
            </a:r>
          </a:p>
          <a:p>
            <a:pPr>
              <a:tabLst>
                <a:tab pos="338138" algn="l"/>
                <a:tab pos="688975" algn="l"/>
              </a:tabLst>
              <a:defRPr/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 if</a:t>
            </a: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(resp == </a:t>
            </a:r>
            <a:r>
              <a:rPr lang="en-US" sz="2000" b="1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'F'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000" b="1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38138" algn="l"/>
                <a:tab pos="688975" algn="l"/>
              </a:tabLst>
              <a:defRPr/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draw_female</a:t>
            </a: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tabLst>
                <a:tab pos="338138" algn="l"/>
                <a:tab pos="688975" algn="l"/>
              </a:tabLst>
              <a:defRPr/>
            </a:pPr>
            <a:endParaRPr lang="en-US" sz="1000" b="1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38138" algn="l"/>
                <a:tab pos="688975" algn="l"/>
              </a:tabLst>
              <a:defRPr/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sz="2000" b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2000" b="1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38138" algn="l"/>
                <a:tab pos="688975" algn="l"/>
              </a:tabLst>
              <a:defRPr/>
            </a:pP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3944455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dirty="0" smtClean="0">
                <a:solidFill>
                  <a:srgbClr val="0000FF"/>
                </a:solidFill>
              </a:rPr>
              <a:t>4. Style Issues: Indentation (1/6)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21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>
          <a:xfrm>
            <a:off x="352425" y="1115879"/>
            <a:ext cx="8397875" cy="929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mtClean="0"/>
              <a:t>Once we write non-sequential control structures, we need to pay attention to indentation.</a:t>
            </a:r>
            <a:endParaRPr lang="en-SG" dirty="0" smtClean="0"/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4758235" y="1982016"/>
            <a:ext cx="0" cy="4380416"/>
          </a:xfrm>
          <a:prstGeom prst="line">
            <a:avLst/>
          </a:prstGeom>
          <a:solidFill>
            <a:schemeClr val="accent1"/>
          </a:solidFill>
          <a:ln w="1905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492024" y="2030742"/>
            <a:ext cx="1898542" cy="3536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2000" smtClean="0"/>
              <a:t>Acceptable</a:t>
            </a:r>
            <a:endParaRPr lang="en-US" sz="2000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755038" y="2449860"/>
            <a:ext cx="1715208" cy="1754326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cond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{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statements;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}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else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{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statements;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93387" y="2449860"/>
            <a:ext cx="1757975" cy="2308324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cond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{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statements;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}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else 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{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statements;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}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4557" y="4415820"/>
            <a:ext cx="1745689" cy="1477328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cond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{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statements;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} </a:t>
            </a:r>
            <a:r>
              <a:rPr lang="en-US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else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{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statements;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}</a:t>
            </a: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4858006" y="2030742"/>
            <a:ext cx="2129648" cy="3536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  <a:defRPr/>
            </a:pPr>
            <a:r>
              <a:rPr lang="en-US" sz="2000" kern="0" smtClean="0">
                <a:latin typeface="+mn-lt"/>
                <a:cs typeface="+mn-cs"/>
              </a:rPr>
              <a:t>Non-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acceptable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32070" y="2449860"/>
            <a:ext cx="1964766" cy="2308324"/>
          </a:xfrm>
          <a:prstGeom prst="rect">
            <a:avLst/>
          </a:prstGeom>
          <a:solidFill>
            <a:srgbClr val="CCFFFF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cond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{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statements; 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}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else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{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statements; 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}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32070" y="4911120"/>
            <a:ext cx="1964766" cy="1200329"/>
          </a:xfrm>
          <a:prstGeom prst="rect">
            <a:avLst/>
          </a:prstGeom>
          <a:solidFill>
            <a:srgbClr val="CCFFFF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cond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{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statements; }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else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{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statements; }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20790" y="3576667"/>
            <a:ext cx="181737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No indentation!</a:t>
            </a:r>
            <a:endParaRPr lang="en-SG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709410" y="5211157"/>
            <a:ext cx="160020" cy="331470"/>
          </a:xfrm>
          <a:prstGeom prst="ellipse">
            <a:avLst/>
          </a:prstGeom>
          <a:noFill/>
          <a:ln w="19050" cap="sq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SG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6701790" y="5775037"/>
            <a:ext cx="160020" cy="331470"/>
          </a:xfrm>
          <a:prstGeom prst="ellipse">
            <a:avLst/>
          </a:prstGeom>
          <a:noFill/>
          <a:ln w="19050" cap="sq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SG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229475" y="4901518"/>
            <a:ext cx="1816100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Closing braces not aligned with </a:t>
            </a:r>
            <a:r>
              <a:rPr lang="en-US" i="1" smtClean="0">
                <a:latin typeface="Arial" pitchFamily="34" charset="0"/>
                <a:cs typeface="Arial" pitchFamily="34" charset="0"/>
              </a:rPr>
              <a:t>if/else keyword!</a:t>
            </a:r>
            <a:endParaRPr lang="en-SG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3616" y="4942462"/>
            <a:ext cx="2164390" cy="1631216"/>
          </a:xfrm>
          <a:prstGeom prst="rect">
            <a:avLst/>
          </a:prstGeom>
          <a:solidFill>
            <a:srgbClr val="66FF99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Do you remember which </a:t>
            </a:r>
            <a:r>
              <a:rPr lang="en-US" sz="2000" dirty="0" smtClean="0">
                <a:solidFill>
                  <a:srgbClr val="C00000"/>
                </a:solidFill>
              </a:rPr>
              <a:t>vim</a:t>
            </a:r>
            <a:r>
              <a:rPr lang="en-US" sz="2000" dirty="0" smtClean="0"/>
              <a:t> command to auto-indent your program?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453553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rgbClr val="0000FF"/>
                </a:solidFill>
              </a:rPr>
              <a:t>4. </a:t>
            </a:r>
            <a:r>
              <a:rPr lang="en-GB" sz="3600" dirty="0">
                <a:solidFill>
                  <a:srgbClr val="0000FF"/>
                </a:solidFill>
              </a:rPr>
              <a:t>Style Issues: Indentation (</a:t>
            </a:r>
            <a:r>
              <a:rPr lang="en-GB" sz="3600" dirty="0" smtClean="0">
                <a:solidFill>
                  <a:srgbClr val="0000FF"/>
                </a:solidFill>
              </a:rPr>
              <a:t>2/6)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22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>
          <a:xfrm>
            <a:off x="352425" y="1115879"/>
            <a:ext cx="8627802" cy="991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mtClean="0"/>
              <a:t>Note that appropriate indentation of comments is just as important.</a:t>
            </a:r>
            <a:endParaRPr lang="en-SG" dirty="0" smtClean="0"/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4903528" y="2169059"/>
            <a:ext cx="0" cy="4555262"/>
          </a:xfrm>
          <a:prstGeom prst="line">
            <a:avLst/>
          </a:prstGeom>
          <a:solidFill>
            <a:schemeClr val="accent1"/>
          </a:solidFill>
          <a:ln w="1905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55038" y="2057886"/>
            <a:ext cx="1155649" cy="3536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2000" smtClean="0"/>
              <a:t>Correct</a:t>
            </a:r>
            <a:endParaRPr lang="en-US" sz="2000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755038" y="2477004"/>
            <a:ext cx="3796324" cy="4247317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// Comment on the whole if 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// construct should be aligned with 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// the ‘if’ keyword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if</a:t>
            </a:r>
            <a:r>
              <a:rPr lang="en-US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cond</a:t>
            </a:r>
            <a:r>
              <a:rPr lang="en-US" smtClean="0">
                <a:latin typeface="Arial" pitchFamily="34" charset="0"/>
                <a:cs typeface="Arial" pitchFamily="34" charset="0"/>
              </a:rPr>
              <a:t>) {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// Comment on the statements in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// this block should be aligned 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	</a:t>
            </a:r>
            <a:r>
              <a:rPr lang="en-US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// with the statements below</a:t>
            </a:r>
            <a:endParaRPr lang="en-US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statements;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}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else</a:t>
            </a:r>
            <a:r>
              <a:rPr lang="en-US" smtClean="0">
                <a:latin typeface="Arial" pitchFamily="34" charset="0"/>
                <a:cs typeface="Arial" pitchFamily="34" charset="0"/>
              </a:rPr>
              <a:t> {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// Likewise, comment for this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// block should be indented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// like this</a:t>
            </a:r>
            <a:endParaRPr lang="en-US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statements;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}</a:t>
            </a:r>
          </a:p>
        </p:txBody>
      </p:sp>
      <p:sp>
        <p:nvSpPr>
          <p:cNvPr id="17" name="[Rectangle 3]"/>
          <p:cNvSpPr txBox="1">
            <a:spLocks noChangeArrowheads="1"/>
          </p:cNvSpPr>
          <p:nvPr/>
        </p:nvSpPr>
        <p:spPr bwMode="auto">
          <a:xfrm>
            <a:off x="5132070" y="2057886"/>
            <a:ext cx="1364264" cy="3536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  <a:defRPr/>
            </a:pPr>
            <a:r>
              <a:rPr lang="en-US" sz="2000" kern="0" smtClean="0">
                <a:latin typeface="+mn-lt"/>
                <a:cs typeface="+mn-cs"/>
              </a:rPr>
              <a:t>Incorrect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32070" y="2477004"/>
            <a:ext cx="3302246" cy="2585323"/>
          </a:xfrm>
          <a:prstGeom prst="rect">
            <a:avLst/>
          </a:prstGeom>
          <a:solidFill>
            <a:srgbClr val="CCFFFF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	// Compute the fare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if</a:t>
            </a:r>
            <a:r>
              <a:rPr lang="en-US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err="1" smtClean="0">
                <a:latin typeface="Arial" pitchFamily="34" charset="0"/>
                <a:cs typeface="Arial" pitchFamily="34" charset="0"/>
              </a:rPr>
              <a:t>cond</a:t>
            </a:r>
            <a:r>
              <a:rPr lang="en-US" smtClean="0">
                <a:latin typeface="Arial" pitchFamily="34" charset="0"/>
                <a:cs typeface="Arial" pitchFamily="34" charset="0"/>
              </a:rPr>
              <a:t>) { 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// For peak hours</a:t>
            </a:r>
            <a:endParaRPr lang="en-US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smtClean="0">
                <a:latin typeface="Arial" pitchFamily="34" charset="0"/>
                <a:cs typeface="Arial" pitchFamily="34" charset="0"/>
              </a:rPr>
              <a:t>	statements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}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else</a:t>
            </a:r>
            <a:r>
              <a:rPr lang="en-US" smtClean="0">
                <a:latin typeface="Arial" pitchFamily="34" charset="0"/>
                <a:cs typeface="Arial" pitchFamily="34" charset="0"/>
              </a:rPr>
              <a:t> {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	// For non-peak hours</a:t>
            </a:r>
            <a:endParaRPr lang="en-US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smtClean="0">
                <a:latin typeface="Arial" pitchFamily="34" charset="0"/>
                <a:cs typeface="Arial" pitchFamily="34" charset="0"/>
              </a:rPr>
              <a:t>	statements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>
              <a:tabLst>
                <a:tab pos="263525" algn="l"/>
                <a:tab pos="536575" algn="l"/>
              </a:tabLs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51737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rgbClr val="0000FF"/>
                </a:solidFill>
              </a:rPr>
              <a:t>4. </a:t>
            </a:r>
            <a:r>
              <a:rPr lang="en-GB" sz="3600" dirty="0">
                <a:solidFill>
                  <a:srgbClr val="0000FF"/>
                </a:solidFill>
              </a:rPr>
              <a:t>Style Issues: Indentation (</a:t>
            </a:r>
            <a:r>
              <a:rPr lang="en-GB" sz="3600" dirty="0" smtClean="0">
                <a:solidFill>
                  <a:srgbClr val="0000FF"/>
                </a:solidFill>
              </a:rPr>
              <a:t>3/6)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23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>
          <a:xfrm>
            <a:off x="352425" y="1115879"/>
            <a:ext cx="8627802" cy="991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mtClean="0"/>
              <a:t>Sometimes we may have a deeply nested </a:t>
            </a:r>
            <a:r>
              <a:rPr lang="en-US" i="1" smtClean="0">
                <a:solidFill>
                  <a:srgbClr val="C00000"/>
                </a:solidFill>
              </a:rPr>
              <a:t>if-else-if</a:t>
            </a:r>
            <a:r>
              <a:rPr lang="en-US" i="1" smtClean="0">
                <a:latin typeface="Garamond" panose="02020404030301010803" pitchFamily="18" charset="0"/>
              </a:rPr>
              <a:t> </a:t>
            </a:r>
            <a:r>
              <a:rPr lang="en-US" smtClean="0"/>
              <a:t>construct:</a:t>
            </a:r>
            <a:endParaRPr lang="en-SG" dirty="0" smtClean="0"/>
          </a:p>
        </p:txBody>
      </p:sp>
      <p:sp>
        <p:nvSpPr>
          <p:cNvPr id="15" name="[TextBox 14]"/>
          <p:cNvSpPr txBox="1"/>
          <p:nvPr/>
        </p:nvSpPr>
        <p:spPr>
          <a:xfrm>
            <a:off x="779282" y="2107425"/>
            <a:ext cx="3529248" cy="403187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marks;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16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grade;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 . .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(marks &gt;= 90)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	grade = 'A';</a:t>
            </a:r>
            <a:endParaRPr lang="en-US" sz="16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 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	if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(marks &gt;= 75)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grade = 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'B';</a:t>
            </a:r>
            <a:endParaRPr lang="en-US" sz="1600" b="1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	else 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		if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(marks &gt;= 60)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grade = 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'C';</a:t>
            </a:r>
            <a:endParaRPr lang="en-US" sz="1600" b="1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		else 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			if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(marks &gt;= 50)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grade = 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'D';</a:t>
            </a:r>
            <a:endParaRPr lang="en-US" sz="16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			else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grade = 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'F';</a:t>
            </a:r>
            <a:endParaRPr lang="en-US" sz="16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4666326" y="2296204"/>
            <a:ext cx="4090215" cy="2678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This follows the indentation guideline, 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but in this case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the code tends to be long 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and it skews too much to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the right.</a:t>
            </a:r>
          </a:p>
        </p:txBody>
      </p:sp>
    </p:spTree>
    <p:extLst>
      <p:ext uri="{BB962C8B-B14F-4D97-AF65-F5344CB8AC3E}">
        <p14:creationId xmlns:p14="http://schemas.microsoft.com/office/powerpoint/2010/main" val="73873083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rgbClr val="0000FF"/>
                </a:solidFill>
              </a:rPr>
              <a:t>4. </a:t>
            </a:r>
            <a:r>
              <a:rPr lang="en-GB" sz="3600" dirty="0">
                <a:solidFill>
                  <a:srgbClr val="0000FF"/>
                </a:solidFill>
              </a:rPr>
              <a:t>Style Issues: Indentation (</a:t>
            </a:r>
            <a:r>
              <a:rPr lang="en-GB" sz="3600" dirty="0" smtClean="0">
                <a:solidFill>
                  <a:srgbClr val="0000FF"/>
                </a:solidFill>
              </a:rPr>
              <a:t>4/6)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24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>
          <a:xfrm>
            <a:off x="352425" y="1115879"/>
            <a:ext cx="8627802" cy="8524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mtClean="0"/>
              <a:t>Alternative (and preferred) indentation style for deeply nested </a:t>
            </a:r>
            <a:r>
              <a:rPr lang="en-US" i="1" smtClean="0">
                <a:solidFill>
                  <a:srgbClr val="C00000"/>
                </a:solidFill>
              </a:rPr>
              <a:t>if-else-if</a:t>
            </a:r>
            <a:r>
              <a:rPr lang="en-US" i="1" smtClean="0">
                <a:latin typeface="Garamond" panose="02020404030301010803" pitchFamily="18" charset="0"/>
              </a:rPr>
              <a:t> </a:t>
            </a:r>
            <a:r>
              <a:rPr lang="en-US" smtClean="0"/>
              <a:t>construct:</a:t>
            </a:r>
            <a:endParaRPr lang="en-SG" dirty="0" smtClean="0"/>
          </a:p>
        </p:txBody>
      </p:sp>
      <p:sp>
        <p:nvSpPr>
          <p:cNvPr id="9" name="[TextBox 14]"/>
          <p:cNvSpPr txBox="1"/>
          <p:nvPr/>
        </p:nvSpPr>
        <p:spPr>
          <a:xfrm>
            <a:off x="779282" y="2107425"/>
            <a:ext cx="3529248" cy="403187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marks;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grade;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 . .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(marks &gt;=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90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grade = 'A';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 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	if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(marks &gt;=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75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grade 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'B'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	else 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		if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(marks &gt;=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60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grade 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'C'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		else 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			if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(marks &gt;=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50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			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grade 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'D'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			else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			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grade 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'F'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[Rectangle 3]"/>
          <p:cNvSpPr txBox="1">
            <a:spLocks noChangeArrowheads="1"/>
          </p:cNvSpPr>
          <p:nvPr/>
        </p:nvSpPr>
        <p:spPr bwMode="auto">
          <a:xfrm>
            <a:off x="4666326" y="1968285"/>
            <a:ext cx="2307822" cy="3536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  <a:defRPr/>
            </a:pPr>
            <a:r>
              <a:rPr lang="en-US" sz="2000" kern="0" smtClean="0">
                <a:latin typeface="+mn-lt"/>
                <a:cs typeface="+mn-cs"/>
              </a:rPr>
              <a:t>Alternative style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11" name="[TextBox 14]"/>
          <p:cNvSpPr txBox="1"/>
          <p:nvPr/>
        </p:nvSpPr>
        <p:spPr>
          <a:xfrm>
            <a:off x="5083345" y="2411488"/>
            <a:ext cx="3042346" cy="32932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marks;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grade;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 . .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(marks &gt;=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90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grade 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'A'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 if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(marks &gt;=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75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grade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'B'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 if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(marks &gt;=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60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grade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'C'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 if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(marks &gt;=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50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grade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'D'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grade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'F'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7950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 fontScale="90000"/>
          </a:bodyPr>
          <a:lstStyle/>
          <a:p>
            <a:r>
              <a:rPr lang="en-GB" sz="3600" dirty="0" smtClean="0">
                <a:solidFill>
                  <a:srgbClr val="0000FF"/>
                </a:solidFill>
              </a:rPr>
              <a:t>4. </a:t>
            </a:r>
            <a:r>
              <a:rPr lang="en-GB" sz="3600" dirty="0">
                <a:solidFill>
                  <a:srgbClr val="0000FF"/>
                </a:solidFill>
              </a:rPr>
              <a:t>Style Issues: </a:t>
            </a:r>
            <a:r>
              <a:rPr lang="en-GB" sz="3600" dirty="0" smtClean="0">
                <a:solidFill>
                  <a:srgbClr val="0000FF"/>
                </a:solidFill>
              </a:rPr>
              <a:t>Naming ‘</a:t>
            </a:r>
            <a:r>
              <a:rPr lang="en-GB" sz="3600" dirty="0" err="1" smtClean="0">
                <a:solidFill>
                  <a:srgbClr val="0000FF"/>
                </a:solidFill>
              </a:rPr>
              <a:t>boolean</a:t>
            </a:r>
            <a:r>
              <a:rPr lang="en-GB" sz="3600" dirty="0" smtClean="0">
                <a:solidFill>
                  <a:srgbClr val="0000FF"/>
                </a:solidFill>
              </a:rPr>
              <a:t>’ variables (5/6)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25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>
          <a:xfrm>
            <a:off x="352425" y="1236133"/>
            <a:ext cx="8627802" cy="3462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 smtClean="0"/>
              <a:t>Here, ‘</a:t>
            </a:r>
            <a:r>
              <a:rPr lang="en-US" dirty="0" err="1" smtClean="0"/>
              <a:t>boolean</a:t>
            </a:r>
            <a:r>
              <a:rPr lang="en-US" dirty="0" smtClean="0"/>
              <a:t>’ variables refer to </a:t>
            </a:r>
            <a:r>
              <a:rPr lang="en-US" dirty="0" err="1" smtClean="0">
                <a:solidFill>
                  <a:srgbClr val="0000FF"/>
                </a:solidFill>
              </a:rPr>
              <a:t>int</a:t>
            </a:r>
            <a:r>
              <a:rPr lang="en-US" dirty="0" smtClean="0"/>
              <a:t> variables which are used to hold 1 or 0 to represent true or false respectively.</a:t>
            </a:r>
          </a:p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 smtClean="0"/>
              <a:t>These are also known as </a:t>
            </a:r>
            <a:r>
              <a:rPr lang="en-US" dirty="0" err="1" smtClean="0">
                <a:solidFill>
                  <a:srgbClr val="0000FF"/>
                </a:solidFill>
              </a:rPr>
              <a:t>boolean</a:t>
            </a:r>
            <a:r>
              <a:rPr lang="en-US" dirty="0" smtClean="0">
                <a:solidFill>
                  <a:srgbClr val="0000FF"/>
                </a:solidFill>
              </a:rPr>
              <a:t> flags</a:t>
            </a:r>
            <a:r>
              <a:rPr lang="en-US" dirty="0" smtClean="0"/>
              <a:t>. </a:t>
            </a:r>
          </a:p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 smtClean="0"/>
              <a:t>To improve readability, </a:t>
            </a:r>
            <a:r>
              <a:rPr lang="en-US" dirty="0" err="1" smtClean="0"/>
              <a:t>boolean</a:t>
            </a:r>
            <a:r>
              <a:rPr lang="en-US" dirty="0" smtClean="0"/>
              <a:t> flags should be given descriptive names just like any other variables.</a:t>
            </a:r>
          </a:p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 smtClean="0"/>
              <a:t>In general, add suffices such as “is” or “has” to names of </a:t>
            </a:r>
            <a:r>
              <a:rPr lang="en-US" dirty="0" err="1" smtClean="0"/>
              <a:t>boolean</a:t>
            </a:r>
            <a:r>
              <a:rPr lang="en-US" dirty="0" smtClean="0"/>
              <a:t> flags (instead of just calling them “flag”!)</a:t>
            </a:r>
          </a:p>
          <a:p>
            <a:pPr marL="626745" lvl="1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 smtClean="0"/>
              <a:t>Example: </a:t>
            </a:r>
            <a:r>
              <a:rPr lang="en-US" dirty="0" err="1" smtClean="0"/>
              <a:t>isEven</a:t>
            </a:r>
            <a:r>
              <a:rPr lang="en-US" dirty="0" smtClean="0"/>
              <a:t>, </a:t>
            </a:r>
            <a:r>
              <a:rPr lang="en-US" dirty="0" err="1" smtClean="0"/>
              <a:t>isPrime</a:t>
            </a:r>
            <a:r>
              <a:rPr lang="en-US" dirty="0" smtClean="0"/>
              <a:t>, </a:t>
            </a:r>
            <a:r>
              <a:rPr lang="en-US" dirty="0" err="1" smtClean="0"/>
              <a:t>hasError</a:t>
            </a:r>
            <a:r>
              <a:rPr lang="en-US" dirty="0" smtClean="0"/>
              <a:t>, </a:t>
            </a:r>
            <a:r>
              <a:rPr lang="en-US" dirty="0" err="1" smtClean="0"/>
              <a:t>hasDuplicates</a:t>
            </a:r>
            <a:endParaRPr lang="en-SG" dirty="0" smtClean="0"/>
          </a:p>
        </p:txBody>
      </p:sp>
      <p:sp>
        <p:nvSpPr>
          <p:cNvPr id="13" name="[TextBox 14]"/>
          <p:cNvSpPr txBox="1"/>
          <p:nvPr/>
        </p:nvSpPr>
        <p:spPr>
          <a:xfrm>
            <a:off x="2966678" y="4699000"/>
            <a:ext cx="3042346" cy="15696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isEven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 . .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%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isEven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 </a:t>
            </a:r>
            <a:endParaRPr lang="en-US" sz="16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isEven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16701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rgbClr val="0000FF"/>
                </a:solidFill>
              </a:rPr>
              <a:t>4. </a:t>
            </a:r>
            <a:r>
              <a:rPr lang="en-GB" sz="3600" dirty="0">
                <a:solidFill>
                  <a:srgbClr val="0000FF"/>
                </a:solidFill>
              </a:rPr>
              <a:t>Style Issues: </a:t>
            </a:r>
            <a:r>
              <a:rPr lang="en-GB" sz="3600" dirty="0" smtClean="0">
                <a:solidFill>
                  <a:srgbClr val="0000FF"/>
                </a:solidFill>
              </a:rPr>
              <a:t>Removing ‘if’ (6/6)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26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>
          <a:xfrm>
            <a:off x="352425" y="1236133"/>
            <a:ext cx="8627802" cy="6180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 smtClean="0"/>
              <a:t>The following code pattern is commonly encountered:</a:t>
            </a:r>
            <a:endParaRPr lang="en-SG" dirty="0" smtClean="0"/>
          </a:p>
        </p:txBody>
      </p:sp>
      <p:sp>
        <p:nvSpPr>
          <p:cNvPr id="13" name="[TextBox 14]"/>
          <p:cNvSpPr txBox="1"/>
          <p:nvPr/>
        </p:nvSpPr>
        <p:spPr>
          <a:xfrm>
            <a:off x="3145153" y="1744134"/>
            <a:ext cx="3042346" cy="15696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isEven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 . .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%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isEven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 </a:t>
            </a:r>
            <a:endParaRPr lang="en-US" sz="16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isEven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52425" y="3606799"/>
            <a:ext cx="8627802" cy="15312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 smtClean="0"/>
              <a:t>In this case, the </a:t>
            </a:r>
            <a:r>
              <a:rPr lang="en-US" i="1" dirty="0" smtClean="0">
                <a:solidFill>
                  <a:srgbClr val="0000FF"/>
                </a:solidFill>
              </a:rPr>
              <a:t>if</a:t>
            </a:r>
            <a:r>
              <a:rPr lang="en-US" dirty="0" smtClean="0"/>
              <a:t> statement can be rewritten into a single assignment statement, since (</a:t>
            </a:r>
            <a:r>
              <a:rPr lang="en-US" dirty="0" err="1" smtClean="0"/>
              <a:t>num</a:t>
            </a:r>
            <a:r>
              <a:rPr lang="en-US" dirty="0" smtClean="0"/>
              <a:t> % 2 == 0) evaluates to either 0 or 1.</a:t>
            </a:r>
          </a:p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 smtClean="0"/>
              <a:t>Such coding style is common and the code is shorter.</a:t>
            </a:r>
            <a:endParaRPr lang="en-SG" dirty="0" smtClean="0"/>
          </a:p>
        </p:txBody>
      </p:sp>
      <p:sp>
        <p:nvSpPr>
          <p:cNvPr id="9" name="[TextBox 14]"/>
          <p:cNvSpPr txBox="1"/>
          <p:nvPr/>
        </p:nvSpPr>
        <p:spPr>
          <a:xfrm>
            <a:off x="2968546" y="5197354"/>
            <a:ext cx="3543514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isEven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 . .</a:t>
            </a:r>
          </a:p>
          <a:p>
            <a:pPr>
              <a:tabLst>
                <a:tab pos="347663" algn="l"/>
                <a:tab pos="682625" algn="l"/>
                <a:tab pos="1087438" algn="l"/>
                <a:tab pos="1377950" algn="l"/>
                <a:tab pos="1712913" algn="l"/>
              </a:tabLst>
            </a:pP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isEven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%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== </a:t>
            </a:r>
            <a:r>
              <a:rPr lang="en-US" sz="1600" b="1" dirty="0" smtClean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9557103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8" grpId="0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5. Common Errors (1/2)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27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[Rectangle 3]"/>
          <p:cNvSpPr txBox="1">
            <a:spLocks noChangeArrowheads="1"/>
          </p:cNvSpPr>
          <p:nvPr/>
        </p:nvSpPr>
        <p:spPr>
          <a:xfrm>
            <a:off x="352425" y="1255364"/>
            <a:ext cx="8627802" cy="1347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/>
              <a:t>The code fragments below contain some very common errors. </a:t>
            </a:r>
            <a:r>
              <a:rPr lang="en-US" smtClean="0"/>
              <a:t>One </a:t>
            </a:r>
            <a:r>
              <a:rPr lang="en-US"/>
              <a:t>is caught by the compiler but </a:t>
            </a:r>
            <a:r>
              <a:rPr lang="en-US" smtClean="0"/>
              <a:t>the other is not </a:t>
            </a:r>
            <a:r>
              <a:rPr lang="en-US"/>
              <a:t>(which </a:t>
            </a:r>
            <a:r>
              <a:rPr lang="en-US" smtClean="0"/>
              <a:t>makes </a:t>
            </a:r>
            <a:r>
              <a:rPr lang="en-US"/>
              <a:t>it very hard to detect). </a:t>
            </a:r>
            <a:r>
              <a:rPr lang="en-US">
                <a:solidFill>
                  <a:srgbClr val="C00000"/>
                </a:solidFill>
              </a:rPr>
              <a:t>Spot the </a:t>
            </a:r>
            <a:r>
              <a:rPr lang="en-US" smtClean="0">
                <a:solidFill>
                  <a:srgbClr val="C00000"/>
                </a:solidFill>
              </a:rPr>
              <a:t>errors.</a:t>
            </a:r>
            <a:endParaRPr lang="en-SG" dirty="0" smtClean="0"/>
          </a:p>
        </p:txBody>
      </p:sp>
      <p:grpSp>
        <p:nvGrpSpPr>
          <p:cNvPr id="2" name="Group 1"/>
          <p:cNvGrpSpPr/>
          <p:nvPr/>
        </p:nvGrpSpPr>
        <p:grpSpPr>
          <a:xfrm>
            <a:off x="1233386" y="2529161"/>
            <a:ext cx="6626611" cy="1422756"/>
            <a:chOff x="1233386" y="2417858"/>
            <a:chExt cx="6626611" cy="1422756"/>
          </a:xfrm>
        </p:grpSpPr>
        <p:sp>
          <p:nvSpPr>
            <p:cNvPr id="13" name="TextBox 12"/>
            <p:cNvSpPr txBox="1"/>
            <p:nvPr/>
          </p:nvSpPr>
          <p:spPr>
            <a:xfrm>
              <a:off x="1233386" y="2640464"/>
              <a:ext cx="6402387" cy="1200150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tabLst>
                  <a:tab pos="457200" algn="l"/>
                </a:tabLst>
                <a:defRPr/>
              </a:pPr>
              <a:r>
                <a:rPr lang="en-US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a = 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3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tabLst>
                  <a:tab pos="457200" algn="l"/>
                </a:tabLst>
                <a:defRPr/>
              </a:pPr>
              <a:r>
                <a:rPr lang="en-US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if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(a &gt; 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10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pPr>
                <a:tabLst>
                  <a:tab pos="457200" algn="l"/>
                </a:tabLst>
                <a:defRPr/>
              </a:pPr>
              <a:r>
                <a:rPr lang="en-US" b="1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b="1" smtClean="0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"a is larger than 10</a:t>
              </a:r>
              <a:r>
                <a:rPr lang="en-US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\n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pPr>
                <a:tabLst>
                  <a:tab pos="457200" algn="l"/>
                </a:tabLst>
                <a:defRPr/>
              </a:pPr>
              <a:r>
                <a:rPr lang="en-US" b="1">
                  <a:latin typeface="Courier New" pitchFamily="49" charset="0"/>
                  <a:cs typeface="Courier New" pitchFamily="49" charset="0"/>
                </a:rPr>
                <a:t>printf(</a:t>
              </a:r>
              <a:r>
                <a:rPr lang="en-US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"Next </a:t>
              </a:r>
              <a:r>
                <a:rPr lang="en-US" b="1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line.</a:t>
              </a:r>
              <a:r>
                <a:rPr lang="en-US" b="1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\</a:t>
              </a:r>
              <a:r>
                <a:rPr lang="en-US" b="1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n</a:t>
              </a:r>
              <a:r>
                <a:rPr lang="en-US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>
                  <a:latin typeface="Courier New" pitchFamily="49" charset="0"/>
                  <a:cs typeface="Courier New" pitchFamily="49" charset="0"/>
                </a:rPr>
                <a:t>);</a:t>
              </a:r>
              <a:endParaRPr lang="en-SG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9" name="[TextBox 18]"/>
            <p:cNvSpPr txBox="1"/>
            <p:nvPr/>
          </p:nvSpPr>
          <p:spPr>
            <a:xfrm>
              <a:off x="4933489" y="2417858"/>
              <a:ext cx="2926508" cy="369332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Unit5_CommonErrors1.c</a:t>
              </a:r>
              <a:endParaRPr lang="en-SG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268413" y="4210037"/>
            <a:ext cx="6591584" cy="1938854"/>
            <a:chOff x="1268413" y="4117704"/>
            <a:chExt cx="6591584" cy="1938854"/>
          </a:xfrm>
        </p:grpSpPr>
        <p:sp>
          <p:nvSpPr>
            <p:cNvPr id="14" name="TextBox 13"/>
            <p:cNvSpPr txBox="1"/>
            <p:nvPr/>
          </p:nvSpPr>
          <p:spPr>
            <a:xfrm>
              <a:off x="1268413" y="4302370"/>
              <a:ext cx="6402387" cy="1754188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tabLst>
                  <a:tab pos="457200" algn="l"/>
                </a:tabLst>
                <a:defRPr/>
              </a:pPr>
              <a:r>
                <a:rPr lang="en-US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a = 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3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tabLst>
                  <a:tab pos="457200" algn="l"/>
                </a:tabLst>
                <a:defRPr/>
              </a:pPr>
              <a:r>
                <a:rPr lang="en-US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if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(a &gt; 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10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pPr>
                <a:tabLst>
                  <a:tab pos="457200" algn="l"/>
                </a:tabLst>
                <a:defRPr/>
              </a:pPr>
              <a:r>
                <a:rPr lang="en-US" b="1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b="1" smtClean="0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"a is larger than 10</a:t>
              </a:r>
              <a:r>
                <a:rPr lang="en-US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\n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pPr>
                <a:tabLst>
                  <a:tab pos="457200" algn="l"/>
                </a:tabLst>
                <a:defRPr/>
              </a:pPr>
              <a:r>
                <a:rPr lang="en-US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else</a:t>
              </a:r>
            </a:p>
            <a:p>
              <a:pPr>
                <a:tabLst>
                  <a:tab pos="457200" algn="l"/>
                </a:tabLst>
                <a:defRPr/>
              </a:pPr>
              <a:r>
                <a:rPr lang="en-US" b="1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b="1" smtClean="0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"a is not larger than 10</a:t>
              </a:r>
              <a:r>
                <a:rPr lang="en-US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\n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pPr>
                <a:tabLst>
                  <a:tab pos="457200" algn="l"/>
                </a:tabLst>
                <a:defRPr/>
              </a:pPr>
              <a:r>
                <a:rPr lang="en-US" b="1" dirty="0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Next </a:t>
              </a:r>
              <a:r>
                <a:rPr lang="en-US" b="1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line.</a:t>
              </a:r>
              <a:r>
                <a:rPr lang="en-US" b="1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\n</a:t>
              </a:r>
              <a:r>
                <a:rPr lang="en-US" b="1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 smtClean="0">
                  <a:latin typeface="Courier New" pitchFamily="49" charset="0"/>
                  <a:cs typeface="Courier New" pitchFamily="49" charset="0"/>
                </a:rPr>
                <a:t>);</a:t>
              </a:r>
              <a:endParaRPr lang="en-SG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0" name="[TextBox 18]"/>
            <p:cNvSpPr txBox="1"/>
            <p:nvPr/>
          </p:nvSpPr>
          <p:spPr>
            <a:xfrm>
              <a:off x="4933489" y="4117704"/>
              <a:ext cx="2926508" cy="369332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Unit5_CommonErrors2.c</a:t>
              </a:r>
              <a:endParaRPr lang="en-SG" dirty="0"/>
            </a:p>
          </p:txBody>
        </p:sp>
      </p:grpSp>
    </p:spTree>
    <p:extLst>
      <p:ext uri="{BB962C8B-B14F-4D97-AF65-F5344CB8AC3E}">
        <p14:creationId xmlns:p14="http://schemas.microsoft.com/office/powerpoint/2010/main" val="24004820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5. Common Errors (2/2)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28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[Rectangle 3]"/>
          <p:cNvSpPr txBox="1">
            <a:spLocks noChangeArrowheads="1"/>
          </p:cNvSpPr>
          <p:nvPr/>
        </p:nvSpPr>
        <p:spPr>
          <a:xfrm>
            <a:off x="352425" y="1255364"/>
            <a:ext cx="8627802" cy="1347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 smtClean="0"/>
              <a:t>Proper indentation is important. In the following code, the indentation does not convey the intended purpose of the code. Why? Which </a:t>
            </a:r>
            <a:r>
              <a:rPr lang="en-US" i="1" dirty="0" smtClean="0">
                <a:solidFill>
                  <a:srgbClr val="0000FF"/>
                </a:solidFill>
              </a:rPr>
              <a:t>if</a:t>
            </a:r>
            <a:r>
              <a:rPr lang="en-US" dirty="0" smtClean="0"/>
              <a:t> is the </a:t>
            </a:r>
            <a:r>
              <a:rPr lang="en-US" i="1" dirty="0" smtClean="0">
                <a:solidFill>
                  <a:srgbClr val="0000FF"/>
                </a:solidFill>
              </a:rPr>
              <a:t>else</a:t>
            </a:r>
            <a:r>
              <a:rPr lang="en-US" dirty="0" smtClean="0"/>
              <a:t> matched to?</a:t>
            </a:r>
            <a:endParaRPr lang="en-SG" dirty="0" smtClean="0"/>
          </a:p>
        </p:txBody>
      </p:sp>
      <p:grpSp>
        <p:nvGrpSpPr>
          <p:cNvPr id="2" name="Group 1"/>
          <p:cNvGrpSpPr/>
          <p:nvPr/>
        </p:nvGrpSpPr>
        <p:grpSpPr>
          <a:xfrm>
            <a:off x="1268413" y="2763688"/>
            <a:ext cx="6839518" cy="2492990"/>
            <a:chOff x="1268413" y="2763688"/>
            <a:chExt cx="6839518" cy="2492990"/>
          </a:xfrm>
        </p:grpSpPr>
        <p:sp>
          <p:nvSpPr>
            <p:cNvPr id="14" name="TextBox 13"/>
            <p:cNvSpPr txBox="1"/>
            <p:nvPr/>
          </p:nvSpPr>
          <p:spPr>
            <a:xfrm>
              <a:off x="1268413" y="2948354"/>
              <a:ext cx="6402387" cy="2308324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tabLst>
                  <a:tab pos="457200" algn="l"/>
                </a:tabLst>
                <a:defRPr/>
              </a:pPr>
              <a:r>
                <a:rPr lang="en-US" b="1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b="1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b="1" smtClean="0">
                  <a:latin typeface="Courier New" pitchFamily="49" charset="0"/>
                  <a:cs typeface="Courier New" pitchFamily="49" charset="0"/>
                </a:rPr>
                <a:t>a, b;</a:t>
              </a:r>
            </a:p>
            <a:p>
              <a:pPr>
                <a:tabLst>
                  <a:tab pos="457200" algn="l"/>
                </a:tabLst>
                <a:defRPr/>
              </a:pPr>
              <a:r>
                <a:rPr lang="en-US" b="1" smtClean="0">
                  <a:latin typeface="Courier New" pitchFamily="49" charset="0"/>
                  <a:cs typeface="Courier New" pitchFamily="49" charset="0"/>
                </a:rPr>
                <a:t>. . .</a:t>
              </a:r>
            </a:p>
            <a:p>
              <a:pPr>
                <a:tabLst>
                  <a:tab pos="457200" algn="l"/>
                </a:tabLst>
                <a:defRPr/>
              </a:pPr>
              <a:endParaRPr lang="en-US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457200" algn="l"/>
                </a:tabLst>
                <a:defRPr/>
              </a:pPr>
              <a:r>
                <a:rPr lang="en-US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if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(a &gt; </a:t>
              </a:r>
              <a:r>
                <a:rPr lang="en-US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10</a:t>
              </a:r>
              <a:r>
                <a:rPr lang="en-US" b="1" smtClean="0">
                  <a:latin typeface="Courier New" pitchFamily="49" charset="0"/>
                  <a:cs typeface="Courier New" pitchFamily="49" charset="0"/>
                </a:rPr>
                <a:t>)</a:t>
              </a:r>
            </a:p>
            <a:p>
              <a:pPr>
                <a:tabLst>
                  <a:tab pos="457200" algn="l"/>
                </a:tabLst>
                <a:defRPr/>
              </a:pPr>
              <a:r>
                <a:rPr lang="en-US" b="1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b="1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if </a:t>
              </a:r>
              <a:r>
                <a:rPr lang="en-US" b="1" smtClean="0">
                  <a:latin typeface="Courier New" pitchFamily="49" charset="0"/>
                  <a:cs typeface="Courier New" pitchFamily="49" charset="0"/>
                </a:rPr>
                <a:t>(b &lt; </a:t>
              </a:r>
              <a:r>
                <a:rPr lang="en-US" b="1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9</a:t>
              </a:r>
              <a:r>
                <a:rPr lang="en-US" b="1" smtClean="0">
                  <a:latin typeface="Courier New" pitchFamily="49" charset="0"/>
                  <a:cs typeface="Courier New" pitchFamily="49" charset="0"/>
                </a:rPr>
                <a:t>)</a:t>
              </a:r>
            </a:p>
            <a:p>
              <a:pPr>
                <a:tabLst>
                  <a:tab pos="457200" algn="l"/>
                </a:tabLst>
                <a:defRPr/>
              </a:pPr>
              <a:r>
                <a:rPr lang="en-US" b="1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b="1" smtClean="0">
                  <a:latin typeface="Courier New" pitchFamily="49" charset="0"/>
                  <a:cs typeface="Courier New" pitchFamily="49" charset="0"/>
                </a:rPr>
                <a:t>	printf(</a:t>
              </a:r>
              <a:r>
                <a:rPr lang="en-US" b="1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"Hello</a:t>
              </a:r>
              <a:r>
                <a:rPr lang="en-US" b="1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\n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pPr>
                <a:tabLst>
                  <a:tab pos="457200" algn="l"/>
                </a:tabLst>
                <a:defRPr/>
              </a:pPr>
              <a:r>
                <a:rPr lang="en-US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else</a:t>
              </a:r>
            </a:p>
            <a:p>
              <a:pPr>
                <a:tabLst>
                  <a:tab pos="457200" algn="l"/>
                </a:tabLst>
                <a:defRPr/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b="1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b="1" smtClean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b="1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"Goodbye</a:t>
              </a:r>
              <a:r>
                <a:rPr lang="en-US" b="1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\n</a:t>
              </a:r>
              <a:r>
                <a:rPr lang="en-US" b="1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 smtClean="0">
                  <a:latin typeface="Courier New" pitchFamily="49" charset="0"/>
                  <a:cs typeface="Courier New" pitchFamily="49" charset="0"/>
                </a:rPr>
                <a:t>);</a:t>
              </a:r>
              <a:endParaRPr 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0" name="[TextBox 18]"/>
            <p:cNvSpPr txBox="1"/>
            <p:nvPr/>
          </p:nvSpPr>
          <p:spPr>
            <a:xfrm>
              <a:off x="5181423" y="2763688"/>
              <a:ext cx="2926508" cy="369332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Unit5_CommonErrors3.c</a:t>
              </a:r>
              <a:endParaRPr lang="en-SG" dirty="0"/>
            </a:p>
          </p:txBody>
        </p:sp>
      </p:grpSp>
    </p:spTree>
    <p:extLst>
      <p:ext uri="{BB962C8B-B14F-4D97-AF65-F5344CB8AC3E}">
        <p14:creationId xmlns:p14="http://schemas.microsoft.com/office/powerpoint/2010/main" val="13753635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>
                <a:solidFill>
                  <a:srgbClr val="0000FF"/>
                </a:solidFill>
              </a:rPr>
              <a:t>6</a:t>
            </a:r>
            <a:r>
              <a:rPr lang="en-GB" sz="3600" smtClean="0">
                <a:solidFill>
                  <a:srgbClr val="0000FF"/>
                </a:solidFill>
              </a:rPr>
              <a:t>. The </a:t>
            </a:r>
            <a:r>
              <a:rPr lang="en-GB" sz="3600" i="1" smtClean="0">
                <a:solidFill>
                  <a:srgbClr val="0000FF"/>
                </a:solidFill>
                <a:latin typeface="Garamond" panose="02020404030301010803" pitchFamily="18" charset="0"/>
              </a:rPr>
              <a:t>switch</a:t>
            </a:r>
            <a:r>
              <a:rPr lang="en-GB" sz="3600" smtClean="0">
                <a:solidFill>
                  <a:srgbClr val="0000FF"/>
                </a:solidFill>
              </a:rPr>
              <a:t> Statement (1/3)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29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[Rectangle 3]"/>
          <p:cNvSpPr txBox="1">
            <a:spLocks noChangeArrowheads="1"/>
          </p:cNvSpPr>
          <p:nvPr/>
        </p:nvSpPr>
        <p:spPr>
          <a:xfrm>
            <a:off x="352425" y="1255363"/>
            <a:ext cx="8627802" cy="10833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An alternative to </a:t>
            </a:r>
            <a:r>
              <a:rPr lang="en-US" i="1" dirty="0">
                <a:solidFill>
                  <a:srgbClr val="0000FF"/>
                </a:solidFill>
              </a:rPr>
              <a:t>if-else-if</a:t>
            </a:r>
            <a:r>
              <a:rPr lang="en-US" i="1" dirty="0"/>
              <a:t> </a:t>
            </a:r>
            <a:r>
              <a:rPr lang="en-US" dirty="0" smtClean="0"/>
              <a:t>is </a:t>
            </a:r>
            <a:r>
              <a:rPr lang="en-US" dirty="0"/>
              <a:t>to use the </a:t>
            </a:r>
            <a:r>
              <a:rPr lang="en-US" i="1" dirty="0">
                <a:solidFill>
                  <a:srgbClr val="0000FF"/>
                </a:solidFill>
              </a:rPr>
              <a:t>switch</a:t>
            </a:r>
            <a:r>
              <a:rPr lang="en-US" dirty="0"/>
              <a:t> </a:t>
            </a:r>
            <a:r>
              <a:rPr lang="en-US" dirty="0" smtClean="0"/>
              <a:t>statement.</a:t>
            </a:r>
          </a:p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 smtClean="0"/>
              <a:t>Restriction: Value must be of </a:t>
            </a:r>
            <a:r>
              <a:rPr lang="en-US" dirty="0" smtClean="0">
                <a:solidFill>
                  <a:srgbClr val="C00000"/>
                </a:solidFill>
              </a:rPr>
              <a:t>discrete type</a:t>
            </a:r>
            <a:r>
              <a:rPr lang="en-US" dirty="0" smtClean="0"/>
              <a:t> (</a:t>
            </a:r>
            <a:r>
              <a:rPr lang="en-US" dirty="0" err="1" smtClean="0"/>
              <a:t>eg</a:t>
            </a:r>
            <a:r>
              <a:rPr lang="en-US" dirty="0" smtClean="0"/>
              <a:t>: </a:t>
            </a:r>
            <a:r>
              <a:rPr lang="en-US" dirty="0" err="1" smtClean="0">
                <a:solidFill>
                  <a:srgbClr val="0000FF"/>
                </a:solidFill>
              </a:rPr>
              <a:t>int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FF"/>
                </a:solidFill>
              </a:rPr>
              <a:t>char</a:t>
            </a:r>
            <a:r>
              <a:rPr lang="en-US" dirty="0" smtClean="0"/>
              <a:t>)</a:t>
            </a:r>
            <a:endParaRPr lang="en-SG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509954" y="2338754"/>
            <a:ext cx="8053754" cy="4247317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dirty="0">
                <a:latin typeface="Lucida Console" pitchFamily="49" charset="0"/>
                <a:cs typeface="Courier New" pitchFamily="49" charset="0"/>
              </a:rPr>
              <a:t>switch ( </a:t>
            </a:r>
            <a:r>
              <a:rPr lang="en-SG" dirty="0">
                <a:solidFill>
                  <a:srgbClr val="0000FF"/>
                </a:solidFill>
                <a:latin typeface="Lucida Console" pitchFamily="49" charset="0"/>
                <a:cs typeface="Courier New" pitchFamily="49" charset="0"/>
              </a:rPr>
              <a:t>&lt;</a:t>
            </a:r>
            <a:r>
              <a:rPr lang="en-SG" dirty="0" smtClean="0">
                <a:solidFill>
                  <a:srgbClr val="0000FF"/>
                </a:solidFill>
                <a:latin typeface="Lucida Console" pitchFamily="49" charset="0"/>
                <a:cs typeface="Courier New" pitchFamily="49" charset="0"/>
              </a:rPr>
              <a:t>variable or expression&gt;</a:t>
            </a:r>
            <a:r>
              <a:rPr lang="en-SG" dirty="0" smtClean="0">
                <a:latin typeface="Lucida Console" pitchFamily="49" charset="0"/>
                <a:cs typeface="Courier New" pitchFamily="49" charset="0"/>
              </a:rPr>
              <a:t> </a:t>
            </a:r>
            <a:r>
              <a:rPr lang="en-SG" dirty="0">
                <a:latin typeface="Lucida Console" pitchFamily="49" charset="0"/>
                <a:cs typeface="Courier New" pitchFamily="49" charset="0"/>
              </a:rPr>
              <a:t>) { </a:t>
            </a: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dirty="0">
                <a:latin typeface="Lucida Console" pitchFamily="49" charset="0"/>
                <a:cs typeface="Courier New" pitchFamily="49" charset="0"/>
              </a:rPr>
              <a:t>	</a:t>
            </a:r>
            <a:r>
              <a:rPr lang="en-SG" dirty="0" smtClean="0">
                <a:latin typeface="Lucida Console" pitchFamily="49" charset="0"/>
                <a:cs typeface="Courier New" pitchFamily="49" charset="0"/>
              </a:rPr>
              <a:t>case</a:t>
            </a:r>
            <a:r>
              <a:rPr lang="en-SG" dirty="0" smtClean="0">
                <a:solidFill>
                  <a:srgbClr val="0000FF"/>
                </a:solidFill>
                <a:latin typeface="Lucida Console" pitchFamily="49" charset="0"/>
                <a:cs typeface="Courier New" pitchFamily="49" charset="0"/>
              </a:rPr>
              <a:t> value1</a:t>
            </a:r>
            <a:r>
              <a:rPr lang="en-SG" dirty="0" smtClean="0">
                <a:latin typeface="Lucida Console" pitchFamily="49" charset="0"/>
                <a:cs typeface="Courier New" pitchFamily="49" charset="0"/>
              </a:rPr>
              <a:t>: </a:t>
            </a:r>
            <a:endParaRPr lang="en-SG" dirty="0">
              <a:latin typeface="Lucida Console" pitchFamily="49" charset="0"/>
              <a:cs typeface="Courier New" pitchFamily="49" charset="0"/>
            </a:endParaRP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dirty="0">
                <a:solidFill>
                  <a:schemeClr val="hlink"/>
                </a:solidFill>
                <a:latin typeface="Lucida Console" pitchFamily="49" charset="0"/>
                <a:cs typeface="Courier New" pitchFamily="49" charset="0"/>
              </a:rPr>
              <a:t>	</a:t>
            </a:r>
            <a:r>
              <a:rPr lang="en-SG" dirty="0" smtClean="0">
                <a:solidFill>
                  <a:schemeClr val="hlink"/>
                </a:solidFill>
                <a:latin typeface="Lucida Console" pitchFamily="49" charset="0"/>
                <a:cs typeface="Courier New" pitchFamily="49" charset="0"/>
              </a:rPr>
              <a:t>	</a:t>
            </a:r>
            <a:r>
              <a:rPr lang="en-SG" dirty="0" smtClean="0">
                <a:solidFill>
                  <a:srgbClr val="006600"/>
                </a:solidFill>
                <a:latin typeface="Lucida Console" pitchFamily="49" charset="0"/>
                <a:cs typeface="Courier New" pitchFamily="49" charset="0"/>
              </a:rPr>
              <a:t>Code </a:t>
            </a:r>
            <a:r>
              <a:rPr lang="en-SG" dirty="0">
                <a:solidFill>
                  <a:srgbClr val="006600"/>
                </a:solidFill>
                <a:latin typeface="Lucida Console" pitchFamily="49" charset="0"/>
                <a:cs typeface="Courier New" pitchFamily="49" charset="0"/>
              </a:rPr>
              <a:t>to execute if &lt;</a:t>
            </a:r>
            <a:r>
              <a:rPr lang="en-SG" dirty="0" smtClean="0">
                <a:solidFill>
                  <a:srgbClr val="006600"/>
                </a:solidFill>
                <a:latin typeface="Lucida Console" pitchFamily="49" charset="0"/>
                <a:cs typeface="Courier New" pitchFamily="49" charset="0"/>
              </a:rPr>
              <a:t>variable or expr&gt; </a:t>
            </a:r>
            <a:r>
              <a:rPr lang="en-SG" dirty="0">
                <a:solidFill>
                  <a:srgbClr val="006600"/>
                </a:solidFill>
                <a:latin typeface="Lucida Console" pitchFamily="49" charset="0"/>
                <a:cs typeface="Courier New" pitchFamily="49" charset="0"/>
              </a:rPr>
              <a:t>== </a:t>
            </a:r>
            <a:r>
              <a:rPr lang="en-SG" dirty="0" smtClean="0">
                <a:solidFill>
                  <a:srgbClr val="006600"/>
                </a:solidFill>
                <a:latin typeface="Lucida Console" pitchFamily="49" charset="0"/>
                <a:cs typeface="Courier New" pitchFamily="49" charset="0"/>
              </a:rPr>
              <a:t>value1 </a:t>
            </a:r>
            <a:endParaRPr lang="en-SG" dirty="0">
              <a:solidFill>
                <a:srgbClr val="006600"/>
              </a:solidFill>
              <a:latin typeface="Lucida Console" pitchFamily="49" charset="0"/>
              <a:cs typeface="Courier New" pitchFamily="49" charset="0"/>
            </a:endParaRP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dirty="0">
                <a:latin typeface="Lucida Console" pitchFamily="49" charset="0"/>
                <a:cs typeface="Courier New" pitchFamily="49" charset="0"/>
              </a:rPr>
              <a:t>	</a:t>
            </a:r>
            <a:r>
              <a:rPr lang="en-SG" dirty="0" smtClean="0">
                <a:latin typeface="Lucida Console" pitchFamily="49" charset="0"/>
                <a:cs typeface="Courier New" pitchFamily="49" charset="0"/>
              </a:rPr>
              <a:t>	break</a:t>
            </a:r>
            <a:r>
              <a:rPr lang="en-SG" dirty="0">
                <a:latin typeface="Lucida Console" pitchFamily="49" charset="0"/>
                <a:cs typeface="Courier New" pitchFamily="49" charset="0"/>
              </a:rPr>
              <a:t>; </a:t>
            </a:r>
            <a:endParaRPr lang="en-SG" dirty="0" smtClean="0">
              <a:latin typeface="Lucida Console" pitchFamily="49" charset="0"/>
              <a:cs typeface="Courier New" pitchFamily="49" charset="0"/>
            </a:endParaRP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endParaRPr lang="en-SG" dirty="0">
              <a:latin typeface="Lucida Console" pitchFamily="49" charset="0"/>
              <a:cs typeface="Courier New" pitchFamily="49" charset="0"/>
            </a:endParaRP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dirty="0" smtClean="0">
                <a:latin typeface="Lucida Console" pitchFamily="49" charset="0"/>
                <a:cs typeface="Courier New" pitchFamily="49" charset="0"/>
              </a:rPr>
              <a:t>	case </a:t>
            </a:r>
            <a:r>
              <a:rPr lang="en-SG" dirty="0" smtClean="0">
                <a:solidFill>
                  <a:srgbClr val="0000FF"/>
                </a:solidFill>
                <a:latin typeface="Lucida Console" pitchFamily="49" charset="0"/>
                <a:cs typeface="Courier New" pitchFamily="49" charset="0"/>
              </a:rPr>
              <a:t>value2</a:t>
            </a:r>
            <a:r>
              <a:rPr lang="en-SG" dirty="0" smtClean="0">
                <a:latin typeface="Lucida Console" pitchFamily="49" charset="0"/>
                <a:cs typeface="Courier New" pitchFamily="49" charset="0"/>
              </a:rPr>
              <a:t>: </a:t>
            </a:r>
            <a:endParaRPr lang="en-SG" dirty="0">
              <a:latin typeface="Lucida Console" pitchFamily="49" charset="0"/>
              <a:cs typeface="Courier New" pitchFamily="49" charset="0"/>
            </a:endParaRP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dirty="0" smtClean="0">
                <a:solidFill>
                  <a:schemeClr val="hlink"/>
                </a:solidFill>
                <a:latin typeface="Lucida Console" pitchFamily="49" charset="0"/>
                <a:cs typeface="Courier New" pitchFamily="49" charset="0"/>
              </a:rPr>
              <a:t>		</a:t>
            </a:r>
            <a:r>
              <a:rPr lang="en-SG" dirty="0" smtClean="0">
                <a:solidFill>
                  <a:srgbClr val="006600"/>
                </a:solidFill>
                <a:latin typeface="Lucida Console" pitchFamily="49" charset="0"/>
                <a:cs typeface="Courier New" pitchFamily="49" charset="0"/>
              </a:rPr>
              <a:t>Code </a:t>
            </a:r>
            <a:r>
              <a:rPr lang="en-SG" dirty="0">
                <a:solidFill>
                  <a:srgbClr val="006600"/>
                </a:solidFill>
                <a:latin typeface="Lucida Console" pitchFamily="49" charset="0"/>
                <a:cs typeface="Courier New" pitchFamily="49" charset="0"/>
              </a:rPr>
              <a:t>to execute if &lt;</a:t>
            </a:r>
            <a:r>
              <a:rPr lang="en-SG" dirty="0" smtClean="0">
                <a:solidFill>
                  <a:srgbClr val="006600"/>
                </a:solidFill>
                <a:latin typeface="Lucida Console" pitchFamily="49" charset="0"/>
                <a:cs typeface="Courier New" pitchFamily="49" charset="0"/>
              </a:rPr>
              <a:t>variable or expr&gt; </a:t>
            </a:r>
            <a:r>
              <a:rPr lang="en-SG" dirty="0">
                <a:solidFill>
                  <a:srgbClr val="006600"/>
                </a:solidFill>
                <a:latin typeface="Lucida Console" pitchFamily="49" charset="0"/>
                <a:cs typeface="Courier New" pitchFamily="49" charset="0"/>
              </a:rPr>
              <a:t>== </a:t>
            </a:r>
            <a:r>
              <a:rPr lang="en-SG" dirty="0" smtClean="0">
                <a:solidFill>
                  <a:srgbClr val="006600"/>
                </a:solidFill>
                <a:latin typeface="Lucida Console" pitchFamily="49" charset="0"/>
                <a:cs typeface="Courier New" pitchFamily="49" charset="0"/>
              </a:rPr>
              <a:t>value2 </a:t>
            </a:r>
            <a:endParaRPr lang="en-SG" dirty="0">
              <a:solidFill>
                <a:srgbClr val="006600"/>
              </a:solidFill>
              <a:latin typeface="Lucida Console" pitchFamily="49" charset="0"/>
              <a:cs typeface="Courier New" pitchFamily="49" charset="0"/>
            </a:endParaRP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dirty="0">
                <a:latin typeface="Lucida Console" pitchFamily="49" charset="0"/>
                <a:cs typeface="Courier New" pitchFamily="49" charset="0"/>
              </a:rPr>
              <a:t>	</a:t>
            </a:r>
            <a:r>
              <a:rPr lang="en-SG" dirty="0" smtClean="0">
                <a:latin typeface="Lucida Console" pitchFamily="49" charset="0"/>
                <a:cs typeface="Courier New" pitchFamily="49" charset="0"/>
              </a:rPr>
              <a:t>	break</a:t>
            </a:r>
            <a:r>
              <a:rPr lang="en-SG" dirty="0">
                <a:latin typeface="Lucida Console" pitchFamily="49" charset="0"/>
                <a:cs typeface="Courier New" pitchFamily="49" charset="0"/>
              </a:rPr>
              <a:t>; </a:t>
            </a: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dirty="0">
                <a:latin typeface="Lucida Console" pitchFamily="49" charset="0"/>
                <a:cs typeface="Courier New" pitchFamily="49" charset="0"/>
              </a:rPr>
              <a:t>	</a:t>
            </a:r>
            <a:r>
              <a:rPr lang="en-SG" dirty="0" smtClean="0">
                <a:latin typeface="Lucida Console" pitchFamily="49" charset="0"/>
                <a:cs typeface="Courier New" pitchFamily="49" charset="0"/>
              </a:rPr>
              <a:t>... </a:t>
            </a:r>
            <a:endParaRPr lang="en-SG" dirty="0">
              <a:latin typeface="Lucida Console" pitchFamily="49" charset="0"/>
              <a:cs typeface="Courier New" pitchFamily="49" charset="0"/>
            </a:endParaRP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endParaRPr lang="en-SG" dirty="0" smtClean="0">
              <a:latin typeface="Lucida Console" pitchFamily="49" charset="0"/>
              <a:cs typeface="Courier New" pitchFamily="49" charset="0"/>
            </a:endParaRP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dirty="0">
                <a:latin typeface="Lucida Console" pitchFamily="49" charset="0"/>
                <a:cs typeface="Courier New" pitchFamily="49" charset="0"/>
              </a:rPr>
              <a:t>	</a:t>
            </a:r>
            <a:r>
              <a:rPr lang="en-SG" dirty="0" smtClean="0">
                <a:latin typeface="Lucida Console" pitchFamily="49" charset="0"/>
                <a:cs typeface="Courier New" pitchFamily="49" charset="0"/>
              </a:rPr>
              <a:t>default</a:t>
            </a:r>
            <a:r>
              <a:rPr lang="en-SG" dirty="0">
                <a:latin typeface="Lucida Console" pitchFamily="49" charset="0"/>
                <a:cs typeface="Courier New" pitchFamily="49" charset="0"/>
              </a:rPr>
              <a:t>: </a:t>
            </a: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dirty="0">
                <a:latin typeface="Lucida Console" pitchFamily="49" charset="0"/>
                <a:cs typeface="Courier New" pitchFamily="49" charset="0"/>
              </a:rPr>
              <a:t>	</a:t>
            </a:r>
            <a:r>
              <a:rPr lang="en-SG" dirty="0" smtClean="0">
                <a:latin typeface="Lucida Console" pitchFamily="49" charset="0"/>
                <a:cs typeface="Courier New" pitchFamily="49" charset="0"/>
              </a:rPr>
              <a:t>	</a:t>
            </a:r>
            <a:r>
              <a:rPr lang="en-SG" dirty="0" smtClean="0">
                <a:solidFill>
                  <a:srgbClr val="006600"/>
                </a:solidFill>
                <a:latin typeface="Lucida Console" pitchFamily="49" charset="0"/>
                <a:cs typeface="Courier New" pitchFamily="49" charset="0"/>
              </a:rPr>
              <a:t>Code </a:t>
            </a:r>
            <a:r>
              <a:rPr lang="en-SG" dirty="0">
                <a:solidFill>
                  <a:srgbClr val="006600"/>
                </a:solidFill>
                <a:latin typeface="Lucida Console" pitchFamily="49" charset="0"/>
                <a:cs typeface="Courier New" pitchFamily="49" charset="0"/>
              </a:rPr>
              <a:t>to execute if &lt;</a:t>
            </a:r>
            <a:r>
              <a:rPr lang="en-SG" dirty="0" smtClean="0">
                <a:solidFill>
                  <a:srgbClr val="006600"/>
                </a:solidFill>
                <a:latin typeface="Lucida Console" pitchFamily="49" charset="0"/>
                <a:cs typeface="Courier New" pitchFamily="49" charset="0"/>
              </a:rPr>
              <a:t>variable or expr&gt; </a:t>
            </a:r>
            <a:r>
              <a:rPr lang="en-SG" dirty="0">
                <a:solidFill>
                  <a:srgbClr val="006600"/>
                </a:solidFill>
                <a:latin typeface="Lucida Console" pitchFamily="49" charset="0"/>
                <a:cs typeface="Courier New" pitchFamily="49" charset="0"/>
              </a:rPr>
              <a:t>does </a:t>
            </a:r>
            <a:r>
              <a:rPr lang="en-SG" dirty="0" smtClean="0">
                <a:solidFill>
                  <a:srgbClr val="006600"/>
                </a:solidFill>
                <a:latin typeface="Lucida Console" pitchFamily="49" charset="0"/>
                <a:cs typeface="Courier New" pitchFamily="49" charset="0"/>
              </a:rPr>
              <a:t>not</a:t>
            </a: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dirty="0">
                <a:solidFill>
                  <a:srgbClr val="006600"/>
                </a:solidFill>
                <a:latin typeface="Lucida Console" pitchFamily="49" charset="0"/>
                <a:cs typeface="Courier New" pitchFamily="49" charset="0"/>
              </a:rPr>
              <a:t>	</a:t>
            </a:r>
            <a:r>
              <a:rPr lang="en-SG" dirty="0" smtClean="0">
                <a:solidFill>
                  <a:srgbClr val="006600"/>
                </a:solidFill>
                <a:latin typeface="Lucida Console" pitchFamily="49" charset="0"/>
                <a:cs typeface="Courier New" pitchFamily="49" charset="0"/>
              </a:rPr>
              <a:t>	equal to the value of </a:t>
            </a:r>
            <a:r>
              <a:rPr lang="en-SG" dirty="0">
                <a:solidFill>
                  <a:srgbClr val="006600"/>
                </a:solidFill>
                <a:latin typeface="Lucida Console" pitchFamily="49" charset="0"/>
                <a:cs typeface="Courier New" pitchFamily="49" charset="0"/>
              </a:rPr>
              <a:t>any of the </a:t>
            </a:r>
            <a:r>
              <a:rPr lang="en-SG" dirty="0" smtClean="0">
                <a:solidFill>
                  <a:srgbClr val="006600"/>
                </a:solidFill>
                <a:latin typeface="Lucida Console" pitchFamily="49" charset="0"/>
                <a:cs typeface="Courier New" pitchFamily="49" charset="0"/>
              </a:rPr>
              <a:t>cases above</a:t>
            </a:r>
            <a:endParaRPr lang="en-SG" dirty="0">
              <a:solidFill>
                <a:srgbClr val="006600"/>
              </a:solidFill>
              <a:latin typeface="Lucida Console" pitchFamily="49" charset="0"/>
              <a:cs typeface="Courier New" pitchFamily="49" charset="0"/>
            </a:endParaRP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dirty="0">
                <a:latin typeface="Lucida Console" pitchFamily="49" charset="0"/>
                <a:cs typeface="Courier New" pitchFamily="49" charset="0"/>
              </a:rPr>
              <a:t>	</a:t>
            </a:r>
            <a:r>
              <a:rPr lang="en-SG" dirty="0" smtClean="0">
                <a:latin typeface="Lucida Console" pitchFamily="49" charset="0"/>
                <a:cs typeface="Courier New" pitchFamily="49" charset="0"/>
              </a:rPr>
              <a:t>	break</a:t>
            </a:r>
            <a:r>
              <a:rPr lang="en-SG" dirty="0">
                <a:latin typeface="Lucida Console" pitchFamily="49" charset="0"/>
                <a:cs typeface="Courier New" pitchFamily="49" charset="0"/>
              </a:rPr>
              <a:t>; </a:t>
            </a: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dirty="0">
                <a:latin typeface="Lucida Console" pitchFamily="49" charset="0"/>
                <a:cs typeface="Courier New" pitchFamily="49" charset="0"/>
              </a:rPr>
              <a:t>}</a:t>
            </a:r>
            <a:endParaRPr lang="en-SG" dirty="0">
              <a:latin typeface="Lucida Console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19873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804103712997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r>
              <a:rPr lang="en-GB" sz="3600" smtClean="0">
                <a:solidFill>
                  <a:srgbClr val="0000FF"/>
                </a:solidFill>
              </a:rPr>
              <a:t>Unit 5: Selection Statements (1/2)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3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8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418641" y="1282890"/>
            <a:ext cx="8420559" cy="5205832"/>
          </a:xfrm>
        </p:spPr>
        <p:txBody>
          <a:bodyPr>
            <a:normAutofit/>
          </a:bodyPr>
          <a:lstStyle/>
          <a:p>
            <a:pPr marL="514350" indent="-514350" eaLnBrk="1" hangingPunct="1"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 smtClean="0"/>
              <a:t>Sequential vs Non-Sequential Control Flow</a:t>
            </a:r>
          </a:p>
          <a:p>
            <a:pPr marL="514350" indent="-514350" eaLnBrk="1" hangingPunct="1"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 smtClean="0"/>
              <a:t>Selection Structures</a:t>
            </a:r>
          </a:p>
          <a:p>
            <a:pPr marL="1255713" lvl="1" indent="-627063">
              <a:spcBef>
                <a:spcPts val="600"/>
              </a:spcBef>
              <a:buClrTx/>
              <a:buSzPct val="100000"/>
              <a:buNone/>
            </a:pPr>
            <a:r>
              <a:rPr lang="en-GB" sz="2400" dirty="0" smtClean="0"/>
              <a:t>2.1	</a:t>
            </a:r>
            <a:r>
              <a:rPr lang="en-GB" sz="2400" i="1" dirty="0" smtClean="0">
                <a:latin typeface="Garamond" panose="02020404030301010803" pitchFamily="18" charset="0"/>
                <a:cs typeface="Gautami" panose="020B0502040204020203" pitchFamily="34" charset="0"/>
              </a:rPr>
              <a:t>if</a:t>
            </a:r>
            <a:r>
              <a:rPr lang="en-GB" sz="2400" dirty="0" smtClean="0"/>
              <a:t> and </a:t>
            </a:r>
            <a:r>
              <a:rPr lang="en-GB" sz="2400" i="1" dirty="0" smtClean="0">
                <a:latin typeface="Garamond" panose="02020404030301010803" pitchFamily="18" charset="0"/>
              </a:rPr>
              <a:t>if-else</a:t>
            </a:r>
            <a:r>
              <a:rPr lang="en-GB" sz="2400" dirty="0" smtClean="0"/>
              <a:t> Statements</a:t>
            </a:r>
          </a:p>
          <a:p>
            <a:pPr marL="1255713" lvl="1" indent="-627063">
              <a:spcBef>
                <a:spcPts val="600"/>
              </a:spcBef>
              <a:buClrTx/>
              <a:buSzPct val="100000"/>
              <a:buNone/>
            </a:pPr>
            <a:r>
              <a:rPr lang="en-GB" sz="2400" dirty="0" smtClean="0"/>
              <a:t>2.2	Conditions</a:t>
            </a:r>
          </a:p>
          <a:p>
            <a:pPr marL="1255713" lvl="1" indent="-627063">
              <a:spcBef>
                <a:spcPts val="600"/>
              </a:spcBef>
              <a:buClrTx/>
              <a:buSzPct val="100000"/>
              <a:buNone/>
            </a:pPr>
            <a:r>
              <a:rPr lang="en-GB" sz="2400" dirty="0" smtClean="0"/>
              <a:t>2.3	Truth Values</a:t>
            </a:r>
          </a:p>
          <a:p>
            <a:pPr marL="1255713" lvl="1" indent="-627063">
              <a:spcBef>
                <a:spcPts val="600"/>
              </a:spcBef>
              <a:buClrTx/>
              <a:buSzPct val="100000"/>
              <a:buNone/>
            </a:pPr>
            <a:r>
              <a:rPr lang="en-GB" sz="2400" dirty="0" smtClean="0"/>
              <a:t>2.4	Logical Operators</a:t>
            </a:r>
          </a:p>
          <a:p>
            <a:pPr marL="1255713" lvl="1" indent="-627063">
              <a:spcBef>
                <a:spcPts val="600"/>
              </a:spcBef>
              <a:buClrTx/>
              <a:buSzPct val="100000"/>
              <a:buNone/>
            </a:pPr>
            <a:r>
              <a:rPr lang="en-GB" sz="2400" dirty="0" smtClean="0"/>
              <a:t>2.5	Evaluation of Boolean Expressions</a:t>
            </a:r>
          </a:p>
          <a:p>
            <a:pPr marL="1255713" lvl="1" indent="-627063">
              <a:spcBef>
                <a:spcPts val="600"/>
              </a:spcBef>
              <a:buClrTx/>
              <a:buSzPct val="100000"/>
              <a:buNone/>
            </a:pPr>
            <a:r>
              <a:rPr lang="en-GB" sz="2400" dirty="0" smtClean="0"/>
              <a:t>2.6	Caution</a:t>
            </a:r>
          </a:p>
          <a:p>
            <a:pPr marL="1255713" lvl="1" indent="-627063">
              <a:spcBef>
                <a:spcPts val="600"/>
              </a:spcBef>
              <a:buClrTx/>
              <a:buSzPct val="100000"/>
              <a:buNone/>
            </a:pPr>
            <a:r>
              <a:rPr lang="en-GB" sz="2400" dirty="0" smtClean="0"/>
              <a:t>2.7	Short-Circuit Evaluation</a:t>
            </a:r>
          </a:p>
          <a:p>
            <a:pPr marL="1255713" lvl="1" indent="-627063">
              <a:spcBef>
                <a:spcPts val="600"/>
              </a:spcBef>
              <a:buClrTx/>
              <a:buSzPct val="100000"/>
              <a:buNone/>
            </a:pPr>
            <a:r>
              <a:rPr lang="en-GB" sz="2400" dirty="0" smtClean="0"/>
              <a:t>2.8	</a:t>
            </a:r>
            <a:r>
              <a:rPr lang="en-GB" sz="2400" i="1" dirty="0">
                <a:latin typeface="Garamond" panose="02020404030301010803" pitchFamily="18" charset="0"/>
                <a:cs typeface="Gautami" panose="020B0502040204020203" pitchFamily="34" charset="0"/>
              </a:rPr>
              <a:t> if</a:t>
            </a:r>
            <a:r>
              <a:rPr lang="en-GB" sz="2400" dirty="0"/>
              <a:t> and </a:t>
            </a:r>
            <a:r>
              <a:rPr lang="en-GB" sz="2400" i="1" dirty="0">
                <a:latin typeface="Garamond" panose="02020404030301010803" pitchFamily="18" charset="0"/>
              </a:rPr>
              <a:t>if-else</a:t>
            </a:r>
            <a:r>
              <a:rPr lang="en-GB" sz="2400" dirty="0"/>
              <a:t> </a:t>
            </a:r>
            <a:r>
              <a:rPr lang="en-GB" sz="2400" dirty="0" smtClean="0"/>
              <a:t>Statements: Examples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5165727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290A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290A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1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290A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1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290A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1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1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290A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1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290A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1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290A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290A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1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1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290A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1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290A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" dur="1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5"/>
      <p:bldP spid="8" grpId="1" uiExpand="1" build="p" bldLvl="5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>
                <a:solidFill>
                  <a:srgbClr val="0000FF"/>
                </a:solidFill>
              </a:rPr>
              <a:t>6</a:t>
            </a:r>
            <a:r>
              <a:rPr lang="en-GB" sz="3600" smtClean="0">
                <a:solidFill>
                  <a:srgbClr val="0000FF"/>
                </a:solidFill>
              </a:rPr>
              <a:t>. The </a:t>
            </a:r>
            <a:r>
              <a:rPr lang="en-GB" sz="3600" i="1" smtClean="0">
                <a:solidFill>
                  <a:srgbClr val="0000FF"/>
                </a:solidFill>
                <a:latin typeface="Garamond" panose="02020404030301010803" pitchFamily="18" charset="0"/>
              </a:rPr>
              <a:t>switch</a:t>
            </a:r>
            <a:r>
              <a:rPr lang="en-GB" sz="3600" smtClean="0">
                <a:solidFill>
                  <a:srgbClr val="0000FF"/>
                </a:solidFill>
              </a:rPr>
              <a:t> Statement (2/3)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30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[Rectangle 3]"/>
          <p:cNvSpPr txBox="1">
            <a:spLocks noChangeArrowheads="1"/>
          </p:cNvSpPr>
          <p:nvPr/>
        </p:nvSpPr>
        <p:spPr>
          <a:xfrm>
            <a:off x="352425" y="1255363"/>
            <a:ext cx="8411747" cy="87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mtClean="0"/>
              <a:t>Write a program that reads in a </a:t>
            </a:r>
            <a:r>
              <a:rPr lang="en-US" smtClean="0">
                <a:solidFill>
                  <a:srgbClr val="C00000"/>
                </a:solidFill>
              </a:rPr>
              <a:t>6-digit zip code </a:t>
            </a:r>
            <a:r>
              <a:rPr lang="en-US" smtClean="0"/>
              <a:t>and uses its first digit to print the associated geographic area.</a:t>
            </a:r>
            <a:endParaRPr lang="en-SG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428295"/>
              </p:ext>
            </p:extLst>
          </p:nvPr>
        </p:nvGraphicFramePr>
        <p:xfrm>
          <a:off x="668216" y="2338754"/>
          <a:ext cx="7965830" cy="327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4989"/>
                <a:gridCol w="5630841"/>
              </a:tblGrid>
              <a:tr h="490488">
                <a:tc>
                  <a:txBody>
                    <a:bodyPr/>
                    <a:lstStyle/>
                    <a:p>
                      <a:r>
                        <a:rPr lang="en-US" sz="2400" smtClean="0"/>
                        <a:t>If zip code</a:t>
                      </a:r>
                      <a:r>
                        <a:rPr lang="en-US" sz="2400" baseline="0" smtClean="0"/>
                        <a:t> begins with</a:t>
                      </a:r>
                      <a:endParaRPr lang="en-US" sz="2400"/>
                    </a:p>
                  </a:txBody>
                  <a:tcPr anchor="ctr"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/>
                        <a:t>Print this message</a:t>
                      </a:r>
                      <a:endParaRPr lang="en-US" sz="2400"/>
                    </a:p>
                  </a:txBody>
                  <a:tcPr anchor="ctr">
                    <a:solidFill>
                      <a:srgbClr val="CC6600"/>
                    </a:solidFill>
                  </a:tcPr>
                </a:tc>
              </a:tr>
              <a:tr h="490488">
                <a:tc>
                  <a:txBody>
                    <a:bodyPr/>
                    <a:lstStyle/>
                    <a:p>
                      <a:r>
                        <a:rPr lang="en-US" sz="2400" smtClean="0"/>
                        <a:t>0, 2 or 3</a:t>
                      </a:r>
                      <a:endParaRPr lang="en-US" sz="240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/>
                        <a:t>&lt;zip code&gt; is on the East Coast.</a:t>
                      </a:r>
                      <a:endParaRPr lang="en-US" sz="2400"/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490488">
                <a:tc>
                  <a:txBody>
                    <a:bodyPr/>
                    <a:lstStyle/>
                    <a:p>
                      <a:r>
                        <a:rPr lang="en-US" sz="2400" smtClean="0"/>
                        <a:t>4 – 6</a:t>
                      </a:r>
                      <a:endParaRPr lang="en-US" sz="240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/>
                        <a:t>&lt;zip code&gt;</a:t>
                      </a:r>
                      <a:r>
                        <a:rPr lang="en-US" sz="2400" baseline="0" smtClean="0"/>
                        <a:t> is in the Central Plains.</a:t>
                      </a:r>
                      <a:endParaRPr lang="en-US" sz="240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490488">
                <a:tc>
                  <a:txBody>
                    <a:bodyPr/>
                    <a:lstStyle/>
                    <a:p>
                      <a:r>
                        <a:rPr lang="en-US" sz="2400" smtClean="0"/>
                        <a:t>7</a:t>
                      </a:r>
                      <a:endParaRPr lang="en-US" sz="240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/>
                        <a:t>&lt;zip</a:t>
                      </a:r>
                      <a:r>
                        <a:rPr lang="en-US" sz="2400" baseline="0" smtClean="0"/>
                        <a:t> code&gt; is in the South.</a:t>
                      </a:r>
                      <a:endParaRPr lang="en-US" sz="2400"/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490488">
                <a:tc>
                  <a:txBody>
                    <a:bodyPr/>
                    <a:lstStyle/>
                    <a:p>
                      <a:r>
                        <a:rPr lang="en-US" sz="2400" smtClean="0"/>
                        <a:t>8 or 9</a:t>
                      </a:r>
                      <a:endParaRPr lang="en-US" sz="240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/>
                        <a:t>&lt;zip code&gt; is in the West.</a:t>
                      </a:r>
                      <a:endParaRPr lang="en-US" sz="240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490488">
                <a:tc>
                  <a:txBody>
                    <a:bodyPr/>
                    <a:lstStyle/>
                    <a:p>
                      <a:r>
                        <a:rPr lang="en-US" sz="2400" smtClean="0"/>
                        <a:t>others</a:t>
                      </a:r>
                      <a:endParaRPr lang="en-US" sz="240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/>
                        <a:t>&lt;zip code&gt; is invalid.</a:t>
                      </a:r>
                      <a:endParaRPr lang="en-US" sz="2400"/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63058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>
                <a:solidFill>
                  <a:srgbClr val="0000FF"/>
                </a:solidFill>
              </a:rPr>
              <a:t>6</a:t>
            </a:r>
            <a:r>
              <a:rPr lang="en-GB" sz="3600" smtClean="0">
                <a:solidFill>
                  <a:srgbClr val="0000FF"/>
                </a:solidFill>
              </a:rPr>
              <a:t>. The </a:t>
            </a:r>
            <a:r>
              <a:rPr lang="en-GB" sz="3600" i="1" smtClean="0">
                <a:solidFill>
                  <a:srgbClr val="0000FF"/>
                </a:solidFill>
                <a:latin typeface="Garamond" panose="02020404030301010803" pitchFamily="18" charset="0"/>
              </a:rPr>
              <a:t>switch</a:t>
            </a:r>
            <a:r>
              <a:rPr lang="en-GB" sz="3600" smtClean="0">
                <a:solidFill>
                  <a:srgbClr val="0000FF"/>
                </a:solidFill>
              </a:rPr>
              <a:t> Statement (3/3)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31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grpSp>
        <p:nvGrpSpPr>
          <p:cNvPr id="8" name="[Group 7]"/>
          <p:cNvGrpSpPr/>
          <p:nvPr/>
        </p:nvGrpSpPr>
        <p:grpSpPr>
          <a:xfrm>
            <a:off x="1749507" y="991901"/>
            <a:ext cx="6411329" cy="5755147"/>
            <a:chOff x="2101947" y="2769404"/>
            <a:chExt cx="6411329" cy="5755147"/>
          </a:xfrm>
        </p:grpSpPr>
        <p:sp>
          <p:nvSpPr>
            <p:cNvPr id="9" name="TextBox 8"/>
            <p:cNvSpPr txBox="1"/>
            <p:nvPr/>
          </p:nvSpPr>
          <p:spPr>
            <a:xfrm>
              <a:off x="2101947" y="2846073"/>
              <a:ext cx="6138897" cy="5678478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solidFill>
                    <a:srgbClr val="7030A0"/>
                  </a:solidFill>
                  <a:latin typeface="Courier New" pitchFamily="49" charset="0"/>
                  <a:cs typeface="Courier New" pitchFamily="49" charset="0"/>
                </a:rPr>
                <a:t>#include 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en-SG" sz="1400" b="1" dirty="0" err="1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stdio.h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&gt;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err="1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 main(</a:t>
              </a:r>
              <a:r>
                <a:rPr lang="en-SG" sz="14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) {    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SG" sz="1400" b="1" dirty="0" err="1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SG" sz="14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zip;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endParaRPr lang="en-SG" sz="800" b="1" dirty="0" smtClean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SG" sz="1400" b="1" dirty="0" err="1" smtClean="0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"Enter a 6-digit ZIP code: "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SG" sz="1400" b="1" dirty="0" err="1" smtClean="0">
                  <a:latin typeface="Courier New" pitchFamily="49" charset="0"/>
                  <a:cs typeface="Courier New" pitchFamily="49" charset="0"/>
                </a:rPr>
                <a:t>scanf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SG" sz="1400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, &amp;zip);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endParaRPr lang="en-SG" sz="800" b="1" dirty="0" smtClean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SG" sz="14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switch 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(zip/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100000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) {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endParaRPr lang="en-SG" sz="800" b="1" dirty="0" smtClean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		</a:t>
              </a:r>
              <a:r>
                <a:rPr lang="en-SG" sz="14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case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: </a:t>
              </a:r>
              <a:r>
                <a:rPr lang="en-SG" sz="14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case 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2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: </a:t>
              </a:r>
              <a:r>
                <a:rPr lang="en-SG" sz="14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case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3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: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			</a:t>
              </a:r>
              <a:r>
                <a:rPr lang="en-SG" sz="1400" b="1" dirty="0" err="1" smtClean="0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SG" sz="1400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%06d 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is on the East Coast.</a:t>
              </a:r>
              <a:r>
                <a:rPr lang="en-SG" sz="1400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\n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, zip);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			</a:t>
              </a:r>
              <a:r>
                <a:rPr lang="en-SG" sz="14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break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		</a:t>
              </a:r>
              <a:r>
                <a:rPr lang="en-SG" sz="14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case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4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: </a:t>
              </a:r>
              <a:r>
                <a:rPr lang="en-SG" sz="14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case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5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: </a:t>
              </a:r>
              <a:r>
                <a:rPr lang="en-SG" sz="14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case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6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: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			</a:t>
              </a:r>
              <a:r>
                <a:rPr lang="en-SG" sz="1400" b="1" dirty="0" err="1" smtClean="0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SG" sz="1400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is in the Central Plains.</a:t>
              </a:r>
              <a:r>
                <a:rPr lang="en-SG" sz="1400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\n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, zip);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			</a:t>
              </a:r>
              <a:r>
                <a:rPr lang="en-SG" sz="14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break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		</a:t>
              </a:r>
              <a:r>
                <a:rPr lang="en-SG" sz="14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case 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7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: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			</a:t>
              </a:r>
              <a:r>
                <a:rPr lang="en-SG" sz="1400" b="1" dirty="0" err="1" smtClean="0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SG" sz="1400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 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is in the South.</a:t>
              </a:r>
              <a:r>
                <a:rPr lang="en-SG" sz="1400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\n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, zip);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			</a:t>
              </a:r>
              <a:r>
                <a:rPr lang="en-SG" sz="14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break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		</a:t>
              </a:r>
              <a:r>
                <a:rPr lang="en-SG" sz="14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case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8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: </a:t>
              </a:r>
              <a:r>
                <a:rPr lang="en-SG" sz="14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case 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9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: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			</a:t>
              </a:r>
              <a:r>
                <a:rPr lang="en-SG" sz="1400" b="1" dirty="0" err="1" smtClean="0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SG" sz="1400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is in the West.</a:t>
              </a:r>
              <a:r>
                <a:rPr lang="en-SG" sz="1400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\n</a:t>
              </a:r>
              <a:r>
                <a:rPr lang="en-SG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, zip);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			</a:t>
              </a:r>
              <a:r>
                <a:rPr lang="en-SG" sz="14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break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		</a:t>
              </a:r>
              <a:r>
                <a:rPr lang="en-SG" sz="14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default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: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			printf(</a:t>
              </a:r>
              <a:r>
                <a:rPr lang="nl-NL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nl-NL" sz="1400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 </a:t>
              </a:r>
              <a:r>
                <a:rPr lang="nl-NL" sz="1400" b="1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is invalid.</a:t>
              </a:r>
              <a:r>
                <a:rPr lang="nl-NL" sz="1400" b="1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\</a:t>
              </a:r>
              <a:r>
                <a:rPr lang="nl-NL" sz="1400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n</a:t>
              </a:r>
              <a:r>
                <a:rPr lang="nl-NL" sz="1400" b="1" dirty="0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, zip);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endParaRPr lang="en-SG" sz="800" b="1" dirty="0" smtClean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	} </a:t>
              </a:r>
              <a:r>
                <a:rPr lang="en-SG" sz="1400" b="1" dirty="0" smtClean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rPr>
                <a:t>// end switch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endParaRPr lang="en-SG" sz="800" b="1" dirty="0" smtClean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SG" sz="14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return</a:t>
              </a:r>
              <a:r>
                <a:rPr lang="en-SG" sz="1400" b="1" dirty="0" smtClean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SG" sz="1400" b="1" smtClean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r>
                <a:rPr lang="en-SG" sz="1400" b="1" smtClean="0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tabLst>
                  <a:tab pos="263525" algn="l"/>
                  <a:tab pos="536575" algn="l"/>
                  <a:tab pos="811213" algn="l"/>
                  <a:tab pos="1074738" algn="l"/>
                  <a:tab pos="1349375" algn="l"/>
                </a:tabLst>
              </a:pPr>
              <a:r>
                <a:rPr lang="en-SG" sz="1400" b="1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400" b="1" dirty="0" smtClean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80406" y="2769404"/>
              <a:ext cx="2132870" cy="369332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Unit5_ZipCode.c</a:t>
              </a:r>
              <a:endParaRPr lang="en-SG" dirty="0"/>
            </a:p>
          </p:txBody>
        </p:sp>
      </p:grpSp>
    </p:spTree>
    <p:extLst>
      <p:ext uri="{BB962C8B-B14F-4D97-AF65-F5344CB8AC3E}">
        <p14:creationId xmlns:p14="http://schemas.microsoft.com/office/powerpoint/2010/main" val="41976916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r>
              <a:rPr lang="en-GB" sz="3600" smtClean="0">
                <a:solidFill>
                  <a:srgbClr val="0000FF"/>
                </a:solidFill>
              </a:rPr>
              <a:t>7. Testing </a:t>
            </a:r>
            <a:r>
              <a:rPr lang="en-GB" sz="3600" dirty="0" smtClean="0">
                <a:solidFill>
                  <a:srgbClr val="0000FF"/>
                </a:solidFill>
              </a:rPr>
              <a:t>and Debugging (1/3)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32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idx="1"/>
          </p:nvPr>
        </p:nvSpPr>
        <p:spPr>
          <a:xfrm>
            <a:off x="587375" y="1187451"/>
            <a:ext cx="8229600" cy="546346"/>
          </a:xfrm>
        </p:spPr>
        <p:txBody>
          <a:bodyPr>
            <a:noAutofit/>
          </a:bodyPr>
          <a:lstStyle/>
          <a:p>
            <a:pPr marL="347663" indent="-347663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dirty="0" smtClean="0"/>
              <a:t>Finding the maximum value among 3 variables:</a:t>
            </a:r>
            <a:endParaRPr lang="en-US" dirty="0"/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587375" y="4533026"/>
            <a:ext cx="8229600" cy="21084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7663" indent="-347663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000" dirty="0" smtClean="0"/>
              <a:t>What is wrong with the code? Did you test it with the correct test data?</a:t>
            </a:r>
          </a:p>
          <a:p>
            <a:pPr marL="347663" indent="-347663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000" dirty="0" smtClean="0"/>
              <a:t>What test data would expose the flaw of the code?</a:t>
            </a:r>
          </a:p>
          <a:p>
            <a:pPr marL="347663" indent="-347663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000" dirty="0" smtClean="0"/>
              <a:t>How do you correct the code?</a:t>
            </a:r>
          </a:p>
          <a:p>
            <a:pPr marL="347663" indent="-347663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000" dirty="0" smtClean="0"/>
              <a:t>After correcting the code, would replacing the 3 </a:t>
            </a:r>
            <a:r>
              <a:rPr lang="en-US" sz="2000" i="1" dirty="0" smtClean="0">
                <a:solidFill>
                  <a:srgbClr val="0000FF"/>
                </a:solidFill>
              </a:rPr>
              <a:t>if</a:t>
            </a:r>
            <a:r>
              <a:rPr lang="en-US" sz="2000" dirty="0" smtClean="0"/>
              <a:t> statements with a nested </a:t>
            </a:r>
            <a:r>
              <a:rPr lang="en-US" sz="2000" i="1" dirty="0" smtClean="0"/>
              <a:t>if-else</a:t>
            </a:r>
            <a:r>
              <a:rPr lang="en-US" sz="2000" dirty="0" smtClean="0"/>
              <a:t> statement work? If it works, which method is better?</a:t>
            </a:r>
            <a:endParaRPr lang="en-US" sz="2000" dirty="0"/>
          </a:p>
        </p:txBody>
      </p:sp>
      <p:grpSp>
        <p:nvGrpSpPr>
          <p:cNvPr id="2" name="[Group 1]"/>
          <p:cNvGrpSpPr/>
          <p:nvPr/>
        </p:nvGrpSpPr>
        <p:grpSpPr>
          <a:xfrm>
            <a:off x="1489899" y="1685296"/>
            <a:ext cx="5895163" cy="2839310"/>
            <a:chOff x="1650670" y="1732258"/>
            <a:chExt cx="5895163" cy="2839310"/>
          </a:xfrm>
        </p:grpSpPr>
        <p:sp>
          <p:nvSpPr>
            <p:cNvPr id="9" name="[TextBox 14]"/>
            <p:cNvSpPr txBox="1"/>
            <p:nvPr/>
          </p:nvSpPr>
          <p:spPr>
            <a:xfrm>
              <a:off x="1650670" y="1732258"/>
              <a:ext cx="5510151" cy="2800767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0" lvl="1">
                <a:spcBef>
                  <a:spcPts val="0"/>
                </a:spcBef>
                <a:buClr>
                  <a:schemeClr val="accent2"/>
                </a:buClr>
                <a:buSzPct val="120000"/>
                <a:buFont typeface="Wingdings" pitchFamily="2" charset="2"/>
                <a:buNone/>
                <a:tabLst>
                  <a:tab pos="344488" algn="l"/>
                  <a:tab pos="688975" algn="l"/>
                </a:tabLst>
                <a:defRPr/>
              </a:pPr>
              <a:r>
                <a:rPr lang="en-GB" sz="1600" b="1" dirty="0" smtClean="0">
                  <a:solidFill>
                    <a:schemeClr val="accent6">
                      <a:lumMod val="75000"/>
                    </a:schemeClr>
                  </a:solidFill>
                  <a:latin typeface="Courier New" pitchFamily="49" charset="0"/>
                </a:rPr>
                <a:t>// Returns largest among num1, num2, num3</a:t>
              </a:r>
            </a:p>
            <a:p>
              <a:pPr marL="0" lvl="1">
                <a:spcBef>
                  <a:spcPts val="0"/>
                </a:spcBef>
                <a:buClr>
                  <a:schemeClr val="accent2"/>
                </a:buClr>
                <a:buSzPct val="120000"/>
                <a:buFont typeface="Wingdings" pitchFamily="2" charset="2"/>
                <a:buNone/>
                <a:tabLst>
                  <a:tab pos="344488" algn="l"/>
                  <a:tab pos="688975" algn="l"/>
                </a:tabLst>
                <a:defRPr/>
              </a:pPr>
              <a:r>
                <a:rPr lang="en-GB" sz="1600" b="1" dirty="0" err="1" smtClean="0">
                  <a:solidFill>
                    <a:srgbClr val="0000FF"/>
                  </a:solidFill>
                  <a:latin typeface="Courier New" pitchFamily="49" charset="0"/>
                </a:rPr>
                <a:t>int</a:t>
              </a:r>
              <a:r>
                <a:rPr lang="en-GB" sz="1600" b="1" dirty="0" smtClean="0">
                  <a:solidFill>
                    <a:schemeClr val="tx1"/>
                  </a:solidFill>
                  <a:latin typeface="Courier New" pitchFamily="49" charset="0"/>
                </a:rPr>
                <a:t> </a:t>
              </a:r>
              <a:r>
                <a:rPr lang="en-GB" sz="1600" b="1" dirty="0" err="1" smtClean="0">
                  <a:solidFill>
                    <a:schemeClr val="tx1"/>
                  </a:solidFill>
                  <a:latin typeface="Courier New" pitchFamily="49" charset="0"/>
                </a:rPr>
                <a:t>getMax</a:t>
              </a:r>
              <a:r>
                <a:rPr lang="en-GB" sz="1600" b="1" dirty="0" smtClean="0">
                  <a:solidFill>
                    <a:schemeClr val="tx1"/>
                  </a:solidFill>
                  <a:latin typeface="Courier New" pitchFamily="49" charset="0"/>
                </a:rPr>
                <a:t>(</a:t>
              </a:r>
              <a:r>
                <a:rPr lang="en-GB" sz="1600" b="1" dirty="0" err="1" smtClean="0">
                  <a:solidFill>
                    <a:srgbClr val="0000FF"/>
                  </a:solidFill>
                  <a:latin typeface="Courier New" pitchFamily="49" charset="0"/>
                </a:rPr>
                <a:t>int</a:t>
              </a:r>
              <a:r>
                <a:rPr lang="en-GB" sz="1600" b="1" dirty="0" smtClean="0">
                  <a:solidFill>
                    <a:schemeClr val="tx1"/>
                  </a:solidFill>
                  <a:latin typeface="Courier New" pitchFamily="49" charset="0"/>
                </a:rPr>
                <a:t> num1, </a:t>
              </a:r>
              <a:r>
                <a:rPr lang="en-GB" sz="1600" b="1" dirty="0" err="1" smtClean="0">
                  <a:solidFill>
                    <a:srgbClr val="0000FF"/>
                  </a:solidFill>
                  <a:latin typeface="Courier New" pitchFamily="49" charset="0"/>
                </a:rPr>
                <a:t>int</a:t>
              </a:r>
              <a:r>
                <a:rPr lang="en-GB" sz="1600" b="1" dirty="0" smtClean="0">
                  <a:solidFill>
                    <a:schemeClr val="tx1"/>
                  </a:solidFill>
                  <a:latin typeface="Courier New" pitchFamily="49" charset="0"/>
                </a:rPr>
                <a:t> num2, </a:t>
              </a:r>
              <a:r>
                <a:rPr lang="en-GB" sz="1600" b="1" dirty="0" err="1" smtClean="0">
                  <a:solidFill>
                    <a:srgbClr val="0000FF"/>
                  </a:solidFill>
                  <a:latin typeface="Courier New" pitchFamily="49" charset="0"/>
                </a:rPr>
                <a:t>int</a:t>
              </a:r>
              <a:r>
                <a:rPr lang="en-GB" sz="1600" b="1" dirty="0" smtClean="0">
                  <a:solidFill>
                    <a:schemeClr val="tx1"/>
                  </a:solidFill>
                  <a:latin typeface="Courier New" pitchFamily="49" charset="0"/>
                </a:rPr>
                <a:t> num3) {</a:t>
              </a:r>
              <a:r>
                <a:rPr lang="en-GB" sz="1600" b="1" dirty="0">
                  <a:solidFill>
                    <a:srgbClr val="C00000"/>
                  </a:solidFill>
                  <a:latin typeface="Courier New" pitchFamily="49" charset="0"/>
                </a:rPr>
                <a:t/>
              </a:r>
              <a:br>
                <a:rPr lang="en-GB" sz="1600" b="1" dirty="0">
                  <a:solidFill>
                    <a:srgbClr val="C00000"/>
                  </a:solidFill>
                  <a:latin typeface="Courier New" pitchFamily="49" charset="0"/>
                </a:rPr>
              </a:br>
              <a:r>
                <a:rPr lang="en-GB" sz="1600" b="1" dirty="0" smtClean="0">
                  <a:solidFill>
                    <a:srgbClr val="C00000"/>
                  </a:solidFill>
                  <a:latin typeface="Courier New" pitchFamily="49" charset="0"/>
                </a:rPr>
                <a:t>	</a:t>
              </a:r>
              <a:r>
                <a:rPr lang="en-GB" sz="1600" b="1" dirty="0" err="1" smtClean="0">
                  <a:solidFill>
                    <a:srgbClr val="0000FF"/>
                  </a:solidFill>
                  <a:latin typeface="Courier New" pitchFamily="49" charset="0"/>
                </a:rPr>
                <a:t>int</a:t>
              </a:r>
              <a:r>
                <a:rPr lang="en-GB" sz="1600" b="1" dirty="0" smtClean="0">
                  <a:latin typeface="Courier New" pitchFamily="49" charset="0"/>
                </a:rPr>
                <a:t> </a:t>
              </a:r>
              <a:r>
                <a:rPr lang="en-GB" sz="1600" b="1" dirty="0">
                  <a:latin typeface="Courier New" pitchFamily="49" charset="0"/>
                </a:rPr>
                <a:t>max = </a:t>
              </a:r>
              <a:r>
                <a:rPr lang="en-GB" sz="1600" b="1" dirty="0">
                  <a:solidFill>
                    <a:srgbClr val="006600"/>
                  </a:solidFill>
                  <a:latin typeface="Courier New" pitchFamily="49" charset="0"/>
                </a:rPr>
                <a:t>0</a:t>
              </a:r>
              <a:r>
                <a:rPr lang="en-GB" sz="1600" b="1" dirty="0">
                  <a:latin typeface="Courier New" pitchFamily="49" charset="0"/>
                </a:rPr>
                <a:t>;</a:t>
              </a:r>
              <a:br>
                <a:rPr lang="en-GB" sz="1600" b="1" dirty="0">
                  <a:latin typeface="Courier New" pitchFamily="49" charset="0"/>
                </a:rPr>
              </a:br>
              <a:r>
                <a:rPr lang="en-GB" sz="1600" b="1" dirty="0" smtClean="0">
                  <a:latin typeface="Courier New" pitchFamily="49" charset="0"/>
                </a:rPr>
                <a:t>	</a:t>
              </a:r>
              <a:r>
                <a:rPr lang="en-GB" sz="1600" b="1" dirty="0" smtClean="0">
                  <a:solidFill>
                    <a:srgbClr val="0000FF"/>
                  </a:solidFill>
                  <a:latin typeface="Courier New" pitchFamily="49" charset="0"/>
                </a:rPr>
                <a:t>if</a:t>
              </a:r>
              <a:r>
                <a:rPr lang="en-GB" sz="1600" b="1" dirty="0" smtClean="0">
                  <a:latin typeface="Courier New" pitchFamily="49" charset="0"/>
                </a:rPr>
                <a:t> </a:t>
              </a:r>
              <a:r>
                <a:rPr lang="en-GB" sz="1600" b="1" dirty="0">
                  <a:latin typeface="Courier New" pitchFamily="49" charset="0"/>
                </a:rPr>
                <a:t>((num1 &gt; num2) &amp;&amp; (num1 &gt; num3))</a:t>
              </a:r>
              <a:br>
                <a:rPr lang="en-GB" sz="1600" b="1" dirty="0">
                  <a:latin typeface="Courier New" pitchFamily="49" charset="0"/>
                </a:rPr>
              </a:br>
              <a:r>
                <a:rPr lang="en-GB" sz="1600" b="1" dirty="0" smtClean="0">
                  <a:latin typeface="Courier New" pitchFamily="49" charset="0"/>
                </a:rPr>
                <a:t>		max </a:t>
              </a:r>
              <a:r>
                <a:rPr lang="en-GB" sz="1600" b="1" dirty="0">
                  <a:latin typeface="Courier New" pitchFamily="49" charset="0"/>
                </a:rPr>
                <a:t>= num1;</a:t>
              </a:r>
              <a:br>
                <a:rPr lang="en-GB" sz="1600" b="1" dirty="0">
                  <a:latin typeface="Courier New" pitchFamily="49" charset="0"/>
                </a:rPr>
              </a:br>
              <a:r>
                <a:rPr lang="en-GB" sz="1600" b="1" dirty="0" smtClean="0">
                  <a:latin typeface="Courier New" pitchFamily="49" charset="0"/>
                </a:rPr>
                <a:t>	</a:t>
              </a:r>
              <a:r>
                <a:rPr lang="en-GB" sz="1600" b="1" dirty="0" smtClean="0">
                  <a:solidFill>
                    <a:srgbClr val="0000FF"/>
                  </a:solidFill>
                  <a:latin typeface="Courier New" pitchFamily="49" charset="0"/>
                </a:rPr>
                <a:t>if</a:t>
              </a:r>
              <a:r>
                <a:rPr lang="en-GB" sz="1600" b="1" dirty="0" smtClean="0">
                  <a:latin typeface="Courier New" pitchFamily="49" charset="0"/>
                </a:rPr>
                <a:t> </a:t>
              </a:r>
              <a:r>
                <a:rPr lang="en-GB" sz="1600" b="1" dirty="0">
                  <a:latin typeface="Courier New" pitchFamily="49" charset="0"/>
                </a:rPr>
                <a:t>((num2 &gt; num1) &amp;&amp; (num2 &gt; num3))</a:t>
              </a:r>
              <a:br>
                <a:rPr lang="en-GB" sz="1600" b="1" dirty="0">
                  <a:latin typeface="Courier New" pitchFamily="49" charset="0"/>
                </a:rPr>
              </a:br>
              <a:r>
                <a:rPr lang="en-GB" sz="1600" b="1" dirty="0" smtClean="0">
                  <a:latin typeface="Courier New" pitchFamily="49" charset="0"/>
                </a:rPr>
                <a:t>		max </a:t>
              </a:r>
              <a:r>
                <a:rPr lang="en-GB" sz="1600" b="1" dirty="0">
                  <a:latin typeface="Courier New" pitchFamily="49" charset="0"/>
                </a:rPr>
                <a:t>= num2;</a:t>
              </a:r>
              <a:br>
                <a:rPr lang="en-GB" sz="1600" b="1" dirty="0">
                  <a:latin typeface="Courier New" pitchFamily="49" charset="0"/>
                </a:rPr>
              </a:br>
              <a:r>
                <a:rPr lang="en-GB" sz="1600" b="1" dirty="0" smtClean="0">
                  <a:latin typeface="Courier New" pitchFamily="49" charset="0"/>
                </a:rPr>
                <a:t>	</a:t>
              </a:r>
              <a:r>
                <a:rPr lang="en-GB" sz="1600" b="1" dirty="0" smtClean="0">
                  <a:solidFill>
                    <a:srgbClr val="0000FF"/>
                  </a:solidFill>
                  <a:latin typeface="Courier New" pitchFamily="49" charset="0"/>
                </a:rPr>
                <a:t>if</a:t>
              </a:r>
              <a:r>
                <a:rPr lang="en-GB" sz="1600" b="1" dirty="0" smtClean="0">
                  <a:latin typeface="Courier New" pitchFamily="49" charset="0"/>
                </a:rPr>
                <a:t> </a:t>
              </a:r>
              <a:r>
                <a:rPr lang="en-GB" sz="1600" b="1" dirty="0">
                  <a:latin typeface="Courier New" pitchFamily="49" charset="0"/>
                </a:rPr>
                <a:t>((num3 &gt; num1) &amp;&amp; (num3 &gt; num2))</a:t>
              </a:r>
              <a:br>
                <a:rPr lang="en-GB" sz="1600" b="1" dirty="0">
                  <a:latin typeface="Courier New" pitchFamily="49" charset="0"/>
                </a:rPr>
              </a:br>
              <a:r>
                <a:rPr lang="en-GB" sz="1600" b="1" dirty="0">
                  <a:latin typeface="Courier New" pitchFamily="49" charset="0"/>
                </a:rPr>
                <a:t>  </a:t>
              </a:r>
              <a:r>
                <a:rPr lang="en-GB" sz="1600" b="1" dirty="0" smtClean="0">
                  <a:latin typeface="Courier New" pitchFamily="49" charset="0"/>
                </a:rPr>
                <a:t>		max </a:t>
              </a:r>
              <a:r>
                <a:rPr lang="en-GB" sz="1600" b="1" dirty="0">
                  <a:latin typeface="Courier New" pitchFamily="49" charset="0"/>
                </a:rPr>
                <a:t>= num3</a:t>
              </a:r>
              <a:r>
                <a:rPr lang="en-GB" sz="1600" b="1" dirty="0" smtClean="0">
                  <a:latin typeface="Courier New" pitchFamily="49" charset="0"/>
                </a:rPr>
                <a:t>;</a:t>
              </a:r>
            </a:p>
            <a:p>
              <a:pPr marL="0" lvl="1">
                <a:spcBef>
                  <a:spcPts val="0"/>
                </a:spcBef>
                <a:buClr>
                  <a:schemeClr val="accent2"/>
                </a:buClr>
                <a:buSzPct val="120000"/>
                <a:buFont typeface="Wingdings" pitchFamily="2" charset="2"/>
                <a:buNone/>
                <a:tabLst>
                  <a:tab pos="344488" algn="l"/>
                  <a:tab pos="688975" algn="l"/>
                </a:tabLst>
                <a:defRPr/>
              </a:pPr>
              <a:r>
                <a:rPr lang="en-GB" sz="1600" b="1" dirty="0">
                  <a:latin typeface="Courier New" pitchFamily="49" charset="0"/>
                </a:rPr>
                <a:t>	</a:t>
              </a:r>
              <a:r>
                <a:rPr lang="en-GB" sz="1600" b="1" dirty="0" smtClean="0">
                  <a:solidFill>
                    <a:srgbClr val="0000FF"/>
                  </a:solidFill>
                  <a:latin typeface="Courier New" pitchFamily="49" charset="0"/>
                </a:rPr>
                <a:t>return</a:t>
              </a:r>
              <a:r>
                <a:rPr lang="en-GB" sz="1600" b="1" dirty="0" smtClean="0">
                  <a:latin typeface="Courier New" pitchFamily="49" charset="0"/>
                </a:rPr>
                <a:t> max;</a:t>
              </a:r>
            </a:p>
            <a:p>
              <a:pPr marL="0" lvl="1">
                <a:spcBef>
                  <a:spcPts val="0"/>
                </a:spcBef>
                <a:buClr>
                  <a:schemeClr val="accent2"/>
                </a:buClr>
                <a:buSzPct val="120000"/>
                <a:buFont typeface="Wingdings" pitchFamily="2" charset="2"/>
                <a:buNone/>
                <a:tabLst>
                  <a:tab pos="344488" algn="l"/>
                  <a:tab pos="688975" algn="l"/>
                </a:tabLst>
                <a:defRPr/>
              </a:pPr>
              <a:r>
                <a:rPr lang="en-GB" sz="1600" b="1" dirty="0">
                  <a:latin typeface="Courier New" pitchFamily="49" charset="0"/>
                </a:rPr>
                <a:t>}</a:t>
              </a:r>
            </a:p>
          </p:txBody>
        </p:sp>
        <p:sp>
          <p:nvSpPr>
            <p:cNvPr id="11" name="[Group 7]"/>
            <p:cNvSpPr txBox="1"/>
            <p:nvPr/>
          </p:nvSpPr>
          <p:spPr>
            <a:xfrm>
              <a:off x="5213569" y="4202236"/>
              <a:ext cx="2332264" cy="369332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Unit5_FindMax_v1.c</a:t>
              </a:r>
              <a:endParaRPr lang="en-SG" dirty="0"/>
            </a:p>
          </p:txBody>
        </p:sp>
      </p:grpSp>
    </p:spTree>
    <p:extLst>
      <p:ext uri="{BB962C8B-B14F-4D97-AF65-F5344CB8AC3E}">
        <p14:creationId xmlns:p14="http://schemas.microsoft.com/office/powerpoint/2010/main" val="18997764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r>
              <a:rPr lang="en-GB" sz="3600" smtClean="0">
                <a:solidFill>
                  <a:srgbClr val="0000FF"/>
                </a:solidFill>
              </a:rPr>
              <a:t>7. Testing </a:t>
            </a:r>
            <a:r>
              <a:rPr lang="en-GB" sz="3600" dirty="0" smtClean="0">
                <a:solidFill>
                  <a:srgbClr val="0000FF"/>
                </a:solidFill>
              </a:rPr>
              <a:t>and Debugging (2/3)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33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idx="1"/>
          </p:nvPr>
        </p:nvSpPr>
        <p:spPr>
          <a:xfrm>
            <a:off x="587375" y="1187451"/>
            <a:ext cx="8364120" cy="1571791"/>
          </a:xfrm>
        </p:spPr>
        <p:txBody>
          <a:bodyPr>
            <a:noAutofit/>
          </a:bodyPr>
          <a:lstStyle/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000" dirty="0" smtClean="0"/>
              <a:t>With selection structures (and next time, repetition structures), you are now open to many alternative ways of solving a problem.</a:t>
            </a:r>
          </a:p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000" dirty="0" smtClean="0"/>
              <a:t>Alternative approach to finding maximum among 3 values:</a:t>
            </a:r>
            <a:endParaRPr lang="en-US" sz="2000" dirty="0"/>
          </a:p>
        </p:txBody>
      </p:sp>
      <p:grpSp>
        <p:nvGrpSpPr>
          <p:cNvPr id="9" name="[Group 1]"/>
          <p:cNvGrpSpPr/>
          <p:nvPr/>
        </p:nvGrpSpPr>
        <p:grpSpPr>
          <a:xfrm>
            <a:off x="1489899" y="2366287"/>
            <a:ext cx="5895163" cy="2839310"/>
            <a:chOff x="1650670" y="1732258"/>
            <a:chExt cx="5895163" cy="2839310"/>
          </a:xfrm>
        </p:grpSpPr>
        <p:sp>
          <p:nvSpPr>
            <p:cNvPr id="10" name="[TextBox 14]"/>
            <p:cNvSpPr txBox="1"/>
            <p:nvPr/>
          </p:nvSpPr>
          <p:spPr>
            <a:xfrm>
              <a:off x="1650670" y="1732258"/>
              <a:ext cx="5510151" cy="2800767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0" lvl="1">
                <a:spcBef>
                  <a:spcPts val="0"/>
                </a:spcBef>
                <a:buClr>
                  <a:schemeClr val="accent2"/>
                </a:buClr>
                <a:buSzPct val="120000"/>
                <a:buFont typeface="Wingdings" pitchFamily="2" charset="2"/>
                <a:buNone/>
                <a:tabLst>
                  <a:tab pos="344488" algn="l"/>
                  <a:tab pos="688975" algn="l"/>
                </a:tabLst>
                <a:defRPr/>
              </a:pPr>
              <a:r>
                <a:rPr lang="en-GB" sz="1600" b="1" dirty="0" smtClean="0">
                  <a:solidFill>
                    <a:schemeClr val="accent6">
                      <a:lumMod val="75000"/>
                    </a:schemeClr>
                  </a:solidFill>
                  <a:latin typeface="Courier New" pitchFamily="49" charset="0"/>
                </a:rPr>
                <a:t>// Returns largest among num1, num2, num3</a:t>
              </a:r>
            </a:p>
            <a:p>
              <a:pPr marL="0" lvl="1">
                <a:spcBef>
                  <a:spcPts val="0"/>
                </a:spcBef>
                <a:buClr>
                  <a:schemeClr val="accent2"/>
                </a:buClr>
                <a:buSzPct val="120000"/>
                <a:buFont typeface="Wingdings" pitchFamily="2" charset="2"/>
                <a:buNone/>
                <a:tabLst>
                  <a:tab pos="344488" algn="l"/>
                  <a:tab pos="688975" algn="l"/>
                </a:tabLst>
                <a:defRPr/>
              </a:pPr>
              <a:r>
                <a:rPr lang="en-GB" sz="1600" b="1" dirty="0" err="1" smtClean="0">
                  <a:solidFill>
                    <a:srgbClr val="0000FF"/>
                  </a:solidFill>
                  <a:latin typeface="Courier New" pitchFamily="49" charset="0"/>
                </a:rPr>
                <a:t>int</a:t>
              </a:r>
              <a:r>
                <a:rPr lang="en-GB" sz="1600" b="1" dirty="0" smtClean="0">
                  <a:solidFill>
                    <a:schemeClr val="tx1"/>
                  </a:solidFill>
                  <a:latin typeface="Courier New" pitchFamily="49" charset="0"/>
                </a:rPr>
                <a:t> </a:t>
              </a:r>
              <a:r>
                <a:rPr lang="en-GB" sz="1600" b="1" dirty="0" err="1" smtClean="0">
                  <a:solidFill>
                    <a:schemeClr val="tx1"/>
                  </a:solidFill>
                  <a:latin typeface="Courier New" pitchFamily="49" charset="0"/>
                </a:rPr>
                <a:t>getMax</a:t>
              </a:r>
              <a:r>
                <a:rPr lang="en-GB" sz="1600" b="1" dirty="0" smtClean="0">
                  <a:solidFill>
                    <a:schemeClr val="tx1"/>
                  </a:solidFill>
                  <a:latin typeface="Courier New" pitchFamily="49" charset="0"/>
                </a:rPr>
                <a:t>(</a:t>
              </a:r>
              <a:r>
                <a:rPr lang="en-GB" sz="1600" b="1" dirty="0" err="1" smtClean="0">
                  <a:solidFill>
                    <a:srgbClr val="0000FF"/>
                  </a:solidFill>
                  <a:latin typeface="Courier New" pitchFamily="49" charset="0"/>
                </a:rPr>
                <a:t>int</a:t>
              </a:r>
              <a:r>
                <a:rPr lang="en-GB" sz="1600" b="1" dirty="0" smtClean="0">
                  <a:solidFill>
                    <a:schemeClr val="tx1"/>
                  </a:solidFill>
                  <a:latin typeface="Courier New" pitchFamily="49" charset="0"/>
                </a:rPr>
                <a:t> num1, </a:t>
              </a:r>
              <a:r>
                <a:rPr lang="en-GB" sz="1600" b="1" dirty="0" err="1" smtClean="0">
                  <a:solidFill>
                    <a:srgbClr val="0000FF"/>
                  </a:solidFill>
                  <a:latin typeface="Courier New" pitchFamily="49" charset="0"/>
                </a:rPr>
                <a:t>int</a:t>
              </a:r>
              <a:r>
                <a:rPr lang="en-GB" sz="1600" b="1" dirty="0" smtClean="0">
                  <a:solidFill>
                    <a:schemeClr val="tx1"/>
                  </a:solidFill>
                  <a:latin typeface="Courier New" pitchFamily="49" charset="0"/>
                </a:rPr>
                <a:t> num2, </a:t>
              </a:r>
              <a:r>
                <a:rPr lang="en-GB" sz="1600" b="1" dirty="0" err="1" smtClean="0">
                  <a:solidFill>
                    <a:srgbClr val="0000FF"/>
                  </a:solidFill>
                  <a:latin typeface="Courier New" pitchFamily="49" charset="0"/>
                </a:rPr>
                <a:t>int</a:t>
              </a:r>
              <a:r>
                <a:rPr lang="en-GB" sz="1600" b="1" dirty="0" smtClean="0">
                  <a:solidFill>
                    <a:schemeClr val="tx1"/>
                  </a:solidFill>
                  <a:latin typeface="Courier New" pitchFamily="49" charset="0"/>
                </a:rPr>
                <a:t> num3) {</a:t>
              </a:r>
              <a:r>
                <a:rPr lang="en-GB" sz="1600" b="1" dirty="0">
                  <a:solidFill>
                    <a:srgbClr val="C00000"/>
                  </a:solidFill>
                  <a:latin typeface="Courier New" pitchFamily="49" charset="0"/>
                </a:rPr>
                <a:t/>
              </a:r>
              <a:br>
                <a:rPr lang="en-GB" sz="1600" b="1" dirty="0">
                  <a:solidFill>
                    <a:srgbClr val="C00000"/>
                  </a:solidFill>
                  <a:latin typeface="Courier New" pitchFamily="49" charset="0"/>
                </a:rPr>
              </a:br>
              <a:r>
                <a:rPr lang="en-GB" sz="1600" b="1" dirty="0" smtClean="0">
                  <a:solidFill>
                    <a:srgbClr val="C00000"/>
                  </a:solidFill>
                  <a:latin typeface="Courier New" pitchFamily="49" charset="0"/>
                </a:rPr>
                <a:t>	</a:t>
              </a:r>
              <a:r>
                <a:rPr lang="en-GB" sz="1600" b="1" dirty="0" err="1" smtClean="0">
                  <a:solidFill>
                    <a:srgbClr val="0000FF"/>
                  </a:solidFill>
                  <a:latin typeface="Courier New" pitchFamily="49" charset="0"/>
                </a:rPr>
                <a:t>int</a:t>
              </a:r>
              <a:r>
                <a:rPr lang="en-GB" sz="1600" b="1" dirty="0" smtClean="0">
                  <a:latin typeface="Courier New" pitchFamily="49" charset="0"/>
                </a:rPr>
                <a:t> </a:t>
              </a:r>
              <a:r>
                <a:rPr lang="en-GB" sz="1600" b="1" dirty="0">
                  <a:latin typeface="Courier New" pitchFamily="49" charset="0"/>
                </a:rPr>
                <a:t>max = </a:t>
              </a:r>
              <a:r>
                <a:rPr lang="en-GB" sz="1600" b="1" dirty="0">
                  <a:solidFill>
                    <a:srgbClr val="006600"/>
                  </a:solidFill>
                  <a:latin typeface="Courier New" pitchFamily="49" charset="0"/>
                </a:rPr>
                <a:t>0</a:t>
              </a:r>
              <a:r>
                <a:rPr lang="en-GB" sz="1600" b="1" dirty="0">
                  <a:latin typeface="Courier New" pitchFamily="49" charset="0"/>
                </a:rPr>
                <a:t>;</a:t>
              </a:r>
              <a:br>
                <a:rPr lang="en-GB" sz="1600" b="1" dirty="0">
                  <a:latin typeface="Courier New" pitchFamily="49" charset="0"/>
                </a:rPr>
              </a:br>
              <a:r>
                <a:rPr lang="en-GB" sz="1600" b="1" dirty="0" smtClean="0">
                  <a:latin typeface="Courier New" pitchFamily="49" charset="0"/>
                </a:rPr>
                <a:t>	</a:t>
              </a:r>
              <a:r>
                <a:rPr lang="en-GB" sz="1600" b="1" dirty="0" smtClean="0">
                  <a:solidFill>
                    <a:srgbClr val="0000FF"/>
                  </a:solidFill>
                  <a:latin typeface="Courier New" pitchFamily="49" charset="0"/>
                </a:rPr>
                <a:t>if</a:t>
              </a:r>
              <a:r>
                <a:rPr lang="en-GB" sz="1600" b="1" dirty="0" smtClean="0">
                  <a:latin typeface="Courier New" pitchFamily="49" charset="0"/>
                </a:rPr>
                <a:t> (num1 </a:t>
              </a:r>
              <a:r>
                <a:rPr lang="en-GB" sz="1600" b="1" dirty="0">
                  <a:latin typeface="Courier New" pitchFamily="49" charset="0"/>
                </a:rPr>
                <a:t>&gt; </a:t>
              </a:r>
              <a:r>
                <a:rPr lang="en-GB" sz="1600" b="1" dirty="0" smtClean="0">
                  <a:latin typeface="Courier New" pitchFamily="49" charset="0"/>
                </a:rPr>
                <a:t>max)</a:t>
              </a:r>
            </a:p>
            <a:p>
              <a:pPr marL="0" lvl="1">
                <a:spcBef>
                  <a:spcPts val="0"/>
                </a:spcBef>
                <a:buClr>
                  <a:schemeClr val="accent2"/>
                </a:buClr>
                <a:buSzPct val="120000"/>
                <a:buFont typeface="Wingdings" pitchFamily="2" charset="2"/>
                <a:buNone/>
                <a:tabLst>
                  <a:tab pos="344488" algn="l"/>
                  <a:tab pos="688975" algn="l"/>
                </a:tabLst>
                <a:defRPr/>
              </a:pPr>
              <a:r>
                <a:rPr lang="en-GB" sz="1600" b="1" dirty="0">
                  <a:latin typeface="Courier New" pitchFamily="49" charset="0"/>
                </a:rPr>
                <a:t>	</a:t>
              </a:r>
              <a:r>
                <a:rPr lang="en-GB" sz="1600" b="1" dirty="0" smtClean="0">
                  <a:latin typeface="Courier New" pitchFamily="49" charset="0"/>
                </a:rPr>
                <a:t>	max = num1;</a:t>
              </a:r>
              <a:r>
                <a:rPr lang="en-GB" sz="1600" b="1" dirty="0">
                  <a:latin typeface="Courier New" pitchFamily="49" charset="0"/>
                </a:rPr>
                <a:t/>
              </a:r>
              <a:br>
                <a:rPr lang="en-GB" sz="1600" b="1" dirty="0">
                  <a:latin typeface="Courier New" pitchFamily="49" charset="0"/>
                </a:rPr>
              </a:br>
              <a:r>
                <a:rPr lang="en-GB" sz="1600" b="1" dirty="0" smtClean="0">
                  <a:latin typeface="Courier New" pitchFamily="49" charset="0"/>
                </a:rPr>
                <a:t>	</a:t>
              </a:r>
              <a:r>
                <a:rPr lang="en-GB" sz="1600" b="1" dirty="0" smtClean="0">
                  <a:solidFill>
                    <a:srgbClr val="0000FF"/>
                  </a:solidFill>
                  <a:latin typeface="Courier New" pitchFamily="49" charset="0"/>
                </a:rPr>
                <a:t>else if</a:t>
              </a:r>
              <a:r>
                <a:rPr lang="en-GB" sz="1600" b="1" dirty="0" smtClean="0">
                  <a:latin typeface="Courier New" pitchFamily="49" charset="0"/>
                </a:rPr>
                <a:t> (num2 </a:t>
              </a:r>
              <a:r>
                <a:rPr lang="en-GB" sz="1600" b="1" dirty="0">
                  <a:latin typeface="Courier New" pitchFamily="49" charset="0"/>
                </a:rPr>
                <a:t>&gt; </a:t>
              </a:r>
              <a:r>
                <a:rPr lang="en-GB" sz="1600" b="1" dirty="0" smtClean="0">
                  <a:latin typeface="Courier New" pitchFamily="49" charset="0"/>
                </a:rPr>
                <a:t>max)</a:t>
              </a:r>
              <a:r>
                <a:rPr lang="en-GB" sz="1600" b="1" dirty="0">
                  <a:latin typeface="Courier New" pitchFamily="49" charset="0"/>
                </a:rPr>
                <a:t/>
              </a:r>
              <a:br>
                <a:rPr lang="en-GB" sz="1600" b="1" dirty="0">
                  <a:latin typeface="Courier New" pitchFamily="49" charset="0"/>
                </a:rPr>
              </a:br>
              <a:r>
                <a:rPr lang="en-GB" sz="1600" b="1" dirty="0" smtClean="0">
                  <a:latin typeface="Courier New" pitchFamily="49" charset="0"/>
                </a:rPr>
                <a:t>		max </a:t>
              </a:r>
              <a:r>
                <a:rPr lang="en-GB" sz="1600" b="1" dirty="0">
                  <a:latin typeface="Courier New" pitchFamily="49" charset="0"/>
                </a:rPr>
                <a:t>= num2;</a:t>
              </a:r>
              <a:br>
                <a:rPr lang="en-GB" sz="1600" b="1" dirty="0">
                  <a:latin typeface="Courier New" pitchFamily="49" charset="0"/>
                </a:rPr>
              </a:br>
              <a:r>
                <a:rPr lang="en-GB" sz="1600" b="1" dirty="0" smtClean="0">
                  <a:latin typeface="Courier New" pitchFamily="49" charset="0"/>
                </a:rPr>
                <a:t>	</a:t>
              </a:r>
              <a:r>
                <a:rPr lang="en-GB" sz="1600" b="1" dirty="0" smtClean="0">
                  <a:solidFill>
                    <a:srgbClr val="0000FF"/>
                  </a:solidFill>
                  <a:latin typeface="Courier New" pitchFamily="49" charset="0"/>
                </a:rPr>
                <a:t>else if</a:t>
              </a:r>
              <a:r>
                <a:rPr lang="en-GB" sz="1600" b="1" dirty="0" smtClean="0">
                  <a:latin typeface="Courier New" pitchFamily="49" charset="0"/>
                </a:rPr>
                <a:t> (num3 </a:t>
              </a:r>
              <a:r>
                <a:rPr lang="en-GB" sz="1600" b="1" dirty="0">
                  <a:latin typeface="Courier New" pitchFamily="49" charset="0"/>
                </a:rPr>
                <a:t>&gt; </a:t>
              </a:r>
              <a:r>
                <a:rPr lang="en-GB" sz="1600" b="1" dirty="0" smtClean="0">
                  <a:latin typeface="Courier New" pitchFamily="49" charset="0"/>
                </a:rPr>
                <a:t>max)</a:t>
              </a:r>
              <a:r>
                <a:rPr lang="en-GB" sz="1600" b="1" dirty="0">
                  <a:latin typeface="Courier New" pitchFamily="49" charset="0"/>
                </a:rPr>
                <a:t/>
              </a:r>
              <a:br>
                <a:rPr lang="en-GB" sz="1600" b="1" dirty="0">
                  <a:latin typeface="Courier New" pitchFamily="49" charset="0"/>
                </a:rPr>
              </a:br>
              <a:r>
                <a:rPr lang="en-GB" sz="1600" b="1" dirty="0">
                  <a:latin typeface="Courier New" pitchFamily="49" charset="0"/>
                </a:rPr>
                <a:t>  </a:t>
              </a:r>
              <a:r>
                <a:rPr lang="en-GB" sz="1600" b="1" dirty="0" smtClean="0">
                  <a:latin typeface="Courier New" pitchFamily="49" charset="0"/>
                </a:rPr>
                <a:t>		max </a:t>
              </a:r>
              <a:r>
                <a:rPr lang="en-GB" sz="1600" b="1" dirty="0">
                  <a:latin typeface="Courier New" pitchFamily="49" charset="0"/>
                </a:rPr>
                <a:t>= num3</a:t>
              </a:r>
              <a:r>
                <a:rPr lang="en-GB" sz="1600" b="1" dirty="0" smtClean="0">
                  <a:latin typeface="Courier New" pitchFamily="49" charset="0"/>
                </a:rPr>
                <a:t>;</a:t>
              </a:r>
            </a:p>
            <a:p>
              <a:pPr marL="0" lvl="1">
                <a:spcBef>
                  <a:spcPts val="0"/>
                </a:spcBef>
                <a:buClr>
                  <a:schemeClr val="accent2"/>
                </a:buClr>
                <a:buSzPct val="120000"/>
                <a:buFont typeface="Wingdings" pitchFamily="2" charset="2"/>
                <a:buNone/>
                <a:tabLst>
                  <a:tab pos="344488" algn="l"/>
                  <a:tab pos="688975" algn="l"/>
                </a:tabLst>
                <a:defRPr/>
              </a:pPr>
              <a:r>
                <a:rPr lang="en-GB" sz="1600" b="1" dirty="0">
                  <a:latin typeface="Courier New" pitchFamily="49" charset="0"/>
                </a:rPr>
                <a:t>	</a:t>
              </a:r>
              <a:r>
                <a:rPr lang="en-GB" sz="1600" b="1" dirty="0" smtClean="0">
                  <a:solidFill>
                    <a:srgbClr val="0000FF"/>
                  </a:solidFill>
                  <a:latin typeface="Courier New" pitchFamily="49" charset="0"/>
                </a:rPr>
                <a:t>return</a:t>
              </a:r>
              <a:r>
                <a:rPr lang="en-GB" sz="1600" b="1" dirty="0" smtClean="0">
                  <a:latin typeface="Courier New" pitchFamily="49" charset="0"/>
                </a:rPr>
                <a:t> max;</a:t>
              </a:r>
            </a:p>
            <a:p>
              <a:pPr marL="0" lvl="1">
                <a:spcBef>
                  <a:spcPts val="0"/>
                </a:spcBef>
                <a:buClr>
                  <a:schemeClr val="accent2"/>
                </a:buClr>
                <a:buSzPct val="120000"/>
                <a:buFont typeface="Wingdings" pitchFamily="2" charset="2"/>
                <a:buNone/>
                <a:tabLst>
                  <a:tab pos="344488" algn="l"/>
                  <a:tab pos="688975" algn="l"/>
                </a:tabLst>
                <a:defRPr/>
              </a:pPr>
              <a:r>
                <a:rPr lang="en-GB" sz="1600" b="1" dirty="0">
                  <a:latin typeface="Courier New" pitchFamily="49" charset="0"/>
                </a:rPr>
                <a:t>}</a:t>
              </a:r>
            </a:p>
          </p:txBody>
        </p:sp>
        <p:sp>
          <p:nvSpPr>
            <p:cNvPr id="11" name="[Group 7]"/>
            <p:cNvSpPr txBox="1"/>
            <p:nvPr/>
          </p:nvSpPr>
          <p:spPr>
            <a:xfrm>
              <a:off x="5213569" y="4202236"/>
              <a:ext cx="2332264" cy="369332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Unit5_FindMax_v2.c</a:t>
              </a:r>
              <a:endParaRPr lang="en-SG" dirty="0"/>
            </a:p>
          </p:txBody>
        </p:sp>
      </p:grpSp>
      <p:sp>
        <p:nvSpPr>
          <p:cNvPr id="13" name="Content Placeholder 5"/>
          <p:cNvSpPr txBox="1">
            <a:spLocks/>
          </p:cNvSpPr>
          <p:nvPr/>
        </p:nvSpPr>
        <p:spPr>
          <a:xfrm>
            <a:off x="587375" y="5325979"/>
            <a:ext cx="8364120" cy="11069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7663" indent="-347663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000" dirty="0" smtClean="0"/>
              <a:t>What is wrong with this code? (There are more than one error.)</a:t>
            </a:r>
          </a:p>
          <a:p>
            <a:pPr marL="347663" indent="-347663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000" dirty="0" smtClean="0"/>
              <a:t>What test data should you use to expose its flaw?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026213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r>
              <a:rPr lang="en-GB" sz="3600" smtClean="0">
                <a:solidFill>
                  <a:srgbClr val="0000FF"/>
                </a:solidFill>
              </a:rPr>
              <a:t>7. Testing </a:t>
            </a:r>
            <a:r>
              <a:rPr lang="en-GB" sz="3600" dirty="0" smtClean="0">
                <a:solidFill>
                  <a:srgbClr val="0000FF"/>
                </a:solidFill>
              </a:rPr>
              <a:t>and Debugging (3/3)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34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idx="1"/>
          </p:nvPr>
        </p:nvSpPr>
        <p:spPr>
          <a:xfrm>
            <a:off x="587375" y="1267326"/>
            <a:ext cx="8364120" cy="1475874"/>
          </a:xfrm>
        </p:spPr>
        <p:txBody>
          <a:bodyPr>
            <a:noAutofit/>
          </a:bodyPr>
          <a:lstStyle/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dirty="0" smtClean="0"/>
              <a:t>The preceding examples will be discussed in class.</a:t>
            </a:r>
          </a:p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dirty="0" smtClean="0"/>
              <a:t>Remember: Test your programs thoroughly with your own data.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037346" y="2999874"/>
            <a:ext cx="4636169" cy="1384995"/>
          </a:xfrm>
          <a:prstGeom prst="rect">
            <a:avLst/>
          </a:prstGeom>
          <a:solidFill>
            <a:srgbClr val="CC66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Do NOT rely on </a:t>
            </a:r>
            <a:r>
              <a:rPr lang="en-US" sz="2800" dirty="0" err="1" smtClean="0">
                <a:solidFill>
                  <a:schemeClr val="bg1"/>
                </a:solidFill>
              </a:rPr>
              <a:t>CodeCrunch</a:t>
            </a:r>
            <a:r>
              <a:rPr lang="en-US" sz="2800" dirty="0" smtClean="0">
                <a:solidFill>
                  <a:schemeClr val="bg1"/>
                </a:solidFill>
              </a:rPr>
              <a:t> to test your programs!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4045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Summary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35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10" name="HighlightTextShape201406241503265130"/>
          <p:cNvSpPr>
            <a:spLocks noChangeArrowheads="1"/>
          </p:cNvSpPr>
          <p:nvPr/>
        </p:nvSpPr>
        <p:spPr bwMode="auto">
          <a:xfrm>
            <a:off x="491320" y="1219200"/>
            <a:ext cx="8127386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dirty="0" smtClean="0"/>
              <a:t>In this unit, you have learned about</a:t>
            </a: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/>
              <a:t>The use of </a:t>
            </a:r>
            <a:r>
              <a:rPr lang="en-US" sz="2400" i="1" dirty="0" smtClean="0">
                <a:solidFill>
                  <a:srgbClr val="0000FF"/>
                </a:solidFill>
              </a:rPr>
              <a:t>if-else</a:t>
            </a:r>
            <a:r>
              <a:rPr lang="en-US" sz="2400" dirty="0" smtClean="0"/>
              <a:t> construct and </a:t>
            </a:r>
            <a:r>
              <a:rPr lang="en-US" sz="2400" i="1" dirty="0" smtClean="0">
                <a:solidFill>
                  <a:srgbClr val="0000FF"/>
                </a:solidFill>
              </a:rPr>
              <a:t>switch</a:t>
            </a:r>
            <a:r>
              <a:rPr lang="en-US" sz="2400" dirty="0" smtClean="0"/>
              <a:t> construct to alter program flow</a:t>
            </a: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/>
              <a:t>The use of relational and logical operators</a:t>
            </a: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/>
              <a:t>Style issues such as indentation, naming of </a:t>
            </a:r>
            <a:r>
              <a:rPr lang="en-US" sz="2400" dirty="0" err="1" smtClean="0"/>
              <a:t>boolean</a:t>
            </a:r>
            <a:r>
              <a:rPr lang="en-US" sz="2400" dirty="0" smtClean="0"/>
              <a:t> flags and replacing </a:t>
            </a:r>
            <a:r>
              <a:rPr lang="en-US" sz="2400" i="1" dirty="0" smtClean="0">
                <a:solidFill>
                  <a:srgbClr val="0000FF"/>
                </a:solidFill>
              </a:rPr>
              <a:t>if</a:t>
            </a:r>
            <a:r>
              <a:rPr lang="en-US" sz="2400" dirty="0" smtClean="0"/>
              <a:t> statement with an assignment statement</a:t>
            </a: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/>
              <a:t>How to test a selection construct with exhaustive test data, and to ensure that all alternative paths in the selection construct are examined</a:t>
            </a: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88806392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bldLvl="2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824163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 smtClean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4" name="[Date Placeholder 3]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Unit</a:t>
            </a:r>
            <a:r>
              <a:rPr lang="en-US" dirty="0"/>
              <a:t>5</a:t>
            </a:r>
            <a:r>
              <a:rPr smtClean="0"/>
              <a:t> </a:t>
            </a:r>
            <a:r>
              <a:rPr dirty="0" smtClean="0"/>
              <a:t>- </a:t>
            </a:r>
            <a:fld id="{24D17162-63A3-49DC-92B1-933428BCC85F}" type="slidenum">
              <a:rPr smtClean="0"/>
              <a:pPr>
                <a:defRPr/>
              </a:pPr>
              <a:t>36</a:t>
            </a:fld>
            <a:endParaRPr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PPAck20140804103520757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smtClean="0"/>
              <a:t>CS1010 (AY2014/5 Semester 1)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Unit5 - </a:t>
            </a:r>
            <a:fld id="{2E4790E1-2590-4AEE-892D-AB46A7688113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pic>
        <p:nvPicPr>
          <p:cNvPr id="4" name="Picture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24" y="992124"/>
            <a:ext cx="7845552" cy="487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2550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80410374070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r>
              <a:rPr lang="en-GB" sz="3600" smtClean="0">
                <a:solidFill>
                  <a:srgbClr val="0000FF"/>
                </a:solidFill>
              </a:rPr>
              <a:t>Unit 5: Selection Statements (2/2)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4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8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418641" y="1282890"/>
            <a:ext cx="8420559" cy="5205832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ClrTx/>
              <a:buSzPct val="100000"/>
              <a:buFont typeface="+mj-lt"/>
              <a:buAutoNum type="arabicPeriod" startAt="3"/>
            </a:pPr>
            <a:r>
              <a:rPr lang="en-GB" sz="2800" dirty="0" smtClean="0"/>
              <a:t>Nested </a:t>
            </a:r>
            <a:r>
              <a:rPr lang="en-GB" sz="2800" i="1" dirty="0">
                <a:latin typeface="Garamond" panose="02020404030301010803" pitchFamily="18" charset="0"/>
              </a:rPr>
              <a:t>if</a:t>
            </a:r>
            <a:r>
              <a:rPr lang="en-GB" sz="2800" dirty="0"/>
              <a:t> and </a:t>
            </a:r>
            <a:r>
              <a:rPr lang="en-GB" sz="2800" i="1" dirty="0">
                <a:latin typeface="Garamond" panose="02020404030301010803" pitchFamily="18" charset="0"/>
              </a:rPr>
              <a:t>if-else</a:t>
            </a:r>
            <a:r>
              <a:rPr lang="en-GB" sz="2800" dirty="0"/>
              <a:t> Statements</a:t>
            </a:r>
          </a:p>
          <a:p>
            <a:pPr marL="514350" indent="-514350">
              <a:spcBef>
                <a:spcPts val="1200"/>
              </a:spcBef>
              <a:buClrTx/>
              <a:buSzPct val="100000"/>
              <a:buFont typeface="+mj-lt"/>
              <a:buAutoNum type="arabicPeriod" startAt="3"/>
            </a:pPr>
            <a:r>
              <a:rPr lang="en-GB" sz="2800" dirty="0" smtClean="0"/>
              <a:t>Style Issues</a:t>
            </a:r>
          </a:p>
          <a:p>
            <a:pPr marL="514350" indent="-514350">
              <a:spcBef>
                <a:spcPts val="1200"/>
              </a:spcBef>
              <a:buClrTx/>
              <a:buSzPct val="100000"/>
              <a:buFont typeface="+mj-lt"/>
              <a:buAutoNum type="arabicPeriod" startAt="3"/>
            </a:pPr>
            <a:r>
              <a:rPr lang="en-GB" sz="2800" dirty="0" smtClean="0"/>
              <a:t>Common Errors</a:t>
            </a:r>
          </a:p>
          <a:p>
            <a:pPr marL="514350" indent="-514350">
              <a:spcBef>
                <a:spcPts val="1200"/>
              </a:spcBef>
              <a:buClrTx/>
              <a:buSzPct val="100000"/>
              <a:buFont typeface="+mj-lt"/>
              <a:buAutoNum type="arabicPeriod" startAt="3"/>
            </a:pPr>
            <a:r>
              <a:rPr lang="en-GB" sz="2800" dirty="0" smtClean="0"/>
              <a:t>The </a:t>
            </a:r>
            <a:r>
              <a:rPr lang="en-GB" sz="2800" i="1" dirty="0" smtClean="0">
                <a:latin typeface="Garamond" panose="02020404030301010803" pitchFamily="18" charset="0"/>
              </a:rPr>
              <a:t>switch</a:t>
            </a:r>
            <a:r>
              <a:rPr lang="en-GB" sz="2800" dirty="0" smtClean="0"/>
              <a:t> Statement</a:t>
            </a:r>
          </a:p>
          <a:p>
            <a:pPr marL="514350" indent="-514350">
              <a:spcBef>
                <a:spcPts val="1200"/>
              </a:spcBef>
              <a:buClrTx/>
              <a:buSzPct val="100000"/>
              <a:buFont typeface="+mj-lt"/>
              <a:buAutoNum type="arabicPeriod" startAt="3"/>
            </a:pPr>
            <a:r>
              <a:rPr lang="en-GB" sz="2800" dirty="0" smtClean="0"/>
              <a:t>Testing and Debugging</a:t>
            </a:r>
          </a:p>
        </p:txBody>
      </p:sp>
    </p:spTree>
    <p:extLst>
      <p:ext uri="{BB962C8B-B14F-4D97-AF65-F5344CB8AC3E}">
        <p14:creationId xmlns:p14="http://schemas.microsoft.com/office/powerpoint/2010/main" val="104742628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290A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290A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1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290A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1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290A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1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1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290A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5"/>
      <p:bldP spid="8" grpId="1" uiExpand="1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1. Sequential Control Flow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5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idx="1"/>
          </p:nvPr>
        </p:nvSpPr>
        <p:spPr>
          <a:xfrm>
            <a:off x="587375" y="1187450"/>
            <a:ext cx="7167440" cy="1415073"/>
          </a:xfrm>
        </p:spPr>
        <p:txBody>
          <a:bodyPr/>
          <a:lstStyle/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mtClean="0"/>
              <a:t>Recall Simple “drawing” problem in Unit 4:</a:t>
            </a:r>
          </a:p>
          <a:p>
            <a:pPr marL="457200" indent="-457200">
              <a:spcBef>
                <a:spcPts val="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None/>
              <a:tabLst>
                <a:tab pos="457200" algn="l"/>
              </a:tabLst>
              <a:defRPr/>
            </a:pPr>
            <a:r>
              <a:rPr lang="en-US"/>
              <a:t>	</a:t>
            </a:r>
            <a:r>
              <a:rPr lang="en-US" sz="2000" smtClean="0">
                <a:solidFill>
                  <a:srgbClr val="C00000"/>
                </a:solidFill>
              </a:rPr>
              <a:t>Write a program to draw a rocket ship, a male stick figure, and a female stick figure.</a:t>
            </a:r>
            <a:endParaRPr lang="en-US" sz="2000" dirty="0">
              <a:solidFill>
                <a:srgbClr val="C0000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8134864" y="609560"/>
            <a:ext cx="668337" cy="4796775"/>
            <a:chOff x="8134864" y="609560"/>
            <a:chExt cx="668337" cy="4796775"/>
          </a:xfrm>
        </p:grpSpPr>
        <p:pic>
          <p:nvPicPr>
            <p:cNvPr id="10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58839" y="609560"/>
              <a:ext cx="365702" cy="11909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266577" y="2251951"/>
              <a:ext cx="404911" cy="1202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9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271341" y="3959245"/>
              <a:ext cx="395382" cy="11833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TextBox 11"/>
            <p:cNvSpPr txBox="1">
              <a:spLocks noChangeArrowheads="1"/>
            </p:cNvSpPr>
            <p:nvPr/>
          </p:nvSpPr>
          <p:spPr bwMode="auto">
            <a:xfrm>
              <a:off x="8170022" y="1762247"/>
              <a:ext cx="598021" cy="276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i="1" dirty="0"/>
                <a:t>rocket</a:t>
              </a:r>
              <a:endParaRPr lang="en-SG" sz="1200" i="1" dirty="0"/>
            </a:p>
          </p:txBody>
        </p:sp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8170582" y="3408886"/>
              <a:ext cx="5969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i="1" dirty="0"/>
                <a:t>male</a:t>
              </a:r>
              <a:endParaRPr lang="en-SG" sz="1200" i="1" dirty="0"/>
            </a:p>
          </p:txBody>
        </p:sp>
        <p:sp>
          <p:nvSpPr>
            <p:cNvPr id="16" name="TextBox 15"/>
            <p:cNvSpPr txBox="1">
              <a:spLocks noChangeArrowheads="1"/>
            </p:cNvSpPr>
            <p:nvPr/>
          </p:nvSpPr>
          <p:spPr bwMode="auto">
            <a:xfrm>
              <a:off x="8134864" y="5130110"/>
              <a:ext cx="668337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i="1" dirty="0"/>
                <a:t>female</a:t>
              </a:r>
              <a:endParaRPr lang="en-SG" sz="1200" i="1" dirty="0"/>
            </a:p>
          </p:txBody>
        </p:sp>
      </p:grpSp>
      <p:sp>
        <p:nvSpPr>
          <p:cNvPr id="17" name="Freeform 29"/>
          <p:cNvSpPr>
            <a:spLocks/>
          </p:cNvSpPr>
          <p:nvPr/>
        </p:nvSpPr>
        <p:spPr bwMode="auto">
          <a:xfrm>
            <a:off x="2752725" y="5067300"/>
            <a:ext cx="2800350" cy="571500"/>
          </a:xfrm>
          <a:custGeom>
            <a:avLst/>
            <a:gdLst>
              <a:gd name="T0" fmla="*/ 2147483647 w 1764"/>
              <a:gd name="T1" fmla="*/ 0 h 360"/>
              <a:gd name="T2" fmla="*/ 0 w 1764"/>
              <a:gd name="T3" fmla="*/ 0 h 360"/>
              <a:gd name="T4" fmla="*/ 0 w 1764"/>
              <a:gd name="T5" fmla="*/ 2147483647 h 360"/>
              <a:gd name="T6" fmla="*/ 0 60000 65536"/>
              <a:gd name="T7" fmla="*/ 0 60000 65536"/>
              <a:gd name="T8" fmla="*/ 0 60000 65536"/>
              <a:gd name="T9" fmla="*/ 0 w 1764"/>
              <a:gd name="T10" fmla="*/ 0 h 360"/>
              <a:gd name="T11" fmla="*/ 1764 w 1764"/>
              <a:gd name="T12" fmla="*/ 360 h 3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4" h="360">
                <a:moveTo>
                  <a:pt x="1764" y="0"/>
                </a:moveTo>
                <a:lnTo>
                  <a:pt x="0" y="0"/>
                </a:lnTo>
                <a:lnTo>
                  <a:pt x="0" y="36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diamond" w="med" len="med"/>
            <a:tailEnd type="triangle" w="med" len="med"/>
          </a:ln>
        </p:spPr>
        <p:txBody>
          <a:bodyPr/>
          <a:lstStyle/>
          <a:p>
            <a:endParaRPr lang="en-SG"/>
          </a:p>
        </p:txBody>
      </p:sp>
      <p:grpSp>
        <p:nvGrpSpPr>
          <p:cNvPr id="18" name="Group 17"/>
          <p:cNvGrpSpPr/>
          <p:nvPr/>
        </p:nvGrpSpPr>
        <p:grpSpPr>
          <a:xfrm>
            <a:off x="3926554" y="2689925"/>
            <a:ext cx="795679" cy="397839"/>
            <a:chOff x="4387" y="1455344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19" name="Rectangle 18"/>
            <p:cNvSpPr/>
            <p:nvPr/>
          </p:nvSpPr>
          <p:spPr>
            <a:xfrm>
              <a:off x="4387" y="1455344"/>
              <a:ext cx="795679" cy="397839"/>
            </a:xfrm>
            <a:prstGeom prst="rect">
              <a:avLst/>
            </a:prstGeom>
            <a:gradFill rotWithShape="0">
              <a:gsLst>
                <a:gs pos="0">
                  <a:srgbClr val="E6DCAC"/>
                </a:gs>
                <a:gs pos="12000">
                  <a:srgbClr val="E6D78A"/>
                </a:gs>
                <a:gs pos="30000">
                  <a:srgbClr val="C7AC4C"/>
                </a:gs>
                <a:gs pos="45000">
                  <a:srgbClr val="E6D78A"/>
                </a:gs>
                <a:gs pos="77000">
                  <a:srgbClr val="C7AC4C"/>
                </a:gs>
                <a:gs pos="100000">
                  <a:srgbClr val="E6DCAC"/>
                </a:gs>
              </a:gsLst>
              <a:lin ang="16200000" scaled="0"/>
            </a:gra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4387" y="1455344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Triangle</a:t>
              </a:r>
              <a:endParaRPr lang="en-US" sz="1000" kern="12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926554" y="3266355"/>
            <a:ext cx="795679" cy="397839"/>
            <a:chOff x="967158" y="1455344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22" name="Rectangle 21"/>
            <p:cNvSpPr/>
            <p:nvPr/>
          </p:nvSpPr>
          <p:spPr>
            <a:xfrm>
              <a:off x="967158" y="1455344"/>
              <a:ext cx="795679" cy="397839"/>
            </a:xfrm>
            <a:prstGeom prst="rect">
              <a:avLst/>
            </a:prstGeom>
            <a:gradFill rotWithShape="0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16200000" scaled="0"/>
            </a:gra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967158" y="1455344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Rectangle</a:t>
              </a:r>
              <a:endParaRPr lang="en-US" sz="1000" kern="12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926554" y="3831771"/>
            <a:ext cx="795679" cy="397839"/>
            <a:chOff x="1929930" y="1455344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25" name="Rectangle 24"/>
            <p:cNvSpPr/>
            <p:nvPr/>
          </p:nvSpPr>
          <p:spPr>
            <a:xfrm>
              <a:off x="1929930" y="1455344"/>
              <a:ext cx="795679" cy="397839"/>
            </a:xfrm>
            <a:prstGeom prst="rect">
              <a:avLst/>
            </a:prstGeom>
            <a:gradFill rotWithShape="0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16200000" scaled="0"/>
            </a:gra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1929930" y="1455344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Inverted V</a:t>
              </a:r>
              <a:endParaRPr lang="en-US" sz="1000" kern="1200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482970" y="3691666"/>
            <a:ext cx="795679" cy="397839"/>
            <a:chOff x="2892702" y="1455344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28" name="Rectangle 27"/>
            <p:cNvSpPr/>
            <p:nvPr/>
          </p:nvSpPr>
          <p:spPr>
            <a:xfrm>
              <a:off x="2892702" y="1455344"/>
              <a:ext cx="795679" cy="397839"/>
            </a:xfrm>
            <a:prstGeom prst="rect">
              <a:avLst/>
            </a:prstGeom>
            <a:gradFill rotWithShape="0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16200000" scaled="0"/>
            </a:gra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2892702" y="1455344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Circle</a:t>
              </a:r>
              <a:endParaRPr lang="en-US" sz="1000" kern="1200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482970" y="4278726"/>
            <a:ext cx="795679" cy="397839"/>
            <a:chOff x="3855473" y="1455344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31" name="Rectangle 30"/>
            <p:cNvSpPr/>
            <p:nvPr/>
          </p:nvSpPr>
          <p:spPr>
            <a:xfrm>
              <a:off x="3855473" y="1455344"/>
              <a:ext cx="795679" cy="397839"/>
            </a:xfrm>
            <a:prstGeom prst="rect">
              <a:avLst/>
            </a:prstGeom>
            <a:gradFill rotWithShape="0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16200000" scaled="0"/>
            </a:gra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3855473" y="1455344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Rectangle</a:t>
              </a:r>
              <a:endParaRPr lang="en-US" sz="1000" kern="12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482970" y="4844143"/>
            <a:ext cx="795679" cy="397839"/>
            <a:chOff x="4818245" y="1455344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34" name="Rectangle 33"/>
            <p:cNvSpPr/>
            <p:nvPr/>
          </p:nvSpPr>
          <p:spPr>
            <a:xfrm>
              <a:off x="4818245" y="1455344"/>
              <a:ext cx="795679" cy="397839"/>
            </a:xfrm>
            <a:prstGeom prst="rect">
              <a:avLst/>
            </a:prstGeom>
            <a:gradFill rotWithShape="0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16200000" scaled="0"/>
            </a:gra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5" name="Rectangle 34"/>
            <p:cNvSpPr/>
            <p:nvPr/>
          </p:nvSpPr>
          <p:spPr>
            <a:xfrm>
              <a:off x="4818245" y="1455344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Inverted V</a:t>
              </a:r>
              <a:endParaRPr lang="en-US" sz="1000" kern="1200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7150804" y="4672020"/>
            <a:ext cx="795679" cy="397839"/>
            <a:chOff x="5781017" y="1455344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37" name="Rectangle 36"/>
            <p:cNvSpPr/>
            <p:nvPr/>
          </p:nvSpPr>
          <p:spPr>
            <a:xfrm>
              <a:off x="5781017" y="1455344"/>
              <a:ext cx="795679" cy="397839"/>
            </a:xfrm>
            <a:prstGeom prst="rect">
              <a:avLst/>
            </a:prstGeom>
            <a:gradFill rotWithShape="0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16200000" scaled="0"/>
            </a:gra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5781017" y="1455344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Circle</a:t>
              </a:r>
              <a:endParaRPr lang="en-US" sz="1000" kern="12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150804" y="5259082"/>
            <a:ext cx="795679" cy="397839"/>
            <a:chOff x="6743788" y="1455344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40" name="Rectangle 39"/>
            <p:cNvSpPr/>
            <p:nvPr/>
          </p:nvSpPr>
          <p:spPr>
            <a:xfrm>
              <a:off x="6743788" y="1455344"/>
              <a:ext cx="795679" cy="397839"/>
            </a:xfrm>
            <a:prstGeom prst="rect">
              <a:avLst/>
            </a:prstGeom>
            <a:gradFill rotWithShape="0">
              <a:gsLst>
                <a:gs pos="0">
                  <a:srgbClr val="E6DCAC"/>
                </a:gs>
                <a:gs pos="12000">
                  <a:srgbClr val="E6D78A"/>
                </a:gs>
                <a:gs pos="30000">
                  <a:srgbClr val="C7AC4C"/>
                </a:gs>
                <a:gs pos="45000">
                  <a:srgbClr val="E6D78A"/>
                </a:gs>
                <a:gs pos="77000">
                  <a:srgbClr val="C7AC4C"/>
                </a:gs>
                <a:gs pos="100000">
                  <a:srgbClr val="E6DCAC"/>
                </a:gs>
              </a:gsLst>
              <a:lin ang="16200000" scaled="0"/>
            </a:gra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6743788" y="1455344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Triangle</a:t>
              </a:r>
              <a:endParaRPr lang="en-US" sz="1000" kern="1200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7150804" y="5824883"/>
            <a:ext cx="795679" cy="397839"/>
            <a:chOff x="7706560" y="1455344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43" name="Rectangle 42"/>
            <p:cNvSpPr/>
            <p:nvPr/>
          </p:nvSpPr>
          <p:spPr>
            <a:xfrm>
              <a:off x="7706560" y="1455344"/>
              <a:ext cx="795679" cy="397839"/>
            </a:xfrm>
            <a:prstGeom prst="rect">
              <a:avLst/>
            </a:prstGeom>
            <a:gradFill rotWithShape="0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16200000" scaled="0"/>
            </a:gra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7706560" y="1455344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Inverted V</a:t>
              </a:r>
              <a:endParaRPr lang="en-US" sz="1000" kern="12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720572" y="4171681"/>
            <a:ext cx="795679" cy="397839"/>
            <a:chOff x="3855473" y="325480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46" name="Rectangle 45"/>
            <p:cNvSpPr/>
            <p:nvPr/>
          </p:nvSpPr>
          <p:spPr>
            <a:xfrm>
              <a:off x="3855473" y="325480"/>
              <a:ext cx="795679" cy="397839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7" name="Rectangle 46"/>
            <p:cNvSpPr/>
            <p:nvPr/>
          </p:nvSpPr>
          <p:spPr>
            <a:xfrm>
              <a:off x="3855473" y="325480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3 Figures</a:t>
              </a:r>
              <a:endParaRPr lang="en-US" sz="1000" kern="1200" dirty="0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2335259" y="3114640"/>
            <a:ext cx="795679" cy="397839"/>
            <a:chOff x="967158" y="890412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49" name="Rectangle 48"/>
            <p:cNvSpPr/>
            <p:nvPr/>
          </p:nvSpPr>
          <p:spPr>
            <a:xfrm>
              <a:off x="967158" y="890412"/>
              <a:ext cx="795679" cy="397839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0" name="Rectangle 49"/>
            <p:cNvSpPr/>
            <p:nvPr/>
          </p:nvSpPr>
          <p:spPr>
            <a:xfrm>
              <a:off x="967158" y="890412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Rocket Ship</a:t>
              </a:r>
              <a:endParaRPr lang="en-US" sz="1000" kern="1200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2335259" y="4247525"/>
            <a:ext cx="795679" cy="397839"/>
            <a:chOff x="3855473" y="890412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52" name="Rectangle 51"/>
            <p:cNvSpPr/>
            <p:nvPr/>
          </p:nvSpPr>
          <p:spPr>
            <a:xfrm>
              <a:off x="3855473" y="890412"/>
              <a:ext cx="795679" cy="397839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3" name="Rectangle 52"/>
            <p:cNvSpPr/>
            <p:nvPr/>
          </p:nvSpPr>
          <p:spPr>
            <a:xfrm>
              <a:off x="3855473" y="890412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Male Stick Figure</a:t>
              </a:r>
              <a:endParaRPr lang="en-US" sz="1000" kern="1200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2335259" y="5651012"/>
            <a:ext cx="795679" cy="397839"/>
            <a:chOff x="6743788" y="890412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55" name="Rectangle 54"/>
            <p:cNvSpPr/>
            <p:nvPr/>
          </p:nvSpPr>
          <p:spPr>
            <a:xfrm>
              <a:off x="6743788" y="890412"/>
              <a:ext cx="795679" cy="397839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6" name="Rectangle 55"/>
            <p:cNvSpPr/>
            <p:nvPr/>
          </p:nvSpPr>
          <p:spPr>
            <a:xfrm>
              <a:off x="6743788" y="890412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Female Stick Figure</a:t>
              </a:r>
              <a:endParaRPr lang="en-US" sz="1000" kern="1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516828" y="2861534"/>
            <a:ext cx="1215614" cy="1376979"/>
            <a:chOff x="1516828" y="2861534"/>
            <a:chExt cx="1215614" cy="1376979"/>
          </a:xfrm>
        </p:grpSpPr>
        <p:cxnSp>
          <p:nvCxnSpPr>
            <p:cNvPr id="58" name="Straight Connector 57"/>
            <p:cNvCxnSpPr/>
            <p:nvPr/>
          </p:nvCxnSpPr>
          <p:spPr bwMode="auto">
            <a:xfrm>
              <a:off x="1516828" y="4238513"/>
              <a:ext cx="398033" cy="0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59" name="Straight Connector 58"/>
            <p:cNvCxnSpPr/>
            <p:nvPr/>
          </p:nvCxnSpPr>
          <p:spPr bwMode="auto">
            <a:xfrm flipV="1">
              <a:off x="1914861" y="2872292"/>
              <a:ext cx="0" cy="1355463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0" name="Straight Connector 59"/>
            <p:cNvCxnSpPr/>
            <p:nvPr/>
          </p:nvCxnSpPr>
          <p:spPr bwMode="auto">
            <a:xfrm>
              <a:off x="1925619" y="2861534"/>
              <a:ext cx="806823" cy="0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1" name="Straight Arrow Connector 60"/>
            <p:cNvCxnSpPr/>
            <p:nvPr/>
          </p:nvCxnSpPr>
          <p:spPr bwMode="auto">
            <a:xfrm>
              <a:off x="2721685" y="2872292"/>
              <a:ext cx="0" cy="225910"/>
            </a:xfrm>
            <a:prstGeom prst="straightConnector1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62" name="Straight Arrow Connector 61"/>
          <p:cNvCxnSpPr>
            <a:stCxn id="20" idx="2"/>
            <a:endCxn id="23" idx="0"/>
          </p:cNvCxnSpPr>
          <p:nvPr/>
        </p:nvCxnSpPr>
        <p:spPr bwMode="auto">
          <a:xfrm>
            <a:off x="4324394" y="3087764"/>
            <a:ext cx="0" cy="178591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63" name="Group 62"/>
          <p:cNvGrpSpPr/>
          <p:nvPr/>
        </p:nvGrpSpPr>
        <p:grpSpPr>
          <a:xfrm>
            <a:off x="3130475" y="2506532"/>
            <a:ext cx="1206469" cy="785308"/>
            <a:chOff x="3130475" y="2506532"/>
            <a:chExt cx="1206469" cy="785308"/>
          </a:xfrm>
        </p:grpSpPr>
        <p:cxnSp>
          <p:nvCxnSpPr>
            <p:cNvPr id="64" name="Straight Connector 63"/>
            <p:cNvCxnSpPr/>
            <p:nvPr/>
          </p:nvCxnSpPr>
          <p:spPr bwMode="auto">
            <a:xfrm>
              <a:off x="3130475" y="3291840"/>
              <a:ext cx="365760" cy="0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 flipV="1">
              <a:off x="3506993" y="2517289"/>
              <a:ext cx="0" cy="774551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 bwMode="auto">
            <a:xfrm>
              <a:off x="3506992" y="2506532"/>
              <a:ext cx="828340" cy="0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7" name="Straight Arrow Connector 66"/>
            <p:cNvCxnSpPr/>
            <p:nvPr/>
          </p:nvCxnSpPr>
          <p:spPr bwMode="auto">
            <a:xfrm>
              <a:off x="4336944" y="2508644"/>
              <a:ext cx="0" cy="178591"/>
            </a:xfrm>
            <a:prstGeom prst="straightConnector1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68" name="Straight Arrow Connector 67"/>
          <p:cNvCxnSpPr/>
          <p:nvPr/>
        </p:nvCxnSpPr>
        <p:spPr bwMode="auto">
          <a:xfrm>
            <a:off x="4304671" y="3670470"/>
            <a:ext cx="0" cy="178591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69" name="Group 68"/>
          <p:cNvGrpSpPr/>
          <p:nvPr/>
        </p:nvGrpSpPr>
        <p:grpSpPr>
          <a:xfrm>
            <a:off x="2710927" y="3969572"/>
            <a:ext cx="1172584" cy="236668"/>
            <a:chOff x="2710927" y="3969572"/>
            <a:chExt cx="1172584" cy="236668"/>
          </a:xfrm>
        </p:grpSpPr>
        <p:cxnSp>
          <p:nvCxnSpPr>
            <p:cNvPr id="70" name="Straight Connector 69"/>
            <p:cNvCxnSpPr/>
            <p:nvPr/>
          </p:nvCxnSpPr>
          <p:spPr bwMode="auto">
            <a:xfrm>
              <a:off x="2721685" y="3969572"/>
              <a:ext cx="1161826" cy="0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1" name="Straight Arrow Connector 70"/>
            <p:cNvCxnSpPr/>
            <p:nvPr/>
          </p:nvCxnSpPr>
          <p:spPr bwMode="auto">
            <a:xfrm>
              <a:off x="2710927" y="3980329"/>
              <a:ext cx="0" cy="225911"/>
            </a:xfrm>
            <a:prstGeom prst="straightConnector1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72" name="Straight Arrow Connector 71"/>
          <p:cNvCxnSpPr/>
          <p:nvPr/>
        </p:nvCxnSpPr>
        <p:spPr bwMode="auto">
          <a:xfrm>
            <a:off x="5896804" y="4090018"/>
            <a:ext cx="0" cy="178591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73" name="Straight Arrow Connector 72"/>
          <p:cNvCxnSpPr/>
          <p:nvPr/>
        </p:nvCxnSpPr>
        <p:spPr bwMode="auto">
          <a:xfrm>
            <a:off x="5896804" y="4672724"/>
            <a:ext cx="0" cy="178591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74" name="Group 73"/>
          <p:cNvGrpSpPr/>
          <p:nvPr/>
        </p:nvGrpSpPr>
        <p:grpSpPr>
          <a:xfrm>
            <a:off x="3151991" y="3463962"/>
            <a:ext cx="2743200" cy="989704"/>
            <a:chOff x="3151991" y="3463962"/>
            <a:chExt cx="2743200" cy="989704"/>
          </a:xfrm>
        </p:grpSpPr>
        <p:cxnSp>
          <p:nvCxnSpPr>
            <p:cNvPr id="75" name="Straight Connector 74"/>
            <p:cNvCxnSpPr/>
            <p:nvPr/>
          </p:nvCxnSpPr>
          <p:spPr bwMode="auto">
            <a:xfrm>
              <a:off x="3151991" y="4453666"/>
              <a:ext cx="1904103" cy="0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6" name="Straight Connector 75"/>
            <p:cNvCxnSpPr/>
            <p:nvPr/>
          </p:nvCxnSpPr>
          <p:spPr bwMode="auto">
            <a:xfrm flipV="1">
              <a:off x="5056094" y="3474720"/>
              <a:ext cx="0" cy="968188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7" name="Straight Connector 76"/>
            <p:cNvCxnSpPr/>
            <p:nvPr/>
          </p:nvCxnSpPr>
          <p:spPr bwMode="auto">
            <a:xfrm>
              <a:off x="5056094" y="3463962"/>
              <a:ext cx="839097" cy="0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8" name="Straight Arrow Connector 77"/>
            <p:cNvCxnSpPr/>
            <p:nvPr/>
          </p:nvCxnSpPr>
          <p:spPr bwMode="auto">
            <a:xfrm>
              <a:off x="5895191" y="3463962"/>
              <a:ext cx="0" cy="204396"/>
            </a:xfrm>
            <a:prstGeom prst="straightConnector1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79" name="Straight Arrow Connector 78"/>
          <p:cNvCxnSpPr/>
          <p:nvPr/>
        </p:nvCxnSpPr>
        <p:spPr bwMode="auto">
          <a:xfrm>
            <a:off x="7544517" y="5081514"/>
            <a:ext cx="0" cy="178591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80" name="Straight Arrow Connector 79"/>
          <p:cNvCxnSpPr/>
          <p:nvPr/>
        </p:nvCxnSpPr>
        <p:spPr bwMode="auto">
          <a:xfrm>
            <a:off x="7544517" y="5664220"/>
            <a:ext cx="0" cy="178591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81" name="Group 80"/>
          <p:cNvGrpSpPr/>
          <p:nvPr/>
        </p:nvGrpSpPr>
        <p:grpSpPr>
          <a:xfrm>
            <a:off x="3108960" y="4464424"/>
            <a:ext cx="4421393" cy="1387736"/>
            <a:chOff x="3108960" y="4464424"/>
            <a:chExt cx="4421393" cy="1387736"/>
          </a:xfrm>
        </p:grpSpPr>
        <p:cxnSp>
          <p:nvCxnSpPr>
            <p:cNvPr id="82" name="Straight Connector 81"/>
            <p:cNvCxnSpPr/>
            <p:nvPr/>
          </p:nvCxnSpPr>
          <p:spPr bwMode="auto">
            <a:xfrm>
              <a:off x="3108960" y="5852160"/>
              <a:ext cx="3539265" cy="0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3" name="Straight Connector 82"/>
            <p:cNvCxnSpPr/>
            <p:nvPr/>
          </p:nvCxnSpPr>
          <p:spPr bwMode="auto">
            <a:xfrm flipV="1">
              <a:off x="6648226" y="4464424"/>
              <a:ext cx="0" cy="1387736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>
              <a:off x="6648226" y="4464424"/>
              <a:ext cx="882127" cy="0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5" name="Straight Arrow Connector 84"/>
            <p:cNvCxnSpPr/>
            <p:nvPr/>
          </p:nvCxnSpPr>
          <p:spPr bwMode="auto">
            <a:xfrm>
              <a:off x="7530353" y="4475181"/>
              <a:ext cx="0" cy="161365"/>
            </a:xfrm>
            <a:prstGeom prst="straightConnector1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922919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1. Non-Sequential Control Flow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6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idx="1"/>
          </p:nvPr>
        </p:nvSpPr>
        <p:spPr>
          <a:xfrm>
            <a:off x="587375" y="1187450"/>
            <a:ext cx="8292856" cy="1415073"/>
          </a:xfrm>
        </p:spPr>
        <p:txBody>
          <a:bodyPr>
            <a:normAutofit lnSpcReduction="10000"/>
          </a:bodyPr>
          <a:lstStyle/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mtClean="0"/>
              <a:t>New requirement:</a:t>
            </a:r>
          </a:p>
          <a:p>
            <a:pPr marL="457200" indent="-457200">
              <a:spcBef>
                <a:spcPts val="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None/>
              <a:tabLst>
                <a:tab pos="457200" algn="l"/>
              </a:tabLst>
              <a:defRPr/>
            </a:pPr>
            <a:r>
              <a:rPr lang="en-US"/>
              <a:t>	</a:t>
            </a:r>
            <a:r>
              <a:rPr lang="en-US" sz="2000" smtClean="0">
                <a:solidFill>
                  <a:srgbClr val="C00000"/>
                </a:solidFill>
              </a:rPr>
              <a:t>Write a program to allow user to select only ONE of the following options: Draw a (1) rocket ship, (2) male stick figure, or (3) female stick figure.</a:t>
            </a:r>
            <a:endParaRPr lang="en-US" sz="2000" dirty="0">
              <a:solidFill>
                <a:srgbClr val="C00000"/>
              </a:solidFill>
            </a:endParaRPr>
          </a:p>
        </p:txBody>
      </p:sp>
      <p:grpSp>
        <p:nvGrpSpPr>
          <p:cNvPr id="86" name="Group 156"/>
          <p:cNvGrpSpPr/>
          <p:nvPr/>
        </p:nvGrpSpPr>
        <p:grpSpPr>
          <a:xfrm>
            <a:off x="3108960" y="4464424"/>
            <a:ext cx="4421393" cy="1387736"/>
            <a:chOff x="3108960" y="4464424"/>
            <a:chExt cx="4421393" cy="1387736"/>
          </a:xfrm>
        </p:grpSpPr>
        <p:cxnSp>
          <p:nvCxnSpPr>
            <p:cNvPr id="87" name="Straight Connector 86"/>
            <p:cNvCxnSpPr/>
            <p:nvPr/>
          </p:nvCxnSpPr>
          <p:spPr bwMode="auto">
            <a:xfrm>
              <a:off x="3108960" y="5852160"/>
              <a:ext cx="3539265" cy="0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rgbClr val="00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 bwMode="auto">
            <a:xfrm flipV="1">
              <a:off x="6648226" y="4464424"/>
              <a:ext cx="0" cy="1387736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rgbClr val="00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 bwMode="auto">
            <a:xfrm>
              <a:off x="6648226" y="4464424"/>
              <a:ext cx="882127" cy="0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rgbClr val="00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90" name="Straight Arrow Connector 89"/>
            <p:cNvCxnSpPr/>
            <p:nvPr/>
          </p:nvCxnSpPr>
          <p:spPr bwMode="auto">
            <a:xfrm>
              <a:off x="7530353" y="4475181"/>
              <a:ext cx="0" cy="161365"/>
            </a:xfrm>
            <a:prstGeom prst="straightConnector1">
              <a:avLst/>
            </a:prstGeom>
            <a:solidFill>
              <a:schemeClr val="accent1"/>
            </a:solidFill>
            <a:ln w="19050" cap="sq" cmpd="sng" algn="ctr">
              <a:solidFill>
                <a:srgbClr val="0066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91" name="Group 32"/>
          <p:cNvGrpSpPr/>
          <p:nvPr/>
        </p:nvGrpSpPr>
        <p:grpSpPr>
          <a:xfrm>
            <a:off x="3926554" y="2689925"/>
            <a:ext cx="795679" cy="397839"/>
            <a:chOff x="4387" y="1455344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92" name="Rectangle 91"/>
            <p:cNvSpPr/>
            <p:nvPr/>
          </p:nvSpPr>
          <p:spPr>
            <a:xfrm>
              <a:off x="4387" y="1455344"/>
              <a:ext cx="795679" cy="397839"/>
            </a:xfrm>
            <a:prstGeom prst="rect">
              <a:avLst/>
            </a:prstGeom>
            <a:gradFill rotWithShape="0">
              <a:gsLst>
                <a:gs pos="0">
                  <a:srgbClr val="E6DCAC"/>
                </a:gs>
                <a:gs pos="12000">
                  <a:srgbClr val="E6D78A"/>
                </a:gs>
                <a:gs pos="30000">
                  <a:srgbClr val="C7AC4C"/>
                </a:gs>
                <a:gs pos="45000">
                  <a:srgbClr val="E6D78A"/>
                </a:gs>
                <a:gs pos="77000">
                  <a:srgbClr val="C7AC4C"/>
                </a:gs>
                <a:gs pos="100000">
                  <a:srgbClr val="E6DCAC"/>
                </a:gs>
              </a:gsLst>
              <a:lin ang="16200000" scaled="0"/>
            </a:gra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93" name="Rectangle 92"/>
            <p:cNvSpPr/>
            <p:nvPr/>
          </p:nvSpPr>
          <p:spPr>
            <a:xfrm>
              <a:off x="4387" y="1455344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Triangle</a:t>
              </a:r>
              <a:endParaRPr lang="en-US" sz="1000" kern="1200" dirty="0"/>
            </a:p>
          </p:txBody>
        </p:sp>
      </p:grpSp>
      <p:grpSp>
        <p:nvGrpSpPr>
          <p:cNvPr id="94" name="Group 33"/>
          <p:cNvGrpSpPr/>
          <p:nvPr/>
        </p:nvGrpSpPr>
        <p:grpSpPr>
          <a:xfrm>
            <a:off x="3926554" y="3266355"/>
            <a:ext cx="795679" cy="397839"/>
            <a:chOff x="967158" y="1455344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95" name="Rectangle 94"/>
            <p:cNvSpPr/>
            <p:nvPr/>
          </p:nvSpPr>
          <p:spPr>
            <a:xfrm>
              <a:off x="967158" y="1455344"/>
              <a:ext cx="795679" cy="397839"/>
            </a:xfrm>
            <a:prstGeom prst="rect">
              <a:avLst/>
            </a:prstGeom>
            <a:gradFill rotWithShape="0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16200000" scaled="0"/>
            </a:gra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96" name="Rectangle 95"/>
            <p:cNvSpPr/>
            <p:nvPr/>
          </p:nvSpPr>
          <p:spPr>
            <a:xfrm>
              <a:off x="967158" y="1455344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Rectangle</a:t>
              </a:r>
              <a:endParaRPr lang="en-US" sz="1000" kern="1200" dirty="0"/>
            </a:p>
          </p:txBody>
        </p:sp>
      </p:grpSp>
      <p:grpSp>
        <p:nvGrpSpPr>
          <p:cNvPr id="97" name="Group 34"/>
          <p:cNvGrpSpPr/>
          <p:nvPr/>
        </p:nvGrpSpPr>
        <p:grpSpPr>
          <a:xfrm>
            <a:off x="3926554" y="3831771"/>
            <a:ext cx="795679" cy="397839"/>
            <a:chOff x="1929930" y="1455344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98" name="Rectangle 97"/>
            <p:cNvSpPr/>
            <p:nvPr/>
          </p:nvSpPr>
          <p:spPr>
            <a:xfrm>
              <a:off x="1929930" y="1455344"/>
              <a:ext cx="795679" cy="397839"/>
            </a:xfrm>
            <a:prstGeom prst="rect">
              <a:avLst/>
            </a:prstGeom>
            <a:gradFill rotWithShape="0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16200000" scaled="0"/>
            </a:gra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99" name="Rectangle 98"/>
            <p:cNvSpPr/>
            <p:nvPr/>
          </p:nvSpPr>
          <p:spPr>
            <a:xfrm>
              <a:off x="1929930" y="1455344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Inverted V</a:t>
              </a:r>
              <a:endParaRPr lang="en-US" sz="1000" kern="1200" dirty="0"/>
            </a:p>
          </p:txBody>
        </p:sp>
      </p:grpSp>
      <p:grpSp>
        <p:nvGrpSpPr>
          <p:cNvPr id="100" name="Group 35"/>
          <p:cNvGrpSpPr/>
          <p:nvPr/>
        </p:nvGrpSpPr>
        <p:grpSpPr>
          <a:xfrm>
            <a:off x="5482970" y="3691666"/>
            <a:ext cx="795679" cy="397839"/>
            <a:chOff x="2892702" y="1455344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101" name="Rectangle 100"/>
            <p:cNvSpPr/>
            <p:nvPr/>
          </p:nvSpPr>
          <p:spPr>
            <a:xfrm>
              <a:off x="2892702" y="1455344"/>
              <a:ext cx="795679" cy="397839"/>
            </a:xfrm>
            <a:prstGeom prst="rect">
              <a:avLst/>
            </a:prstGeom>
            <a:gradFill rotWithShape="0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16200000" scaled="0"/>
            </a:gra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02" name="Rectangle 101"/>
            <p:cNvSpPr/>
            <p:nvPr/>
          </p:nvSpPr>
          <p:spPr>
            <a:xfrm>
              <a:off x="2892702" y="1455344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Circle</a:t>
              </a:r>
              <a:endParaRPr lang="en-US" sz="1000" kern="1200" dirty="0"/>
            </a:p>
          </p:txBody>
        </p:sp>
      </p:grpSp>
      <p:grpSp>
        <p:nvGrpSpPr>
          <p:cNvPr id="103" name="Group 36"/>
          <p:cNvGrpSpPr/>
          <p:nvPr/>
        </p:nvGrpSpPr>
        <p:grpSpPr>
          <a:xfrm>
            <a:off x="5482970" y="4278726"/>
            <a:ext cx="795679" cy="397839"/>
            <a:chOff x="3855473" y="1455344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104" name="Rectangle 103"/>
            <p:cNvSpPr/>
            <p:nvPr/>
          </p:nvSpPr>
          <p:spPr>
            <a:xfrm>
              <a:off x="3855473" y="1455344"/>
              <a:ext cx="795679" cy="397839"/>
            </a:xfrm>
            <a:prstGeom prst="rect">
              <a:avLst/>
            </a:prstGeom>
            <a:gradFill rotWithShape="0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16200000" scaled="0"/>
            </a:gra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05" name="Rectangle 104"/>
            <p:cNvSpPr/>
            <p:nvPr/>
          </p:nvSpPr>
          <p:spPr>
            <a:xfrm>
              <a:off x="3855473" y="1455344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Rectangle</a:t>
              </a:r>
              <a:endParaRPr lang="en-US" sz="1000" kern="1200" dirty="0"/>
            </a:p>
          </p:txBody>
        </p:sp>
      </p:grpSp>
      <p:grpSp>
        <p:nvGrpSpPr>
          <p:cNvPr id="106" name="Group 37"/>
          <p:cNvGrpSpPr/>
          <p:nvPr/>
        </p:nvGrpSpPr>
        <p:grpSpPr>
          <a:xfrm>
            <a:off x="5482970" y="4844143"/>
            <a:ext cx="795679" cy="397839"/>
            <a:chOff x="4818245" y="1455344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107" name="Rectangle 106"/>
            <p:cNvSpPr/>
            <p:nvPr/>
          </p:nvSpPr>
          <p:spPr>
            <a:xfrm>
              <a:off x="4818245" y="1455344"/>
              <a:ext cx="795679" cy="397839"/>
            </a:xfrm>
            <a:prstGeom prst="rect">
              <a:avLst/>
            </a:prstGeom>
            <a:gradFill rotWithShape="0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16200000" scaled="0"/>
            </a:gra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08" name="Rectangle 107"/>
            <p:cNvSpPr/>
            <p:nvPr/>
          </p:nvSpPr>
          <p:spPr>
            <a:xfrm>
              <a:off x="4818245" y="1455344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Inverted V</a:t>
              </a:r>
              <a:endParaRPr lang="en-US" sz="1000" kern="1200" dirty="0"/>
            </a:p>
          </p:txBody>
        </p:sp>
      </p:grpSp>
      <p:grpSp>
        <p:nvGrpSpPr>
          <p:cNvPr id="109" name="Group 38"/>
          <p:cNvGrpSpPr/>
          <p:nvPr/>
        </p:nvGrpSpPr>
        <p:grpSpPr>
          <a:xfrm>
            <a:off x="7150804" y="4672020"/>
            <a:ext cx="795679" cy="397839"/>
            <a:chOff x="5781017" y="1455344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110" name="Rectangle 109"/>
            <p:cNvSpPr/>
            <p:nvPr/>
          </p:nvSpPr>
          <p:spPr>
            <a:xfrm>
              <a:off x="5781017" y="1455344"/>
              <a:ext cx="795679" cy="397839"/>
            </a:xfrm>
            <a:prstGeom prst="rect">
              <a:avLst/>
            </a:prstGeom>
            <a:gradFill rotWithShape="0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16200000" scaled="0"/>
            </a:gra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11" name="Rectangle 110"/>
            <p:cNvSpPr/>
            <p:nvPr/>
          </p:nvSpPr>
          <p:spPr>
            <a:xfrm>
              <a:off x="5781017" y="1455344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Circle</a:t>
              </a:r>
              <a:endParaRPr lang="en-US" sz="1000" kern="1200" dirty="0"/>
            </a:p>
          </p:txBody>
        </p:sp>
      </p:grpSp>
      <p:grpSp>
        <p:nvGrpSpPr>
          <p:cNvPr id="112" name="Group 39"/>
          <p:cNvGrpSpPr/>
          <p:nvPr/>
        </p:nvGrpSpPr>
        <p:grpSpPr>
          <a:xfrm>
            <a:off x="7150804" y="5259082"/>
            <a:ext cx="795679" cy="397839"/>
            <a:chOff x="6743788" y="1455344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113" name="Rectangle 112"/>
            <p:cNvSpPr/>
            <p:nvPr/>
          </p:nvSpPr>
          <p:spPr>
            <a:xfrm>
              <a:off x="6743788" y="1455344"/>
              <a:ext cx="795679" cy="397839"/>
            </a:xfrm>
            <a:prstGeom prst="rect">
              <a:avLst/>
            </a:prstGeom>
            <a:gradFill rotWithShape="0">
              <a:gsLst>
                <a:gs pos="0">
                  <a:srgbClr val="E6DCAC"/>
                </a:gs>
                <a:gs pos="12000">
                  <a:srgbClr val="E6D78A"/>
                </a:gs>
                <a:gs pos="30000">
                  <a:srgbClr val="C7AC4C"/>
                </a:gs>
                <a:gs pos="45000">
                  <a:srgbClr val="E6D78A"/>
                </a:gs>
                <a:gs pos="77000">
                  <a:srgbClr val="C7AC4C"/>
                </a:gs>
                <a:gs pos="100000">
                  <a:srgbClr val="E6DCAC"/>
                </a:gs>
              </a:gsLst>
              <a:lin ang="16200000" scaled="0"/>
            </a:gra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14" name="Rectangle 113"/>
            <p:cNvSpPr/>
            <p:nvPr/>
          </p:nvSpPr>
          <p:spPr>
            <a:xfrm>
              <a:off x="6743788" y="1455344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Triangle</a:t>
              </a:r>
              <a:endParaRPr lang="en-US" sz="1000" kern="1200" dirty="0"/>
            </a:p>
          </p:txBody>
        </p:sp>
      </p:grpSp>
      <p:grpSp>
        <p:nvGrpSpPr>
          <p:cNvPr id="115" name="Group 40"/>
          <p:cNvGrpSpPr/>
          <p:nvPr/>
        </p:nvGrpSpPr>
        <p:grpSpPr>
          <a:xfrm>
            <a:off x="7150804" y="5824883"/>
            <a:ext cx="795679" cy="397839"/>
            <a:chOff x="7706560" y="1455344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116" name="Rectangle 115"/>
            <p:cNvSpPr/>
            <p:nvPr/>
          </p:nvSpPr>
          <p:spPr>
            <a:xfrm>
              <a:off x="7706560" y="1455344"/>
              <a:ext cx="795679" cy="397839"/>
            </a:xfrm>
            <a:prstGeom prst="rect">
              <a:avLst/>
            </a:prstGeom>
            <a:gradFill rotWithShape="0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16200000" scaled="0"/>
            </a:gra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17" name="Rectangle 116"/>
            <p:cNvSpPr/>
            <p:nvPr/>
          </p:nvSpPr>
          <p:spPr>
            <a:xfrm>
              <a:off x="7706560" y="1455344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Inverted V</a:t>
              </a:r>
              <a:endParaRPr lang="en-US" sz="1000" kern="1200" dirty="0"/>
            </a:p>
          </p:txBody>
        </p:sp>
      </p:grpSp>
      <p:grpSp>
        <p:nvGrpSpPr>
          <p:cNvPr id="118" name="Group 59"/>
          <p:cNvGrpSpPr/>
          <p:nvPr/>
        </p:nvGrpSpPr>
        <p:grpSpPr>
          <a:xfrm>
            <a:off x="720572" y="4171681"/>
            <a:ext cx="795679" cy="397839"/>
            <a:chOff x="3855473" y="325480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119" name="Rectangle 118"/>
            <p:cNvSpPr/>
            <p:nvPr/>
          </p:nvSpPr>
          <p:spPr>
            <a:xfrm>
              <a:off x="3855473" y="325480"/>
              <a:ext cx="795679" cy="397839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20" name="Rectangle 119"/>
            <p:cNvSpPr/>
            <p:nvPr/>
          </p:nvSpPr>
          <p:spPr>
            <a:xfrm>
              <a:off x="3855473" y="325480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3 Figures</a:t>
              </a:r>
              <a:endParaRPr lang="en-US" sz="1000" kern="1200" dirty="0"/>
            </a:p>
          </p:txBody>
        </p:sp>
      </p:grpSp>
      <p:grpSp>
        <p:nvGrpSpPr>
          <p:cNvPr id="121" name="Group 60"/>
          <p:cNvGrpSpPr/>
          <p:nvPr/>
        </p:nvGrpSpPr>
        <p:grpSpPr>
          <a:xfrm>
            <a:off x="2335259" y="3114640"/>
            <a:ext cx="795679" cy="397839"/>
            <a:chOff x="967158" y="890412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122" name="Rectangle 121"/>
            <p:cNvSpPr/>
            <p:nvPr/>
          </p:nvSpPr>
          <p:spPr>
            <a:xfrm>
              <a:off x="967158" y="890412"/>
              <a:ext cx="795679" cy="397839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23" name="Rectangle 122"/>
            <p:cNvSpPr/>
            <p:nvPr/>
          </p:nvSpPr>
          <p:spPr>
            <a:xfrm>
              <a:off x="967158" y="890412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Rocket Ship</a:t>
              </a:r>
              <a:endParaRPr lang="en-US" sz="1000" kern="1200" dirty="0"/>
            </a:p>
          </p:txBody>
        </p:sp>
      </p:grpSp>
      <p:grpSp>
        <p:nvGrpSpPr>
          <p:cNvPr id="124" name="Group 61"/>
          <p:cNvGrpSpPr/>
          <p:nvPr/>
        </p:nvGrpSpPr>
        <p:grpSpPr>
          <a:xfrm>
            <a:off x="2335259" y="4247525"/>
            <a:ext cx="795679" cy="397839"/>
            <a:chOff x="3855473" y="890412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125" name="Rectangle 124"/>
            <p:cNvSpPr/>
            <p:nvPr/>
          </p:nvSpPr>
          <p:spPr>
            <a:xfrm>
              <a:off x="3855473" y="890412"/>
              <a:ext cx="795679" cy="397839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26" name="Rectangle 125"/>
            <p:cNvSpPr/>
            <p:nvPr/>
          </p:nvSpPr>
          <p:spPr>
            <a:xfrm>
              <a:off x="3855473" y="890412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Male Stick Figure</a:t>
              </a:r>
              <a:endParaRPr lang="en-US" sz="1000" kern="1200" dirty="0"/>
            </a:p>
          </p:txBody>
        </p:sp>
      </p:grpSp>
      <p:grpSp>
        <p:nvGrpSpPr>
          <p:cNvPr id="127" name="Group 62"/>
          <p:cNvGrpSpPr/>
          <p:nvPr/>
        </p:nvGrpSpPr>
        <p:grpSpPr>
          <a:xfrm>
            <a:off x="2335259" y="5651012"/>
            <a:ext cx="795679" cy="397839"/>
            <a:chOff x="6743788" y="890412"/>
            <a:chExt cx="795679" cy="397839"/>
          </a:xfrm>
          <a:scene3d>
            <a:camera prst="orthographicFront"/>
            <a:lightRig rig="flat" dir="t"/>
          </a:scene3d>
        </p:grpSpPr>
        <p:sp>
          <p:nvSpPr>
            <p:cNvPr id="128" name="Rectangle 127"/>
            <p:cNvSpPr/>
            <p:nvPr/>
          </p:nvSpPr>
          <p:spPr>
            <a:xfrm>
              <a:off x="6743788" y="890412"/>
              <a:ext cx="795679" cy="397839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29" name="Rectangle 128"/>
            <p:cNvSpPr/>
            <p:nvPr/>
          </p:nvSpPr>
          <p:spPr>
            <a:xfrm>
              <a:off x="6743788" y="890412"/>
              <a:ext cx="795679" cy="3978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Draw Female Stick Figure</a:t>
              </a:r>
              <a:endParaRPr lang="en-US" sz="1000" kern="1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30" name="Group 132"/>
          <p:cNvGrpSpPr/>
          <p:nvPr/>
        </p:nvGrpSpPr>
        <p:grpSpPr>
          <a:xfrm>
            <a:off x="1516828" y="2861534"/>
            <a:ext cx="1215614" cy="1376979"/>
            <a:chOff x="1516828" y="2861534"/>
            <a:chExt cx="1215614" cy="1376979"/>
          </a:xfrm>
        </p:grpSpPr>
        <p:cxnSp>
          <p:nvCxnSpPr>
            <p:cNvPr id="131" name="Straight Connector 130"/>
            <p:cNvCxnSpPr/>
            <p:nvPr/>
          </p:nvCxnSpPr>
          <p:spPr bwMode="auto">
            <a:xfrm>
              <a:off x="1516828" y="4238513"/>
              <a:ext cx="398033" cy="0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32" name="Straight Connector 131"/>
            <p:cNvCxnSpPr/>
            <p:nvPr/>
          </p:nvCxnSpPr>
          <p:spPr bwMode="auto">
            <a:xfrm flipV="1">
              <a:off x="1914861" y="2872292"/>
              <a:ext cx="0" cy="1355463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33" name="Straight Connector 132"/>
            <p:cNvCxnSpPr/>
            <p:nvPr/>
          </p:nvCxnSpPr>
          <p:spPr bwMode="auto">
            <a:xfrm>
              <a:off x="1925619" y="2861534"/>
              <a:ext cx="806823" cy="0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34" name="Straight Arrow Connector 133"/>
            <p:cNvCxnSpPr/>
            <p:nvPr/>
          </p:nvCxnSpPr>
          <p:spPr bwMode="auto">
            <a:xfrm>
              <a:off x="2721685" y="2872292"/>
              <a:ext cx="0" cy="225910"/>
            </a:xfrm>
            <a:prstGeom prst="straightConnector1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135" name="Straight Arrow Connector 134"/>
          <p:cNvCxnSpPr>
            <a:stCxn id="93" idx="2"/>
            <a:endCxn id="96" idx="0"/>
          </p:cNvCxnSpPr>
          <p:nvPr/>
        </p:nvCxnSpPr>
        <p:spPr bwMode="auto">
          <a:xfrm>
            <a:off x="4324394" y="3087764"/>
            <a:ext cx="0" cy="178591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136" name="Group 135"/>
          <p:cNvGrpSpPr/>
          <p:nvPr/>
        </p:nvGrpSpPr>
        <p:grpSpPr>
          <a:xfrm>
            <a:off x="3130475" y="2506532"/>
            <a:ext cx="1206469" cy="785308"/>
            <a:chOff x="3130475" y="2506532"/>
            <a:chExt cx="1206469" cy="785308"/>
          </a:xfrm>
        </p:grpSpPr>
        <p:cxnSp>
          <p:nvCxnSpPr>
            <p:cNvPr id="137" name="Straight Connector 136"/>
            <p:cNvCxnSpPr/>
            <p:nvPr/>
          </p:nvCxnSpPr>
          <p:spPr bwMode="auto">
            <a:xfrm>
              <a:off x="3130475" y="3291840"/>
              <a:ext cx="365760" cy="0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38" name="Straight Connector 137"/>
            <p:cNvCxnSpPr/>
            <p:nvPr/>
          </p:nvCxnSpPr>
          <p:spPr bwMode="auto">
            <a:xfrm flipV="1">
              <a:off x="3506993" y="2517289"/>
              <a:ext cx="0" cy="774551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39" name="Straight Connector 138"/>
            <p:cNvCxnSpPr/>
            <p:nvPr/>
          </p:nvCxnSpPr>
          <p:spPr bwMode="auto">
            <a:xfrm>
              <a:off x="3506992" y="2506532"/>
              <a:ext cx="828340" cy="0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40" name="Straight Arrow Connector 139"/>
            <p:cNvCxnSpPr/>
            <p:nvPr/>
          </p:nvCxnSpPr>
          <p:spPr bwMode="auto">
            <a:xfrm>
              <a:off x="4336944" y="2508644"/>
              <a:ext cx="0" cy="178591"/>
            </a:xfrm>
            <a:prstGeom prst="straightConnector1">
              <a:avLst/>
            </a:prstGeom>
            <a:solidFill>
              <a:schemeClr val="accent1"/>
            </a:solidFill>
            <a:ln w="1905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141" name="Straight Arrow Connector 140"/>
          <p:cNvCxnSpPr/>
          <p:nvPr/>
        </p:nvCxnSpPr>
        <p:spPr bwMode="auto">
          <a:xfrm>
            <a:off x="4304671" y="3670470"/>
            <a:ext cx="0" cy="178591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42" name="Straight Arrow Connector 141"/>
          <p:cNvCxnSpPr/>
          <p:nvPr/>
        </p:nvCxnSpPr>
        <p:spPr bwMode="auto">
          <a:xfrm>
            <a:off x="5896804" y="4090018"/>
            <a:ext cx="0" cy="178591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43" name="Straight Arrow Connector 142"/>
          <p:cNvCxnSpPr/>
          <p:nvPr/>
        </p:nvCxnSpPr>
        <p:spPr bwMode="auto">
          <a:xfrm>
            <a:off x="5896804" y="4672724"/>
            <a:ext cx="0" cy="178591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144" name="Group 145"/>
          <p:cNvGrpSpPr/>
          <p:nvPr/>
        </p:nvGrpSpPr>
        <p:grpSpPr>
          <a:xfrm>
            <a:off x="3151991" y="3463962"/>
            <a:ext cx="2743200" cy="989704"/>
            <a:chOff x="3151991" y="3463962"/>
            <a:chExt cx="2743200" cy="989704"/>
          </a:xfrm>
        </p:grpSpPr>
        <p:cxnSp>
          <p:nvCxnSpPr>
            <p:cNvPr id="145" name="Straight Connector 144"/>
            <p:cNvCxnSpPr/>
            <p:nvPr/>
          </p:nvCxnSpPr>
          <p:spPr bwMode="auto">
            <a:xfrm>
              <a:off x="3151991" y="4453666"/>
              <a:ext cx="1904103" cy="0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46" name="Straight Connector 145"/>
            <p:cNvCxnSpPr/>
            <p:nvPr/>
          </p:nvCxnSpPr>
          <p:spPr bwMode="auto">
            <a:xfrm flipV="1">
              <a:off x="5056094" y="3474720"/>
              <a:ext cx="0" cy="968188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47" name="Straight Connector 146"/>
            <p:cNvCxnSpPr/>
            <p:nvPr/>
          </p:nvCxnSpPr>
          <p:spPr bwMode="auto">
            <a:xfrm>
              <a:off x="5056094" y="3463962"/>
              <a:ext cx="839097" cy="0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48" name="Straight Arrow Connector 147"/>
            <p:cNvCxnSpPr/>
            <p:nvPr/>
          </p:nvCxnSpPr>
          <p:spPr bwMode="auto">
            <a:xfrm>
              <a:off x="5895191" y="3463962"/>
              <a:ext cx="0" cy="204396"/>
            </a:xfrm>
            <a:prstGeom prst="straightConnector1">
              <a:avLst/>
            </a:prstGeom>
            <a:solidFill>
              <a:schemeClr val="accent1"/>
            </a:solidFill>
            <a:ln w="19050" cap="sq" cmpd="sng" algn="ctr">
              <a:solidFill>
                <a:srgbClr val="0000FF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149" name="Straight Arrow Connector 148"/>
          <p:cNvCxnSpPr/>
          <p:nvPr/>
        </p:nvCxnSpPr>
        <p:spPr bwMode="auto">
          <a:xfrm>
            <a:off x="7544517" y="5081514"/>
            <a:ext cx="0" cy="178591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0066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50" name="Straight Arrow Connector 149"/>
          <p:cNvCxnSpPr/>
          <p:nvPr/>
        </p:nvCxnSpPr>
        <p:spPr bwMode="auto">
          <a:xfrm>
            <a:off x="7544517" y="5664220"/>
            <a:ext cx="0" cy="178591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0066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51" name="Straight Arrow Connector 150"/>
          <p:cNvCxnSpPr/>
          <p:nvPr/>
        </p:nvCxnSpPr>
        <p:spPr bwMode="auto">
          <a:xfrm>
            <a:off x="1527586" y="4389120"/>
            <a:ext cx="763793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152" name="Group 151"/>
          <p:cNvGrpSpPr/>
          <p:nvPr/>
        </p:nvGrpSpPr>
        <p:grpSpPr>
          <a:xfrm>
            <a:off x="1506071" y="4507454"/>
            <a:ext cx="785308" cy="1355464"/>
            <a:chOff x="1506071" y="4507454"/>
            <a:chExt cx="785308" cy="1355464"/>
          </a:xfrm>
        </p:grpSpPr>
        <p:cxnSp>
          <p:nvCxnSpPr>
            <p:cNvPr id="153" name="Straight Connector 152"/>
            <p:cNvCxnSpPr/>
            <p:nvPr/>
          </p:nvCxnSpPr>
          <p:spPr bwMode="auto">
            <a:xfrm>
              <a:off x="1506071" y="4518212"/>
              <a:ext cx="408790" cy="0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rgbClr val="00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54" name="Straight Connector 153"/>
            <p:cNvCxnSpPr/>
            <p:nvPr/>
          </p:nvCxnSpPr>
          <p:spPr bwMode="auto">
            <a:xfrm>
              <a:off x="1925619" y="4507454"/>
              <a:ext cx="0" cy="1355464"/>
            </a:xfrm>
            <a:prstGeom prst="line">
              <a:avLst/>
            </a:prstGeom>
            <a:solidFill>
              <a:schemeClr val="accent1"/>
            </a:solidFill>
            <a:ln w="19050" cap="sq" cmpd="sng" algn="ctr">
              <a:solidFill>
                <a:srgbClr val="00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55" name="Straight Arrow Connector 154"/>
            <p:cNvCxnSpPr/>
            <p:nvPr/>
          </p:nvCxnSpPr>
          <p:spPr bwMode="auto">
            <a:xfrm>
              <a:off x="1925619" y="5862918"/>
              <a:ext cx="365760" cy="0"/>
            </a:xfrm>
            <a:prstGeom prst="straightConnector1">
              <a:avLst/>
            </a:prstGeom>
            <a:solidFill>
              <a:schemeClr val="accent1"/>
            </a:solidFill>
            <a:ln w="19050" cap="sq" cmpd="sng" algn="ctr">
              <a:solidFill>
                <a:srgbClr val="0066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156" name="Group 155"/>
          <p:cNvGrpSpPr/>
          <p:nvPr/>
        </p:nvGrpSpPr>
        <p:grpSpPr>
          <a:xfrm>
            <a:off x="839097" y="3345628"/>
            <a:ext cx="989703" cy="1387737"/>
            <a:chOff x="839097" y="3345628"/>
            <a:chExt cx="989703" cy="1387737"/>
          </a:xfrm>
        </p:grpSpPr>
        <p:sp>
          <p:nvSpPr>
            <p:cNvPr id="157" name="Oval 156"/>
            <p:cNvSpPr/>
            <p:nvPr/>
          </p:nvSpPr>
          <p:spPr bwMode="auto">
            <a:xfrm>
              <a:off x="1624405" y="4120179"/>
              <a:ext cx="139849" cy="613186"/>
            </a:xfrm>
            <a:prstGeom prst="ellipse">
              <a:avLst/>
            </a:prstGeom>
            <a:noFill/>
            <a:ln w="19050" cap="sq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SG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grpSp>
          <p:nvGrpSpPr>
            <p:cNvPr id="158" name="Group 157"/>
            <p:cNvGrpSpPr/>
            <p:nvPr/>
          </p:nvGrpSpPr>
          <p:grpSpPr>
            <a:xfrm>
              <a:off x="839097" y="3345628"/>
              <a:ext cx="989703" cy="753036"/>
              <a:chOff x="839097" y="3345628"/>
              <a:chExt cx="989703" cy="753036"/>
            </a:xfrm>
          </p:grpSpPr>
          <p:sp>
            <p:nvSpPr>
              <p:cNvPr id="159" name="TextBox 158"/>
              <p:cNvSpPr txBox="1"/>
              <p:nvPr/>
            </p:nvSpPr>
            <p:spPr>
              <a:xfrm>
                <a:off x="839097" y="3345628"/>
                <a:ext cx="9897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i="1" dirty="0" smtClean="0"/>
                  <a:t>Select only one</a:t>
                </a:r>
                <a:endParaRPr lang="en-SG" sz="1400" i="1" dirty="0"/>
              </a:p>
            </p:txBody>
          </p:sp>
          <p:cxnSp>
            <p:nvCxnSpPr>
              <p:cNvPr id="160" name="Straight Arrow Connector 159"/>
              <p:cNvCxnSpPr/>
              <p:nvPr/>
            </p:nvCxnSpPr>
            <p:spPr bwMode="auto">
              <a:xfrm>
                <a:off x="1506070" y="3786692"/>
                <a:ext cx="123714" cy="311972"/>
              </a:xfrm>
              <a:prstGeom prst="straightConnector1">
                <a:avLst/>
              </a:prstGeom>
              <a:solidFill>
                <a:schemeClr val="accent1"/>
              </a:solidFill>
              <a:ln w="1270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10962650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2. Selection Structures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7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idx="1"/>
          </p:nvPr>
        </p:nvSpPr>
        <p:spPr>
          <a:xfrm>
            <a:off x="587375" y="1406768"/>
            <a:ext cx="8292856" cy="4888523"/>
          </a:xfrm>
        </p:spPr>
        <p:txBody>
          <a:bodyPr>
            <a:normAutofit/>
          </a:bodyPr>
          <a:lstStyle/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3200" smtClean="0"/>
              <a:t>C provides two control structures that allow you to select a group of statements to be executed or skipped when certain conditions are met.</a:t>
            </a:r>
          </a:p>
        </p:txBody>
      </p:sp>
      <p:pic>
        <p:nvPicPr>
          <p:cNvPr id="82" name="Picture 6" descr="23573-Clipart-Illustration-Of-A-Confused-Navy-Blue-Business-Man-With-A-Questionmark-Over-His-Head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54961" y="4383651"/>
            <a:ext cx="1687120" cy="1687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" name="Rectangle 82"/>
          <p:cNvSpPr/>
          <p:nvPr/>
        </p:nvSpPr>
        <p:spPr>
          <a:xfrm>
            <a:off x="1179188" y="3487740"/>
            <a:ext cx="43011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00FF"/>
                    </a:gs>
                    <a:gs pos="50000">
                      <a:schemeClr val="accent5">
                        <a:lumMod val="60000"/>
                        <a:lumOff val="40000"/>
                      </a:schemeClr>
                    </a:gs>
                    <a:gs pos="100000">
                      <a:srgbClr val="0000FF"/>
                    </a:gs>
                  </a:gsLst>
                  <a:lin ang="5400000" scaled="1"/>
                  <a:tileRect/>
                </a:gradFill>
              </a:rPr>
              <a:t>if </a:t>
            </a:r>
            <a:r>
              <a:rPr lang="en-US" sz="54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00FF"/>
                    </a:gs>
                    <a:gs pos="50000">
                      <a:schemeClr val="accent5">
                        <a:lumMod val="60000"/>
                        <a:lumOff val="40000"/>
                      </a:schemeClr>
                    </a:gs>
                    <a:gs pos="100000">
                      <a:srgbClr val="0000FF"/>
                    </a:gs>
                  </a:gsLst>
                  <a:lin ang="5400000" scaled="1"/>
                  <a:tileRect/>
                </a:gradFill>
              </a:rPr>
              <a:t>…   else …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0000FF"/>
                  </a:gs>
                  <a:gs pos="50000">
                    <a:schemeClr val="accent5">
                      <a:lumMod val="60000"/>
                      <a:lumOff val="40000"/>
                    </a:schemeClr>
                  </a:gs>
                  <a:gs pos="100000">
                    <a:srgbClr val="0000FF"/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4310815" y="4476208"/>
            <a:ext cx="23391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rgbClr val="CC6600"/>
                    </a:gs>
                    <a:gs pos="50000">
                      <a:srgbClr val="FFC000"/>
                    </a:gs>
                    <a:gs pos="100000">
                      <a:srgbClr val="CC6600"/>
                    </a:gs>
                  </a:gsLst>
                  <a:lin ang="5400000" scaled="1"/>
                </a:gradFill>
              </a:rPr>
              <a:t>switch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rgbClr val="CC6600"/>
                  </a:gs>
                  <a:gs pos="50000">
                    <a:srgbClr val="FFC000"/>
                  </a:gs>
                  <a:gs pos="100000">
                    <a:srgbClr val="CC6600"/>
                  </a:gs>
                </a:gsLst>
                <a:lin ang="5400000" scaled="1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23214989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8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2.1 </a:t>
            </a:r>
            <a:r>
              <a:rPr lang="en-GB" sz="3600" i="1" smtClean="0">
                <a:solidFill>
                  <a:srgbClr val="0000FF"/>
                </a:solidFill>
                <a:latin typeface="Garamond" panose="02020404030301010803" pitchFamily="18" charset="0"/>
              </a:rPr>
              <a:t>if</a:t>
            </a:r>
            <a:r>
              <a:rPr lang="en-GB" sz="3600" smtClean="0">
                <a:solidFill>
                  <a:srgbClr val="0000FF"/>
                </a:solidFill>
              </a:rPr>
              <a:t> and </a:t>
            </a:r>
            <a:r>
              <a:rPr lang="en-GB" sz="3600" i="1" smtClean="0">
                <a:solidFill>
                  <a:srgbClr val="0000FF"/>
                </a:solidFill>
                <a:latin typeface="Garamond" panose="02020404030301010803" pitchFamily="18" charset="0"/>
              </a:rPr>
              <a:t>if-else</a:t>
            </a:r>
            <a:r>
              <a:rPr lang="en-GB" sz="3600" smtClean="0">
                <a:solidFill>
                  <a:srgbClr val="0000FF"/>
                </a:solidFill>
              </a:rPr>
              <a:t> Statements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8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457200" y="1830388"/>
            <a:ext cx="8229600" cy="490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ct val="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i="1" smtClean="0">
                <a:solidFill>
                  <a:srgbClr val="0000FF"/>
                </a:solidFill>
                <a:latin typeface="Garamond" panose="02020404030301010803" pitchFamily="18" charset="0"/>
              </a:rPr>
              <a:t>if</a:t>
            </a:r>
            <a:r>
              <a:rPr lang="en-SG" smtClean="0">
                <a:solidFill>
                  <a:srgbClr val="0000FF"/>
                </a:solidFill>
              </a:rPr>
              <a:t> </a:t>
            </a:r>
            <a:r>
              <a:rPr lang="en-SG" smtClean="0"/>
              <a:t>statement</a:t>
            </a:r>
            <a:endParaRPr lang="en-SG" dirty="0" smtClean="0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878138" y="1576004"/>
            <a:ext cx="3429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6600"/>
                </a:solidFill>
              </a:rPr>
              <a:t>How are conditions specified </a:t>
            </a:r>
            <a:r>
              <a:rPr lang="en-US" dirty="0">
                <a:solidFill>
                  <a:srgbClr val="006600"/>
                </a:solidFill>
              </a:rPr>
              <a:t>and how </a:t>
            </a:r>
            <a:r>
              <a:rPr lang="en-US" dirty="0" smtClean="0">
                <a:solidFill>
                  <a:srgbClr val="006600"/>
                </a:solidFill>
              </a:rPr>
              <a:t>are they evaluated</a:t>
            </a:r>
            <a:r>
              <a:rPr lang="en-US" dirty="0">
                <a:solidFill>
                  <a:srgbClr val="006600"/>
                </a:solidFill>
              </a:rPr>
              <a:t>?</a:t>
            </a:r>
            <a:endParaRPr lang="en-SG" dirty="0">
              <a:solidFill>
                <a:srgbClr val="006600"/>
              </a:solidFill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457200" y="4225925"/>
            <a:ext cx="822960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400" i="1" kern="0" dirty="0">
                <a:solidFill>
                  <a:srgbClr val="0000FF"/>
                </a:solidFill>
                <a:latin typeface="Garamond" panose="02020404030301010803" pitchFamily="18" charset="0"/>
                <a:cs typeface="+mn-cs"/>
              </a:rPr>
              <a:t>if-else</a:t>
            </a:r>
            <a:r>
              <a:rPr lang="en-US" sz="2400" i="1" kern="0" dirty="0">
                <a:latin typeface="+mn-lt"/>
                <a:cs typeface="+mn-cs"/>
              </a:rPr>
              <a:t> </a:t>
            </a:r>
            <a:r>
              <a:rPr lang="en-US" sz="2400" kern="0" dirty="0">
                <a:latin typeface="+mn-lt"/>
                <a:cs typeface="+mn-cs"/>
              </a:rPr>
              <a:t>statement</a:t>
            </a:r>
            <a:endParaRPr lang="en-SG" sz="2400" kern="0" dirty="0">
              <a:latin typeface="+mn-lt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96950" y="2476500"/>
            <a:ext cx="6470650" cy="922338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188913" lvl="1">
              <a:buFont typeface="Wingdings" pitchFamily="2" charset="2"/>
              <a:buNone/>
              <a:defRPr/>
            </a:pPr>
            <a:r>
              <a:rPr lang="en-SG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SG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SG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SG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condition 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) {</a:t>
            </a:r>
            <a:r>
              <a:rPr lang="en-SG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188913" lvl="1">
              <a:buFont typeface="Wingdings" pitchFamily="2" charset="2"/>
              <a:buNone/>
              <a:defRPr/>
            </a:pPr>
            <a:r>
              <a:rPr lang="en-SG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/* Execute </a:t>
            </a:r>
            <a:r>
              <a:rPr lang="en-SG" b="1" dirty="0" smtClean="0">
                <a:latin typeface="Courier New" pitchFamily="49" charset="0"/>
                <a:cs typeface="Courier New" pitchFamily="49" charset="0"/>
              </a:rPr>
              <a:t>these statements if TRUE */ </a:t>
            </a:r>
            <a:endParaRPr lang="en-SG" b="1" dirty="0">
              <a:latin typeface="Courier New" pitchFamily="49" charset="0"/>
              <a:cs typeface="Courier New" pitchFamily="49" charset="0"/>
            </a:endParaRPr>
          </a:p>
          <a:p>
            <a:pPr marL="188913" lvl="1">
              <a:buFont typeface="Wingdings" pitchFamily="2" charset="2"/>
              <a:buNone/>
              <a:defRPr/>
            </a:pPr>
            <a:r>
              <a:rPr lang="en-SG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SG" dirty="0"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96950" y="4794250"/>
            <a:ext cx="6470650" cy="14351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176213" lvl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SG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SG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SG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condition 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) {</a:t>
            </a:r>
            <a:r>
              <a:rPr lang="en-SG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176213" lvl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SG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/* Execute these statements if TRUE  */</a:t>
            </a:r>
          </a:p>
          <a:p>
            <a:pPr marL="176213" lvl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SG" b="1" dirty="0">
                <a:latin typeface="Courier New" pitchFamily="49" charset="0"/>
                <a:cs typeface="Courier New" pitchFamily="49" charset="0"/>
              </a:rPr>
              <a:t>} </a:t>
            </a:r>
          </a:p>
          <a:p>
            <a:pPr marL="176213" lvl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SG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 {</a:t>
            </a:r>
            <a:r>
              <a:rPr lang="en-SG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176213" lvl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SG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/* Execute these statements if FALSE */  </a:t>
            </a:r>
          </a:p>
          <a:p>
            <a:pPr marL="176213" lvl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SG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SG" dirty="0"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auto">
          <a:xfrm flipH="1">
            <a:off x="2971800" y="2232025"/>
            <a:ext cx="457200" cy="34925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SG"/>
          </a:p>
        </p:txBody>
      </p:sp>
      <p:sp>
        <p:nvSpPr>
          <p:cNvPr id="18" name="Line 9"/>
          <p:cNvSpPr>
            <a:spLocks noChangeShapeType="1"/>
          </p:cNvSpPr>
          <p:nvPr/>
        </p:nvSpPr>
        <p:spPr bwMode="auto">
          <a:xfrm flipH="1">
            <a:off x="2606565" y="2259013"/>
            <a:ext cx="916097" cy="2607277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SG"/>
          </a:p>
        </p:txBody>
      </p:sp>
      <p:grpSp>
        <p:nvGrpSpPr>
          <p:cNvPr id="19" name="Group 52"/>
          <p:cNvGrpSpPr>
            <a:grpSpLocks/>
          </p:cNvGrpSpPr>
          <p:nvPr/>
        </p:nvGrpSpPr>
        <p:grpSpPr bwMode="auto">
          <a:xfrm>
            <a:off x="6818313" y="820738"/>
            <a:ext cx="1787525" cy="1573212"/>
            <a:chOff x="6817659" y="820273"/>
            <a:chExt cx="1788459" cy="1573303"/>
          </a:xfrm>
        </p:grpSpPr>
        <p:sp>
          <p:nvSpPr>
            <p:cNvPr id="20" name="Flowchart: Decision 19"/>
            <p:cNvSpPr/>
            <p:nvPr/>
          </p:nvSpPr>
          <p:spPr bwMode="auto">
            <a:xfrm>
              <a:off x="7476815" y="1196532"/>
              <a:ext cx="1129303" cy="498504"/>
            </a:xfrm>
            <a:prstGeom prst="flowChartDecision">
              <a:avLst/>
            </a:prstGeom>
            <a:solidFill>
              <a:schemeClr val="accent5"/>
            </a:solidFill>
            <a:ln w="127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SG"/>
            </a:p>
          </p:txBody>
        </p:sp>
        <p:cxnSp>
          <p:nvCxnSpPr>
            <p:cNvPr id="21" name="Straight Arrow Connector 13"/>
            <p:cNvCxnSpPr>
              <a:cxnSpLocks noChangeShapeType="1"/>
              <a:endCxn id="20" idx="0"/>
            </p:cNvCxnSpPr>
            <p:nvPr/>
          </p:nvCxnSpPr>
          <p:spPr bwMode="auto">
            <a:xfrm rot="5400000">
              <a:off x="7853086" y="1008530"/>
              <a:ext cx="376515" cy="2"/>
            </a:xfrm>
            <a:prstGeom prst="straightConnector1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</p:cxnSp>
        <p:sp>
          <p:nvSpPr>
            <p:cNvPr id="22" name="TextBox 16"/>
            <p:cNvSpPr txBox="1">
              <a:spLocks noChangeArrowheads="1"/>
            </p:cNvSpPr>
            <p:nvPr/>
          </p:nvSpPr>
          <p:spPr bwMode="auto">
            <a:xfrm>
              <a:off x="7691719" y="1290918"/>
              <a:ext cx="71269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i="1"/>
                <a:t>cond?</a:t>
              </a:r>
              <a:endParaRPr lang="en-SG" sz="1200" i="1"/>
            </a:p>
          </p:txBody>
        </p:sp>
        <p:cxnSp>
          <p:nvCxnSpPr>
            <p:cNvPr id="23" name="Straight Connector 19"/>
            <p:cNvCxnSpPr>
              <a:cxnSpLocks noChangeShapeType="1"/>
              <a:stCxn id="20" idx="1"/>
            </p:cNvCxnSpPr>
            <p:nvPr/>
          </p:nvCxnSpPr>
          <p:spPr bwMode="auto">
            <a:xfrm rot="10800000">
              <a:off x="7207625" y="1438836"/>
              <a:ext cx="268941" cy="6725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4" name="Straight Arrow Connector 21"/>
            <p:cNvCxnSpPr>
              <a:cxnSpLocks noChangeShapeType="1"/>
            </p:cNvCxnSpPr>
            <p:nvPr/>
          </p:nvCxnSpPr>
          <p:spPr bwMode="auto">
            <a:xfrm rot="5400000">
              <a:off x="7100047" y="1532964"/>
              <a:ext cx="188259" cy="1588"/>
            </a:xfrm>
            <a:prstGeom prst="straightConnector1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</p:cxnSp>
        <p:sp>
          <p:nvSpPr>
            <p:cNvPr id="25" name="Flowchart: Process 24"/>
            <p:cNvSpPr/>
            <p:nvPr/>
          </p:nvSpPr>
          <p:spPr bwMode="auto">
            <a:xfrm>
              <a:off x="6817659" y="1653758"/>
              <a:ext cx="752868" cy="336569"/>
            </a:xfrm>
            <a:prstGeom prst="flowChartProcess">
              <a:avLst/>
            </a:prstGeom>
            <a:solidFill>
              <a:schemeClr val="accent5"/>
            </a:solidFill>
            <a:ln w="127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SG"/>
            </a:p>
          </p:txBody>
        </p:sp>
        <p:sp>
          <p:nvSpPr>
            <p:cNvPr id="26" name="TextBox 24"/>
            <p:cNvSpPr txBox="1">
              <a:spLocks noChangeArrowheads="1"/>
            </p:cNvSpPr>
            <p:nvPr/>
          </p:nvSpPr>
          <p:spPr bwMode="auto">
            <a:xfrm>
              <a:off x="7091084" y="1147482"/>
              <a:ext cx="56029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i="1" dirty="0" smtClean="0"/>
                <a:t>true</a:t>
              </a:r>
              <a:endParaRPr lang="en-SG" sz="1200" i="1" dirty="0"/>
            </a:p>
          </p:txBody>
        </p:sp>
        <p:sp>
          <p:nvSpPr>
            <p:cNvPr id="27" name="TextBox 25"/>
            <p:cNvSpPr txBox="1">
              <a:spLocks noChangeArrowheads="1"/>
            </p:cNvSpPr>
            <p:nvPr/>
          </p:nvSpPr>
          <p:spPr bwMode="auto">
            <a:xfrm>
              <a:off x="7956177" y="1716741"/>
              <a:ext cx="593714" cy="2770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 i="1" dirty="0" smtClean="0"/>
                <a:t>false</a:t>
              </a:r>
              <a:endParaRPr lang="en-SG" sz="1200" i="1" dirty="0"/>
            </a:p>
          </p:txBody>
        </p:sp>
        <p:cxnSp>
          <p:nvCxnSpPr>
            <p:cNvPr id="28" name="Straight Arrow Connector 27"/>
            <p:cNvCxnSpPr>
              <a:cxnSpLocks noChangeShapeType="1"/>
              <a:stCxn id="20" idx="2"/>
            </p:cNvCxnSpPr>
            <p:nvPr/>
          </p:nvCxnSpPr>
          <p:spPr bwMode="auto">
            <a:xfrm rot="5400000">
              <a:off x="7684995" y="2037229"/>
              <a:ext cx="699246" cy="13448"/>
            </a:xfrm>
            <a:prstGeom prst="straightConnector1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</p:cxnSp>
        <p:cxnSp>
          <p:nvCxnSpPr>
            <p:cNvPr id="29" name="Straight Connector 29"/>
            <p:cNvCxnSpPr>
              <a:cxnSpLocks noChangeShapeType="1"/>
              <a:stCxn id="25" idx="2"/>
            </p:cNvCxnSpPr>
            <p:nvPr/>
          </p:nvCxnSpPr>
          <p:spPr bwMode="auto">
            <a:xfrm rot="5400000">
              <a:off x="7113495" y="2070847"/>
              <a:ext cx="161364" cy="1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30" name="Straight Arrow Connector 31"/>
            <p:cNvCxnSpPr>
              <a:cxnSpLocks noChangeShapeType="1"/>
            </p:cNvCxnSpPr>
            <p:nvPr/>
          </p:nvCxnSpPr>
          <p:spPr bwMode="auto">
            <a:xfrm>
              <a:off x="7194177" y="2138082"/>
              <a:ext cx="860612" cy="1588"/>
            </a:xfrm>
            <a:prstGeom prst="straightConnector1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</p:cxnSp>
      </p:grpSp>
      <p:grpSp>
        <p:nvGrpSpPr>
          <p:cNvPr id="31" name="Group 53"/>
          <p:cNvGrpSpPr>
            <a:grpSpLocks/>
          </p:cNvGrpSpPr>
          <p:nvPr/>
        </p:nvGrpSpPr>
        <p:grpSpPr bwMode="auto">
          <a:xfrm>
            <a:off x="6445250" y="3281363"/>
            <a:ext cx="2411413" cy="1573212"/>
            <a:chOff x="6445623" y="3191438"/>
            <a:chExt cx="2411506" cy="1573303"/>
          </a:xfrm>
        </p:grpSpPr>
        <p:sp>
          <p:nvSpPr>
            <p:cNvPr id="32" name="Flowchart: Decision 31"/>
            <p:cNvSpPr/>
            <p:nvPr/>
          </p:nvSpPr>
          <p:spPr bwMode="auto">
            <a:xfrm>
              <a:off x="7104461" y="3567697"/>
              <a:ext cx="1130344" cy="498504"/>
            </a:xfrm>
            <a:prstGeom prst="flowChartDecision">
              <a:avLst/>
            </a:prstGeom>
            <a:solidFill>
              <a:schemeClr val="accent5"/>
            </a:solidFill>
            <a:ln w="127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SG"/>
            </a:p>
          </p:txBody>
        </p:sp>
        <p:cxnSp>
          <p:nvCxnSpPr>
            <p:cNvPr id="33" name="Straight Arrow Connector 33"/>
            <p:cNvCxnSpPr>
              <a:cxnSpLocks noChangeShapeType="1"/>
              <a:endCxn id="32" idx="0"/>
            </p:cNvCxnSpPr>
            <p:nvPr/>
          </p:nvCxnSpPr>
          <p:spPr bwMode="auto">
            <a:xfrm rot="5400000">
              <a:off x="7481050" y="3379695"/>
              <a:ext cx="376515" cy="2"/>
            </a:xfrm>
            <a:prstGeom prst="straightConnector1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</p:cxnSp>
        <p:sp>
          <p:nvSpPr>
            <p:cNvPr id="34" name="TextBox 34"/>
            <p:cNvSpPr txBox="1">
              <a:spLocks noChangeArrowheads="1"/>
            </p:cNvSpPr>
            <p:nvPr/>
          </p:nvSpPr>
          <p:spPr bwMode="auto">
            <a:xfrm>
              <a:off x="7319683" y="3662083"/>
              <a:ext cx="71269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i="1"/>
                <a:t>cond?</a:t>
              </a:r>
              <a:endParaRPr lang="en-SG" sz="1200" i="1"/>
            </a:p>
          </p:txBody>
        </p:sp>
        <p:cxnSp>
          <p:nvCxnSpPr>
            <p:cNvPr id="35" name="Straight Connector 35"/>
            <p:cNvCxnSpPr>
              <a:cxnSpLocks noChangeShapeType="1"/>
            </p:cNvCxnSpPr>
            <p:nvPr/>
          </p:nvCxnSpPr>
          <p:spPr bwMode="auto">
            <a:xfrm rot="10800000">
              <a:off x="6835589" y="3810001"/>
              <a:ext cx="268941" cy="6725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36" name="Straight Arrow Connector 36"/>
            <p:cNvCxnSpPr>
              <a:cxnSpLocks noChangeShapeType="1"/>
            </p:cNvCxnSpPr>
            <p:nvPr/>
          </p:nvCxnSpPr>
          <p:spPr bwMode="auto">
            <a:xfrm rot="5400000">
              <a:off x="6728011" y="3904129"/>
              <a:ext cx="188259" cy="1588"/>
            </a:xfrm>
            <a:prstGeom prst="straightConnector1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</p:cxnSp>
        <p:sp>
          <p:nvSpPr>
            <p:cNvPr id="37" name="Flowchart: Process 36"/>
            <p:cNvSpPr/>
            <p:nvPr/>
          </p:nvSpPr>
          <p:spPr bwMode="auto">
            <a:xfrm>
              <a:off x="6445623" y="4024923"/>
              <a:ext cx="752504" cy="336569"/>
            </a:xfrm>
            <a:prstGeom prst="flowChartProcess">
              <a:avLst/>
            </a:prstGeom>
            <a:solidFill>
              <a:schemeClr val="accent5"/>
            </a:solidFill>
            <a:ln w="127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SG"/>
            </a:p>
          </p:txBody>
        </p:sp>
        <p:sp>
          <p:nvSpPr>
            <p:cNvPr id="38" name="TextBox 38"/>
            <p:cNvSpPr txBox="1">
              <a:spLocks noChangeArrowheads="1"/>
            </p:cNvSpPr>
            <p:nvPr/>
          </p:nvSpPr>
          <p:spPr bwMode="auto">
            <a:xfrm>
              <a:off x="6719047" y="3572435"/>
              <a:ext cx="56029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i="1" dirty="0" smtClean="0"/>
                <a:t>true</a:t>
              </a:r>
              <a:endParaRPr lang="en-SG" sz="1200" i="1" dirty="0"/>
            </a:p>
          </p:txBody>
        </p:sp>
        <p:sp>
          <p:nvSpPr>
            <p:cNvPr id="39" name="TextBox 39"/>
            <p:cNvSpPr txBox="1">
              <a:spLocks noChangeArrowheads="1"/>
            </p:cNvSpPr>
            <p:nvPr/>
          </p:nvSpPr>
          <p:spPr bwMode="auto">
            <a:xfrm>
              <a:off x="8095129" y="3563471"/>
              <a:ext cx="626421" cy="2770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 i="1" dirty="0" smtClean="0"/>
                <a:t>false</a:t>
              </a:r>
              <a:endParaRPr lang="en-SG" sz="1200" i="1" dirty="0"/>
            </a:p>
          </p:txBody>
        </p:sp>
        <p:cxnSp>
          <p:nvCxnSpPr>
            <p:cNvPr id="40" name="Straight Arrow Connector 40"/>
            <p:cNvCxnSpPr>
              <a:cxnSpLocks noChangeShapeType="1"/>
              <a:stCxn id="32" idx="2"/>
            </p:cNvCxnSpPr>
            <p:nvPr/>
          </p:nvCxnSpPr>
          <p:spPr bwMode="auto">
            <a:xfrm rot="5400000">
              <a:off x="7312959" y="4408394"/>
              <a:ext cx="699246" cy="13448"/>
            </a:xfrm>
            <a:prstGeom prst="straightConnector1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</p:cxnSp>
        <p:cxnSp>
          <p:nvCxnSpPr>
            <p:cNvPr id="41" name="Straight Connector 41"/>
            <p:cNvCxnSpPr>
              <a:cxnSpLocks noChangeShapeType="1"/>
            </p:cNvCxnSpPr>
            <p:nvPr/>
          </p:nvCxnSpPr>
          <p:spPr bwMode="auto">
            <a:xfrm rot="5400000">
              <a:off x="6741459" y="4442012"/>
              <a:ext cx="161365" cy="0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42" name="Straight Arrow Connector 42"/>
            <p:cNvCxnSpPr>
              <a:cxnSpLocks noChangeShapeType="1"/>
            </p:cNvCxnSpPr>
            <p:nvPr/>
          </p:nvCxnSpPr>
          <p:spPr bwMode="auto">
            <a:xfrm>
              <a:off x="6822141" y="4509247"/>
              <a:ext cx="860612" cy="1588"/>
            </a:xfrm>
            <a:prstGeom prst="straightConnector1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</p:cxnSp>
        <p:cxnSp>
          <p:nvCxnSpPr>
            <p:cNvPr id="43" name="Straight Connector 43"/>
            <p:cNvCxnSpPr>
              <a:cxnSpLocks noChangeShapeType="1"/>
            </p:cNvCxnSpPr>
            <p:nvPr/>
          </p:nvCxnSpPr>
          <p:spPr bwMode="auto">
            <a:xfrm rot="10800000">
              <a:off x="8198225" y="3810001"/>
              <a:ext cx="268941" cy="6725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44" name="Straight Arrow Connector 47"/>
            <p:cNvCxnSpPr>
              <a:cxnSpLocks noChangeShapeType="1"/>
            </p:cNvCxnSpPr>
            <p:nvPr/>
          </p:nvCxnSpPr>
          <p:spPr bwMode="auto">
            <a:xfrm rot="5400000">
              <a:off x="8386482" y="3903337"/>
              <a:ext cx="188259" cy="1588"/>
            </a:xfrm>
            <a:prstGeom prst="straightConnector1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</p:cxnSp>
        <p:sp>
          <p:nvSpPr>
            <p:cNvPr id="45" name="Flowchart: Process 44"/>
            <p:cNvSpPr/>
            <p:nvPr/>
          </p:nvSpPr>
          <p:spPr bwMode="auto">
            <a:xfrm>
              <a:off x="8104625" y="4024923"/>
              <a:ext cx="752504" cy="336569"/>
            </a:xfrm>
            <a:prstGeom prst="flowChartProcess">
              <a:avLst/>
            </a:prstGeom>
            <a:solidFill>
              <a:schemeClr val="accent5"/>
            </a:solidFill>
            <a:ln w="127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SG"/>
            </a:p>
          </p:txBody>
        </p:sp>
        <p:cxnSp>
          <p:nvCxnSpPr>
            <p:cNvPr id="46" name="Straight Connector 49"/>
            <p:cNvCxnSpPr>
              <a:cxnSpLocks noChangeShapeType="1"/>
            </p:cNvCxnSpPr>
            <p:nvPr/>
          </p:nvCxnSpPr>
          <p:spPr bwMode="auto">
            <a:xfrm rot="5400000">
              <a:off x="8390965" y="4450977"/>
              <a:ext cx="179295" cy="0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47" name="Straight Arrow Connector 51"/>
            <p:cNvCxnSpPr>
              <a:cxnSpLocks noChangeShapeType="1"/>
            </p:cNvCxnSpPr>
            <p:nvPr/>
          </p:nvCxnSpPr>
          <p:spPr bwMode="auto">
            <a:xfrm rot="10800000">
              <a:off x="7664824" y="4531659"/>
              <a:ext cx="820270" cy="1588"/>
            </a:xfrm>
            <a:prstGeom prst="straightConnector1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</p:cxnSp>
      </p:grpSp>
      <p:sp>
        <p:nvSpPr>
          <p:cNvPr id="48" name="TextBox 47"/>
          <p:cNvSpPr txBox="1"/>
          <p:nvPr/>
        </p:nvSpPr>
        <p:spPr>
          <a:xfrm>
            <a:off x="3284220" y="3607207"/>
            <a:ext cx="30229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Braces { } are optional only if there is one statement in the block.</a:t>
            </a:r>
            <a:endParaRPr lang="en-SG" sz="2000" dirty="0"/>
          </a:p>
        </p:txBody>
      </p:sp>
    </p:spTree>
    <p:extLst>
      <p:ext uri="{BB962C8B-B14F-4D97-AF65-F5344CB8AC3E}">
        <p14:creationId xmlns:p14="http://schemas.microsoft.com/office/powerpoint/2010/main" val="13781032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2.2 Condition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Unit5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9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>
          <a:xfrm>
            <a:off x="352425" y="1248509"/>
            <a:ext cx="8397875" cy="1828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smtClean="0"/>
              <a:t>A </a:t>
            </a:r>
            <a:r>
              <a:rPr lang="en-SG" smtClean="0">
                <a:solidFill>
                  <a:srgbClr val="0000FF"/>
                </a:solidFill>
              </a:rPr>
              <a:t>condition</a:t>
            </a:r>
            <a:r>
              <a:rPr lang="en-SG" smtClean="0"/>
              <a:t> is an expression evaluated to </a:t>
            </a:r>
            <a:r>
              <a:rPr lang="en-SG" i="1" u="sng" smtClean="0">
                <a:solidFill>
                  <a:srgbClr val="0000FF"/>
                </a:solidFill>
              </a:rPr>
              <a:t>true</a:t>
            </a:r>
            <a:r>
              <a:rPr lang="en-SG" smtClean="0"/>
              <a:t> or </a:t>
            </a:r>
            <a:r>
              <a:rPr lang="en-SG" i="1" u="sng" smtClean="0">
                <a:solidFill>
                  <a:srgbClr val="0000FF"/>
                </a:solidFill>
              </a:rPr>
              <a:t>false</a:t>
            </a:r>
            <a:r>
              <a:rPr lang="en-SG" smtClean="0"/>
              <a:t>.</a:t>
            </a:r>
          </a:p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smtClean="0"/>
              <a:t>It is composed of expressions combined with </a:t>
            </a:r>
            <a:r>
              <a:rPr lang="en-SG" smtClean="0">
                <a:solidFill>
                  <a:srgbClr val="C00000"/>
                </a:solidFill>
              </a:rPr>
              <a:t>relational operators</a:t>
            </a:r>
            <a:r>
              <a:rPr lang="en-SG" smtClean="0"/>
              <a:t>.</a:t>
            </a:r>
          </a:p>
          <a:p>
            <a:pPr marL="809625" lvl="1" indent="-411163" fontAlgn="auto">
              <a:spcBef>
                <a:spcPts val="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mtClean="0"/>
              <a:t>Examples: </a:t>
            </a:r>
            <a:r>
              <a:rPr lang="en-US" smtClean="0">
                <a:solidFill>
                  <a:srgbClr val="9900CC"/>
                </a:solidFill>
              </a:rPr>
              <a:t>(a &lt;= 10)</a:t>
            </a:r>
            <a:r>
              <a:rPr lang="en-US" smtClean="0"/>
              <a:t>, </a:t>
            </a:r>
            <a:r>
              <a:rPr lang="en-US" smtClean="0">
                <a:solidFill>
                  <a:srgbClr val="9900CC"/>
                </a:solidFill>
              </a:rPr>
              <a:t>(count &gt; max)</a:t>
            </a:r>
            <a:r>
              <a:rPr lang="en-US" smtClean="0"/>
              <a:t>, </a:t>
            </a:r>
            <a:r>
              <a:rPr lang="en-US" smtClean="0">
                <a:solidFill>
                  <a:srgbClr val="9900CC"/>
                </a:solidFill>
              </a:rPr>
              <a:t>(value != -9)</a:t>
            </a:r>
            <a:endParaRPr lang="en-SG" dirty="0" smtClean="0">
              <a:solidFill>
                <a:srgbClr val="9900CC"/>
              </a:solidFill>
            </a:endParaRPr>
          </a:p>
        </p:txBody>
      </p:sp>
      <p:graphicFrame>
        <p:nvGraphicFramePr>
          <p:cNvPr id="50" name="Group 4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726195666"/>
              </p:ext>
            </p:extLst>
          </p:nvPr>
        </p:nvGraphicFramePr>
        <p:xfrm>
          <a:off x="1525774" y="3261824"/>
          <a:ext cx="6051176" cy="2560320"/>
        </p:xfrm>
        <a:graphic>
          <a:graphicData uri="http://schemas.openxmlformats.org/drawingml/2006/table">
            <a:tbl>
              <a:tblPr/>
              <a:tblGrid>
                <a:gridCol w="2521323"/>
                <a:gridCol w="3529853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Relational Operator</a:t>
                      </a:r>
                      <a:endParaRPr kumimoji="0" lang="en-SG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Interpretation</a:t>
                      </a:r>
                      <a:endParaRPr kumimoji="0" lang="en-SG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endParaRPr kumimoji="0" lang="en-SG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is less than</a:t>
                      </a:r>
                      <a:endParaRPr kumimoji="0" lang="en-SG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&lt;=</a:t>
                      </a:r>
                      <a:endParaRPr kumimoji="0" lang="en-SG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is less than or equal to</a:t>
                      </a:r>
                      <a:endParaRPr kumimoji="0" lang="en-SG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kumimoji="0" lang="en-SG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is greater than</a:t>
                      </a:r>
                      <a:endParaRPr kumimoji="0" lang="en-SG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&gt;=</a:t>
                      </a:r>
                      <a:endParaRPr kumimoji="0" lang="en-SG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is greater than or equal to</a:t>
                      </a:r>
                      <a:endParaRPr kumimoji="0" lang="en-SG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==</a:t>
                      </a:r>
                      <a:endParaRPr kumimoji="0" lang="en-SG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is equal to</a:t>
                      </a:r>
                      <a:endParaRPr kumimoji="0" lang="en-SG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!=</a:t>
                      </a:r>
                      <a:endParaRPr kumimoji="0" lang="en-SG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is not equal to</a:t>
                      </a:r>
                      <a:endParaRPr kumimoji="0" lang="en-SG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171212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19697</TotalTime>
  <Words>2903</Words>
  <Application>Microsoft Office PowerPoint</Application>
  <PresentationFormat>On-screen Show (4:3)</PresentationFormat>
  <Paragraphs>703</Paragraphs>
  <Slides>37</Slides>
  <Notes>36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Clarity</vt:lpstr>
      <vt:lpstr>http://www.comp.nus.edu.sg/~cs1010/</vt:lpstr>
      <vt:lpstr>Unit 5: Selection Statements</vt:lpstr>
      <vt:lpstr>Unit 5: Selection Statements (1/2)</vt:lpstr>
      <vt:lpstr>Unit 5: Selection Statements (2/2)</vt:lpstr>
      <vt:lpstr>1. Sequential Control Flow</vt:lpstr>
      <vt:lpstr>1. Non-Sequential Control Flow</vt:lpstr>
      <vt:lpstr>2. Selection Structures</vt:lpstr>
      <vt:lpstr>2.1 if and if-else Statements</vt:lpstr>
      <vt:lpstr>2.2 Condition</vt:lpstr>
      <vt:lpstr>2.3 Truth Values</vt:lpstr>
      <vt:lpstr>2.4 Logical Operators</vt:lpstr>
      <vt:lpstr>2.5 Evaluation of Boolean Expressions (1/2)</vt:lpstr>
      <vt:lpstr>2.5 Evaluation of Boolean Expressions (2/2)</vt:lpstr>
      <vt:lpstr>2.6 Caution (1/2)</vt:lpstr>
      <vt:lpstr>2.6 Caution (2/2)</vt:lpstr>
      <vt:lpstr>2.7 Short-Circuit Evaluation</vt:lpstr>
      <vt:lpstr>2.8 if and if-else Statements: Examples (1/2)</vt:lpstr>
      <vt:lpstr>2.8 if and if-else Statements: Examples (2/2)</vt:lpstr>
      <vt:lpstr>3. Nested if and if-else Statements (1/2)</vt:lpstr>
      <vt:lpstr>3. Nested if and if-else Statements (2/2)</vt:lpstr>
      <vt:lpstr>4. Style Issues: Indentation (1/6)</vt:lpstr>
      <vt:lpstr>4. Style Issues: Indentation (2/6)</vt:lpstr>
      <vt:lpstr>4. Style Issues: Indentation (3/6)</vt:lpstr>
      <vt:lpstr>4. Style Issues: Indentation (4/6)</vt:lpstr>
      <vt:lpstr>4. Style Issues: Naming ‘boolean’ variables (5/6)</vt:lpstr>
      <vt:lpstr>4. Style Issues: Removing ‘if’ (6/6)</vt:lpstr>
      <vt:lpstr>5. Common Errors (1/2)</vt:lpstr>
      <vt:lpstr>5. Common Errors (2/2)</vt:lpstr>
      <vt:lpstr>6. The switch Statement (1/3)</vt:lpstr>
      <vt:lpstr>6. The switch Statement (2/3)</vt:lpstr>
      <vt:lpstr>6. The switch Statement (3/3)</vt:lpstr>
      <vt:lpstr>7. Testing and Debugging (1/3)</vt:lpstr>
      <vt:lpstr>7. Testing and Debugging (2/3)</vt:lpstr>
      <vt:lpstr>7. Testing and Debugging (3/3)</vt:lpstr>
      <vt:lpstr>Summary</vt:lpstr>
      <vt:lpstr>End of File</vt:lpstr>
      <vt:lpstr>PowerPoint Presentation</vt:lpstr>
    </vt:vector>
  </TitlesOfParts>
  <Company>SoC, NUS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CS1010: Programming Methodology</dc:title>
  <dc:subject>Week 1</dc:subject>
  <dc:creator>Aaron Tan</dc:creator>
  <cp:lastModifiedBy>Tan Tuck Choy</cp:lastModifiedBy>
  <cp:revision>1444</cp:revision>
  <cp:lastPrinted>2014-07-01T03:51:49Z</cp:lastPrinted>
  <dcterms:created xsi:type="dcterms:W3CDTF">1998-09-05T15:03:32Z</dcterms:created>
  <dcterms:modified xsi:type="dcterms:W3CDTF">2014-08-07T01:13:17Z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