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40"/>
  </p:notesMasterIdLst>
  <p:handoutMasterIdLst>
    <p:handoutMasterId r:id="rId41"/>
  </p:handoutMasterIdLst>
  <p:sldIdLst>
    <p:sldId id="256" r:id="rId2"/>
    <p:sldId id="468" r:id="rId3"/>
    <p:sldId id="509" r:id="rId4"/>
    <p:sldId id="569" r:id="rId5"/>
    <p:sldId id="504" r:id="rId6"/>
    <p:sldId id="546" r:id="rId7"/>
    <p:sldId id="575" r:id="rId8"/>
    <p:sldId id="547" r:id="rId9"/>
    <p:sldId id="576" r:id="rId10"/>
    <p:sldId id="577" r:id="rId11"/>
    <p:sldId id="548" r:id="rId12"/>
    <p:sldId id="549" r:id="rId13"/>
    <p:sldId id="578" r:id="rId14"/>
    <p:sldId id="579" r:id="rId15"/>
    <p:sldId id="580" r:id="rId16"/>
    <p:sldId id="581" r:id="rId17"/>
    <p:sldId id="583" r:id="rId18"/>
    <p:sldId id="582" r:id="rId19"/>
    <p:sldId id="584" r:id="rId20"/>
    <p:sldId id="585" r:id="rId21"/>
    <p:sldId id="587" r:id="rId22"/>
    <p:sldId id="588" r:id="rId23"/>
    <p:sldId id="589" r:id="rId24"/>
    <p:sldId id="590" r:id="rId25"/>
    <p:sldId id="591" r:id="rId26"/>
    <p:sldId id="592" r:id="rId27"/>
    <p:sldId id="593" r:id="rId28"/>
    <p:sldId id="594" r:id="rId29"/>
    <p:sldId id="595" r:id="rId30"/>
    <p:sldId id="598" r:id="rId31"/>
    <p:sldId id="599" r:id="rId32"/>
    <p:sldId id="596" r:id="rId33"/>
    <p:sldId id="597" r:id="rId34"/>
    <p:sldId id="600" r:id="rId35"/>
    <p:sldId id="601" r:id="rId36"/>
    <p:sldId id="506" r:id="rId37"/>
    <p:sldId id="308" r:id="rId38"/>
    <p:sldId id="574" r:id="rId3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CCFF99"/>
    <a:srgbClr val="990000"/>
    <a:srgbClr val="663300"/>
    <a:srgbClr val="FFFFCC"/>
    <a:srgbClr val="9F9FFF"/>
    <a:srgbClr val="E5E6FF"/>
    <a:srgbClr val="CDCD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6" autoAdjust="0"/>
    <p:restoredTop sz="87703" autoAdjust="0"/>
  </p:normalViewPr>
  <p:slideViewPr>
    <p:cSldViewPr snapToGrid="0">
      <p:cViewPr varScale="1">
        <p:scale>
          <a:sx n="97" d="100"/>
          <a:sy n="97" d="100"/>
        </p:scale>
        <p:origin x="-1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9/1/2014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UNIT 6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rgbClr val="C00000"/>
                </a:solidFill>
                <a:latin typeface="Calibri" panose="020F0502020204030204" pitchFamily="34" charset="0"/>
              </a:rPr>
              <a:t>Repetition Statements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Loop: Demo (3/3)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970827" y="1634456"/>
            <a:ext cx="2484878" cy="3254935"/>
            <a:chOff x="7111365" y="4142841"/>
            <a:chExt cx="1433321" cy="1827155"/>
          </a:xfrm>
        </p:grpSpPr>
        <p:sp>
          <p:nvSpPr>
            <p:cNvPr id="30" name="Flowchart: Decision 29"/>
            <p:cNvSpPr/>
            <p:nvPr/>
          </p:nvSpPr>
          <p:spPr bwMode="auto">
            <a:xfrm>
              <a:off x="7111365" y="4519078"/>
              <a:ext cx="1128713" cy="498475"/>
            </a:xfrm>
            <a:prstGeom prst="flowChartDecision">
              <a:avLst/>
            </a:prstGeom>
            <a:solidFill>
              <a:srgbClr val="CCC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31" name="Straight Arrow Connector 13"/>
            <p:cNvCxnSpPr>
              <a:cxnSpLocks noChangeShapeType="1"/>
              <a:endCxn id="30" idx="0"/>
            </p:cNvCxnSpPr>
            <p:nvPr/>
          </p:nvCxnSpPr>
          <p:spPr bwMode="auto">
            <a:xfrm>
              <a:off x="7675600" y="4142841"/>
              <a:ext cx="122" cy="376238"/>
            </a:xfrm>
            <a:prstGeom prst="straightConnector1">
              <a:avLst/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7274919" y="4651480"/>
              <a:ext cx="846511" cy="207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i="1" dirty="0" err="1" smtClean="0"/>
                <a:t>num</a:t>
              </a:r>
              <a:r>
                <a:rPr lang="en-US" i="1" dirty="0" smtClean="0"/>
                <a:t> &gt;= 0?</a:t>
              </a:r>
              <a:endParaRPr lang="en-SG" i="1" dirty="0"/>
            </a:p>
          </p:txBody>
        </p:sp>
        <p:sp>
          <p:nvSpPr>
            <p:cNvPr id="33" name="Flowchart: Process 32"/>
            <p:cNvSpPr/>
            <p:nvPr/>
          </p:nvSpPr>
          <p:spPr bwMode="auto">
            <a:xfrm>
              <a:off x="7178267" y="5429251"/>
              <a:ext cx="994909" cy="540745"/>
            </a:xfrm>
            <a:prstGeom prst="flowChartProcess">
              <a:avLst/>
            </a:prstGeom>
            <a:solidFill>
              <a:srgbClr val="CCC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SG" dirty="0" err="1" smtClean="0"/>
                <a:t>printf</a:t>
              </a:r>
              <a:r>
                <a:rPr lang="en-SG" dirty="0" smtClean="0"/>
                <a:t> …</a:t>
              </a:r>
            </a:p>
            <a:p>
              <a:pPr algn="ctr">
                <a:defRPr/>
              </a:pPr>
              <a:r>
                <a:rPr lang="en-SG" dirty="0" err="1" smtClean="0"/>
                <a:t>printf</a:t>
              </a:r>
              <a:r>
                <a:rPr lang="en-SG" dirty="0" smtClean="0"/>
                <a:t> … </a:t>
              </a:r>
            </a:p>
            <a:p>
              <a:pPr algn="ctr">
                <a:defRPr/>
              </a:pPr>
              <a:r>
                <a:rPr lang="en-SG" dirty="0" err="1" smtClean="0"/>
                <a:t>scanf</a:t>
              </a:r>
              <a:r>
                <a:rPr lang="en-SG" dirty="0"/>
                <a:t> </a:t>
              </a:r>
              <a:r>
                <a:rPr lang="en-SG" dirty="0" smtClean="0"/>
                <a:t>…</a:t>
              </a:r>
              <a:endParaRPr lang="en-SG" dirty="0"/>
            </a:p>
          </p:txBody>
        </p:sp>
        <p:sp>
          <p:nvSpPr>
            <p:cNvPr id="34" name="TextBox 24"/>
            <p:cNvSpPr txBox="1">
              <a:spLocks noChangeArrowheads="1"/>
            </p:cNvSpPr>
            <p:nvPr/>
          </p:nvSpPr>
          <p:spPr bwMode="auto">
            <a:xfrm>
              <a:off x="7630767" y="5073079"/>
              <a:ext cx="477641" cy="207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i="1" dirty="0" smtClean="0"/>
                <a:t>true</a:t>
              </a:r>
              <a:endParaRPr lang="en-SG" i="1" dirty="0"/>
            </a:p>
          </p:txBody>
        </p:sp>
        <p:sp>
          <p:nvSpPr>
            <p:cNvPr id="35" name="TextBox 25"/>
            <p:cNvSpPr txBox="1">
              <a:spLocks noChangeArrowheads="1"/>
            </p:cNvSpPr>
            <p:nvPr/>
          </p:nvSpPr>
          <p:spPr bwMode="auto">
            <a:xfrm>
              <a:off x="8087795" y="4577493"/>
              <a:ext cx="456891" cy="207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i="1" dirty="0" smtClean="0"/>
                <a:t>false</a:t>
              </a:r>
              <a:endParaRPr lang="en-SG" i="1" dirty="0"/>
            </a:p>
          </p:txBody>
        </p:sp>
        <p:cxnSp>
          <p:nvCxnSpPr>
            <p:cNvPr id="36" name="Straight Arrow Connector 27"/>
            <p:cNvCxnSpPr>
              <a:cxnSpLocks noChangeShapeType="1"/>
              <a:stCxn id="30" idx="2"/>
              <a:endCxn id="33" idx="0"/>
            </p:cNvCxnSpPr>
            <p:nvPr/>
          </p:nvCxnSpPr>
          <p:spPr bwMode="auto">
            <a:xfrm>
              <a:off x="7675721" y="5017553"/>
              <a:ext cx="1" cy="411698"/>
            </a:xfrm>
            <a:prstGeom prst="straightConnector1">
              <a:avLst/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37" name="Elbow Connector 36"/>
            <p:cNvCxnSpPr>
              <a:stCxn id="33" idx="1"/>
              <a:endCxn id="30" idx="1"/>
            </p:cNvCxnSpPr>
            <p:nvPr/>
          </p:nvCxnSpPr>
          <p:spPr bwMode="auto">
            <a:xfrm rot="10800000">
              <a:off x="7111366" y="4768316"/>
              <a:ext cx="66902" cy="931308"/>
            </a:xfrm>
            <a:prstGeom prst="bentConnector3">
              <a:avLst>
                <a:gd name="adj1" fmla="val 297094"/>
              </a:avLst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38" name="Elbow Connector 37"/>
            <p:cNvCxnSpPr>
              <a:stCxn id="30" idx="3"/>
            </p:cNvCxnSpPr>
            <p:nvPr/>
          </p:nvCxnSpPr>
          <p:spPr bwMode="auto">
            <a:xfrm>
              <a:off x="8240078" y="4768316"/>
              <a:ext cx="210219" cy="997485"/>
            </a:xfrm>
            <a:prstGeom prst="bentConnector2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39" name="Group 38"/>
          <p:cNvGrpSpPr/>
          <p:nvPr/>
        </p:nvGrpSpPr>
        <p:grpSpPr>
          <a:xfrm>
            <a:off x="3462728" y="1347906"/>
            <a:ext cx="5441429" cy="4149016"/>
            <a:chOff x="3462728" y="1347906"/>
            <a:chExt cx="5441429" cy="4149016"/>
          </a:xfrm>
        </p:grpSpPr>
        <p:sp>
          <p:nvSpPr>
            <p:cNvPr id="40" name="TextBox 39"/>
            <p:cNvSpPr txBox="1"/>
            <p:nvPr/>
          </p:nvSpPr>
          <p:spPr>
            <a:xfrm>
              <a:off x="3462728" y="1618937"/>
              <a:ext cx="5441429" cy="387798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en-US" sz="1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num;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number: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(num &gt;=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"You entered: 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number: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	scanf(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endParaRPr lang="pt-BR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pt-BR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630238" algn="l"/>
                  <a:tab pos="900113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304547" y="1347906"/>
              <a:ext cx="247969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Unit6_ReadandPrint.c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8008440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2. The </a:t>
            </a:r>
            <a:r>
              <a:rPr lang="en-GB" sz="3600" i="1" dirty="0" smtClean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 smtClean="0">
                <a:solidFill>
                  <a:srgbClr val="0000FF"/>
                </a:solidFill>
              </a:rPr>
              <a:t> Loop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327150" y="1656596"/>
            <a:ext cx="3799486" cy="1816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FF"/>
                </a:solidFill>
              </a:rPr>
              <a:t>while</a:t>
            </a:r>
            <a:r>
              <a:rPr lang="en-US" sz="2800" dirty="0"/>
              <a:t> ( </a:t>
            </a:r>
            <a:r>
              <a:rPr lang="en-US" sz="2800" dirty="0">
                <a:solidFill>
                  <a:srgbClr val="C00000"/>
                </a:solidFill>
              </a:rPr>
              <a:t>condition</a:t>
            </a:r>
            <a:r>
              <a:rPr lang="en-US" sz="2800" dirty="0"/>
              <a:t> )</a:t>
            </a:r>
          </a:p>
          <a:p>
            <a:pPr>
              <a:defRPr/>
            </a:pPr>
            <a:r>
              <a:rPr lang="en-US" sz="2800" dirty="0"/>
              <a:t>{</a:t>
            </a:r>
          </a:p>
          <a:p>
            <a:pPr>
              <a:tabLst>
                <a:tab pos="539750" algn="l"/>
              </a:tabLst>
              <a:defRPr/>
            </a:pPr>
            <a:r>
              <a:rPr lang="en-US" sz="2800" dirty="0"/>
              <a:t>    </a:t>
            </a:r>
            <a:r>
              <a:rPr lang="en-US" sz="2800" dirty="0" smtClean="0"/>
              <a:t>	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loop body</a:t>
            </a:r>
          </a:p>
          <a:p>
            <a:pPr>
              <a:defRPr/>
            </a:pPr>
            <a:r>
              <a:rPr lang="en-US" sz="2800" dirty="0"/>
              <a:t>}</a:t>
            </a:r>
            <a:endParaRPr lang="en-SG" sz="2800" dirty="0"/>
          </a:p>
        </p:txBody>
      </p:sp>
      <p:grpSp>
        <p:nvGrpSpPr>
          <p:cNvPr id="50" name="Group 49"/>
          <p:cNvGrpSpPr/>
          <p:nvPr/>
        </p:nvGrpSpPr>
        <p:grpSpPr>
          <a:xfrm>
            <a:off x="6285492" y="1147557"/>
            <a:ext cx="2191317" cy="2293032"/>
            <a:chOff x="6330462" y="3530993"/>
            <a:chExt cx="2191317" cy="2293032"/>
          </a:xfrm>
        </p:grpSpPr>
        <p:sp>
          <p:nvSpPr>
            <p:cNvPr id="51" name="Flowchart: Decision 50"/>
            <p:cNvSpPr/>
            <p:nvPr/>
          </p:nvSpPr>
          <p:spPr bwMode="auto">
            <a:xfrm>
              <a:off x="6330462" y="4039612"/>
              <a:ext cx="1563033" cy="673868"/>
            </a:xfrm>
            <a:prstGeom prst="flowChartDecision">
              <a:avLst/>
            </a:prstGeom>
            <a:solidFill>
              <a:srgbClr val="CCC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52" name="Straight Arrow Connector 13"/>
            <p:cNvCxnSpPr>
              <a:cxnSpLocks noChangeShapeType="1"/>
              <a:endCxn id="51" idx="0"/>
            </p:cNvCxnSpPr>
            <p:nvPr/>
          </p:nvCxnSpPr>
          <p:spPr bwMode="auto">
            <a:xfrm>
              <a:off x="7111810" y="3530993"/>
              <a:ext cx="169" cy="508619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53" name="TextBox 16"/>
            <p:cNvSpPr txBox="1">
              <a:spLocks noChangeArrowheads="1"/>
            </p:cNvSpPr>
            <p:nvPr/>
          </p:nvSpPr>
          <p:spPr bwMode="auto">
            <a:xfrm>
              <a:off x="6627904" y="4167202"/>
              <a:ext cx="98641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err="1"/>
                <a:t>cond</a:t>
              </a:r>
              <a:r>
                <a:rPr lang="en-US" sz="1600" b="1" i="1" dirty="0"/>
                <a:t>?</a:t>
              </a:r>
              <a:endParaRPr lang="en-SG" sz="1600" b="1" i="1" dirty="0"/>
            </a:p>
          </p:txBody>
        </p:sp>
        <p:sp>
          <p:nvSpPr>
            <p:cNvPr id="54" name="Flowchart: Process 53"/>
            <p:cNvSpPr/>
            <p:nvPr/>
          </p:nvSpPr>
          <p:spPr bwMode="auto">
            <a:xfrm>
              <a:off x="6590967" y="5270040"/>
              <a:ext cx="1042022" cy="553985"/>
            </a:xfrm>
            <a:prstGeom prst="flowChartProcess">
              <a:avLst/>
            </a:prstGeom>
            <a:solidFill>
              <a:srgbClr val="CCC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SG" sz="1600" b="1" dirty="0" smtClean="0"/>
                <a:t>Loop body</a:t>
              </a:r>
              <a:endParaRPr lang="en-SG" sz="1600" b="1" dirty="0"/>
            </a:p>
          </p:txBody>
        </p:sp>
        <p:sp>
          <p:nvSpPr>
            <p:cNvPr id="55" name="TextBox 24"/>
            <p:cNvSpPr txBox="1">
              <a:spLocks noChangeArrowheads="1"/>
            </p:cNvSpPr>
            <p:nvPr/>
          </p:nvSpPr>
          <p:spPr bwMode="auto">
            <a:xfrm>
              <a:off x="7061689" y="4783179"/>
              <a:ext cx="77548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6600"/>
                  </a:solidFill>
                </a:rPr>
                <a:t>true</a:t>
              </a:r>
              <a:endParaRPr lang="en-SG" sz="1600" b="1" i="1" dirty="0">
                <a:solidFill>
                  <a:srgbClr val="006600"/>
                </a:solidFill>
              </a:endParaRPr>
            </a:p>
          </p:txBody>
        </p:sp>
        <p:sp>
          <p:nvSpPr>
            <p:cNvPr id="56" name="TextBox 25"/>
            <p:cNvSpPr txBox="1">
              <a:spLocks noChangeArrowheads="1"/>
            </p:cNvSpPr>
            <p:nvPr/>
          </p:nvSpPr>
          <p:spPr bwMode="auto">
            <a:xfrm>
              <a:off x="7826944" y="4043059"/>
              <a:ext cx="69483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6600"/>
                  </a:solidFill>
                </a:rPr>
                <a:t>false</a:t>
              </a:r>
              <a:endParaRPr lang="en-SG" sz="1200" b="1" i="1" dirty="0">
                <a:solidFill>
                  <a:srgbClr val="006600"/>
                </a:solidFill>
              </a:endParaRPr>
            </a:p>
          </p:txBody>
        </p:sp>
        <p:cxnSp>
          <p:nvCxnSpPr>
            <p:cNvPr id="57" name="Straight Arrow Connector 27"/>
            <p:cNvCxnSpPr>
              <a:cxnSpLocks noChangeShapeType="1"/>
              <a:stCxn id="51" idx="2"/>
              <a:endCxn id="54" idx="0"/>
            </p:cNvCxnSpPr>
            <p:nvPr/>
          </p:nvCxnSpPr>
          <p:spPr bwMode="auto">
            <a:xfrm flipH="1">
              <a:off x="7111978" y="4713480"/>
              <a:ext cx="1" cy="556560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58" name="Elbow Connector 57"/>
            <p:cNvCxnSpPr>
              <a:stCxn id="54" idx="1"/>
              <a:endCxn id="51" idx="1"/>
            </p:cNvCxnSpPr>
            <p:nvPr/>
          </p:nvCxnSpPr>
          <p:spPr bwMode="auto">
            <a:xfrm rot="10800000">
              <a:off x="6330463" y="4376547"/>
              <a:ext cx="260505" cy="1170487"/>
            </a:xfrm>
            <a:prstGeom prst="bentConnector3">
              <a:avLst>
                <a:gd name="adj1" fmla="val 187753"/>
              </a:avLst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Elbow Connector 58"/>
            <p:cNvCxnSpPr>
              <a:stCxn id="51" idx="3"/>
            </p:cNvCxnSpPr>
            <p:nvPr/>
          </p:nvCxnSpPr>
          <p:spPr bwMode="auto">
            <a:xfrm>
              <a:off x="7893495" y="4376546"/>
              <a:ext cx="582221" cy="1348462"/>
            </a:xfrm>
            <a:prstGeom prst="bentConnector2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60" name="Line Callout 2 59"/>
          <p:cNvSpPr/>
          <p:nvPr/>
        </p:nvSpPr>
        <p:spPr bwMode="auto">
          <a:xfrm>
            <a:off x="5186597" y="4137285"/>
            <a:ext cx="3312826" cy="1663908"/>
          </a:xfrm>
          <a:prstGeom prst="borderCallout2">
            <a:avLst>
              <a:gd name="adj1" fmla="val 18750"/>
              <a:gd name="adj2" fmla="val 318"/>
              <a:gd name="adj3" fmla="val 18750"/>
              <a:gd name="adj4" fmla="val -16667"/>
              <a:gd name="adj5" fmla="val -122199"/>
              <a:gd name="adj6" fmla="val -45022"/>
            </a:avLst>
          </a:prstGeom>
          <a:solidFill>
            <a:srgbClr val="FFFF99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If condition is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Arial" charset="0"/>
                <a:cs typeface="Arial" charset="0"/>
              </a:rPr>
              <a:t>true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execute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loop body; otherwise, terminate loop.</a:t>
            </a:r>
            <a:endParaRPr kumimoji="0" lang="en-SG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103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2.1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 smtClean="0">
                <a:solidFill>
                  <a:srgbClr val="0000FF"/>
                </a:solidFill>
              </a:rPr>
              <a:t> Loop: Demo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>
          <a:xfrm>
            <a:off x="352426" y="1248508"/>
            <a:ext cx="3518930" cy="383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latin typeface="Arial" pitchFamily="34" charset="0"/>
                <a:cs typeface="Arial" pitchFamily="34" charset="0"/>
              </a:rPr>
              <a:t>Keep prompting the user to input a non-negative integer, and </a:t>
            </a:r>
            <a:r>
              <a:rPr lang="en-US" kern="0" dirty="0" smtClean="0">
                <a:latin typeface="Arial" pitchFamily="34" charset="0"/>
                <a:cs typeface="Arial" pitchFamily="34" charset="0"/>
              </a:rPr>
              <a:t>print </a:t>
            </a:r>
            <a:r>
              <a:rPr lang="en-US" kern="0" dirty="0">
                <a:latin typeface="Arial" pitchFamily="34" charset="0"/>
                <a:cs typeface="Arial" pitchFamily="34" charset="0"/>
              </a:rPr>
              <a:t>that integer</a:t>
            </a:r>
            <a:r>
              <a:rPr lang="en-SG" dirty="0" smtClean="0"/>
              <a:t>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>
                <a:latin typeface="Arial" pitchFamily="34" charset="0"/>
                <a:cs typeface="Arial" pitchFamily="34" charset="0"/>
              </a:rPr>
              <a:t>Halt the loop when the input is </a:t>
            </a:r>
            <a:r>
              <a:rPr lang="en-US" kern="0" dirty="0" smtClean="0">
                <a:latin typeface="Arial" pitchFamily="34" charset="0"/>
                <a:cs typeface="Arial" pitchFamily="34" charset="0"/>
              </a:rPr>
              <a:t>negative.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kern="0" dirty="0" smtClean="0">
                <a:latin typeface="Arial" pitchFamily="34" charset="0"/>
                <a:cs typeface="Arial" pitchFamily="34" charset="0"/>
              </a:rPr>
              <a:t>Print </a:t>
            </a:r>
            <a:r>
              <a:rPr lang="en-US" kern="0" dirty="0">
                <a:latin typeface="Arial" pitchFamily="34" charset="0"/>
                <a:cs typeface="Arial" pitchFamily="34" charset="0"/>
              </a:rPr>
              <a:t>the maximum integer </a:t>
            </a:r>
            <a:r>
              <a:rPr lang="en-US" kern="0" dirty="0" smtClean="0">
                <a:latin typeface="Arial" pitchFamily="34" charset="0"/>
                <a:cs typeface="Arial" pitchFamily="34" charset="0"/>
              </a:rPr>
              <a:t>input</a:t>
            </a:r>
            <a:r>
              <a:rPr lang="en-SG" dirty="0" smtClean="0"/>
              <a:t>.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4294967295"/>
          </p:nvPr>
        </p:nvSpPr>
        <p:spPr>
          <a:xfrm>
            <a:off x="4318782" y="1981200"/>
            <a:ext cx="4368018" cy="27556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sz="2400" dirty="0"/>
              <a:t>Enter a number: </a:t>
            </a:r>
            <a:r>
              <a:rPr lang="en-US" sz="2400" dirty="0" smtClean="0">
                <a:solidFill>
                  <a:srgbClr val="0000FF"/>
                </a:solidFill>
              </a:rPr>
              <a:t>12</a:t>
            </a:r>
            <a:endParaRPr 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Enter </a:t>
            </a:r>
            <a:r>
              <a:rPr lang="en-US" sz="2400" dirty="0"/>
              <a:t>a number: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0</a:t>
            </a:r>
          </a:p>
          <a:p>
            <a:pPr marL="0" indent="0">
              <a:buNone/>
            </a:pPr>
            <a:r>
              <a:rPr lang="en-US" sz="2400" dirty="0" smtClean="0"/>
              <a:t>Enter a number:</a:t>
            </a:r>
            <a:r>
              <a:rPr lang="en-US" sz="2400" dirty="0" smtClean="0">
                <a:solidFill>
                  <a:srgbClr val="0000FF"/>
                </a:solidFill>
              </a:rPr>
              <a:t> 26</a:t>
            </a:r>
            <a:endParaRPr 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Enter </a:t>
            </a:r>
            <a:r>
              <a:rPr lang="en-US" sz="2400" dirty="0"/>
              <a:t>a number: </a:t>
            </a:r>
            <a:r>
              <a:rPr lang="en-US" sz="2400" dirty="0" smtClean="0">
                <a:solidFill>
                  <a:srgbClr val="0000FF"/>
                </a:solidFill>
              </a:rPr>
              <a:t>5</a:t>
            </a:r>
            <a:endParaRPr 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Enter </a:t>
            </a:r>
            <a:r>
              <a:rPr lang="en-US" sz="2400" dirty="0"/>
              <a:t>a number: </a:t>
            </a:r>
            <a:r>
              <a:rPr lang="en-US" sz="2400" dirty="0">
                <a:solidFill>
                  <a:srgbClr val="0000FF"/>
                </a:solidFill>
              </a:rPr>
              <a:t>-1</a:t>
            </a:r>
          </a:p>
          <a:p>
            <a:pPr marL="0" indent="0">
              <a:buNone/>
            </a:pPr>
            <a:r>
              <a:rPr lang="en-US" sz="2400" dirty="0" smtClean="0"/>
              <a:t>The maximum number is 26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17121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2.1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 smtClean="0">
                <a:solidFill>
                  <a:srgbClr val="0000FF"/>
                </a:solidFill>
              </a:rPr>
              <a:t> Loop: Demo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half" idx="1"/>
          </p:nvPr>
        </p:nvSpPr>
        <p:spPr>
          <a:xfrm>
            <a:off x="5011387" y="1680400"/>
            <a:ext cx="3360717" cy="2899886"/>
          </a:xfrm>
          <a:solidFill>
            <a:srgbClr val="99FFCC"/>
          </a:solidFill>
          <a:ln w="19050">
            <a:solidFill>
              <a:schemeClr val="accent1">
                <a:lumMod val="90000"/>
              </a:schemeClr>
            </a:solidFill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latin typeface="Lucida Console" pitchFamily="49" charset="0"/>
                <a:cs typeface="Times New Roman" pitchFamily="18" charset="0"/>
              </a:rPr>
              <a:t>maxi = 0;</a:t>
            </a: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latin typeface="Lucida Console" pitchFamily="49" charset="0"/>
                <a:cs typeface="Times New Roman" pitchFamily="18" charset="0"/>
              </a:rPr>
              <a:t>read </a:t>
            </a:r>
            <a:r>
              <a:rPr lang="en-US" sz="20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2000" dirty="0" smtClean="0">
                <a:latin typeface="Lucida Console" pitchFamily="49" charset="0"/>
                <a:cs typeface="Times New Roman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solidFill>
                  <a:srgbClr val="C00000"/>
                </a:solidFill>
                <a:latin typeface="Lucida Console" pitchFamily="49" charset="0"/>
                <a:cs typeface="Times New Roman" pitchFamily="18" charset="0"/>
              </a:rPr>
              <a:t>while</a:t>
            </a:r>
            <a:r>
              <a:rPr lang="en-US" sz="2000" dirty="0" smtClean="0">
                <a:latin typeface="Lucida Console" pitchFamily="49" charset="0"/>
                <a:cs typeface="Times New Roman" pitchFamily="18" charset="0"/>
              </a:rPr>
              <a:t> (num &gt;= 0) {</a:t>
            </a: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>
                <a:latin typeface="Lucida Console" pitchFamily="49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Lucida Console" pitchFamily="49" charset="0"/>
                <a:cs typeface="Times New Roman" pitchFamily="18" charset="0"/>
              </a:rPr>
              <a:t>if (maxi &lt; num) </a:t>
            </a: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latin typeface="Lucida Console" pitchFamily="49" charset="0"/>
                <a:cs typeface="Times New Roman" pitchFamily="18" charset="0"/>
              </a:rPr>
              <a:t>		maxi = num;</a:t>
            </a:r>
            <a:endParaRPr lang="en-US" sz="2000" dirty="0">
              <a:latin typeface="Lucida Console" pitchFamily="49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latin typeface="Lucida Console" pitchFamily="49" charset="0"/>
                <a:cs typeface="Times New Roman" pitchFamily="18" charset="0"/>
              </a:rPr>
              <a:t>	read </a:t>
            </a:r>
            <a:r>
              <a:rPr lang="en-US" sz="20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2000" dirty="0" smtClean="0">
                <a:latin typeface="Lucida Console" pitchFamily="49" charset="0"/>
                <a:cs typeface="Times New Roman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latin typeface="Lucida Console" pitchFamily="49" charset="0"/>
                <a:cs typeface="Times New Roman" pitchFamily="18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endParaRPr lang="en-US" sz="2000" dirty="0" smtClean="0">
              <a:latin typeface="Lucida Console" pitchFamily="49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49263" algn="l"/>
                <a:tab pos="900113" algn="l"/>
              </a:tabLst>
            </a:pPr>
            <a:r>
              <a:rPr lang="en-US" sz="2000" dirty="0" smtClean="0">
                <a:latin typeface="Lucida Console" pitchFamily="49" charset="0"/>
                <a:cs typeface="Times New Roman" pitchFamily="18" charset="0"/>
              </a:rPr>
              <a:t>print maxi;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966170" y="1353694"/>
            <a:ext cx="4200525" cy="48935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maxi = 0;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read </a:t>
            </a:r>
            <a:r>
              <a:rPr lang="en-US" sz="18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if (</a:t>
            </a:r>
            <a:r>
              <a:rPr lang="en-US" sz="18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 &gt;= 0) { 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	if (maxi &lt; </a:t>
            </a:r>
            <a:r>
              <a:rPr lang="en-US" sz="18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)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		maxi = </a:t>
            </a:r>
            <a:r>
              <a:rPr lang="en-US" sz="18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	read </a:t>
            </a:r>
            <a:r>
              <a:rPr lang="en-US" sz="18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}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else stop;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if (</a:t>
            </a:r>
            <a:r>
              <a:rPr lang="en-US" sz="18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 &gt;= 0) { 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	if (maxi &lt; </a:t>
            </a:r>
            <a:r>
              <a:rPr lang="en-US" sz="18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)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		maxi = </a:t>
            </a:r>
            <a:r>
              <a:rPr lang="en-US" sz="18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	read </a:t>
            </a:r>
            <a:r>
              <a:rPr lang="en-US" sz="1800" dirty="0" err="1" smtClean="0">
                <a:latin typeface="Lucida Console" pitchFamily="49" charset="0"/>
                <a:cs typeface="Times New Roman" pitchFamily="18" charset="0"/>
              </a:rPr>
              <a:t>num</a:t>
            </a: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}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else stop;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...</a:t>
            </a:r>
          </a:p>
          <a:p>
            <a:pPr marL="0" indent="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tabLst>
                <a:tab pos="285750" algn="l"/>
                <a:tab pos="571500" algn="l"/>
              </a:tabLst>
            </a:pPr>
            <a:r>
              <a:rPr lang="en-US" sz="1800" dirty="0" smtClean="0">
                <a:latin typeface="Lucida Console" pitchFamily="49" charset="0"/>
                <a:cs typeface="Times New Roman" pitchFamily="18" charset="0"/>
              </a:rPr>
              <a:t>print maxi;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894731" y="1982344"/>
            <a:ext cx="2943226" cy="3448048"/>
            <a:chOff x="657224" y="2100263"/>
            <a:chExt cx="2943226" cy="3448048"/>
          </a:xfrm>
        </p:grpSpPr>
        <p:sp>
          <p:nvSpPr>
            <p:cNvPr id="13" name="Rectangle 12"/>
            <p:cNvSpPr/>
            <p:nvPr/>
          </p:nvSpPr>
          <p:spPr bwMode="auto">
            <a:xfrm>
              <a:off x="657225" y="2100263"/>
              <a:ext cx="2943225" cy="1700212"/>
            </a:xfrm>
            <a:prstGeom prst="rect">
              <a:avLst/>
            </a:prstGeom>
            <a:noFill/>
            <a:ln w="19050" cap="sq" cmpd="sng" algn="ctr">
              <a:solidFill>
                <a:srgbClr val="C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57224" y="3848099"/>
              <a:ext cx="2943225" cy="1700212"/>
            </a:xfrm>
            <a:prstGeom prst="rect">
              <a:avLst/>
            </a:prstGeom>
            <a:noFill/>
            <a:ln w="19050" cap="sq" cmpd="sng" algn="ctr">
              <a:solidFill>
                <a:srgbClr val="C0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" name="Right Arrow 1"/>
          <p:cNvSpPr/>
          <p:nvPr/>
        </p:nvSpPr>
        <p:spPr>
          <a:xfrm>
            <a:off x="4122821" y="2812906"/>
            <a:ext cx="577516" cy="424097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784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allAtOnce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2.1 The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 smtClean="0">
                <a:solidFill>
                  <a:srgbClr val="0000FF"/>
                </a:solidFill>
              </a:rPr>
              <a:t> Loop: Demo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379094" y="1150141"/>
            <a:ext cx="6490741" cy="4893647"/>
            <a:chOff x="2968052" y="1317926"/>
            <a:chExt cx="6490741" cy="4893647"/>
          </a:xfrm>
        </p:grpSpPr>
        <p:sp>
          <p:nvSpPr>
            <p:cNvPr id="16" name="TextBox 15"/>
            <p:cNvSpPr txBox="1"/>
            <p:nvPr/>
          </p:nvSpPr>
          <p:spPr>
            <a:xfrm>
              <a:off x="2968052" y="1502592"/>
              <a:ext cx="6490741" cy="4708981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spcBef>
                  <a:spcPts val="0"/>
                </a:spcBef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spcBef>
                  <a:spcPts val="0"/>
                </a:spcBef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1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num, maxi 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number: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(num &gt;=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(maxi &lt; num)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	maxi = num;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}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number: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	scanf(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prinf(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"The maximum number is </a:t>
              </a:r>
              <a:r>
                <a:rPr lang="pt-BR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, maxi);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pt-BR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pt-BR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 </a:t>
              </a:r>
              <a:r>
                <a:rPr lang="pt-BR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299947" y="1317926"/>
              <a:ext cx="196397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Unit6_FindMax.c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2345128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2.2 Condition for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 smtClean="0">
                <a:solidFill>
                  <a:srgbClr val="0000FF"/>
                </a:solidFill>
              </a:rPr>
              <a:t> Loop: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61950" y="4174762"/>
            <a:ext cx="8153400" cy="109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When the loop condition is always </a:t>
            </a: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false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t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he loop body is not executed.</a:t>
            </a:r>
            <a:endParaRPr lang="en-GB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[Content Placeholder 3]"/>
          <p:cNvSpPr txBox="1">
            <a:spLocks/>
          </p:cNvSpPr>
          <p:nvPr/>
        </p:nvSpPr>
        <p:spPr>
          <a:xfrm>
            <a:off x="4369191" y="1769013"/>
            <a:ext cx="4368018" cy="7943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400" dirty="0" smtClean="0"/>
              <a:t>Output: </a:t>
            </a:r>
            <a:r>
              <a:rPr lang="en-US" sz="2400" b="1" dirty="0" smtClean="0">
                <a:solidFill>
                  <a:srgbClr val="C00000"/>
                </a:solidFill>
              </a:rPr>
              <a:t>?</a:t>
            </a:r>
          </a:p>
          <a:p>
            <a:pPr marL="0" indent="0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29390" y="1493795"/>
            <a:ext cx="2923082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Lucida Console" pitchFamily="49" charset="0"/>
              </a:rPr>
              <a:t>// pseudo-code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a = 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b = 7;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while (a == b)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print a;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a = a + 2;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224302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2.2 Condition for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 smtClean="0">
                <a:solidFill>
                  <a:srgbClr val="0000FF"/>
                </a:solidFill>
              </a:rPr>
              <a:t> Loop: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61950" y="4593924"/>
            <a:ext cx="8153400" cy="109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When the loop condition is always </a:t>
            </a:r>
            <a:r>
              <a:rPr lang="en-GB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true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t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he loop body is executed forever – </a:t>
            </a:r>
            <a:r>
              <a:rPr lang="en-US" altLang="zh-CN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infinite loop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. </a:t>
            </a:r>
            <a:endParaRPr lang="en-GB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ontent Placeholder 3"/>
          <p:cNvSpPr txBox="1">
            <a:spLocks/>
          </p:cNvSpPr>
          <p:nvPr/>
        </p:nvSpPr>
        <p:spPr>
          <a:xfrm>
            <a:off x="4369191" y="1769013"/>
            <a:ext cx="4368018" cy="79430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400" dirty="0" smtClean="0"/>
              <a:t>Output: </a:t>
            </a:r>
            <a:r>
              <a:rPr lang="en-US" sz="2400" b="1" dirty="0" smtClean="0">
                <a:solidFill>
                  <a:srgbClr val="C00000"/>
                </a:solidFill>
              </a:rPr>
              <a:t>?</a:t>
            </a:r>
          </a:p>
          <a:p>
            <a:pPr marL="0" indent="0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29390" y="1493795"/>
            <a:ext cx="2923082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Lucida Console" pitchFamily="49" charset="0"/>
              </a:rPr>
              <a:t>// pseudo-code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a = 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b = 7;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while (a != b)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print a;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a = a + 2;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15790" y="1648919"/>
            <a:ext cx="9743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sz="2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SG" sz="2400" b="1" dirty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35318" y="3582649"/>
            <a:ext cx="1558977" cy="830997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Ctrl-c</a:t>
            </a:r>
            <a:r>
              <a:rPr lang="en-US" sz="2400" dirty="0" smtClean="0"/>
              <a:t> to interrupt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18866362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2.3 Style: Indentation for </a:t>
            </a:r>
            <a:r>
              <a:rPr lang="en-GB" sz="3600" i="1" dirty="0">
                <a:solidFill>
                  <a:srgbClr val="0000FF"/>
                </a:solidFill>
                <a:latin typeface="Garamond" panose="02020404030301010803" pitchFamily="18" charset="0"/>
              </a:rPr>
              <a:t>while</a:t>
            </a:r>
            <a:r>
              <a:rPr lang="en-GB" sz="3600" dirty="0" smtClean="0">
                <a:solidFill>
                  <a:srgbClr val="0000FF"/>
                </a:solidFill>
              </a:rPr>
              <a:t> Loop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61950" y="1163782"/>
            <a:ext cx="8153400" cy="1824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Loop body must be indented.</a:t>
            </a:r>
          </a:p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Comment in loop body must be aligned with statements in loop body.</a:t>
            </a:r>
          </a:p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Closing brace must be on a line by itself and aligned with the </a:t>
            </a:r>
            <a:r>
              <a:rPr lang="en-US" sz="2000" i="1" dirty="0">
                <a:latin typeface="Garamond" panose="02020404030301010803" pitchFamily="18" charset="0"/>
                <a:cs typeface="Arial" pitchFamily="34" charset="0"/>
              </a:rPr>
              <a:t>while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keyword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[TextBox 10]"/>
          <p:cNvSpPr txBox="1"/>
          <p:nvPr/>
        </p:nvSpPr>
        <p:spPr>
          <a:xfrm>
            <a:off x="1252364" y="2988749"/>
            <a:ext cx="2835964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while (</a:t>
            </a:r>
            <a:r>
              <a:rPr lang="en-US" dirty="0" err="1" smtClean="0">
                <a:latin typeface="Lucida Console" pitchFamily="49" charset="0"/>
              </a:rPr>
              <a:t>cond</a:t>
            </a:r>
            <a:r>
              <a:rPr lang="en-US" dirty="0" smtClean="0">
                <a:latin typeface="Lucida Console" pitchFamily="49" charset="0"/>
              </a:rPr>
              <a:t>)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smtClean="0">
                <a:latin typeface="Lucida Console" pitchFamily="49" charset="0"/>
              </a:rPr>
              <a:t>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smtClean="0">
                <a:latin typeface="Lucida Console" pitchFamily="49" charset="0"/>
              </a:rPr>
              <a:t>statement-2;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smtClean="0">
                <a:latin typeface="Lucida Console" pitchFamily="49" charset="0"/>
              </a:rPr>
              <a:t>...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2" name="[TextBox 1]"/>
          <p:cNvSpPr txBox="1"/>
          <p:nvPr/>
        </p:nvSpPr>
        <p:spPr>
          <a:xfrm>
            <a:off x="4088328" y="3201066"/>
            <a:ext cx="70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or</a:t>
            </a:r>
            <a:endParaRPr lang="en-US" i="1" dirty="0"/>
          </a:p>
        </p:txBody>
      </p:sp>
      <p:sp>
        <p:nvSpPr>
          <p:cNvPr id="15" name="[TextBox 14]"/>
          <p:cNvSpPr txBox="1"/>
          <p:nvPr/>
        </p:nvSpPr>
        <p:spPr>
          <a:xfrm>
            <a:off x="4788972" y="2988749"/>
            <a:ext cx="2835964" cy="2031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while (</a:t>
            </a:r>
            <a:r>
              <a:rPr lang="en-US" dirty="0" err="1" smtClean="0">
                <a:latin typeface="Lucida Console" pitchFamily="49" charset="0"/>
              </a:rPr>
              <a:t>cond</a:t>
            </a:r>
            <a:r>
              <a:rPr lang="en-US" dirty="0" smtClean="0">
                <a:latin typeface="Lucida Console" pitchFamily="49" charset="0"/>
              </a:rPr>
              <a:t>) 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smtClean="0">
                <a:latin typeface="Lucida Console" pitchFamily="49" charset="0"/>
              </a:rPr>
              <a:t>...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pic>
        <p:nvPicPr>
          <p:cNvPr id="16" name="[Picture 12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567" y="4324749"/>
            <a:ext cx="281678" cy="354915"/>
          </a:xfrm>
          <a:prstGeom prst="rect">
            <a:avLst/>
          </a:prstGeom>
        </p:spPr>
      </p:pic>
      <p:pic>
        <p:nvPicPr>
          <p:cNvPr id="17" name="[Picture 11]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666" y="5924991"/>
            <a:ext cx="263643" cy="356533"/>
          </a:xfrm>
          <a:prstGeom prst="rect">
            <a:avLst/>
          </a:prstGeom>
        </p:spPr>
      </p:pic>
      <p:pic>
        <p:nvPicPr>
          <p:cNvPr id="20" name="[Picture 12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581" y="4422640"/>
            <a:ext cx="281678" cy="35491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252364" y="4914150"/>
            <a:ext cx="2835964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while (</a:t>
            </a:r>
            <a:r>
              <a:rPr lang="en-US" dirty="0" err="1" smtClean="0">
                <a:latin typeface="Lucida Console" pitchFamily="49" charset="0"/>
              </a:rPr>
              <a:t>cond</a:t>
            </a:r>
            <a:r>
              <a:rPr lang="en-US" dirty="0" smtClean="0">
                <a:latin typeface="Lucida Console" pitchFamily="49" charset="0"/>
              </a:rPr>
              <a:t>)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...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}</a:t>
            </a:r>
          </a:p>
        </p:txBody>
      </p:sp>
      <p:sp>
        <p:nvSpPr>
          <p:cNvPr id="3" name="[TextBox 2]"/>
          <p:cNvSpPr txBox="1"/>
          <p:nvPr/>
        </p:nvSpPr>
        <p:spPr>
          <a:xfrm>
            <a:off x="3208421" y="5470358"/>
            <a:ext cx="190901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 indentation!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335080" y="5186327"/>
            <a:ext cx="2835964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while (</a:t>
            </a:r>
            <a:r>
              <a:rPr lang="en-US" dirty="0" err="1" smtClean="0">
                <a:latin typeface="Lucida Console" pitchFamily="49" charset="0"/>
              </a:rPr>
              <a:t>cond</a:t>
            </a:r>
            <a:r>
              <a:rPr lang="en-US" dirty="0" smtClean="0">
                <a:latin typeface="Lucida Console" pitchFamily="49" charset="0"/>
              </a:rPr>
              <a:t>)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statement-2; }</a:t>
            </a:r>
          </a:p>
        </p:txBody>
      </p:sp>
      <p:sp>
        <p:nvSpPr>
          <p:cNvPr id="4" name="Oval 3"/>
          <p:cNvSpPr/>
          <p:nvPr/>
        </p:nvSpPr>
        <p:spPr>
          <a:xfrm>
            <a:off x="7428118" y="6006049"/>
            <a:ext cx="393636" cy="3969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[Picture 11]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707" y="6006049"/>
            <a:ext cx="263643" cy="35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7246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  <p:bldP spid="15" grpId="0" animBg="1"/>
      <p:bldP spid="21" grpId="0" animBg="1"/>
      <p:bldP spid="3" grpId="0" animBg="1"/>
      <p:bldP spid="22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3. The </a:t>
            </a:r>
            <a:r>
              <a:rPr lang="en-GB" sz="3600" i="1" dirty="0" smtClean="0">
                <a:solidFill>
                  <a:srgbClr val="0000FF"/>
                </a:solidFill>
                <a:latin typeface="Garamond" panose="02020404030301010803" pitchFamily="18" charset="0"/>
              </a:rPr>
              <a:t>do-while</a:t>
            </a:r>
            <a:r>
              <a:rPr lang="en-GB" sz="3600" dirty="0" smtClean="0">
                <a:solidFill>
                  <a:srgbClr val="0000FF"/>
                </a:solidFill>
              </a:rPr>
              <a:t> Loop (1/3)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59827" y="1358473"/>
            <a:ext cx="4794250" cy="18161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0000FF"/>
                </a:solidFill>
              </a:rPr>
              <a:t>do </a:t>
            </a:r>
          </a:p>
          <a:p>
            <a:pPr>
              <a:defRPr/>
            </a:pPr>
            <a:r>
              <a:rPr lang="en-US" sz="2800" dirty="0"/>
              <a:t>{</a:t>
            </a:r>
          </a:p>
          <a:p>
            <a:pPr>
              <a:defRPr/>
            </a:pPr>
            <a:r>
              <a:rPr lang="en-US" sz="2800" dirty="0"/>
              <a:t>   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// loop body</a:t>
            </a:r>
          </a:p>
          <a:p>
            <a:pPr>
              <a:defRPr/>
            </a:pPr>
            <a:r>
              <a:rPr lang="en-US" sz="2800" dirty="0"/>
              <a:t>}  </a:t>
            </a:r>
            <a:r>
              <a:rPr lang="en-US" sz="2800" dirty="0">
                <a:solidFill>
                  <a:srgbClr val="0000FF"/>
                </a:solidFill>
              </a:rPr>
              <a:t>while</a:t>
            </a:r>
            <a:r>
              <a:rPr lang="en-US" sz="2800" dirty="0"/>
              <a:t> ( </a:t>
            </a:r>
            <a:r>
              <a:rPr lang="en-US" sz="2800" dirty="0">
                <a:solidFill>
                  <a:srgbClr val="C00000"/>
                </a:solidFill>
              </a:rPr>
              <a:t>condition </a:t>
            </a:r>
            <a:r>
              <a:rPr lang="en-US" sz="2800" dirty="0"/>
              <a:t>);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50752" y="1807735"/>
            <a:ext cx="2805216" cy="830997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/>
              <a:t>Execute loop body at least once.</a:t>
            </a:r>
            <a:endParaRPr lang="en-SG" sz="24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2848207" y="3325624"/>
            <a:ext cx="2402547" cy="2666126"/>
            <a:chOff x="3375478" y="3091057"/>
            <a:chExt cx="1556540" cy="2310937"/>
          </a:xfrm>
        </p:grpSpPr>
        <p:sp>
          <p:nvSpPr>
            <p:cNvPr id="27" name="Flowchart: Decision 26"/>
            <p:cNvSpPr/>
            <p:nvPr/>
          </p:nvSpPr>
          <p:spPr bwMode="auto">
            <a:xfrm>
              <a:off x="3803305" y="4414403"/>
              <a:ext cx="1128713" cy="498475"/>
            </a:xfrm>
            <a:prstGeom prst="flowChartDecision">
              <a:avLst/>
            </a:prstGeom>
            <a:solidFill>
              <a:srgbClr val="CDCD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28" name="Straight Arrow Connector 13"/>
            <p:cNvCxnSpPr>
              <a:cxnSpLocks noChangeShapeType="1"/>
              <a:endCxn id="27" idx="0"/>
            </p:cNvCxnSpPr>
            <p:nvPr/>
          </p:nvCxnSpPr>
          <p:spPr bwMode="auto">
            <a:xfrm rot="5400000">
              <a:off x="4179292" y="4226412"/>
              <a:ext cx="376493" cy="2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9" name="TextBox 16"/>
            <p:cNvSpPr txBox="1">
              <a:spLocks noChangeArrowheads="1"/>
            </p:cNvSpPr>
            <p:nvPr/>
          </p:nvSpPr>
          <p:spPr bwMode="auto">
            <a:xfrm>
              <a:off x="4018097" y="4508784"/>
              <a:ext cx="712322" cy="293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err="1"/>
                <a:t>cond</a:t>
              </a:r>
              <a:r>
                <a:rPr lang="en-US" sz="1600" b="1" i="1" dirty="0"/>
                <a:t>?</a:t>
              </a:r>
              <a:endParaRPr lang="en-SG" sz="1600" b="1" i="1" dirty="0"/>
            </a:p>
          </p:txBody>
        </p:sp>
        <p:sp>
          <p:nvSpPr>
            <p:cNvPr id="30" name="Flowchart: Process 29"/>
            <p:cNvSpPr/>
            <p:nvPr/>
          </p:nvSpPr>
          <p:spPr bwMode="auto">
            <a:xfrm>
              <a:off x="3989961" y="3502756"/>
              <a:ext cx="752475" cy="542400"/>
            </a:xfrm>
            <a:prstGeom prst="flowChartProcess">
              <a:avLst/>
            </a:prstGeom>
            <a:solidFill>
              <a:srgbClr val="CDCD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SG" sz="1600" b="1" dirty="0" smtClean="0"/>
                <a:t>Loop</a:t>
              </a:r>
            </a:p>
            <a:p>
              <a:pPr algn="ctr">
                <a:defRPr/>
              </a:pPr>
              <a:r>
                <a:rPr lang="en-SG" sz="1600" b="1" dirty="0" smtClean="0"/>
                <a:t>body </a:t>
              </a:r>
              <a:endParaRPr lang="en-SG" sz="1600" b="1" dirty="0"/>
            </a:p>
          </p:txBody>
        </p:sp>
        <p:sp>
          <p:nvSpPr>
            <p:cNvPr id="31" name="TextBox 24"/>
            <p:cNvSpPr txBox="1">
              <a:spLocks noChangeArrowheads="1"/>
            </p:cNvSpPr>
            <p:nvPr/>
          </p:nvSpPr>
          <p:spPr bwMode="auto">
            <a:xfrm>
              <a:off x="3375478" y="4631461"/>
              <a:ext cx="560000" cy="293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6600"/>
                  </a:solidFill>
                </a:rPr>
                <a:t>true</a:t>
              </a:r>
              <a:endParaRPr lang="en-SG" sz="1600" b="1" i="1" dirty="0">
                <a:solidFill>
                  <a:srgbClr val="006600"/>
                </a:solidFill>
              </a:endParaRPr>
            </a:p>
          </p:txBody>
        </p:sp>
        <p:sp>
          <p:nvSpPr>
            <p:cNvPr id="32" name="TextBox 25"/>
            <p:cNvSpPr txBox="1">
              <a:spLocks noChangeArrowheads="1"/>
            </p:cNvSpPr>
            <p:nvPr/>
          </p:nvSpPr>
          <p:spPr bwMode="auto">
            <a:xfrm>
              <a:off x="4335410" y="4912878"/>
              <a:ext cx="501761" cy="293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i="1" dirty="0" smtClean="0">
                  <a:solidFill>
                    <a:srgbClr val="006600"/>
                  </a:solidFill>
                </a:rPr>
                <a:t>false</a:t>
              </a:r>
              <a:endParaRPr lang="en-SG" sz="1600" b="1" i="1" dirty="0">
                <a:solidFill>
                  <a:srgbClr val="006600"/>
                </a:solidFill>
              </a:endParaRPr>
            </a:p>
          </p:txBody>
        </p:sp>
        <p:cxnSp>
          <p:nvCxnSpPr>
            <p:cNvPr id="33" name="Straight Arrow Connector 27"/>
            <p:cNvCxnSpPr>
              <a:cxnSpLocks noChangeShapeType="1"/>
            </p:cNvCxnSpPr>
            <p:nvPr/>
          </p:nvCxnSpPr>
          <p:spPr bwMode="auto">
            <a:xfrm>
              <a:off x="4374258" y="3091057"/>
              <a:ext cx="0" cy="411699"/>
            </a:xfrm>
            <a:prstGeom prst="straightConnector1">
              <a:avLst/>
            </a:prstGeom>
            <a:noFill/>
            <a:ln w="1905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34" name="Elbow Connector 33"/>
            <p:cNvCxnSpPr>
              <a:stCxn id="30" idx="1"/>
              <a:endCxn id="27" idx="1"/>
            </p:cNvCxnSpPr>
            <p:nvPr/>
          </p:nvCxnSpPr>
          <p:spPr bwMode="auto">
            <a:xfrm rot="10800000" flipV="1">
              <a:off x="3803306" y="3773956"/>
              <a:ext cx="186656" cy="889684"/>
            </a:xfrm>
            <a:prstGeom prst="bentConnector3">
              <a:avLst>
                <a:gd name="adj1" fmla="val 179346"/>
              </a:avLst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arrow" w="sm" len="sm"/>
              <a:tailEnd type="none"/>
            </a:ln>
            <a:effectLst/>
          </p:spPr>
        </p:cxnSp>
        <p:cxnSp>
          <p:nvCxnSpPr>
            <p:cNvPr id="35" name="Straight Arrow Connector 34"/>
            <p:cNvCxnSpPr>
              <a:stCxn id="27" idx="2"/>
            </p:cNvCxnSpPr>
            <p:nvPr/>
          </p:nvCxnSpPr>
          <p:spPr bwMode="auto">
            <a:xfrm flipH="1">
              <a:off x="4366198" y="4912878"/>
              <a:ext cx="1464" cy="489116"/>
            </a:xfrm>
            <a:prstGeom prst="straightConnector1">
              <a:avLst/>
            </a:prstGeom>
            <a:solidFill>
              <a:schemeClr val="accent1"/>
            </a:solidFill>
            <a:ln w="1905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590793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3. The </a:t>
            </a:r>
            <a:r>
              <a:rPr lang="en-GB" sz="3600" i="1" dirty="0" smtClean="0">
                <a:solidFill>
                  <a:srgbClr val="0000FF"/>
                </a:solidFill>
                <a:latin typeface="Garamond" panose="02020404030301010803" pitchFamily="18" charset="0"/>
              </a:rPr>
              <a:t>do-while</a:t>
            </a:r>
            <a:r>
              <a:rPr lang="en-GB" sz="3600" dirty="0" smtClean="0">
                <a:solidFill>
                  <a:srgbClr val="0000FF"/>
                </a:solidFill>
              </a:rPr>
              <a:t> Loop (2/3)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75160" y="1332417"/>
            <a:ext cx="5095742" cy="1095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800" dirty="0" smtClean="0"/>
              <a:t>Example: Count the number of digits in an integer.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70193" y="1200272"/>
            <a:ext cx="2982766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do </a:t>
            </a:r>
          </a:p>
          <a:p>
            <a:pPr>
              <a:defRPr/>
            </a:pPr>
            <a:r>
              <a:rPr lang="en-US" sz="2000" dirty="0"/>
              <a:t>{</a:t>
            </a:r>
          </a:p>
          <a:p>
            <a:pPr>
              <a:defRPr/>
            </a:pPr>
            <a:r>
              <a:rPr lang="en-US" sz="2000" dirty="0"/>
              <a:t>    // loop body</a:t>
            </a:r>
          </a:p>
          <a:p>
            <a:pPr>
              <a:defRPr/>
            </a:pPr>
            <a:r>
              <a:rPr lang="en-US" sz="2000" dirty="0"/>
              <a:t>}  while ( </a:t>
            </a:r>
            <a:r>
              <a:rPr lang="en-US" sz="2000" dirty="0">
                <a:solidFill>
                  <a:srgbClr val="0000FF"/>
                </a:solidFill>
              </a:rPr>
              <a:t>condition</a:t>
            </a:r>
            <a:r>
              <a:rPr lang="en-US" sz="2000" dirty="0"/>
              <a:t> );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364105" y="2637061"/>
            <a:ext cx="5116906" cy="3411150"/>
            <a:chOff x="674557" y="1317926"/>
            <a:chExt cx="5116906" cy="3411150"/>
          </a:xfrm>
        </p:grpSpPr>
        <p:sp>
          <p:nvSpPr>
            <p:cNvPr id="21" name="TextBox 20"/>
            <p:cNvSpPr txBox="1"/>
            <p:nvPr/>
          </p:nvSpPr>
          <p:spPr>
            <a:xfrm>
              <a:off x="674557" y="1558977"/>
              <a:ext cx="4991725" cy="317009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count_digits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counter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counter++;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		n /= </a:t>
              </a:r>
              <a:r>
                <a:rPr lang="pt-BR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	} 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(n &gt;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counter;</a:t>
              </a:r>
              <a:endParaRPr lang="pt-BR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447739" y="1317926"/>
              <a:ext cx="234372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Unit6_CountDigits.c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5608420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6: Repetition Statements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73100" y="1280212"/>
            <a:ext cx="7620000" cy="2060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None/>
            </a:pPr>
            <a:r>
              <a:rPr lang="en-GB" sz="2800" dirty="0" smtClean="0">
                <a:solidFill>
                  <a:srgbClr val="C00000"/>
                </a:solidFill>
              </a:rPr>
              <a:t>Objectives:</a:t>
            </a:r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Using repetition structure to repeat some action until a terminating condition is reached</a:t>
            </a:r>
            <a:endParaRPr lang="en-GB" sz="2400" dirty="0" smtClean="0"/>
          </a:p>
          <a:p>
            <a:pPr marL="682625" lvl="1" indent="-407988" fontAlgn="auto">
              <a:spcBef>
                <a:spcPts val="600"/>
              </a:spcBef>
              <a:spcAft>
                <a:spcPts val="0"/>
              </a:spcAft>
              <a:buSzPct val="120000"/>
              <a:buFont typeface="Wingdings" pitchFamily="2" charset="2"/>
              <a:buChar char="§"/>
            </a:pPr>
            <a:r>
              <a:rPr lang="en-GB" sz="2400" smtClean="0"/>
              <a:t>Using different types of repetition structure</a:t>
            </a:r>
            <a:endParaRPr lang="en-GB" sz="24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73100" y="3537417"/>
            <a:ext cx="7620000" cy="13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120000"/>
              <a:defRPr/>
            </a:pPr>
            <a:r>
              <a:rPr lang="en-GB" sz="2800" kern="0" dirty="0" smtClean="0">
                <a:solidFill>
                  <a:srgbClr val="C00000"/>
                </a:solidFill>
                <a:latin typeface="+mn-lt"/>
                <a:cs typeface="+mn-cs"/>
              </a:rPr>
              <a:t>Reference: </a:t>
            </a:r>
            <a:endParaRPr lang="en-GB" sz="28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682625" lvl="1" indent="-3937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§"/>
              <a:defRPr/>
            </a:pPr>
            <a:r>
              <a:rPr lang="en-GB" sz="2400" kern="0" smtClean="0"/>
              <a:t>Chapter 4 Lessons 4.7 – 4.11</a:t>
            </a:r>
            <a:endParaRPr lang="en-GB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3. The </a:t>
            </a:r>
            <a:r>
              <a:rPr lang="en-GB" sz="3600" i="1" dirty="0" smtClean="0">
                <a:solidFill>
                  <a:srgbClr val="0000FF"/>
                </a:solidFill>
                <a:latin typeface="Garamond" panose="02020404030301010803" pitchFamily="18" charset="0"/>
              </a:rPr>
              <a:t>do-while</a:t>
            </a:r>
            <a:r>
              <a:rPr lang="en-GB" sz="3600" dirty="0" smtClean="0">
                <a:solidFill>
                  <a:srgbClr val="0000FF"/>
                </a:solidFill>
              </a:rPr>
              <a:t> Loop (3/3)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375160" y="1332417"/>
            <a:ext cx="5095742" cy="1095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6550" indent="-33655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800" dirty="0" smtClean="0"/>
              <a:t>Style: similar to </a:t>
            </a:r>
            <a:r>
              <a:rPr lang="en-GB" sz="2800" i="1" dirty="0" smtClean="0">
                <a:latin typeface="Garamond" panose="02020404030301010803" pitchFamily="18" charset="0"/>
              </a:rPr>
              <a:t>while</a:t>
            </a:r>
            <a:r>
              <a:rPr lang="en-GB" sz="2800" dirty="0" smtClean="0"/>
              <a:t> loop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11" name="[TextBox 1]"/>
          <p:cNvSpPr txBox="1"/>
          <p:nvPr/>
        </p:nvSpPr>
        <p:spPr>
          <a:xfrm>
            <a:off x="1187115" y="2026060"/>
            <a:ext cx="2516201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do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smtClean="0">
                <a:latin typeface="Lucida Console" pitchFamily="49" charset="0"/>
              </a:rPr>
              <a:t>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</a:t>
            </a:r>
            <a:r>
              <a:rPr lang="en-US" dirty="0" smtClean="0">
                <a:latin typeface="Lucida Console" pitchFamily="49" charset="0"/>
              </a:rPr>
              <a:t>statement-2;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} while (</a:t>
            </a:r>
            <a:r>
              <a:rPr lang="en-US" dirty="0" err="1" smtClean="0">
                <a:latin typeface="Lucida Console" pitchFamily="49" charset="0"/>
              </a:rPr>
              <a:t>cond</a:t>
            </a:r>
            <a:r>
              <a:rPr lang="en-US" dirty="0" smtClean="0">
                <a:latin typeface="Lucida Console" pitchFamily="49" charset="0"/>
              </a:rPr>
              <a:t>);</a:t>
            </a:r>
          </a:p>
        </p:txBody>
      </p:sp>
      <p:sp>
        <p:nvSpPr>
          <p:cNvPr id="13" name="[TextBox 10]"/>
          <p:cNvSpPr txBox="1"/>
          <p:nvPr/>
        </p:nvSpPr>
        <p:spPr>
          <a:xfrm>
            <a:off x="3920484" y="2026060"/>
            <a:ext cx="70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or</a:t>
            </a:r>
            <a:endParaRPr lang="en-US" i="1" dirty="0"/>
          </a:p>
        </p:txBody>
      </p:sp>
      <p:sp>
        <p:nvSpPr>
          <p:cNvPr id="14" name="[TextBox 14]"/>
          <p:cNvSpPr txBox="1"/>
          <p:nvPr/>
        </p:nvSpPr>
        <p:spPr>
          <a:xfrm>
            <a:off x="4989094" y="2026060"/>
            <a:ext cx="2635841" cy="17543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do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	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>
                <a:latin typeface="Lucida Console" pitchFamily="49" charset="0"/>
              </a:rPr>
              <a:t>	statement-2</a:t>
            </a:r>
            <a:r>
              <a:rPr lang="en-US" dirty="0" smtClean="0">
                <a:latin typeface="Lucida Console" pitchFamily="49" charset="0"/>
              </a:rPr>
              <a:t>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} while (</a:t>
            </a:r>
            <a:r>
              <a:rPr lang="en-US" dirty="0" err="1" smtClean="0">
                <a:latin typeface="Lucida Console" pitchFamily="49" charset="0"/>
              </a:rPr>
              <a:t>cond</a:t>
            </a:r>
            <a:r>
              <a:rPr lang="en-US" dirty="0" smtClean="0">
                <a:latin typeface="Lucida Console" pitchFamily="49" charset="0"/>
              </a:rPr>
              <a:t>);</a:t>
            </a:r>
            <a:endParaRPr lang="en-US" dirty="0" smtClean="0">
              <a:latin typeface="Lucida Console" pitchFamily="49" charset="0"/>
            </a:endParaRPr>
          </a:p>
        </p:txBody>
      </p:sp>
      <p:pic>
        <p:nvPicPr>
          <p:cNvPr id="15" name="[Picture 12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645" y="2907757"/>
            <a:ext cx="281678" cy="354915"/>
          </a:xfrm>
          <a:prstGeom prst="rect">
            <a:avLst/>
          </a:prstGeom>
        </p:spPr>
      </p:pic>
      <p:pic>
        <p:nvPicPr>
          <p:cNvPr id="16" name="[Picture 12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581" y="3459951"/>
            <a:ext cx="281678" cy="354915"/>
          </a:xfrm>
          <a:prstGeom prst="rect">
            <a:avLst/>
          </a:prstGeom>
        </p:spPr>
      </p:pic>
      <p:sp>
        <p:nvSpPr>
          <p:cNvPr id="17" name="[TextBox 1]"/>
          <p:cNvSpPr txBox="1"/>
          <p:nvPr/>
        </p:nvSpPr>
        <p:spPr>
          <a:xfrm>
            <a:off x="1187114" y="4098520"/>
            <a:ext cx="2516201" cy="14773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do {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// loop body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statement-1;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statement-2;</a:t>
            </a:r>
          </a:p>
          <a:p>
            <a:pPr>
              <a:spcAft>
                <a:spcPts val="0"/>
              </a:spcAft>
              <a:tabLst>
                <a:tab pos="360363" algn="l"/>
                <a:tab pos="719138" algn="l"/>
              </a:tabLst>
            </a:pPr>
            <a:r>
              <a:rPr lang="en-US" dirty="0" smtClean="0">
                <a:latin typeface="Lucida Console" pitchFamily="49" charset="0"/>
              </a:rPr>
              <a:t>} while (</a:t>
            </a:r>
            <a:r>
              <a:rPr lang="en-US" dirty="0" err="1" smtClean="0">
                <a:latin typeface="Lucida Console" pitchFamily="49" charset="0"/>
              </a:rPr>
              <a:t>cond</a:t>
            </a:r>
            <a:r>
              <a:rPr lang="en-US" dirty="0" smtClean="0">
                <a:latin typeface="Lucida Console" pitchFamily="49" charset="0"/>
              </a:rPr>
              <a:t>);</a:t>
            </a:r>
          </a:p>
        </p:txBody>
      </p:sp>
      <p:pic>
        <p:nvPicPr>
          <p:cNvPr id="23" name="[TextBox 2]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635" y="5304674"/>
            <a:ext cx="263643" cy="356533"/>
          </a:xfrm>
          <a:prstGeom prst="rect">
            <a:avLst/>
          </a:prstGeom>
        </p:spPr>
      </p:pic>
      <p:sp>
        <p:nvSpPr>
          <p:cNvPr id="24" name="[Picture 11]"/>
          <p:cNvSpPr txBox="1"/>
          <p:nvPr/>
        </p:nvSpPr>
        <p:spPr>
          <a:xfrm>
            <a:off x="3208421" y="4558753"/>
            <a:ext cx="190901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 indentation!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9971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/>
      <p:bldP spid="14" grpId="0" animBg="1"/>
      <p:bldP spid="17" grpId="0" animBg="1"/>
      <p:bldP spid="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4. The </a:t>
            </a:r>
            <a:r>
              <a:rPr lang="en-GB" sz="3600" i="1" dirty="0" smtClean="0">
                <a:solidFill>
                  <a:srgbClr val="0000FF"/>
                </a:solidFill>
                <a:latin typeface="Garamond" panose="02020404030301010803" pitchFamily="18" charset="0"/>
              </a:rPr>
              <a:t>for</a:t>
            </a:r>
            <a:r>
              <a:rPr lang="en-GB" sz="3600" dirty="0" smtClean="0">
                <a:solidFill>
                  <a:srgbClr val="0000FF"/>
                </a:solidFill>
              </a:rPr>
              <a:t> Loop (1/2)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27151" y="1519238"/>
            <a:ext cx="6237432" cy="1816100"/>
          </a:xfrm>
          <a:prstGeom prst="rect">
            <a:avLst/>
          </a:prstGeom>
          <a:solidFill>
            <a:srgbClr val="E5E6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/>
              <a:t>for ( </a:t>
            </a:r>
            <a:r>
              <a:rPr lang="en-US" sz="2800" dirty="0">
                <a:solidFill>
                  <a:srgbClr val="CC00FF"/>
                </a:solidFill>
              </a:rPr>
              <a:t>initialization</a:t>
            </a:r>
            <a:r>
              <a:rPr lang="en-US" sz="2800" dirty="0"/>
              <a:t>; </a:t>
            </a:r>
            <a:r>
              <a:rPr lang="en-US" sz="2800" dirty="0">
                <a:solidFill>
                  <a:srgbClr val="0000FF"/>
                </a:solidFill>
              </a:rPr>
              <a:t>condition</a:t>
            </a:r>
            <a:r>
              <a:rPr lang="en-US" sz="2800" dirty="0"/>
              <a:t>; </a:t>
            </a:r>
            <a:r>
              <a:rPr lang="en-US" sz="2800" dirty="0">
                <a:solidFill>
                  <a:srgbClr val="006600"/>
                </a:solidFill>
              </a:rPr>
              <a:t>update</a:t>
            </a:r>
            <a:r>
              <a:rPr lang="en-US" sz="2800" dirty="0"/>
              <a:t> )</a:t>
            </a:r>
          </a:p>
          <a:p>
            <a:pPr>
              <a:defRPr/>
            </a:pPr>
            <a:r>
              <a:rPr lang="en-US" sz="2800" dirty="0"/>
              <a:t>{</a:t>
            </a:r>
          </a:p>
          <a:p>
            <a:pPr>
              <a:defRPr/>
            </a:pPr>
            <a:r>
              <a:rPr lang="en-US" sz="2800" dirty="0"/>
              <a:t>    // loop body</a:t>
            </a:r>
          </a:p>
          <a:p>
            <a:pPr>
              <a:defRPr/>
            </a:pPr>
            <a:r>
              <a:rPr lang="en-US" sz="2800" dirty="0"/>
              <a:t>}</a:t>
            </a:r>
            <a:endParaRPr lang="en-SG" sz="2800" dirty="0"/>
          </a:p>
        </p:txBody>
      </p:sp>
      <p:grpSp>
        <p:nvGrpSpPr>
          <p:cNvPr id="20" name="Group 17"/>
          <p:cNvGrpSpPr>
            <a:grpSpLocks/>
          </p:cNvGrpSpPr>
          <p:nvPr/>
        </p:nvGrpSpPr>
        <p:grpSpPr bwMode="auto">
          <a:xfrm>
            <a:off x="704538" y="1976438"/>
            <a:ext cx="2289487" cy="2984500"/>
            <a:chOff x="705177" y="1976284"/>
            <a:chExt cx="2288746" cy="2984884"/>
          </a:xfrm>
        </p:grpSpPr>
        <p:cxnSp>
          <p:nvCxnSpPr>
            <p:cNvPr id="21" name="Straight Arrow Connector 8"/>
            <p:cNvCxnSpPr>
              <a:cxnSpLocks noChangeShapeType="1"/>
            </p:cNvCxnSpPr>
            <p:nvPr/>
          </p:nvCxnSpPr>
          <p:spPr bwMode="auto">
            <a:xfrm rot="5400000" flipH="1" flipV="1">
              <a:off x="1378975" y="2470355"/>
              <a:ext cx="1814051" cy="825910"/>
            </a:xfrm>
            <a:prstGeom prst="straightConnector1">
              <a:avLst/>
            </a:prstGeom>
            <a:noFill/>
            <a:ln w="28575" cap="sq" algn="ctr">
              <a:solidFill>
                <a:srgbClr val="9933FF"/>
              </a:solidFill>
              <a:round/>
              <a:headEnd/>
              <a:tailEnd type="triangle" w="lg" len="med"/>
            </a:ln>
          </p:spPr>
        </p:cxnSp>
        <p:sp>
          <p:nvSpPr>
            <p:cNvPr id="22" name="TextBox 9"/>
            <p:cNvSpPr txBox="1">
              <a:spLocks noChangeArrowheads="1"/>
            </p:cNvSpPr>
            <p:nvPr/>
          </p:nvSpPr>
          <p:spPr bwMode="auto">
            <a:xfrm>
              <a:off x="705177" y="3760839"/>
              <a:ext cx="2288746" cy="1200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CC00FF"/>
                  </a:solidFill>
                </a:rPr>
                <a:t>Initialization: </a:t>
              </a:r>
              <a:r>
                <a:rPr lang="en-US" sz="2400" dirty="0"/>
                <a:t>initialize the </a:t>
              </a:r>
              <a:r>
                <a:rPr lang="en-US" sz="2400" b="1" dirty="0">
                  <a:solidFill>
                    <a:srgbClr val="800000"/>
                  </a:solidFill>
                </a:rPr>
                <a:t>loop variable</a:t>
              </a:r>
              <a:endParaRPr lang="en-SG" sz="2400" b="1" dirty="0">
                <a:solidFill>
                  <a:srgbClr val="800000"/>
                </a:solidFill>
              </a:endParaRPr>
            </a:p>
          </p:txBody>
        </p:sp>
      </p:grpSp>
      <p:grpSp>
        <p:nvGrpSpPr>
          <p:cNvPr id="25" name="Group 18"/>
          <p:cNvGrpSpPr>
            <a:grpSpLocks/>
          </p:cNvGrpSpPr>
          <p:nvPr/>
        </p:nvGrpSpPr>
        <p:grpSpPr bwMode="auto">
          <a:xfrm>
            <a:off x="2844776" y="1995488"/>
            <a:ext cx="3301192" cy="3468316"/>
            <a:chOff x="2717654" y="1995952"/>
            <a:chExt cx="3301007" cy="3468144"/>
          </a:xfrm>
        </p:grpSpPr>
        <p:cxnSp>
          <p:nvCxnSpPr>
            <p:cNvPr id="26" name="Straight Arrow Connector 10"/>
            <p:cNvCxnSpPr>
              <a:cxnSpLocks noChangeShapeType="1"/>
            </p:cNvCxnSpPr>
            <p:nvPr/>
          </p:nvCxnSpPr>
          <p:spPr bwMode="auto">
            <a:xfrm rot="5400000" flipH="1" flipV="1">
              <a:off x="2910353" y="2816944"/>
              <a:ext cx="2590796" cy="948812"/>
            </a:xfrm>
            <a:prstGeom prst="straightConnector1">
              <a:avLst/>
            </a:prstGeom>
            <a:noFill/>
            <a:ln w="28575" cap="sq" algn="ctr">
              <a:solidFill>
                <a:srgbClr val="0000FF"/>
              </a:solidFill>
              <a:round/>
              <a:headEnd/>
              <a:tailEnd type="triangle" w="lg" len="med"/>
            </a:ln>
          </p:spPr>
        </p:cxnSp>
        <p:sp>
          <p:nvSpPr>
            <p:cNvPr id="27" name="TextBox 12"/>
            <p:cNvSpPr txBox="1">
              <a:spLocks noChangeArrowheads="1"/>
            </p:cNvSpPr>
            <p:nvPr/>
          </p:nvSpPr>
          <p:spPr bwMode="auto">
            <a:xfrm>
              <a:off x="2717654" y="4263826"/>
              <a:ext cx="3301007" cy="120027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Condition: </a:t>
              </a:r>
              <a:r>
                <a:rPr lang="en-US" sz="2400" dirty="0"/>
                <a:t>repeat loop while the condition </a:t>
              </a:r>
              <a:r>
                <a:rPr lang="en-US" sz="2400" dirty="0" smtClean="0"/>
                <a:t>on </a:t>
              </a:r>
              <a:r>
                <a:rPr lang="en-US" sz="2400" b="1" dirty="0" smtClean="0">
                  <a:solidFill>
                    <a:srgbClr val="800000"/>
                  </a:solidFill>
                </a:rPr>
                <a:t>loop variable</a:t>
              </a:r>
              <a:r>
                <a:rPr lang="en-US" sz="2400" dirty="0" smtClean="0">
                  <a:solidFill>
                    <a:srgbClr val="0000FF"/>
                  </a:solidFill>
                </a:rPr>
                <a:t> </a:t>
              </a:r>
              <a:r>
                <a:rPr lang="en-US" sz="2400" dirty="0" smtClean="0"/>
                <a:t>is </a:t>
              </a:r>
              <a:r>
                <a:rPr lang="en-US" sz="2400" dirty="0">
                  <a:solidFill>
                    <a:srgbClr val="0000FF"/>
                  </a:solidFill>
                </a:rPr>
                <a:t>true</a:t>
              </a:r>
              <a:endParaRPr lang="en-SG" sz="24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28" name="Group 19"/>
          <p:cNvGrpSpPr>
            <a:grpSpLocks/>
          </p:cNvGrpSpPr>
          <p:nvPr/>
        </p:nvGrpSpPr>
        <p:grpSpPr bwMode="auto">
          <a:xfrm>
            <a:off x="6011661" y="2023672"/>
            <a:ext cx="2586037" cy="4143217"/>
            <a:chOff x="5856937" y="2023416"/>
            <a:chExt cx="2585885" cy="4143662"/>
          </a:xfrm>
        </p:grpSpPr>
        <p:cxnSp>
          <p:nvCxnSpPr>
            <p:cNvPr id="29" name="Straight Arrow Connector 13"/>
            <p:cNvCxnSpPr>
              <a:cxnSpLocks noChangeShapeType="1"/>
            </p:cNvCxnSpPr>
            <p:nvPr/>
          </p:nvCxnSpPr>
          <p:spPr bwMode="auto">
            <a:xfrm flipH="1" flipV="1">
              <a:off x="6306012" y="2023416"/>
              <a:ext cx="314773" cy="2938388"/>
            </a:xfrm>
            <a:prstGeom prst="straightConnector1">
              <a:avLst/>
            </a:prstGeom>
            <a:noFill/>
            <a:ln w="28575" cap="sq" algn="ctr">
              <a:solidFill>
                <a:srgbClr val="006600"/>
              </a:solidFill>
              <a:round/>
              <a:headEnd/>
              <a:tailEnd type="triangle" w="lg" len="med"/>
            </a:ln>
          </p:spPr>
        </p:cxnSp>
        <p:sp>
          <p:nvSpPr>
            <p:cNvPr id="30" name="TextBox 15"/>
            <p:cNvSpPr txBox="1">
              <a:spLocks noChangeArrowheads="1"/>
            </p:cNvSpPr>
            <p:nvPr/>
          </p:nvSpPr>
          <p:spPr bwMode="auto">
            <a:xfrm>
              <a:off x="5856937" y="4966749"/>
              <a:ext cx="2585885" cy="120032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dirty="0">
                  <a:solidFill>
                    <a:srgbClr val="006600"/>
                  </a:solidFill>
                </a:rPr>
                <a:t>Update: </a:t>
              </a:r>
              <a:r>
                <a:rPr lang="en-US" sz="2400" dirty="0"/>
                <a:t>change value of</a:t>
              </a:r>
              <a:r>
                <a:rPr lang="en-US" sz="2400" dirty="0">
                  <a:solidFill>
                    <a:srgbClr val="006600"/>
                  </a:solidFill>
                </a:rPr>
                <a:t> </a:t>
              </a:r>
              <a:r>
                <a:rPr lang="en-US" sz="2400" b="1" dirty="0">
                  <a:solidFill>
                    <a:srgbClr val="800000"/>
                  </a:solidFill>
                </a:rPr>
                <a:t>loop variable</a:t>
              </a:r>
              <a:endParaRPr lang="en-SG" sz="2400" b="1" dirty="0">
                <a:solidFill>
                  <a:srgbClr val="8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934888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4. The </a:t>
            </a:r>
            <a:r>
              <a:rPr lang="en-GB" sz="3600" i="1" dirty="0" smtClean="0">
                <a:solidFill>
                  <a:srgbClr val="0000FF"/>
                </a:solidFill>
                <a:latin typeface="Garamond" panose="02020404030301010803" pitchFamily="18" charset="0"/>
              </a:rPr>
              <a:t>for</a:t>
            </a:r>
            <a:r>
              <a:rPr lang="en-GB" sz="3600" dirty="0" smtClean="0">
                <a:solidFill>
                  <a:srgbClr val="0000FF"/>
                </a:solidFill>
              </a:rPr>
              <a:t> Loop (2/2)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71488" y="1401763"/>
            <a:ext cx="7948612" cy="677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r>
              <a:rPr lang="en-GB" sz="2800" smtClean="0"/>
              <a:t>Example: Print numbers 1 to 10</a:t>
            </a: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5193" y="2037330"/>
            <a:ext cx="4576473" cy="15696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449263" algn="l"/>
              </a:tabLst>
              <a:defRPr/>
            </a:pPr>
            <a:r>
              <a:rPr lang="en-US" sz="2400" dirty="0" err="1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 n;</a:t>
            </a:r>
          </a:p>
          <a:p>
            <a:pPr>
              <a:tabLst>
                <a:tab pos="449263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for (n=1; n&lt;=10; n</a:t>
            </a:r>
            <a:r>
              <a:rPr lang="en-US" sz="2400" dirty="0" smtClean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++) {</a:t>
            </a:r>
            <a:endParaRPr lang="en-US" sz="2400" dirty="0">
              <a:solidFill>
                <a:srgbClr val="000000"/>
              </a:solidFill>
              <a:latin typeface="Lucida Console" pitchFamily="49" charset="0"/>
              <a:cs typeface="Courier New" pitchFamily="49" charset="0"/>
            </a:endParaRPr>
          </a:p>
          <a:p>
            <a:pPr>
              <a:tabLst>
                <a:tab pos="449263" algn="l"/>
              </a:tabLst>
              <a:defRPr/>
            </a:pPr>
            <a:r>
              <a:rPr lang="en-US" sz="2400" dirty="0" smtClean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	</a:t>
            </a:r>
            <a:r>
              <a:rPr lang="en-US" sz="2400" dirty="0" err="1" smtClean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printf</a:t>
            </a:r>
            <a:r>
              <a:rPr lang="en-US" sz="2400" dirty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("%3d", n);</a:t>
            </a:r>
          </a:p>
          <a:p>
            <a:pPr>
              <a:tabLst>
                <a:tab pos="449263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Lucida Console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59348" y="2122872"/>
            <a:ext cx="3623822" cy="3154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000" i="1" dirty="0">
                <a:latin typeface="Arial" pitchFamily="34" charset="0"/>
                <a:cs typeface="Arial" pitchFamily="34" charset="0"/>
              </a:rPr>
              <a:t>Steps: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n=1;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(n&lt;=10)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(…);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++;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Go to step 2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b="1" dirty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342900" indent="-342900">
              <a:spcAft>
                <a:spcPts val="600"/>
              </a:spcAft>
              <a:buFontTx/>
              <a:buAutoNum type="arabicPeriod"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Exit the loop </a:t>
            </a:r>
            <a:endParaRPr lang="en-SG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2373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5. Example: Odd Integers (1/2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214203" y="1212996"/>
            <a:ext cx="6745572" cy="5262755"/>
            <a:chOff x="14990" y="133703"/>
            <a:chExt cx="6745572" cy="5262755"/>
          </a:xfrm>
        </p:grpSpPr>
        <p:sp>
          <p:nvSpPr>
            <p:cNvPr id="10" name="TextBox 9"/>
            <p:cNvSpPr txBox="1"/>
            <p:nvPr/>
          </p:nvSpPr>
          <p:spPr>
            <a:xfrm>
              <a:off x="14990" y="254833"/>
              <a:ext cx="6535711" cy="514162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000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main(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num;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a positive integer: "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, &amp;num);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(num);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endParaRPr lang="en-US" sz="1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&lt;=n;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+=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pt-BR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93755" y="133703"/>
              <a:ext cx="2666807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Unit6_OddIntegers_v1.c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5725748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5. Example: Odd Integers (2/2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94478" y="1212996"/>
            <a:ext cx="6745573" cy="2675675"/>
            <a:chOff x="14990" y="133703"/>
            <a:chExt cx="6745573" cy="2675675"/>
          </a:xfrm>
        </p:grpSpPr>
        <p:sp>
          <p:nvSpPr>
            <p:cNvPr id="14" name="TextBox 13"/>
            <p:cNvSpPr txBox="1"/>
            <p:nvPr/>
          </p:nvSpPr>
          <p:spPr>
            <a:xfrm>
              <a:off x="14990" y="254833"/>
              <a:ext cx="6535711" cy="255454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&lt;=n;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++)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(i%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!=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pt-BR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85943" y="133703"/>
              <a:ext cx="277462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Unit6_OddIntegers_v2.c</a:t>
              </a:r>
              <a:endParaRPr lang="en-SG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846288" y="3688871"/>
            <a:ext cx="6745573" cy="2367899"/>
            <a:chOff x="14990" y="133703"/>
            <a:chExt cx="6745573" cy="2367899"/>
          </a:xfrm>
        </p:grpSpPr>
        <p:sp>
          <p:nvSpPr>
            <p:cNvPr id="17" name="TextBox 16"/>
            <p:cNvSpPr txBox="1"/>
            <p:nvPr/>
          </p:nvSpPr>
          <p:spPr>
            <a:xfrm>
              <a:off x="14990" y="254833"/>
              <a:ext cx="6535711" cy="2246769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sz="2000" b="1" dirty="0" err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Precond</a:t>
              </a:r>
              <a:r>
                <a:rPr lang="en-US" sz="20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: n &gt; 0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 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print_odd_integers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  {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 ; n &gt;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; n--)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(n%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 !=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	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, n);</a:t>
              </a: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  <a:endParaRPr lang="pt-BR" sz="2000" b="1" dirty="0" smtClean="0">
                <a:latin typeface="Courier New" pitchFamily="49" charset="0"/>
                <a:cs typeface="Courier New" pitchFamily="49" charset="0"/>
              </a:endParaRPr>
            </a:p>
            <a:p>
              <a:pPr marL="0" indent="0">
                <a:spcBef>
                  <a:spcPts val="0"/>
                </a:spcBef>
                <a:buNone/>
                <a:tabLst>
                  <a:tab pos="360363" algn="l"/>
                  <a:tab pos="719138" algn="l"/>
                  <a:tab pos="1079500" algn="l"/>
                  <a:tab pos="2952750" algn="l"/>
                </a:tabLst>
              </a:pPr>
              <a:r>
                <a:rPr lang="pt-BR" sz="20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837483" y="133703"/>
              <a:ext cx="2923080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Unit6_OddIntegers_v3.c</a:t>
              </a:r>
              <a:endParaRPr lang="en-SG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846163" y="4916773"/>
            <a:ext cx="2383436" cy="707886"/>
          </a:xfrm>
          <a:prstGeom prst="rect">
            <a:avLst/>
          </a:prstGeom>
          <a:solidFill>
            <a:srgbClr val="99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Values printed from largest to smallest.</a:t>
            </a:r>
            <a:endParaRPr lang="en-SG" sz="2000" i="1" dirty="0"/>
          </a:p>
        </p:txBody>
      </p:sp>
      <p:sp>
        <p:nvSpPr>
          <p:cNvPr id="20" name="Line Callout 2 19"/>
          <p:cNvSpPr/>
          <p:nvPr/>
        </p:nvSpPr>
        <p:spPr bwMode="auto">
          <a:xfrm flipH="1">
            <a:off x="344773" y="5156615"/>
            <a:ext cx="1229193" cy="734519"/>
          </a:xfrm>
          <a:prstGeom prst="borderCallout2">
            <a:avLst>
              <a:gd name="adj1" fmla="val 16604"/>
              <a:gd name="adj2" fmla="val -3203"/>
              <a:gd name="adj3" fmla="val 16604"/>
              <a:gd name="adj4" fmla="val -33341"/>
              <a:gd name="adj5" fmla="val -71996"/>
              <a:gd name="adj6" fmla="val -126358"/>
            </a:avLst>
          </a:prstGeom>
          <a:solidFill>
            <a:srgbClr val="9F9FFF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Empty statement</a:t>
            </a: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2375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6. Common Errors (1/2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471488" y="1257299"/>
            <a:ext cx="8169592" cy="1621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What are the outputs for the following programs? </a:t>
            </a:r>
            <a:r>
              <a:rPr lang="en-GB" smtClean="0">
                <a:solidFill>
                  <a:srgbClr val="C00000"/>
                </a:solidFill>
              </a:rPr>
              <a:t>(Do not code and run them. Trace the programs manually.)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We will discuss this in class.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endParaRPr lang="en-GB" smtClean="0"/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pic>
        <p:nvPicPr>
          <p:cNvPr id="23" name="Picture 22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9352" y="343106"/>
            <a:ext cx="681094" cy="681094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374754" y="2615228"/>
            <a:ext cx="4212236" cy="1674959"/>
            <a:chOff x="374754" y="2053652"/>
            <a:chExt cx="4212236" cy="1674959"/>
          </a:xfrm>
        </p:grpSpPr>
        <p:sp>
          <p:nvSpPr>
            <p:cNvPr id="25" name="TextBox 24"/>
            <p:cNvSpPr txBox="1"/>
            <p:nvPr/>
          </p:nvSpPr>
          <p:spPr>
            <a:xfrm>
              <a:off x="525332" y="2053652"/>
              <a:ext cx="4061658" cy="1477328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endParaRPr lang="en-US" sz="1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9875" algn="l"/>
                  <a:tab pos="539750" algn="l"/>
                  <a:tab pos="809625" algn="l"/>
                </a:tabLst>
                <a:defRPr/>
              </a:pPr>
              <a:endPara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74754" y="3390057"/>
              <a:ext cx="2526708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smtClean="0"/>
                <a:t>Unit6_CommonErrors1.c</a:t>
              </a:r>
              <a:endParaRPr lang="en-SG" sz="16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420931" y="4188293"/>
            <a:ext cx="4166590" cy="2148386"/>
            <a:chOff x="3211069" y="3913317"/>
            <a:chExt cx="4166590" cy="2148386"/>
          </a:xfrm>
        </p:grpSpPr>
        <p:sp>
          <p:nvSpPr>
            <p:cNvPr id="28" name="TextBox 27"/>
            <p:cNvSpPr txBox="1"/>
            <p:nvPr/>
          </p:nvSpPr>
          <p:spPr>
            <a:xfrm>
              <a:off x="3211069" y="3913317"/>
              <a:ext cx="4061658" cy="2092881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endParaRPr lang="en-US" sz="1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{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836923" y="5723149"/>
              <a:ext cx="2540736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smtClean="0"/>
                <a:t>Unit6_CommonErrors2.c</a:t>
              </a:r>
              <a:endParaRPr lang="en-SG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805552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6. Common Errors (2/2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23" name="Picture 22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9352" y="343106"/>
            <a:ext cx="681094" cy="681094"/>
          </a:xfrm>
          <a:prstGeom prst="rect">
            <a:avLst/>
          </a:prstGeom>
        </p:spPr>
      </p:pic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486478" y="3252866"/>
            <a:ext cx="7948612" cy="2983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>
                <a:solidFill>
                  <a:srgbClr val="0000FF"/>
                </a:solidFill>
              </a:rPr>
              <a:t>Off-by-one error</a:t>
            </a:r>
            <a:r>
              <a:rPr lang="en-GB" smtClean="0"/>
              <a:t>; make sure the loop repeats exactly the correct number of iterations.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Make sure the loop body contains a statement that will eventually cause the loop to terminate.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Using ‘=’ where it should be ‘==’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Putting ‘;’ where it should not be (just like for the ‘if’ statement)</a:t>
            </a:r>
            <a:endParaRPr lang="en-GB" b="1" smtClean="0">
              <a:solidFill>
                <a:srgbClr val="0000FF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861646" y="1215088"/>
            <a:ext cx="4864597" cy="1882947"/>
            <a:chOff x="861646" y="1215088"/>
            <a:chExt cx="4864597" cy="1882947"/>
          </a:xfrm>
        </p:grpSpPr>
        <p:sp>
          <p:nvSpPr>
            <p:cNvPr id="16" name="TextBox 15"/>
            <p:cNvSpPr txBox="1"/>
            <p:nvPr/>
          </p:nvSpPr>
          <p:spPr>
            <a:xfrm>
              <a:off x="1352289" y="1215088"/>
              <a:ext cx="4373954" cy="1631216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z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(z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"z = 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z);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	z = 99;</a:t>
              </a:r>
            </a:p>
            <a:p>
              <a:pPr>
                <a:tabLst>
                  <a:tab pos="269875" algn="l"/>
                  <a:tab pos="630238" algn="l"/>
                  <a:tab pos="989013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}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61646" y="2759481"/>
              <a:ext cx="2558610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smtClean="0"/>
                <a:t>Unit6_CommonErrors3.c</a:t>
              </a:r>
              <a:endParaRPr lang="en-SG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584243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7. Some Notes of Caution (1/2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23" name="Picture 22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9352" y="343106"/>
            <a:ext cx="681094" cy="681094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928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Involving real numbers</a:t>
            </a:r>
          </a:p>
          <a:p>
            <a:pPr marL="738188" lvl="1" indent="-338138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Trace the program manually without running it.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endParaRPr lang="en-GB" smtClean="0"/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722702" y="2483068"/>
            <a:ext cx="4931761" cy="2277547"/>
            <a:chOff x="722702" y="2174458"/>
            <a:chExt cx="4931761" cy="2277547"/>
          </a:xfrm>
        </p:grpSpPr>
        <p:sp>
          <p:nvSpPr>
            <p:cNvPr id="20" name="TextBox 19"/>
            <p:cNvSpPr txBox="1"/>
            <p:nvPr/>
          </p:nvSpPr>
          <p:spPr>
            <a:xfrm>
              <a:off x="722702" y="2174458"/>
              <a:ext cx="4808669" cy="2092881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double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one_seventh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1.0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/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7.0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double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f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0.0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endParaRPr lang="en-US" sz="1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(f !=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1.0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%f\n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f);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f +=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one_seventh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19138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52092" y="4082673"/>
              <a:ext cx="2102371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Unit6_Caution1.c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6094759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7. Some Notes of Caution (2/2</a:t>
            </a:r>
            <a:r>
              <a:rPr lang="en-GB" sz="3600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23" name="Picture 22" descr="alert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99352" y="343106"/>
            <a:ext cx="681094" cy="681094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928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Involving ‘wrap-around;</a:t>
            </a:r>
          </a:p>
          <a:p>
            <a:pPr marL="738188" lvl="1" indent="-338138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Trace the program manually without running it.</a:t>
            </a:r>
          </a:p>
          <a:p>
            <a:pPr marL="457200" indent="-457200" fontAlgn="auto">
              <a:spcBef>
                <a:spcPts val="600"/>
              </a:spcBef>
              <a:spcAft>
                <a:spcPts val="0"/>
              </a:spcAft>
              <a:buSzPct val="100000"/>
              <a:buFont typeface="Wingdings" pitchFamily="2" charset="2"/>
              <a:buChar char="§"/>
            </a:pPr>
            <a:endParaRPr lang="en-GB" smtClean="0"/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97654" y="2349295"/>
            <a:ext cx="4808668" cy="2438380"/>
            <a:chOff x="722703" y="2174458"/>
            <a:chExt cx="4808668" cy="2438380"/>
          </a:xfrm>
        </p:grpSpPr>
        <p:sp>
          <p:nvSpPr>
            <p:cNvPr id="14" name="TextBox 13"/>
            <p:cNvSpPr txBox="1"/>
            <p:nvPr/>
          </p:nvSpPr>
          <p:spPr>
            <a:xfrm>
              <a:off x="722703" y="2174458"/>
              <a:ext cx="4628786" cy="2246769"/>
            </a:xfrm>
            <a:prstGeom prst="rect">
              <a:avLst/>
            </a:prstGeom>
            <a:solidFill>
              <a:srgbClr val="FFFFCC"/>
            </a:solidFill>
            <a:ln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 = 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2147483646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endPara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for 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=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&lt;=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5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; 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i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++) {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sz="20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, a);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	a++;</a:t>
              </a:r>
            </a:p>
            <a:p>
              <a:pPr>
                <a:tabLst>
                  <a:tab pos="360363" algn="l"/>
                  <a:tab pos="809625" algn="l"/>
                  <a:tab pos="1079500" algn="l"/>
                </a:tabLst>
                <a:defRPr/>
              </a:pPr>
              <a:r>
                <a:rPr lang="en-US" sz="2000" b="1" dirty="0" smtClean="0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424387" y="4243506"/>
              <a:ext cx="2106984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Unit6_Caution2.c</a:t>
              </a:r>
              <a:endParaRPr lang="en-SG" dirty="0"/>
            </a:p>
          </p:txBody>
        </p:sp>
      </p:grpSp>
    </p:spTree>
    <p:extLst>
      <p:ext uri="{BB962C8B-B14F-4D97-AF65-F5344CB8AC3E}">
        <p14:creationId xmlns:p14="http://schemas.microsoft.com/office/powerpoint/2010/main" val="19194226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8. Using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break</a:t>
            </a:r>
            <a:r>
              <a:rPr lang="en-GB" sz="3600" smtClean="0">
                <a:solidFill>
                  <a:srgbClr val="0000FF"/>
                </a:solidFill>
              </a:rPr>
              <a:t> in Loop (1/4)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2368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You have seen </a:t>
            </a:r>
            <a:r>
              <a:rPr lang="en-GB" i="1" smtClean="0">
                <a:latin typeface="Garamond" panose="02020404030301010803" pitchFamily="18" charset="0"/>
              </a:rPr>
              <a:t>break’</a:t>
            </a:r>
            <a:r>
              <a:rPr lang="en-GB" smtClean="0"/>
              <a:t>in </a:t>
            </a:r>
            <a:r>
              <a:rPr lang="en-GB"/>
              <a:t>switch statement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i="1" smtClean="0">
                <a:latin typeface="Garamond" panose="02020404030301010803" pitchFamily="18" charset="0"/>
              </a:rPr>
              <a:t>break</a:t>
            </a:r>
            <a:r>
              <a:rPr lang="en-GB" smtClean="0"/>
              <a:t> </a:t>
            </a:r>
            <a:r>
              <a:rPr lang="en-GB"/>
              <a:t>can also be used in a loop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Test out </a:t>
            </a:r>
            <a:r>
              <a:rPr lang="en-GB" smtClean="0">
                <a:solidFill>
                  <a:srgbClr val="0000FF"/>
                </a:solidFill>
              </a:rPr>
              <a:t>Unit6_BreakInLoop.c</a:t>
            </a:r>
            <a:r>
              <a:rPr lang="en-GB" smtClean="0"/>
              <a:t> </a:t>
            </a:r>
            <a:endParaRPr lang="en-GB"/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2069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804103712997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Unit 6: Repetition Statements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2890"/>
            <a:ext cx="8420559" cy="5205832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12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Loops!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The </a:t>
            </a:r>
            <a:r>
              <a:rPr lang="en-GB" sz="2800" i="1" dirty="0" smtClean="0">
                <a:latin typeface="Garamond" panose="02020404030301010803" pitchFamily="18" charset="0"/>
              </a:rPr>
              <a:t>while</a:t>
            </a:r>
            <a:r>
              <a:rPr lang="en-GB" sz="2800" dirty="0" smtClean="0"/>
              <a:t> loop</a:t>
            </a:r>
          </a:p>
          <a:p>
            <a:pPr marL="1255713" lvl="1" indent="-627063">
              <a:spcBef>
                <a:spcPts val="300"/>
              </a:spcBef>
              <a:buClrTx/>
              <a:buSzPct val="100000"/>
              <a:buNone/>
            </a:pPr>
            <a:r>
              <a:rPr lang="en-GB" sz="2400" dirty="0" smtClean="0"/>
              <a:t>2.1	Demo</a:t>
            </a:r>
          </a:p>
          <a:p>
            <a:pPr marL="1255713" lvl="1" indent="-627063">
              <a:spcBef>
                <a:spcPts val="300"/>
              </a:spcBef>
              <a:buClrTx/>
              <a:buSzPct val="100000"/>
              <a:buNone/>
            </a:pPr>
            <a:r>
              <a:rPr lang="en-GB" sz="2400" dirty="0" smtClean="0"/>
              <a:t>2.2	Loop Condition</a:t>
            </a:r>
          </a:p>
          <a:p>
            <a:pPr marL="1255713" lvl="1" indent="-627063">
              <a:spcBef>
                <a:spcPts val="300"/>
              </a:spcBef>
              <a:buClrTx/>
              <a:buSzPct val="100000"/>
              <a:buNone/>
            </a:pPr>
            <a:r>
              <a:rPr lang="en-GB" sz="2400" dirty="0" smtClean="0"/>
              <a:t>2.3	Style</a:t>
            </a:r>
            <a:r>
              <a:rPr lang="en-GB" sz="2400" smtClean="0"/>
              <a:t>: Indentation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The </a:t>
            </a:r>
            <a:r>
              <a:rPr lang="en-GB" sz="2800" i="1" smtClean="0">
                <a:latin typeface="Garamond" panose="02020404030301010803" pitchFamily="18" charset="0"/>
              </a:rPr>
              <a:t>do-while</a:t>
            </a:r>
            <a:r>
              <a:rPr lang="en-GB" sz="2800" smtClean="0"/>
              <a:t> loop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The </a:t>
            </a:r>
            <a:r>
              <a:rPr lang="en-GB" sz="2800" i="1" smtClean="0">
                <a:latin typeface="Garamond" panose="02020404030301010803" pitchFamily="18" charset="0"/>
              </a:rPr>
              <a:t>for</a:t>
            </a:r>
            <a:r>
              <a:rPr lang="en-GB" sz="2800" smtClean="0"/>
              <a:t> loop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Example: Odd Integers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Common Errors</a:t>
            </a:r>
          </a:p>
          <a:p>
            <a:pPr marL="514350" indent="-514350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smtClean="0"/>
              <a:t>Some Notes of Caution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516572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1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5"/>
      <p:bldP spid="8" grpId="1" uiExpand="1" build="p" bldLvl="5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8. Using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break</a:t>
            </a:r>
            <a:r>
              <a:rPr lang="en-GB" sz="3600" smtClean="0">
                <a:solidFill>
                  <a:srgbClr val="0000FF"/>
                </a:solidFill>
              </a:rPr>
              <a:t> in Loop (2/4)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" name="[TextBox 1]"/>
          <p:cNvSpPr txBox="1"/>
          <p:nvPr/>
        </p:nvSpPr>
        <p:spPr>
          <a:xfrm>
            <a:off x="756745" y="1560786"/>
            <a:ext cx="4903076" cy="193899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smtClean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b="1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without 'break'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"Without 'break':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i);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[TextBox 2]"/>
          <p:cNvSpPr txBox="1"/>
          <p:nvPr/>
        </p:nvSpPr>
        <p:spPr>
          <a:xfrm>
            <a:off x="6022429" y="630621"/>
            <a:ext cx="2790496" cy="3477875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Without 'break':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[TextBox 8]"/>
          <p:cNvSpPr txBox="1"/>
          <p:nvPr/>
        </p:nvSpPr>
        <p:spPr>
          <a:xfrm>
            <a:off x="756745" y="4071543"/>
            <a:ext cx="4903076" cy="255454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smtClean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</a:t>
            </a:r>
            <a:r>
              <a:rPr lang="en-US" sz="2000" b="1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'break'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'break':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i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(i==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[TextBox 9]"/>
          <p:cNvSpPr txBox="1"/>
          <p:nvPr/>
        </p:nvSpPr>
        <p:spPr>
          <a:xfrm>
            <a:off x="6022429" y="4379319"/>
            <a:ext cx="2790496" cy="193899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With 'break':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18107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8. Using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break</a:t>
            </a:r>
            <a:r>
              <a:rPr lang="en-GB" sz="3600" smtClean="0">
                <a:solidFill>
                  <a:srgbClr val="0000FF"/>
                </a:solidFill>
              </a:rPr>
              <a:t> in Loop (3/4)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" name="[TextBox 1]"/>
          <p:cNvSpPr txBox="1"/>
          <p:nvPr/>
        </p:nvSpPr>
        <p:spPr>
          <a:xfrm>
            <a:off x="630620" y="1560786"/>
            <a:ext cx="5470635" cy="307776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smtClean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'break' in a nested loop</a:t>
            </a:r>
            <a:endParaRPr lang="en-US" b="1">
              <a:solidFill>
                <a:srgbClr val="99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'break' in a nested loop:</a:t>
            </a:r>
            <a:r>
              <a:rPr lang="en-US" sz="16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nn-NO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</a:t>
            </a:r>
            <a:r>
              <a:rPr lang="nn-NO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nn-NO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i++)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(j=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 j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j++)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i, j);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(j==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break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[TextBox 2]"/>
          <p:cNvSpPr txBox="1"/>
          <p:nvPr/>
        </p:nvSpPr>
        <p:spPr>
          <a:xfrm>
            <a:off x="6337739" y="1277007"/>
            <a:ext cx="1970688" cy="5016758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With ...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1, 1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1, 2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1, 3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3,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3,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3, 3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[Rectangle 3]"/>
          <p:cNvSpPr txBox="1">
            <a:spLocks noChangeArrowheads="1"/>
          </p:cNvSpPr>
          <p:nvPr/>
        </p:nvSpPr>
        <p:spPr>
          <a:xfrm>
            <a:off x="630620" y="4883587"/>
            <a:ext cx="5470635" cy="1410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In a nested loop, </a:t>
            </a:r>
            <a:r>
              <a:rPr lang="en-GB" i="1" smtClean="0">
                <a:latin typeface="Garamond" panose="02020404030301010803" pitchFamily="18" charset="0"/>
              </a:rPr>
              <a:t>break</a:t>
            </a:r>
            <a:r>
              <a:rPr lang="en-GB" smtClean="0"/>
              <a:t> only breaks out of the inner-most loop that contains it.  </a:t>
            </a: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5305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8. Using 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break</a:t>
            </a:r>
            <a:r>
              <a:rPr lang="en-GB" sz="3600" smtClean="0">
                <a:solidFill>
                  <a:srgbClr val="0000FF"/>
                </a:solidFill>
              </a:rPr>
              <a:t> in Loop (4/4)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[Rectangle 3]"/>
          <p:cNvSpPr txBox="1">
            <a:spLocks noChangeArrowheads="1"/>
          </p:cNvSpPr>
          <p:nvPr/>
        </p:nvSpPr>
        <p:spPr>
          <a:xfrm>
            <a:off x="471488" y="1289050"/>
            <a:ext cx="7948612" cy="1722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Use </a:t>
            </a:r>
            <a:r>
              <a:rPr lang="en-GB" i="1" smtClean="0">
                <a:latin typeface="Garamond" panose="02020404030301010803" pitchFamily="18" charset="0"/>
              </a:rPr>
              <a:t>break </a:t>
            </a:r>
            <a:r>
              <a:rPr lang="en-GB" smtClean="0">
                <a:solidFill>
                  <a:srgbClr val="C00000"/>
                </a:solidFill>
              </a:rPr>
              <a:t>sparingly</a:t>
            </a:r>
            <a:r>
              <a:rPr lang="en-GB"/>
              <a:t>, because it violates the one-entry-one-exit control flow.</a:t>
            </a:r>
          </a:p>
          <a:p>
            <a:pPr marL="457200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A loop with </a:t>
            </a:r>
            <a:r>
              <a:rPr lang="en-GB" i="1" smtClean="0">
                <a:latin typeface="Garamond" panose="02020404030301010803" pitchFamily="18" charset="0"/>
              </a:rPr>
              <a:t>break </a:t>
            </a:r>
            <a:r>
              <a:rPr lang="en-GB" smtClean="0"/>
              <a:t>can </a:t>
            </a:r>
            <a:r>
              <a:rPr lang="en-GB"/>
              <a:t>be rewritten into one without </a:t>
            </a:r>
            <a:r>
              <a:rPr lang="en-GB" i="1" smtClean="0">
                <a:latin typeface="Garamond" panose="02020404030301010803" pitchFamily="18" charset="0"/>
              </a:rPr>
              <a:t>break</a:t>
            </a:r>
            <a:r>
              <a:rPr lang="en-GB" smtClean="0"/>
              <a:t>.</a:t>
            </a: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7948" y="3147377"/>
            <a:ext cx="3774346" cy="3170099"/>
          </a:xfrm>
          <a:prstGeom prst="rect">
            <a:avLst/>
          </a:prstGeom>
          <a:solidFill>
            <a:srgbClr val="FFFFCC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with break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n,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sum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endParaRPr lang="en-US" sz="20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&amp;n);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(n &lt;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sum += n;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i++;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87188" y="2674631"/>
            <a:ext cx="4572000" cy="3785652"/>
          </a:xfrm>
          <a:prstGeom prst="rect">
            <a:avLst/>
          </a:prstGeom>
          <a:solidFill>
            <a:srgbClr val="FFFFCC"/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without break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n,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sum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isValid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&amp;&amp;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isValid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&amp;n);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(n &lt;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isValid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sum += n;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tabLst>
                <a:tab pos="360363" algn="l"/>
                <a:tab pos="809625" algn="l"/>
                <a:tab pos="1079500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711349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9. Using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c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ontinue</a:t>
            </a:r>
            <a:r>
              <a:rPr lang="en-GB" sz="3600" smtClean="0">
                <a:solidFill>
                  <a:srgbClr val="0000FF"/>
                </a:solidFill>
              </a:rPr>
              <a:t> in Loop (1/3)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71488" y="1289050"/>
            <a:ext cx="7948612" cy="1454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/>
              <a:t>Test out </a:t>
            </a:r>
            <a:r>
              <a:rPr lang="en-GB" smtClean="0">
                <a:solidFill>
                  <a:srgbClr val="0000FF"/>
                </a:solidFill>
              </a:rPr>
              <a:t>Unit6_ContinueInLoop.c</a:t>
            </a:r>
            <a:r>
              <a:rPr lang="en-GB" smtClean="0"/>
              <a:t> </a:t>
            </a:r>
            <a:endParaRPr lang="en-GB"/>
          </a:p>
          <a:p>
            <a:pPr marL="457200" indent="-457200">
              <a:spcBef>
                <a:spcPts val="1200"/>
              </a:spcBef>
              <a:buSzPct val="100000"/>
              <a:buFont typeface="Wingdings" pitchFamily="2" charset="2"/>
              <a:buChar char="§"/>
            </a:pPr>
            <a:r>
              <a:rPr lang="en-GB" i="1" smtClean="0">
                <a:latin typeface="Garamond" panose="02020404030301010803" pitchFamily="18" charset="0"/>
              </a:rPr>
              <a:t>continue</a:t>
            </a:r>
            <a:r>
              <a:rPr lang="en-GB" smtClean="0"/>
              <a:t> </a:t>
            </a:r>
            <a:r>
              <a:rPr lang="en-GB"/>
              <a:t>is used even less often than </a:t>
            </a:r>
            <a:r>
              <a:rPr lang="en-GB" i="1" smtClean="0">
                <a:latin typeface="Garamond" panose="02020404030301010803" pitchFamily="18" charset="0"/>
              </a:rPr>
              <a:t>break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3553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9. Using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c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ontinue</a:t>
            </a:r>
            <a:r>
              <a:rPr lang="en-GB" sz="3600" smtClean="0">
                <a:solidFill>
                  <a:srgbClr val="0000FF"/>
                </a:solidFill>
              </a:rPr>
              <a:t> in Loop (2/3)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[TextBox 1]"/>
          <p:cNvSpPr txBox="1"/>
          <p:nvPr/>
        </p:nvSpPr>
        <p:spPr>
          <a:xfrm>
            <a:off x="756745" y="1560786"/>
            <a:ext cx="4903076" cy="190821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smtClean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b="1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without </a:t>
            </a:r>
            <a:r>
              <a:rPr lang="en-US" sz="2000" b="1" smtClean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'continue'</a:t>
            </a:r>
            <a:endParaRPr lang="en-US" sz="2000" b="1">
              <a:solidFill>
                <a:srgbClr val="99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</a:tabLst>
            </a:pP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"Without </a:t>
            </a:r>
            <a:r>
              <a:rPr lang="en-US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'continue':</a:t>
            </a:r>
            <a:r>
              <a:rPr lang="en-US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i);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[TextBox 2]"/>
          <p:cNvSpPr txBox="1"/>
          <p:nvPr/>
        </p:nvSpPr>
        <p:spPr>
          <a:xfrm>
            <a:off x="6022429" y="630621"/>
            <a:ext cx="2790496" cy="2800767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Without 'continue':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[TextBox 8]"/>
          <p:cNvSpPr txBox="1"/>
          <p:nvPr/>
        </p:nvSpPr>
        <p:spPr>
          <a:xfrm>
            <a:off x="756745" y="3740467"/>
            <a:ext cx="4903076" cy="255454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</a:tabLst>
            </a:pPr>
            <a:r>
              <a:rPr lang="en-US" sz="2000" b="1" smtClean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'continue'</a:t>
            </a:r>
            <a:endParaRPr lang="en-US" sz="2000" b="1">
              <a:solidFill>
                <a:srgbClr val="99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 'continue':</a:t>
            </a:r>
            <a:r>
              <a:rPr lang="en-US" sz="2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nn-NO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i&lt;=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i++) {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, i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(i==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[TextBox 9]"/>
          <p:cNvSpPr txBox="1"/>
          <p:nvPr/>
        </p:nvSpPr>
        <p:spPr>
          <a:xfrm>
            <a:off x="6022429" y="3609877"/>
            <a:ext cx="2790496" cy="3170099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With 'continue':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53809" y="5237238"/>
            <a:ext cx="2201532" cy="1077218"/>
            <a:chOff x="3553809" y="5237238"/>
            <a:chExt cx="2201532" cy="1077218"/>
          </a:xfrm>
        </p:grpSpPr>
        <p:sp>
          <p:nvSpPr>
            <p:cNvPr id="2" name="Right Brace 1"/>
            <p:cNvSpPr/>
            <p:nvPr/>
          </p:nvSpPr>
          <p:spPr>
            <a:xfrm>
              <a:off x="3553809" y="5565228"/>
              <a:ext cx="184473" cy="362606"/>
            </a:xfrm>
            <a:prstGeom prst="rightBrace">
              <a:avLst>
                <a:gd name="adj1" fmla="val 16112"/>
                <a:gd name="adj2" fmla="val 50000"/>
              </a:avLst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738282" y="5237238"/>
              <a:ext cx="2017059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i="1" smtClean="0">
                  <a:solidFill>
                    <a:srgbClr val="C00000"/>
                  </a:solidFill>
                </a:rPr>
                <a:t>The rest of the loop body is skipped if </a:t>
              </a:r>
              <a:r>
                <a:rPr lang="en-US" sz="1600" smtClean="0">
                  <a:solidFill>
                    <a:srgbClr val="C00000"/>
                  </a:solidFill>
                </a:rPr>
                <a:t>(i==3)</a:t>
              </a:r>
              <a:r>
                <a:rPr lang="en-US" sz="1600" i="1" smtClean="0">
                  <a:solidFill>
                    <a:srgbClr val="C00000"/>
                  </a:solidFill>
                </a:rPr>
                <a:t>,</a:t>
              </a:r>
              <a:r>
                <a:rPr lang="en-US" sz="1600" smtClean="0">
                  <a:solidFill>
                    <a:srgbClr val="C00000"/>
                  </a:solidFill>
                </a:rPr>
                <a:t> </a:t>
              </a:r>
              <a:r>
                <a:rPr lang="en-US" sz="1600" i="1" smtClean="0">
                  <a:solidFill>
                    <a:srgbClr val="C00000"/>
                  </a:solidFill>
                </a:rPr>
                <a:t>and continue to next iteration.</a:t>
              </a:r>
              <a:endParaRPr lang="en-US" sz="1600" i="1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7837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9. Using </a:t>
            </a:r>
            <a:r>
              <a:rPr lang="en-GB" sz="3600" i="1">
                <a:solidFill>
                  <a:srgbClr val="0000FF"/>
                </a:solidFill>
                <a:latin typeface="Garamond" panose="02020404030301010803" pitchFamily="18" charset="0"/>
              </a:rPr>
              <a:t>c</a:t>
            </a:r>
            <a:r>
              <a:rPr lang="en-GB" sz="3600" i="1" smtClean="0">
                <a:solidFill>
                  <a:srgbClr val="0000FF"/>
                </a:solidFill>
                <a:latin typeface="Garamond" panose="02020404030301010803" pitchFamily="18" charset="0"/>
              </a:rPr>
              <a:t>ontinue</a:t>
            </a:r>
            <a:r>
              <a:rPr lang="en-GB" sz="3600" smtClean="0">
                <a:solidFill>
                  <a:srgbClr val="0000FF"/>
                </a:solidFill>
              </a:rPr>
              <a:t> in Loop (3/3)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4" name="[TextBox 1]"/>
          <p:cNvSpPr txBox="1"/>
          <p:nvPr/>
        </p:nvSpPr>
        <p:spPr>
          <a:xfrm>
            <a:off x="409904" y="1560786"/>
            <a:ext cx="5927836" cy="307776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b="1" smtClean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with 'continue' in a nested loop</a:t>
            </a:r>
            <a:endParaRPr lang="en-US" b="1">
              <a:solidFill>
                <a:srgbClr val="99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16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"With 'continue' in a nested loop:</a:t>
            </a:r>
            <a:r>
              <a:rPr lang="en-US" sz="16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16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6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nn-NO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(i=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; i</a:t>
            </a:r>
            <a:r>
              <a:rPr lang="nn-NO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nn-NO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nn-NO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nn-NO" sz="2000" b="1">
                <a:latin typeface="Courier New" panose="02070309020205020404" pitchFamily="49" charset="0"/>
                <a:cs typeface="Courier New" panose="02070309020205020404" pitchFamily="49" charset="0"/>
              </a:rPr>
              <a:t>i++)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(j=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; j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&lt;=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j++) {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pt-BR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pt-BR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, i, j);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(j==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printf(</a:t>
            </a:r>
            <a:r>
              <a:rPr lang="en-US" sz="2000" b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r>
              <a:rPr lang="en-US" sz="2000" b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2000" b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6075" algn="l"/>
                <a:tab pos="693738" algn="l"/>
                <a:tab pos="1025525" algn="l"/>
              </a:tabLst>
            </a:pP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[TextBox 2]"/>
          <p:cNvSpPr txBox="1"/>
          <p:nvPr/>
        </p:nvSpPr>
        <p:spPr>
          <a:xfrm>
            <a:off x="6645581" y="753427"/>
            <a:ext cx="1970688" cy="5940088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With ...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1, 1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1, 2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1, 3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1, 4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1, 5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2, 3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2, 4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2, 5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[TextBox 2]"/>
          <p:cNvSpPr txBox="1"/>
          <p:nvPr/>
        </p:nvSpPr>
        <p:spPr>
          <a:xfrm>
            <a:off x="4495800" y="3831193"/>
            <a:ext cx="1970688" cy="2862322"/>
          </a:xfrm>
          <a:prstGeom prst="rect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3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4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</a:p>
          <a:p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, 5</a:t>
            </a: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Ya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[Rectangle 3]"/>
          <p:cNvSpPr txBox="1">
            <a:spLocks noChangeArrowheads="1"/>
          </p:cNvSpPr>
          <p:nvPr/>
        </p:nvSpPr>
        <p:spPr>
          <a:xfrm>
            <a:off x="220718" y="4864098"/>
            <a:ext cx="4114800" cy="141017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/>
              <a:t>In a nested loop, </a:t>
            </a:r>
            <a:r>
              <a:rPr lang="en-GB" i="1" smtClean="0">
                <a:latin typeface="Garamond" panose="02020404030301010803" pitchFamily="18" charset="0"/>
              </a:rPr>
              <a:t>continue</a:t>
            </a:r>
            <a:r>
              <a:rPr lang="en-GB" smtClean="0"/>
              <a:t> only skips to the next iteration of the inner-most loop that contains it.  </a:t>
            </a:r>
            <a:endParaRPr lang="en-GB" b="1" smtClean="0">
              <a:solidFill>
                <a:srgbClr val="0000FF"/>
              </a:solidFill>
            </a:endParaRPr>
          </a:p>
          <a:p>
            <a:pPr marL="457200" indent="-457200" fontAlgn="auto">
              <a:spcAft>
                <a:spcPts val="0"/>
              </a:spcAft>
              <a:buSzPct val="120000"/>
              <a:buFont typeface="Wingdings" pitchFamily="2" charset="2"/>
              <a:buNone/>
            </a:pPr>
            <a:endParaRPr lang="en-GB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5766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Summary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Unit6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use of </a:t>
            </a:r>
            <a:r>
              <a:rPr lang="en-US" sz="2400" i="1" dirty="0" smtClean="0">
                <a:solidFill>
                  <a:srgbClr val="0000FF"/>
                </a:solidFill>
              </a:rPr>
              <a:t>if-else</a:t>
            </a:r>
            <a:r>
              <a:rPr lang="en-US" sz="2400" dirty="0" smtClean="0"/>
              <a:t> construct and </a:t>
            </a:r>
            <a:r>
              <a:rPr lang="en-US" sz="2400" i="1" dirty="0" smtClean="0">
                <a:solidFill>
                  <a:srgbClr val="0000FF"/>
                </a:solidFill>
              </a:rPr>
              <a:t>switch</a:t>
            </a:r>
            <a:r>
              <a:rPr lang="en-US" sz="2400" dirty="0" smtClean="0"/>
              <a:t> construct to alter program flow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use of relational and logical operators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Style issues such as indentation, naming of </a:t>
            </a:r>
            <a:r>
              <a:rPr lang="en-US" sz="2400" dirty="0" err="1" smtClean="0"/>
              <a:t>boolean</a:t>
            </a:r>
            <a:r>
              <a:rPr lang="en-US" sz="2400" dirty="0" smtClean="0"/>
              <a:t> flags and replacing </a:t>
            </a:r>
            <a:r>
              <a:rPr lang="en-US" sz="2400" i="1" dirty="0" smtClean="0">
                <a:solidFill>
                  <a:srgbClr val="0000FF"/>
                </a:solidFill>
              </a:rPr>
              <a:t>if</a:t>
            </a:r>
            <a:r>
              <a:rPr lang="en-US" sz="2400" dirty="0" smtClean="0"/>
              <a:t> statement with an </a:t>
            </a:r>
            <a:r>
              <a:rPr lang="en-US" sz="2400" smtClean="0"/>
              <a:t>assignment statement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The use of </a:t>
            </a:r>
            <a:r>
              <a:rPr lang="en-US" sz="2400" i="1" smtClean="0">
                <a:solidFill>
                  <a:srgbClr val="0000FF"/>
                </a:solidFill>
              </a:rPr>
              <a:t>break</a:t>
            </a:r>
            <a:r>
              <a:rPr lang="en-US" sz="2400" smtClean="0"/>
              <a:t> and </a:t>
            </a:r>
            <a:r>
              <a:rPr lang="en-US" sz="2400" i="1" smtClean="0">
                <a:solidFill>
                  <a:srgbClr val="0000FF"/>
                </a:solidFill>
              </a:rPr>
              <a:t>continue</a:t>
            </a:r>
            <a:r>
              <a:rPr lang="en-US" sz="2400" smtClean="0"/>
              <a:t> in a loop</a:t>
            </a:r>
            <a:endParaRPr lang="en-US" sz="2400" dirty="0" smtClean="0"/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How to test a selection construct with exhaustive test data, and to ensure that all alternative paths in the selection construct are examined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880639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bldLvl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6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37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PAck20140804103520757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(AY2014/5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Unit6 - </a:t>
            </a:r>
            <a:fld id="{2E4790E1-2590-4AEE-892D-AB46A7688113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" y="992124"/>
            <a:ext cx="7845552" cy="4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2550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80410374070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smtClean="0">
                <a:solidFill>
                  <a:srgbClr val="0000FF"/>
                </a:solidFill>
              </a:rPr>
              <a:t>Unit 6: Repetition Statements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282890"/>
            <a:ext cx="8420559" cy="5205832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8"/>
            </a:pPr>
            <a:r>
              <a:rPr lang="en-GB" sz="2800" smtClean="0"/>
              <a:t>Using </a:t>
            </a:r>
            <a:r>
              <a:rPr lang="en-GB" sz="2800" i="1" smtClean="0">
                <a:latin typeface="Garamond" panose="02020404030301010803" pitchFamily="18" charset="0"/>
              </a:rPr>
              <a:t>break</a:t>
            </a:r>
            <a:r>
              <a:rPr lang="en-GB" sz="2800" smtClean="0"/>
              <a:t> in Loop</a:t>
            </a:r>
          </a:p>
          <a:p>
            <a:pPr marL="514350" indent="-514350">
              <a:spcBef>
                <a:spcPts val="1200"/>
              </a:spcBef>
              <a:buClrTx/>
              <a:buSzPct val="100000"/>
              <a:buFont typeface="+mj-lt"/>
              <a:buAutoNum type="arabicPeriod" startAt="8"/>
            </a:pPr>
            <a:r>
              <a:rPr lang="en-GB" sz="2800"/>
              <a:t>Using </a:t>
            </a:r>
            <a:r>
              <a:rPr lang="en-GB" sz="2800" i="1" smtClean="0">
                <a:latin typeface="Garamond" panose="02020404030301010803" pitchFamily="18" charset="0"/>
              </a:rPr>
              <a:t>continue</a:t>
            </a:r>
            <a:r>
              <a:rPr lang="en-GB" sz="2800" smtClean="0"/>
              <a:t> </a:t>
            </a:r>
            <a:r>
              <a:rPr lang="en-GB" sz="2800"/>
              <a:t>in Loop</a:t>
            </a:r>
          </a:p>
        </p:txBody>
      </p:sp>
    </p:spTree>
    <p:extLst>
      <p:ext uri="{BB962C8B-B14F-4D97-AF65-F5344CB8AC3E}">
        <p14:creationId xmlns:p14="http://schemas.microsoft.com/office/powerpoint/2010/main" val="104742628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5"/>
      <p:bldP spid="8" grpId="1" uiExpand="1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Recall: Control Structures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</a:t>
            </a:r>
            <a:r>
              <a:rPr lang="en-US" smtClean="0"/>
              <a:t>6 </a:t>
            </a:r>
            <a:r>
              <a:rPr sz="120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6" name="Rectangle 85"/>
          <p:cNvSpPr/>
          <p:nvPr/>
        </p:nvSpPr>
        <p:spPr>
          <a:xfrm>
            <a:off x="925863" y="1633210"/>
            <a:ext cx="34547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Sequence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684110" y="3074764"/>
            <a:ext cx="32624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Selection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2597026" y="4351425"/>
            <a:ext cx="35702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Repetition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9" name="Picture 88" descr="tick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96567" y="1873458"/>
            <a:ext cx="889833" cy="667375"/>
          </a:xfrm>
          <a:prstGeom prst="rect">
            <a:avLst/>
          </a:prstGeom>
        </p:spPr>
      </p:pic>
      <p:pic>
        <p:nvPicPr>
          <p:cNvPr id="90" name="Picture 89" descr="tick_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3663" y="3240061"/>
            <a:ext cx="889833" cy="667375"/>
          </a:xfrm>
          <a:prstGeom prst="rect">
            <a:avLst/>
          </a:prstGeom>
        </p:spPr>
      </p:pic>
      <p:sp>
        <p:nvSpPr>
          <p:cNvPr id="91" name="TextBox 90"/>
          <p:cNvSpPr txBox="1"/>
          <p:nvPr/>
        </p:nvSpPr>
        <p:spPr>
          <a:xfrm>
            <a:off x="6026045" y="3462728"/>
            <a:ext cx="2458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6600"/>
                </a:solidFill>
              </a:rPr>
              <a:t>if-else, switch</a:t>
            </a:r>
            <a:endParaRPr lang="en-SG" sz="28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19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LOOPS!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83" name="Picture 5" descr="k18469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81616" y="503602"/>
            <a:ext cx="1603375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TextBox 83"/>
          <p:cNvSpPr txBox="1"/>
          <p:nvPr/>
        </p:nvSpPr>
        <p:spPr>
          <a:xfrm>
            <a:off x="1214204" y="1783829"/>
            <a:ext cx="6505732" cy="1877437"/>
          </a:xfrm>
          <a:prstGeom prst="rect">
            <a:avLst/>
          </a:prstGeom>
          <a:gradFill flip="none" rotWithShape="1">
            <a:gsLst>
              <a:gs pos="0">
                <a:srgbClr val="E5E6FF"/>
              </a:gs>
              <a:gs pos="50000">
                <a:srgbClr val="CDCDFF"/>
              </a:gs>
              <a:gs pos="100000">
                <a:srgbClr val="9F9FFF"/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AD8F67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“A program without a loop and a structure variable isn’t worth writing.”</a:t>
            </a:r>
          </a:p>
          <a:p>
            <a:pPr algn="r"/>
            <a:r>
              <a:rPr lang="en-US" sz="2000" i="1" dirty="0" smtClean="0"/>
              <a:t>Alan </a:t>
            </a:r>
            <a:r>
              <a:rPr lang="en-US" sz="2000" i="1" dirty="0" err="1" smtClean="0"/>
              <a:t>J.Perlis</a:t>
            </a:r>
            <a:endParaRPr lang="en-US" sz="2000" i="1" dirty="0" smtClean="0"/>
          </a:p>
          <a:p>
            <a:pPr algn="r"/>
            <a:r>
              <a:rPr lang="en-US" sz="2000" i="1" dirty="0" smtClean="0"/>
              <a:t>Yale University</a:t>
            </a:r>
          </a:p>
          <a:p>
            <a:pPr algn="r"/>
            <a:r>
              <a:rPr lang="en-US" sz="2000" i="1" dirty="0" smtClean="0"/>
              <a:t>The first recipient of ACM Turing Award</a:t>
            </a:r>
          </a:p>
        </p:txBody>
      </p:sp>
      <p:sp>
        <p:nvSpPr>
          <p:cNvPr id="85" name="Rectangle 3"/>
          <p:cNvSpPr txBox="1">
            <a:spLocks noChangeArrowheads="1"/>
          </p:cNvSpPr>
          <p:nvPr/>
        </p:nvSpPr>
        <p:spPr bwMode="auto">
          <a:xfrm>
            <a:off x="471488" y="3957402"/>
            <a:ext cx="7948612" cy="1154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loop </a:t>
            </a: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 statement</a:t>
            </a: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whose job is to </a:t>
            </a: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repeatedly</a:t>
            </a:r>
            <a:r>
              <a:rPr kumimoji="0" lang="en-GB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execute some other </a:t>
            </a:r>
            <a:r>
              <a:rPr kumimoji="0" lang="en-GB" sz="2800" b="0" i="0" u="none" strike="noStrike" kern="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statement(s).</a:t>
            </a:r>
            <a:endParaRPr kumimoji="0" lang="en-GB" sz="2400" b="1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6265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LOOPS!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3045442" y="1896450"/>
            <a:ext cx="2780888" cy="3102190"/>
            <a:chOff x="7111365" y="4142842"/>
            <a:chExt cx="1604065" cy="1741412"/>
          </a:xfrm>
        </p:grpSpPr>
        <p:sp>
          <p:nvSpPr>
            <p:cNvPr id="10" name="Flowchart: Decision 9"/>
            <p:cNvSpPr/>
            <p:nvPr/>
          </p:nvSpPr>
          <p:spPr bwMode="auto">
            <a:xfrm>
              <a:off x="7111365" y="4519078"/>
              <a:ext cx="1128713" cy="498475"/>
            </a:xfrm>
            <a:prstGeom prst="flowChartDecision">
              <a:avLst/>
            </a:prstGeom>
            <a:solidFill>
              <a:srgbClr val="CCC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11" name="Straight Arrow Connector 13"/>
            <p:cNvCxnSpPr>
              <a:cxnSpLocks noChangeShapeType="1"/>
              <a:endCxn id="10" idx="0"/>
            </p:cNvCxnSpPr>
            <p:nvPr/>
          </p:nvCxnSpPr>
          <p:spPr bwMode="auto">
            <a:xfrm>
              <a:off x="7675600" y="4142842"/>
              <a:ext cx="122" cy="376236"/>
            </a:xfrm>
            <a:prstGeom prst="straightConnector1">
              <a:avLst/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13" name="TextBox 16"/>
            <p:cNvSpPr txBox="1">
              <a:spLocks noChangeArrowheads="1"/>
            </p:cNvSpPr>
            <p:nvPr/>
          </p:nvSpPr>
          <p:spPr bwMode="auto">
            <a:xfrm>
              <a:off x="7326157" y="4613459"/>
              <a:ext cx="712322" cy="224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 i="1" dirty="0" err="1"/>
                <a:t>cond</a:t>
              </a:r>
              <a:r>
                <a:rPr lang="en-US" sz="2000" b="1" i="1" dirty="0"/>
                <a:t>?</a:t>
              </a:r>
              <a:endParaRPr lang="en-SG" sz="2000" b="1" i="1" dirty="0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7178267" y="5429251"/>
              <a:ext cx="994909" cy="455003"/>
            </a:xfrm>
            <a:prstGeom prst="flowChartProcess">
              <a:avLst/>
            </a:prstGeom>
            <a:solidFill>
              <a:srgbClr val="CCCCFF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SG" sz="2000" b="1" dirty="0" smtClean="0"/>
                <a:t>Some</a:t>
              </a:r>
            </a:p>
            <a:p>
              <a:pPr algn="ctr">
                <a:defRPr/>
              </a:pPr>
              <a:r>
                <a:rPr lang="en-SG" sz="2000" b="1" dirty="0" smtClean="0"/>
                <a:t>statement(s)</a:t>
              </a:r>
              <a:endParaRPr lang="en-SG" sz="2000" b="1" dirty="0"/>
            </a:p>
          </p:txBody>
        </p:sp>
        <p:sp>
          <p:nvSpPr>
            <p:cNvPr id="15" name="TextBox 24"/>
            <p:cNvSpPr txBox="1">
              <a:spLocks noChangeArrowheads="1"/>
            </p:cNvSpPr>
            <p:nvPr/>
          </p:nvSpPr>
          <p:spPr bwMode="auto">
            <a:xfrm>
              <a:off x="7607282" y="5043784"/>
              <a:ext cx="560000" cy="224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rgbClr val="006600"/>
                  </a:solidFill>
                </a:rPr>
                <a:t>true</a:t>
              </a:r>
              <a:endParaRPr lang="en-SG" sz="1200" b="1" i="1" dirty="0">
                <a:solidFill>
                  <a:srgbClr val="006600"/>
                </a:solidFill>
              </a:endParaRPr>
            </a:p>
          </p:txBody>
        </p:sp>
        <p:sp>
          <p:nvSpPr>
            <p:cNvPr id="16" name="TextBox 25"/>
            <p:cNvSpPr txBox="1">
              <a:spLocks noChangeArrowheads="1"/>
            </p:cNvSpPr>
            <p:nvPr/>
          </p:nvSpPr>
          <p:spPr bwMode="auto">
            <a:xfrm>
              <a:off x="8213669" y="4543714"/>
              <a:ext cx="501761" cy="2246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rgbClr val="006600"/>
                  </a:solidFill>
                </a:rPr>
                <a:t>false</a:t>
              </a:r>
              <a:endParaRPr lang="en-SG" sz="1200" b="1" i="1" dirty="0">
                <a:solidFill>
                  <a:srgbClr val="006600"/>
                </a:solidFill>
              </a:endParaRPr>
            </a:p>
          </p:txBody>
        </p:sp>
        <p:cxnSp>
          <p:nvCxnSpPr>
            <p:cNvPr id="17" name="Straight Arrow Connector 27"/>
            <p:cNvCxnSpPr>
              <a:cxnSpLocks noChangeShapeType="1"/>
              <a:stCxn id="10" idx="2"/>
              <a:endCxn id="14" idx="0"/>
            </p:cNvCxnSpPr>
            <p:nvPr/>
          </p:nvCxnSpPr>
          <p:spPr bwMode="auto">
            <a:xfrm>
              <a:off x="7675722" y="5017553"/>
              <a:ext cx="0" cy="411699"/>
            </a:xfrm>
            <a:prstGeom prst="straightConnector1">
              <a:avLst/>
            </a:prstGeom>
            <a:noFill/>
            <a:ln w="28575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18" name="Elbow Connector 17"/>
            <p:cNvCxnSpPr>
              <a:stCxn id="14" idx="1"/>
              <a:endCxn id="10" idx="1"/>
            </p:cNvCxnSpPr>
            <p:nvPr/>
          </p:nvCxnSpPr>
          <p:spPr bwMode="auto">
            <a:xfrm rot="10800000">
              <a:off x="7111366" y="4768315"/>
              <a:ext cx="66902" cy="888437"/>
            </a:xfrm>
            <a:prstGeom prst="bentConnector3">
              <a:avLst>
                <a:gd name="adj1" fmla="val 297094"/>
              </a:avLst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" name="Elbow Connector 18"/>
            <p:cNvCxnSpPr>
              <a:stCxn id="10" idx="3"/>
            </p:cNvCxnSpPr>
            <p:nvPr/>
          </p:nvCxnSpPr>
          <p:spPr bwMode="auto">
            <a:xfrm>
              <a:off x="8240078" y="4768315"/>
              <a:ext cx="420439" cy="997487"/>
            </a:xfrm>
            <a:prstGeom prst="bentConnector2">
              <a:avLst/>
            </a:prstGeom>
            <a:solidFill>
              <a:schemeClr val="accent1"/>
            </a:solidFill>
            <a:ln w="28575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20" name="Cloud Callout 19"/>
          <p:cNvSpPr/>
          <p:nvPr/>
        </p:nvSpPr>
        <p:spPr bwMode="auto">
          <a:xfrm>
            <a:off x="5510999" y="3535423"/>
            <a:ext cx="3073751" cy="972033"/>
          </a:xfrm>
          <a:prstGeom prst="cloudCallout">
            <a:avLst>
              <a:gd name="adj1" fmla="val -68431"/>
              <a:gd name="adj2" fmla="val 59605"/>
            </a:avLst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i="1" dirty="0" smtClean="0">
                <a:solidFill>
                  <a:srgbClr val="C00000"/>
                </a:solidFill>
              </a:rPr>
              <a:t>loop body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1" name="Cloud Callout 20"/>
          <p:cNvSpPr/>
          <p:nvPr/>
        </p:nvSpPr>
        <p:spPr bwMode="auto">
          <a:xfrm>
            <a:off x="691623" y="1481139"/>
            <a:ext cx="2750234" cy="1140555"/>
          </a:xfrm>
          <a:prstGeom prst="cloudCallout">
            <a:avLst>
              <a:gd name="adj1" fmla="val 52048"/>
              <a:gd name="adj2" fmla="val 70380"/>
            </a:avLst>
          </a:prstGeom>
          <a:solidFill>
            <a:srgbClr val="FFC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i="1" dirty="0" smtClean="0">
                <a:solidFill>
                  <a:srgbClr val="C00000"/>
                </a:solidFill>
              </a:rPr>
              <a:t>Loop condition</a:t>
            </a: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61351" y="1034321"/>
            <a:ext cx="3207895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/>
              <a:t>Each round of the loop is called an </a:t>
            </a:r>
            <a:r>
              <a:rPr lang="en-US" sz="2800" i="1" dirty="0" smtClean="0">
                <a:solidFill>
                  <a:srgbClr val="0000FF"/>
                </a:solidFill>
              </a:rPr>
              <a:t>iteration</a:t>
            </a:r>
            <a:r>
              <a:rPr lang="en-US" sz="2800" dirty="0" smtClean="0"/>
              <a:t>.</a:t>
            </a:r>
            <a:endParaRPr lang="en-SG" sz="2800" dirty="0"/>
          </a:p>
        </p:txBody>
      </p:sp>
    </p:spTree>
    <p:extLst>
      <p:ext uri="{BB962C8B-B14F-4D97-AF65-F5344CB8AC3E}">
        <p14:creationId xmlns:p14="http://schemas.microsoft.com/office/powerpoint/2010/main" val="7027081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Loop: Demo (1/3)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576466"/>
            <a:ext cx="4168588" cy="2503165"/>
          </a:xfrm>
        </p:spPr>
        <p:txBody>
          <a:bodyPr/>
          <a:lstStyle/>
          <a:p>
            <a:pPr marL="352425" indent="-352425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Keep prompting the user to input a non-negative integer, and output that integer. </a:t>
            </a:r>
          </a:p>
          <a:p>
            <a:pPr marL="352425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Halt the loop when the input is negative.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532812" y="1318461"/>
            <a:ext cx="3057993" cy="3640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mtClean="0"/>
              <a:t>Enter a number: </a:t>
            </a:r>
            <a:r>
              <a:rPr lang="en-US" smtClean="0">
                <a:solidFill>
                  <a:srgbClr val="0000FF"/>
                </a:solidFill>
              </a:rPr>
              <a:t>12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mtClean="0"/>
              <a:t>You entered: 12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mtClean="0"/>
              <a:t>Enter a number: </a:t>
            </a:r>
            <a:r>
              <a:rPr lang="en-US" smtClean="0">
                <a:solidFill>
                  <a:srgbClr val="0000FF"/>
                </a:solidFill>
              </a:rPr>
              <a:t>0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mtClean="0"/>
              <a:t>You entered: 0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mtClean="0"/>
              <a:t>Enter a number: </a:t>
            </a:r>
            <a:r>
              <a:rPr lang="en-US" smtClean="0">
                <a:solidFill>
                  <a:srgbClr val="0000FF"/>
                </a:solidFill>
              </a:rPr>
              <a:t>26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mtClean="0"/>
              <a:t>You entered: 26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mtClean="0"/>
              <a:t>Enter a number: </a:t>
            </a:r>
            <a:r>
              <a:rPr lang="en-US" smtClean="0">
                <a:solidFill>
                  <a:srgbClr val="0000FF"/>
                </a:solidFill>
              </a:rPr>
              <a:t>5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mtClean="0"/>
              <a:t>You entered: 5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mtClean="0"/>
              <a:t>Enter a number: </a:t>
            </a:r>
            <a:r>
              <a:rPr lang="en-US" smtClean="0">
                <a:solidFill>
                  <a:srgbClr val="0000FF"/>
                </a:solidFill>
              </a:rPr>
              <a:t>-1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 bwMode="auto">
          <a:xfrm>
            <a:off x="365816" y="4651948"/>
            <a:ext cx="7375161" cy="1748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Key observations: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You keep repeating a task while certain condition is met, or alternatively, you repeat until the condition is not met.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You do not know beforehand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how many iterations there will be.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49893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1. Loop: Demo (2/3)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Unit6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sz="half" idx="1"/>
          </p:nvPr>
        </p:nvSpPr>
        <p:spPr>
          <a:xfrm>
            <a:off x="1000461" y="1422441"/>
            <a:ext cx="4905487" cy="4764375"/>
          </a:xfr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i="1" dirty="0" smtClean="0">
                <a:solidFill>
                  <a:srgbClr val="0000FF"/>
                </a:solidFill>
              </a:rPr>
              <a:t>Algorithm: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dirty="0" smtClean="0">
                <a:latin typeface="Lucida Console" pitchFamily="49" charset="0"/>
              </a:rPr>
              <a:t>	read num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if (num &gt;= 0) {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dirty="0" smtClean="0">
                <a:latin typeface="Lucida Console" pitchFamily="49" charset="0"/>
              </a:rPr>
              <a:t>		print the value entered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dirty="0">
                <a:latin typeface="Lucida Console" pitchFamily="49" charset="0"/>
              </a:rPr>
              <a:t>	</a:t>
            </a:r>
            <a:r>
              <a:rPr lang="en-US" sz="1800" dirty="0" smtClean="0">
                <a:latin typeface="Lucida Console" pitchFamily="49" charset="0"/>
              </a:rPr>
              <a:t>	read num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en-US" sz="1800" dirty="0" smtClean="0">
                <a:latin typeface="Lucida Console" pitchFamily="49" charset="0"/>
              </a:rPr>
              <a:t>	}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 smtClean="0">
                <a:latin typeface="Lucida Console" pitchFamily="49" charset="0"/>
              </a:rPr>
              <a:t>	else end input request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endParaRPr lang="pt-BR" sz="1800" dirty="0">
              <a:latin typeface="Lucida Console" pitchFamily="49" charset="0"/>
            </a:endParaRPr>
          </a:p>
          <a:p>
            <a:pPr marL="0" indent="0">
              <a:spcBef>
                <a:spcPts val="12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>
                <a:latin typeface="Lucida Console" pitchFamily="49" charset="0"/>
              </a:rPr>
              <a:t>	</a:t>
            </a:r>
            <a:r>
              <a:rPr lang="pt-BR" sz="1800" dirty="0" smtClean="0">
                <a:latin typeface="Lucida Console" pitchFamily="49" charset="0"/>
              </a:rPr>
              <a:t>if </a:t>
            </a:r>
            <a:r>
              <a:rPr lang="pt-BR" sz="1800" dirty="0">
                <a:latin typeface="Lucida Console" pitchFamily="49" charset="0"/>
              </a:rPr>
              <a:t>(num </a:t>
            </a:r>
            <a:r>
              <a:rPr lang="pt-BR" sz="1800" dirty="0" smtClean="0">
                <a:latin typeface="Lucida Console" pitchFamily="49" charset="0"/>
              </a:rPr>
              <a:t>&gt;= 0</a:t>
            </a:r>
            <a:r>
              <a:rPr lang="pt-BR" sz="1800" dirty="0">
                <a:latin typeface="Lucida Console" pitchFamily="49" charset="0"/>
              </a:rPr>
              <a:t>) </a:t>
            </a:r>
            <a:r>
              <a:rPr lang="pt-BR" sz="1800" dirty="0" smtClean="0">
                <a:latin typeface="Lucida Console" pitchFamily="49" charset="0"/>
              </a:rPr>
              <a:t>{</a:t>
            </a:r>
            <a:endParaRPr lang="pt-BR" sz="1800" dirty="0">
              <a:latin typeface="Lucida Console" pitchFamily="49" charset="0"/>
            </a:endParaRP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>
                <a:latin typeface="Lucida Console" pitchFamily="49" charset="0"/>
              </a:rPr>
              <a:t>	</a:t>
            </a:r>
            <a:r>
              <a:rPr lang="pt-BR" sz="1800" dirty="0" smtClean="0">
                <a:latin typeface="Lucida Console" pitchFamily="49" charset="0"/>
              </a:rPr>
              <a:t>	print the value entered			read num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 smtClean="0">
                <a:latin typeface="Lucida Console" pitchFamily="49" charset="0"/>
              </a:rPr>
              <a:t>	}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 smtClean="0">
                <a:latin typeface="Lucida Console" pitchFamily="49" charset="0"/>
              </a:rPr>
              <a:t>	else end input request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r>
              <a:rPr lang="pt-BR" sz="1800" dirty="0">
                <a:latin typeface="Lucida Console" pitchFamily="49" charset="0"/>
              </a:rPr>
              <a:t>	</a:t>
            </a:r>
            <a:r>
              <a:rPr lang="pt-BR" sz="1800" dirty="0" smtClean="0">
                <a:latin typeface="Lucida Console" pitchFamily="49" charset="0"/>
              </a:rPr>
              <a:t>.... </a:t>
            </a:r>
          </a:p>
          <a:p>
            <a:pPr marL="0" indent="0">
              <a:spcBef>
                <a:spcPts val="300"/>
              </a:spcBef>
              <a:buNone/>
              <a:tabLst>
                <a:tab pos="269875" algn="l"/>
                <a:tab pos="539750" algn="l"/>
                <a:tab pos="809625" algn="l"/>
                <a:tab pos="2952750" algn="l"/>
              </a:tabLst>
            </a:pPr>
            <a:endParaRPr lang="pt-BR" sz="1800" dirty="0">
              <a:latin typeface="Lucida Console" pitchFamily="49" charset="0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196405" y="1441553"/>
            <a:ext cx="2587831" cy="32702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smtClean="0"/>
              <a:t>Enter a number: </a:t>
            </a:r>
            <a:r>
              <a:rPr lang="en-US" sz="2000" smtClean="0">
                <a:solidFill>
                  <a:srgbClr val="0000FF"/>
                </a:solidFill>
              </a:rPr>
              <a:t>12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smtClean="0"/>
              <a:t>You entered: 12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smtClean="0"/>
              <a:t>Enter a number: </a:t>
            </a:r>
            <a:r>
              <a:rPr lang="en-US" sz="2000" smtClean="0">
                <a:solidFill>
                  <a:srgbClr val="0000FF"/>
                </a:solidFill>
              </a:rPr>
              <a:t>0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smtClean="0"/>
              <a:t>You entered: 0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smtClean="0"/>
              <a:t>Enter a number: </a:t>
            </a:r>
            <a:r>
              <a:rPr lang="en-US" sz="2000" smtClean="0">
                <a:solidFill>
                  <a:srgbClr val="0000FF"/>
                </a:solidFill>
              </a:rPr>
              <a:t>26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smtClean="0"/>
              <a:t>You entered: 26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smtClean="0"/>
              <a:t>Enter a number: </a:t>
            </a:r>
            <a:r>
              <a:rPr lang="en-US" sz="2000" smtClean="0">
                <a:solidFill>
                  <a:srgbClr val="0000FF"/>
                </a:solidFill>
              </a:rPr>
              <a:t>5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smtClean="0"/>
              <a:t>You entered: 5</a:t>
            </a:r>
          </a:p>
          <a:p>
            <a:pPr marL="0" indent="0" fontAlgn="auto">
              <a:spcBef>
                <a:spcPts val="3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en-US" sz="2000" smtClean="0"/>
              <a:t>Enter a number: </a:t>
            </a:r>
            <a:r>
              <a:rPr lang="en-US" sz="2000" smtClean="0">
                <a:solidFill>
                  <a:srgbClr val="0000FF"/>
                </a:solidFill>
              </a:rPr>
              <a:t>-1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12742" y="2087622"/>
            <a:ext cx="645460" cy="3549705"/>
            <a:chOff x="365760" y="2087622"/>
            <a:chExt cx="645460" cy="3549705"/>
          </a:xfrm>
        </p:grpSpPr>
        <p:sp>
          <p:nvSpPr>
            <p:cNvPr id="20" name="Left Brace 19"/>
            <p:cNvSpPr/>
            <p:nvPr/>
          </p:nvSpPr>
          <p:spPr bwMode="auto">
            <a:xfrm>
              <a:off x="882128" y="2087622"/>
              <a:ext cx="118333" cy="1538343"/>
            </a:xfrm>
            <a:prstGeom prst="leftBrace">
              <a:avLst>
                <a:gd name="adj1" fmla="val 34649"/>
                <a:gd name="adj2" fmla="val 50000"/>
              </a:avLst>
            </a:prstGeom>
            <a:noFill/>
            <a:ln w="19050" cap="sq" cmpd="sng" algn="ctr">
              <a:solidFill>
                <a:srgbClr val="66006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1" name="Left Brace 20"/>
            <p:cNvSpPr/>
            <p:nvPr/>
          </p:nvSpPr>
          <p:spPr bwMode="auto">
            <a:xfrm>
              <a:off x="883922" y="4014715"/>
              <a:ext cx="127298" cy="1622612"/>
            </a:xfrm>
            <a:prstGeom prst="leftBrace">
              <a:avLst>
                <a:gd name="adj1" fmla="val 34649"/>
                <a:gd name="adj2" fmla="val 50000"/>
              </a:avLst>
            </a:prstGeom>
            <a:noFill/>
            <a:ln w="19050" cap="sq" cmpd="sng" algn="ctr">
              <a:solidFill>
                <a:srgbClr val="66006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65760" y="2269863"/>
              <a:ext cx="492443" cy="286153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660066"/>
                  </a:solidFill>
                </a:rPr>
                <a:t>Same code repeated</a:t>
              </a:r>
              <a:endParaRPr lang="en-US" sz="2000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161826" y="2066107"/>
            <a:ext cx="4399878" cy="3571220"/>
            <a:chOff x="1161826" y="2011999"/>
            <a:chExt cx="4399878" cy="3571220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161826" y="2011999"/>
              <a:ext cx="4399878" cy="1581374"/>
            </a:xfrm>
            <a:prstGeom prst="rect">
              <a:avLst/>
            </a:prstGeom>
            <a:noFill/>
            <a:ln w="28575" cap="sq" cmpd="sng" algn="ctr">
              <a:solidFill>
                <a:srgbClr val="7030A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161826" y="3958814"/>
              <a:ext cx="4399878" cy="1624405"/>
            </a:xfrm>
            <a:prstGeom prst="rect">
              <a:avLst/>
            </a:prstGeom>
            <a:noFill/>
            <a:ln w="28575" cap="sq" cmpd="sng" algn="ctr">
              <a:solidFill>
                <a:srgbClr val="7030A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26703" y="2394514"/>
            <a:ext cx="4153334" cy="1102040"/>
            <a:chOff x="1214732" y="3297837"/>
            <a:chExt cx="4153334" cy="1102040"/>
          </a:xfrm>
        </p:grpSpPr>
        <p:sp>
          <p:nvSpPr>
            <p:cNvPr id="27" name="Rounded Rectangle 26"/>
            <p:cNvSpPr/>
            <p:nvPr/>
          </p:nvSpPr>
          <p:spPr bwMode="auto">
            <a:xfrm>
              <a:off x="1214732" y="3297837"/>
              <a:ext cx="3679999" cy="617946"/>
            </a:xfrm>
            <a:prstGeom prst="roundRect">
              <a:avLst/>
            </a:prstGeom>
            <a:noFill/>
            <a:ln w="25400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8" name="Line Callout 2 27"/>
            <p:cNvSpPr/>
            <p:nvPr/>
          </p:nvSpPr>
          <p:spPr bwMode="auto">
            <a:xfrm>
              <a:off x="4279281" y="4014750"/>
              <a:ext cx="1088785" cy="385127"/>
            </a:xfrm>
            <a:prstGeom prst="borderCallout2">
              <a:avLst>
                <a:gd name="adj1" fmla="val 18750"/>
                <a:gd name="adj2" fmla="val -1388"/>
                <a:gd name="adj3" fmla="val 18750"/>
                <a:gd name="adj4" fmla="val -16667"/>
                <a:gd name="adj5" fmla="val -23999"/>
                <a:gd name="adj6" fmla="val -34461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body</a:t>
              </a:r>
              <a:endParaRPr kumimoji="0" lang="en-S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729601" y="1549420"/>
            <a:ext cx="3285579" cy="796067"/>
            <a:chOff x="1708085" y="2420470"/>
            <a:chExt cx="3285579" cy="796067"/>
          </a:xfrm>
        </p:grpSpPr>
        <p:sp>
          <p:nvSpPr>
            <p:cNvPr id="16" name="Rounded Rectangle 15"/>
            <p:cNvSpPr/>
            <p:nvPr/>
          </p:nvSpPr>
          <p:spPr bwMode="auto">
            <a:xfrm>
              <a:off x="1708085" y="2937157"/>
              <a:ext cx="1486936" cy="279380"/>
            </a:xfrm>
            <a:prstGeom prst="roundRect">
              <a:avLst/>
            </a:prstGeom>
            <a:noFill/>
            <a:ln w="25400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" name="Line Callout 2 16"/>
            <p:cNvSpPr/>
            <p:nvPr/>
          </p:nvSpPr>
          <p:spPr bwMode="auto">
            <a:xfrm>
              <a:off x="3599579" y="2420470"/>
              <a:ext cx="1394085" cy="376517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134660"/>
                <a:gd name="adj6" fmla="val -44973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condition</a:t>
              </a:r>
              <a:endParaRPr kumimoji="0" lang="en-SG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45336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20073</TotalTime>
  <Words>2240</Words>
  <Application>Microsoft Office PowerPoint</Application>
  <PresentationFormat>On-screen Show (4:3)</PresentationFormat>
  <Paragraphs>729</Paragraphs>
  <Slides>38</Slides>
  <Notes>37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Clarity</vt:lpstr>
      <vt:lpstr>http://www.comp.nus.edu.sg/~cs1010/</vt:lpstr>
      <vt:lpstr>Unit 6: Repetition Statements</vt:lpstr>
      <vt:lpstr>Unit 6: Repetition Statements (1/2)</vt:lpstr>
      <vt:lpstr>Unit 6: Repetition Statements (2/2)</vt:lpstr>
      <vt:lpstr>Recall: Control Structures</vt:lpstr>
      <vt:lpstr>1. LOOPS! (1/2)</vt:lpstr>
      <vt:lpstr>1. LOOPS! (2/2)</vt:lpstr>
      <vt:lpstr>1. Loop: Demo (1/3)</vt:lpstr>
      <vt:lpstr>1. Loop: Demo (2/3)</vt:lpstr>
      <vt:lpstr>1. Loop: Demo (3/3)</vt:lpstr>
      <vt:lpstr>2. The while Loop</vt:lpstr>
      <vt:lpstr>2.1 The while Loop: Demo (1/3)</vt:lpstr>
      <vt:lpstr>2.1 The while Loop: Demo (2/3)</vt:lpstr>
      <vt:lpstr>2.1 The while Loop: Demo (3/3)</vt:lpstr>
      <vt:lpstr>2.2 Condition for while Loop: (1/2)</vt:lpstr>
      <vt:lpstr>2.2 Condition for while Loop: (2/2)</vt:lpstr>
      <vt:lpstr>2.3 Style: Indentation for while Loop</vt:lpstr>
      <vt:lpstr>3. The do-while Loop (1/3)</vt:lpstr>
      <vt:lpstr>3. The do-while Loop (2/3)</vt:lpstr>
      <vt:lpstr>3. The do-while Loop (3/3)</vt:lpstr>
      <vt:lpstr>4. The for Loop (1/2)</vt:lpstr>
      <vt:lpstr>4. The for Loop (2/2)</vt:lpstr>
      <vt:lpstr>5. Example: Odd Integers (1/2)</vt:lpstr>
      <vt:lpstr>5. Example: Odd Integers (2/2)</vt:lpstr>
      <vt:lpstr>6. Common Errors (1/2)</vt:lpstr>
      <vt:lpstr>6. Common Errors (2/2)</vt:lpstr>
      <vt:lpstr>7. Some Notes of Caution (1/2)</vt:lpstr>
      <vt:lpstr>7. Some Notes of Caution (2/2)</vt:lpstr>
      <vt:lpstr>8. Using break in Loop (1/4)</vt:lpstr>
      <vt:lpstr>8. Using break in Loop (2/4)</vt:lpstr>
      <vt:lpstr>8. Using break in Loop (3/4)</vt:lpstr>
      <vt:lpstr>8. Using break in Loop (4/4)</vt:lpstr>
      <vt:lpstr>9. Using continue in Loop (1/3)</vt:lpstr>
      <vt:lpstr>9. Using continue in Loop (2/3)</vt:lpstr>
      <vt:lpstr>9. Using continue in Loop (3/3)</vt:lpstr>
      <vt:lpstr>Summary</vt:lpstr>
      <vt:lpstr>End of File</vt:lpstr>
      <vt:lpstr>PowerPoint Presentation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1526</cp:revision>
  <cp:lastPrinted>2014-07-01T03:51:49Z</cp:lastPrinted>
  <dcterms:created xsi:type="dcterms:W3CDTF">1998-09-05T15:03:32Z</dcterms:created>
  <dcterms:modified xsi:type="dcterms:W3CDTF">2014-09-01T05:14:32Z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