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18"/>
  </p:notesMasterIdLst>
  <p:handoutMasterIdLst>
    <p:handoutMasterId r:id="rId19"/>
  </p:handoutMasterIdLst>
  <p:sldIdLst>
    <p:sldId id="256" r:id="rId2"/>
    <p:sldId id="468" r:id="rId3"/>
    <p:sldId id="509" r:id="rId4"/>
    <p:sldId id="547" r:id="rId5"/>
    <p:sldId id="598" r:id="rId6"/>
    <p:sldId id="599" r:id="rId7"/>
    <p:sldId id="600" r:id="rId8"/>
    <p:sldId id="601" r:id="rId9"/>
    <p:sldId id="602" r:id="rId10"/>
    <p:sldId id="603" r:id="rId11"/>
    <p:sldId id="604" r:id="rId12"/>
    <p:sldId id="605" r:id="rId13"/>
    <p:sldId id="591" r:id="rId14"/>
    <p:sldId id="506" r:id="rId15"/>
    <p:sldId id="606" r:id="rId16"/>
    <p:sldId id="30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9F9FFF"/>
    <a:srgbClr val="CCFF99"/>
    <a:srgbClr val="CDCDFF"/>
    <a:srgbClr val="99FF99"/>
    <a:srgbClr val="FFFF99"/>
    <a:srgbClr val="006600"/>
    <a:srgbClr val="E5E6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36" autoAdjust="0"/>
    <p:restoredTop sz="87703" autoAdjust="0"/>
  </p:normalViewPr>
  <p:slideViewPr>
    <p:cSldViewPr snapToGrid="0">
      <p:cViewPr varScale="1">
        <p:scale>
          <a:sx n="60" d="100"/>
          <a:sy n="60" d="100"/>
        </p:scale>
        <p:origin x="-17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758"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8/21/2014</a:t>
            </a:fld>
            <a:endParaRPr lang="en-US" dirty="0"/>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smtClean="0"/>
              <a:t>Unit8 -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smtClean="0"/>
              <a:t>Unit8 -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smtClean="0"/>
              <a:t>Unit8 -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smtClean="0"/>
              <a:t>Unit8 -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smtClean="0"/>
              <a:t>Unit8 -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 NUS</a:t>
            </a:r>
          </a:p>
        </p:txBody>
      </p:sp>
      <p:sp>
        <p:nvSpPr>
          <p:cNvPr id="8" name="Footer Placeholder 7"/>
          <p:cNvSpPr>
            <a:spLocks noGrp="1"/>
          </p:cNvSpPr>
          <p:nvPr>
            <p:ph type="ftr" sz="quarter" idx="11"/>
          </p:nvPr>
        </p:nvSpPr>
        <p:spPr/>
        <p:txBody>
          <a:bodyPr/>
          <a:lstStyle/>
          <a:p>
            <a:pPr algn="l">
              <a:defRPr/>
            </a:pPr>
            <a:r>
              <a:rPr lang="en-US" dirty="0" smtClean="0"/>
              <a:t>CS1010 (AY2014/5 Semester 1)</a:t>
            </a:r>
            <a:endParaRPr lang="en-US" dirty="0"/>
          </a:p>
        </p:txBody>
      </p:sp>
      <p:sp>
        <p:nvSpPr>
          <p:cNvPr id="9" name="Slide Number Placeholder 8"/>
          <p:cNvSpPr>
            <a:spLocks noGrp="1"/>
          </p:cNvSpPr>
          <p:nvPr>
            <p:ph type="sldNum" sz="quarter" idx="12"/>
          </p:nvPr>
        </p:nvSpPr>
        <p:spPr/>
        <p:txBody>
          <a:bodyPr/>
          <a:lstStyle/>
          <a:p>
            <a:pPr>
              <a:defRPr/>
            </a:pPr>
            <a:r>
              <a:rPr lang="en-US" smtClean="0"/>
              <a:t>Unit8 -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 NUS</a:t>
            </a:r>
          </a:p>
        </p:txBody>
      </p:sp>
      <p:sp>
        <p:nvSpPr>
          <p:cNvPr id="4" name="Footer Placeholder 3"/>
          <p:cNvSpPr>
            <a:spLocks noGrp="1"/>
          </p:cNvSpPr>
          <p:nvPr>
            <p:ph type="ftr" sz="quarter" idx="11"/>
          </p:nvPr>
        </p:nvSpPr>
        <p:spPr/>
        <p:txBody>
          <a:bodyPr/>
          <a:lstStyle/>
          <a:p>
            <a:pPr algn="l">
              <a:defRPr/>
            </a:pPr>
            <a:r>
              <a:rPr lang="en-US" dirty="0" smtClean="0"/>
              <a:t>CS1010 (AY2014/5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 NUS</a:t>
            </a:r>
          </a:p>
        </p:txBody>
      </p:sp>
      <p:sp>
        <p:nvSpPr>
          <p:cNvPr id="3" name="Footer Placeholder 2"/>
          <p:cNvSpPr>
            <a:spLocks noGrp="1"/>
          </p:cNvSpPr>
          <p:nvPr>
            <p:ph type="ftr" sz="quarter" idx="11"/>
          </p:nvPr>
        </p:nvSpPr>
        <p:spPr/>
        <p:txBody>
          <a:bodyPr/>
          <a:lstStyle/>
          <a:p>
            <a:pPr algn="l">
              <a:defRPr/>
            </a:pPr>
            <a:r>
              <a:rPr lang="en-US" dirty="0" smtClean="0"/>
              <a:t>CS1010 (AY2014/5 Semester 1)</a:t>
            </a:r>
            <a:endParaRPr lang="en-US" dirty="0"/>
          </a:p>
        </p:txBody>
      </p:sp>
      <p:sp>
        <p:nvSpPr>
          <p:cNvPr id="4" name="Slide Number Placeholder 3"/>
          <p:cNvSpPr>
            <a:spLocks noGrp="1"/>
          </p:cNvSpPr>
          <p:nvPr>
            <p:ph type="sldNum" sz="quarter" idx="12"/>
          </p:nvPr>
        </p:nvSpPr>
        <p:spPr/>
        <p:txBody>
          <a:bodyPr/>
          <a:lstStyle/>
          <a:p>
            <a:pPr>
              <a:defRPr/>
            </a:pPr>
            <a:r>
              <a:rPr lang="en-US" smtClean="0"/>
              <a:t>Unit8 -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Unit8 -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Unit8 -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dirty="0" smtClean="0"/>
              <a:t>CS1010 (AY2014/5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smtClean="0"/>
              <a:t>Unit8 -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hyperlink" Target="http://www.comp.nus.edu.sg/~cs1010"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19667" y="2252133"/>
            <a:ext cx="4004733" cy="364067"/>
          </a:xfrm>
        </p:spPr>
        <p:txBody>
          <a:bodyPr>
            <a:noAutofit/>
          </a:bodyPr>
          <a:lstStyle/>
          <a:p>
            <a:pPr algn="dist" eaLnBrk="1" hangingPunct="1"/>
            <a:r>
              <a:rPr lang="en-GB" sz="1800" cap="none" dirty="0" smtClean="0">
                <a:latin typeface="Calibri" panose="020F0502020204030204" pitchFamily="34" charset="0"/>
                <a:hlinkClick r:id="rId3"/>
              </a:rPr>
              <a:t>http://www.comp.nus.edu.sg/~cs1010/</a:t>
            </a:r>
            <a:endParaRPr lang="en-GB" sz="1800" cap="none" dirty="0" smtClean="0">
              <a:latin typeface="Calibri" panose="020F0502020204030204"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pic>
        <p:nvPicPr>
          <p:cNvPr id="7" name="[Picture 6]">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292" y="1368425"/>
            <a:ext cx="5687149" cy="934508"/>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smtClean="0">
                <a:solidFill>
                  <a:srgbClr val="C00000"/>
                </a:solidFill>
                <a:latin typeface="Calibri" panose="020F0502020204030204" pitchFamily="34" charset="0"/>
              </a:rPr>
              <a:t>UNIT 8</a:t>
            </a:r>
            <a:endParaRPr lang="en-US" sz="2400" dirty="0">
              <a:solidFill>
                <a:srgbClr val="C00000"/>
              </a:solidFill>
              <a:latin typeface="Calibri" panose="020F0502020204030204" pitchFamily="34" charset="0"/>
            </a:endParaRP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dirty="0" smtClean="0">
                <a:solidFill>
                  <a:srgbClr val="C00000"/>
                </a:solidFill>
                <a:latin typeface="Calibri" panose="020F0502020204030204" pitchFamily="34" charset="0"/>
              </a:rPr>
              <a:t>Pointers</a:t>
            </a:r>
            <a:endParaRPr lang="en-US" sz="3200" dirty="0">
              <a:solidFill>
                <a:srgbClr val="C00000"/>
              </a:solidFill>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6. Example #1</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10</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23" name="TextBox 22"/>
          <p:cNvSpPr txBox="1"/>
          <p:nvPr/>
        </p:nvSpPr>
        <p:spPr>
          <a:xfrm>
            <a:off x="492132" y="1313061"/>
            <a:ext cx="6453118" cy="707886"/>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FF"/>
                </a:solidFill>
                <a:latin typeface="Courier New" pitchFamily="49" charset="0"/>
                <a:cs typeface="Courier New" pitchFamily="49" charset="0"/>
              </a:rPr>
              <a:t>int</a:t>
            </a:r>
            <a:r>
              <a:rPr lang="en-US" sz="2000" b="1" dirty="0">
                <a:solidFill>
                  <a:srgbClr val="000000"/>
                </a:solidFill>
                <a:latin typeface="Courier New" pitchFamily="49" charset="0"/>
                <a:cs typeface="Courier New" pitchFamily="49" charset="0"/>
              </a:rPr>
              <a:t> i = </a:t>
            </a:r>
            <a:r>
              <a:rPr lang="en-US" sz="2000" b="1" dirty="0">
                <a:solidFill>
                  <a:srgbClr val="008000"/>
                </a:solidFill>
                <a:latin typeface="Courier New" pitchFamily="49" charset="0"/>
                <a:cs typeface="Courier New" pitchFamily="49" charset="0"/>
              </a:rPr>
              <a:t>10</a:t>
            </a:r>
            <a:r>
              <a:rPr lang="en-US" sz="2000" b="1" dirty="0">
                <a:solidFill>
                  <a:srgbClr val="000000"/>
                </a:solidFill>
                <a:latin typeface="Courier New" pitchFamily="49" charset="0"/>
                <a:cs typeface="Courier New" pitchFamily="49" charset="0"/>
              </a:rPr>
              <a:t>, j = </a:t>
            </a:r>
            <a:r>
              <a:rPr lang="en-US" sz="2000" b="1" dirty="0">
                <a:solidFill>
                  <a:srgbClr val="008000"/>
                </a:solidFill>
                <a:latin typeface="Courier New" pitchFamily="49" charset="0"/>
                <a:cs typeface="Courier New" pitchFamily="49" charset="0"/>
              </a:rPr>
              <a:t>20</a:t>
            </a:r>
            <a:r>
              <a:rPr lang="en-US" sz="2000" b="1" dirty="0">
                <a:solidFill>
                  <a:srgbClr val="000000"/>
                </a:solidFill>
                <a:latin typeface="Courier New" pitchFamily="49" charset="0"/>
                <a:cs typeface="Courier New" pitchFamily="49" charset="0"/>
              </a:rPr>
              <a:t>;</a:t>
            </a:r>
          </a:p>
          <a:p>
            <a:pPr>
              <a:defRPr/>
            </a:pPr>
            <a:r>
              <a:rPr lang="en-US" sz="2000" b="1" dirty="0">
                <a:solidFill>
                  <a:srgbClr val="0000FF"/>
                </a:solidFill>
                <a:latin typeface="Courier New" pitchFamily="49" charset="0"/>
                <a:cs typeface="Courier New" pitchFamily="49" charset="0"/>
              </a:rPr>
              <a:t>int</a:t>
            </a:r>
            <a:r>
              <a:rPr lang="en-US" sz="2000" b="1" dirty="0">
                <a:solidFill>
                  <a:srgbClr val="000000"/>
                </a:solidFill>
                <a:latin typeface="Courier New" pitchFamily="49" charset="0"/>
                <a:cs typeface="Courier New" pitchFamily="49" charset="0"/>
              </a:rPr>
              <a:t> </a:t>
            </a:r>
            <a:r>
              <a:rPr lang="en-US" sz="2000" b="1" dirty="0">
                <a:solidFill>
                  <a:schemeClr val="tx1"/>
                </a:solidFill>
                <a:latin typeface="Courier New" pitchFamily="49" charset="0"/>
                <a:cs typeface="Courier New" pitchFamily="49" charset="0"/>
              </a:rPr>
              <a:t>*p</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p is a pointer to </a:t>
            </a:r>
            <a:r>
              <a:rPr lang="en-US" sz="1600" b="1" dirty="0" smtClean="0">
                <a:solidFill>
                  <a:srgbClr val="800000"/>
                </a:solidFill>
                <a:latin typeface="Courier New" pitchFamily="49" charset="0"/>
                <a:cs typeface="Courier New" pitchFamily="49" charset="0"/>
              </a:rPr>
              <a:t>some int </a:t>
            </a:r>
            <a:r>
              <a:rPr lang="en-US" sz="1600" b="1" dirty="0">
                <a:solidFill>
                  <a:srgbClr val="800000"/>
                </a:solidFill>
                <a:latin typeface="Courier New" pitchFamily="49" charset="0"/>
                <a:cs typeface="Courier New" pitchFamily="49" charset="0"/>
              </a:rPr>
              <a:t>variable</a:t>
            </a:r>
            <a:endParaRPr lang="en-US" sz="1400" b="1" dirty="0">
              <a:solidFill>
                <a:srgbClr val="800000"/>
              </a:solidFill>
              <a:latin typeface="Courier New" pitchFamily="49" charset="0"/>
              <a:cs typeface="Courier New" pitchFamily="49" charset="0"/>
            </a:endParaRPr>
          </a:p>
        </p:txBody>
      </p:sp>
      <p:sp>
        <p:nvSpPr>
          <p:cNvPr id="24" name="TextBox 23"/>
          <p:cNvSpPr txBox="1"/>
          <p:nvPr/>
        </p:nvSpPr>
        <p:spPr>
          <a:xfrm>
            <a:off x="492131" y="2246078"/>
            <a:ext cx="6432865" cy="1323439"/>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00"/>
                </a:solidFill>
                <a:latin typeface="Courier New" pitchFamily="49" charset="0"/>
                <a:cs typeface="Courier New" pitchFamily="49" charset="0"/>
              </a:rPr>
              <a:t>p = </a:t>
            </a:r>
            <a:r>
              <a:rPr lang="en-US" sz="2000" b="1" dirty="0">
                <a:solidFill>
                  <a:schemeClr val="tx1"/>
                </a:solidFill>
                <a:latin typeface="Courier New" pitchFamily="49" charset="0"/>
                <a:cs typeface="Courier New" pitchFamily="49" charset="0"/>
              </a:rPr>
              <a:t>&amp;i</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p now stores the address of variable i</a:t>
            </a:r>
          </a:p>
          <a:p>
            <a:pPr>
              <a:defRPr/>
            </a:pPr>
            <a:endParaRPr lang="en-US" sz="2000" b="1" dirty="0">
              <a:solidFill>
                <a:srgbClr val="000000"/>
              </a:solidFill>
              <a:latin typeface="Courier New" pitchFamily="49" charset="0"/>
              <a:cs typeface="Courier New" pitchFamily="49" charset="0"/>
            </a:endParaRPr>
          </a:p>
          <a:p>
            <a:pPr>
              <a:defRPr/>
            </a:pPr>
            <a:endParaRPr lang="en-US" sz="2000" b="1" dirty="0">
              <a:solidFill>
                <a:srgbClr val="000000"/>
              </a:solidFill>
              <a:latin typeface="Courier New" pitchFamily="49" charset="0"/>
              <a:cs typeface="Courier New" pitchFamily="49" charset="0"/>
            </a:endParaRPr>
          </a:p>
          <a:p>
            <a:pPr>
              <a:defRPr/>
            </a:pPr>
            <a:r>
              <a:rPr lang="en-US" sz="2000" b="1" dirty="0" smtClean="0">
                <a:solidFill>
                  <a:srgbClr val="000000"/>
                </a:solidFill>
                <a:latin typeface="Courier New" pitchFamily="49" charset="0"/>
                <a:cs typeface="Courier New" pitchFamily="49" charset="0"/>
              </a:rPr>
              <a:t>printf</a:t>
            </a:r>
            <a:r>
              <a:rPr lang="en-US" sz="2000" b="1" dirty="0">
                <a:solidFill>
                  <a:srgbClr val="000000"/>
                </a:solidFill>
                <a:latin typeface="Courier New" pitchFamily="49" charset="0"/>
                <a:cs typeface="Courier New" pitchFamily="49" charset="0"/>
              </a:rPr>
              <a:t>(</a:t>
            </a:r>
            <a:r>
              <a:rPr lang="en-US" sz="2000" b="1" dirty="0">
                <a:solidFill>
                  <a:srgbClr val="006600"/>
                </a:solidFill>
                <a:latin typeface="Courier New" pitchFamily="49" charset="0"/>
                <a:cs typeface="Courier New" pitchFamily="49" charset="0"/>
              </a:rPr>
              <a:t>"value of i is </a:t>
            </a:r>
            <a:r>
              <a:rPr lang="en-US" sz="2000" b="1" dirty="0">
                <a:solidFill>
                  <a:srgbClr val="FF0000"/>
                </a:solidFill>
                <a:latin typeface="Courier New" pitchFamily="49" charset="0"/>
                <a:cs typeface="Courier New" pitchFamily="49" charset="0"/>
              </a:rPr>
              <a:t>%d\n</a:t>
            </a:r>
            <a:r>
              <a:rPr lang="en-US" sz="2000" b="1" dirty="0">
                <a:solidFill>
                  <a:srgbClr val="006600"/>
                </a:solidFill>
                <a:latin typeface="Courier New" pitchFamily="49" charset="0"/>
                <a:cs typeface="Courier New" pitchFamily="49" charset="0"/>
              </a:rPr>
              <a:t>"</a:t>
            </a:r>
            <a:r>
              <a:rPr lang="en-US" sz="2000" b="1" dirty="0">
                <a:solidFill>
                  <a:srgbClr val="000000"/>
                </a:solidFill>
                <a:latin typeface="Courier New" pitchFamily="49" charset="0"/>
                <a:cs typeface="Courier New" pitchFamily="49" charset="0"/>
              </a:rPr>
              <a:t>, *p); </a:t>
            </a:r>
            <a:endParaRPr lang="en-US" sz="2000" b="1" dirty="0">
              <a:solidFill>
                <a:srgbClr val="800000"/>
              </a:solidFill>
              <a:latin typeface="Courier New" pitchFamily="49" charset="0"/>
              <a:cs typeface="Courier New" pitchFamily="49" charset="0"/>
            </a:endParaRPr>
          </a:p>
        </p:txBody>
      </p:sp>
      <p:grpSp>
        <p:nvGrpSpPr>
          <p:cNvPr id="6" name="Group 5"/>
          <p:cNvGrpSpPr/>
          <p:nvPr/>
        </p:nvGrpSpPr>
        <p:grpSpPr>
          <a:xfrm>
            <a:off x="6391275" y="1253544"/>
            <a:ext cx="2047875" cy="511556"/>
            <a:chOff x="6391275" y="1253544"/>
            <a:chExt cx="2047875" cy="511556"/>
          </a:xfrm>
        </p:grpSpPr>
        <p:grpSp>
          <p:nvGrpSpPr>
            <p:cNvPr id="26" name="Group 13"/>
            <p:cNvGrpSpPr>
              <a:grpSpLocks/>
            </p:cNvGrpSpPr>
            <p:nvPr/>
          </p:nvGrpSpPr>
          <p:grpSpPr bwMode="auto">
            <a:xfrm>
              <a:off x="6391275" y="1253544"/>
              <a:ext cx="799269" cy="511556"/>
              <a:chOff x="4834756" y="1996965"/>
              <a:chExt cx="798785" cy="511975"/>
            </a:xfrm>
          </p:grpSpPr>
          <p:sp>
            <p:nvSpPr>
              <p:cNvPr id="33" name="TextBox 9"/>
              <p:cNvSpPr txBox="1">
                <a:spLocks noChangeArrowheads="1"/>
              </p:cNvSpPr>
              <p:nvPr/>
            </p:nvSpPr>
            <p:spPr bwMode="auto">
              <a:xfrm>
                <a:off x="4834756" y="1996965"/>
                <a:ext cx="336331" cy="338554"/>
              </a:xfrm>
              <a:prstGeom prst="rect">
                <a:avLst/>
              </a:prstGeom>
              <a:noFill/>
              <a:ln w="9525">
                <a:noFill/>
                <a:miter lim="800000"/>
                <a:headEnd/>
                <a:tailEnd/>
              </a:ln>
            </p:spPr>
            <p:txBody>
              <a:bodyPr>
                <a:spAutoFit/>
              </a:bodyPr>
              <a:lstStyle/>
              <a:p>
                <a:r>
                  <a:rPr lang="en-US" sz="1600" dirty="0">
                    <a:latin typeface="Calibri" pitchFamily="34" charset="0"/>
                  </a:rPr>
                  <a:t>i</a:t>
                </a:r>
                <a:endParaRPr lang="en-SG" sz="1600" dirty="0">
                  <a:latin typeface="Calibri" pitchFamily="34" charset="0"/>
                </a:endParaRPr>
              </a:p>
            </p:txBody>
          </p:sp>
          <p:sp>
            <p:nvSpPr>
              <p:cNvPr id="34" name="TextBox 10"/>
              <p:cNvSpPr txBox="1">
                <a:spLocks noChangeArrowheads="1"/>
              </p:cNvSpPr>
              <p:nvPr/>
            </p:nvSpPr>
            <p:spPr bwMode="auto">
              <a:xfrm>
                <a:off x="5102769" y="2170386"/>
                <a:ext cx="530772" cy="338554"/>
              </a:xfrm>
              <a:prstGeom prst="rect">
                <a:avLst/>
              </a:prstGeom>
              <a:solidFill>
                <a:srgbClr val="FFCC66"/>
              </a:solidFill>
              <a:ln w="9525">
                <a:solidFill>
                  <a:schemeClr val="tx1"/>
                </a:solidFill>
                <a:miter lim="800000"/>
                <a:headEnd/>
                <a:tailEnd/>
              </a:ln>
            </p:spPr>
            <p:txBody>
              <a:bodyPr>
                <a:spAutoFit/>
              </a:bodyPr>
              <a:lstStyle/>
              <a:p>
                <a:pPr algn="ctr"/>
                <a:r>
                  <a:rPr lang="en-US" sz="1600" dirty="0">
                    <a:latin typeface="Calibri" pitchFamily="34" charset="0"/>
                  </a:rPr>
                  <a:t>10</a:t>
                </a:r>
                <a:endParaRPr lang="en-SG" sz="1600" dirty="0">
                  <a:latin typeface="Calibri" pitchFamily="34" charset="0"/>
                </a:endParaRPr>
              </a:p>
            </p:txBody>
          </p:sp>
        </p:grpSp>
        <p:grpSp>
          <p:nvGrpSpPr>
            <p:cNvPr id="27" name="Group 14"/>
            <p:cNvGrpSpPr>
              <a:grpSpLocks/>
            </p:cNvGrpSpPr>
            <p:nvPr/>
          </p:nvGrpSpPr>
          <p:grpSpPr bwMode="auto">
            <a:xfrm>
              <a:off x="7639879" y="1253544"/>
              <a:ext cx="799271" cy="511556"/>
              <a:chOff x="6027681" y="2023240"/>
              <a:chExt cx="798787" cy="511975"/>
            </a:xfrm>
          </p:grpSpPr>
          <p:sp>
            <p:nvSpPr>
              <p:cNvPr id="31" name="TextBox 11"/>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j</a:t>
                </a:r>
                <a:endParaRPr lang="en-SG" sz="1600" dirty="0">
                  <a:latin typeface="Calibri" pitchFamily="34" charset="0"/>
                </a:endParaRPr>
              </a:p>
            </p:txBody>
          </p:sp>
          <p:sp>
            <p:nvSpPr>
              <p:cNvPr id="32" name="TextBox 12"/>
              <p:cNvSpPr txBox="1">
                <a:spLocks noChangeArrowheads="1"/>
              </p:cNvSpPr>
              <p:nvPr/>
            </p:nvSpPr>
            <p:spPr bwMode="auto">
              <a:xfrm>
                <a:off x="6295695" y="2196661"/>
                <a:ext cx="530773" cy="338554"/>
              </a:xfrm>
              <a:prstGeom prst="rect">
                <a:avLst/>
              </a:prstGeom>
              <a:solidFill>
                <a:srgbClr val="FFCC66"/>
              </a:solidFill>
              <a:ln w="9525">
                <a:solidFill>
                  <a:schemeClr val="tx1"/>
                </a:solidFill>
                <a:miter lim="800000"/>
                <a:headEnd/>
                <a:tailEnd/>
              </a:ln>
            </p:spPr>
            <p:txBody>
              <a:bodyPr>
                <a:spAutoFit/>
              </a:bodyPr>
              <a:lstStyle/>
              <a:p>
                <a:pPr algn="ctr"/>
                <a:r>
                  <a:rPr lang="en-US" sz="1600" dirty="0">
                    <a:latin typeface="Calibri" pitchFamily="34" charset="0"/>
                  </a:rPr>
                  <a:t>20</a:t>
                </a:r>
                <a:endParaRPr lang="en-SG" sz="1600" dirty="0">
                  <a:latin typeface="Calibri" pitchFamily="34" charset="0"/>
                </a:endParaRPr>
              </a:p>
            </p:txBody>
          </p:sp>
        </p:grpSp>
      </p:grpSp>
      <p:grpSp>
        <p:nvGrpSpPr>
          <p:cNvPr id="28" name="Group 15"/>
          <p:cNvGrpSpPr>
            <a:grpSpLocks/>
          </p:cNvGrpSpPr>
          <p:nvPr/>
        </p:nvGrpSpPr>
        <p:grpSpPr bwMode="auto">
          <a:xfrm>
            <a:off x="7032477" y="2019925"/>
            <a:ext cx="799271" cy="511556"/>
            <a:chOff x="6027681" y="2023240"/>
            <a:chExt cx="798787" cy="511975"/>
          </a:xfrm>
        </p:grpSpPr>
        <p:sp>
          <p:nvSpPr>
            <p:cNvPr id="29" name="TextBox 16"/>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p</a:t>
              </a:r>
              <a:endParaRPr lang="en-SG" sz="1600" dirty="0">
                <a:latin typeface="Calibri" pitchFamily="34" charset="0"/>
              </a:endParaRPr>
            </a:p>
          </p:txBody>
        </p:sp>
        <p:sp>
          <p:nvSpPr>
            <p:cNvPr id="30" name="TextBox 17"/>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35" name="Straight Arrow Connector 34"/>
          <p:cNvCxnSpPr>
            <a:cxnSpLocks noChangeShapeType="1"/>
          </p:cNvCxnSpPr>
          <p:nvPr/>
        </p:nvCxnSpPr>
        <p:spPr bwMode="auto">
          <a:xfrm rot="16200000" flipV="1">
            <a:off x="7134225" y="1909181"/>
            <a:ext cx="538163" cy="354013"/>
          </a:xfrm>
          <a:prstGeom prst="straightConnector1">
            <a:avLst/>
          </a:prstGeom>
          <a:noFill/>
          <a:ln w="19050" cap="sq" algn="ctr">
            <a:solidFill>
              <a:srgbClr val="0000FF"/>
            </a:solidFill>
            <a:round/>
            <a:headEnd/>
            <a:tailEnd type="triangle" w="med" len="med"/>
          </a:ln>
        </p:spPr>
      </p:cxnSp>
      <p:sp>
        <p:nvSpPr>
          <p:cNvPr id="36" name="TextBox 35"/>
          <p:cNvSpPr txBox="1"/>
          <p:nvPr/>
        </p:nvSpPr>
        <p:spPr>
          <a:xfrm>
            <a:off x="5990897" y="3147537"/>
            <a:ext cx="2752140" cy="400050"/>
          </a:xfrm>
          <a:prstGeom prst="rect">
            <a:avLst/>
          </a:prstGeom>
          <a:solidFill>
            <a:srgbClr val="FFFFCC"/>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latin typeface="Courier New" pitchFamily="49" charset="0"/>
                <a:cs typeface="Courier New" pitchFamily="49" charset="0"/>
              </a:rPr>
              <a:t>value of i is 10</a:t>
            </a:r>
          </a:p>
        </p:txBody>
      </p:sp>
      <p:sp>
        <p:nvSpPr>
          <p:cNvPr id="37" name="TextBox 36"/>
          <p:cNvSpPr txBox="1">
            <a:spLocks noChangeArrowheads="1"/>
          </p:cNvSpPr>
          <p:nvPr/>
        </p:nvSpPr>
        <p:spPr bwMode="auto">
          <a:xfrm>
            <a:off x="3708400" y="2656845"/>
            <a:ext cx="2851142" cy="369332"/>
          </a:xfrm>
          <a:prstGeom prst="rect">
            <a:avLst/>
          </a:prstGeom>
          <a:noFill/>
          <a:ln w="9525">
            <a:noFill/>
            <a:miter lim="800000"/>
            <a:headEnd/>
            <a:tailEnd/>
          </a:ln>
        </p:spPr>
        <p:txBody>
          <a:bodyPr wrap="square">
            <a:spAutoFit/>
          </a:bodyPr>
          <a:lstStyle/>
          <a:p>
            <a:r>
              <a:rPr lang="en-US" dirty="0"/>
              <a:t>Now </a:t>
            </a:r>
            <a:r>
              <a:rPr lang="en-US" b="1" dirty="0">
                <a:latin typeface="Courier New" pitchFamily="49" charset="0"/>
                <a:cs typeface="Courier New" pitchFamily="49" charset="0"/>
              </a:rPr>
              <a:t>*p</a:t>
            </a:r>
            <a:r>
              <a:rPr lang="en-US" dirty="0"/>
              <a:t> is equivalent to </a:t>
            </a:r>
            <a:r>
              <a:rPr lang="en-US" b="1" dirty="0">
                <a:latin typeface="Courier New" pitchFamily="49" charset="0"/>
                <a:cs typeface="Courier New" pitchFamily="49" charset="0"/>
              </a:rPr>
              <a:t>i</a:t>
            </a:r>
          </a:p>
        </p:txBody>
      </p:sp>
      <p:sp>
        <p:nvSpPr>
          <p:cNvPr id="38" name="Oval 44"/>
          <p:cNvSpPr>
            <a:spLocks noChangeArrowheads="1"/>
          </p:cNvSpPr>
          <p:nvPr/>
        </p:nvSpPr>
        <p:spPr bwMode="auto">
          <a:xfrm>
            <a:off x="1133908" y="1625780"/>
            <a:ext cx="447795" cy="436487"/>
          </a:xfrm>
          <a:prstGeom prst="ellipse">
            <a:avLst/>
          </a:prstGeom>
          <a:noFill/>
          <a:ln w="28575" cap="sq" algn="ctr">
            <a:solidFill>
              <a:srgbClr val="C00000"/>
            </a:solidFill>
            <a:round/>
            <a:headEnd type="none" w="sm" len="sm"/>
            <a:tailEnd type="none" w="sm" len="sm"/>
          </a:ln>
        </p:spPr>
        <p:txBody>
          <a:bodyPr/>
          <a:lstStyle/>
          <a:p>
            <a:endParaRPr lang="en-SG" dirty="0">
              <a:solidFill>
                <a:srgbClr val="C00000"/>
              </a:solidFill>
            </a:endParaRPr>
          </a:p>
        </p:txBody>
      </p:sp>
      <p:sp>
        <p:nvSpPr>
          <p:cNvPr id="39" name="Oval 44"/>
          <p:cNvSpPr>
            <a:spLocks noChangeArrowheads="1"/>
          </p:cNvSpPr>
          <p:nvPr/>
        </p:nvSpPr>
        <p:spPr bwMode="auto">
          <a:xfrm>
            <a:off x="1133908" y="2246078"/>
            <a:ext cx="470848" cy="428512"/>
          </a:xfrm>
          <a:prstGeom prst="ellipse">
            <a:avLst/>
          </a:prstGeom>
          <a:noFill/>
          <a:ln w="28575" cap="sq" algn="ctr">
            <a:solidFill>
              <a:srgbClr val="C00000"/>
            </a:solidFill>
            <a:round/>
            <a:headEnd type="none" w="sm" len="sm"/>
            <a:tailEnd type="none" w="sm" len="sm"/>
          </a:ln>
        </p:spPr>
        <p:txBody>
          <a:bodyPr/>
          <a:lstStyle/>
          <a:p>
            <a:endParaRPr lang="en-SG" dirty="0"/>
          </a:p>
        </p:txBody>
      </p:sp>
      <p:grpSp>
        <p:nvGrpSpPr>
          <p:cNvPr id="40" name="Group 39"/>
          <p:cNvGrpSpPr/>
          <p:nvPr/>
        </p:nvGrpSpPr>
        <p:grpSpPr>
          <a:xfrm>
            <a:off x="2267519" y="2548635"/>
            <a:ext cx="1348740" cy="519335"/>
            <a:chOff x="2727960" y="5916003"/>
            <a:chExt cx="1348740" cy="519335"/>
          </a:xfrm>
        </p:grpSpPr>
        <p:sp>
          <p:nvSpPr>
            <p:cNvPr id="41" name="Right Arrow 40"/>
            <p:cNvSpPr/>
            <p:nvPr/>
          </p:nvSpPr>
          <p:spPr bwMode="auto">
            <a:xfrm>
              <a:off x="2727960" y="5916003"/>
              <a:ext cx="1348740" cy="519335"/>
            </a:xfrm>
            <a:prstGeom prst="right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42" name="TextBox 41"/>
            <p:cNvSpPr txBox="1"/>
            <p:nvPr/>
          </p:nvSpPr>
          <p:spPr>
            <a:xfrm>
              <a:off x="2827020" y="6008616"/>
              <a:ext cx="1249680" cy="338554"/>
            </a:xfrm>
            <a:prstGeom prst="rect">
              <a:avLst/>
            </a:prstGeom>
            <a:noFill/>
          </p:spPr>
          <p:txBody>
            <a:bodyPr wrap="square" rtlCol="0">
              <a:spAutoFit/>
            </a:bodyPr>
            <a:lstStyle/>
            <a:p>
              <a:r>
                <a:rPr lang="en-US" sz="1600" dirty="0" smtClean="0"/>
                <a:t>Important!</a:t>
              </a:r>
              <a:endParaRPr lang="en-US" sz="1600" dirty="0"/>
            </a:p>
          </p:txBody>
        </p:sp>
      </p:grpSp>
      <p:sp>
        <p:nvSpPr>
          <p:cNvPr id="43" name="TextBox 42"/>
          <p:cNvSpPr txBox="1"/>
          <p:nvPr/>
        </p:nvSpPr>
        <p:spPr>
          <a:xfrm>
            <a:off x="492131" y="3697288"/>
            <a:ext cx="7073894" cy="892552"/>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1889125" algn="l"/>
              </a:tabLst>
              <a:defRPr/>
            </a:pPr>
            <a:r>
              <a:rPr lang="en-US" sz="1600" b="1" dirty="0">
                <a:solidFill>
                  <a:srgbClr val="800000"/>
                </a:solidFill>
                <a:latin typeface="Courier New" pitchFamily="49" charset="0"/>
                <a:cs typeface="Courier New" pitchFamily="49" charset="0"/>
              </a:rPr>
              <a:t>// *p accesses the value of pointed/referred variable </a:t>
            </a:r>
          </a:p>
          <a:p>
            <a:pPr>
              <a:tabLst>
                <a:tab pos="1939925" algn="l"/>
              </a:tabLst>
              <a:defRPr/>
            </a:pPr>
            <a:r>
              <a:rPr lang="en-US" sz="2000" b="1" dirty="0">
                <a:solidFill>
                  <a:srgbClr val="000000"/>
                </a:solidFill>
                <a:latin typeface="Courier New" pitchFamily="49" charset="0"/>
                <a:cs typeface="Courier New" pitchFamily="49" charset="0"/>
              </a:rPr>
              <a:t>*p = *p + </a:t>
            </a:r>
            <a:r>
              <a:rPr lang="en-US" sz="2000" b="1" dirty="0">
                <a:solidFill>
                  <a:srgbClr val="006600"/>
                </a:solidFill>
                <a:latin typeface="Courier New" pitchFamily="49" charset="0"/>
                <a:cs typeface="Courier New" pitchFamily="49" charset="0"/>
              </a:rPr>
              <a:t>2</a:t>
            </a:r>
            <a:r>
              <a:rPr lang="en-US" sz="2000" b="1" dirty="0">
                <a:solidFill>
                  <a:srgbClr val="000000"/>
                </a:solidFill>
                <a:latin typeface="Courier New" pitchFamily="49" charset="0"/>
                <a:cs typeface="Courier New" pitchFamily="49" charset="0"/>
              </a:rPr>
              <a:t>; </a:t>
            </a:r>
            <a:r>
              <a:rPr lang="en-US" sz="1600" b="1" dirty="0" smtClean="0">
                <a:solidFill>
                  <a:srgbClr val="8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increment *p (which is i) by </a:t>
            </a:r>
            <a:r>
              <a:rPr lang="en-US" sz="1600" b="1" dirty="0" smtClean="0">
                <a:solidFill>
                  <a:srgbClr val="800000"/>
                </a:solidFill>
                <a:latin typeface="Courier New" pitchFamily="49" charset="0"/>
                <a:cs typeface="Courier New" pitchFamily="49" charset="0"/>
              </a:rPr>
              <a:t>2</a:t>
            </a:r>
            <a:endParaRPr lang="en-US" sz="1400" b="1" dirty="0" smtClean="0">
              <a:solidFill>
                <a:srgbClr val="800000"/>
              </a:solidFill>
              <a:latin typeface="Courier New" pitchFamily="49" charset="0"/>
              <a:cs typeface="Courier New" pitchFamily="49" charset="0"/>
            </a:endParaRPr>
          </a:p>
          <a:p>
            <a:pPr>
              <a:tabLst>
                <a:tab pos="1939925" algn="l"/>
              </a:tabLst>
              <a:defRPr/>
            </a:pPr>
            <a:r>
              <a:rPr lang="en-US" sz="1600" b="1" dirty="0">
                <a:solidFill>
                  <a:srgbClr val="800000"/>
                </a:solidFill>
                <a:latin typeface="Courier New" pitchFamily="49" charset="0"/>
                <a:cs typeface="Courier New" pitchFamily="49" charset="0"/>
              </a:rPr>
              <a:t>	</a:t>
            </a:r>
            <a:r>
              <a:rPr lang="en-US" sz="1600" b="1" dirty="0" smtClean="0">
                <a:solidFill>
                  <a:srgbClr val="800000"/>
                </a:solidFill>
                <a:latin typeface="Courier New" pitchFamily="49" charset="0"/>
                <a:cs typeface="Courier New" pitchFamily="49" charset="0"/>
              </a:rPr>
              <a:t>// same effect as: </a:t>
            </a:r>
            <a:r>
              <a:rPr lang="en-US" sz="1600" b="1" dirty="0" smtClean="0">
                <a:solidFill>
                  <a:schemeClr val="tx1"/>
                </a:solidFill>
                <a:latin typeface="Courier New" pitchFamily="49" charset="0"/>
                <a:cs typeface="Courier New" pitchFamily="49" charset="0"/>
              </a:rPr>
              <a:t>i = i + </a:t>
            </a:r>
            <a:r>
              <a:rPr lang="en-US" sz="1600" b="1" dirty="0" smtClean="0">
                <a:solidFill>
                  <a:srgbClr val="006600"/>
                </a:solidFill>
                <a:latin typeface="Courier New" pitchFamily="49" charset="0"/>
                <a:cs typeface="Courier New" pitchFamily="49" charset="0"/>
              </a:rPr>
              <a:t>2</a:t>
            </a:r>
            <a:r>
              <a:rPr lang="en-US" sz="1600" b="1" dirty="0" smtClean="0">
                <a:solidFill>
                  <a:schemeClr val="tx1"/>
                </a:solidFill>
                <a:latin typeface="Courier New" pitchFamily="49" charset="0"/>
                <a:cs typeface="Courier New" pitchFamily="49" charset="0"/>
              </a:rPr>
              <a:t>;</a:t>
            </a:r>
            <a:endParaRPr lang="en-US" sz="1600" b="1" dirty="0">
              <a:solidFill>
                <a:schemeClr val="tx1"/>
              </a:solidFill>
              <a:latin typeface="Courier New" pitchFamily="49" charset="0"/>
              <a:cs typeface="Courier New" pitchFamily="49" charset="0"/>
            </a:endParaRPr>
          </a:p>
        </p:txBody>
      </p:sp>
      <p:grpSp>
        <p:nvGrpSpPr>
          <p:cNvPr id="45" name="Group 23"/>
          <p:cNvGrpSpPr>
            <a:grpSpLocks/>
          </p:cNvGrpSpPr>
          <p:nvPr/>
        </p:nvGrpSpPr>
        <p:grpSpPr bwMode="auto">
          <a:xfrm>
            <a:off x="6769894" y="1119316"/>
            <a:ext cx="633412" cy="547688"/>
            <a:chOff x="6903720" y="1785098"/>
            <a:chExt cx="633680" cy="546622"/>
          </a:xfrm>
        </p:grpSpPr>
        <p:cxnSp>
          <p:nvCxnSpPr>
            <p:cNvPr id="46" name="Straight Connector 21"/>
            <p:cNvCxnSpPr>
              <a:cxnSpLocks noChangeShapeType="1"/>
            </p:cNvCxnSpPr>
            <p:nvPr/>
          </p:nvCxnSpPr>
          <p:spPr bwMode="auto">
            <a:xfrm rot="10800000" flipV="1">
              <a:off x="6903720" y="2137410"/>
              <a:ext cx="297180" cy="194310"/>
            </a:xfrm>
            <a:prstGeom prst="line">
              <a:avLst/>
            </a:prstGeom>
            <a:noFill/>
            <a:ln w="19050" cap="sq" algn="ctr">
              <a:solidFill>
                <a:srgbClr val="FF0000"/>
              </a:solidFill>
              <a:round/>
              <a:headEnd type="none" w="sm" len="sm"/>
              <a:tailEnd type="none" w="sm" len="sm"/>
            </a:ln>
          </p:spPr>
        </p:cxnSp>
        <p:sp>
          <p:nvSpPr>
            <p:cNvPr id="47" name="TextBox 12"/>
            <p:cNvSpPr txBox="1">
              <a:spLocks noChangeArrowheads="1"/>
            </p:cNvSpPr>
            <p:nvPr/>
          </p:nvSpPr>
          <p:spPr bwMode="auto">
            <a:xfrm>
              <a:off x="7006648" y="1785098"/>
              <a:ext cx="530752" cy="338025"/>
            </a:xfrm>
            <a:prstGeom prst="rect">
              <a:avLst/>
            </a:prstGeom>
            <a:noFill/>
            <a:ln w="9525">
              <a:noFill/>
              <a:miter lim="800000"/>
              <a:headEnd/>
              <a:tailEnd/>
            </a:ln>
          </p:spPr>
          <p:txBody>
            <a:bodyPr>
              <a:spAutoFit/>
            </a:bodyPr>
            <a:lstStyle/>
            <a:p>
              <a:pPr algn="ctr"/>
              <a:r>
                <a:rPr lang="en-US" sz="1600" dirty="0">
                  <a:latin typeface="Calibri" pitchFamily="34" charset="0"/>
                </a:rPr>
                <a:t>12</a:t>
              </a:r>
              <a:endParaRPr lang="en-SG" sz="1600" dirty="0">
                <a:latin typeface="Calibri" pitchFamily="34" charset="0"/>
              </a:endParaRPr>
            </a:p>
          </p:txBody>
        </p:sp>
      </p:grpSp>
      <p:sp>
        <p:nvSpPr>
          <p:cNvPr id="48" name="TextBox 47"/>
          <p:cNvSpPr txBox="1"/>
          <p:nvPr/>
        </p:nvSpPr>
        <p:spPr>
          <a:xfrm>
            <a:off x="504824" y="4535488"/>
            <a:ext cx="6864188" cy="400110"/>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00"/>
                </a:solidFill>
                <a:latin typeface="Courier New" pitchFamily="49" charset="0"/>
                <a:cs typeface="Courier New" pitchFamily="49" charset="0"/>
              </a:rPr>
              <a:t>p = &amp;j; </a:t>
            </a:r>
            <a:r>
              <a:rPr lang="en-US" sz="1600" b="1" dirty="0">
                <a:solidFill>
                  <a:srgbClr val="800000"/>
                </a:solidFill>
                <a:latin typeface="Courier New" pitchFamily="49" charset="0"/>
                <a:cs typeface="Courier New" pitchFamily="49" charset="0"/>
              </a:rPr>
              <a:t>// p now stores the address of variable j</a:t>
            </a:r>
          </a:p>
        </p:txBody>
      </p:sp>
      <p:cxnSp>
        <p:nvCxnSpPr>
          <p:cNvPr id="49" name="Straight Arrow Connector 48"/>
          <p:cNvCxnSpPr>
            <a:cxnSpLocks noChangeShapeType="1"/>
          </p:cNvCxnSpPr>
          <p:nvPr/>
        </p:nvCxnSpPr>
        <p:spPr bwMode="auto">
          <a:xfrm flipV="1">
            <a:off x="7639881" y="1844024"/>
            <a:ext cx="442667" cy="518388"/>
          </a:xfrm>
          <a:prstGeom prst="straightConnector1">
            <a:avLst/>
          </a:prstGeom>
          <a:noFill/>
          <a:ln w="19050" cap="sq" algn="ctr">
            <a:solidFill>
              <a:srgbClr val="0000FF"/>
            </a:solidFill>
            <a:round/>
            <a:headEnd/>
            <a:tailEnd type="triangle" w="med" len="med"/>
          </a:ln>
        </p:spPr>
      </p:cxnSp>
      <p:sp>
        <p:nvSpPr>
          <p:cNvPr id="52" name="TextBox 51"/>
          <p:cNvSpPr txBox="1">
            <a:spLocks noChangeArrowheads="1"/>
          </p:cNvSpPr>
          <p:nvPr/>
        </p:nvSpPr>
        <p:spPr bwMode="auto">
          <a:xfrm>
            <a:off x="3708400" y="4960766"/>
            <a:ext cx="2851142" cy="369332"/>
          </a:xfrm>
          <a:prstGeom prst="rect">
            <a:avLst/>
          </a:prstGeom>
          <a:noFill/>
          <a:ln w="9525">
            <a:noFill/>
            <a:miter lim="800000"/>
            <a:headEnd/>
            <a:tailEnd/>
          </a:ln>
        </p:spPr>
        <p:txBody>
          <a:bodyPr wrap="square">
            <a:spAutoFit/>
          </a:bodyPr>
          <a:lstStyle/>
          <a:p>
            <a:r>
              <a:rPr lang="en-US" dirty="0"/>
              <a:t>Now </a:t>
            </a:r>
            <a:r>
              <a:rPr lang="en-US" b="1" dirty="0">
                <a:latin typeface="Courier New" pitchFamily="49" charset="0"/>
                <a:cs typeface="Courier New" pitchFamily="49" charset="0"/>
              </a:rPr>
              <a:t>*p</a:t>
            </a:r>
            <a:r>
              <a:rPr lang="en-US" dirty="0"/>
              <a:t> is equivalent to </a:t>
            </a:r>
            <a:r>
              <a:rPr lang="en-US" b="1" dirty="0" smtClean="0">
                <a:latin typeface="Courier New" pitchFamily="49" charset="0"/>
                <a:cs typeface="Courier New" pitchFamily="49" charset="0"/>
              </a:rPr>
              <a:t>j</a:t>
            </a:r>
            <a:endParaRPr lang="en-US" b="1" dirty="0">
              <a:latin typeface="Courier New" pitchFamily="49" charset="0"/>
              <a:cs typeface="Courier New" pitchFamily="49" charset="0"/>
            </a:endParaRPr>
          </a:p>
        </p:txBody>
      </p:sp>
      <p:grpSp>
        <p:nvGrpSpPr>
          <p:cNvPr id="53" name="Group 52"/>
          <p:cNvGrpSpPr/>
          <p:nvPr/>
        </p:nvGrpSpPr>
        <p:grpSpPr>
          <a:xfrm>
            <a:off x="2267519" y="4852556"/>
            <a:ext cx="1348740" cy="519335"/>
            <a:chOff x="2727960" y="5916003"/>
            <a:chExt cx="1348740" cy="519335"/>
          </a:xfrm>
        </p:grpSpPr>
        <p:sp>
          <p:nvSpPr>
            <p:cNvPr id="54" name="Right Arrow 53"/>
            <p:cNvSpPr/>
            <p:nvPr/>
          </p:nvSpPr>
          <p:spPr bwMode="auto">
            <a:xfrm>
              <a:off x="2727960" y="5916003"/>
              <a:ext cx="1348740" cy="519335"/>
            </a:xfrm>
            <a:prstGeom prst="right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55" name="TextBox 54"/>
            <p:cNvSpPr txBox="1"/>
            <p:nvPr/>
          </p:nvSpPr>
          <p:spPr>
            <a:xfrm>
              <a:off x="2827020" y="6008616"/>
              <a:ext cx="1249680" cy="338554"/>
            </a:xfrm>
            <a:prstGeom prst="rect">
              <a:avLst/>
            </a:prstGeom>
            <a:noFill/>
          </p:spPr>
          <p:txBody>
            <a:bodyPr wrap="square" rtlCol="0">
              <a:spAutoFit/>
            </a:bodyPr>
            <a:lstStyle/>
            <a:p>
              <a:r>
                <a:rPr lang="en-US" sz="1600" dirty="0" smtClean="0"/>
                <a:t>Important!</a:t>
              </a:r>
              <a:endParaRPr lang="en-US" sz="1600" dirty="0"/>
            </a:p>
          </p:txBody>
        </p:sp>
      </p:grpSp>
      <p:sp>
        <p:nvSpPr>
          <p:cNvPr id="56" name="TextBox 55"/>
          <p:cNvSpPr txBox="1"/>
          <p:nvPr/>
        </p:nvSpPr>
        <p:spPr>
          <a:xfrm>
            <a:off x="504824" y="5368145"/>
            <a:ext cx="6710363" cy="646331"/>
          </a:xfrm>
          <a:prstGeom prst="rect">
            <a:avLst/>
          </a:prstGeom>
          <a:ln>
            <a:noFill/>
          </a:ln>
        </p:spPr>
        <p:style>
          <a:lnRef idx="2">
            <a:schemeClr val="accent6"/>
          </a:lnRef>
          <a:fillRef idx="1">
            <a:schemeClr val="lt1"/>
          </a:fillRef>
          <a:effectRef idx="0">
            <a:schemeClr val="accent6"/>
          </a:effectRef>
          <a:fontRef idx="minor">
            <a:schemeClr val="dk1"/>
          </a:fontRef>
        </p:style>
        <p:txBody>
          <a:bodyPr>
            <a:spAutoFit/>
          </a:bodyPr>
          <a:lstStyle/>
          <a:p>
            <a:pPr>
              <a:tabLst>
                <a:tab pos="1260475" algn="l"/>
              </a:tabLst>
              <a:defRPr/>
            </a:pPr>
            <a:r>
              <a:rPr lang="en-US" sz="2000" b="1" dirty="0">
                <a:solidFill>
                  <a:srgbClr val="000000"/>
                </a:solidFill>
                <a:latin typeface="Courier New" pitchFamily="49" charset="0"/>
                <a:cs typeface="Courier New" pitchFamily="49" charset="0"/>
              </a:rPr>
              <a:t>*p = i</a:t>
            </a:r>
            <a:r>
              <a:rPr lang="en-US" sz="2000" b="1" dirty="0" smtClean="0">
                <a:solidFill>
                  <a:srgbClr val="000000"/>
                </a:solidFill>
                <a:latin typeface="Courier New" pitchFamily="49" charset="0"/>
                <a:cs typeface="Courier New" pitchFamily="49" charset="0"/>
              </a:rPr>
              <a:t>;	</a:t>
            </a:r>
            <a:r>
              <a:rPr lang="en-US" sz="1600" b="1" dirty="0" smtClean="0">
                <a:solidFill>
                  <a:srgbClr val="8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value of *p (which is j now) becomes </a:t>
            </a:r>
            <a:r>
              <a:rPr lang="en-US" sz="1600" b="1" dirty="0" smtClean="0">
                <a:solidFill>
                  <a:srgbClr val="800000"/>
                </a:solidFill>
                <a:latin typeface="Courier New" pitchFamily="49" charset="0"/>
                <a:cs typeface="Courier New" pitchFamily="49" charset="0"/>
              </a:rPr>
              <a:t>12</a:t>
            </a:r>
          </a:p>
          <a:p>
            <a:pPr>
              <a:tabLst>
                <a:tab pos="1260475" algn="l"/>
              </a:tabLst>
              <a:defRPr/>
            </a:pPr>
            <a:r>
              <a:rPr lang="en-US" sz="1600" b="1" dirty="0" smtClean="0">
                <a:solidFill>
                  <a:srgbClr val="800000"/>
                </a:solidFill>
                <a:latin typeface="Courier New" pitchFamily="49" charset="0"/>
                <a:cs typeface="Courier New" pitchFamily="49" charset="0"/>
              </a:rPr>
              <a:t>	// same effect as: </a:t>
            </a:r>
            <a:r>
              <a:rPr lang="en-US" sz="1600" b="1" dirty="0" smtClean="0">
                <a:solidFill>
                  <a:schemeClr val="tx1"/>
                </a:solidFill>
                <a:latin typeface="Courier New" pitchFamily="49" charset="0"/>
                <a:cs typeface="Courier New" pitchFamily="49" charset="0"/>
              </a:rPr>
              <a:t>j = i;</a:t>
            </a:r>
            <a:endParaRPr lang="en-US" sz="1600" b="1" dirty="0">
              <a:solidFill>
                <a:schemeClr val="tx1"/>
              </a:solidFill>
              <a:latin typeface="Courier New" pitchFamily="49" charset="0"/>
              <a:cs typeface="Courier New" pitchFamily="49" charset="0"/>
            </a:endParaRPr>
          </a:p>
        </p:txBody>
      </p:sp>
      <p:grpSp>
        <p:nvGrpSpPr>
          <p:cNvPr id="57" name="Group 33"/>
          <p:cNvGrpSpPr>
            <a:grpSpLocks/>
          </p:cNvGrpSpPr>
          <p:nvPr/>
        </p:nvGrpSpPr>
        <p:grpSpPr bwMode="auto">
          <a:xfrm>
            <a:off x="8011589" y="1120904"/>
            <a:ext cx="633412" cy="546100"/>
            <a:chOff x="6903720" y="1785098"/>
            <a:chExt cx="633680" cy="546622"/>
          </a:xfrm>
        </p:grpSpPr>
        <p:cxnSp>
          <p:nvCxnSpPr>
            <p:cNvPr id="58" name="Straight Connector 34"/>
            <p:cNvCxnSpPr>
              <a:cxnSpLocks noChangeShapeType="1"/>
            </p:cNvCxnSpPr>
            <p:nvPr/>
          </p:nvCxnSpPr>
          <p:spPr bwMode="auto">
            <a:xfrm rot="10800000" flipV="1">
              <a:off x="6903720" y="2137410"/>
              <a:ext cx="297180" cy="194310"/>
            </a:xfrm>
            <a:prstGeom prst="line">
              <a:avLst/>
            </a:prstGeom>
            <a:noFill/>
            <a:ln w="19050" cap="sq" algn="ctr">
              <a:solidFill>
                <a:srgbClr val="FF0000"/>
              </a:solidFill>
              <a:round/>
              <a:headEnd type="none" w="sm" len="sm"/>
              <a:tailEnd type="none" w="sm" len="sm"/>
            </a:ln>
          </p:spPr>
        </p:cxnSp>
        <p:sp>
          <p:nvSpPr>
            <p:cNvPr id="59" name="TextBox 12"/>
            <p:cNvSpPr txBox="1">
              <a:spLocks noChangeArrowheads="1"/>
            </p:cNvSpPr>
            <p:nvPr/>
          </p:nvSpPr>
          <p:spPr bwMode="auto">
            <a:xfrm>
              <a:off x="7006648" y="1785098"/>
              <a:ext cx="530752" cy="338025"/>
            </a:xfrm>
            <a:prstGeom prst="rect">
              <a:avLst/>
            </a:prstGeom>
            <a:noFill/>
            <a:ln w="9525">
              <a:noFill/>
              <a:miter lim="800000"/>
              <a:headEnd/>
              <a:tailEnd/>
            </a:ln>
          </p:spPr>
          <p:txBody>
            <a:bodyPr>
              <a:spAutoFit/>
            </a:bodyPr>
            <a:lstStyle/>
            <a:p>
              <a:pPr algn="ctr"/>
              <a:r>
                <a:rPr lang="en-US" sz="1600" dirty="0">
                  <a:latin typeface="Calibri" pitchFamily="34" charset="0"/>
                </a:rPr>
                <a:t>12</a:t>
              </a:r>
              <a:endParaRPr lang="en-SG" sz="1600" dirty="0">
                <a:latin typeface="Calibri" pitchFamily="34" charset="0"/>
              </a:endParaRPr>
            </a:p>
          </p:txBody>
        </p:sp>
      </p:grpSp>
    </p:spTree>
    <p:extLst>
      <p:ext uri="{BB962C8B-B14F-4D97-AF65-F5344CB8AC3E}">
        <p14:creationId xmlns:p14="http://schemas.microsoft.com/office/powerpoint/2010/main" val="24893704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3">
                                            <p:bg/>
                                          </p:spTgt>
                                        </p:tgtEl>
                                        <p:attrNameLst>
                                          <p:attrName>style.visibility</p:attrName>
                                        </p:attrNameLst>
                                      </p:cBhvr>
                                      <p:to>
                                        <p:strVal val="visible"/>
                                      </p:to>
                                    </p:set>
                                    <p:animEffect transition="in" filter="dissolve">
                                      <p:cBhvr>
                                        <p:cTn id="7" dur="500"/>
                                        <p:tgtEl>
                                          <p:spTgt spid="23">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
                                            <p:txEl>
                                              <p:pRg st="0" end="0"/>
                                            </p:txEl>
                                          </p:spTgt>
                                        </p:tgtEl>
                                        <p:attrNameLst>
                                          <p:attrName>style.visibility</p:attrName>
                                        </p:attrNameLst>
                                      </p:cBhvr>
                                      <p:to>
                                        <p:strVal val="visible"/>
                                      </p:to>
                                    </p:set>
                                    <p:animEffect transition="in" filter="dissolve">
                                      <p:cBhvr>
                                        <p:cTn id="10" dur="500"/>
                                        <p:tgtEl>
                                          <p:spTgt spid="23">
                                            <p:txEl>
                                              <p:pRg st="0" end="0"/>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23">
                                            <p:txEl>
                                              <p:pRg st="1" end="1"/>
                                            </p:txEl>
                                          </p:spTgt>
                                        </p:tgtEl>
                                        <p:attrNameLst>
                                          <p:attrName>style.visibility</p:attrName>
                                        </p:attrNameLst>
                                      </p:cBhvr>
                                      <p:to>
                                        <p:strVal val="visible"/>
                                      </p:to>
                                    </p:set>
                                    <p:animEffect transition="in" filter="dissolve">
                                      <p:cBhvr>
                                        <p:cTn id="19" dur="500"/>
                                        <p:tgtEl>
                                          <p:spTgt spid="23">
                                            <p:txEl>
                                              <p:pRg st="1" end="1"/>
                                            </p:txEl>
                                          </p:spTgt>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dissolve">
                                      <p:cBhvr>
                                        <p:cTn id="23" dur="500"/>
                                        <p:tgtEl>
                                          <p:spTgt spid="2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dissolve">
                                      <p:cBhvr>
                                        <p:cTn id="26" dur="500"/>
                                        <p:tgtEl>
                                          <p:spTgt spid="3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4">
                                            <p:bg/>
                                          </p:spTgt>
                                        </p:tgtEl>
                                        <p:attrNameLst>
                                          <p:attrName>style.visibility</p:attrName>
                                        </p:attrNameLst>
                                      </p:cBhvr>
                                      <p:to>
                                        <p:strVal val="visible"/>
                                      </p:to>
                                    </p:set>
                                    <p:animEffect transition="in" filter="dissolve">
                                      <p:cBhvr>
                                        <p:cTn id="31" dur="500"/>
                                        <p:tgtEl>
                                          <p:spTgt spid="24">
                                            <p:bg/>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4">
                                            <p:txEl>
                                              <p:pRg st="0" end="0"/>
                                            </p:txEl>
                                          </p:spTgt>
                                        </p:tgtEl>
                                        <p:attrNameLst>
                                          <p:attrName>style.visibility</p:attrName>
                                        </p:attrNameLst>
                                      </p:cBhvr>
                                      <p:to>
                                        <p:strVal val="visible"/>
                                      </p:to>
                                    </p:set>
                                    <p:animEffect transition="in" filter="dissolve">
                                      <p:cBhvr>
                                        <p:cTn id="34" dur="500"/>
                                        <p:tgtEl>
                                          <p:spTgt spid="24">
                                            <p:txEl>
                                              <p:pRg st="0" end="0"/>
                                            </p:txEl>
                                          </p:spTgt>
                                        </p:tgtEl>
                                      </p:cBhvr>
                                    </p:animEffect>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dissolve">
                                      <p:cBhvr>
                                        <p:cTn id="38" dur="500"/>
                                        <p:tgtEl>
                                          <p:spTgt spid="39"/>
                                        </p:tgtEl>
                                      </p:cBhvr>
                                    </p:animEffect>
                                  </p:childTnLst>
                                </p:cTn>
                              </p:par>
                            </p:childTnLst>
                          </p:cTn>
                        </p:par>
                        <p:par>
                          <p:cTn id="39" fill="hold">
                            <p:stCondLst>
                              <p:cond delay="1000"/>
                            </p:stCondLst>
                            <p:childTnLst>
                              <p:par>
                                <p:cTn id="40" presetID="22" presetClass="entr" presetSubtype="4"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down)">
                                      <p:cBhvr>
                                        <p:cTn id="42" dur="500"/>
                                        <p:tgtEl>
                                          <p:spTgt spid="35"/>
                                        </p:tgtEl>
                                      </p:cBhvr>
                                    </p:animEffect>
                                  </p:childTnLst>
                                </p:cTn>
                              </p:par>
                            </p:childTnLst>
                          </p:cTn>
                        </p:par>
                        <p:par>
                          <p:cTn id="43" fill="hold">
                            <p:stCondLst>
                              <p:cond delay="1500"/>
                            </p:stCondLst>
                            <p:childTnLst>
                              <p:par>
                                <p:cTn id="44" presetID="9" presetClass="entr" presetSubtype="0"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500"/>
                                        <p:tgtEl>
                                          <p:spTgt spid="4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dissolve">
                                      <p:cBhvr>
                                        <p:cTn id="49" dur="500"/>
                                        <p:tgtEl>
                                          <p:spTgt spid="37"/>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24">
                                            <p:txEl>
                                              <p:pRg st="3" end="3"/>
                                            </p:txEl>
                                          </p:spTgt>
                                        </p:tgtEl>
                                        <p:attrNameLst>
                                          <p:attrName>style.visibility</p:attrName>
                                        </p:attrNameLst>
                                      </p:cBhvr>
                                      <p:to>
                                        <p:strVal val="visible"/>
                                      </p:to>
                                    </p:set>
                                    <p:animEffect transition="in" filter="dissolve">
                                      <p:cBhvr>
                                        <p:cTn id="54" dur="500"/>
                                        <p:tgtEl>
                                          <p:spTgt spid="24">
                                            <p:txEl>
                                              <p:pRg st="3" end="3"/>
                                            </p:txEl>
                                          </p:spTgt>
                                        </p:tgtEl>
                                      </p:cBhvr>
                                    </p:animEffect>
                                  </p:childTnLst>
                                </p:cTn>
                              </p:par>
                            </p:childTnLst>
                          </p:cTn>
                        </p:par>
                        <p:par>
                          <p:cTn id="55" fill="hold">
                            <p:stCondLst>
                              <p:cond delay="500"/>
                            </p:stCondLst>
                            <p:childTnLst>
                              <p:par>
                                <p:cTn id="56" presetID="9" presetClass="entr" presetSubtype="0" fill="hold" grpId="0" nodeType="after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dissolve">
                                      <p:cBhvr>
                                        <p:cTn id="58" dur="500"/>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dissolve">
                                      <p:cBhvr>
                                        <p:cTn id="63" dur="500"/>
                                        <p:tgtEl>
                                          <p:spTgt spid="43"/>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dissolve">
                                      <p:cBhvr>
                                        <p:cTn id="67" dur="500"/>
                                        <p:tgtEl>
                                          <p:spTgt spid="4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dissolve">
                                      <p:cBhvr>
                                        <p:cTn id="72" dur="500"/>
                                        <p:tgtEl>
                                          <p:spTgt spid="48"/>
                                        </p:tgtEl>
                                      </p:cBhvr>
                                    </p:animEffect>
                                  </p:childTnLst>
                                </p:cTn>
                              </p:par>
                            </p:childTnLst>
                          </p:cTn>
                        </p:par>
                        <p:par>
                          <p:cTn id="73" fill="hold">
                            <p:stCondLst>
                              <p:cond delay="500"/>
                            </p:stCondLst>
                            <p:childTnLst>
                              <p:par>
                                <p:cTn id="74" presetID="9" presetClass="exit" presetSubtype="0" fill="hold" nodeType="afterEffect">
                                  <p:stCondLst>
                                    <p:cond delay="0"/>
                                  </p:stCondLst>
                                  <p:childTnLst>
                                    <p:animEffect transition="out" filter="dissolve">
                                      <p:cBhvr>
                                        <p:cTn id="75" dur="500"/>
                                        <p:tgtEl>
                                          <p:spTgt spid="35"/>
                                        </p:tgtEl>
                                      </p:cBhvr>
                                    </p:animEffect>
                                    <p:set>
                                      <p:cBhvr>
                                        <p:cTn id="76" dur="1" fill="hold">
                                          <p:stCondLst>
                                            <p:cond delay="499"/>
                                          </p:stCondLst>
                                        </p:cTn>
                                        <p:tgtEl>
                                          <p:spTgt spid="35"/>
                                        </p:tgtEl>
                                        <p:attrNameLst>
                                          <p:attrName>style.visibility</p:attrName>
                                        </p:attrNameLst>
                                      </p:cBhvr>
                                      <p:to>
                                        <p:strVal val="hidden"/>
                                      </p:to>
                                    </p:set>
                                  </p:childTnLst>
                                </p:cTn>
                              </p:par>
                            </p:childTnLst>
                          </p:cTn>
                        </p:par>
                        <p:par>
                          <p:cTn id="77" fill="hold">
                            <p:stCondLst>
                              <p:cond delay="1000"/>
                            </p:stCondLst>
                            <p:childTnLst>
                              <p:par>
                                <p:cTn id="78" presetID="22" presetClass="entr" presetSubtype="4" fill="hold" nodeType="afterEffect">
                                  <p:stCondLst>
                                    <p:cond delay="0"/>
                                  </p:stCondLst>
                                  <p:childTnLst>
                                    <p:set>
                                      <p:cBhvr>
                                        <p:cTn id="79" dur="1" fill="hold">
                                          <p:stCondLst>
                                            <p:cond delay="0"/>
                                          </p:stCondLst>
                                        </p:cTn>
                                        <p:tgtEl>
                                          <p:spTgt spid="49"/>
                                        </p:tgtEl>
                                        <p:attrNameLst>
                                          <p:attrName>style.visibility</p:attrName>
                                        </p:attrNameLst>
                                      </p:cBhvr>
                                      <p:to>
                                        <p:strVal val="visible"/>
                                      </p:to>
                                    </p:set>
                                    <p:animEffect transition="in" filter="wipe(down)">
                                      <p:cBhvr>
                                        <p:cTn id="80" dur="500"/>
                                        <p:tgtEl>
                                          <p:spTgt spid="49"/>
                                        </p:tgtEl>
                                      </p:cBhvr>
                                    </p:animEffect>
                                  </p:childTnLst>
                                </p:cTn>
                              </p:par>
                            </p:childTnLst>
                          </p:cTn>
                        </p:par>
                        <p:par>
                          <p:cTn id="81" fill="hold">
                            <p:stCondLst>
                              <p:cond delay="1500"/>
                            </p:stCondLst>
                            <p:childTnLst>
                              <p:par>
                                <p:cTn id="82" presetID="9" presetClass="entr" presetSubtype="0" fill="hold" nodeType="after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dissolve">
                                      <p:cBhvr>
                                        <p:cTn id="84" dur="500"/>
                                        <p:tgtEl>
                                          <p:spTgt spid="53"/>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52"/>
                                        </p:tgtEl>
                                        <p:attrNameLst>
                                          <p:attrName>style.visibility</p:attrName>
                                        </p:attrNameLst>
                                      </p:cBhvr>
                                      <p:to>
                                        <p:strVal val="visible"/>
                                      </p:to>
                                    </p:set>
                                    <p:animEffect transition="in" filter="dissolve">
                                      <p:cBhvr>
                                        <p:cTn id="87" dur="500"/>
                                        <p:tgtEl>
                                          <p:spTgt spid="52"/>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56"/>
                                        </p:tgtEl>
                                        <p:attrNameLst>
                                          <p:attrName>style.visibility</p:attrName>
                                        </p:attrNameLst>
                                      </p:cBhvr>
                                      <p:to>
                                        <p:strVal val="visible"/>
                                      </p:to>
                                    </p:set>
                                    <p:animEffect transition="in" filter="dissolve">
                                      <p:cBhvr>
                                        <p:cTn id="92" dur="500"/>
                                        <p:tgtEl>
                                          <p:spTgt spid="56"/>
                                        </p:tgtEl>
                                      </p:cBhvr>
                                    </p:animEffect>
                                  </p:childTnLst>
                                </p:cTn>
                              </p:par>
                            </p:childTnLst>
                          </p:cTn>
                        </p:par>
                        <p:par>
                          <p:cTn id="93" fill="hold">
                            <p:stCondLst>
                              <p:cond delay="500"/>
                            </p:stCondLst>
                            <p:childTnLst>
                              <p:par>
                                <p:cTn id="94" presetID="9" presetClass="entr" presetSubtype="0" fill="hold" nodeType="after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dissolve">
                                      <p:cBhvr>
                                        <p:cTn id="96"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uiExpand="1" build="p" animBg="1"/>
      <p:bldP spid="24" grpId="0" uiExpand="1" build="p" animBg="1"/>
      <p:bldP spid="36" grpId="0" animBg="1"/>
      <p:bldP spid="37" grpId="0"/>
      <p:bldP spid="38" grpId="0" animBg="1"/>
      <p:bldP spid="39" grpId="0" animBg="1"/>
      <p:bldP spid="43" grpId="0" animBg="1"/>
      <p:bldP spid="48" grpId="0" animBg="1"/>
      <p:bldP spid="52" grpId="0"/>
      <p:bldP spid="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6. Example #2 (1/2)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11</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44" name="Group 43"/>
          <p:cNvGrpSpPr/>
          <p:nvPr/>
        </p:nvGrpSpPr>
        <p:grpSpPr>
          <a:xfrm>
            <a:off x="654145" y="1277219"/>
            <a:ext cx="3821738" cy="3790413"/>
            <a:chOff x="654145" y="1277219"/>
            <a:chExt cx="3821738" cy="3790413"/>
          </a:xfrm>
        </p:grpSpPr>
        <p:sp>
          <p:nvSpPr>
            <p:cNvPr id="50" name="TextBox 49"/>
            <p:cNvSpPr txBox="1"/>
            <p:nvPr/>
          </p:nvSpPr>
          <p:spPr>
            <a:xfrm>
              <a:off x="654145" y="1589757"/>
              <a:ext cx="3460655" cy="3477875"/>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tabLst>
                  <a:tab pos="346075" algn="l"/>
                </a:tabLst>
                <a:defRPr/>
              </a:pPr>
              <a:r>
                <a:rPr lang="en-US" sz="2000" b="1" dirty="0">
                  <a:solidFill>
                    <a:srgbClr val="7030A0"/>
                  </a:solidFill>
                  <a:latin typeface="Courier New" pitchFamily="49" charset="0"/>
                  <a:cs typeface="Courier New" pitchFamily="49" charset="0"/>
                </a:rPr>
                <a:t>#include </a:t>
              </a:r>
              <a:r>
                <a:rPr lang="en-US" sz="2000" b="1" dirty="0">
                  <a:solidFill>
                    <a:srgbClr val="006600"/>
                  </a:solidFill>
                  <a:latin typeface="Courier New" pitchFamily="49" charset="0"/>
                  <a:cs typeface="Courier New" pitchFamily="49" charset="0"/>
                </a:rPr>
                <a:t>&lt;stdio.h&gt;</a:t>
              </a:r>
            </a:p>
            <a:p>
              <a:pPr>
                <a:tabLst>
                  <a:tab pos="346075" algn="l"/>
                </a:tabLst>
                <a:defRPr/>
              </a:pPr>
              <a:endParaRPr lang="en-US" sz="2000" b="1" dirty="0">
                <a:latin typeface="Courier New" pitchFamily="49" charset="0"/>
                <a:cs typeface="Courier New" pitchFamily="49" charset="0"/>
              </a:endParaRPr>
            </a:p>
            <a:p>
              <a:pPr>
                <a:tabLst>
                  <a:tab pos="346075" algn="l"/>
                </a:tabLst>
                <a:defRPr/>
              </a:pPr>
              <a:r>
                <a:rPr lang="en-US" sz="2000" b="1" dirty="0">
                  <a:solidFill>
                    <a:srgbClr val="0000FF"/>
                  </a:solidFill>
                  <a:latin typeface="Courier New" pitchFamily="49" charset="0"/>
                  <a:cs typeface="Courier New" pitchFamily="49" charset="0"/>
                </a:rPr>
                <a:t>int</a:t>
              </a:r>
              <a:r>
                <a:rPr lang="en-US" sz="2000" b="1" dirty="0">
                  <a:latin typeface="Courier New" pitchFamily="49" charset="0"/>
                  <a:cs typeface="Courier New" pitchFamily="49" charset="0"/>
                </a:rPr>
                <a:t> main(</a:t>
              </a:r>
              <a:r>
                <a:rPr lang="en-US" sz="2000" b="1" dirty="0">
                  <a:solidFill>
                    <a:srgbClr val="0000FF"/>
                  </a:solidFill>
                  <a:latin typeface="Courier New" pitchFamily="49" charset="0"/>
                  <a:cs typeface="Courier New" pitchFamily="49" charset="0"/>
                </a:rPr>
                <a:t>void</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double</a:t>
              </a:r>
              <a:r>
                <a:rPr lang="en-US" sz="2000" b="1" dirty="0" smtClean="0">
                  <a:latin typeface="Courier New" pitchFamily="49" charset="0"/>
                  <a:cs typeface="Courier New" pitchFamily="49" charset="0"/>
                </a:rPr>
                <a:t> a, *b;</a:t>
              </a:r>
            </a:p>
            <a:p>
              <a:pPr>
                <a:tabLst>
                  <a:tab pos="346075" algn="l"/>
                </a:tabLst>
                <a:defRPr/>
              </a:pPr>
              <a:endParaRPr lang="en-US" sz="2000" b="1" dirty="0" smtClean="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b = &amp;a;</a:t>
              </a: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*b = </a:t>
              </a:r>
              <a:r>
                <a:rPr lang="en-US" sz="2000" b="1" dirty="0" smtClean="0">
                  <a:solidFill>
                    <a:srgbClr val="006600"/>
                  </a:solidFill>
                  <a:latin typeface="Courier New" pitchFamily="49" charset="0"/>
                  <a:cs typeface="Courier New" pitchFamily="49" charset="0"/>
                </a:rPr>
                <a:t>12.34</a:t>
              </a:r>
              <a:r>
                <a:rPr lang="en-US" sz="2000" b="1" dirty="0" smtClean="0">
                  <a:latin typeface="Courier New" pitchFamily="49" charset="0"/>
                  <a:cs typeface="Courier New" pitchFamily="49" charset="0"/>
                </a:rPr>
                <a:t>;</a:t>
              </a: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printf(</a:t>
              </a:r>
              <a:r>
                <a:rPr lang="en-US" sz="2000" b="1" dirty="0" smtClean="0">
                  <a:solidFill>
                    <a:srgbClr val="006600"/>
                  </a:solidFill>
                  <a:latin typeface="Courier New" pitchFamily="49" charset="0"/>
                  <a:cs typeface="Courier New" pitchFamily="49" charset="0"/>
                </a:rPr>
                <a:t>"</a:t>
              </a:r>
              <a:r>
                <a:rPr lang="en-US" sz="2000" b="1" dirty="0" smtClean="0">
                  <a:solidFill>
                    <a:srgbClr val="FF0000"/>
                  </a:solidFill>
                  <a:latin typeface="Courier New" pitchFamily="49" charset="0"/>
                  <a:cs typeface="Courier New" pitchFamily="49" charset="0"/>
                </a:rPr>
                <a:t>%f\n</a:t>
              </a:r>
              <a:r>
                <a:rPr lang="en-US" sz="2000" b="1" dirty="0" smtClean="0">
                  <a:solidFill>
                    <a:srgbClr val="006600"/>
                  </a:solidFill>
                  <a:latin typeface="Courier New" pitchFamily="49" charset="0"/>
                  <a:cs typeface="Courier New" pitchFamily="49" charset="0"/>
                </a:rPr>
                <a:t>"</a:t>
              </a:r>
              <a:r>
                <a:rPr lang="en-US" sz="2000" b="1" dirty="0" smtClean="0">
                  <a:latin typeface="Courier New" pitchFamily="49" charset="0"/>
                  <a:cs typeface="Courier New" pitchFamily="49" charset="0"/>
                </a:rPr>
                <a:t>, a);</a:t>
              </a:r>
            </a:p>
            <a:p>
              <a:pPr>
                <a:tabLst>
                  <a:tab pos="346075" algn="l"/>
                </a:tabLst>
                <a:defRPr/>
              </a:pPr>
              <a:endParaRPr lang="en-US" sz="2000" b="1" dirty="0" smtClean="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46075"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51" name="TextBox 50"/>
            <p:cNvSpPr txBox="1">
              <a:spLocks noChangeArrowheads="1"/>
            </p:cNvSpPr>
            <p:nvPr/>
          </p:nvSpPr>
          <p:spPr bwMode="auto">
            <a:xfrm>
              <a:off x="2726622" y="1277219"/>
              <a:ext cx="1749261" cy="369332"/>
            </a:xfrm>
            <a:prstGeom prst="rect">
              <a:avLst/>
            </a:prstGeom>
            <a:solidFill>
              <a:srgbClr val="FFFF99"/>
            </a:solidFill>
            <a:ln w="9525">
              <a:solidFill>
                <a:schemeClr val="tx1"/>
              </a:solidFill>
              <a:miter lim="800000"/>
              <a:headEnd/>
              <a:tailEnd/>
            </a:ln>
          </p:spPr>
          <p:txBody>
            <a:bodyPr wrap="none">
              <a:spAutoFit/>
            </a:bodyPr>
            <a:lstStyle/>
            <a:p>
              <a:r>
                <a:rPr lang="en-US" smtClean="0"/>
                <a:t>Unit8_Pointer.c</a:t>
              </a:r>
              <a:endParaRPr lang="en-US" dirty="0"/>
            </a:p>
          </p:txBody>
        </p:sp>
      </p:grpSp>
      <p:sp>
        <p:nvSpPr>
          <p:cNvPr id="60" name="TextBox 59"/>
          <p:cNvSpPr txBox="1"/>
          <p:nvPr/>
        </p:nvSpPr>
        <p:spPr>
          <a:xfrm>
            <a:off x="3667373" y="1812474"/>
            <a:ext cx="2943289"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Can you draw the picture? </a:t>
            </a:r>
          </a:p>
          <a:p>
            <a:r>
              <a:rPr lang="en-US" dirty="0" smtClean="0"/>
              <a:t>What is the output?</a:t>
            </a:r>
            <a:endParaRPr lang="en-SG" dirty="0"/>
          </a:p>
        </p:txBody>
      </p:sp>
      <p:sp>
        <p:nvSpPr>
          <p:cNvPr id="61" name="TextBox 60"/>
          <p:cNvSpPr txBox="1"/>
          <p:nvPr/>
        </p:nvSpPr>
        <p:spPr>
          <a:xfrm>
            <a:off x="4240306" y="2786944"/>
            <a:ext cx="4386231"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What is the output if the </a:t>
            </a:r>
            <a:r>
              <a:rPr lang="en-US" b="1" dirty="0" smtClean="0">
                <a:latin typeface="Courier New" pitchFamily="49" charset="0"/>
                <a:cs typeface="Courier New" pitchFamily="49" charset="0"/>
              </a:rPr>
              <a:t>printf() </a:t>
            </a:r>
            <a:r>
              <a:rPr lang="en-US" dirty="0" smtClean="0"/>
              <a:t>statement is changed to the following?</a:t>
            </a:r>
            <a:endParaRPr lang="en-SG" dirty="0"/>
          </a:p>
        </p:txBody>
      </p:sp>
      <p:sp>
        <p:nvSpPr>
          <p:cNvPr id="62" name="TextBox 61"/>
          <p:cNvSpPr txBox="1"/>
          <p:nvPr/>
        </p:nvSpPr>
        <p:spPr>
          <a:xfrm>
            <a:off x="4240306" y="3526034"/>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printf(</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%f\n</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63" name="TextBox 62"/>
          <p:cNvSpPr txBox="1"/>
          <p:nvPr/>
        </p:nvSpPr>
        <p:spPr>
          <a:xfrm>
            <a:off x="4240306" y="4178797"/>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printf(</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%f\n</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65" name="TextBox 64"/>
          <p:cNvSpPr txBox="1"/>
          <p:nvPr/>
        </p:nvSpPr>
        <p:spPr>
          <a:xfrm>
            <a:off x="6391835" y="2253875"/>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12.340000</a:t>
            </a:r>
            <a:endParaRPr lang="en-SG" b="1" dirty="0">
              <a:latin typeface="Courier New" pitchFamily="49" charset="0"/>
              <a:cs typeface="Courier New" pitchFamily="49" charset="0"/>
            </a:endParaRPr>
          </a:p>
        </p:txBody>
      </p:sp>
      <p:sp>
        <p:nvSpPr>
          <p:cNvPr id="66" name="TextBox 65"/>
          <p:cNvSpPr txBox="1"/>
          <p:nvPr/>
        </p:nvSpPr>
        <p:spPr>
          <a:xfrm>
            <a:off x="7239000" y="3718276"/>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12.340000</a:t>
            </a:r>
            <a:endParaRPr lang="en-SG" b="1" dirty="0">
              <a:latin typeface="Courier New" pitchFamily="49" charset="0"/>
              <a:cs typeface="Courier New" pitchFamily="49" charset="0"/>
            </a:endParaRPr>
          </a:p>
        </p:txBody>
      </p:sp>
      <p:sp>
        <p:nvSpPr>
          <p:cNvPr id="67" name="TextBox 66"/>
          <p:cNvSpPr txBox="1"/>
          <p:nvPr/>
        </p:nvSpPr>
        <p:spPr>
          <a:xfrm>
            <a:off x="7239000" y="4224963"/>
            <a:ext cx="1541929" cy="646331"/>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cs typeface="Courier New" pitchFamily="49" charset="0"/>
              </a:rPr>
              <a:t>Compile with warning</a:t>
            </a:r>
            <a:endParaRPr lang="en-SG" i="1" dirty="0">
              <a:cs typeface="Courier New" pitchFamily="49" charset="0"/>
            </a:endParaRPr>
          </a:p>
        </p:txBody>
      </p:sp>
      <p:sp>
        <p:nvSpPr>
          <p:cNvPr id="64" name="TextBox 63"/>
          <p:cNvSpPr txBox="1"/>
          <p:nvPr/>
        </p:nvSpPr>
        <p:spPr>
          <a:xfrm>
            <a:off x="4240306" y="4771298"/>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printf(</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%f\n</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*a);</a:t>
            </a:r>
            <a:endParaRPr lang="en-SG" b="1" dirty="0">
              <a:latin typeface="Courier New" pitchFamily="49" charset="0"/>
              <a:cs typeface="Courier New" pitchFamily="49" charset="0"/>
            </a:endParaRPr>
          </a:p>
        </p:txBody>
      </p:sp>
      <p:sp>
        <p:nvSpPr>
          <p:cNvPr id="68" name="TextBox 67"/>
          <p:cNvSpPr txBox="1"/>
          <p:nvPr/>
        </p:nvSpPr>
        <p:spPr>
          <a:xfrm>
            <a:off x="7239000" y="4976989"/>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cs typeface="Courier New" pitchFamily="49" charset="0"/>
              </a:rPr>
              <a:t>Error</a:t>
            </a:r>
            <a:endParaRPr lang="en-SG" i="1" dirty="0">
              <a:cs typeface="Courier New" pitchFamily="49" charset="0"/>
            </a:endParaRPr>
          </a:p>
        </p:txBody>
      </p:sp>
      <p:grpSp>
        <p:nvGrpSpPr>
          <p:cNvPr id="69" name="Group 68"/>
          <p:cNvGrpSpPr/>
          <p:nvPr/>
        </p:nvGrpSpPr>
        <p:grpSpPr>
          <a:xfrm>
            <a:off x="6992659" y="942065"/>
            <a:ext cx="1406671" cy="1217976"/>
            <a:chOff x="2749402" y="4966924"/>
            <a:chExt cx="1406671" cy="1217976"/>
          </a:xfrm>
        </p:grpSpPr>
        <p:grpSp>
          <p:nvGrpSpPr>
            <p:cNvPr id="70" name="Group 14"/>
            <p:cNvGrpSpPr>
              <a:grpSpLocks/>
            </p:cNvGrpSpPr>
            <p:nvPr/>
          </p:nvGrpSpPr>
          <p:grpSpPr bwMode="auto">
            <a:xfrm>
              <a:off x="2952068" y="4966924"/>
              <a:ext cx="1204005" cy="511834"/>
              <a:chOff x="5623191" y="2083249"/>
              <a:chExt cx="1203276" cy="512253"/>
            </a:xfrm>
          </p:grpSpPr>
          <p:sp>
            <p:nvSpPr>
              <p:cNvPr id="75" name="TextBox 11"/>
              <p:cNvSpPr txBox="1">
                <a:spLocks noChangeArrowheads="1"/>
              </p:cNvSpPr>
              <p:nvPr/>
            </p:nvSpPr>
            <p:spPr bwMode="auto">
              <a:xfrm>
                <a:off x="5623191" y="2083249"/>
                <a:ext cx="336331" cy="338554"/>
              </a:xfrm>
              <a:prstGeom prst="rect">
                <a:avLst/>
              </a:prstGeom>
              <a:noFill/>
              <a:ln w="9525">
                <a:noFill/>
                <a:miter lim="800000"/>
                <a:headEnd/>
                <a:tailEnd/>
              </a:ln>
            </p:spPr>
            <p:txBody>
              <a:bodyPr>
                <a:spAutoFit/>
              </a:bodyPr>
              <a:lstStyle/>
              <a:p>
                <a:r>
                  <a:rPr lang="en-US" sz="1600" dirty="0" smtClean="0">
                    <a:latin typeface="Calibri" pitchFamily="34" charset="0"/>
                  </a:rPr>
                  <a:t>a</a:t>
                </a:r>
                <a:endParaRPr lang="en-SG" sz="1600" dirty="0">
                  <a:latin typeface="Calibri" pitchFamily="34" charset="0"/>
                </a:endParaRPr>
              </a:p>
            </p:txBody>
          </p:sp>
          <p:sp>
            <p:nvSpPr>
              <p:cNvPr id="76" name="TextBox 12"/>
              <p:cNvSpPr txBox="1">
                <a:spLocks noChangeArrowheads="1"/>
              </p:cNvSpPr>
              <p:nvPr/>
            </p:nvSpPr>
            <p:spPr bwMode="auto">
              <a:xfrm>
                <a:off x="5877821" y="2256671"/>
                <a:ext cx="948646" cy="338831"/>
              </a:xfrm>
              <a:prstGeom prst="rect">
                <a:avLst/>
              </a:prstGeom>
              <a:noFill/>
              <a:ln w="9525">
                <a:solidFill>
                  <a:schemeClr val="tx1"/>
                </a:solidFill>
                <a:miter lim="800000"/>
                <a:headEnd/>
                <a:tailEnd/>
              </a:ln>
            </p:spPr>
            <p:txBody>
              <a:bodyPr wrap="square">
                <a:spAutoFit/>
              </a:bodyPr>
              <a:lstStyle/>
              <a:p>
                <a:pPr algn="ctr"/>
                <a:endParaRPr lang="en-SG" sz="1600" dirty="0">
                  <a:latin typeface="Calibri" pitchFamily="34" charset="0"/>
                </a:endParaRPr>
              </a:p>
            </p:txBody>
          </p:sp>
        </p:grpSp>
        <p:grpSp>
          <p:nvGrpSpPr>
            <p:cNvPr id="71" name="Group 15"/>
            <p:cNvGrpSpPr>
              <a:grpSpLocks/>
            </p:cNvGrpSpPr>
            <p:nvPr/>
          </p:nvGrpSpPr>
          <p:grpSpPr bwMode="auto">
            <a:xfrm>
              <a:off x="2749402" y="5673344"/>
              <a:ext cx="798661" cy="511556"/>
              <a:chOff x="6027681" y="2023240"/>
              <a:chExt cx="798177" cy="511975"/>
            </a:xfrm>
          </p:grpSpPr>
          <p:sp>
            <p:nvSpPr>
              <p:cNvPr id="73" name="TextBox 16"/>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smtClean="0">
                    <a:latin typeface="Calibri" pitchFamily="34" charset="0"/>
                  </a:rPr>
                  <a:t>b</a:t>
                </a:r>
                <a:endParaRPr lang="en-SG" sz="1600" dirty="0">
                  <a:latin typeface="Calibri" pitchFamily="34" charset="0"/>
                </a:endParaRPr>
              </a:p>
            </p:txBody>
          </p:sp>
          <p:sp>
            <p:nvSpPr>
              <p:cNvPr id="74" name="TextBox 17"/>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72" name="Straight Arrow Connector 71"/>
            <p:cNvCxnSpPr>
              <a:cxnSpLocks noChangeShapeType="1"/>
            </p:cNvCxnSpPr>
            <p:nvPr/>
          </p:nvCxnSpPr>
          <p:spPr bwMode="auto">
            <a:xfrm rot="5400000" flipH="1" flipV="1">
              <a:off x="3244850" y="5530850"/>
              <a:ext cx="520700" cy="431800"/>
            </a:xfrm>
            <a:prstGeom prst="straightConnector1">
              <a:avLst/>
            </a:prstGeom>
            <a:noFill/>
            <a:ln w="19050" cap="sq" algn="ctr">
              <a:solidFill>
                <a:srgbClr val="0000FF"/>
              </a:solidFill>
              <a:round/>
              <a:headEnd/>
              <a:tailEnd type="triangle" w="med" len="med"/>
            </a:ln>
          </p:spPr>
        </p:cxnSp>
      </p:grpSp>
      <p:sp>
        <p:nvSpPr>
          <p:cNvPr id="77" name="TextBox 76"/>
          <p:cNvSpPr txBox="1"/>
          <p:nvPr/>
        </p:nvSpPr>
        <p:spPr>
          <a:xfrm>
            <a:off x="385590" y="5321300"/>
            <a:ext cx="4412187"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What is the proper way to print a pointer? (Seldom need to do this.)</a:t>
            </a:r>
            <a:endParaRPr lang="en-SG" dirty="0"/>
          </a:p>
        </p:txBody>
      </p:sp>
      <p:sp>
        <p:nvSpPr>
          <p:cNvPr id="78" name="TextBox 77"/>
          <p:cNvSpPr txBox="1"/>
          <p:nvPr/>
        </p:nvSpPr>
        <p:spPr>
          <a:xfrm>
            <a:off x="4240306" y="5832620"/>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printf(</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%p\n</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79" name="Oval 78"/>
          <p:cNvSpPr/>
          <p:nvPr/>
        </p:nvSpPr>
        <p:spPr bwMode="auto">
          <a:xfrm>
            <a:off x="5362221" y="5802488"/>
            <a:ext cx="361245" cy="451555"/>
          </a:xfrm>
          <a:prstGeom prst="ellipse">
            <a:avLst/>
          </a:prstGeom>
          <a:noFill/>
          <a:ln w="19050" cap="sq"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dirty="0" smtClean="0">
              <a:ln>
                <a:noFill/>
              </a:ln>
              <a:solidFill>
                <a:schemeClr val="tx1"/>
              </a:solidFill>
              <a:effectLst/>
              <a:latin typeface="Arial" charset="0"/>
              <a:cs typeface="Arial" charset="0"/>
            </a:endParaRPr>
          </a:p>
        </p:txBody>
      </p:sp>
      <p:sp>
        <p:nvSpPr>
          <p:cNvPr id="80" name="TextBox 79"/>
          <p:cNvSpPr txBox="1"/>
          <p:nvPr/>
        </p:nvSpPr>
        <p:spPr>
          <a:xfrm>
            <a:off x="7239000" y="6032500"/>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ffbff6a0</a:t>
            </a:r>
            <a:endParaRPr lang="en-SG" b="1" dirty="0">
              <a:latin typeface="Courier New" pitchFamily="49" charset="0"/>
              <a:cs typeface="Courier New" pitchFamily="49" charset="0"/>
            </a:endParaRPr>
          </a:p>
        </p:txBody>
      </p:sp>
      <p:sp>
        <p:nvSpPr>
          <p:cNvPr id="81" name="Line Callout 2 (Border and Accent Bar) 80"/>
          <p:cNvSpPr/>
          <p:nvPr/>
        </p:nvSpPr>
        <p:spPr bwMode="auto">
          <a:xfrm flipH="1">
            <a:off x="5046131" y="5271912"/>
            <a:ext cx="1794935" cy="474134"/>
          </a:xfrm>
          <a:prstGeom prst="accentBorderCallout2">
            <a:avLst>
              <a:gd name="adj1" fmla="val 18750"/>
              <a:gd name="adj2" fmla="val -8333"/>
              <a:gd name="adj3" fmla="val 18750"/>
              <a:gd name="adj4" fmla="val -16667"/>
              <a:gd name="adj5" fmla="val 160119"/>
              <a:gd name="adj6" fmla="val -36532"/>
            </a:avLst>
          </a:prstGeom>
          <a:solidFill>
            <a:srgbClr val="FF99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Value in hexadecimal; varies from run to run.</a:t>
            </a:r>
            <a:endParaRPr kumimoji="0" lang="en-SG" sz="1200" b="0"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1392651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dissolve">
                                      <p:cBhvr>
                                        <p:cTn id="7" dur="500"/>
                                        <p:tgtEl>
                                          <p:spTgt spid="6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dissolve">
                                      <p:cBhvr>
                                        <p:cTn id="12" dur="500"/>
                                        <p:tgtEl>
                                          <p:spTgt spid="69"/>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65"/>
                                        </p:tgtEl>
                                        <p:attrNameLst>
                                          <p:attrName>style.visibility</p:attrName>
                                        </p:attrNameLst>
                                      </p:cBhvr>
                                      <p:to>
                                        <p:strVal val="visible"/>
                                      </p:to>
                                    </p:set>
                                    <p:animEffect transition="in" filter="dissolve">
                                      <p:cBhvr>
                                        <p:cTn id="16" dur="500"/>
                                        <p:tgtEl>
                                          <p:spTgt spid="6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dissolve">
                                      <p:cBhvr>
                                        <p:cTn id="21" dur="500"/>
                                        <p:tgtEl>
                                          <p:spTgt spid="61"/>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62"/>
                                        </p:tgtEl>
                                        <p:attrNameLst>
                                          <p:attrName>style.visibility</p:attrName>
                                        </p:attrNameLst>
                                      </p:cBhvr>
                                      <p:to>
                                        <p:strVal val="visible"/>
                                      </p:to>
                                    </p:set>
                                    <p:animEffect transition="in" filter="dissolve">
                                      <p:cBhvr>
                                        <p:cTn id="25" dur="500"/>
                                        <p:tgtEl>
                                          <p:spTgt spid="6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66"/>
                                        </p:tgtEl>
                                        <p:attrNameLst>
                                          <p:attrName>style.visibility</p:attrName>
                                        </p:attrNameLst>
                                      </p:cBhvr>
                                      <p:to>
                                        <p:strVal val="visible"/>
                                      </p:to>
                                    </p:set>
                                    <p:animEffect transition="in" filter="dissolve">
                                      <p:cBhvr>
                                        <p:cTn id="30" dur="500"/>
                                        <p:tgtEl>
                                          <p:spTgt spid="66"/>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dissolve">
                                      <p:cBhvr>
                                        <p:cTn id="35" dur="500"/>
                                        <p:tgtEl>
                                          <p:spTgt spid="63"/>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67"/>
                                        </p:tgtEl>
                                        <p:attrNameLst>
                                          <p:attrName>style.visibility</p:attrName>
                                        </p:attrNameLst>
                                      </p:cBhvr>
                                      <p:to>
                                        <p:strVal val="visible"/>
                                      </p:to>
                                    </p:set>
                                    <p:animEffect transition="in" filter="dissolve">
                                      <p:cBhvr>
                                        <p:cTn id="40" dur="500"/>
                                        <p:tgtEl>
                                          <p:spTgt spid="6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dissolve">
                                      <p:cBhvr>
                                        <p:cTn id="45" dur="500"/>
                                        <p:tgtEl>
                                          <p:spTgt spid="64"/>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dissolve">
                                      <p:cBhvr>
                                        <p:cTn id="50" dur="500"/>
                                        <p:tgtEl>
                                          <p:spTgt spid="68"/>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dissolve">
                                      <p:cBhvr>
                                        <p:cTn id="55" dur="500"/>
                                        <p:tgtEl>
                                          <p:spTgt spid="77"/>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78"/>
                                        </p:tgtEl>
                                        <p:attrNameLst>
                                          <p:attrName>style.visibility</p:attrName>
                                        </p:attrNameLst>
                                      </p:cBhvr>
                                      <p:to>
                                        <p:strVal val="visible"/>
                                      </p:to>
                                    </p:set>
                                    <p:animEffect transition="in" filter="dissolve">
                                      <p:cBhvr>
                                        <p:cTn id="60" dur="500"/>
                                        <p:tgtEl>
                                          <p:spTgt spid="78"/>
                                        </p:tgtEl>
                                      </p:cBhvr>
                                    </p:animEffect>
                                  </p:childTnLst>
                                </p:cTn>
                              </p:par>
                            </p:childTnLst>
                          </p:cTn>
                        </p:par>
                        <p:par>
                          <p:cTn id="61" fill="hold">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79"/>
                                        </p:tgtEl>
                                        <p:attrNameLst>
                                          <p:attrName>style.visibility</p:attrName>
                                        </p:attrNameLst>
                                      </p:cBhvr>
                                      <p:to>
                                        <p:strVal val="visible"/>
                                      </p:to>
                                    </p:set>
                                    <p:animEffect transition="in" filter="dissolve">
                                      <p:cBhvr>
                                        <p:cTn id="64" dur="500"/>
                                        <p:tgtEl>
                                          <p:spTgt spid="79"/>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80"/>
                                        </p:tgtEl>
                                        <p:attrNameLst>
                                          <p:attrName>style.visibility</p:attrName>
                                        </p:attrNameLst>
                                      </p:cBhvr>
                                      <p:to>
                                        <p:strVal val="visible"/>
                                      </p:to>
                                    </p:set>
                                    <p:animEffect transition="in" filter="dissolve">
                                      <p:cBhvr>
                                        <p:cTn id="69" dur="500"/>
                                        <p:tgtEl>
                                          <p:spTgt spid="80"/>
                                        </p:tgtEl>
                                      </p:cBhvr>
                                    </p:animEffect>
                                  </p:childTnLst>
                                </p:cTn>
                              </p:par>
                            </p:childTnLst>
                          </p:cTn>
                        </p:par>
                        <p:par>
                          <p:cTn id="70" fill="hold">
                            <p:stCondLst>
                              <p:cond delay="500"/>
                            </p:stCondLst>
                            <p:childTnLst>
                              <p:par>
                                <p:cTn id="71" presetID="9" presetClass="entr" presetSubtype="0"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Effect transition="in" filter="dissolve">
                                      <p:cBhvr>
                                        <p:cTn id="73"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animBg="1"/>
      <p:bldP spid="62" grpId="0" animBg="1"/>
      <p:bldP spid="63" grpId="0" animBg="1"/>
      <p:bldP spid="65" grpId="0" animBg="1"/>
      <p:bldP spid="66" grpId="0" animBg="1"/>
      <p:bldP spid="67" grpId="0" animBg="1"/>
      <p:bldP spid="64" grpId="0" animBg="1"/>
      <p:bldP spid="68" grpId="0" animBg="1"/>
      <p:bldP spid="77" grpId="0" animBg="1"/>
      <p:bldP spid="78" grpId="0" animBg="1"/>
      <p:bldP spid="79" grpId="0" animBg="1"/>
      <p:bldP spid="80" grpId="0" animBg="1"/>
      <p:bldP spid="8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6. Example #2 (2/2)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12</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31" name="Rectangle 3"/>
          <p:cNvSpPr txBox="1">
            <a:spLocks noChangeArrowheads="1"/>
          </p:cNvSpPr>
          <p:nvPr/>
        </p:nvSpPr>
        <p:spPr bwMode="auto">
          <a:xfrm>
            <a:off x="471487" y="1162757"/>
            <a:ext cx="8357719" cy="38136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algn="l" defTabSz="914400" rtl="0" eaLnBrk="1" fontAlgn="base" latinLnBrk="0" hangingPunct="1">
              <a:lnSpc>
                <a:spcPct val="100000"/>
              </a:lnSpc>
              <a:spcBef>
                <a:spcPts val="600"/>
              </a:spcBef>
              <a:spcAft>
                <a:spcPct val="0"/>
              </a:spcAft>
              <a:buClr>
                <a:schemeClr val="tx1">
                  <a:lumMod val="90000"/>
                  <a:lumOff val="10000"/>
                </a:schemeClr>
              </a:buClr>
              <a:buSzPct val="100000"/>
              <a:buFont typeface="Wingdings" pitchFamily="2" charset="2"/>
              <a:buChar char="§"/>
              <a:tabLst/>
              <a:defRPr/>
            </a:pPr>
            <a:r>
              <a:rPr kumimoji="0" lang="en-GB" sz="2400" b="0" i="0" u="none" strike="noStrike" kern="0" cap="none" spc="0" normalizeH="0" baseline="0" noProof="0" dirty="0" smtClean="0">
                <a:ln>
                  <a:noFill/>
                </a:ln>
                <a:solidFill>
                  <a:schemeClr val="tx1"/>
                </a:solidFill>
                <a:effectLst/>
                <a:uLnTx/>
                <a:uFillTx/>
                <a:latin typeface="+mn-lt"/>
                <a:ea typeface="+mn-ea"/>
                <a:cs typeface="+mn-cs"/>
              </a:rPr>
              <a:t>How do we interpret the declaration?</a:t>
            </a:r>
          </a:p>
          <a:p>
            <a:pPr marL="857250" marR="0" lvl="1" indent="-457200" algn="l" defTabSz="914400" rtl="0" eaLnBrk="1" fontAlgn="base" latinLnBrk="0" hangingPunct="1">
              <a:lnSpc>
                <a:spcPct val="100000"/>
              </a:lnSpc>
              <a:spcBef>
                <a:spcPts val="300"/>
              </a:spcBef>
              <a:spcAft>
                <a:spcPct val="0"/>
              </a:spcAft>
              <a:buClr>
                <a:schemeClr val="accent2"/>
              </a:buClr>
              <a:buSzPct val="100000"/>
              <a:tabLst/>
              <a:defRPr/>
            </a:pPr>
            <a:r>
              <a:rPr kumimoji="0" lang="en-GB" sz="2000" b="0" i="0" u="none" strike="noStrike" kern="0" cap="none" spc="0" normalizeH="0" baseline="0" noProof="0" dirty="0" smtClean="0">
                <a:ln>
                  <a:noFill/>
                </a:ln>
                <a:solidFill>
                  <a:schemeClr val="tx1"/>
                </a:solidFill>
                <a:effectLst/>
                <a:uLnTx/>
                <a:uFillTx/>
                <a:latin typeface="+mn-lt"/>
                <a:cs typeface="+mn-cs"/>
              </a:rPr>
              <a:t>	</a:t>
            </a:r>
            <a:r>
              <a:rPr kumimoji="0" lang="en-GB" sz="2000" b="1" i="0" u="none" strike="noStrike" kern="0" cap="none" spc="0" normalizeH="0" baseline="0" noProof="0" dirty="0" smtClean="0">
                <a:ln>
                  <a:noFill/>
                </a:ln>
                <a:solidFill>
                  <a:srgbClr val="0000FF"/>
                </a:solidFill>
                <a:effectLst/>
                <a:uLnTx/>
                <a:uFillTx/>
                <a:latin typeface="Courier New" panose="02070309020205020404" pitchFamily="49" charset="0"/>
                <a:cs typeface="Courier New" panose="02070309020205020404" pitchFamily="49" charset="0"/>
              </a:rPr>
              <a:t>double</a:t>
            </a:r>
            <a:r>
              <a:rPr kumimoji="0" lang="en-GB" sz="2000" b="1" i="0" u="none" strike="noStrike" kern="0" cap="none" spc="0" normalizeH="0" baseline="0" noProof="0" dirty="0" smtClean="0">
                <a:ln>
                  <a:noFill/>
                </a:ln>
                <a:solidFill>
                  <a:schemeClr val="tx1"/>
                </a:solidFill>
                <a:effectLst/>
                <a:uLnTx/>
                <a:uFillTx/>
                <a:latin typeface="Courier New" panose="02070309020205020404" pitchFamily="49" charset="0"/>
                <a:cs typeface="Courier New" panose="02070309020205020404" pitchFamily="49" charset="0"/>
              </a:rPr>
              <a:t> a, *b;</a:t>
            </a:r>
          </a:p>
          <a:p>
            <a:pPr marL="457200" marR="0" lvl="0" indent="-457200" algn="l" defTabSz="914400" rtl="0" eaLnBrk="1" fontAlgn="base" latinLnBrk="0" hangingPunct="1">
              <a:lnSpc>
                <a:spcPct val="100000"/>
              </a:lnSpc>
              <a:spcBef>
                <a:spcPts val="600"/>
              </a:spcBef>
              <a:spcAft>
                <a:spcPct val="0"/>
              </a:spcAft>
              <a:buClr>
                <a:schemeClr val="tx1">
                  <a:lumMod val="90000"/>
                  <a:lumOff val="10000"/>
                </a:schemeClr>
              </a:buClr>
              <a:buSzPct val="100000"/>
              <a:buFont typeface="Wingdings" pitchFamily="2" charset="2"/>
              <a:buChar char="§"/>
              <a:tabLst/>
              <a:defRPr/>
            </a:pPr>
            <a:r>
              <a:rPr kumimoji="0" lang="en-GB" sz="2400" b="0" i="0" u="none" strike="noStrike" kern="0" cap="none" spc="0" normalizeH="0" baseline="0" noProof="0" dirty="0" smtClean="0">
                <a:ln>
                  <a:noFill/>
                </a:ln>
                <a:solidFill>
                  <a:schemeClr val="tx1"/>
                </a:solidFill>
                <a:effectLst/>
                <a:uLnTx/>
                <a:uFillTx/>
                <a:latin typeface="+mn-lt"/>
                <a:ea typeface="+mn-ea"/>
                <a:cs typeface="+mn-cs"/>
              </a:rPr>
              <a:t>The above is equivalent to</a:t>
            </a:r>
          </a:p>
          <a:p>
            <a:pPr marL="857250" lvl="1" indent="-457200">
              <a:spcBef>
                <a:spcPts val="300"/>
              </a:spcBef>
              <a:buClr>
                <a:schemeClr val="accent2"/>
              </a:buClr>
              <a:buSzPct val="100000"/>
              <a:defRPr/>
            </a:pPr>
            <a:r>
              <a:rPr lang="en-GB" sz="2000" kern="0" dirty="0" smtClean="0">
                <a:latin typeface="Lucida Sans Unicode" pitchFamily="34" charset="0"/>
                <a:cs typeface="Lucida Sans Unicode" pitchFamily="34" charset="0"/>
              </a:rPr>
              <a:t>	</a:t>
            </a:r>
            <a:r>
              <a:rPr lang="en-GB" sz="2000" b="1" kern="0" dirty="0" smtClean="0">
                <a:solidFill>
                  <a:srgbClr val="0000FF"/>
                </a:solidFill>
                <a:latin typeface="Courier New" panose="02070309020205020404" pitchFamily="49" charset="0"/>
                <a:cs typeface="Courier New" panose="02070309020205020404" pitchFamily="49" charset="0"/>
              </a:rPr>
              <a:t>double</a:t>
            </a:r>
            <a:r>
              <a:rPr lang="en-GB" sz="2000" b="1" kern="0" dirty="0" smtClean="0">
                <a:latin typeface="Courier New" panose="02070309020205020404" pitchFamily="49" charset="0"/>
                <a:cs typeface="Courier New" panose="02070309020205020404" pitchFamily="49" charset="0"/>
              </a:rPr>
              <a:t> a;</a:t>
            </a:r>
            <a:r>
              <a:rPr lang="en-GB" sz="2000" kern="0" dirty="0" smtClean="0">
                <a:latin typeface="Courier New" panose="02070309020205020404" pitchFamily="49" charset="0"/>
                <a:cs typeface="Courier New" panose="02070309020205020404" pitchFamily="49" charset="0"/>
              </a:rPr>
              <a:t> </a:t>
            </a:r>
            <a:r>
              <a:rPr lang="en-GB" sz="2000" kern="0" dirty="0" smtClean="0">
                <a:solidFill>
                  <a:schemeClr val="tx2">
                    <a:lumMod val="50000"/>
                  </a:schemeClr>
                </a:solidFill>
                <a:latin typeface="+mn-lt"/>
                <a:cs typeface="Lucida Sans Unicode" pitchFamily="34" charset="0"/>
              </a:rPr>
              <a:t>// this is straight-forward: </a:t>
            </a:r>
            <a:r>
              <a:rPr lang="en-GB" sz="2000" kern="0" dirty="0" smtClean="0">
                <a:solidFill>
                  <a:srgbClr val="7030A0"/>
                </a:solidFill>
                <a:latin typeface="+mn-lt"/>
                <a:cs typeface="Lucida Sans Unicode" pitchFamily="34" charset="0"/>
              </a:rPr>
              <a:t>a</a:t>
            </a:r>
            <a:r>
              <a:rPr lang="en-GB" sz="2000" kern="0" dirty="0" smtClean="0">
                <a:solidFill>
                  <a:srgbClr val="C00000"/>
                </a:solidFill>
                <a:latin typeface="+mn-lt"/>
                <a:cs typeface="Lucida Sans Unicode" pitchFamily="34" charset="0"/>
              </a:rPr>
              <a:t> </a:t>
            </a:r>
            <a:r>
              <a:rPr lang="en-GB" sz="2000" kern="0" dirty="0" smtClean="0">
                <a:solidFill>
                  <a:schemeClr val="tx2">
                    <a:lumMod val="50000"/>
                  </a:schemeClr>
                </a:solidFill>
                <a:latin typeface="+mn-lt"/>
                <a:cs typeface="Lucida Sans Unicode" pitchFamily="34" charset="0"/>
              </a:rPr>
              <a:t>is a double variable</a:t>
            </a:r>
          </a:p>
          <a:p>
            <a:pPr marL="857250" lvl="1" indent="-457200">
              <a:spcBef>
                <a:spcPts val="300"/>
              </a:spcBef>
              <a:buClr>
                <a:schemeClr val="accent2"/>
              </a:buClr>
              <a:buSzPct val="100000"/>
              <a:defRPr/>
            </a:pPr>
            <a:r>
              <a:rPr lang="en-GB" sz="2000" kern="0" dirty="0" smtClean="0">
                <a:latin typeface="Lucida Sans Unicode" pitchFamily="34" charset="0"/>
                <a:cs typeface="Lucida Sans Unicode" pitchFamily="34" charset="0"/>
              </a:rPr>
              <a:t>	</a:t>
            </a:r>
            <a:r>
              <a:rPr lang="en-GB" sz="2000" b="1" kern="0" dirty="0" smtClean="0">
                <a:solidFill>
                  <a:srgbClr val="0000FF"/>
                </a:solidFill>
                <a:latin typeface="Courier New" panose="02070309020205020404" pitchFamily="49" charset="0"/>
                <a:cs typeface="Courier New" panose="02070309020205020404" pitchFamily="49" charset="0"/>
              </a:rPr>
              <a:t>double </a:t>
            </a:r>
            <a:r>
              <a:rPr lang="en-GB" sz="2000" b="1" kern="0" dirty="0" smtClean="0">
                <a:latin typeface="Courier New" panose="02070309020205020404" pitchFamily="49" charset="0"/>
                <a:cs typeface="Courier New" panose="02070309020205020404" pitchFamily="49" charset="0"/>
              </a:rPr>
              <a:t>*b;</a:t>
            </a:r>
          </a:p>
          <a:p>
            <a:pPr marL="457200" lvl="0" indent="-457200">
              <a:spcBef>
                <a:spcPts val="600"/>
              </a:spcBef>
              <a:buClr>
                <a:schemeClr val="tx1">
                  <a:lumMod val="90000"/>
                  <a:lumOff val="10000"/>
                </a:schemeClr>
              </a:buClr>
              <a:buSzPct val="100000"/>
              <a:buFont typeface="Wingdings" pitchFamily="2" charset="2"/>
              <a:buChar char="§"/>
              <a:defRPr/>
            </a:pPr>
            <a:r>
              <a:rPr lang="en-GB" sz="2400" kern="0" dirty="0" smtClean="0"/>
              <a:t>We can read the second declaration as</a:t>
            </a:r>
            <a:endParaRPr kumimoji="0" lang="en-GB" sz="2400" b="0" i="0" u="none" strike="noStrike" kern="0" cap="none" spc="0" normalizeH="0" baseline="0" noProof="0" dirty="0" smtClean="0">
              <a:ln>
                <a:noFill/>
              </a:ln>
              <a:solidFill>
                <a:schemeClr val="tx1"/>
              </a:solidFill>
              <a:effectLst/>
              <a:uLnTx/>
              <a:uFillTx/>
              <a:latin typeface="+mn-lt"/>
              <a:ea typeface="+mn-ea"/>
              <a:cs typeface="+mn-cs"/>
            </a:endParaRPr>
          </a:p>
          <a:p>
            <a:pPr marL="857250" marR="0" lvl="1" indent="-457200" algn="l" defTabSz="914400" rtl="0" eaLnBrk="1" fontAlgn="base" latinLnBrk="0" hangingPunct="1">
              <a:lnSpc>
                <a:spcPct val="100000"/>
              </a:lnSpc>
              <a:spcBef>
                <a:spcPts val="300"/>
              </a:spcBef>
              <a:spcAft>
                <a:spcPct val="0"/>
              </a:spcAft>
              <a:buClr>
                <a:schemeClr val="bg1">
                  <a:lumMod val="50000"/>
                </a:schemeClr>
              </a:buClr>
              <a:buSzPct val="100000"/>
              <a:buFont typeface="Wingdings" pitchFamily="2" charset="2"/>
              <a:buChar char="§"/>
              <a:tabLst/>
              <a:defRPr/>
            </a:pPr>
            <a:r>
              <a:rPr kumimoji="0" lang="en-GB" sz="2000" b="0" i="0" u="none" strike="noStrike" kern="0" cap="none" spc="0" normalizeH="0" baseline="0" noProof="0" dirty="0" smtClean="0">
                <a:ln>
                  <a:noFill/>
                </a:ln>
                <a:solidFill>
                  <a:srgbClr val="C00000"/>
                </a:solidFill>
                <a:effectLst/>
                <a:uLnTx/>
                <a:uFillTx/>
                <a:latin typeface="+mn-lt"/>
                <a:cs typeface="+mn-cs"/>
              </a:rPr>
              <a:t>*b </a:t>
            </a:r>
            <a:r>
              <a:rPr kumimoji="0" lang="en-GB" sz="2000" b="0" i="0" u="none" strike="noStrike" kern="0" cap="none" spc="0" normalizeH="0" baseline="0" noProof="0" dirty="0" smtClean="0">
                <a:ln>
                  <a:noFill/>
                </a:ln>
                <a:effectLst/>
                <a:uLnTx/>
                <a:uFillTx/>
                <a:latin typeface="+mn-lt"/>
                <a:cs typeface="+mn-cs"/>
              </a:rPr>
              <a:t>is a double variable, so this implies that ...</a:t>
            </a:r>
          </a:p>
          <a:p>
            <a:pPr marL="857250" marR="0" lvl="1" indent="-457200" algn="l" defTabSz="914400" rtl="0" eaLnBrk="1" fontAlgn="base" latinLnBrk="0" hangingPunct="1">
              <a:lnSpc>
                <a:spcPct val="100000"/>
              </a:lnSpc>
              <a:spcBef>
                <a:spcPts val="300"/>
              </a:spcBef>
              <a:spcAft>
                <a:spcPct val="0"/>
              </a:spcAft>
              <a:buClr>
                <a:schemeClr val="bg1">
                  <a:lumMod val="50000"/>
                </a:schemeClr>
              </a:buClr>
              <a:buSzPct val="100000"/>
              <a:buFont typeface="Wingdings" pitchFamily="2" charset="2"/>
              <a:buChar char="§"/>
              <a:tabLst/>
              <a:defRPr/>
            </a:pPr>
            <a:r>
              <a:rPr kumimoji="0" lang="en-GB" sz="2000" b="0" i="0" u="none" strike="noStrike" kern="0" cap="none" spc="0" normalizeH="0" baseline="0" noProof="0" dirty="0" smtClean="0">
                <a:ln>
                  <a:noFill/>
                </a:ln>
                <a:solidFill>
                  <a:srgbClr val="C00000"/>
                </a:solidFill>
                <a:effectLst/>
                <a:uLnTx/>
                <a:uFillTx/>
                <a:latin typeface="+mn-lt"/>
                <a:cs typeface="+mn-cs"/>
              </a:rPr>
              <a:t>b </a:t>
            </a:r>
            <a:r>
              <a:rPr kumimoji="0" lang="en-GB" sz="2000" b="0" i="0" u="none" strike="noStrike" kern="0" cap="none" spc="0" normalizeH="0" baseline="0" noProof="0" dirty="0" smtClean="0">
                <a:ln>
                  <a:noFill/>
                </a:ln>
                <a:solidFill>
                  <a:srgbClr val="006600"/>
                </a:solidFill>
                <a:effectLst/>
                <a:uLnTx/>
                <a:uFillTx/>
                <a:latin typeface="+mn-lt"/>
                <a:cs typeface="+mn-cs"/>
              </a:rPr>
              <a:t>is a pointer to some double variable</a:t>
            </a:r>
          </a:p>
          <a:p>
            <a:pPr marL="457200" lvl="0" indent="-457200">
              <a:spcBef>
                <a:spcPts val="600"/>
              </a:spcBef>
              <a:buClr>
                <a:schemeClr val="tx1">
                  <a:lumMod val="90000"/>
                  <a:lumOff val="10000"/>
                </a:schemeClr>
              </a:buClr>
              <a:buSzPct val="100000"/>
              <a:buFont typeface="Wingdings" pitchFamily="2" charset="2"/>
              <a:buChar char="§"/>
              <a:defRPr/>
            </a:pPr>
            <a:r>
              <a:rPr lang="en-GB" sz="2400" kern="0" dirty="0" smtClean="0"/>
              <a:t>The following are equivalent:</a:t>
            </a:r>
            <a:endParaRPr kumimoji="0" lang="en-GB" sz="2400" b="0" i="0" u="none" strike="noStrike" kern="0" cap="none" spc="0" normalizeH="0" baseline="0" noProof="0" dirty="0" smtClean="0">
              <a:ln>
                <a:noFill/>
              </a:ln>
              <a:solidFill>
                <a:srgbClr val="006600"/>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smtClean="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smtClean="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smtClean="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smtClean="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000" b="0" i="0" u="none" strike="noStrike" kern="0" cap="none" spc="0" normalizeH="0" baseline="0" noProof="0" dirty="0" smtClean="0">
              <a:ln>
                <a:noFill/>
              </a:ln>
              <a:solidFill>
                <a:srgbClr val="0000FF"/>
              </a:solidFill>
              <a:effectLst/>
              <a:uLnTx/>
              <a:uFillTx/>
              <a:latin typeface="+mn-lt"/>
              <a:ea typeface="+mn-ea"/>
              <a:cs typeface="+mn-cs"/>
            </a:endParaRPr>
          </a:p>
        </p:txBody>
      </p:sp>
      <p:grpSp>
        <p:nvGrpSpPr>
          <p:cNvPr id="32" name="Group 31"/>
          <p:cNvGrpSpPr/>
          <p:nvPr/>
        </p:nvGrpSpPr>
        <p:grpSpPr>
          <a:xfrm>
            <a:off x="1493419" y="4765769"/>
            <a:ext cx="4659025" cy="923330"/>
            <a:chOff x="1493419" y="4867369"/>
            <a:chExt cx="4659025" cy="923330"/>
          </a:xfrm>
        </p:grpSpPr>
        <p:sp>
          <p:nvSpPr>
            <p:cNvPr id="33" name="TextBox 32"/>
            <p:cNvSpPr txBox="1"/>
            <p:nvPr/>
          </p:nvSpPr>
          <p:spPr>
            <a:xfrm>
              <a:off x="1493419" y="4867369"/>
              <a:ext cx="1791648"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smtClean="0">
                  <a:solidFill>
                    <a:srgbClr val="0000FF"/>
                  </a:solidFill>
                  <a:latin typeface="Courier New" pitchFamily="49" charset="0"/>
                  <a:cs typeface="Courier New" pitchFamily="49" charset="0"/>
                </a:rPr>
                <a:t>double</a:t>
              </a:r>
              <a:r>
                <a:rPr lang="en-US" b="1" dirty="0" smtClean="0">
                  <a:latin typeface="Courier New" pitchFamily="49" charset="0"/>
                  <a:cs typeface="Courier New" pitchFamily="49" charset="0"/>
                </a:rPr>
                <a:t> a;</a:t>
              </a:r>
            </a:p>
            <a:p>
              <a:r>
                <a:rPr lang="en-US" b="1" dirty="0" smtClean="0">
                  <a:solidFill>
                    <a:srgbClr val="0000FF"/>
                  </a:solidFill>
                  <a:latin typeface="Courier New" pitchFamily="49" charset="0"/>
                  <a:cs typeface="Courier New" pitchFamily="49" charset="0"/>
                </a:rPr>
                <a:t>double</a:t>
              </a:r>
              <a:r>
                <a:rPr lang="en-US" b="1" dirty="0" smtClean="0">
                  <a:latin typeface="Courier New" pitchFamily="49" charset="0"/>
                  <a:cs typeface="Courier New" pitchFamily="49" charset="0"/>
                </a:rPr>
                <a:t> *b;</a:t>
              </a:r>
            </a:p>
            <a:p>
              <a:r>
                <a:rPr lang="en-US" b="1" dirty="0" smtClean="0">
                  <a:latin typeface="Courier New" pitchFamily="49" charset="0"/>
                  <a:cs typeface="Courier New" pitchFamily="49" charset="0"/>
                </a:rPr>
                <a:t>b = &amp;a;</a:t>
              </a:r>
              <a:endParaRPr lang="en-SG" b="1" dirty="0">
                <a:latin typeface="Courier New" pitchFamily="49" charset="0"/>
                <a:cs typeface="Courier New" pitchFamily="49" charset="0"/>
              </a:endParaRPr>
            </a:p>
          </p:txBody>
        </p:sp>
        <p:sp>
          <p:nvSpPr>
            <p:cNvPr id="34" name="TextBox 33"/>
            <p:cNvSpPr txBox="1"/>
            <p:nvPr/>
          </p:nvSpPr>
          <p:spPr>
            <a:xfrm>
              <a:off x="3570075" y="4867369"/>
              <a:ext cx="25823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smtClean="0">
                  <a:solidFill>
                    <a:srgbClr val="0000FF"/>
                  </a:solidFill>
                  <a:latin typeface="Courier New" pitchFamily="49" charset="0"/>
                  <a:cs typeface="Courier New" pitchFamily="49" charset="0"/>
                </a:rPr>
                <a:t>double </a:t>
              </a:r>
              <a:r>
                <a:rPr lang="en-US" b="1" dirty="0" smtClean="0">
                  <a:latin typeface="Courier New" pitchFamily="49" charset="0"/>
                  <a:cs typeface="Courier New" pitchFamily="49" charset="0"/>
                </a:rPr>
                <a:t>a;</a:t>
              </a:r>
            </a:p>
            <a:p>
              <a:r>
                <a:rPr lang="en-US" b="1" dirty="0" smtClean="0">
                  <a:solidFill>
                    <a:srgbClr val="0000FF"/>
                  </a:solidFill>
                  <a:latin typeface="Courier New" pitchFamily="49" charset="0"/>
                  <a:cs typeface="Courier New" pitchFamily="49" charset="0"/>
                </a:rPr>
                <a:t>double</a:t>
              </a:r>
              <a:r>
                <a:rPr lang="en-US" b="1" dirty="0" smtClean="0">
                  <a:latin typeface="Courier New" pitchFamily="49" charset="0"/>
                  <a:cs typeface="Courier New" pitchFamily="49" charset="0"/>
                </a:rPr>
                <a:t> *b = &amp;a;</a:t>
              </a:r>
              <a:endParaRPr lang="en-SG" b="1" dirty="0">
                <a:latin typeface="Courier New" pitchFamily="49" charset="0"/>
                <a:cs typeface="Courier New" pitchFamily="49" charset="0"/>
              </a:endParaRPr>
            </a:p>
          </p:txBody>
        </p:sp>
      </p:grpSp>
      <p:grpSp>
        <p:nvGrpSpPr>
          <p:cNvPr id="2" name="Group 1"/>
          <p:cNvGrpSpPr/>
          <p:nvPr/>
        </p:nvGrpSpPr>
        <p:grpSpPr>
          <a:xfrm>
            <a:off x="1682047" y="5776125"/>
            <a:ext cx="5856343" cy="818314"/>
            <a:chOff x="1682047" y="5776125"/>
            <a:chExt cx="5856343" cy="818314"/>
          </a:xfrm>
        </p:grpSpPr>
        <p:sp>
          <p:nvSpPr>
            <p:cNvPr id="36" name="TextBox 35"/>
            <p:cNvSpPr txBox="1"/>
            <p:nvPr/>
          </p:nvSpPr>
          <p:spPr>
            <a:xfrm>
              <a:off x="4738475" y="5776125"/>
              <a:ext cx="25823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smtClean="0">
                  <a:solidFill>
                    <a:srgbClr val="0000FF"/>
                  </a:solidFill>
                  <a:latin typeface="Courier New" pitchFamily="49" charset="0"/>
                  <a:cs typeface="Courier New" pitchFamily="49" charset="0"/>
                </a:rPr>
                <a:t>double </a:t>
              </a:r>
              <a:r>
                <a:rPr lang="en-US" b="1" dirty="0" smtClean="0">
                  <a:latin typeface="Courier New" pitchFamily="49" charset="0"/>
                  <a:cs typeface="Courier New" pitchFamily="49" charset="0"/>
                </a:rPr>
                <a:t>a;</a:t>
              </a:r>
            </a:p>
            <a:p>
              <a:r>
                <a:rPr lang="en-US" b="1" dirty="0" smtClean="0">
                  <a:solidFill>
                    <a:srgbClr val="0000FF"/>
                  </a:solidFill>
                  <a:latin typeface="Courier New" pitchFamily="49" charset="0"/>
                  <a:cs typeface="Courier New" pitchFamily="49" charset="0"/>
                </a:rPr>
                <a:t>double</a:t>
              </a:r>
              <a:r>
                <a:rPr lang="en-US" b="1" dirty="0" smtClean="0">
                  <a:latin typeface="Courier New" pitchFamily="49" charset="0"/>
                  <a:cs typeface="Courier New" pitchFamily="49" charset="0"/>
                </a:rPr>
                <a:t> b = &amp;a;</a:t>
              </a:r>
              <a:endParaRPr lang="en-SG" b="1" dirty="0">
                <a:latin typeface="Courier New" pitchFamily="49" charset="0"/>
                <a:cs typeface="Courier New" pitchFamily="49" charset="0"/>
              </a:endParaRPr>
            </a:p>
          </p:txBody>
        </p:sp>
        <p:sp>
          <p:nvSpPr>
            <p:cNvPr id="37" name="TextBox 36"/>
            <p:cNvSpPr txBox="1"/>
            <p:nvPr/>
          </p:nvSpPr>
          <p:spPr>
            <a:xfrm>
              <a:off x="1682047" y="5779910"/>
              <a:ext cx="3138310" cy="646331"/>
            </a:xfrm>
            <a:prstGeom prst="rect">
              <a:avLst/>
            </a:prstGeom>
            <a:noFill/>
          </p:spPr>
          <p:txBody>
            <a:bodyPr wrap="square" rtlCol="0">
              <a:spAutoFit/>
            </a:bodyPr>
            <a:lstStyle/>
            <a:p>
              <a:r>
                <a:rPr lang="en-US" dirty="0" smtClean="0"/>
                <a:t>But this is not the same as above (and it is not legal):</a:t>
              </a:r>
              <a:endParaRPr lang="en-SG" dirty="0"/>
            </a:p>
          </p:txBody>
        </p:sp>
        <p:pic>
          <p:nvPicPr>
            <p:cNvPr id="39"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03297" y="6006049"/>
              <a:ext cx="435093" cy="588390"/>
            </a:xfrm>
            <a:prstGeom prst="rect">
              <a:avLst/>
            </a:prstGeom>
          </p:spPr>
        </p:pic>
      </p:grpSp>
    </p:spTree>
    <p:extLst>
      <p:ext uri="{BB962C8B-B14F-4D97-AF65-F5344CB8AC3E}">
        <p14:creationId xmlns:p14="http://schemas.microsoft.com/office/powerpoint/2010/main" val="38265448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1">
                                            <p:txEl>
                                              <p:pRg st="2" end="2"/>
                                            </p:txEl>
                                          </p:spTgt>
                                        </p:tgtEl>
                                        <p:attrNameLst>
                                          <p:attrName>style.visibility</p:attrName>
                                        </p:attrNameLst>
                                      </p:cBhvr>
                                      <p:to>
                                        <p:strVal val="visible"/>
                                      </p:to>
                                    </p:set>
                                    <p:animEffect transition="in" filter="dissolve">
                                      <p:cBhvr>
                                        <p:cTn id="13" dur="500"/>
                                        <p:tgtEl>
                                          <p:spTgt spid="31">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1">
                                            <p:txEl>
                                              <p:pRg st="3" end="3"/>
                                            </p:txEl>
                                          </p:spTgt>
                                        </p:tgtEl>
                                        <p:attrNameLst>
                                          <p:attrName>style.visibility</p:attrName>
                                        </p:attrNameLst>
                                      </p:cBhvr>
                                      <p:to>
                                        <p:strVal val="visible"/>
                                      </p:to>
                                    </p:set>
                                    <p:animEffect transition="in" filter="dissolve">
                                      <p:cBhvr>
                                        <p:cTn id="16" dur="500"/>
                                        <p:tgtEl>
                                          <p:spTgt spid="31">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1">
                                            <p:txEl>
                                              <p:pRg st="4" end="4"/>
                                            </p:txEl>
                                          </p:spTgt>
                                        </p:tgtEl>
                                        <p:attrNameLst>
                                          <p:attrName>style.visibility</p:attrName>
                                        </p:attrNameLst>
                                      </p:cBhvr>
                                      <p:to>
                                        <p:strVal val="visible"/>
                                      </p:to>
                                    </p:set>
                                    <p:animEffect transition="in" filter="dissolve">
                                      <p:cBhvr>
                                        <p:cTn id="19" dur="500"/>
                                        <p:tgtEl>
                                          <p:spTgt spid="31">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1">
                                            <p:txEl>
                                              <p:pRg st="5" end="5"/>
                                            </p:txEl>
                                          </p:spTgt>
                                        </p:tgtEl>
                                        <p:attrNameLst>
                                          <p:attrName>style.visibility</p:attrName>
                                        </p:attrNameLst>
                                      </p:cBhvr>
                                      <p:to>
                                        <p:strVal val="visible"/>
                                      </p:to>
                                    </p:set>
                                    <p:animEffect transition="in" filter="dissolve">
                                      <p:cBhvr>
                                        <p:cTn id="24" dur="500"/>
                                        <p:tgtEl>
                                          <p:spTgt spid="31">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1">
                                            <p:txEl>
                                              <p:pRg st="6" end="6"/>
                                            </p:txEl>
                                          </p:spTgt>
                                        </p:tgtEl>
                                        <p:attrNameLst>
                                          <p:attrName>style.visibility</p:attrName>
                                        </p:attrNameLst>
                                      </p:cBhvr>
                                      <p:to>
                                        <p:strVal val="visible"/>
                                      </p:to>
                                    </p:set>
                                    <p:animEffect transition="in" filter="dissolve">
                                      <p:cBhvr>
                                        <p:cTn id="27" dur="500"/>
                                        <p:tgtEl>
                                          <p:spTgt spid="31">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1">
                                            <p:txEl>
                                              <p:pRg st="7" end="7"/>
                                            </p:txEl>
                                          </p:spTgt>
                                        </p:tgtEl>
                                        <p:attrNameLst>
                                          <p:attrName>style.visibility</p:attrName>
                                        </p:attrNameLst>
                                      </p:cBhvr>
                                      <p:to>
                                        <p:strVal val="visible"/>
                                      </p:to>
                                    </p:set>
                                    <p:animEffect transition="in" filter="dissolve">
                                      <p:cBhvr>
                                        <p:cTn id="30" dur="500"/>
                                        <p:tgtEl>
                                          <p:spTgt spid="31">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1">
                                            <p:txEl>
                                              <p:pRg st="8" end="8"/>
                                            </p:txEl>
                                          </p:spTgt>
                                        </p:tgtEl>
                                        <p:attrNameLst>
                                          <p:attrName>style.visibility</p:attrName>
                                        </p:attrNameLst>
                                      </p:cBhvr>
                                      <p:to>
                                        <p:strVal val="visible"/>
                                      </p:to>
                                    </p:set>
                                    <p:animEffect transition="in" filter="dissolve">
                                      <p:cBhvr>
                                        <p:cTn id="35" dur="500"/>
                                        <p:tgtEl>
                                          <p:spTgt spid="31">
                                            <p:txEl>
                                              <p:pRg st="8" end="8"/>
                                            </p:txEl>
                                          </p:spTgt>
                                        </p:tgtEl>
                                      </p:cBhvr>
                                    </p:animEffect>
                                  </p:childTnLst>
                                </p:cTn>
                              </p:par>
                            </p:childTnLst>
                          </p:cTn>
                        </p:par>
                        <p:par>
                          <p:cTn id="36" fill="hold">
                            <p:stCondLst>
                              <p:cond delay="500"/>
                            </p:stCondLst>
                            <p:childTnLst>
                              <p:par>
                                <p:cTn id="37" presetID="9" presetClass="entr" presetSubtype="0" fill="hold" nodeType="after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dissolve">
                                      <p:cBhvr>
                                        <p:cTn id="39" dur="500"/>
                                        <p:tgtEl>
                                          <p:spTgt spid="32"/>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dissolve">
                                      <p:cBhvr>
                                        <p:cTn id="4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7. </a:t>
            </a:r>
            <a:r>
              <a:rPr lang="en-GB" sz="3600" smtClean="0">
                <a:solidFill>
                  <a:srgbClr val="0000FF"/>
                </a:solidFill>
              </a:rPr>
              <a:t>Common </a:t>
            </a:r>
            <a:r>
              <a:rPr lang="en-GB" sz="3600" smtClean="0">
                <a:solidFill>
                  <a:srgbClr val="0000FF"/>
                </a:solidFill>
              </a:rPr>
              <a:t>Mistake</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13</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pic>
        <p:nvPicPr>
          <p:cNvPr id="23" name="Picture 22" descr="alert_small.jpg"/>
          <p:cNvPicPr>
            <a:picLocks noChangeAspect="1"/>
          </p:cNvPicPr>
          <p:nvPr/>
        </p:nvPicPr>
        <p:blipFill>
          <a:blip r:embed="rId3" cstate="print"/>
          <a:stretch>
            <a:fillRect/>
          </a:stretch>
        </p:blipFill>
        <p:spPr>
          <a:xfrm>
            <a:off x="8099352" y="396137"/>
            <a:ext cx="681094" cy="681094"/>
          </a:xfrm>
          <a:prstGeom prst="rect">
            <a:avLst/>
          </a:prstGeom>
        </p:spPr>
      </p:pic>
      <p:grpSp>
        <p:nvGrpSpPr>
          <p:cNvPr id="14" name="Group 13"/>
          <p:cNvGrpSpPr/>
          <p:nvPr/>
        </p:nvGrpSpPr>
        <p:grpSpPr>
          <a:xfrm>
            <a:off x="654145" y="1406184"/>
            <a:ext cx="5809298" cy="3038165"/>
            <a:chOff x="654145" y="1406184"/>
            <a:chExt cx="5809298" cy="3038165"/>
          </a:xfrm>
        </p:grpSpPr>
        <p:sp>
          <p:nvSpPr>
            <p:cNvPr id="15" name="TextBox 14"/>
            <p:cNvSpPr txBox="1"/>
            <p:nvPr/>
          </p:nvSpPr>
          <p:spPr>
            <a:xfrm>
              <a:off x="654145" y="1643582"/>
              <a:ext cx="4025432" cy="2800767"/>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tabLst>
                  <a:tab pos="346075" algn="l"/>
                </a:tabLst>
                <a:defRPr/>
              </a:pPr>
              <a:r>
                <a:rPr lang="en-US" sz="2000" b="1" dirty="0">
                  <a:solidFill>
                    <a:srgbClr val="7030A0"/>
                  </a:solidFill>
                  <a:latin typeface="Courier New" pitchFamily="49" charset="0"/>
                  <a:cs typeface="Courier New" pitchFamily="49" charset="0"/>
                </a:rPr>
                <a:t>#include </a:t>
              </a:r>
              <a:r>
                <a:rPr lang="en-US" sz="2000" b="1" dirty="0">
                  <a:solidFill>
                    <a:srgbClr val="006600"/>
                  </a:solidFill>
                  <a:latin typeface="Courier New" pitchFamily="49" charset="0"/>
                  <a:cs typeface="Courier New" pitchFamily="49" charset="0"/>
                </a:rPr>
                <a:t>&lt;stdio.h&gt;</a:t>
              </a:r>
            </a:p>
            <a:p>
              <a:pPr>
                <a:tabLst>
                  <a:tab pos="346075" algn="l"/>
                </a:tabLst>
                <a:defRPr/>
              </a:pPr>
              <a:endParaRPr lang="en-US" sz="1200" b="1" dirty="0">
                <a:latin typeface="Courier New" pitchFamily="49" charset="0"/>
                <a:cs typeface="Courier New" pitchFamily="49" charset="0"/>
              </a:endParaRPr>
            </a:p>
            <a:p>
              <a:pPr>
                <a:tabLst>
                  <a:tab pos="346075" algn="l"/>
                </a:tabLst>
                <a:defRPr/>
              </a:pPr>
              <a:r>
                <a:rPr lang="en-US" sz="2000" b="1" dirty="0">
                  <a:solidFill>
                    <a:srgbClr val="0000FF"/>
                  </a:solidFill>
                  <a:latin typeface="Courier New" pitchFamily="49" charset="0"/>
                  <a:cs typeface="Courier New" pitchFamily="49" charset="0"/>
                </a:rPr>
                <a:t>int</a:t>
              </a:r>
              <a:r>
                <a:rPr lang="en-US" sz="2000" b="1" dirty="0">
                  <a:latin typeface="Courier New" pitchFamily="49" charset="0"/>
                  <a:cs typeface="Courier New" pitchFamily="49" charset="0"/>
                </a:rPr>
                <a:t> main(</a:t>
              </a:r>
              <a:r>
                <a:rPr lang="en-US" sz="2000" b="1" dirty="0">
                  <a:solidFill>
                    <a:srgbClr val="0000FF"/>
                  </a:solidFill>
                  <a:latin typeface="Courier New" pitchFamily="49" charset="0"/>
                  <a:cs typeface="Courier New" pitchFamily="49" charset="0"/>
                </a:rPr>
                <a:t>void</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*n;</a:t>
              </a:r>
            </a:p>
            <a:p>
              <a:pPr>
                <a:tabLst>
                  <a:tab pos="346075" algn="l"/>
                </a:tabLst>
                <a:defRPr/>
              </a:pPr>
              <a:endParaRPr lang="en-US" sz="1200" b="1" dirty="0" smtClean="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*n = </a:t>
              </a:r>
              <a:r>
                <a:rPr lang="en-US" sz="2000" b="1" dirty="0" smtClean="0">
                  <a:solidFill>
                    <a:srgbClr val="006600"/>
                  </a:solidFill>
                  <a:latin typeface="Courier New" pitchFamily="49" charset="0"/>
                  <a:cs typeface="Courier New" pitchFamily="49" charset="0"/>
                </a:rPr>
                <a:t>123</a:t>
              </a:r>
              <a:r>
                <a:rPr lang="en-US" sz="2000" b="1" dirty="0" smtClean="0">
                  <a:latin typeface="Courier New" pitchFamily="49" charset="0"/>
                  <a:cs typeface="Courier New" pitchFamily="49" charset="0"/>
                </a:rPr>
                <a:t>;</a:t>
              </a: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printf(</a:t>
              </a:r>
              <a:r>
                <a:rPr lang="en-US" sz="2000" b="1" dirty="0" smtClean="0">
                  <a:solidFill>
                    <a:srgbClr val="006600"/>
                  </a:solidFill>
                  <a:latin typeface="Courier New" pitchFamily="49" charset="0"/>
                  <a:cs typeface="Courier New" pitchFamily="49" charset="0"/>
                </a:rPr>
                <a:t>"</a:t>
              </a:r>
              <a:r>
                <a:rPr lang="en-US" sz="2000" b="1" dirty="0" smtClean="0">
                  <a:solidFill>
                    <a:srgbClr val="FF0000"/>
                  </a:solidFill>
                  <a:latin typeface="Courier New" pitchFamily="49" charset="0"/>
                  <a:cs typeface="Courier New" pitchFamily="49" charset="0"/>
                </a:rPr>
                <a:t>%d\n</a:t>
              </a:r>
              <a:r>
                <a:rPr lang="en-US" sz="2000" b="1" dirty="0" smtClean="0">
                  <a:solidFill>
                    <a:srgbClr val="006600"/>
                  </a:solidFill>
                  <a:latin typeface="Courier New" pitchFamily="49" charset="0"/>
                  <a:cs typeface="Courier New" pitchFamily="49" charset="0"/>
                </a:rPr>
                <a:t>"</a:t>
              </a:r>
              <a:r>
                <a:rPr lang="en-US" sz="2000" b="1" dirty="0" smtClean="0">
                  <a:latin typeface="Courier New" pitchFamily="49" charset="0"/>
                  <a:cs typeface="Courier New" pitchFamily="49" charset="0"/>
                </a:rPr>
                <a:t>, *n);</a:t>
              </a:r>
            </a:p>
            <a:p>
              <a:pPr>
                <a:tabLst>
                  <a:tab pos="346075" algn="l"/>
                </a:tabLst>
                <a:defRPr/>
              </a:pPr>
              <a:endParaRPr lang="en-US" sz="1200" b="1" dirty="0" smtClean="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46075"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6" name="TextBox 15"/>
            <p:cNvSpPr txBox="1">
              <a:spLocks noChangeArrowheads="1"/>
            </p:cNvSpPr>
            <p:nvPr/>
          </p:nvSpPr>
          <p:spPr bwMode="auto">
            <a:xfrm>
              <a:off x="3568938" y="1406184"/>
              <a:ext cx="2894505" cy="369332"/>
            </a:xfrm>
            <a:prstGeom prst="rect">
              <a:avLst/>
            </a:prstGeom>
            <a:solidFill>
              <a:srgbClr val="FFFF99"/>
            </a:solidFill>
            <a:ln w="9525">
              <a:solidFill>
                <a:schemeClr val="tx1"/>
              </a:solidFill>
              <a:miter lim="800000"/>
              <a:headEnd/>
              <a:tailEnd/>
            </a:ln>
          </p:spPr>
          <p:txBody>
            <a:bodyPr wrap="square">
              <a:spAutoFit/>
            </a:bodyPr>
            <a:lstStyle/>
            <a:p>
              <a:r>
                <a:rPr lang="en-US" smtClean="0"/>
                <a:t>Unit8_Common_Mistake.c</a:t>
              </a:r>
              <a:endParaRPr lang="en-US" dirty="0"/>
            </a:p>
          </p:txBody>
        </p:sp>
      </p:grpSp>
      <p:sp>
        <p:nvSpPr>
          <p:cNvPr id="17" name="Rectangle 3"/>
          <p:cNvSpPr txBox="1">
            <a:spLocks noChangeArrowheads="1"/>
          </p:cNvSpPr>
          <p:nvPr/>
        </p:nvSpPr>
        <p:spPr>
          <a:xfrm>
            <a:off x="471488" y="1289050"/>
            <a:ext cx="7948612" cy="492125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457200" indent="-457200" fontAlgn="auto">
              <a:spcBef>
                <a:spcPts val="600"/>
              </a:spcBef>
              <a:spcAft>
                <a:spcPts val="0"/>
              </a:spcAft>
              <a:buSzPct val="100000"/>
              <a:buFont typeface="Wingdings" pitchFamily="2" charset="2"/>
              <a:buChar char="§"/>
            </a:pPr>
            <a:endParaRPr lang="en-GB" dirty="0" smtClean="0"/>
          </a:p>
          <a:p>
            <a:pPr marL="457200" indent="-457200" fontAlgn="auto">
              <a:spcAft>
                <a:spcPts val="0"/>
              </a:spcAft>
              <a:buSzPct val="120000"/>
              <a:buFont typeface="Wingdings" pitchFamily="2" charset="2"/>
              <a:buNone/>
            </a:pPr>
            <a:endParaRPr lang="en-GB" b="1" dirty="0" smtClean="0"/>
          </a:p>
          <a:p>
            <a:pPr marL="457200" indent="-457200" fontAlgn="auto">
              <a:spcAft>
                <a:spcPts val="0"/>
              </a:spcAft>
              <a:buSzPct val="120000"/>
              <a:buFont typeface="Wingdings" pitchFamily="2" charset="2"/>
              <a:buNone/>
            </a:pPr>
            <a:endParaRPr lang="en-GB" b="1" dirty="0" smtClean="0"/>
          </a:p>
          <a:p>
            <a:pPr marL="457200" indent="-457200" fontAlgn="auto">
              <a:spcAft>
                <a:spcPts val="0"/>
              </a:spcAft>
              <a:buSzPct val="120000"/>
              <a:buFont typeface="Wingdings" pitchFamily="2" charset="2"/>
              <a:buNone/>
            </a:pPr>
            <a:endParaRPr lang="en-GB" b="1" dirty="0" smtClean="0"/>
          </a:p>
          <a:p>
            <a:pPr marL="457200" indent="-457200" fontAlgn="auto">
              <a:spcAft>
                <a:spcPts val="0"/>
              </a:spcAft>
              <a:buSzPct val="120000"/>
              <a:buFont typeface="Wingdings" pitchFamily="2" charset="2"/>
              <a:buNone/>
            </a:pPr>
            <a:endParaRPr lang="en-GB" b="1" dirty="0" smtClean="0"/>
          </a:p>
          <a:p>
            <a:pPr marL="457200" indent="-457200" fontAlgn="auto">
              <a:spcAft>
                <a:spcPts val="0"/>
              </a:spcAft>
              <a:buSzPct val="120000"/>
              <a:buFont typeface="Wingdings" pitchFamily="2" charset="2"/>
              <a:buNone/>
            </a:pPr>
            <a:endParaRPr lang="en-GB" sz="2000" dirty="0" smtClean="0"/>
          </a:p>
        </p:txBody>
      </p:sp>
      <p:sp>
        <p:nvSpPr>
          <p:cNvPr id="18" name="TextBox 17"/>
          <p:cNvSpPr txBox="1"/>
          <p:nvPr/>
        </p:nvSpPr>
        <p:spPr>
          <a:xfrm>
            <a:off x="3756945" y="2037849"/>
            <a:ext cx="4078517" cy="830997"/>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dirty="0" smtClean="0"/>
              <a:t>What’s wrong with this?</a:t>
            </a:r>
          </a:p>
          <a:p>
            <a:r>
              <a:rPr lang="en-US" sz="2400" dirty="0" smtClean="0"/>
              <a:t>Can you draw the  picture?</a:t>
            </a:r>
            <a:endParaRPr lang="en-SG" sz="2400" dirty="0"/>
          </a:p>
        </p:txBody>
      </p:sp>
      <p:sp>
        <p:nvSpPr>
          <p:cNvPr id="19" name="TextBox 18"/>
          <p:cNvSpPr txBox="1"/>
          <p:nvPr/>
        </p:nvSpPr>
        <p:spPr>
          <a:xfrm>
            <a:off x="722821" y="4597366"/>
            <a:ext cx="8042807" cy="144655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60363" indent="-360363">
              <a:spcAft>
                <a:spcPts val="600"/>
              </a:spcAft>
              <a:buFont typeface="Wingdings" pitchFamily="2" charset="2"/>
              <a:buChar char="§"/>
              <a:tabLst>
                <a:tab pos="360363" algn="l"/>
              </a:tabLst>
            </a:pPr>
            <a:r>
              <a:rPr lang="en-US" sz="2000" dirty="0" smtClean="0"/>
              <a:t>Where is the pointer </a:t>
            </a:r>
            <a:r>
              <a:rPr lang="en-US" sz="2000" dirty="0" smtClean="0">
                <a:solidFill>
                  <a:srgbClr val="FF0000"/>
                </a:solidFill>
              </a:rPr>
              <a:t>n</a:t>
            </a:r>
            <a:r>
              <a:rPr lang="en-US" sz="2000" dirty="0" smtClean="0"/>
              <a:t> pointing to?</a:t>
            </a:r>
          </a:p>
          <a:p>
            <a:pPr marL="360363" indent="-360363">
              <a:spcAft>
                <a:spcPts val="600"/>
              </a:spcAft>
              <a:buFont typeface="Wingdings" pitchFamily="2" charset="2"/>
              <a:buChar char="§"/>
              <a:tabLst>
                <a:tab pos="360363" algn="l"/>
              </a:tabLst>
            </a:pPr>
            <a:r>
              <a:rPr lang="en-US" sz="2000" dirty="0" smtClean="0"/>
              <a:t>Where is the value </a:t>
            </a:r>
            <a:r>
              <a:rPr lang="en-US" sz="2000" dirty="0" smtClean="0">
                <a:solidFill>
                  <a:srgbClr val="008000"/>
                </a:solidFill>
              </a:rPr>
              <a:t>123</a:t>
            </a:r>
            <a:r>
              <a:rPr lang="en-US" sz="2000" dirty="0" smtClean="0"/>
              <a:t> assigned to?</a:t>
            </a:r>
          </a:p>
          <a:p>
            <a:pPr marL="360363" indent="-360363">
              <a:buFont typeface="Wingdings" pitchFamily="2" charset="2"/>
              <a:buChar char="§"/>
              <a:tabLst>
                <a:tab pos="360363" algn="l"/>
              </a:tabLst>
            </a:pPr>
            <a:r>
              <a:rPr lang="en-US" sz="2000" dirty="0" smtClean="0"/>
              <a:t>Result: Segmentation Fault (core dumped)</a:t>
            </a:r>
          </a:p>
          <a:p>
            <a:pPr marL="817563" lvl="1" indent="-360363">
              <a:buFont typeface="Wingdings" pitchFamily="2" charset="2"/>
              <a:buChar char="§"/>
              <a:tabLst>
                <a:tab pos="360363" algn="l"/>
              </a:tabLst>
            </a:pPr>
            <a:r>
              <a:rPr lang="en-US" dirty="0" smtClean="0">
                <a:solidFill>
                  <a:srgbClr val="0000FF"/>
                </a:solidFill>
              </a:rPr>
              <a:t>Remove the file “core” from your directory. </a:t>
            </a:r>
            <a:r>
              <a:rPr lang="en-US" dirty="0" smtClean="0"/>
              <a:t>It takes up a lot of space!</a:t>
            </a:r>
            <a:endParaRPr lang="en-SG" dirty="0"/>
          </a:p>
        </p:txBody>
      </p:sp>
      <p:grpSp>
        <p:nvGrpSpPr>
          <p:cNvPr id="20" name="Group 19"/>
          <p:cNvGrpSpPr/>
          <p:nvPr/>
        </p:nvGrpSpPr>
        <p:grpSpPr>
          <a:xfrm>
            <a:off x="5923544" y="2964750"/>
            <a:ext cx="1326533" cy="912313"/>
            <a:chOff x="5831012" y="2964750"/>
            <a:chExt cx="1326533" cy="912313"/>
          </a:xfrm>
        </p:grpSpPr>
        <p:grpSp>
          <p:nvGrpSpPr>
            <p:cNvPr id="22" name="Group 21"/>
            <p:cNvGrpSpPr/>
            <p:nvPr/>
          </p:nvGrpSpPr>
          <p:grpSpPr>
            <a:xfrm>
              <a:off x="5831012" y="3178562"/>
              <a:ext cx="971699" cy="698501"/>
              <a:chOff x="6168199" y="3455233"/>
              <a:chExt cx="971699" cy="698501"/>
            </a:xfrm>
          </p:grpSpPr>
          <p:grpSp>
            <p:nvGrpSpPr>
              <p:cNvPr id="31" name="Group 15"/>
              <p:cNvGrpSpPr>
                <a:grpSpLocks/>
              </p:cNvGrpSpPr>
              <p:nvPr/>
            </p:nvGrpSpPr>
            <p:grpSpPr bwMode="auto">
              <a:xfrm>
                <a:off x="6168199" y="3606602"/>
                <a:ext cx="798662" cy="547132"/>
                <a:chOff x="6027680" y="1987635"/>
                <a:chExt cx="798178" cy="547580"/>
              </a:xfrm>
            </p:grpSpPr>
            <p:sp>
              <p:nvSpPr>
                <p:cNvPr id="33" name="TextBox 16"/>
                <p:cNvSpPr txBox="1">
                  <a:spLocks noChangeArrowheads="1"/>
                </p:cNvSpPr>
                <p:nvPr/>
              </p:nvSpPr>
              <p:spPr bwMode="auto">
                <a:xfrm>
                  <a:off x="6027680" y="1987635"/>
                  <a:ext cx="336331" cy="369635"/>
                </a:xfrm>
                <a:prstGeom prst="rect">
                  <a:avLst/>
                </a:prstGeom>
                <a:noFill/>
                <a:ln w="9525">
                  <a:noFill/>
                  <a:miter lim="800000"/>
                  <a:headEnd/>
                  <a:tailEnd/>
                </a:ln>
              </p:spPr>
              <p:txBody>
                <a:bodyPr>
                  <a:spAutoFit/>
                </a:bodyPr>
                <a:lstStyle/>
                <a:p>
                  <a:r>
                    <a:rPr lang="en-US" dirty="0" smtClean="0">
                      <a:latin typeface="Calibri" pitchFamily="34" charset="0"/>
                    </a:rPr>
                    <a:t>n</a:t>
                  </a:r>
                  <a:endParaRPr lang="en-SG" dirty="0">
                    <a:latin typeface="Calibri" pitchFamily="34" charset="0"/>
                  </a:endParaRPr>
                </a:p>
              </p:txBody>
            </p:sp>
            <p:sp>
              <p:nvSpPr>
                <p:cNvPr id="34" name="TextBox 17"/>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32" name="Straight Arrow Connector 31"/>
              <p:cNvCxnSpPr>
                <a:cxnSpLocks noChangeShapeType="1"/>
              </p:cNvCxnSpPr>
              <p:nvPr/>
            </p:nvCxnSpPr>
            <p:spPr bwMode="auto">
              <a:xfrm rot="5400000" flipH="1" flipV="1">
                <a:off x="6663648" y="3499683"/>
                <a:ext cx="520700" cy="431800"/>
              </a:xfrm>
              <a:prstGeom prst="straightConnector1">
                <a:avLst/>
              </a:prstGeom>
              <a:noFill/>
              <a:ln w="19050" cap="sq" algn="ctr">
                <a:solidFill>
                  <a:srgbClr val="0000FF"/>
                </a:solidFill>
                <a:round/>
                <a:headEnd/>
                <a:tailEnd type="triangle" w="med" len="med"/>
              </a:ln>
            </p:spPr>
          </p:cxnSp>
        </p:grpSp>
        <p:sp>
          <p:nvSpPr>
            <p:cNvPr id="30" name="TextBox 16"/>
            <p:cNvSpPr txBox="1">
              <a:spLocks noChangeArrowheads="1"/>
            </p:cNvSpPr>
            <p:nvPr/>
          </p:nvSpPr>
          <p:spPr bwMode="auto">
            <a:xfrm>
              <a:off x="6784924" y="2964750"/>
              <a:ext cx="372621" cy="461665"/>
            </a:xfrm>
            <a:prstGeom prst="rect">
              <a:avLst/>
            </a:prstGeom>
            <a:noFill/>
            <a:ln w="9525">
              <a:noFill/>
              <a:miter lim="800000"/>
              <a:headEnd/>
              <a:tailEnd/>
            </a:ln>
          </p:spPr>
          <p:txBody>
            <a:bodyPr wrap="square">
              <a:spAutoFit/>
            </a:bodyPr>
            <a:lstStyle/>
            <a:p>
              <a:r>
                <a:rPr lang="en-US" sz="2400" dirty="0" smtClean="0">
                  <a:latin typeface="Calibri" pitchFamily="34" charset="0"/>
                </a:rPr>
                <a:t>?</a:t>
              </a:r>
              <a:endParaRPr lang="en-SG" sz="2400" dirty="0">
                <a:latin typeface="Calibri" pitchFamily="34" charset="0"/>
              </a:endParaRPr>
            </a:p>
          </p:txBody>
        </p:sp>
      </p:grpSp>
    </p:spTree>
    <p:extLst>
      <p:ext uri="{BB962C8B-B14F-4D97-AF65-F5344CB8AC3E}">
        <p14:creationId xmlns:p14="http://schemas.microsoft.com/office/powerpoint/2010/main" val="34805552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dissolv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dissolv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8. Why Do We Use Pointers?</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14</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dirty="0" smtClean="0"/>
              <a:t>It might appear that having a pointer to point to a variable is redundant since we can access the variable directly</a:t>
            </a:r>
            <a:endParaRPr lang="en-US" sz="2400" dirty="0"/>
          </a:p>
          <a:p>
            <a:pPr marL="342900" indent="-342900">
              <a:spcBef>
                <a:spcPts val="1200"/>
              </a:spcBef>
              <a:buClr>
                <a:schemeClr val="accent4">
                  <a:lumMod val="60000"/>
                  <a:lumOff val="40000"/>
                </a:schemeClr>
              </a:buClr>
              <a:buSzPct val="75000"/>
              <a:buFont typeface="Wingdings" pitchFamily="2" charset="2"/>
              <a:buChar char="n"/>
            </a:pPr>
            <a:r>
              <a:rPr lang="en-US" sz="2400" dirty="0" smtClean="0"/>
              <a:t>The purpose of pointers is apparent later when we pass the address of a variable into a function, in the following scenarios:</a:t>
            </a:r>
          </a:p>
          <a:p>
            <a:pPr marL="800100" lvl="1" indent="-342900">
              <a:spcBef>
                <a:spcPts val="1200"/>
              </a:spcBef>
              <a:buClr>
                <a:schemeClr val="accent4">
                  <a:lumMod val="60000"/>
                  <a:lumOff val="40000"/>
                </a:schemeClr>
              </a:buClr>
              <a:buSzPct val="75000"/>
              <a:buFont typeface="Wingdings" pitchFamily="2" charset="2"/>
              <a:buChar char="n"/>
            </a:pPr>
            <a:r>
              <a:rPr lang="en-US" sz="2000" dirty="0"/>
              <a:t>To pass the address of the first element of an array to a function so that </a:t>
            </a:r>
            <a:r>
              <a:rPr lang="en-US" sz="2000"/>
              <a:t>the </a:t>
            </a:r>
            <a:r>
              <a:rPr lang="en-US" sz="2000" smtClean="0"/>
              <a:t>function</a:t>
            </a:r>
            <a:r>
              <a:rPr lang="en-US" sz="2000" smtClean="0"/>
              <a:t> </a:t>
            </a:r>
            <a:r>
              <a:rPr lang="en-US" sz="2000" dirty="0"/>
              <a:t>can access all elements in the array (</a:t>
            </a:r>
            <a:r>
              <a:rPr lang="en-US" sz="2000"/>
              <a:t>Unit </a:t>
            </a:r>
            <a:r>
              <a:rPr lang="en-US" sz="2000" smtClean="0"/>
              <a:t>9 </a:t>
            </a:r>
            <a:r>
              <a:rPr lang="en-US" sz="2000" dirty="0" smtClean="0"/>
              <a:t>Arrays, and </a:t>
            </a:r>
            <a:r>
              <a:rPr lang="en-US" sz="2000" smtClean="0"/>
              <a:t>Unit 10 </a:t>
            </a:r>
            <a:r>
              <a:rPr lang="en-US" sz="2000" dirty="0" smtClean="0"/>
              <a:t>Multidimensional Arrays)</a:t>
            </a:r>
            <a:endParaRPr lang="en-US" sz="2000" dirty="0"/>
          </a:p>
          <a:p>
            <a:pPr marL="800100" lvl="1" indent="-342900">
              <a:spcBef>
                <a:spcPts val="1200"/>
              </a:spcBef>
              <a:buClr>
                <a:schemeClr val="accent4">
                  <a:lumMod val="60000"/>
                  <a:lumOff val="40000"/>
                </a:schemeClr>
              </a:buClr>
              <a:buSzPct val="75000"/>
              <a:buFont typeface="Wingdings" pitchFamily="2" charset="2"/>
              <a:buChar char="n"/>
            </a:pPr>
            <a:r>
              <a:rPr lang="en-US" sz="2000" dirty="0" smtClean="0"/>
              <a:t>To pass the addresses of two or more variables to a function so that </a:t>
            </a:r>
            <a:r>
              <a:rPr lang="en-US" sz="2000" smtClean="0"/>
              <a:t>the </a:t>
            </a:r>
            <a:r>
              <a:rPr lang="en-US" sz="2000" smtClean="0"/>
              <a:t>function</a:t>
            </a:r>
            <a:r>
              <a:rPr lang="en-US" sz="2000" smtClean="0"/>
              <a:t> </a:t>
            </a:r>
            <a:r>
              <a:rPr lang="en-US" sz="2000" dirty="0" smtClean="0"/>
              <a:t>can pass back </a:t>
            </a:r>
            <a:r>
              <a:rPr lang="en-US" sz="2000" smtClean="0"/>
              <a:t>to </a:t>
            </a:r>
            <a:r>
              <a:rPr lang="en-US" sz="2000" smtClean="0"/>
              <a:t>its</a:t>
            </a:r>
            <a:r>
              <a:rPr lang="en-US" sz="2000" smtClean="0"/>
              <a:t> </a:t>
            </a:r>
            <a:r>
              <a:rPr lang="en-US" sz="2000" dirty="0" smtClean="0"/>
              <a:t>caller new values for the variables (</a:t>
            </a:r>
            <a:r>
              <a:rPr lang="en-US" sz="2000" smtClean="0"/>
              <a:t>Unit 11 </a:t>
            </a:r>
            <a:r>
              <a:rPr lang="en-US" sz="2000" dirty="0" smtClean="0"/>
              <a:t>Modular Programming – More about Functions)</a:t>
            </a:r>
          </a:p>
        </p:txBody>
      </p:sp>
    </p:spTree>
    <p:extLst>
      <p:ext uri="{BB962C8B-B14F-4D97-AF65-F5344CB8AC3E}">
        <p14:creationId xmlns:p14="http://schemas.microsoft.com/office/powerpoint/2010/main" val="28880639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dissolv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dissolv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dissolve">
                                      <p:cBhvr>
                                        <p:cTn id="2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Summary</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15</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Declaring a pointer variable</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Using a pointer variable to point to a variable</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Hence</a:t>
            </a:r>
            <a:r>
              <a:rPr lang="en-US" sz="2400" smtClean="0"/>
              <a:t>, </a:t>
            </a:r>
            <a:r>
              <a:rPr lang="en-US" sz="2400" smtClean="0"/>
              <a:t>assessing a variable through </a:t>
            </a:r>
            <a:r>
              <a:rPr lang="en-US" sz="2400" dirty="0" smtClean="0"/>
              <a:t>the pointer </a:t>
            </a:r>
            <a:r>
              <a:rPr lang="en-US" sz="2400" smtClean="0"/>
              <a:t>variable </a:t>
            </a:r>
            <a:r>
              <a:rPr lang="en-US" sz="2400" smtClean="0"/>
              <a:t>that points to</a:t>
            </a:r>
            <a:r>
              <a:rPr lang="en-US" sz="2400"/>
              <a:t> </a:t>
            </a:r>
            <a:r>
              <a:rPr lang="en-US" sz="2400" smtClean="0"/>
              <a:t>it</a:t>
            </a:r>
            <a:endParaRPr lang="en-US" sz="2400" dirty="0" smtClean="0"/>
          </a:p>
        </p:txBody>
      </p:sp>
    </p:spTree>
    <p:extLst>
      <p:ext uri="{BB962C8B-B14F-4D97-AF65-F5344CB8AC3E}">
        <p14:creationId xmlns:p14="http://schemas.microsoft.com/office/powerpoint/2010/main" val="172948981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dirty="0" smtClean="0"/>
              <a:t>CS1010 (AY2014/5 Semester 1)</a:t>
            </a:r>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a:t>Unit8 - </a:t>
            </a:r>
            <a:fld id="{F7EC234A-9094-4BB8-9EA4-75ECDA8A365B}" type="slidenum">
              <a:rPr lang="en-US"/>
              <a:pPr>
                <a:defRPr/>
              </a:pPr>
              <a:t>16</a:t>
            </a:fld>
            <a:endParaRPr lang="en-US"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dirty="0" smtClean="0"/>
              <a:t>© NUS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Unit 8: </a:t>
            </a:r>
            <a:r>
              <a:rPr lang="en-GB" sz="3600" dirty="0" smtClean="0">
                <a:solidFill>
                  <a:srgbClr val="0000FF"/>
                </a:solidFill>
              </a:rPr>
              <a:t>Pointers</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smtClean="0"/>
              <a:t>Unit8 </a:t>
            </a:r>
            <a:r>
              <a:rPr sz="1200" smtClean="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txBox="1">
            <a:spLocks noChangeArrowheads="1"/>
          </p:cNvSpPr>
          <p:nvPr/>
        </p:nvSpPr>
        <p:spPr>
          <a:xfrm>
            <a:off x="673100" y="1280212"/>
            <a:ext cx="7620000" cy="206086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Objective:</a:t>
            </a:r>
          </a:p>
          <a:p>
            <a:pPr marL="682625" lvl="1" indent="-407988" fontAlgn="auto">
              <a:spcBef>
                <a:spcPts val="600"/>
              </a:spcBef>
              <a:spcAft>
                <a:spcPts val="0"/>
              </a:spcAft>
              <a:buSzPct val="120000"/>
              <a:buFont typeface="Wingdings" pitchFamily="2" charset="2"/>
              <a:buChar char="§"/>
            </a:pPr>
            <a:r>
              <a:rPr lang="en-GB" sz="2400" dirty="0" smtClean="0"/>
              <a:t>Learning about pointers and how to use them to access other variables</a:t>
            </a: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dissolve">
                                      <p:cBhvr>
                                        <p:cTn id="10"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8041037129971">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Unit 8: </a:t>
            </a:r>
            <a:r>
              <a:rPr lang="en-GB" sz="3600" dirty="0" smtClean="0">
                <a:solidFill>
                  <a:srgbClr val="0000FF"/>
                </a:solidFill>
              </a:rPr>
              <a:t>Pointers</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3</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HighlightTextShape201406201824391195"/>
          <p:cNvSpPr>
            <a:spLocks noGrp="1" noChangeArrowheads="1"/>
          </p:cNvSpPr>
          <p:nvPr>
            <p:ph idx="1"/>
          </p:nvPr>
        </p:nvSpPr>
        <p:spPr>
          <a:xfrm>
            <a:off x="418641" y="1282890"/>
            <a:ext cx="8420559" cy="5205832"/>
          </a:xfrm>
        </p:spPr>
        <p:txBody>
          <a:bodyPr>
            <a:normAutofit/>
          </a:bodyPr>
          <a:lstStyle/>
          <a:p>
            <a:pPr marL="514350" indent="-514350" eaLnBrk="1" hangingPunct="1">
              <a:spcBef>
                <a:spcPts val="1200"/>
              </a:spcBef>
              <a:buClrTx/>
              <a:buSzPct val="100000"/>
              <a:buFont typeface="+mj-lt"/>
              <a:buAutoNum type="arabicPeriod"/>
            </a:pPr>
            <a:r>
              <a:rPr lang="en-GB" sz="2800" dirty="0" smtClean="0"/>
              <a:t>Variable and Its Address</a:t>
            </a:r>
          </a:p>
          <a:p>
            <a:pPr marL="514350" indent="-514350" eaLnBrk="1" hangingPunct="1">
              <a:spcBef>
                <a:spcPts val="1200"/>
              </a:spcBef>
              <a:buClrTx/>
              <a:buSzPct val="100000"/>
              <a:buFont typeface="+mj-lt"/>
              <a:buAutoNum type="arabicPeriod"/>
            </a:pPr>
            <a:r>
              <a:rPr lang="en-GB" sz="2800" dirty="0" smtClean="0"/>
              <a:t>Pointer</a:t>
            </a:r>
            <a:endParaRPr lang="en-GB" sz="2400" dirty="0" smtClean="0"/>
          </a:p>
          <a:p>
            <a:pPr marL="514350" indent="-514350">
              <a:spcBef>
                <a:spcPts val="1200"/>
              </a:spcBef>
              <a:buClrTx/>
              <a:buSzPct val="100000"/>
              <a:buFont typeface="+mj-lt"/>
              <a:buAutoNum type="arabicPeriod"/>
            </a:pPr>
            <a:r>
              <a:rPr lang="en-GB" sz="2800" dirty="0" smtClean="0"/>
              <a:t>Declaring a Pointer</a:t>
            </a:r>
          </a:p>
          <a:p>
            <a:pPr marL="514350" indent="-514350">
              <a:spcBef>
                <a:spcPts val="1200"/>
              </a:spcBef>
              <a:buClrTx/>
              <a:buSzPct val="100000"/>
              <a:buFont typeface="+mj-lt"/>
              <a:buAutoNum type="arabicPeriod"/>
            </a:pPr>
            <a:r>
              <a:rPr lang="en-GB" sz="2800" dirty="0" smtClean="0"/>
              <a:t>Assigning Value to a Pointer</a:t>
            </a:r>
          </a:p>
          <a:p>
            <a:pPr marL="514350" indent="-514350">
              <a:spcBef>
                <a:spcPts val="1200"/>
              </a:spcBef>
              <a:buClrTx/>
              <a:buSzPct val="100000"/>
              <a:buFont typeface="+mj-lt"/>
              <a:buAutoNum type="arabicPeriod"/>
            </a:pPr>
            <a:r>
              <a:rPr lang="en-GB" sz="2800" dirty="0" smtClean="0"/>
              <a:t>Accessing Variable Through Pointer</a:t>
            </a:r>
          </a:p>
          <a:p>
            <a:pPr marL="514350" indent="-514350">
              <a:spcBef>
                <a:spcPts val="1200"/>
              </a:spcBef>
              <a:buClrTx/>
              <a:buSzPct val="100000"/>
              <a:buFont typeface="+mj-lt"/>
              <a:buAutoNum type="arabicPeriod"/>
            </a:pPr>
            <a:r>
              <a:rPr lang="en-GB" sz="2800" dirty="0" smtClean="0"/>
              <a:t>Examples</a:t>
            </a:r>
          </a:p>
          <a:p>
            <a:pPr marL="514350" indent="-514350">
              <a:spcBef>
                <a:spcPts val="1200"/>
              </a:spcBef>
              <a:buClrTx/>
              <a:buSzPct val="100000"/>
              <a:buFont typeface="+mj-lt"/>
              <a:buAutoNum type="arabicPeriod"/>
            </a:pPr>
            <a:r>
              <a:rPr lang="en-GB" sz="2800" dirty="0" smtClean="0"/>
              <a:t>Common Mistake</a:t>
            </a:r>
          </a:p>
          <a:p>
            <a:pPr marL="514350" indent="-514350">
              <a:spcBef>
                <a:spcPts val="1200"/>
              </a:spcBef>
              <a:buClrTx/>
              <a:buSzPct val="100000"/>
              <a:buFont typeface="+mj-lt"/>
              <a:buAutoNum type="arabicPeriod"/>
            </a:pPr>
            <a:r>
              <a:rPr lang="en-GB" sz="2800" dirty="0" smtClean="0"/>
              <a:t>Why Do We Use Pointers?</a:t>
            </a:r>
          </a:p>
        </p:txBody>
      </p:sp>
    </p:spTree>
    <p:extLst>
      <p:ext uri="{BB962C8B-B14F-4D97-AF65-F5344CB8AC3E}">
        <p14:creationId xmlns:p14="http://schemas.microsoft.com/office/powerpoint/2010/main" val="215165727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Variable and Its Address (1/2)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4</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367861" y="1324303"/>
            <a:ext cx="5502166" cy="1986456"/>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A </a:t>
            </a:r>
            <a:r>
              <a:rPr lang="en-US" sz="2400" dirty="0" smtClean="0">
                <a:solidFill>
                  <a:srgbClr val="0000FF"/>
                </a:solidFill>
                <a:latin typeface="Arial" pitchFamily="34" charset="0"/>
                <a:cs typeface="Arial" pitchFamily="34" charset="0"/>
              </a:rPr>
              <a:t>variable</a:t>
            </a:r>
            <a:r>
              <a:rPr lang="en-US" sz="2400" dirty="0" smtClean="0">
                <a:latin typeface="Arial" pitchFamily="34" charset="0"/>
                <a:cs typeface="Arial" pitchFamily="34" charset="0"/>
              </a:rPr>
              <a:t> has a unique </a:t>
            </a:r>
            <a:r>
              <a:rPr lang="en-US" sz="2400" dirty="0" smtClean="0">
                <a:solidFill>
                  <a:srgbClr val="0000FF"/>
                </a:solidFill>
                <a:latin typeface="Arial" pitchFamily="34" charset="0"/>
                <a:cs typeface="Arial" pitchFamily="34" charset="0"/>
              </a:rPr>
              <a:t>name</a:t>
            </a:r>
            <a:r>
              <a:rPr lang="en-US" sz="2400" dirty="0" smtClean="0">
                <a:latin typeface="Arial" pitchFamily="34" charset="0"/>
                <a:cs typeface="Arial" pitchFamily="34" charset="0"/>
              </a:rPr>
              <a:t> (identifier) in the function it is declared in, it belongs to some </a:t>
            </a:r>
            <a:r>
              <a:rPr lang="en-US" sz="2400" dirty="0" smtClean="0">
                <a:solidFill>
                  <a:srgbClr val="0000FF"/>
                </a:solidFill>
                <a:latin typeface="Arial" pitchFamily="34" charset="0"/>
                <a:cs typeface="Arial" pitchFamily="34" charset="0"/>
              </a:rPr>
              <a:t>data type</a:t>
            </a:r>
            <a:r>
              <a:rPr lang="en-US" sz="2400" dirty="0" smtClean="0">
                <a:latin typeface="Arial" pitchFamily="34" charset="0"/>
                <a:cs typeface="Arial" pitchFamily="34" charset="0"/>
              </a:rPr>
              <a:t>, and it contains a </a:t>
            </a:r>
            <a:r>
              <a:rPr lang="en-US" sz="2400" dirty="0" smtClean="0">
                <a:solidFill>
                  <a:srgbClr val="0000FF"/>
                </a:solidFill>
                <a:latin typeface="Arial" pitchFamily="34" charset="0"/>
                <a:cs typeface="Arial" pitchFamily="34" charset="0"/>
              </a:rPr>
              <a:t>value</a:t>
            </a:r>
            <a:r>
              <a:rPr lang="en-US" sz="2400" dirty="0" smtClean="0">
                <a:latin typeface="Arial" pitchFamily="34" charset="0"/>
                <a:cs typeface="Arial" pitchFamily="34" charset="0"/>
              </a:rPr>
              <a:t> of that type.</a:t>
            </a:r>
          </a:p>
        </p:txBody>
      </p:sp>
      <p:sp>
        <p:nvSpPr>
          <p:cNvPr id="9" name="Content Placeholder 1"/>
          <p:cNvSpPr txBox="1">
            <a:spLocks/>
          </p:cNvSpPr>
          <p:nvPr/>
        </p:nvSpPr>
        <p:spPr>
          <a:xfrm>
            <a:off x="367861" y="3423914"/>
            <a:ext cx="6080236" cy="284012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A variable occupies some space in the memory, and hence it has an </a:t>
            </a:r>
            <a:r>
              <a:rPr lang="en-US" dirty="0" smtClean="0">
                <a:solidFill>
                  <a:srgbClr val="0000FF"/>
                </a:solidFill>
                <a:latin typeface="Arial" pitchFamily="34" charset="0"/>
                <a:cs typeface="Arial" pitchFamily="34" charset="0"/>
              </a:rPr>
              <a:t>address</a:t>
            </a:r>
            <a:r>
              <a:rPr lang="en-US" dirty="0" smtClean="0">
                <a:latin typeface="Arial" pitchFamily="34" charset="0"/>
                <a:cs typeface="Arial" pitchFamily="34" charset="0"/>
              </a:rPr>
              <a:t>.</a:t>
            </a:r>
          </a:p>
          <a:p>
            <a:pPr marL="352425" indent="-35242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The programmer usually does not need to know the address of the variable (she simply refers to the variable by its name), but the system keeps track of the variable’s address.</a:t>
            </a:r>
            <a:endParaRPr lang="en-US" dirty="0">
              <a:latin typeface="Arial" pitchFamily="34" charset="0"/>
              <a:cs typeface="Arial" pitchFamily="34" charset="0"/>
            </a:endParaRPr>
          </a:p>
        </p:txBody>
      </p:sp>
      <p:sp>
        <p:nvSpPr>
          <p:cNvPr id="2" name="[TextBox 1]"/>
          <p:cNvSpPr txBox="1"/>
          <p:nvPr/>
        </p:nvSpPr>
        <p:spPr>
          <a:xfrm>
            <a:off x="6584731" y="1797269"/>
            <a:ext cx="1960180" cy="830997"/>
          </a:xfrm>
          <a:prstGeom prst="rect">
            <a:avLst/>
          </a:prstGeom>
          <a:solidFill>
            <a:srgbClr val="FFFF99"/>
          </a:solidFill>
          <a:ln>
            <a:solidFill>
              <a:srgbClr val="0000FF"/>
            </a:solidFill>
          </a:ln>
        </p:spPr>
        <p:txBody>
          <a:bodyPr wrap="square" rtlCol="0">
            <a:spAutoFit/>
          </a:bodyPr>
          <a:lstStyle/>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a:t>
            </a:r>
          </a:p>
          <a:p>
            <a:r>
              <a:rPr lang="en-US" sz="2400" b="1" dirty="0" smtClean="0">
                <a:latin typeface="Courier New" panose="02070309020205020404" pitchFamily="49" charset="0"/>
                <a:cs typeface="Courier New" panose="02070309020205020404" pitchFamily="49" charset="0"/>
              </a:rPr>
              <a:t>a = </a:t>
            </a:r>
            <a:r>
              <a:rPr lang="en-US" sz="2400" b="1" dirty="0" smtClean="0">
                <a:solidFill>
                  <a:srgbClr val="008000"/>
                </a:solidFill>
                <a:latin typeface="Courier New" panose="02070309020205020404" pitchFamily="49" charset="0"/>
                <a:cs typeface="Courier New" panose="02070309020205020404" pitchFamily="49" charset="0"/>
              </a:rPr>
              <a:t>123</a:t>
            </a:r>
            <a:r>
              <a:rPr lang="en-US" sz="2400" b="1" dirty="0" smtClean="0">
                <a:latin typeface="Courier New" panose="02070309020205020404" pitchFamily="49" charset="0"/>
                <a:cs typeface="Courier New" panose="02070309020205020404" pitchFamily="49" charset="0"/>
              </a:rPr>
              <a:t>;</a:t>
            </a:r>
            <a:endParaRPr lang="en-US" sz="2400" b="1" dirty="0">
              <a:latin typeface="Courier New" panose="02070309020205020404" pitchFamily="49" charset="0"/>
              <a:cs typeface="Courier New" panose="02070309020205020404" pitchFamily="49" charset="0"/>
            </a:endParaRPr>
          </a:p>
        </p:txBody>
      </p:sp>
      <p:grpSp>
        <p:nvGrpSpPr>
          <p:cNvPr id="20" name="Group 19"/>
          <p:cNvGrpSpPr/>
          <p:nvPr/>
        </p:nvGrpSpPr>
        <p:grpSpPr>
          <a:xfrm>
            <a:off x="5901558" y="1151958"/>
            <a:ext cx="1413642" cy="771435"/>
            <a:chOff x="5901558" y="1151958"/>
            <a:chExt cx="1413642" cy="771435"/>
          </a:xfrm>
        </p:grpSpPr>
        <p:cxnSp>
          <p:nvCxnSpPr>
            <p:cNvPr id="4" name="Straight Arrow Connector 3"/>
            <p:cNvCxnSpPr/>
            <p:nvPr/>
          </p:nvCxnSpPr>
          <p:spPr>
            <a:xfrm>
              <a:off x="6713482" y="1552068"/>
              <a:ext cx="128752" cy="37132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901558" y="1151958"/>
              <a:ext cx="1413642" cy="400110"/>
            </a:xfrm>
            <a:prstGeom prst="rect">
              <a:avLst/>
            </a:prstGeom>
            <a:noFill/>
          </p:spPr>
          <p:txBody>
            <a:bodyPr wrap="square" rtlCol="0">
              <a:spAutoFit/>
            </a:bodyPr>
            <a:lstStyle/>
            <a:p>
              <a:r>
                <a:rPr lang="en-US" sz="2000" dirty="0" smtClean="0">
                  <a:solidFill>
                    <a:srgbClr val="C00000"/>
                  </a:solidFill>
                </a:rPr>
                <a:t>Data type</a:t>
              </a:r>
              <a:endParaRPr lang="en-US" sz="2000" dirty="0">
                <a:solidFill>
                  <a:srgbClr val="C00000"/>
                </a:solidFill>
              </a:endParaRPr>
            </a:p>
          </p:txBody>
        </p:sp>
      </p:grpSp>
      <p:grpSp>
        <p:nvGrpSpPr>
          <p:cNvPr id="22" name="Group 21"/>
          <p:cNvGrpSpPr/>
          <p:nvPr/>
        </p:nvGrpSpPr>
        <p:grpSpPr>
          <a:xfrm>
            <a:off x="7525406" y="1139716"/>
            <a:ext cx="1019505" cy="783677"/>
            <a:chOff x="7525406" y="1139716"/>
            <a:chExt cx="1019505" cy="783677"/>
          </a:xfrm>
        </p:grpSpPr>
        <p:cxnSp>
          <p:nvCxnSpPr>
            <p:cNvPr id="16" name="Straight Arrow Connector 15"/>
            <p:cNvCxnSpPr/>
            <p:nvPr/>
          </p:nvCxnSpPr>
          <p:spPr>
            <a:xfrm flipH="1">
              <a:off x="7525406" y="1487274"/>
              <a:ext cx="349469" cy="436119"/>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564821" y="1139716"/>
              <a:ext cx="980090" cy="400110"/>
            </a:xfrm>
            <a:prstGeom prst="rect">
              <a:avLst/>
            </a:prstGeom>
            <a:noFill/>
          </p:spPr>
          <p:txBody>
            <a:bodyPr wrap="square" rtlCol="0">
              <a:spAutoFit/>
            </a:bodyPr>
            <a:lstStyle/>
            <a:p>
              <a:r>
                <a:rPr lang="en-US" sz="2000" dirty="0" smtClean="0">
                  <a:solidFill>
                    <a:srgbClr val="C00000"/>
                  </a:solidFill>
                </a:rPr>
                <a:t>Name</a:t>
              </a:r>
              <a:endParaRPr lang="en-US" sz="2000" dirty="0">
                <a:solidFill>
                  <a:srgbClr val="C00000"/>
                </a:solidFill>
              </a:endParaRPr>
            </a:p>
          </p:txBody>
        </p:sp>
      </p:grpSp>
      <p:grpSp>
        <p:nvGrpSpPr>
          <p:cNvPr id="23" name="Group 22"/>
          <p:cNvGrpSpPr/>
          <p:nvPr/>
        </p:nvGrpSpPr>
        <p:grpSpPr>
          <a:xfrm>
            <a:off x="5344510" y="2529098"/>
            <a:ext cx="3641835" cy="673284"/>
            <a:chOff x="5344510" y="2529098"/>
            <a:chExt cx="3641835" cy="673284"/>
          </a:xfrm>
        </p:grpSpPr>
        <p:cxnSp>
          <p:nvCxnSpPr>
            <p:cNvPr id="19" name="Straight Arrow Connector 18"/>
            <p:cNvCxnSpPr/>
            <p:nvPr/>
          </p:nvCxnSpPr>
          <p:spPr>
            <a:xfrm flipV="1">
              <a:off x="7315200" y="2529098"/>
              <a:ext cx="240423" cy="34096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344510" y="2802272"/>
              <a:ext cx="3641835" cy="400110"/>
            </a:xfrm>
            <a:prstGeom prst="rect">
              <a:avLst/>
            </a:prstGeom>
            <a:noFill/>
          </p:spPr>
          <p:txBody>
            <a:bodyPr wrap="square" rtlCol="0">
              <a:spAutoFit/>
            </a:bodyPr>
            <a:lstStyle/>
            <a:p>
              <a:r>
                <a:rPr lang="en-US" sz="2000" dirty="0" smtClean="0">
                  <a:solidFill>
                    <a:srgbClr val="C00000"/>
                  </a:solidFill>
                </a:rPr>
                <a:t>May only contain integer value</a:t>
              </a:r>
              <a:endParaRPr lang="en-US" sz="2000" dirty="0">
                <a:solidFill>
                  <a:srgbClr val="C00000"/>
                </a:solidFill>
              </a:endParaRPr>
            </a:p>
          </p:txBody>
        </p:sp>
      </p:grpSp>
      <p:grpSp>
        <p:nvGrpSpPr>
          <p:cNvPr id="26" name="[Group 25]"/>
          <p:cNvGrpSpPr/>
          <p:nvPr/>
        </p:nvGrpSpPr>
        <p:grpSpPr>
          <a:xfrm>
            <a:off x="6910551" y="3725423"/>
            <a:ext cx="1305909" cy="1045044"/>
            <a:chOff x="6910551" y="3725423"/>
            <a:chExt cx="1305909" cy="1045044"/>
          </a:xfrm>
        </p:grpSpPr>
        <p:sp>
          <p:nvSpPr>
            <p:cNvPr id="24" name="Rectangle 23"/>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28" name="TextBox 27"/>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sp>
        <p:nvSpPr>
          <p:cNvPr id="29" name="[TextBox 28]"/>
          <p:cNvSpPr txBox="1"/>
          <p:nvPr/>
        </p:nvSpPr>
        <p:spPr>
          <a:xfrm>
            <a:off x="6842234" y="4940595"/>
            <a:ext cx="1986456" cy="1323439"/>
          </a:xfrm>
          <a:prstGeom prst="rect">
            <a:avLst/>
          </a:prstGeom>
          <a:noFill/>
        </p:spPr>
        <p:txBody>
          <a:bodyPr wrap="square" rtlCol="0">
            <a:spAutoFit/>
          </a:bodyPr>
          <a:lstStyle/>
          <a:p>
            <a:r>
              <a:rPr lang="en-US" sz="2000" i="1" dirty="0" smtClean="0"/>
              <a:t>Where is variable </a:t>
            </a:r>
            <a:r>
              <a:rPr lang="en-US" sz="2000" dirty="0" smtClean="0">
                <a:solidFill>
                  <a:srgbClr val="C00000"/>
                </a:solidFill>
              </a:rPr>
              <a:t>a</a:t>
            </a:r>
            <a:r>
              <a:rPr lang="en-US" sz="2000" i="1" dirty="0" smtClean="0"/>
              <a:t> located in the memory?</a:t>
            </a:r>
            <a:endParaRPr lang="en-US" sz="2000" i="1" dirty="0"/>
          </a:p>
        </p:txBody>
      </p:sp>
    </p:spTree>
    <p:extLst>
      <p:ext uri="{BB962C8B-B14F-4D97-AF65-F5344CB8AC3E}">
        <p14:creationId xmlns:p14="http://schemas.microsoft.com/office/powerpoint/2010/main" val="23214989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dissolve">
                                      <p:cBhvr>
                                        <p:cTn id="11" dur="500"/>
                                        <p:tgtEl>
                                          <p:spTgt spid="20"/>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dissolve">
                                      <p:cBhvr>
                                        <p:cTn id="15" dur="500"/>
                                        <p:tgtEl>
                                          <p:spTgt spid="22"/>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dissolve">
                                      <p:cBhvr>
                                        <p:cTn id="19" dur="5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dissolve">
                                      <p:cBhvr>
                                        <p:cTn id="29" dur="500"/>
                                        <p:tgtEl>
                                          <p:spTgt spid="26"/>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dissolve">
                                      <p:cBhvr>
                                        <p:cTn id="3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Variable and Its Address (2/2)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5</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457199" y="1324303"/>
            <a:ext cx="8008883" cy="1024759"/>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You may refer to the address of a variable by using the </a:t>
            </a:r>
            <a:r>
              <a:rPr lang="en-US" dirty="0" smtClean="0">
                <a:solidFill>
                  <a:srgbClr val="C00000"/>
                </a:solidFill>
                <a:latin typeface="Arial" pitchFamily="34" charset="0"/>
                <a:cs typeface="Arial" pitchFamily="34" charset="0"/>
              </a:rPr>
              <a:t>address operator</a:t>
            </a:r>
            <a:r>
              <a:rPr lang="en-US" dirty="0" smtClean="0">
                <a:latin typeface="Arial" pitchFamily="34" charset="0"/>
                <a:cs typeface="Arial" pitchFamily="34" charset="0"/>
              </a:rPr>
              <a:t>: </a:t>
            </a:r>
            <a:r>
              <a:rPr lang="en-US" dirty="0" smtClean="0">
                <a:solidFill>
                  <a:srgbClr val="C00000"/>
                </a:solidFill>
                <a:latin typeface="Arial" pitchFamily="34" charset="0"/>
                <a:cs typeface="Arial" pitchFamily="34" charset="0"/>
              </a:rPr>
              <a:t>&amp; </a:t>
            </a:r>
            <a:r>
              <a:rPr lang="en-US" dirty="0" smtClean="0">
                <a:latin typeface="Arial" pitchFamily="34" charset="0"/>
                <a:cs typeface="Arial" pitchFamily="34" charset="0"/>
              </a:rPr>
              <a:t>(ampersand</a:t>
            </a:r>
            <a:r>
              <a:rPr lang="en-US" dirty="0">
                <a:latin typeface="Arial" pitchFamily="34" charset="0"/>
                <a:cs typeface="Arial" pitchFamily="34" charset="0"/>
              </a:rPr>
              <a:t>)</a:t>
            </a:r>
            <a:endParaRPr lang="en-US" sz="2400" dirty="0" smtClean="0">
              <a:latin typeface="Arial" pitchFamily="34" charset="0"/>
              <a:cs typeface="Arial" pitchFamily="34" charset="0"/>
            </a:endParaRPr>
          </a:p>
        </p:txBody>
      </p:sp>
      <p:sp>
        <p:nvSpPr>
          <p:cNvPr id="9" name="Content Placeholder 1"/>
          <p:cNvSpPr txBox="1">
            <a:spLocks/>
          </p:cNvSpPr>
          <p:nvPr/>
        </p:nvSpPr>
        <p:spPr>
          <a:xfrm>
            <a:off x="457199" y="3742022"/>
            <a:ext cx="8334704" cy="256418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solidFill>
                  <a:srgbClr val="C00000"/>
                </a:solidFill>
                <a:latin typeface="Arial" pitchFamily="34" charset="0"/>
                <a:cs typeface="Arial" pitchFamily="34" charset="0"/>
              </a:rPr>
              <a:t>%p </a:t>
            </a:r>
            <a:r>
              <a:rPr lang="en-US" dirty="0" smtClean="0">
                <a:latin typeface="Arial" pitchFamily="34" charset="0"/>
                <a:cs typeface="Arial" pitchFamily="34" charset="0"/>
              </a:rPr>
              <a:t>is used as the format specifier for addresses</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Addresses are printed out in </a:t>
            </a:r>
            <a:r>
              <a:rPr lang="en-US" dirty="0" smtClean="0">
                <a:solidFill>
                  <a:srgbClr val="0000FF"/>
                </a:solidFill>
                <a:latin typeface="Arial" pitchFamily="34" charset="0"/>
                <a:cs typeface="Arial" pitchFamily="34" charset="0"/>
              </a:rPr>
              <a:t>hexadecimal</a:t>
            </a:r>
            <a:r>
              <a:rPr lang="en-US" dirty="0" smtClean="0">
                <a:latin typeface="Arial" pitchFamily="34" charset="0"/>
                <a:cs typeface="Arial" pitchFamily="34" charset="0"/>
              </a:rPr>
              <a:t> (base 16) format</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The address of a variable </a:t>
            </a:r>
            <a:r>
              <a:rPr lang="en-US" u="sng" dirty="0" smtClean="0">
                <a:latin typeface="Arial" pitchFamily="34" charset="0"/>
                <a:cs typeface="Arial" pitchFamily="34" charset="0"/>
              </a:rPr>
              <a:t>varies from run to run</a:t>
            </a:r>
            <a:r>
              <a:rPr lang="en-US" dirty="0" smtClean="0">
                <a:latin typeface="Arial" pitchFamily="34" charset="0"/>
                <a:cs typeface="Arial" pitchFamily="34" charset="0"/>
              </a:rPr>
              <a:t>, as the system allocates any free memory to the variable</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Test </a:t>
            </a:r>
            <a:r>
              <a:rPr lang="en-US" smtClean="0">
                <a:latin typeface="Arial" pitchFamily="34" charset="0"/>
                <a:cs typeface="Arial" pitchFamily="34" charset="0"/>
              </a:rPr>
              <a:t>out </a:t>
            </a:r>
            <a:r>
              <a:rPr lang="en-US" smtClean="0">
                <a:solidFill>
                  <a:srgbClr val="0000FF"/>
                </a:solidFill>
                <a:latin typeface="Arial" pitchFamily="34" charset="0"/>
                <a:cs typeface="Arial" pitchFamily="34" charset="0"/>
              </a:rPr>
              <a:t>Unit8_Address.c</a:t>
            </a:r>
            <a:r>
              <a:rPr lang="en-US" smtClean="0">
                <a:latin typeface="Arial" pitchFamily="34" charset="0"/>
                <a:cs typeface="Arial" pitchFamily="34" charset="0"/>
              </a:rPr>
              <a:t> </a:t>
            </a:r>
            <a:endParaRPr lang="en-US" dirty="0">
              <a:latin typeface="Arial" pitchFamily="34" charset="0"/>
              <a:cs typeface="Arial" pitchFamily="34" charset="0"/>
            </a:endParaRPr>
          </a:p>
        </p:txBody>
      </p:sp>
      <p:sp>
        <p:nvSpPr>
          <p:cNvPr id="27" name="[TextBox 1]"/>
          <p:cNvSpPr txBox="1"/>
          <p:nvPr/>
        </p:nvSpPr>
        <p:spPr>
          <a:xfrm>
            <a:off x="685800" y="2295505"/>
            <a:ext cx="4721772" cy="1200329"/>
          </a:xfrm>
          <a:prstGeom prst="rect">
            <a:avLst/>
          </a:prstGeom>
          <a:solidFill>
            <a:srgbClr val="FFFF99"/>
          </a:solidFill>
          <a:ln>
            <a:solidFill>
              <a:srgbClr val="0000FF"/>
            </a:solidFill>
          </a:ln>
        </p:spPr>
        <p:txBody>
          <a:bodyPr wrap="square" rtlCol="0">
            <a:spAutoFit/>
          </a:bodyPr>
          <a:lstStyle/>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 = </a:t>
            </a:r>
            <a:r>
              <a:rPr lang="en-US" sz="2400" b="1" dirty="0" smtClean="0">
                <a:solidFill>
                  <a:srgbClr val="008000"/>
                </a:solidFill>
                <a:latin typeface="Courier New" panose="02070309020205020404" pitchFamily="49" charset="0"/>
                <a:cs typeface="Courier New" panose="02070309020205020404" pitchFamily="49" charset="0"/>
              </a:rPr>
              <a:t>123</a:t>
            </a:r>
            <a:r>
              <a:rPr lang="en-US" sz="2400" b="1" dirty="0" smtClean="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printf(</a:t>
            </a:r>
            <a:r>
              <a:rPr lang="en-US" sz="2400" b="1" dirty="0" smtClean="0">
                <a:solidFill>
                  <a:srgbClr val="008000"/>
                </a:solidFill>
                <a:latin typeface="Courier New" panose="02070309020205020404" pitchFamily="49" charset="0"/>
                <a:cs typeface="Courier New" panose="02070309020205020404" pitchFamily="49" charset="0"/>
              </a:rPr>
              <a:t>"a = </a:t>
            </a:r>
            <a:r>
              <a:rPr lang="en-US" sz="2400" b="1" dirty="0" smtClean="0">
                <a:solidFill>
                  <a:srgbClr val="FF0000"/>
                </a:solidFill>
                <a:latin typeface="Courier New" panose="02070309020205020404" pitchFamily="49" charset="0"/>
                <a:cs typeface="Courier New" panose="02070309020205020404" pitchFamily="49" charset="0"/>
              </a:rPr>
              <a:t>%d\n</a:t>
            </a:r>
            <a:r>
              <a:rPr lang="en-US" sz="2400" b="1" dirty="0" smtClean="0">
                <a:solidFill>
                  <a:srgbClr val="008000"/>
                </a:solidFill>
                <a:latin typeface="Courier New" panose="02070309020205020404" pitchFamily="49" charset="0"/>
                <a:cs typeface="Courier New" panose="02070309020205020404" pitchFamily="49" charset="0"/>
              </a:rPr>
              <a:t>"</a:t>
            </a:r>
            <a:r>
              <a:rPr lang="en-US" sz="2400" b="1" dirty="0" smtClean="0">
                <a:latin typeface="Courier New" panose="02070309020205020404" pitchFamily="49" charset="0"/>
                <a:cs typeface="Courier New" panose="02070309020205020404" pitchFamily="49" charset="0"/>
              </a:rPr>
              <a:t>, a);</a:t>
            </a:r>
          </a:p>
          <a:p>
            <a:r>
              <a:rPr lang="en-US" sz="2400" b="1" dirty="0">
                <a:latin typeface="Courier New" panose="02070309020205020404" pitchFamily="49" charset="0"/>
                <a:cs typeface="Courier New" panose="02070309020205020404" pitchFamily="49" charset="0"/>
              </a:rPr>
              <a:t>p</a:t>
            </a:r>
            <a:r>
              <a:rPr lang="en-US" sz="2400" b="1" dirty="0" smtClean="0">
                <a:latin typeface="Courier New" panose="02070309020205020404" pitchFamily="49" charset="0"/>
                <a:cs typeface="Courier New" panose="02070309020205020404" pitchFamily="49" charset="0"/>
              </a:rPr>
              <a:t>rintf(</a:t>
            </a:r>
            <a:r>
              <a:rPr lang="en-US" sz="2400" b="1" dirty="0" smtClean="0">
                <a:solidFill>
                  <a:srgbClr val="008000"/>
                </a:solidFill>
                <a:latin typeface="Courier New" panose="02070309020205020404" pitchFamily="49" charset="0"/>
                <a:cs typeface="Courier New" panose="02070309020205020404" pitchFamily="49" charset="0"/>
              </a:rPr>
              <a:t>"&amp;a = </a:t>
            </a:r>
            <a:r>
              <a:rPr lang="en-US" sz="2400" b="1" dirty="0" smtClean="0">
                <a:solidFill>
                  <a:srgbClr val="FF0000"/>
                </a:solidFill>
                <a:latin typeface="Courier New" panose="02070309020205020404" pitchFamily="49" charset="0"/>
                <a:cs typeface="Courier New" panose="02070309020205020404" pitchFamily="49" charset="0"/>
              </a:rPr>
              <a:t>%p\n</a:t>
            </a:r>
            <a:r>
              <a:rPr lang="en-US" sz="2400" b="1" dirty="0" smtClean="0">
                <a:solidFill>
                  <a:srgbClr val="008000"/>
                </a:solidFill>
                <a:latin typeface="Courier New" panose="02070309020205020404" pitchFamily="49" charset="0"/>
                <a:cs typeface="Courier New" panose="02070309020205020404" pitchFamily="49" charset="0"/>
              </a:rPr>
              <a:t>"</a:t>
            </a:r>
            <a:r>
              <a:rPr lang="en-US" sz="2400" b="1" dirty="0" smtClean="0">
                <a:latin typeface="Courier New" panose="02070309020205020404" pitchFamily="49" charset="0"/>
                <a:cs typeface="Courier New" panose="02070309020205020404" pitchFamily="49" charset="0"/>
              </a:rPr>
              <a:t>, &amp;a); </a:t>
            </a:r>
            <a:endParaRPr lang="en-US" sz="2400" b="1" dirty="0">
              <a:latin typeface="Courier New" panose="02070309020205020404" pitchFamily="49" charset="0"/>
              <a:cs typeface="Courier New" panose="02070309020205020404" pitchFamily="49" charset="0"/>
            </a:endParaRPr>
          </a:p>
        </p:txBody>
      </p:sp>
      <p:sp>
        <p:nvSpPr>
          <p:cNvPr id="30" name="[TextBox 1]"/>
          <p:cNvSpPr txBox="1"/>
          <p:nvPr/>
        </p:nvSpPr>
        <p:spPr>
          <a:xfrm>
            <a:off x="5772604" y="2312809"/>
            <a:ext cx="2866899" cy="830997"/>
          </a:xfrm>
          <a:prstGeom prst="rect">
            <a:avLst/>
          </a:prstGeom>
          <a:solidFill>
            <a:srgbClr val="CC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a = 123</a:t>
            </a:r>
          </a:p>
          <a:p>
            <a:r>
              <a:rPr lang="en-US" sz="2400" b="1" dirty="0" smtClean="0">
                <a:latin typeface="Courier New" panose="02070309020205020404" pitchFamily="49" charset="0"/>
                <a:cs typeface="Courier New" panose="02070309020205020404" pitchFamily="49" charset="0"/>
              </a:rPr>
              <a:t>&amp;a = ffbff7dc</a:t>
            </a:r>
            <a:endParaRPr lang="en-US" sz="2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235757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dissolv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7"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 Pointer</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6</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457199" y="1213945"/>
            <a:ext cx="8008883" cy="1970689"/>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A variable that contains the address of another variable is called a </a:t>
            </a:r>
            <a:r>
              <a:rPr lang="en-US" dirty="0" smtClean="0">
                <a:solidFill>
                  <a:srgbClr val="0000FF"/>
                </a:solidFill>
                <a:latin typeface="Arial" pitchFamily="34" charset="0"/>
                <a:cs typeface="Arial" pitchFamily="34" charset="0"/>
              </a:rPr>
              <a:t>pointer variable</a:t>
            </a:r>
            <a:r>
              <a:rPr lang="en-US" dirty="0" smtClean="0">
                <a:latin typeface="Arial" pitchFamily="34" charset="0"/>
                <a:cs typeface="Arial" pitchFamily="34" charset="0"/>
              </a:rPr>
              <a:t>, or simply, a </a:t>
            </a:r>
            <a:r>
              <a:rPr lang="en-US" dirty="0" smtClean="0">
                <a:solidFill>
                  <a:srgbClr val="0000FF"/>
                </a:solidFill>
                <a:latin typeface="Arial" pitchFamily="34" charset="0"/>
                <a:cs typeface="Arial" pitchFamily="34" charset="0"/>
              </a:rPr>
              <a:t>pointer</a:t>
            </a:r>
            <a:r>
              <a:rPr lang="en-US" dirty="0" smtClean="0">
                <a:latin typeface="Arial" pitchFamily="34" charset="0"/>
                <a:cs typeface="Arial" pitchFamily="34" charset="0"/>
              </a:rPr>
              <a:t>.</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Example: a pointer variable </a:t>
            </a:r>
            <a:r>
              <a:rPr lang="en-US" sz="2400" dirty="0" smtClean="0">
                <a:solidFill>
                  <a:srgbClr val="C00000"/>
                </a:solidFill>
                <a:latin typeface="Arial" pitchFamily="34" charset="0"/>
                <a:cs typeface="Arial" pitchFamily="34" charset="0"/>
              </a:rPr>
              <a:t>a_ptr</a:t>
            </a:r>
            <a:r>
              <a:rPr lang="en-US" sz="2400" dirty="0" smtClean="0">
                <a:latin typeface="Arial" pitchFamily="34" charset="0"/>
                <a:cs typeface="Arial" pitchFamily="34" charset="0"/>
              </a:rPr>
              <a:t> is shown as a blue box below. It contains the address of variable </a:t>
            </a:r>
            <a:r>
              <a:rPr lang="en-US" sz="2400" dirty="0" smtClean="0">
                <a:solidFill>
                  <a:srgbClr val="C00000"/>
                </a:solidFill>
                <a:latin typeface="Arial" pitchFamily="34" charset="0"/>
                <a:cs typeface="Arial" pitchFamily="34" charset="0"/>
              </a:rPr>
              <a:t>a</a:t>
            </a:r>
            <a:r>
              <a:rPr lang="en-US" sz="2400" dirty="0" smtClean="0">
                <a:latin typeface="Arial" pitchFamily="34" charset="0"/>
                <a:cs typeface="Arial" pitchFamily="34" charset="0"/>
              </a:rPr>
              <a:t>. </a:t>
            </a:r>
          </a:p>
        </p:txBody>
      </p:sp>
      <p:sp>
        <p:nvSpPr>
          <p:cNvPr id="9" name="Content Placeholder 1"/>
          <p:cNvSpPr txBox="1">
            <a:spLocks/>
          </p:cNvSpPr>
          <p:nvPr/>
        </p:nvSpPr>
        <p:spPr>
          <a:xfrm>
            <a:off x="457199" y="4147409"/>
            <a:ext cx="8334704" cy="129277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Variable </a:t>
            </a:r>
            <a:r>
              <a:rPr lang="en-US" dirty="0" smtClean="0">
                <a:solidFill>
                  <a:srgbClr val="C00000"/>
                </a:solidFill>
                <a:latin typeface="Arial" pitchFamily="34" charset="0"/>
                <a:cs typeface="Arial" pitchFamily="34" charset="0"/>
              </a:rPr>
              <a:t>a_ptr</a:t>
            </a:r>
            <a:r>
              <a:rPr lang="en-US" dirty="0" smtClean="0">
                <a:latin typeface="Arial" pitchFamily="34" charset="0"/>
                <a:cs typeface="Arial" pitchFamily="34" charset="0"/>
              </a:rPr>
              <a:t> is said to be </a:t>
            </a:r>
            <a:r>
              <a:rPr lang="en-US" dirty="0" smtClean="0">
                <a:solidFill>
                  <a:srgbClr val="0000FF"/>
                </a:solidFill>
                <a:latin typeface="Arial" pitchFamily="34" charset="0"/>
                <a:cs typeface="Arial" pitchFamily="34" charset="0"/>
              </a:rPr>
              <a:t>pointing to </a:t>
            </a:r>
            <a:r>
              <a:rPr lang="en-US" dirty="0" smtClean="0">
                <a:latin typeface="Arial" pitchFamily="34" charset="0"/>
                <a:cs typeface="Arial" pitchFamily="34" charset="0"/>
              </a:rPr>
              <a:t>variable </a:t>
            </a:r>
            <a:r>
              <a:rPr lang="en-US" dirty="0" smtClean="0">
                <a:solidFill>
                  <a:srgbClr val="C00000"/>
                </a:solidFill>
                <a:latin typeface="Arial" pitchFamily="34" charset="0"/>
                <a:cs typeface="Arial" pitchFamily="34" charset="0"/>
              </a:rPr>
              <a:t>a</a:t>
            </a:r>
            <a:r>
              <a:rPr lang="en-US" dirty="0" smtClean="0">
                <a:latin typeface="Arial" pitchFamily="34" charset="0"/>
                <a:cs typeface="Arial" pitchFamily="34" charset="0"/>
              </a:rPr>
              <a:t>. </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If the address of </a:t>
            </a:r>
            <a:r>
              <a:rPr lang="en-US" dirty="0" smtClean="0">
                <a:solidFill>
                  <a:srgbClr val="C00000"/>
                </a:solidFill>
                <a:latin typeface="Arial" pitchFamily="34" charset="0"/>
                <a:cs typeface="Arial" pitchFamily="34" charset="0"/>
              </a:rPr>
              <a:t>a</a:t>
            </a:r>
            <a:r>
              <a:rPr lang="en-US" dirty="0" smtClean="0">
                <a:latin typeface="Arial" pitchFamily="34" charset="0"/>
                <a:cs typeface="Arial" pitchFamily="34" charset="0"/>
              </a:rPr>
              <a:t> is immaterial, we simply draw an arrow from the blue box to the variable it points to.</a:t>
            </a:r>
          </a:p>
        </p:txBody>
      </p:sp>
      <p:grpSp>
        <p:nvGrpSpPr>
          <p:cNvPr id="5" name="Group 4"/>
          <p:cNvGrpSpPr/>
          <p:nvPr/>
        </p:nvGrpSpPr>
        <p:grpSpPr>
          <a:xfrm>
            <a:off x="2037693" y="2838176"/>
            <a:ext cx="6580787" cy="1215718"/>
            <a:chOff x="2037693" y="2864158"/>
            <a:chExt cx="6580787" cy="1215718"/>
          </a:xfrm>
        </p:grpSpPr>
        <p:grpSp>
          <p:nvGrpSpPr>
            <p:cNvPr id="10" name="[Group 25]"/>
            <p:cNvGrpSpPr/>
            <p:nvPr/>
          </p:nvGrpSpPr>
          <p:grpSpPr>
            <a:xfrm>
              <a:off x="4271141" y="2864158"/>
              <a:ext cx="1305909" cy="1045044"/>
              <a:chOff x="6910551" y="3725423"/>
              <a:chExt cx="1305909" cy="1045044"/>
            </a:xfrm>
          </p:grpSpPr>
          <p:sp>
            <p:nvSpPr>
              <p:cNvPr id="13" name="Rectangle 12"/>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15" name="TextBox 14"/>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grpSp>
          <p:nvGrpSpPr>
            <p:cNvPr id="16" name="[Group 25]"/>
            <p:cNvGrpSpPr/>
            <p:nvPr/>
          </p:nvGrpSpPr>
          <p:grpSpPr>
            <a:xfrm>
              <a:off x="2037693" y="2864158"/>
              <a:ext cx="1305909" cy="1045044"/>
              <a:chOff x="6910551" y="3725423"/>
              <a:chExt cx="1305909" cy="1045044"/>
            </a:xfrm>
          </p:grpSpPr>
          <p:sp>
            <p:nvSpPr>
              <p:cNvPr id="17" name="Rectangle 16"/>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910551" y="3725423"/>
                <a:ext cx="789588" cy="400110"/>
              </a:xfrm>
              <a:prstGeom prst="rect">
                <a:avLst/>
              </a:prstGeom>
              <a:noFill/>
            </p:spPr>
            <p:txBody>
              <a:bodyPr wrap="square" rtlCol="0">
                <a:spAutoFit/>
              </a:bodyPr>
              <a:lstStyle/>
              <a:p>
                <a:r>
                  <a:rPr lang="en-US" sz="2000" dirty="0" smtClean="0"/>
                  <a:t>a_ptr</a:t>
                </a:r>
                <a:endParaRPr lang="en-US" sz="2000" dirty="0"/>
              </a:p>
            </p:txBody>
          </p:sp>
          <p:sp>
            <p:nvSpPr>
              <p:cNvPr id="19" name="TextBox 18"/>
              <p:cNvSpPr txBox="1"/>
              <p:nvPr/>
            </p:nvSpPr>
            <p:spPr>
              <a:xfrm>
                <a:off x="7183819" y="4255102"/>
                <a:ext cx="1032641" cy="400110"/>
              </a:xfrm>
              <a:prstGeom prst="rect">
                <a:avLst/>
              </a:prstGeom>
              <a:noFill/>
            </p:spPr>
            <p:txBody>
              <a:bodyPr wrap="square" rtlCol="0">
                <a:spAutoFit/>
              </a:bodyPr>
              <a:lstStyle/>
              <a:p>
                <a:pPr algn="ctr"/>
                <a:r>
                  <a:rPr lang="en-US" sz="2000" dirty="0" smtClean="0"/>
                  <a:t>ffbff7dc</a:t>
                </a:r>
                <a:endParaRPr lang="en-US" sz="2000" dirty="0"/>
              </a:p>
            </p:txBody>
          </p:sp>
        </p:grpSp>
        <p:sp>
          <p:nvSpPr>
            <p:cNvPr id="20" name="[TextBox 28]"/>
            <p:cNvSpPr txBox="1"/>
            <p:nvPr/>
          </p:nvSpPr>
          <p:spPr>
            <a:xfrm>
              <a:off x="5959363" y="3064213"/>
              <a:ext cx="2659117" cy="1015663"/>
            </a:xfrm>
            <a:prstGeom prst="rect">
              <a:avLst/>
            </a:prstGeom>
            <a:noFill/>
          </p:spPr>
          <p:txBody>
            <a:bodyPr wrap="square" rtlCol="0">
              <a:spAutoFit/>
            </a:bodyPr>
            <a:lstStyle/>
            <a:p>
              <a:r>
                <a:rPr lang="en-US" sz="2000" i="1" dirty="0" smtClean="0"/>
                <a:t>Assuming that variable </a:t>
              </a:r>
              <a:r>
                <a:rPr lang="en-US" sz="2000" dirty="0" smtClean="0">
                  <a:solidFill>
                    <a:srgbClr val="C00000"/>
                  </a:solidFill>
                </a:rPr>
                <a:t>a</a:t>
              </a:r>
              <a:r>
                <a:rPr lang="en-US" sz="2000" i="1" dirty="0" smtClean="0"/>
                <a:t> is located at address </a:t>
              </a:r>
              <a:r>
                <a:rPr lang="en-US" sz="2000" dirty="0" smtClean="0"/>
                <a:t>ffbff7dc.</a:t>
              </a:r>
              <a:endParaRPr lang="en-US" sz="2000" dirty="0"/>
            </a:p>
          </p:txBody>
        </p:sp>
      </p:grpSp>
      <p:grpSp>
        <p:nvGrpSpPr>
          <p:cNvPr id="6" name="[Group 5]"/>
          <p:cNvGrpSpPr/>
          <p:nvPr/>
        </p:nvGrpSpPr>
        <p:grpSpPr>
          <a:xfrm>
            <a:off x="2037693" y="5398483"/>
            <a:ext cx="3539357" cy="1045044"/>
            <a:chOff x="2037693" y="5517932"/>
            <a:chExt cx="3539357" cy="1045044"/>
          </a:xfrm>
        </p:grpSpPr>
        <p:grpSp>
          <p:nvGrpSpPr>
            <p:cNvPr id="21" name="[Group 25]"/>
            <p:cNvGrpSpPr/>
            <p:nvPr/>
          </p:nvGrpSpPr>
          <p:grpSpPr>
            <a:xfrm>
              <a:off x="4271141" y="5517932"/>
              <a:ext cx="1305909" cy="1045044"/>
              <a:chOff x="6910551" y="3725423"/>
              <a:chExt cx="1305909" cy="1045044"/>
            </a:xfrm>
          </p:grpSpPr>
          <p:sp>
            <p:nvSpPr>
              <p:cNvPr id="22" name="Rectangle 21"/>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24" name="TextBox 23"/>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grpSp>
          <p:nvGrpSpPr>
            <p:cNvPr id="25" name="[Group 25]"/>
            <p:cNvGrpSpPr/>
            <p:nvPr/>
          </p:nvGrpSpPr>
          <p:grpSpPr>
            <a:xfrm>
              <a:off x="2037693" y="5517932"/>
              <a:ext cx="1305909" cy="1045044"/>
              <a:chOff x="6910551" y="3725423"/>
              <a:chExt cx="1305909" cy="1045044"/>
            </a:xfrm>
          </p:grpSpPr>
          <p:sp>
            <p:nvSpPr>
              <p:cNvPr id="26" name="Rectangle 25"/>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6910551" y="3725423"/>
                <a:ext cx="789588" cy="400110"/>
              </a:xfrm>
              <a:prstGeom prst="rect">
                <a:avLst/>
              </a:prstGeom>
              <a:noFill/>
            </p:spPr>
            <p:txBody>
              <a:bodyPr wrap="square" rtlCol="0">
                <a:spAutoFit/>
              </a:bodyPr>
              <a:lstStyle/>
              <a:p>
                <a:r>
                  <a:rPr lang="en-US" sz="2000" dirty="0" smtClean="0"/>
                  <a:t>a_ptr</a:t>
                </a:r>
                <a:endParaRPr lang="en-US" sz="2000" dirty="0"/>
              </a:p>
            </p:txBody>
          </p:sp>
        </p:grpSp>
        <p:cxnSp>
          <p:nvCxnSpPr>
            <p:cNvPr id="3" name="Straight Arrow Connector 2"/>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003830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 Declaring a Pointer</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7</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457199" y="2349063"/>
            <a:ext cx="8008883" cy="1387366"/>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solidFill>
                  <a:srgbClr val="C00000"/>
                </a:solidFill>
                <a:latin typeface="Arial" pitchFamily="34" charset="0"/>
                <a:cs typeface="Arial" pitchFamily="34" charset="0"/>
              </a:rPr>
              <a:t>pointer_name</a:t>
            </a:r>
            <a:r>
              <a:rPr lang="en-US" dirty="0" smtClean="0">
                <a:latin typeface="Arial" pitchFamily="34" charset="0"/>
                <a:cs typeface="Arial" pitchFamily="34" charset="0"/>
              </a:rPr>
              <a:t> is the name (identifier) of the pointer</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solidFill>
                  <a:srgbClr val="C00000"/>
                </a:solidFill>
                <a:latin typeface="Arial" pitchFamily="34" charset="0"/>
                <a:cs typeface="Arial" pitchFamily="34" charset="0"/>
              </a:rPr>
              <a:t>type</a:t>
            </a:r>
            <a:r>
              <a:rPr lang="en-US" sz="2400" dirty="0" smtClean="0">
                <a:latin typeface="Arial" pitchFamily="34" charset="0"/>
                <a:cs typeface="Arial" pitchFamily="34" charset="0"/>
              </a:rPr>
              <a:t> is  the data type of the variable this pointer may point to</a:t>
            </a:r>
          </a:p>
        </p:txBody>
      </p:sp>
      <p:sp>
        <p:nvSpPr>
          <p:cNvPr id="2" name="TextBox 1"/>
          <p:cNvSpPr txBox="1"/>
          <p:nvPr/>
        </p:nvSpPr>
        <p:spPr>
          <a:xfrm>
            <a:off x="2435772" y="1528069"/>
            <a:ext cx="3988676" cy="461665"/>
          </a:xfrm>
          <a:prstGeom prst="rect">
            <a:avLst/>
          </a:prstGeom>
          <a:solidFill>
            <a:srgbClr val="CCFF99"/>
          </a:solidFill>
        </p:spPr>
        <p:txBody>
          <a:bodyPr wrap="square" rtlCol="0">
            <a:spAutoFit/>
          </a:bodyPr>
          <a:lstStyle/>
          <a:p>
            <a:pPr algn="ctr"/>
            <a:r>
              <a:rPr lang="en-US" sz="2400" dirty="0" smtClean="0">
                <a:latin typeface="Lucida Console" panose="020B0609040504020204" pitchFamily="49" charset="0"/>
              </a:rPr>
              <a:t>type *pointer_name;</a:t>
            </a:r>
            <a:endParaRPr lang="en-US" sz="2400" dirty="0">
              <a:latin typeface="Lucida Console" panose="020B0609040504020204" pitchFamily="49" charset="0"/>
            </a:endParaRPr>
          </a:p>
        </p:txBody>
      </p:sp>
      <p:sp>
        <p:nvSpPr>
          <p:cNvPr id="29" name="TextBox 28"/>
          <p:cNvSpPr txBox="1"/>
          <p:nvPr/>
        </p:nvSpPr>
        <p:spPr>
          <a:xfrm>
            <a:off x="2995448" y="5186855"/>
            <a:ext cx="3226676" cy="461665"/>
          </a:xfrm>
          <a:prstGeom prst="rect">
            <a:avLst/>
          </a:prstGeom>
          <a:noFill/>
        </p:spPr>
        <p:txBody>
          <a:bodyPr wrap="square" rtlCol="0">
            <a:spAutoFit/>
          </a:bodyPr>
          <a:lstStyle/>
          <a:p>
            <a:r>
              <a:rPr lang="en-US" sz="2400" dirty="0" smtClean="0">
                <a:solidFill>
                  <a:srgbClr val="0000FF"/>
                </a:solidFill>
                <a:latin typeface="Lucida Console" panose="020B0609040504020204" pitchFamily="49" charset="0"/>
              </a:rPr>
              <a:t>int</a:t>
            </a:r>
            <a:r>
              <a:rPr lang="en-US" sz="2400" dirty="0" smtClean="0">
                <a:latin typeface="Lucida Console" panose="020B0609040504020204" pitchFamily="49" charset="0"/>
              </a:rPr>
              <a:t> *a_ptr;</a:t>
            </a:r>
            <a:endParaRPr lang="en-US" sz="2400" dirty="0">
              <a:latin typeface="Lucida Console" panose="020B0609040504020204" pitchFamily="49" charset="0"/>
            </a:endParaRPr>
          </a:p>
        </p:txBody>
      </p:sp>
      <p:sp>
        <p:nvSpPr>
          <p:cNvPr id="30" name="Content Placeholder 1"/>
          <p:cNvSpPr txBox="1">
            <a:spLocks/>
          </p:cNvSpPr>
          <p:nvPr/>
        </p:nvSpPr>
        <p:spPr>
          <a:xfrm>
            <a:off x="425669" y="3752193"/>
            <a:ext cx="8008883" cy="143466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Example: The following statement declares a pointer variable </a:t>
            </a:r>
            <a:r>
              <a:rPr lang="en-US" dirty="0" smtClean="0">
                <a:solidFill>
                  <a:srgbClr val="C00000"/>
                </a:solidFill>
                <a:latin typeface="Arial" pitchFamily="34" charset="0"/>
                <a:cs typeface="Arial" pitchFamily="34" charset="0"/>
              </a:rPr>
              <a:t>a_ptr</a:t>
            </a:r>
            <a:r>
              <a:rPr lang="en-US" dirty="0" smtClean="0">
                <a:latin typeface="Arial" pitchFamily="34" charset="0"/>
                <a:cs typeface="Arial" pitchFamily="34" charset="0"/>
              </a:rPr>
              <a:t> which may point to any </a:t>
            </a:r>
            <a:r>
              <a:rPr lang="en-US" dirty="0" smtClean="0">
                <a:solidFill>
                  <a:srgbClr val="0000FF"/>
                </a:solidFill>
                <a:latin typeface="Arial" pitchFamily="34" charset="0"/>
                <a:cs typeface="Arial" pitchFamily="34" charset="0"/>
              </a:rPr>
              <a:t>int</a:t>
            </a:r>
            <a:r>
              <a:rPr lang="en-US" dirty="0" smtClean="0">
                <a:latin typeface="Arial" pitchFamily="34" charset="0"/>
                <a:cs typeface="Arial" pitchFamily="34" charset="0"/>
              </a:rPr>
              <a:t> variable</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Good practice to name a pointer with suffix </a:t>
            </a:r>
            <a:r>
              <a:rPr lang="en-US" dirty="0" smtClean="0">
                <a:solidFill>
                  <a:srgbClr val="C00000"/>
                </a:solidFill>
                <a:latin typeface="Arial" pitchFamily="34" charset="0"/>
                <a:cs typeface="Arial" pitchFamily="34" charset="0"/>
              </a:rPr>
              <a:t>_ptr </a:t>
            </a:r>
            <a:r>
              <a:rPr lang="en-US" dirty="0" smtClean="0">
                <a:latin typeface="Arial" pitchFamily="34" charset="0"/>
                <a:cs typeface="Arial" pitchFamily="34" charset="0"/>
              </a:rPr>
              <a:t>or </a:t>
            </a:r>
            <a:r>
              <a:rPr lang="en-US" dirty="0" smtClean="0">
                <a:solidFill>
                  <a:srgbClr val="C00000"/>
                </a:solidFill>
                <a:latin typeface="Arial" pitchFamily="34" charset="0"/>
                <a:cs typeface="Arial" pitchFamily="34" charset="0"/>
              </a:rPr>
              <a:t>_p</a:t>
            </a:r>
          </a:p>
        </p:txBody>
      </p:sp>
      <p:sp>
        <p:nvSpPr>
          <p:cNvPr id="4" name="TextBox 3"/>
          <p:cNvSpPr txBox="1"/>
          <p:nvPr/>
        </p:nvSpPr>
        <p:spPr>
          <a:xfrm>
            <a:off x="882870" y="1277007"/>
            <a:ext cx="1371600" cy="461665"/>
          </a:xfrm>
          <a:prstGeom prst="rect">
            <a:avLst/>
          </a:prstGeom>
          <a:noFill/>
        </p:spPr>
        <p:txBody>
          <a:bodyPr wrap="square" rtlCol="0">
            <a:spAutoFit/>
          </a:bodyPr>
          <a:lstStyle/>
          <a:p>
            <a:r>
              <a:rPr lang="en-US" sz="2400" i="1" dirty="0" smtClean="0"/>
              <a:t>Syntax:</a:t>
            </a:r>
            <a:endParaRPr lang="en-US" sz="2400" i="1" dirty="0"/>
          </a:p>
        </p:txBody>
      </p:sp>
    </p:spTree>
    <p:extLst>
      <p:ext uri="{BB962C8B-B14F-4D97-AF65-F5344CB8AC3E}">
        <p14:creationId xmlns:p14="http://schemas.microsoft.com/office/powerpoint/2010/main" val="41029321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dissolve">
                                      <p:cBhvr>
                                        <p:cTn id="1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4. Assigning Value to a Pointer</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8</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457199" y="1191919"/>
            <a:ext cx="8008883" cy="1529255"/>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Since a pointer contains an address, only addresses may be assigned to a pointer</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Example: Assigning address of </a:t>
            </a:r>
            <a:r>
              <a:rPr lang="en-US" sz="2400" dirty="0" smtClean="0">
                <a:solidFill>
                  <a:srgbClr val="0000FF"/>
                </a:solidFill>
                <a:latin typeface="Arial" pitchFamily="34" charset="0"/>
                <a:cs typeface="Arial" pitchFamily="34" charset="0"/>
              </a:rPr>
              <a:t>a</a:t>
            </a:r>
            <a:r>
              <a:rPr lang="en-US" sz="2400" dirty="0" smtClean="0">
                <a:latin typeface="Arial" pitchFamily="34" charset="0"/>
                <a:cs typeface="Arial" pitchFamily="34" charset="0"/>
              </a:rPr>
              <a:t> to </a:t>
            </a:r>
            <a:r>
              <a:rPr lang="en-US" dirty="0">
                <a:solidFill>
                  <a:srgbClr val="0000FF"/>
                </a:solidFill>
                <a:latin typeface="Arial" pitchFamily="34" charset="0"/>
                <a:cs typeface="Arial" pitchFamily="34" charset="0"/>
              </a:rPr>
              <a:t>a</a:t>
            </a:r>
            <a:r>
              <a:rPr lang="en-US" sz="2400" dirty="0" smtClean="0">
                <a:solidFill>
                  <a:srgbClr val="0000FF"/>
                </a:solidFill>
                <a:latin typeface="Arial" pitchFamily="34" charset="0"/>
                <a:cs typeface="Arial" pitchFamily="34" charset="0"/>
              </a:rPr>
              <a:t>_ptr</a:t>
            </a:r>
          </a:p>
        </p:txBody>
      </p:sp>
      <p:sp>
        <p:nvSpPr>
          <p:cNvPr id="8" name="[TextBox 1]"/>
          <p:cNvSpPr txBox="1"/>
          <p:nvPr/>
        </p:nvSpPr>
        <p:spPr>
          <a:xfrm>
            <a:off x="914399" y="2573024"/>
            <a:ext cx="7930055" cy="1354217"/>
          </a:xfrm>
          <a:prstGeom prst="rect">
            <a:avLst/>
          </a:prstGeom>
          <a:solidFill>
            <a:srgbClr val="FFFF99"/>
          </a:solidFill>
          <a:ln>
            <a:solidFill>
              <a:srgbClr val="0000FF"/>
            </a:solidFill>
          </a:ln>
        </p:spPr>
        <p:txBody>
          <a:bodyPr wrap="square" rtlCol="0">
            <a:spAutoFit/>
          </a:bodyPr>
          <a:lstStyle/>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 = </a:t>
            </a:r>
            <a:r>
              <a:rPr lang="en-US" sz="2400" b="1" dirty="0" smtClean="0">
                <a:solidFill>
                  <a:srgbClr val="008000"/>
                </a:solidFill>
                <a:latin typeface="Courier New" panose="02070309020205020404" pitchFamily="49" charset="0"/>
                <a:cs typeface="Courier New" panose="02070309020205020404" pitchFamily="49" charset="0"/>
              </a:rPr>
              <a:t>123</a:t>
            </a:r>
            <a:r>
              <a:rPr lang="en-US" sz="2400" b="1" dirty="0" smtClean="0">
                <a:latin typeface="Courier New" panose="02070309020205020404" pitchFamily="49" charset="0"/>
                <a:cs typeface="Courier New" panose="02070309020205020404" pitchFamily="49" charset="0"/>
              </a:rPr>
              <a:t>;</a:t>
            </a:r>
          </a:p>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*a_ptr; </a:t>
            </a:r>
            <a:r>
              <a:rPr lang="en-US" sz="2400" b="1" dirty="0" smtClean="0">
                <a:solidFill>
                  <a:schemeClr val="tx2">
                    <a:lumMod val="50000"/>
                  </a:schemeClr>
                </a:solidFill>
                <a:latin typeface="Courier New" panose="02070309020205020404" pitchFamily="49" charset="0"/>
                <a:cs typeface="Courier New" panose="02070309020205020404" pitchFamily="49" charset="0"/>
              </a:rPr>
              <a:t>// declaring an int pointer</a:t>
            </a:r>
          </a:p>
          <a:p>
            <a:endParaRPr lang="en-US" sz="1000" b="1" dirty="0">
              <a:solidFill>
                <a:schemeClr val="tx2">
                  <a:lumMod val="50000"/>
                </a:schemeClr>
              </a:solidFill>
              <a:latin typeface="Courier New" panose="02070309020205020404" pitchFamily="49" charset="0"/>
              <a:cs typeface="Courier New" panose="02070309020205020404" pitchFamily="49" charset="0"/>
            </a:endParaRPr>
          </a:p>
          <a:p>
            <a:r>
              <a:rPr lang="en-US" sz="2400" b="1" dirty="0" smtClean="0">
                <a:latin typeface="Courier New" panose="02070309020205020404" pitchFamily="49" charset="0"/>
                <a:cs typeface="Courier New" panose="02070309020205020404" pitchFamily="49" charset="0"/>
              </a:rPr>
              <a:t>a_ptr = &amp;a;</a:t>
            </a:r>
          </a:p>
        </p:txBody>
      </p:sp>
      <p:grpSp>
        <p:nvGrpSpPr>
          <p:cNvPr id="9" name="[Group 5]"/>
          <p:cNvGrpSpPr/>
          <p:nvPr/>
        </p:nvGrpSpPr>
        <p:grpSpPr>
          <a:xfrm>
            <a:off x="2705755" y="3958638"/>
            <a:ext cx="3539357" cy="1045044"/>
            <a:chOff x="2037693" y="5517932"/>
            <a:chExt cx="3539357" cy="1045044"/>
          </a:xfrm>
        </p:grpSpPr>
        <p:grpSp>
          <p:nvGrpSpPr>
            <p:cNvPr id="10" name="[Group 25]"/>
            <p:cNvGrpSpPr/>
            <p:nvPr/>
          </p:nvGrpSpPr>
          <p:grpSpPr>
            <a:xfrm>
              <a:off x="4271141" y="5517932"/>
              <a:ext cx="1305909" cy="1045044"/>
              <a:chOff x="6910551" y="3725423"/>
              <a:chExt cx="1305909" cy="1045044"/>
            </a:xfrm>
          </p:grpSpPr>
          <p:sp>
            <p:nvSpPr>
              <p:cNvPr id="17" name="Rectangle 16"/>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19" name="TextBox 18"/>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grpSp>
          <p:nvGrpSpPr>
            <p:cNvPr id="13" name="[Group 25]"/>
            <p:cNvGrpSpPr/>
            <p:nvPr/>
          </p:nvGrpSpPr>
          <p:grpSpPr>
            <a:xfrm>
              <a:off x="2037693" y="5517932"/>
              <a:ext cx="1305909" cy="1045044"/>
              <a:chOff x="6910551" y="3725423"/>
              <a:chExt cx="1305909" cy="1045044"/>
            </a:xfrm>
          </p:grpSpPr>
          <p:sp>
            <p:nvSpPr>
              <p:cNvPr id="15" name="Rectangle 14"/>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6910551" y="3725423"/>
                <a:ext cx="789588" cy="400110"/>
              </a:xfrm>
              <a:prstGeom prst="rect">
                <a:avLst/>
              </a:prstGeom>
              <a:noFill/>
            </p:spPr>
            <p:txBody>
              <a:bodyPr wrap="square" rtlCol="0">
                <a:spAutoFit/>
              </a:bodyPr>
              <a:lstStyle/>
              <a:p>
                <a:r>
                  <a:rPr lang="en-US" sz="2000" dirty="0" smtClean="0"/>
                  <a:t>a_ptr</a:t>
                </a:r>
                <a:endParaRPr lang="en-US" sz="2000" dirty="0"/>
              </a:p>
            </p:txBody>
          </p:sp>
        </p:grpSp>
        <p:cxnSp>
          <p:nvCxnSpPr>
            <p:cNvPr id="14" name="Straight Arrow Connector 13"/>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0" name="[TextBox 1]"/>
          <p:cNvSpPr txBox="1"/>
          <p:nvPr/>
        </p:nvSpPr>
        <p:spPr>
          <a:xfrm>
            <a:off x="914399" y="5668271"/>
            <a:ext cx="7930055" cy="830997"/>
          </a:xfrm>
          <a:prstGeom prst="rect">
            <a:avLst/>
          </a:prstGeom>
          <a:solidFill>
            <a:srgbClr val="FFFF99"/>
          </a:solidFill>
          <a:ln>
            <a:solidFill>
              <a:srgbClr val="0000FF"/>
            </a:solidFill>
          </a:ln>
        </p:spPr>
        <p:txBody>
          <a:bodyPr wrap="square" rtlCol="0">
            <a:spAutoFit/>
          </a:bodyPr>
          <a:lstStyle/>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 = </a:t>
            </a:r>
            <a:r>
              <a:rPr lang="en-US" sz="2400" b="1" dirty="0" smtClean="0">
                <a:solidFill>
                  <a:srgbClr val="008000"/>
                </a:solidFill>
                <a:latin typeface="Courier New" panose="02070309020205020404" pitchFamily="49" charset="0"/>
                <a:cs typeface="Courier New" panose="02070309020205020404" pitchFamily="49" charset="0"/>
              </a:rPr>
              <a:t>123</a:t>
            </a:r>
            <a:r>
              <a:rPr lang="en-US" sz="2400" b="1" dirty="0" smtClean="0">
                <a:latin typeface="Courier New" panose="02070309020205020404" pitchFamily="49" charset="0"/>
                <a:cs typeface="Courier New" panose="02070309020205020404" pitchFamily="49" charset="0"/>
              </a:rPr>
              <a:t>;</a:t>
            </a:r>
          </a:p>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*a_ptr = &amp;a; </a:t>
            </a:r>
            <a:r>
              <a:rPr lang="en-US" sz="2400" b="1" dirty="0" smtClean="0">
                <a:solidFill>
                  <a:schemeClr val="tx2">
                    <a:lumMod val="50000"/>
                  </a:schemeClr>
                </a:solidFill>
                <a:latin typeface="Courier New" panose="02070309020205020404" pitchFamily="49" charset="0"/>
                <a:cs typeface="Courier New" panose="02070309020205020404" pitchFamily="49" charset="0"/>
              </a:rPr>
              <a:t>// initialising a_ptr</a:t>
            </a:r>
          </a:p>
        </p:txBody>
      </p:sp>
      <p:sp>
        <p:nvSpPr>
          <p:cNvPr id="2" name="TextBox 1"/>
          <p:cNvSpPr txBox="1"/>
          <p:nvPr/>
        </p:nvSpPr>
        <p:spPr>
          <a:xfrm>
            <a:off x="441432" y="5144675"/>
            <a:ext cx="8261133" cy="430887"/>
          </a:xfrm>
          <a:prstGeom prst="rect">
            <a:avLst/>
          </a:prstGeom>
          <a:noFill/>
        </p:spPr>
        <p:txBody>
          <a:bodyPr wrap="square" rtlCol="0">
            <a:sp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sz="2200" dirty="0" smtClean="0">
                <a:latin typeface="Arial" pitchFamily="34" charset="0"/>
                <a:cs typeface="Arial" pitchFamily="34" charset="0"/>
              </a:rPr>
              <a:t>We may initialise a pointer during its declaration:</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val="27976209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dissolve">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5. Accessing Variable Through Pointer</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a:t>Unit8 - </a:t>
            </a:r>
            <a:fld id="{F7EC234A-9094-4BB8-9EA4-75ECDA8A365B}" type="slidenum">
              <a:rPr lang="en-US"/>
              <a:pPr>
                <a:defRPr/>
              </a:pPr>
              <a:t>9</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1"/>
          <p:cNvSpPr>
            <a:spLocks noGrp="1"/>
          </p:cNvSpPr>
          <p:nvPr>
            <p:ph sz="half" idx="1"/>
          </p:nvPr>
        </p:nvSpPr>
        <p:spPr>
          <a:xfrm>
            <a:off x="457199" y="2203435"/>
            <a:ext cx="8008883" cy="1596054"/>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Once we make </a:t>
            </a:r>
            <a:r>
              <a:rPr lang="en-US" dirty="0" smtClean="0">
                <a:solidFill>
                  <a:srgbClr val="0000FF"/>
                </a:solidFill>
                <a:latin typeface="Arial" pitchFamily="34" charset="0"/>
                <a:cs typeface="Arial" pitchFamily="34" charset="0"/>
              </a:rPr>
              <a:t>a_ptr</a:t>
            </a:r>
            <a:r>
              <a:rPr lang="en-US" dirty="0" smtClean="0">
                <a:latin typeface="Arial" pitchFamily="34" charset="0"/>
                <a:cs typeface="Arial" pitchFamily="34" charset="0"/>
              </a:rPr>
              <a:t> points to </a:t>
            </a:r>
            <a:r>
              <a:rPr lang="en-US" dirty="0" smtClean="0">
                <a:solidFill>
                  <a:srgbClr val="0000FF"/>
                </a:solidFill>
                <a:latin typeface="Arial" pitchFamily="34" charset="0"/>
                <a:cs typeface="Arial" pitchFamily="34" charset="0"/>
              </a:rPr>
              <a:t>a</a:t>
            </a:r>
            <a:r>
              <a:rPr lang="en-US" dirty="0" smtClean="0">
                <a:latin typeface="Arial" pitchFamily="34" charset="0"/>
                <a:cs typeface="Arial" pitchFamily="34" charset="0"/>
              </a:rPr>
              <a:t> (as shown above), we can now access </a:t>
            </a:r>
            <a:r>
              <a:rPr lang="en-US" dirty="0" smtClean="0">
                <a:solidFill>
                  <a:srgbClr val="0000FF"/>
                </a:solidFill>
                <a:latin typeface="Arial" pitchFamily="34" charset="0"/>
                <a:cs typeface="Arial" pitchFamily="34" charset="0"/>
              </a:rPr>
              <a:t>a</a:t>
            </a:r>
            <a:r>
              <a:rPr lang="en-US" dirty="0" smtClean="0">
                <a:latin typeface="Arial" pitchFamily="34" charset="0"/>
                <a:cs typeface="Arial" pitchFamily="34" charset="0"/>
              </a:rPr>
              <a:t> directly as usual, or indirectly through </a:t>
            </a:r>
            <a:r>
              <a:rPr lang="en-US" dirty="0" smtClean="0">
                <a:solidFill>
                  <a:srgbClr val="0000FF"/>
                </a:solidFill>
                <a:latin typeface="Arial" pitchFamily="34" charset="0"/>
                <a:cs typeface="Arial" pitchFamily="34" charset="0"/>
              </a:rPr>
              <a:t>a_ptr </a:t>
            </a:r>
            <a:r>
              <a:rPr lang="en-US" dirty="0" smtClean="0">
                <a:latin typeface="Arial" pitchFamily="34" charset="0"/>
                <a:cs typeface="Arial" pitchFamily="34" charset="0"/>
              </a:rPr>
              <a:t>by using the </a:t>
            </a:r>
            <a:r>
              <a:rPr lang="en-US" dirty="0" smtClean="0">
                <a:solidFill>
                  <a:srgbClr val="C00000"/>
                </a:solidFill>
                <a:latin typeface="Arial" pitchFamily="34" charset="0"/>
                <a:cs typeface="Arial" pitchFamily="34" charset="0"/>
              </a:rPr>
              <a:t>indirection operator </a:t>
            </a:r>
            <a:r>
              <a:rPr lang="en-US" dirty="0" smtClean="0">
                <a:latin typeface="Arial" pitchFamily="34" charset="0"/>
                <a:cs typeface="Arial" pitchFamily="34" charset="0"/>
              </a:rPr>
              <a:t>(also called </a:t>
            </a:r>
            <a:r>
              <a:rPr lang="en-US" dirty="0" smtClean="0">
                <a:solidFill>
                  <a:srgbClr val="C00000"/>
                </a:solidFill>
                <a:latin typeface="Arial" pitchFamily="34" charset="0"/>
                <a:cs typeface="Arial" pitchFamily="34" charset="0"/>
              </a:rPr>
              <a:t>dereferencing operator</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a:t>
            </a:r>
            <a:endParaRPr lang="en-US" sz="2400" b="1" dirty="0" smtClean="0">
              <a:solidFill>
                <a:srgbClr val="C00000"/>
              </a:solidFill>
              <a:latin typeface="Arial" pitchFamily="34" charset="0"/>
              <a:cs typeface="Arial" pitchFamily="34" charset="0"/>
            </a:endParaRPr>
          </a:p>
        </p:txBody>
      </p:sp>
      <p:grpSp>
        <p:nvGrpSpPr>
          <p:cNvPr id="9" name="[Group 5]"/>
          <p:cNvGrpSpPr/>
          <p:nvPr/>
        </p:nvGrpSpPr>
        <p:grpSpPr>
          <a:xfrm>
            <a:off x="2705755" y="1138889"/>
            <a:ext cx="3539357" cy="1045044"/>
            <a:chOff x="2037693" y="5517932"/>
            <a:chExt cx="3539357" cy="1045044"/>
          </a:xfrm>
        </p:grpSpPr>
        <p:grpSp>
          <p:nvGrpSpPr>
            <p:cNvPr id="10" name="[Group 25]"/>
            <p:cNvGrpSpPr/>
            <p:nvPr/>
          </p:nvGrpSpPr>
          <p:grpSpPr>
            <a:xfrm>
              <a:off x="4271141" y="5517932"/>
              <a:ext cx="1305909" cy="1045044"/>
              <a:chOff x="6910551" y="3725423"/>
              <a:chExt cx="1305909" cy="1045044"/>
            </a:xfrm>
          </p:grpSpPr>
          <p:sp>
            <p:nvSpPr>
              <p:cNvPr id="17" name="Rectangle 16"/>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19" name="TextBox 18"/>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grpSp>
          <p:nvGrpSpPr>
            <p:cNvPr id="13" name="[Group 25]"/>
            <p:cNvGrpSpPr/>
            <p:nvPr/>
          </p:nvGrpSpPr>
          <p:grpSpPr>
            <a:xfrm>
              <a:off x="2037693" y="5517932"/>
              <a:ext cx="1305909" cy="1045044"/>
              <a:chOff x="6910551" y="3725423"/>
              <a:chExt cx="1305909" cy="1045044"/>
            </a:xfrm>
          </p:grpSpPr>
          <p:sp>
            <p:nvSpPr>
              <p:cNvPr id="15" name="Rectangle 14"/>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6910551" y="3725423"/>
                <a:ext cx="789588" cy="400110"/>
              </a:xfrm>
              <a:prstGeom prst="rect">
                <a:avLst/>
              </a:prstGeom>
              <a:noFill/>
            </p:spPr>
            <p:txBody>
              <a:bodyPr wrap="square" rtlCol="0">
                <a:spAutoFit/>
              </a:bodyPr>
              <a:lstStyle/>
              <a:p>
                <a:r>
                  <a:rPr lang="en-US" sz="2000" dirty="0" smtClean="0"/>
                  <a:t>a_ptr</a:t>
                </a:r>
                <a:endParaRPr lang="en-US" sz="2000" dirty="0"/>
              </a:p>
            </p:txBody>
          </p:sp>
        </p:grpSp>
        <p:cxnSp>
          <p:nvCxnSpPr>
            <p:cNvPr id="14" name="Straight Arrow Connector 13"/>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1" name="[TextBox 1]"/>
          <p:cNvSpPr txBox="1"/>
          <p:nvPr/>
        </p:nvSpPr>
        <p:spPr>
          <a:xfrm>
            <a:off x="2558609" y="3771204"/>
            <a:ext cx="5270937" cy="461665"/>
          </a:xfrm>
          <a:prstGeom prst="rect">
            <a:avLst/>
          </a:prstGeom>
          <a:solidFill>
            <a:srgbClr val="FF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printf(</a:t>
            </a:r>
            <a:r>
              <a:rPr lang="en-US" sz="2400" b="1" dirty="0" smtClean="0">
                <a:solidFill>
                  <a:srgbClr val="008000"/>
                </a:solidFill>
                <a:latin typeface="Courier New" panose="02070309020205020404" pitchFamily="49" charset="0"/>
                <a:cs typeface="Courier New" panose="02070309020205020404" pitchFamily="49" charset="0"/>
              </a:rPr>
              <a:t>"a = </a:t>
            </a:r>
            <a:r>
              <a:rPr lang="en-US" sz="2400" b="1" dirty="0" smtClean="0">
                <a:solidFill>
                  <a:srgbClr val="C00000"/>
                </a:solidFill>
                <a:latin typeface="Courier New" panose="02070309020205020404" pitchFamily="49" charset="0"/>
                <a:cs typeface="Courier New" panose="02070309020205020404" pitchFamily="49" charset="0"/>
              </a:rPr>
              <a:t>%d\n</a:t>
            </a:r>
            <a:r>
              <a:rPr lang="en-US" sz="2400" b="1" dirty="0" smtClean="0">
                <a:solidFill>
                  <a:srgbClr val="008000"/>
                </a:solidFill>
                <a:latin typeface="Courier New" panose="02070309020205020404" pitchFamily="49" charset="0"/>
                <a:cs typeface="Courier New" panose="02070309020205020404" pitchFamily="49" charset="0"/>
              </a:rPr>
              <a:t>"</a:t>
            </a:r>
            <a:r>
              <a:rPr lang="en-US" sz="2400" b="1" dirty="0" smtClean="0">
                <a:latin typeface="Courier New" panose="02070309020205020404" pitchFamily="49" charset="0"/>
                <a:cs typeface="Courier New" panose="02070309020205020404" pitchFamily="49" charset="0"/>
              </a:rPr>
              <a:t>, *a_ptr); </a:t>
            </a:r>
          </a:p>
        </p:txBody>
      </p:sp>
      <p:sp>
        <p:nvSpPr>
          <p:cNvPr id="3" name="TextBox 2"/>
          <p:cNvSpPr txBox="1"/>
          <p:nvPr/>
        </p:nvSpPr>
        <p:spPr>
          <a:xfrm>
            <a:off x="1517424" y="4255912"/>
            <a:ext cx="642451" cy="584775"/>
          </a:xfrm>
          <a:prstGeom prst="rect">
            <a:avLst/>
          </a:prstGeom>
          <a:noFill/>
        </p:spPr>
        <p:txBody>
          <a:bodyPr wrap="square" rtlCol="0">
            <a:spAutoFit/>
          </a:bodyPr>
          <a:lstStyle/>
          <a:p>
            <a:pPr algn="ctr"/>
            <a:r>
              <a:rPr lang="en-US" sz="3200" dirty="0" smtClean="0"/>
              <a:t>=</a:t>
            </a:r>
            <a:endParaRPr lang="en-US" sz="3200" dirty="0"/>
          </a:p>
        </p:txBody>
      </p:sp>
      <p:sp>
        <p:nvSpPr>
          <p:cNvPr id="22" name="[TextBox 1]"/>
          <p:cNvSpPr txBox="1"/>
          <p:nvPr/>
        </p:nvSpPr>
        <p:spPr>
          <a:xfrm>
            <a:off x="2577002" y="4309813"/>
            <a:ext cx="5270937" cy="461665"/>
          </a:xfrm>
          <a:prstGeom prst="rect">
            <a:avLst/>
          </a:prstGeom>
          <a:solidFill>
            <a:srgbClr val="FF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printf(</a:t>
            </a:r>
            <a:r>
              <a:rPr lang="en-US" sz="2400" b="1" dirty="0" smtClean="0">
                <a:solidFill>
                  <a:srgbClr val="008000"/>
                </a:solidFill>
                <a:latin typeface="Courier New" panose="02070309020205020404" pitchFamily="49" charset="0"/>
                <a:cs typeface="Courier New" panose="02070309020205020404" pitchFamily="49" charset="0"/>
              </a:rPr>
              <a:t>"a = </a:t>
            </a:r>
            <a:r>
              <a:rPr lang="en-US" sz="2400" b="1" dirty="0" smtClean="0">
                <a:solidFill>
                  <a:srgbClr val="C00000"/>
                </a:solidFill>
                <a:latin typeface="Courier New" panose="02070309020205020404" pitchFamily="49" charset="0"/>
                <a:cs typeface="Courier New" panose="02070309020205020404" pitchFamily="49" charset="0"/>
              </a:rPr>
              <a:t>%d\n</a:t>
            </a:r>
            <a:r>
              <a:rPr lang="en-US" sz="2400" b="1" dirty="0" smtClean="0">
                <a:solidFill>
                  <a:srgbClr val="008000"/>
                </a:solidFill>
                <a:latin typeface="Courier New" panose="02070309020205020404" pitchFamily="49" charset="0"/>
                <a:cs typeface="Courier New" panose="02070309020205020404" pitchFamily="49" charset="0"/>
              </a:rPr>
              <a:t>"</a:t>
            </a:r>
            <a:r>
              <a:rPr lang="en-US" sz="2400" b="1" dirty="0" smtClean="0">
                <a:latin typeface="Courier New" panose="02070309020205020404" pitchFamily="49" charset="0"/>
                <a:cs typeface="Courier New" panose="02070309020205020404" pitchFamily="49" charset="0"/>
              </a:rPr>
              <a:t>, a); </a:t>
            </a:r>
          </a:p>
        </p:txBody>
      </p:sp>
      <p:cxnSp>
        <p:nvCxnSpPr>
          <p:cNvPr id="5" name="Straight Connector 4"/>
          <p:cNvCxnSpPr/>
          <p:nvPr/>
        </p:nvCxnSpPr>
        <p:spPr>
          <a:xfrm>
            <a:off x="819807" y="4894588"/>
            <a:ext cx="788275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4" name="[TextBox 1]"/>
          <p:cNvSpPr txBox="1"/>
          <p:nvPr/>
        </p:nvSpPr>
        <p:spPr>
          <a:xfrm>
            <a:off x="1378824" y="5106325"/>
            <a:ext cx="2653862" cy="461665"/>
          </a:xfrm>
          <a:prstGeom prst="rect">
            <a:avLst/>
          </a:prstGeom>
          <a:solidFill>
            <a:srgbClr val="FF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*a_ptr = 456; </a:t>
            </a:r>
          </a:p>
        </p:txBody>
      </p:sp>
      <p:sp>
        <p:nvSpPr>
          <p:cNvPr id="25" name="TextBox 24"/>
          <p:cNvSpPr txBox="1"/>
          <p:nvPr/>
        </p:nvSpPr>
        <p:spPr>
          <a:xfrm>
            <a:off x="4280992" y="5044770"/>
            <a:ext cx="642451" cy="584775"/>
          </a:xfrm>
          <a:prstGeom prst="rect">
            <a:avLst/>
          </a:prstGeom>
          <a:noFill/>
        </p:spPr>
        <p:txBody>
          <a:bodyPr wrap="square" rtlCol="0">
            <a:spAutoFit/>
          </a:bodyPr>
          <a:lstStyle/>
          <a:p>
            <a:pPr algn="ctr"/>
            <a:r>
              <a:rPr lang="en-US" sz="3200" dirty="0" smtClean="0"/>
              <a:t>=</a:t>
            </a:r>
            <a:endParaRPr lang="en-US" sz="3200" dirty="0"/>
          </a:p>
        </p:txBody>
      </p:sp>
      <p:sp>
        <p:nvSpPr>
          <p:cNvPr id="26" name="[TextBox 1]"/>
          <p:cNvSpPr txBox="1"/>
          <p:nvPr/>
        </p:nvSpPr>
        <p:spPr>
          <a:xfrm>
            <a:off x="5212470" y="5106325"/>
            <a:ext cx="2025215" cy="461665"/>
          </a:xfrm>
          <a:prstGeom prst="rect">
            <a:avLst/>
          </a:prstGeom>
          <a:solidFill>
            <a:srgbClr val="FF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a = 456;</a:t>
            </a:r>
          </a:p>
        </p:txBody>
      </p:sp>
      <p:sp>
        <p:nvSpPr>
          <p:cNvPr id="27" name="TextBox 26"/>
          <p:cNvSpPr txBox="1"/>
          <p:nvPr/>
        </p:nvSpPr>
        <p:spPr>
          <a:xfrm>
            <a:off x="2222938" y="5833813"/>
            <a:ext cx="5407572" cy="461665"/>
          </a:xfrm>
          <a:prstGeom prst="rect">
            <a:avLst/>
          </a:prstGeom>
          <a:noFill/>
        </p:spPr>
        <p:txBody>
          <a:bodyPr wrap="square" rtlCol="0">
            <a:spAutoFit/>
          </a:bodyPr>
          <a:lstStyle/>
          <a:p>
            <a:r>
              <a:rPr lang="en-US" sz="2400" dirty="0" smtClean="0"/>
              <a:t>Hence, </a:t>
            </a:r>
            <a:r>
              <a:rPr lang="en-US" sz="2400" dirty="0" smtClean="0">
                <a:solidFill>
                  <a:srgbClr val="0000FF"/>
                </a:solidFill>
              </a:rPr>
              <a:t>*a_ptr </a:t>
            </a:r>
            <a:r>
              <a:rPr lang="en-US" sz="2400" dirty="0" smtClean="0"/>
              <a:t>is synonymous with </a:t>
            </a:r>
            <a:r>
              <a:rPr lang="en-US" sz="2400" dirty="0" smtClean="0">
                <a:solidFill>
                  <a:srgbClr val="0000FF"/>
                </a:solidFill>
              </a:rPr>
              <a:t>a </a:t>
            </a:r>
            <a:endParaRPr lang="en-US" sz="2400" dirty="0">
              <a:solidFill>
                <a:srgbClr val="0000FF"/>
              </a:solidFill>
            </a:endParaRPr>
          </a:p>
        </p:txBody>
      </p:sp>
    </p:spTree>
    <p:extLst>
      <p:ext uri="{BB962C8B-B14F-4D97-AF65-F5344CB8AC3E}">
        <p14:creationId xmlns:p14="http://schemas.microsoft.com/office/powerpoint/2010/main" val="20754997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dissolve">
                                      <p:cBhvr>
                                        <p:cTn id="16" dur="500"/>
                                        <p:tgtEl>
                                          <p:spTgt spid="22"/>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dissolve">
                                      <p:cBhvr>
                                        <p:cTn id="25" dur="500"/>
                                        <p:tgtEl>
                                          <p:spTgt spid="24"/>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dissolve">
                                      <p:cBhvr>
                                        <p:cTn id="30" dur="500"/>
                                        <p:tgtEl>
                                          <p:spTgt spid="25"/>
                                        </p:tgtEl>
                                      </p:cBhvr>
                                    </p:animEffect>
                                  </p:childTnLst>
                                </p:cTn>
                              </p:par>
                            </p:childTnLst>
                          </p:cTn>
                        </p:par>
                        <p:par>
                          <p:cTn id="31" fill="hold">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dissolve">
                                      <p:cBhvr>
                                        <p:cTn id="34" dur="500"/>
                                        <p:tgtEl>
                                          <p:spTgt spid="26"/>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dissolve">
                                      <p:cBhvr>
                                        <p:cTn id="3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 grpId="0"/>
      <p:bldP spid="22" grpId="0" animBg="1"/>
      <p:bldP spid="24" grpId="0" animBg="1"/>
      <p:bldP spid="25" grpId="0"/>
      <p:bldP spid="26" grpId="0" animBg="1"/>
      <p:bldP spid="2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20264</TotalTime>
  <Words>1348</Words>
  <Application>Microsoft Office PowerPoint</Application>
  <PresentationFormat>On-screen Show (4:3)</PresentationFormat>
  <Paragraphs>255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http://www.comp.nus.edu.sg/~cs1010/</vt:lpstr>
      <vt:lpstr>Unit 8: Pointers</vt:lpstr>
      <vt:lpstr>Unit 8: Pointers</vt:lpstr>
      <vt:lpstr>1. Variable and Its Address (1/2)</vt:lpstr>
      <vt:lpstr>1. Variable and Its Address (2/2)</vt:lpstr>
      <vt:lpstr>2. Pointer</vt:lpstr>
      <vt:lpstr>3. Declaring a Pointer</vt:lpstr>
      <vt:lpstr>4. Assigning Value to a Pointer</vt:lpstr>
      <vt:lpstr>5. Accessing Variable Through Pointer</vt:lpstr>
      <vt:lpstr>6. Example #1</vt:lpstr>
      <vt:lpstr>6. Example #2 (1/2)</vt:lpstr>
      <vt:lpstr>6. Example #2 (2/2)</vt:lpstr>
      <vt:lpstr>7. Common Mistake</vt:lpstr>
      <vt:lpstr>8. Why Do We Use Pointers?</vt:lpstr>
      <vt:lpstr>Summary</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Aaron Tan</cp:lastModifiedBy>
  <cp:revision>1599</cp:revision>
  <cp:lastPrinted>2014-07-01T03:51:49Z</cp:lastPrinted>
  <dcterms:created xsi:type="dcterms:W3CDTF">1998-09-05T15:03:32Z</dcterms:created>
  <dcterms:modified xsi:type="dcterms:W3CDTF">2014-08-21T13:48:55Z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