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9"/>
  </p:notesMasterIdLst>
  <p:handoutMasterIdLst>
    <p:handoutMasterId r:id="rId20"/>
  </p:handoutMasterIdLst>
  <p:sldIdLst>
    <p:sldId id="256" r:id="rId2"/>
    <p:sldId id="468" r:id="rId3"/>
    <p:sldId id="620" r:id="rId4"/>
    <p:sldId id="626" r:id="rId5"/>
    <p:sldId id="596" r:id="rId6"/>
    <p:sldId id="638" r:id="rId7"/>
    <p:sldId id="631" r:id="rId8"/>
    <p:sldId id="621" r:id="rId9"/>
    <p:sldId id="632" r:id="rId10"/>
    <p:sldId id="639" r:id="rId11"/>
    <p:sldId id="640" r:id="rId12"/>
    <p:sldId id="635" r:id="rId13"/>
    <p:sldId id="641" r:id="rId14"/>
    <p:sldId id="625" r:id="rId15"/>
    <p:sldId id="642" r:id="rId16"/>
    <p:sldId id="509" r:id="rId17"/>
    <p:sldId id="308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E1FFE1"/>
    <a:srgbClr val="CCFF99"/>
    <a:srgbClr val="FFFF66"/>
    <a:srgbClr val="3333FF"/>
    <a:srgbClr val="F7F1EF"/>
    <a:srgbClr val="EBFFFF"/>
    <a:srgbClr val="E7FFE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86388" autoAdjust="0"/>
  </p:normalViewPr>
  <p:slideViewPr>
    <p:cSldViewPr snapToGrid="0">
      <p:cViewPr varScale="1">
        <p:scale>
          <a:sx n="53" d="100"/>
          <a:sy n="53" d="100"/>
        </p:scale>
        <p:origin x="-102" y="-1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11/5/2014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Week12 -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Week12 -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Week12 -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Week12 -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lect/prog/2014/week12_for_student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WEEK 12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Class Activities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[TextBox 1]"/>
          <p:cNvSpPr txBox="1"/>
          <p:nvPr/>
        </p:nvSpPr>
        <p:spPr>
          <a:xfrm>
            <a:off x="0" y="379257"/>
            <a:ext cx="369332" cy="10928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Lecturer’s slides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Points and Lines (3/5)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518985" y="1249681"/>
            <a:ext cx="8237984" cy="5352732"/>
            <a:chOff x="403376" y="1455269"/>
            <a:chExt cx="8236043" cy="5101290"/>
          </a:xfrm>
        </p:grpSpPr>
        <p:sp>
          <p:nvSpPr>
            <p:cNvPr id="11" name="TextBox 10"/>
            <p:cNvSpPr txBox="1"/>
            <p:nvPr/>
          </p:nvSpPr>
          <p:spPr>
            <a:xfrm>
              <a:off x="403376" y="1455269"/>
              <a:ext cx="8236043" cy="495272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Sort the points in ascending order of x-coordinates and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then y-coordinates, using Selection Sort.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sortPoints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pts[], 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size) {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, start,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temp;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61039" y="6187307"/>
              <a:ext cx="2041679" cy="36925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Week12_Points.c</a:t>
              </a:r>
              <a:endParaRPr lang="en-SG" dirty="0"/>
            </a:p>
          </p:txBody>
        </p:sp>
      </p:grpSp>
      <p:sp>
        <p:nvSpPr>
          <p:cNvPr id="14" name="TextBox 13"/>
          <p:cNvSpPr txBox="1"/>
          <p:nvPr/>
        </p:nvSpPr>
        <p:spPr bwMode="auto">
          <a:xfrm>
            <a:off x="518985" y="2767609"/>
            <a:ext cx="8237984" cy="341632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(start = 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 start &lt; size-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 start++) {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= start;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nn-NO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nn-NO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nn-NO" b="1" dirty="0" smtClean="0">
                <a:latin typeface="Courier New" pitchFamily="49" charset="0"/>
                <a:cs typeface="Courier New" pitchFamily="49" charset="0"/>
              </a:rPr>
              <a:t> (i = start+</a:t>
            </a:r>
            <a:r>
              <a:rPr lang="nn-NO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nn-NO" b="1" dirty="0" smtClean="0">
                <a:latin typeface="Courier New" pitchFamily="49" charset="0"/>
                <a:cs typeface="Courier New" pitchFamily="49" charset="0"/>
              </a:rPr>
              <a:t>; i &lt; size; i++)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SG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check if point at </a:t>
            </a:r>
            <a:r>
              <a:rPr lang="en-SG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is "less than" at </a:t>
            </a:r>
            <a:r>
              <a:rPr lang="en-SG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min_index</a:t>
            </a:r>
            <a:endParaRPr lang="en-SG" b="1" dirty="0" smtClean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(pts, 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 )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endParaRPr lang="en-SG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SG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swap minimum element with element at start index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temp = pts[start]; 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pts[start] = pts[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]; 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pts[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min_index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] = temp;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770094" y="1855694"/>
            <a:ext cx="1788459" cy="255494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45776" y="2411506"/>
            <a:ext cx="1788459" cy="255494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4370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Points and Lines (4/5)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grpSp>
        <p:nvGrpSpPr>
          <p:cNvPr id="18" name="Group 5"/>
          <p:cNvGrpSpPr>
            <a:grpSpLocks/>
          </p:cNvGrpSpPr>
          <p:nvPr/>
        </p:nvGrpSpPr>
        <p:grpSpPr bwMode="auto">
          <a:xfrm>
            <a:off x="518985" y="1369602"/>
            <a:ext cx="8237984" cy="4449803"/>
            <a:chOff x="403376" y="1455269"/>
            <a:chExt cx="8236043" cy="4240774"/>
          </a:xfrm>
        </p:grpSpPr>
        <p:sp>
          <p:nvSpPr>
            <p:cNvPr id="19" name="TextBox 18"/>
            <p:cNvSpPr txBox="1"/>
            <p:nvPr/>
          </p:nvSpPr>
          <p:spPr>
            <a:xfrm>
              <a:off x="403376" y="1455269"/>
              <a:ext cx="8236043" cy="40184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Returns 1 if point at index p is "less than" point 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at index q; otherwise returns 0.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Point at index p is "less than" point at index q if 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the former has a smaller x-coordinate, or if their 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x-coordinates are the same, then the former has a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smaller y-coordinate.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fr-FR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fr-FR" sz="2000" b="1" dirty="0" err="1" smtClean="0">
                  <a:latin typeface="Courier New" pitchFamily="49" charset="0"/>
                  <a:cs typeface="Courier New" pitchFamily="49" charset="0"/>
                </a:rPr>
                <a:t>lessThan</a:t>
              </a:r>
              <a:r>
                <a:rPr lang="fr-FR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fr-FR" sz="2000" b="1" dirty="0" err="1" smtClean="0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fr-FR" sz="2000" b="1" dirty="0" smtClean="0">
                  <a:latin typeface="Courier New" pitchFamily="49" charset="0"/>
                  <a:cs typeface="Courier New" pitchFamily="49" charset="0"/>
                </a:rPr>
                <a:t> pts[], </a:t>
              </a:r>
              <a:r>
                <a:rPr lang="fr-FR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sz="2000" b="1" dirty="0" smtClean="0">
                  <a:latin typeface="Courier New" pitchFamily="49" charset="0"/>
                  <a:cs typeface="Courier New" pitchFamily="49" charset="0"/>
                </a:rPr>
                <a:t> p, </a:t>
              </a:r>
              <a:r>
                <a:rPr lang="fr-FR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sz="2000" b="1" dirty="0" smtClean="0">
                  <a:latin typeface="Courier New" pitchFamily="49" charset="0"/>
                  <a:cs typeface="Courier New" pitchFamily="49" charset="0"/>
                </a:rPr>
                <a:t> q) {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endParaRPr lang="en-SG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endParaRPr lang="en-SG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endParaRPr lang="en-SG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endParaRPr lang="en-SG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endParaRPr lang="en-SG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endParaRPr lang="en-SG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20933" y="5326791"/>
              <a:ext cx="2041679" cy="36925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Week12_Points.c</a:t>
              </a:r>
              <a:endParaRPr lang="en-SG" dirty="0"/>
            </a:p>
          </p:txBody>
        </p:sp>
      </p:grpSp>
      <p:sp>
        <p:nvSpPr>
          <p:cNvPr id="21" name="TextBox 20"/>
          <p:cNvSpPr txBox="1"/>
          <p:nvPr/>
        </p:nvSpPr>
        <p:spPr bwMode="auto">
          <a:xfrm>
            <a:off x="1049310" y="3681616"/>
            <a:ext cx="7347929" cy="1015663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</a:tabLst>
            </a:pPr>
            <a:r>
              <a:rPr lang="en-SG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2000" b="1" dirty="0" smtClean="0">
                <a:latin typeface="Courier New" pitchFamily="49" charset="0"/>
                <a:cs typeface="Courier New" pitchFamily="49" charset="0"/>
              </a:rPr>
              <a:t> (pts[p].x &lt; pts[q].x) 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</a:tabLst>
            </a:pPr>
            <a:r>
              <a:rPr lang="en-SG" sz="2000" b="1" dirty="0" smtClean="0">
                <a:latin typeface="Courier New" pitchFamily="49" charset="0"/>
                <a:cs typeface="Courier New" pitchFamily="49" charset="0"/>
              </a:rPr>
              <a:t>	         || ((pts[p].x == pts[q].x)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</a:tabLst>
            </a:pPr>
            <a:r>
              <a:rPr lang="en-SG" sz="2000" b="1" dirty="0" smtClean="0">
                <a:latin typeface="Courier New" pitchFamily="49" charset="0"/>
                <a:cs typeface="Courier New" pitchFamily="49" charset="0"/>
              </a:rPr>
              <a:t>                &amp;&amp; (pts[p].y &lt; pts[q].y));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554941" y="3065929"/>
            <a:ext cx="2003611" cy="322730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2114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Points and Lines (5/5)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125416"/>
            <a:ext cx="8351837" cy="2686930"/>
          </a:xfrm>
        </p:spPr>
        <p:txBody>
          <a:bodyPr/>
          <a:lstStyle/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[Do this part after class] </a:t>
            </a:r>
            <a:r>
              <a:rPr lang="en-US" sz="2000" dirty="0"/>
              <a:t>After sorting the points, imagine that you trace the points in their order in the sorted array. Write a function </a:t>
            </a:r>
            <a:r>
              <a:rPr lang="en-US" sz="2000" dirty="0" err="1">
                <a:solidFill>
                  <a:srgbClr val="0000FF"/>
                </a:solidFill>
              </a:rPr>
              <a:t>traceLines</a:t>
            </a:r>
            <a:r>
              <a:rPr lang="en-US" sz="2000" dirty="0">
                <a:solidFill>
                  <a:srgbClr val="0000FF"/>
                </a:solidFill>
              </a:rPr>
              <a:t>() </a:t>
            </a:r>
            <a:r>
              <a:rPr lang="en-US" sz="2000" dirty="0"/>
              <a:t>to compute the sum of the lengths of those lines that are horizontal or </a:t>
            </a:r>
            <a:r>
              <a:rPr lang="en-US" sz="2000" dirty="0" smtClean="0"/>
              <a:t>vertical.</a:t>
            </a: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For example, after sorting, here are the points: (1,2), (1,3), (2,1), (2,4), (3,2), (3,3), (3,4), (5,3), (5,6), (6,2), (6,5), (7,2), (10,4), (11,4), (12,2). The vertical and horizontal lines are marked in </a:t>
            </a:r>
            <a:r>
              <a:rPr lang="en-US" sz="2000" dirty="0">
                <a:solidFill>
                  <a:srgbClr val="006600"/>
                </a:solidFill>
              </a:rPr>
              <a:t>green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85789" y="3586923"/>
            <a:ext cx="5236038" cy="2535112"/>
            <a:chOff x="685789" y="3586923"/>
            <a:chExt cx="5236038" cy="2535112"/>
          </a:xfrm>
        </p:grpSpPr>
        <p:grpSp>
          <p:nvGrpSpPr>
            <p:cNvPr id="13" name="Group 12"/>
            <p:cNvGrpSpPr/>
            <p:nvPr/>
          </p:nvGrpSpPr>
          <p:grpSpPr>
            <a:xfrm>
              <a:off x="859963" y="3738150"/>
              <a:ext cx="4550238" cy="2019297"/>
              <a:chOff x="4996543" y="3690258"/>
              <a:chExt cx="4550238" cy="2019297"/>
            </a:xfrm>
          </p:grpSpPr>
          <p:sp>
            <p:nvSpPr>
              <p:cNvPr id="33" name="Rectangle 32"/>
              <p:cNvSpPr/>
              <p:nvPr/>
            </p:nvSpPr>
            <p:spPr bwMode="auto">
              <a:xfrm>
                <a:off x="5410201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4996543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6237517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5823859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7064833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6651175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7892149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7478491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8719465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8305807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9133123" y="3690258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5410201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4996543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6237517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5823859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7064833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6651175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7892149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7478491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8719465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8305807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9133123" y="4093029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5410201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4996543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6237517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5823859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>
                <a:off x="7064833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6651175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 bwMode="auto">
              <a:xfrm>
                <a:off x="7892149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 bwMode="auto">
              <a:xfrm>
                <a:off x="7478491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8719465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8305807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9133123" y="4495800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5410201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4996543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>
                <a:off x="6237517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5823859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7064833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>
                <a:off x="6651175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7892149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7478491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 bwMode="auto">
              <a:xfrm>
                <a:off x="8719465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 bwMode="auto">
              <a:xfrm>
                <a:off x="8305807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 bwMode="auto">
              <a:xfrm>
                <a:off x="9133123" y="4904013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 bwMode="auto">
              <a:xfrm>
                <a:off x="5410201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 bwMode="auto">
              <a:xfrm>
                <a:off x="4996543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>
                <a:off x="6237517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5823859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7064833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6651175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7892149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7478491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 bwMode="auto">
              <a:xfrm>
                <a:off x="8719465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8305807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9133123" y="5306784"/>
                <a:ext cx="413658" cy="402771"/>
              </a:xfrm>
              <a:prstGeom prst="rect">
                <a:avLst/>
              </a:prstGeom>
              <a:noFill/>
              <a:ln w="12700" cap="flat" cmpd="sng" algn="ctr">
                <a:solidFill>
                  <a:srgbClr val="800000"/>
                </a:solidFill>
                <a:prstDash val="solid"/>
                <a:tailEnd type="triangle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SG">
                  <a:latin typeface="Times New Roman" pitchFamily="18" charset="0"/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685789" y="3586923"/>
              <a:ext cx="5236038" cy="2535112"/>
              <a:chOff x="685789" y="3586923"/>
              <a:chExt cx="5236038" cy="2535112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685789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SG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99447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SG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502221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SG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877783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SG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334983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5</a:t>
                </a:r>
                <a:endParaRPr lang="en-SG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775852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6</a:t>
                </a:r>
                <a:endParaRPr lang="en-SG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200399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7</a:t>
                </a:r>
                <a:endParaRPr lang="en-SG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581400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8</a:t>
                </a:r>
                <a:endParaRPr lang="en-SG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995053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9</a:t>
                </a:r>
                <a:endParaRPr lang="en-SG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332511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10</a:t>
                </a:r>
                <a:endParaRPr lang="en-SG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789711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11</a:t>
                </a:r>
                <a:endParaRPr lang="en-SG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181601" y="575270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12</a:t>
                </a:r>
                <a:endParaRPr lang="en-SG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464627" y="5611662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SG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464627" y="524233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SG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464627" y="480067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SG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464627" y="4392465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SG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464627" y="3989694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5</a:t>
                </a:r>
                <a:endParaRPr lang="en-SG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5464627" y="358692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6</a:t>
                </a:r>
                <a:endParaRPr lang="en-SG" dirty="0"/>
              </a:p>
            </p:txBody>
          </p:sp>
        </p:grpSp>
      </p:grpSp>
      <p:sp>
        <p:nvSpPr>
          <p:cNvPr id="88" name="Oval 87"/>
          <p:cNvSpPr/>
          <p:nvPr/>
        </p:nvSpPr>
        <p:spPr bwMode="auto">
          <a:xfrm flipV="1">
            <a:off x="5355774" y="5293715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 flipV="1">
            <a:off x="4942116" y="4493343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0" name="Oval 89"/>
          <p:cNvSpPr/>
          <p:nvPr/>
        </p:nvSpPr>
        <p:spPr bwMode="auto">
          <a:xfrm flipV="1">
            <a:off x="4528458" y="4493343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 flipV="1">
            <a:off x="2873826" y="4077235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 flipV="1">
            <a:off x="3287484" y="5293715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 flipV="1">
            <a:off x="2873826" y="5293715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 flipV="1">
            <a:off x="2454730" y="4886044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 flipV="1">
            <a:off x="2454730" y="3678820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 flipV="1">
            <a:off x="1632852" y="4475488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 flipV="1">
            <a:off x="1632852" y="4885502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8" name="Oval 97"/>
          <p:cNvSpPr/>
          <p:nvPr/>
        </p:nvSpPr>
        <p:spPr bwMode="auto">
          <a:xfrm flipV="1">
            <a:off x="1632852" y="5293715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99" name="Oval 98"/>
          <p:cNvSpPr/>
          <p:nvPr/>
        </p:nvSpPr>
        <p:spPr bwMode="auto">
          <a:xfrm flipV="1">
            <a:off x="1219194" y="4493343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sp>
        <p:nvSpPr>
          <p:cNvPr id="100" name="Oval 99"/>
          <p:cNvSpPr/>
          <p:nvPr/>
        </p:nvSpPr>
        <p:spPr bwMode="auto">
          <a:xfrm flipV="1">
            <a:off x="1219194" y="5681791"/>
            <a:ext cx="108853" cy="121922"/>
          </a:xfrm>
          <a:prstGeom prst="ellipse">
            <a:avLst/>
          </a:prstGeom>
          <a:solidFill>
            <a:srgbClr val="0000FF"/>
          </a:solidFill>
          <a:ln w="28575" cap="flat" cmpd="sng" algn="ctr">
            <a:solidFill>
              <a:srgbClr val="0000FF"/>
            </a:solidFill>
            <a:prstDash val="solid"/>
            <a:tailEnd type="triangle"/>
          </a:ln>
          <a:effectLst/>
          <a:extLst/>
        </p:spPr>
        <p:txBody>
          <a:bodyPr rtlCol="0" anchor="ctr"/>
          <a:lstStyle/>
          <a:p>
            <a:pPr algn="ctr"/>
            <a:endParaRPr lang="en-SG">
              <a:latin typeface="Times New Roman" pitchFamily="18" charset="0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254509" y="5180775"/>
            <a:ext cx="659880" cy="307777"/>
            <a:chOff x="254509" y="5180775"/>
            <a:chExt cx="659880" cy="307777"/>
          </a:xfrm>
        </p:grpSpPr>
        <p:sp>
          <p:nvSpPr>
            <p:cNvPr id="102" name="Oval 101"/>
            <p:cNvSpPr/>
            <p:nvPr/>
          </p:nvSpPr>
          <p:spPr bwMode="auto">
            <a:xfrm flipV="1">
              <a:off x="805536" y="5293715"/>
              <a:ext cx="108853" cy="121922"/>
            </a:xfrm>
            <a:prstGeom prst="ellipse">
              <a:avLst/>
            </a:prstGeom>
            <a:solidFill>
              <a:srgbClr val="0000FF"/>
            </a:solidFill>
            <a:ln w="28575" cap="flat" cmpd="sng" algn="ctr">
              <a:solidFill>
                <a:srgbClr val="0000FF"/>
              </a:solidFill>
              <a:prstDash val="solid"/>
              <a:tailEnd type="triangle"/>
            </a:ln>
            <a:effectLst/>
            <a:extLst/>
          </p:spPr>
          <p:txBody>
            <a:bodyPr rtlCol="0" anchor="ctr"/>
            <a:lstStyle/>
            <a:p>
              <a:pPr algn="ctr"/>
              <a:endParaRPr lang="en-SG">
                <a:latin typeface="Times New Roman" pitchFamily="18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4509" y="5180775"/>
              <a:ext cx="5517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FF"/>
                  </a:solidFill>
                </a:rPr>
                <a:t>(1,2)</a:t>
              </a:r>
              <a:endParaRPr lang="en-SG" sz="14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254509" y="4767239"/>
            <a:ext cx="659880" cy="307777"/>
            <a:chOff x="254509" y="4767239"/>
            <a:chExt cx="659880" cy="307777"/>
          </a:xfrm>
        </p:grpSpPr>
        <p:sp>
          <p:nvSpPr>
            <p:cNvPr id="105" name="Oval 104"/>
            <p:cNvSpPr/>
            <p:nvPr/>
          </p:nvSpPr>
          <p:spPr bwMode="auto">
            <a:xfrm flipV="1">
              <a:off x="805536" y="4886044"/>
              <a:ext cx="108853" cy="121922"/>
            </a:xfrm>
            <a:prstGeom prst="ellipse">
              <a:avLst/>
            </a:prstGeom>
            <a:solidFill>
              <a:srgbClr val="0000FF"/>
            </a:solidFill>
            <a:ln w="28575" cap="flat" cmpd="sng" algn="ctr">
              <a:solidFill>
                <a:srgbClr val="0000FF"/>
              </a:solidFill>
              <a:prstDash val="solid"/>
              <a:tailEnd type="triangle"/>
            </a:ln>
            <a:effectLst/>
            <a:extLst/>
          </p:spPr>
          <p:txBody>
            <a:bodyPr rtlCol="0" anchor="ctr"/>
            <a:lstStyle/>
            <a:p>
              <a:pPr algn="ctr"/>
              <a:endParaRPr lang="en-SG">
                <a:latin typeface="Times New Roman" pitchFamily="18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54509" y="4767239"/>
              <a:ext cx="55175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FF"/>
                  </a:solidFill>
                </a:rPr>
                <a:t>(1,3)</a:t>
              </a:r>
              <a:endParaRPr lang="en-SG" sz="1400" dirty="0">
                <a:solidFill>
                  <a:srgbClr val="0000FF"/>
                </a:solidFill>
              </a:endParaRPr>
            </a:p>
          </p:txBody>
        </p:sp>
      </p:grpSp>
      <p:cxnSp>
        <p:nvCxnSpPr>
          <p:cNvPr id="107" name="Straight Connector 106"/>
          <p:cNvCxnSpPr/>
          <p:nvPr/>
        </p:nvCxnSpPr>
        <p:spPr bwMode="auto">
          <a:xfrm flipV="1">
            <a:off x="859963" y="4951905"/>
            <a:ext cx="0" cy="402771"/>
          </a:xfrm>
          <a:prstGeom prst="line">
            <a:avLst/>
          </a:prstGeom>
          <a:noFill/>
          <a:ln w="28575" cap="flat" cmpd="sng" algn="ctr">
            <a:solidFill>
              <a:srgbClr val="0066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>
            <a:off x="859964" y="4951905"/>
            <a:ext cx="426671" cy="817355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 flipH="1" flipV="1">
            <a:off x="1273621" y="4543692"/>
            <a:ext cx="13014" cy="1180563"/>
          </a:xfrm>
          <a:prstGeom prst="line">
            <a:avLst/>
          </a:prstGeom>
          <a:noFill/>
          <a:ln w="28575" cap="flat" cmpd="sng" algn="ctr">
            <a:solidFill>
              <a:srgbClr val="0066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>
            <a:off x="1273622" y="4543692"/>
            <a:ext cx="413657" cy="800798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endCxn id="96" idx="0"/>
          </p:cNvCxnSpPr>
          <p:nvPr/>
        </p:nvCxnSpPr>
        <p:spPr bwMode="auto">
          <a:xfrm flipH="1" flipV="1">
            <a:off x="1687279" y="4597410"/>
            <a:ext cx="4401" cy="766805"/>
          </a:xfrm>
          <a:prstGeom prst="line">
            <a:avLst/>
          </a:prstGeom>
          <a:noFill/>
          <a:ln w="28575" cap="flat" cmpd="sng" algn="ctr">
            <a:solidFill>
              <a:srgbClr val="0066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>
            <a:off x="1687280" y="4543692"/>
            <a:ext cx="827315" cy="408213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H="1" flipV="1">
            <a:off x="2501770" y="3744035"/>
            <a:ext cx="12826" cy="1221554"/>
          </a:xfrm>
          <a:prstGeom prst="line">
            <a:avLst/>
          </a:prstGeom>
          <a:noFill/>
          <a:ln w="28575" cap="flat" cmpd="sng" algn="ctr">
            <a:solidFill>
              <a:srgbClr val="0066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>
            <a:endCxn id="93" idx="3"/>
          </p:cNvCxnSpPr>
          <p:nvPr/>
        </p:nvCxnSpPr>
        <p:spPr bwMode="auto">
          <a:xfrm>
            <a:off x="2514595" y="3738150"/>
            <a:ext cx="375172" cy="157342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flipV="1">
            <a:off x="2928253" y="4188674"/>
            <a:ext cx="0" cy="1146246"/>
          </a:xfrm>
          <a:prstGeom prst="line">
            <a:avLst/>
          </a:prstGeom>
          <a:noFill/>
          <a:ln w="28575" cap="flat" cmpd="sng" algn="ctr">
            <a:solidFill>
              <a:srgbClr val="0066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91" idx="7"/>
            <a:endCxn id="92" idx="4"/>
          </p:cNvCxnSpPr>
          <p:nvPr/>
        </p:nvCxnSpPr>
        <p:spPr bwMode="auto">
          <a:xfrm>
            <a:off x="2966738" y="4181302"/>
            <a:ext cx="375173" cy="1112413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stCxn id="90" idx="1"/>
            <a:endCxn id="92" idx="6"/>
          </p:cNvCxnSpPr>
          <p:nvPr/>
        </p:nvCxnSpPr>
        <p:spPr bwMode="auto">
          <a:xfrm flipH="1">
            <a:off x="3396337" y="4597410"/>
            <a:ext cx="1148062" cy="757266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89" idx="2"/>
          </p:cNvCxnSpPr>
          <p:nvPr/>
        </p:nvCxnSpPr>
        <p:spPr bwMode="auto">
          <a:xfrm flipH="1" flipV="1">
            <a:off x="4572000" y="4554125"/>
            <a:ext cx="370116" cy="179"/>
          </a:xfrm>
          <a:prstGeom prst="line">
            <a:avLst/>
          </a:prstGeom>
          <a:noFill/>
          <a:ln w="28575" cap="flat" cmpd="sng" algn="ctr">
            <a:solidFill>
              <a:srgbClr val="0066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>
            <a:off x="4994014" y="4554304"/>
            <a:ext cx="433081" cy="809911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</p:cxnSp>
      <p:sp>
        <p:nvSpPr>
          <p:cNvPr id="120" name="Rectangle 3"/>
          <p:cNvSpPr txBox="1">
            <a:spLocks noChangeArrowheads="1"/>
          </p:cNvSpPr>
          <p:nvPr/>
        </p:nvSpPr>
        <p:spPr bwMode="auto">
          <a:xfrm>
            <a:off x="5921828" y="3916973"/>
            <a:ext cx="2906488" cy="1694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2000" kern="0" dirty="0" smtClean="0">
                <a:latin typeface="+mn-lt"/>
                <a:cs typeface="+mn-cs"/>
              </a:rPr>
              <a:t>Sum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lengths of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horizontal and vertical lines = 1 + 3 + 2 + 3 + 3 + 1 =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34299488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500"/>
                            </p:stCondLst>
                            <p:childTnLst>
                              <p:par>
                                <p:cTn id="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500"/>
                            </p:stCondLst>
                            <p:childTnLst>
                              <p:par>
                                <p:cTn id="1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500"/>
                            </p:stCondLst>
                            <p:childTnLst>
                              <p:par>
                                <p:cTn id="1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#19: Sections 7 – 9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347537"/>
            <a:ext cx="7663132" cy="31442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7"/>
            </a:pPr>
            <a:r>
              <a:rPr lang="en-GB" sz="3200" smtClean="0"/>
              <a:t>Passing Address of Structures to Functions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7"/>
            </a:pPr>
            <a:r>
              <a:rPr lang="en-GB" sz="3200" smtClean="0"/>
              <a:t>The Arrow Operator (-&gt;)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7"/>
            </a:pPr>
            <a:r>
              <a:rPr lang="en-GB" sz="3200" smtClean="0"/>
              <a:t>Returning Structure from Functions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33676123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#3: Health Screening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4" y="1190445"/>
            <a:ext cx="8281358" cy="5313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Write a program </a:t>
            </a:r>
            <a:r>
              <a:rPr lang="en-US">
                <a:solidFill>
                  <a:srgbClr val="0000FF"/>
                </a:solidFill>
              </a:rPr>
              <a:t>Week12_Health_Screen.c</a:t>
            </a:r>
            <a:r>
              <a:rPr lang="en-US"/>
              <a:t> to read in a list of health screen </a:t>
            </a:r>
            <a:r>
              <a:rPr lang="en-US" smtClean="0"/>
              <a:t>readings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Each input line represents a reading consisting of 2 numbers: a float value indicating the health score, and an int value indicating the number of people with that </a:t>
            </a:r>
            <a:r>
              <a:rPr lang="en-US" smtClean="0"/>
              <a:t>score.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You may assume that there are at most 50 </a:t>
            </a:r>
            <a:r>
              <a:rPr lang="en-US" smtClean="0"/>
              <a:t>readings.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The input should end with the reading 0 0, or when 50 readings have been </a:t>
            </a:r>
            <a:r>
              <a:rPr lang="en-US" smtClean="0"/>
              <a:t>read.</a:t>
            </a:r>
            <a:endParaRPr lang="en-US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As the readings are gathered from various clinics, there might be duplicate scores in the input. You are to determine how many unique scores there </a:t>
            </a:r>
            <a:r>
              <a:rPr lang="en-US" smtClean="0"/>
              <a:t>are.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A skeleton program </a:t>
            </a:r>
            <a:r>
              <a:rPr lang="en-US">
                <a:solidFill>
                  <a:srgbClr val="0000FF"/>
                </a:solidFill>
              </a:rPr>
              <a:t>Week12_Health_Screen.c</a:t>
            </a:r>
            <a:r>
              <a:rPr lang="en-US"/>
              <a:t> is </a:t>
            </a:r>
            <a:r>
              <a:rPr lang="en-US" smtClean="0"/>
              <a:t>given.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This exercise is mounted on CodeCrunch.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8583433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#3: Health Screening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62000" y="1234659"/>
            <a:ext cx="8001000" cy="641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A sample run is shown below</a:t>
            </a:r>
            <a:endParaRPr lang="en-US" sz="2000" dirty="0" smtClean="0"/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379145" y="1875680"/>
            <a:ext cx="5484812" cy="32932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score and frequency (end with 0 0):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5.2135 3</a:t>
            </a:r>
            <a:endParaRPr lang="en-US" sz="1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3.123 4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2.9 3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0.87 2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2.9 2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8.123 6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3.123 2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7.6 3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2.9 4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0.111 5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0 0</a:t>
            </a:r>
          </a:p>
          <a:p>
            <a:pPr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 of unique readings = 7</a:t>
            </a:r>
            <a:endParaRPr lang="en-SG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62000" y="5374615"/>
            <a:ext cx="8001000" cy="894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Possible extension: Which is the score that has the highest combined frequency? (Do this on your </a:t>
            </a:r>
            <a:r>
              <a:rPr lang="en-US" sz="2400" smtClean="0"/>
              <a:t>own.)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101678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>
                <a:solidFill>
                  <a:srgbClr val="0000FF"/>
                </a:solidFill>
              </a:rPr>
              <a:t>Things-To-Do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3338"/>
            <a:ext cx="7890681" cy="523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cs typeface="Courier New" pitchFamily="49" charset="0"/>
              </a:rPr>
              <a:t>Lab #5 deadline this Saturday, 9am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Keep </a:t>
            </a:r>
            <a:r>
              <a:rPr lang="en-US" sz="2800" dirty="0" smtClean="0">
                <a:cs typeface="Courier New" pitchFamily="49" charset="0"/>
              </a:rPr>
              <a:t>an eye on the </a:t>
            </a:r>
            <a:r>
              <a:rPr lang="en-US" sz="2800" smtClean="0">
                <a:cs typeface="Courier New" pitchFamily="49" charset="0"/>
              </a:rPr>
              <a:t>IVLE </a:t>
            </a:r>
            <a:r>
              <a:rPr lang="en-US" sz="2800" smtClean="0">
                <a:cs typeface="Courier New" pitchFamily="49" charset="0"/>
              </a:rPr>
              <a:t>announcements </a:t>
            </a:r>
            <a:r>
              <a:rPr lang="en-US" sz="2800" dirty="0" smtClean="0">
                <a:cs typeface="Courier New" pitchFamily="49" charset="0"/>
              </a:rPr>
              <a:t>on CA marks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Participate in IVLE forums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Try out past years’ exam papers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cs typeface="Courier New" pitchFamily="49" charset="0"/>
              </a:rPr>
              <a:t>No solutions provided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cs typeface="Courier New" pitchFamily="49" charset="0"/>
              </a:rPr>
              <a:t>Post on forums for clarification/discussion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Next week’s lecture: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cs typeface="Courier New" pitchFamily="49" charset="0"/>
              </a:rPr>
              <a:t>From C to Java (preparation for CS1020)</a:t>
            </a:r>
            <a:endParaRPr lang="en-US" sz="2400" dirty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4431" y="4850968"/>
            <a:ext cx="1284932" cy="14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8638397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Date Placeholder 3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5" name="[Footer Placeholder 41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Week 12: Structures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5" y="1224366"/>
            <a:ext cx="8036003" cy="52539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smtClean="0"/>
              <a:t>Unit #19: Sections 1 - 4  </a:t>
            </a:r>
            <a:endParaRPr lang="en-GB" sz="2800" dirty="0" smtClean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smtClean="0">
                <a:solidFill>
                  <a:srgbClr val="C00000"/>
                </a:solidFill>
              </a:rPr>
              <a:t>Exercise #1: Perimeter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smtClean="0"/>
              <a:t>Unit #19: Sections 5 - 6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>
                <a:solidFill>
                  <a:srgbClr val="C00000"/>
                </a:solidFill>
              </a:rPr>
              <a:t>Exercise </a:t>
            </a:r>
            <a:r>
              <a:rPr lang="en-GB" sz="2800" smtClean="0">
                <a:solidFill>
                  <a:srgbClr val="C00000"/>
                </a:solidFill>
              </a:rPr>
              <a:t>#2: Points and Lines </a:t>
            </a:r>
            <a:endParaRPr lang="en-GB" sz="2800">
              <a:solidFill>
                <a:srgbClr val="C00000"/>
              </a:solidFill>
            </a:endParaRP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/>
              <a:t>Unit #19: Sections </a:t>
            </a:r>
            <a:r>
              <a:rPr lang="en-GB" sz="2800" smtClean="0"/>
              <a:t>7 </a:t>
            </a:r>
            <a:r>
              <a:rPr lang="en-GB" sz="2800"/>
              <a:t>- </a:t>
            </a:r>
            <a:r>
              <a:rPr lang="en-GB" sz="2800" smtClean="0"/>
              <a:t>9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>
                <a:solidFill>
                  <a:srgbClr val="C00000"/>
                </a:solidFill>
              </a:rPr>
              <a:t>Exercise </a:t>
            </a:r>
            <a:r>
              <a:rPr lang="en-GB" sz="2800" smtClean="0">
                <a:solidFill>
                  <a:srgbClr val="C00000"/>
                </a:solidFill>
              </a:rPr>
              <a:t>#3: Health Screen </a:t>
            </a:r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Week 12 Programs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433953" y="1224366"/>
            <a:ext cx="8446575" cy="5106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Download the programs from this web page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1800" dirty="0" smtClean="0">
                <a:hlinkClick r:id="rId3"/>
              </a:rPr>
              <a:t>http://www.comp.nus.edu.sg/~cs1010/lect/prog/2014/week12_for_students</a:t>
            </a:r>
            <a:r>
              <a:rPr lang="en-GB" sz="1800" dirty="0" smtClean="0"/>
              <a:t>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/>
              <a:t>The files are: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/>
              <a:t>Week12_Perimeter.c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/>
              <a:t>Week11_Points_Complete.c</a:t>
            </a:r>
            <a:endParaRPr lang="en-GB" dirty="0">
              <a:solidFill>
                <a:srgbClr val="FF0000"/>
              </a:solidFill>
            </a:endParaRP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/>
              <a:t>Week12_Points.c 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/>
              <a:t>Week12_Health_Screen.c</a:t>
            </a:r>
            <a:endParaRPr lang="en-GB" dirty="0">
              <a:solidFill>
                <a:srgbClr val="FF0000"/>
              </a:solidFill>
            </a:endParaRP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You </a:t>
            </a:r>
            <a:r>
              <a:rPr lang="en-GB" dirty="0" smtClean="0"/>
              <a:t>may also copy the above files directly into your </a:t>
            </a:r>
            <a:r>
              <a:rPr lang="en-GB" dirty="0" err="1" smtClean="0"/>
              <a:t>sunfire</a:t>
            </a:r>
            <a:r>
              <a:rPr lang="en-GB" dirty="0" smtClean="0"/>
              <a:t> account using the following UNIX command, where xxx is the name of one of the above files:</a:t>
            </a:r>
          </a:p>
          <a:p>
            <a:pPr marL="274320" lvl="1" indent="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None/>
            </a:pPr>
            <a:r>
              <a:rPr lang="en-GB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GB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~cs1010/</a:t>
            </a:r>
            <a:r>
              <a:rPr lang="en-GB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public_html</a:t>
            </a:r>
            <a:r>
              <a:rPr lang="en-GB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lect</a:t>
            </a:r>
            <a:r>
              <a:rPr lang="en-GB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</a:t>
            </a:r>
            <a:r>
              <a:rPr lang="en-GB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/2014/week12_for_students/xxx .</a:t>
            </a:r>
          </a:p>
        </p:txBody>
      </p:sp>
    </p:spTree>
    <p:extLst>
      <p:ext uri="{BB962C8B-B14F-4D97-AF65-F5344CB8AC3E}">
        <p14:creationId xmlns:p14="http://schemas.microsoft.com/office/powerpoint/2010/main" val="3783770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#19: Sections 1 – </a:t>
            </a:r>
            <a:r>
              <a:rPr lang="en-GB" sz="3600">
                <a:solidFill>
                  <a:srgbClr val="0000FF"/>
                </a:solidFill>
              </a:rPr>
              <a:t>4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347537"/>
            <a:ext cx="7663132" cy="31442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GB" sz="3200" smtClean="0"/>
              <a:t>Organizing Data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GB" sz="3200" smtClean="0"/>
              <a:t>Structure Types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GB" sz="3200" smtClean="0"/>
              <a:t>Structure Variables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GB" sz="3200" smtClean="0"/>
              <a:t>Assigning Structures</a:t>
            </a:r>
            <a:endParaRPr lang="en-GB" sz="2800" smtClean="0"/>
          </a:p>
        </p:txBody>
      </p:sp>
    </p:spTree>
    <p:extLst>
      <p:ext uri="{BB962C8B-B14F-4D97-AF65-F5344CB8AC3E}">
        <p14:creationId xmlns:p14="http://schemas.microsoft.com/office/powerpoint/2010/main" val="31753435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#1: Perimeter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311215"/>
            <a:ext cx="7884545" cy="50205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Write a program </a:t>
            </a:r>
            <a:r>
              <a:rPr lang="en-US">
                <a:solidFill>
                  <a:srgbClr val="0000FF"/>
                </a:solidFill>
              </a:rPr>
              <a:t>Week12_Perimeter.c</a:t>
            </a:r>
            <a:r>
              <a:rPr lang="en-US"/>
              <a:t> to do the </a:t>
            </a:r>
            <a:r>
              <a:rPr lang="en-US" smtClean="0"/>
              <a:t>following: </a:t>
            </a:r>
            <a:endParaRPr lang="en-US"/>
          </a:p>
          <a:p>
            <a:pPr marL="800100" lvl="1" indent="-34290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US"/>
              <a:t>Define a structure type </a:t>
            </a:r>
            <a:r>
              <a:rPr lang="en-US">
                <a:solidFill>
                  <a:srgbClr val="0000FF"/>
                </a:solidFill>
              </a:rPr>
              <a:t>rectangle_t</a:t>
            </a:r>
            <a:r>
              <a:rPr lang="en-US"/>
              <a:t> with 2 integer members: </a:t>
            </a:r>
            <a:r>
              <a:rPr lang="en-US">
                <a:solidFill>
                  <a:srgbClr val="0000FF"/>
                </a:solidFill>
              </a:rPr>
              <a:t>side1</a:t>
            </a:r>
            <a:r>
              <a:rPr lang="en-US"/>
              <a:t> and </a:t>
            </a:r>
            <a:r>
              <a:rPr lang="en-US">
                <a:solidFill>
                  <a:srgbClr val="0000FF"/>
                </a:solidFill>
              </a:rPr>
              <a:t>side2</a:t>
            </a:r>
            <a:r>
              <a:rPr lang="en-US"/>
              <a:t>, which are the lengths of its 2 sides. </a:t>
            </a:r>
          </a:p>
          <a:p>
            <a:pPr marL="800100" lvl="1" indent="-34290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US"/>
              <a:t>Declare a variable of type </a:t>
            </a:r>
            <a:r>
              <a:rPr lang="en-US">
                <a:solidFill>
                  <a:srgbClr val="0000FF"/>
                </a:solidFill>
              </a:rPr>
              <a:t>rectangle_t</a:t>
            </a:r>
            <a:r>
              <a:rPr lang="en-US"/>
              <a:t> and read values into its members. </a:t>
            </a:r>
          </a:p>
          <a:p>
            <a:pPr marL="800100" lvl="1" indent="-34290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US"/>
              <a:t>Compute the minimum perimeter if we fold the rectangle into halves once, either along the x-axis or the y-axis. </a:t>
            </a:r>
          </a:p>
          <a:p>
            <a:pPr marL="344488" indent="-34448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A skeleton program is given</a:t>
            </a:r>
          </a:p>
          <a:p>
            <a:pPr marL="738188" lvl="1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Do </a:t>
            </a:r>
            <a:r>
              <a:rPr lang="en-US" u="sng"/>
              <a:t>not</a:t>
            </a:r>
            <a:r>
              <a:rPr lang="en-US"/>
              <a:t> use any additional variables besides the two given </a:t>
            </a:r>
            <a:r>
              <a:rPr lang="en-US" smtClean="0"/>
              <a:t>variables.</a:t>
            </a:r>
          </a:p>
          <a:p>
            <a:pPr marL="738188" lvl="1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You may write the code in the </a:t>
            </a:r>
            <a:r>
              <a:rPr lang="en-US" b="1"/>
              <a:t>main() </a:t>
            </a:r>
            <a:r>
              <a:rPr lang="en-US"/>
              <a:t>function. You may modularise the program </a:t>
            </a:r>
            <a:r>
              <a:rPr lang="en-US" smtClean="0"/>
              <a:t>later.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093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#1: Perimeter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790575" y="1112838"/>
            <a:ext cx="7652385" cy="5631437"/>
            <a:chOff x="790833" y="1112923"/>
            <a:chExt cx="7652744" cy="5630753"/>
          </a:xfrm>
        </p:grpSpPr>
        <p:sp>
          <p:nvSpPr>
            <p:cNvPr id="9" name="TextBox 8"/>
            <p:cNvSpPr txBox="1"/>
            <p:nvPr/>
          </p:nvSpPr>
          <p:spPr>
            <a:xfrm>
              <a:off x="790833" y="1235145"/>
              <a:ext cx="7392480" cy="550853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r>
                <a:rPr lang="en-US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endParaRPr lang="en-US" b="1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endParaRPr lang="en-US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endParaRPr lang="en-US" b="1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rectangle_t rect;</a:t>
              </a: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perimeter;</a:t>
              </a: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lengths: "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"Perimeter =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perimeter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  <a:endParaRPr lang="en-US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096507" y="1112923"/>
              <a:ext cx="2347070" cy="3692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Week12_Perimeter.c</a:t>
              </a:r>
              <a:endParaRPr lang="en-SG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90575" y="1600200"/>
            <a:ext cx="3154680" cy="1015663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35083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 struct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508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side1, side2;</a:t>
            </a:r>
          </a:p>
          <a:p>
            <a:pPr>
              <a:tabLst>
                <a:tab pos="3508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 rectangle_t;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0575" y="3886200"/>
            <a:ext cx="7240905" cy="1785104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scanf(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&amp;rect.side1, &amp;rect.side2);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(rect.side1 &gt; rect.side2)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perimeter = rect.side1 +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*rect.side2;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perimeter = rect.side2 +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*rect.side1</a:t>
            </a:r>
            <a:r>
              <a:rPr lang="en-US" sz="2000"/>
              <a:t>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9303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#19: Sections 5 – </a:t>
            </a:r>
            <a:r>
              <a:rPr lang="en-GB" sz="3600">
                <a:solidFill>
                  <a:srgbClr val="0000FF"/>
                </a:solidFill>
              </a:rPr>
              <a:t>6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347537"/>
            <a:ext cx="7663132" cy="31442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5"/>
            </a:pPr>
            <a:r>
              <a:rPr lang="en-GB" sz="3200" smtClean="0"/>
              <a:t>Passing Structures to Functions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5"/>
            </a:pPr>
            <a:r>
              <a:rPr lang="en-GB" sz="3200" smtClean="0"/>
              <a:t>Array of Structures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4021126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Points and Lines (1/5)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155940"/>
            <a:ext cx="8068220" cy="52307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8138" lvl="0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b="1"/>
              <a:t>Week </a:t>
            </a:r>
            <a:r>
              <a:rPr lang="en-US" sz="2000" b="1" smtClean="0"/>
              <a:t>11 </a:t>
            </a:r>
            <a:r>
              <a:rPr lang="en-US" sz="2000" b="1"/>
              <a:t>Exercise #</a:t>
            </a:r>
            <a:r>
              <a:rPr lang="en-US" sz="2000" b="1" smtClean="0"/>
              <a:t>2:</a:t>
            </a:r>
          </a:p>
          <a:p>
            <a:pPr marL="741363" lvl="1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600"/>
              <a:t>You are given a list of points on a 2-dimensional plane, each point represented by its integer x- and y-coordinates. You are to sort the points in ascending order of their x-coordinates, and for those with the same x-coordinate, in ascending order of their </a:t>
            </a:r>
            <a:r>
              <a:rPr lang="en-US" sz="1600" smtClean="0"/>
              <a:t>y-coordinates.</a:t>
            </a:r>
          </a:p>
          <a:p>
            <a:pPr marL="741363" lvl="1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600"/>
              <a:t>Two arrays are used to store the points: array x for their x-coordinates, and array y for their y-coordinates. x[i] and y[i] refer to the point </a:t>
            </a:r>
            <a:r>
              <a:rPr lang="en-US" sz="1600" smtClean="0"/>
              <a:t>i.</a:t>
            </a:r>
          </a:p>
          <a:p>
            <a:pPr marL="741363" lvl="1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600"/>
              <a:t>You may assume that there are at most 20 points and no two points are the </a:t>
            </a:r>
            <a:r>
              <a:rPr lang="en-US" sz="1600" smtClean="0"/>
              <a:t>same.</a:t>
            </a:r>
            <a:endParaRPr lang="en-US" sz="1600"/>
          </a:p>
          <a:p>
            <a:pPr marL="338138" lvl="0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/>
              <a:t>The completed program for the above exercise, </a:t>
            </a:r>
            <a:r>
              <a:rPr lang="en-US" sz="2000" smtClean="0">
                <a:solidFill>
                  <a:srgbClr val="0000FF"/>
                </a:solidFill>
              </a:rPr>
              <a:t>Week11_Points_Complete.c</a:t>
            </a:r>
            <a:r>
              <a:rPr lang="en-US" sz="2000"/>
              <a:t>, is given</a:t>
            </a:r>
            <a:r>
              <a:rPr lang="en-US" sz="2000" smtClean="0"/>
              <a:t>. Study the program now.</a:t>
            </a:r>
            <a:endParaRPr lang="en-US" sz="2000"/>
          </a:p>
          <a:p>
            <a:pPr marL="338138" lvl="0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/>
              <a:t>Modify the program by replacing the arrays x and y with an </a:t>
            </a:r>
            <a:r>
              <a:rPr lang="en-US" sz="2000">
                <a:solidFill>
                  <a:srgbClr val="C00000"/>
                </a:solidFill>
              </a:rPr>
              <a:t>array of structure</a:t>
            </a:r>
            <a:r>
              <a:rPr lang="en-US" sz="2000"/>
              <a:t>. The partial program </a:t>
            </a:r>
            <a:r>
              <a:rPr lang="en-US" sz="2000">
                <a:solidFill>
                  <a:srgbClr val="0000FF"/>
                </a:solidFill>
              </a:rPr>
              <a:t>Week12_Points.c </a:t>
            </a:r>
            <a:r>
              <a:rPr lang="en-US" sz="2000"/>
              <a:t>is given. </a:t>
            </a: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You are to do sort the points in class, and do the </a:t>
            </a:r>
            <a:r>
              <a:rPr lang="en-US" sz="2000" b="1"/>
              <a:t>traceLines() </a:t>
            </a:r>
            <a:r>
              <a:rPr lang="en-US" sz="2000"/>
              <a:t>function after class (if you cannot complete it in </a:t>
            </a:r>
            <a:r>
              <a:rPr lang="en-US" sz="2000" smtClean="0"/>
              <a:t>class).</a:t>
            </a:r>
            <a:endParaRPr lang="en-US" sz="200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974059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Points and Lines (2/5)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Week12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grpSp>
        <p:nvGrpSpPr>
          <p:cNvPr id="18" name="Group 5"/>
          <p:cNvGrpSpPr>
            <a:grpSpLocks/>
          </p:cNvGrpSpPr>
          <p:nvPr/>
        </p:nvGrpSpPr>
        <p:grpSpPr bwMode="auto">
          <a:xfrm>
            <a:off x="518985" y="1215350"/>
            <a:ext cx="8237984" cy="5119430"/>
            <a:chOff x="403376" y="1167992"/>
            <a:chExt cx="8236043" cy="5118316"/>
          </a:xfrm>
        </p:grpSpPr>
        <p:sp>
          <p:nvSpPr>
            <p:cNvPr id="19" name="TextBox 18"/>
            <p:cNvSpPr txBox="1"/>
            <p:nvPr/>
          </p:nvSpPr>
          <p:spPr>
            <a:xfrm>
              <a:off x="403376" y="1455268"/>
              <a:ext cx="8236043" cy="48310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MAX_POINTS 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typedef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struct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x, y; </a:t>
              </a: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x- and y-coordinates of a point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Function prototypes omitted for brevity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points[MAX_POINTS];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num_points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points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scanPoints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(points, &amp;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num_points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sortPoints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(points,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num_points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"After sort:</a:t>
              </a:r>
              <a:r>
                <a:rPr lang="en-SG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printPoints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(points,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num_points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); 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20933" y="1167992"/>
              <a:ext cx="2041679" cy="36925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Week12_Points.c</a:t>
              </a:r>
              <a:endParaRPr lang="en-SG" dirty="0"/>
            </a:p>
          </p:txBody>
        </p:sp>
      </p:grpSp>
      <p:sp>
        <p:nvSpPr>
          <p:cNvPr id="21" name="Rectangle 20"/>
          <p:cNvSpPr/>
          <p:nvPr/>
        </p:nvSpPr>
        <p:spPr bwMode="auto">
          <a:xfrm>
            <a:off x="914400" y="3786094"/>
            <a:ext cx="3759200" cy="263392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959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15489</TotalTime>
  <Words>1290</Words>
  <Application>Microsoft Office PowerPoint</Application>
  <PresentationFormat>On-screen Show (4:3)</PresentationFormat>
  <Paragraphs>275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http://www.comp.nus.edu.sg/~cs1010/</vt:lpstr>
      <vt:lpstr>Week 12: Structures</vt:lpstr>
      <vt:lpstr>Week 12 Programs</vt:lpstr>
      <vt:lpstr>Unit #19: Sections 1 – 4</vt:lpstr>
      <vt:lpstr>Exercise #1: Perimeter (1/2)</vt:lpstr>
      <vt:lpstr>Exercise #1: Perimeter (2/2)</vt:lpstr>
      <vt:lpstr>Unit #19: Sections 5 – 6</vt:lpstr>
      <vt:lpstr>Exercise #2: Points and Lines (1/5)</vt:lpstr>
      <vt:lpstr>Exercise #2: Points and Lines (2/5)</vt:lpstr>
      <vt:lpstr>Exercise #2: Points and Lines (3/5)</vt:lpstr>
      <vt:lpstr>Exercise #2: Points and Lines (4/5)</vt:lpstr>
      <vt:lpstr>Exercise #2: Points and Lines (5/5)</vt:lpstr>
      <vt:lpstr>Unit #19: Sections 7 – 9</vt:lpstr>
      <vt:lpstr>Exercise #3: Health Screening (1/2)</vt:lpstr>
      <vt:lpstr>Exercise #3: Health Screening (2/2)</vt:lpstr>
      <vt:lpstr>Things-To-Do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proglabs</cp:lastModifiedBy>
  <cp:revision>1620</cp:revision>
  <cp:lastPrinted>2014-06-20T04:24:53Z</cp:lastPrinted>
  <dcterms:created xsi:type="dcterms:W3CDTF">1998-09-05T15:03:32Z</dcterms:created>
  <dcterms:modified xsi:type="dcterms:W3CDTF">2014-11-05T03:13:14Z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