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8" r:id="rId3"/>
    <p:sldId id="480" r:id="rId4"/>
    <p:sldId id="511" r:id="rId5"/>
    <p:sldId id="512" r:id="rId6"/>
    <p:sldId id="514" r:id="rId7"/>
    <p:sldId id="513" r:id="rId8"/>
    <p:sldId id="515" r:id="rId9"/>
    <p:sldId id="516" r:id="rId10"/>
    <p:sldId id="517" r:id="rId11"/>
    <p:sldId id="509" r:id="rId12"/>
    <p:sldId id="510" r:id="rId13"/>
    <p:sldId id="308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0000FF"/>
    <a:srgbClr val="0066FF"/>
    <a:srgbClr val="006600"/>
    <a:srgbClr val="000099"/>
    <a:srgbClr val="FF3300"/>
    <a:srgbClr val="000000"/>
    <a:srgbClr val="FE8D6E"/>
    <a:srgbClr val="91F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87185" autoAdjust="0"/>
  </p:normalViewPr>
  <p:slideViewPr>
    <p:cSldViewPr snapToGrid="0">
      <p:cViewPr varScale="1">
        <p:scale>
          <a:sx n="60" d="100"/>
          <a:sy n="60" d="100"/>
        </p:scale>
        <p:origin x="-18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8/12/2014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CS1010 (AY2012/3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Week1 -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labs/2014/intro_lab/gettingStarted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WEEK 1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Algorithm Before Coding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301858"/>
            <a:ext cx="7890681" cy="5145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The earlier examples show that we can discuss problems and their solutions (algorithms) </a:t>
            </a:r>
            <a:r>
              <a:rPr lang="en-US" sz="2000" u="sng" dirty="0"/>
              <a:t>without writing out the codes</a:t>
            </a:r>
            <a:r>
              <a:rPr lang="en-US" sz="2000" dirty="0"/>
              <a:t>.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A sample program development process: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Understanding the problem (if in doubt, ask questions!): 5 minutes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Writing the algorithm: 30 minutes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Testing the algorithm: 20 minutes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Writing the program: 20 minutes</a:t>
            </a:r>
          </a:p>
          <a:p>
            <a:pPr marL="800100" lvl="1" indent="-342900">
              <a:spcBef>
                <a:spcPct val="20000"/>
              </a:spcBef>
              <a:spcAft>
                <a:spcPct val="2000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dirty="0"/>
              <a:t>Testing and debugging the program: 30 minutes to 3 hours or more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For more complex problems, time spent in thinking about the algorithm could </a:t>
            </a:r>
            <a:r>
              <a:rPr lang="en-US" dirty="0">
                <a:solidFill>
                  <a:srgbClr val="C00000"/>
                </a:solidFill>
              </a:rPr>
              <a:t>far exceed </a:t>
            </a:r>
            <a:r>
              <a:rPr lang="en-US" dirty="0"/>
              <a:t>time spent in writing the program. 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i="1" u="sng" dirty="0">
                <a:solidFill>
                  <a:srgbClr val="C00000"/>
                </a:solidFill>
              </a:rPr>
              <a:t>The more time you invest in writing a good algorithm, the more time you will save in debugging your program</a:t>
            </a:r>
            <a:r>
              <a:rPr lang="en-US" sz="2400" i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4724583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199"/>
            <a:ext cx="7890681" cy="522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Read the </a:t>
            </a:r>
            <a:r>
              <a:rPr lang="en-US" sz="2800" dirty="0" smtClean="0">
                <a:solidFill>
                  <a:srgbClr val="C00000"/>
                </a:solidFill>
              </a:rPr>
              <a:t>CS1010 Student Handbook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Continue to </a:t>
            </a:r>
            <a:r>
              <a:rPr lang="en-US" sz="2800" dirty="0" err="1" smtClean="0"/>
              <a:t>practise</a:t>
            </a:r>
            <a:r>
              <a:rPr lang="en-US" sz="2800" dirty="0" smtClean="0"/>
              <a:t> the </a:t>
            </a:r>
            <a:r>
              <a:rPr lang="en-US" sz="2800" dirty="0" smtClean="0">
                <a:solidFill>
                  <a:srgbClr val="C00000"/>
                </a:solidFill>
              </a:rPr>
              <a:t>UNIX commands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C00000"/>
                </a:solidFill>
              </a:rPr>
              <a:t>vim</a:t>
            </a:r>
            <a:r>
              <a:rPr lang="en-US" sz="2800" dirty="0" smtClean="0"/>
              <a:t> on your own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Very important as you will need them in your practical exams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Revise </a:t>
            </a: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Chapter 1 Programming Fundamentals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Preparation for next week: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Read Chapter 2 Variables, Arithmetic </a:t>
            </a:r>
            <a:br>
              <a:rPr lang="en-US" sz="2400" dirty="0" smtClean="0">
                <a:cs typeface="Courier New" pitchFamily="49" charset="0"/>
              </a:rPr>
            </a:br>
            <a:r>
              <a:rPr lang="en-US" sz="2400" dirty="0" smtClean="0">
                <a:cs typeface="Courier New" pitchFamily="49" charset="0"/>
              </a:rPr>
              <a:t>Expressions and </a:t>
            </a:r>
            <a:r>
              <a:rPr lang="en-US" sz="2400" dirty="0" err="1" smtClean="0">
                <a:cs typeface="Courier New" pitchFamily="49" charset="0"/>
              </a:rPr>
              <a:t>Input/Output</a:t>
            </a:r>
            <a:endParaRPr lang="en-US" sz="2400" dirty="0" smtClean="0">
              <a:cs typeface="Courier New" pitchFamily="49" charset="0"/>
            </a:endParaRP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cs typeface="Courier New" pitchFamily="49" charset="0"/>
              </a:rPr>
              <a:t>Read Chapter 3 Lessons 3.1 Math Library Functions and 3.2 Single Character Data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Announcements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199"/>
            <a:ext cx="7890681" cy="522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Introductory workshop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If you think you still need extra help on UNIX and vim after attending today’s sectional session and trying them out yourselves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Check out the </a:t>
            </a:r>
            <a:r>
              <a:rPr lang="en-US" sz="2400" dirty="0" smtClean="0">
                <a:solidFill>
                  <a:srgbClr val="C00000"/>
                </a:solidFill>
              </a:rPr>
              <a:t>IVLE forum </a:t>
            </a:r>
            <a:r>
              <a:rPr lang="en-US" sz="2400" dirty="0" smtClean="0"/>
              <a:t>on the dates and times and how to sign up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777" y="466644"/>
            <a:ext cx="1419253" cy="141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9221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Week 1: Getting Started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Welcome and </a:t>
            </a:r>
            <a:r>
              <a:rPr lang="en-GB" sz="2800" smtClean="0"/>
              <a:t>Admin </a:t>
            </a:r>
            <a:r>
              <a:rPr lang="en-GB" sz="2800" smtClean="0"/>
              <a:t>Matters</a:t>
            </a:r>
            <a:endParaRPr lang="en-GB" sz="2000" smtClean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smtClean="0"/>
              <a:t>Unit 1: Computing Fundamentals</a:t>
            </a:r>
            <a:endParaRPr lang="en-GB" sz="2000" smtClean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smtClean="0"/>
              <a:t>Unit </a:t>
            </a:r>
            <a:r>
              <a:rPr lang="en-GB" sz="2800" dirty="0" smtClean="0"/>
              <a:t>2: Algorithmic </a:t>
            </a:r>
            <a:r>
              <a:rPr lang="en-GB" sz="2800" smtClean="0"/>
              <a:t>Problem </a:t>
            </a:r>
            <a:r>
              <a:rPr lang="en-GB" sz="2800" smtClean="0"/>
              <a:t>Solving</a:t>
            </a:r>
            <a:endParaRPr lang="en-GB" sz="2000" dirty="0" smtClean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Things-To-Do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Announcements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Week1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70618554582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Unit 1: Computing Fundamentals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199"/>
            <a:ext cx="7890681" cy="522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go through the document “</a:t>
            </a:r>
            <a:r>
              <a:rPr lang="en-US" sz="2800" dirty="0" smtClean="0">
                <a:solidFill>
                  <a:srgbClr val="C00000"/>
                </a:solidFill>
              </a:rPr>
              <a:t>Getting Started with UNIX and </a:t>
            </a:r>
            <a:r>
              <a:rPr lang="en-US" sz="2800" dirty="0" err="1" smtClean="0">
                <a:solidFill>
                  <a:srgbClr val="C00000"/>
                </a:solidFill>
              </a:rPr>
              <a:t>CodeCrunch</a:t>
            </a:r>
            <a:r>
              <a:rPr lang="en-US" sz="2800" dirty="0"/>
              <a:t>” </a:t>
            </a:r>
            <a:r>
              <a:rPr lang="en-US" sz="1600" dirty="0"/>
              <a:t>(</a:t>
            </a:r>
            <a:r>
              <a:rPr lang="en-US" sz="1600" dirty="0">
                <a:hlinkClick r:id="rId3"/>
              </a:rPr>
              <a:t>http://www.comp.nus.edu.sg/~</a:t>
            </a:r>
            <a:r>
              <a:rPr lang="en-US" sz="1600" dirty="0" smtClean="0">
                <a:hlinkClick r:id="rId3"/>
              </a:rPr>
              <a:t>cs1010/labs/2014/intro_lab/gettingStarted.html</a:t>
            </a:r>
            <a:r>
              <a:rPr lang="en-US" sz="1600" dirty="0" smtClean="0"/>
              <a:t>) 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Objectives: To learn basic UNIX commands, the edit-compile-execute process, and the software use (</a:t>
            </a:r>
            <a:r>
              <a:rPr lang="en-US" sz="2800" dirty="0" smtClean="0">
                <a:solidFill>
                  <a:srgbClr val="C00000"/>
                </a:solidFill>
                <a:cs typeface="Courier New" pitchFamily="49" charset="0"/>
              </a:rPr>
              <a:t>vim</a:t>
            </a:r>
            <a:r>
              <a:rPr lang="en-US" sz="2800" dirty="0" smtClean="0">
                <a:cs typeface="Courier New" pitchFamily="49" charset="0"/>
              </a:rPr>
              <a:t> for editing, </a:t>
            </a:r>
            <a:r>
              <a:rPr lang="en-US" sz="2800" dirty="0" err="1" smtClean="0">
                <a:solidFill>
                  <a:srgbClr val="C00000"/>
                </a:solidFill>
                <a:cs typeface="Courier New" pitchFamily="49" charset="0"/>
              </a:rPr>
              <a:t>gcc</a:t>
            </a:r>
            <a:r>
              <a:rPr lang="en-US" sz="2800" dirty="0" smtClean="0">
                <a:cs typeface="Courier New" pitchFamily="49" charset="0"/>
              </a:rPr>
              <a:t> for compiling)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We will do </a:t>
            </a:r>
            <a:r>
              <a:rPr lang="en-US" sz="2800" dirty="0" err="1" smtClean="0">
                <a:cs typeface="Courier New" pitchFamily="49" charset="0"/>
              </a:rPr>
              <a:t>CodeCrunch</a:t>
            </a:r>
            <a:r>
              <a:rPr lang="en-US" sz="2800" dirty="0" smtClean="0">
                <a:cs typeface="Courier New" pitchFamily="49" charset="0"/>
              </a:rPr>
              <a:t> next week.</a:t>
            </a:r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38299743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Unit 2: Algorithmic Problem Solving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441342"/>
            <a:ext cx="7890681" cy="5005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go through some tasks on problem-solving.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You are to discuss and write the algorithms in pseudo-code.</a:t>
            </a:r>
            <a:endParaRPr lang="en-US" sz="2400" dirty="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73322803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Task 1: Area of a Circle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773994" y="1220036"/>
            <a:ext cx="4495800" cy="53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What is the data? </a:t>
            </a: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1143000" y="1752600"/>
            <a:ext cx="2209800" cy="2057400"/>
            <a:chOff x="3168" y="2688"/>
            <a:chExt cx="1392" cy="1296"/>
          </a:xfrm>
        </p:grpSpPr>
        <p:sp>
          <p:nvSpPr>
            <p:cNvPr id="9" name="Oval 10"/>
            <p:cNvSpPr>
              <a:spLocks noChangeArrowheads="1"/>
            </p:cNvSpPr>
            <p:nvPr/>
          </p:nvSpPr>
          <p:spPr bwMode="auto">
            <a:xfrm>
              <a:off x="3168" y="2688"/>
              <a:ext cx="1392" cy="1296"/>
            </a:xfrm>
            <a:prstGeom prst="ellipse">
              <a:avLst/>
            </a:prstGeom>
            <a:noFill/>
            <a:ln w="222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400" y="2850"/>
              <a:ext cx="928" cy="972"/>
            </a:xfrm>
            <a:prstGeom prst="rect">
              <a:avLst/>
            </a:prstGeom>
            <a:noFill/>
            <a:ln w="222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2"/>
            <p:cNvSpPr txBox="1">
              <a:spLocks noChangeArrowheads="1"/>
            </p:cNvSpPr>
            <p:nvPr/>
          </p:nvSpPr>
          <p:spPr bwMode="auto">
            <a:xfrm>
              <a:off x="3744" y="3504"/>
              <a:ext cx="3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/>
                <a:t>2</a:t>
              </a:r>
              <a:r>
                <a:rPr lang="en-US" i="1"/>
                <a:t>a</a:t>
              </a:r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flipH="1">
              <a:off x="3400" y="3660"/>
              <a:ext cx="30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019" y="3660"/>
              <a:ext cx="30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/>
            <a:lstStyle/>
            <a:p>
              <a:endParaRPr lang="en-SG"/>
            </a:p>
          </p:txBody>
        </p:sp>
      </p:grp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989007" y="1642065"/>
            <a:ext cx="3280787" cy="53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</a:pPr>
            <a:r>
              <a:rPr lang="en-US" sz="2400" dirty="0" smtClean="0">
                <a:solidFill>
                  <a:srgbClr val="C00000"/>
                </a:solidFill>
              </a:rPr>
              <a:t>Side of square = 2</a:t>
            </a:r>
            <a:r>
              <a:rPr lang="en-US" sz="2400" i="1" dirty="0" smtClean="0">
                <a:solidFill>
                  <a:srgbClr val="C00000"/>
                </a:solidFill>
              </a:rPr>
              <a:t>a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>
            <a:off x="3773994" y="2211473"/>
            <a:ext cx="4495800" cy="53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What is the unknown?</a:t>
            </a:r>
            <a:endParaRPr lang="en-US" sz="2400" dirty="0"/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4989006" y="2538883"/>
            <a:ext cx="3280787" cy="53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</a:pPr>
            <a:r>
              <a:rPr lang="en-US" sz="2400" dirty="0" smtClean="0">
                <a:solidFill>
                  <a:srgbClr val="C00000"/>
                </a:solidFill>
              </a:rPr>
              <a:t>Area of circle, </a:t>
            </a:r>
            <a:r>
              <a:rPr lang="en-US" sz="2400" i="1" dirty="0" smtClean="0">
                <a:solidFill>
                  <a:srgbClr val="C00000"/>
                </a:solidFill>
              </a:rPr>
              <a:t>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773994" y="3148992"/>
            <a:ext cx="4495800" cy="115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What is the condition? That is, if what is known, then what can be computed? </a:t>
            </a:r>
            <a:endParaRPr lang="en-US" sz="2400" dirty="0"/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4989007" y="4297737"/>
            <a:ext cx="3381270" cy="841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</a:pPr>
            <a:r>
              <a:rPr lang="en-US" sz="2400" dirty="0" smtClean="0">
                <a:solidFill>
                  <a:srgbClr val="C00000"/>
                </a:solidFill>
              </a:rPr>
              <a:t>If radius </a:t>
            </a:r>
            <a:r>
              <a:rPr lang="en-US" sz="2400" i="1" dirty="0" smtClean="0">
                <a:solidFill>
                  <a:srgbClr val="C00000"/>
                </a:solidFill>
              </a:rPr>
              <a:t>r</a:t>
            </a:r>
            <a:r>
              <a:rPr lang="en-US" sz="2400" dirty="0" smtClean="0">
                <a:solidFill>
                  <a:srgbClr val="C00000"/>
                </a:solidFill>
              </a:rPr>
              <a:t> is known, </a:t>
            </a:r>
            <a:r>
              <a:rPr lang="en-US" sz="2400" i="1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>
                <a:solidFill>
                  <a:srgbClr val="C00000"/>
                </a:solidFill>
              </a:rPr>
              <a:t> can be computed.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773994" y="5337858"/>
            <a:ext cx="4495800" cy="821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What would be the next question?</a:t>
            </a:r>
            <a:endParaRPr lang="en-US" sz="2400" dirty="0"/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5762730" y="5826762"/>
            <a:ext cx="2507063" cy="49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</a:pPr>
            <a:r>
              <a:rPr lang="en-US" sz="2400" dirty="0" smtClean="0">
                <a:solidFill>
                  <a:srgbClr val="C00000"/>
                </a:solidFill>
              </a:rPr>
              <a:t>How to obtain </a:t>
            </a:r>
            <a:r>
              <a:rPr lang="en-US" sz="2400" i="1" dirty="0" smtClean="0">
                <a:solidFill>
                  <a:srgbClr val="C00000"/>
                </a:solidFill>
              </a:rPr>
              <a:t>r </a:t>
            </a:r>
            <a:r>
              <a:rPr lang="en-US" sz="2400" dirty="0" smtClean="0">
                <a:solidFill>
                  <a:srgbClr val="C00000"/>
                </a:solidFill>
              </a:rPr>
              <a:t>?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5831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Task 1: Area of a Circle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038600" y="1981200"/>
            <a:ext cx="4495800" cy="2544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spcAft>
                <a:spcPct val="4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Pythagoras’ theorem: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800" b="1" i="1" dirty="0">
                <a:solidFill>
                  <a:srgbClr val="FF0000"/>
                </a:solidFill>
              </a:rPr>
              <a:t>r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FF0000"/>
                </a:solidFill>
              </a:rPr>
              <a:t> = 2 * </a:t>
            </a:r>
            <a:r>
              <a:rPr lang="en-US" sz="2800" b="1" i="1" dirty="0">
                <a:solidFill>
                  <a:srgbClr val="FF0000"/>
                </a:solidFill>
              </a:rPr>
              <a:t>a</a:t>
            </a:r>
            <a:r>
              <a:rPr lang="en-US" sz="2800" b="1" baseline="30000" dirty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Area of circle</a:t>
            </a:r>
            <a:br>
              <a:rPr lang="en-US" sz="2400" dirty="0"/>
            </a:br>
            <a:r>
              <a:rPr lang="en-US" sz="2400" dirty="0"/>
              <a:t>	</a:t>
            </a:r>
            <a:r>
              <a:rPr lang="en-US" sz="2800" b="1" i="1" dirty="0">
                <a:solidFill>
                  <a:srgbClr val="FF0000"/>
                </a:solidFill>
              </a:rPr>
              <a:t>C</a:t>
            </a:r>
            <a:r>
              <a:rPr lang="en-US" sz="2800" b="1" dirty="0">
                <a:solidFill>
                  <a:srgbClr val="FF0000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 * </a:t>
            </a:r>
            <a:r>
              <a:rPr lang="en-US" sz="2800" b="1" i="1" dirty="0">
                <a:solidFill>
                  <a:srgbClr val="FF0000"/>
                </a:solidFill>
                <a:sym typeface="Symbol" pitchFamily="18" charset="2"/>
              </a:rPr>
              <a:t>r</a:t>
            </a:r>
            <a:r>
              <a:rPr lang="en-US" sz="2800" b="1" baseline="30000" dirty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</a:t>
            </a:r>
            <a:br>
              <a:rPr lang="en-US" sz="2800" b="1" dirty="0">
                <a:solidFill>
                  <a:srgbClr val="FF0000"/>
                </a:solidFill>
                <a:sym typeface="Symbol" pitchFamily="18" charset="2"/>
              </a:rPr>
            </a:br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        =  * 2 * </a:t>
            </a:r>
            <a:r>
              <a:rPr lang="en-US" sz="2800" b="1" i="1" dirty="0">
                <a:solidFill>
                  <a:srgbClr val="FF0000"/>
                </a:solidFill>
                <a:sym typeface="Symbol" pitchFamily="18" charset="2"/>
              </a:rPr>
              <a:t>a</a:t>
            </a:r>
            <a:r>
              <a:rPr lang="en-US" sz="2800" b="1" baseline="30000" dirty="0">
                <a:solidFill>
                  <a:srgbClr val="FF0000"/>
                </a:solidFill>
                <a:sym typeface="Symbol" pitchFamily="18" charset="2"/>
              </a:rPr>
              <a:t>2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1143000" y="1752600"/>
            <a:ext cx="2209800" cy="2057400"/>
            <a:chOff x="624" y="1824"/>
            <a:chExt cx="1392" cy="1296"/>
          </a:xfrm>
        </p:grpSpPr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624" y="1824"/>
              <a:ext cx="1392" cy="1296"/>
            </a:xfrm>
            <a:prstGeom prst="ellipse">
              <a:avLst/>
            </a:prstGeom>
            <a:noFill/>
            <a:ln w="2222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856" y="1986"/>
              <a:ext cx="928" cy="972"/>
            </a:xfrm>
            <a:prstGeom prst="rect">
              <a:avLst/>
            </a:prstGeom>
            <a:noFill/>
            <a:ln w="22225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1488" y="244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i="1"/>
                <a:t>a</a:t>
              </a: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1296" y="2496"/>
              <a:ext cx="480" cy="0"/>
            </a:xfrm>
            <a:prstGeom prst="line">
              <a:avLst/>
            </a:prstGeom>
            <a:noFill/>
            <a:ln w="22225">
              <a:solidFill>
                <a:srgbClr val="33996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296" y="2016"/>
              <a:ext cx="0" cy="480"/>
            </a:xfrm>
            <a:prstGeom prst="line">
              <a:avLst/>
            </a:prstGeom>
            <a:noFill/>
            <a:ln w="22225">
              <a:solidFill>
                <a:srgbClr val="33996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1056" y="2112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i="1"/>
                <a:t>a</a:t>
              </a: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1296" y="1968"/>
              <a:ext cx="480" cy="528"/>
            </a:xfrm>
            <a:prstGeom prst="line">
              <a:avLst/>
            </a:prstGeom>
            <a:noFill/>
            <a:ln w="22225">
              <a:solidFill>
                <a:srgbClr val="339966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392" y="206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i="1"/>
                <a:t>r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18591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Task 2: Coin Change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2200758"/>
            <a:ext cx="5336044" cy="4246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Given these coin denominations: </a:t>
            </a:r>
            <a:r>
              <a:rPr lang="en-US" sz="2400" dirty="0">
                <a:solidFill>
                  <a:srgbClr val="0000FF"/>
                </a:solidFill>
              </a:rPr>
              <a:t>1¢, 5¢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10¢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0000FF"/>
                </a:solidFill>
              </a:rPr>
              <a:t>20¢, 50¢, and $1, </a:t>
            </a:r>
            <a:r>
              <a:rPr lang="en-US" sz="2400" dirty="0"/>
              <a:t>find the </a:t>
            </a:r>
            <a:r>
              <a:rPr lang="en-US" sz="2400" u="sng" dirty="0">
                <a:solidFill>
                  <a:srgbClr val="0000FF"/>
                </a:solidFill>
              </a:rPr>
              <a:t>smallest number of coins </a:t>
            </a:r>
            <a:r>
              <a:rPr lang="en-US" sz="2400" dirty="0">
                <a:solidFill>
                  <a:srgbClr val="0000FF"/>
                </a:solidFill>
              </a:rPr>
              <a:t>needed for a given amount. </a:t>
            </a:r>
            <a:r>
              <a:rPr lang="en-US" sz="2400" dirty="0"/>
              <a:t>You do not need to list out what coins are used.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000" dirty="0"/>
              <a:t>Example 1: For 375 cents, </a:t>
            </a:r>
            <a:r>
              <a:rPr lang="en-US" sz="2400" dirty="0">
                <a:solidFill>
                  <a:srgbClr val="C00000"/>
                </a:solidFill>
              </a:rPr>
              <a:t>6</a:t>
            </a:r>
            <a:r>
              <a:rPr lang="en-US" sz="2000" dirty="0"/>
              <a:t> coins are needed.</a:t>
            </a:r>
          </a:p>
          <a:p>
            <a:pPr marL="742950" lvl="1" indent="-28575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</a:pPr>
            <a:r>
              <a:rPr lang="en-US" sz="2000" dirty="0"/>
              <a:t>Example 2: For 543 cents, </a:t>
            </a:r>
            <a:r>
              <a:rPr lang="en-US" sz="2400" dirty="0">
                <a:solidFill>
                  <a:srgbClr val="C00000"/>
                </a:solidFill>
              </a:rPr>
              <a:t>10</a:t>
            </a:r>
            <a:r>
              <a:rPr lang="en-US" sz="2000" dirty="0"/>
              <a:t> coins are needed.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cent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4092" y="1352224"/>
            <a:ext cx="609600" cy="563881"/>
          </a:xfrm>
          <a:prstGeom prst="rect">
            <a:avLst/>
          </a:prstGeom>
        </p:spPr>
      </p:pic>
      <p:pic>
        <p:nvPicPr>
          <p:cNvPr id="8" name="Picture 7" descr="cent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452" y="1123625"/>
            <a:ext cx="825500" cy="815554"/>
          </a:xfrm>
          <a:prstGeom prst="rect">
            <a:avLst/>
          </a:prstGeom>
        </p:spPr>
      </p:pic>
      <p:pic>
        <p:nvPicPr>
          <p:cNvPr id="9" name="Picture 8" descr="cent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5292" y="1199825"/>
            <a:ext cx="1066800" cy="1012248"/>
          </a:xfrm>
          <a:prstGeom prst="rect">
            <a:avLst/>
          </a:prstGeom>
        </p:spPr>
      </p:pic>
      <p:pic>
        <p:nvPicPr>
          <p:cNvPr id="11" name="Picture 10" descr="cent2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4492" y="1352225"/>
            <a:ext cx="1295400" cy="1312370"/>
          </a:xfrm>
          <a:prstGeom prst="rect">
            <a:avLst/>
          </a:prstGeom>
        </p:spPr>
      </p:pic>
      <p:pic>
        <p:nvPicPr>
          <p:cNvPr id="12" name="Picture 11" descr="cent5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087892" y="2723825"/>
            <a:ext cx="1600200" cy="1483822"/>
          </a:xfrm>
          <a:prstGeom prst="rect">
            <a:avLst/>
          </a:prstGeom>
        </p:spPr>
      </p:pic>
      <p:pic>
        <p:nvPicPr>
          <p:cNvPr id="13" name="Picture 12" descr="cent10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87892" y="4324025"/>
            <a:ext cx="1676400" cy="174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6429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r>
              <a:rPr lang="en-GB" sz="3200" dirty="0">
                <a:solidFill>
                  <a:srgbClr val="0000FF"/>
                </a:solidFill>
              </a:rPr>
              <a:t>Task 2: Coin </a:t>
            </a:r>
            <a:r>
              <a:rPr lang="en-GB" sz="3200" dirty="0" smtClean="0">
                <a:solidFill>
                  <a:srgbClr val="0000FF"/>
                </a:solidFill>
              </a:rPr>
              <a:t>Change – A Possible Algorithm</a:t>
            </a: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67558" y="1271752"/>
            <a:ext cx="5044966" cy="440120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dirty="0"/>
              <a:t>Enter </a:t>
            </a:r>
            <a:r>
              <a:rPr lang="en-US" sz="2000" i="1" dirty="0"/>
              <a:t>amt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coins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 0</a:t>
            </a:r>
            <a:endParaRPr lang="en-US" sz="2000" dirty="0"/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coins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i="1" dirty="0"/>
              <a:t>coins</a:t>
            </a:r>
            <a:r>
              <a:rPr lang="en-US" sz="2000" dirty="0"/>
              <a:t> + (</a:t>
            </a:r>
            <a:r>
              <a:rPr lang="en-US" sz="2000" i="1" dirty="0" smtClean="0"/>
              <a:t>amt </a:t>
            </a:r>
            <a:r>
              <a:rPr lang="en-US" sz="2000" dirty="0" smtClean="0"/>
              <a:t>/ 100</a:t>
            </a:r>
            <a:r>
              <a:rPr lang="en-US" sz="2000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 err="1"/>
              <a:t>amt</a:t>
            </a:r>
            <a:r>
              <a:rPr lang="en-US" sz="2000" i="1" dirty="0"/>
              <a:t> </a:t>
            </a:r>
            <a:r>
              <a:rPr lang="en-US" sz="2000" dirty="0" smtClean="0">
                <a:sym typeface="Wingdings" pitchFamily="2" charset="2"/>
              </a:rPr>
              <a:t> remainder of</a:t>
            </a:r>
            <a:r>
              <a:rPr lang="en-US" sz="2000" dirty="0" smtClean="0"/>
              <a:t> </a:t>
            </a:r>
            <a:r>
              <a:rPr lang="en-US" sz="2000" i="1" dirty="0" err="1"/>
              <a:t>amt</a:t>
            </a:r>
            <a:r>
              <a:rPr lang="en-US" sz="2000" i="1" dirty="0"/>
              <a:t> </a:t>
            </a:r>
            <a:r>
              <a:rPr lang="en-US" sz="2000" dirty="0" smtClean="0"/>
              <a:t>/ 100</a:t>
            </a:r>
            <a:endParaRPr lang="en-US" sz="2000" dirty="0"/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coins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i="1" dirty="0"/>
              <a:t>coins</a:t>
            </a:r>
            <a:r>
              <a:rPr lang="en-US" sz="2000" dirty="0"/>
              <a:t> + (</a:t>
            </a:r>
            <a:r>
              <a:rPr lang="en-US" sz="2000" i="1" dirty="0" smtClean="0"/>
              <a:t>amt </a:t>
            </a:r>
            <a:r>
              <a:rPr lang="en-US" sz="2000" dirty="0" smtClean="0"/>
              <a:t>/ 50</a:t>
            </a:r>
            <a:r>
              <a:rPr lang="en-US" sz="2000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amt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dirty="0">
                <a:sym typeface="Wingdings" pitchFamily="2" charset="2"/>
              </a:rPr>
              <a:t>remainder of</a:t>
            </a:r>
            <a:r>
              <a:rPr lang="en-US" sz="2000" dirty="0"/>
              <a:t> </a:t>
            </a:r>
            <a:r>
              <a:rPr lang="en-US" sz="2000" i="1" dirty="0" err="1" smtClean="0"/>
              <a:t>amt</a:t>
            </a:r>
            <a:r>
              <a:rPr lang="en-US" sz="2000" dirty="0" smtClean="0"/>
              <a:t> / </a:t>
            </a:r>
            <a:r>
              <a:rPr lang="en-US" sz="2000" dirty="0"/>
              <a:t>50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coins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i="1" dirty="0" smtClean="0"/>
              <a:t>coins</a:t>
            </a:r>
            <a:r>
              <a:rPr lang="en-US" sz="2000" dirty="0" smtClean="0"/>
              <a:t> </a:t>
            </a:r>
            <a:r>
              <a:rPr lang="en-US" sz="2000" dirty="0"/>
              <a:t>+ (</a:t>
            </a:r>
            <a:r>
              <a:rPr lang="en-US" sz="2000" i="1" dirty="0" smtClean="0"/>
              <a:t>amt </a:t>
            </a:r>
            <a:r>
              <a:rPr lang="en-US" sz="2000" dirty="0" smtClean="0"/>
              <a:t>/ 20</a:t>
            </a:r>
            <a:r>
              <a:rPr lang="en-US" sz="2000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amt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dirty="0">
                <a:sym typeface="Wingdings" pitchFamily="2" charset="2"/>
              </a:rPr>
              <a:t>remainder of</a:t>
            </a:r>
            <a:r>
              <a:rPr lang="en-US" sz="2000" dirty="0"/>
              <a:t> </a:t>
            </a:r>
            <a:r>
              <a:rPr lang="en-US" sz="2000" i="1" dirty="0" err="1" smtClean="0"/>
              <a:t>amt</a:t>
            </a:r>
            <a:r>
              <a:rPr lang="en-US" sz="2000" dirty="0" smtClean="0"/>
              <a:t> / </a:t>
            </a:r>
            <a:r>
              <a:rPr lang="en-US" sz="2000" dirty="0"/>
              <a:t>20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dirty="0"/>
              <a:t>coins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dirty="0"/>
              <a:t>coins + (</a:t>
            </a:r>
            <a:r>
              <a:rPr lang="en-US" sz="2000" i="1" dirty="0" smtClean="0"/>
              <a:t>amt </a:t>
            </a:r>
            <a:r>
              <a:rPr lang="en-US" sz="2000" dirty="0" smtClean="0"/>
              <a:t>/ 10</a:t>
            </a:r>
            <a:r>
              <a:rPr lang="en-US" sz="2000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 err="1"/>
              <a:t>amt</a:t>
            </a:r>
            <a:r>
              <a:rPr lang="en-US" sz="2000" i="1" dirty="0"/>
              <a:t> </a:t>
            </a:r>
            <a:r>
              <a:rPr lang="en-US" sz="2000" dirty="0">
                <a:sym typeface="Wingdings" pitchFamily="2" charset="2"/>
              </a:rPr>
              <a:t> remainder of</a:t>
            </a:r>
            <a:r>
              <a:rPr lang="en-US" sz="2000" dirty="0" smtClean="0"/>
              <a:t> </a:t>
            </a:r>
            <a:r>
              <a:rPr lang="en-US" sz="2000" i="1" dirty="0" err="1"/>
              <a:t>amt</a:t>
            </a:r>
            <a:r>
              <a:rPr lang="en-US" sz="2000" dirty="0"/>
              <a:t> /</a:t>
            </a:r>
            <a:r>
              <a:rPr lang="en-US" sz="2000" dirty="0" smtClean="0"/>
              <a:t> </a:t>
            </a:r>
            <a:r>
              <a:rPr lang="en-US" sz="2000" dirty="0"/>
              <a:t>10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dirty="0"/>
              <a:t>coins </a:t>
            </a:r>
            <a:r>
              <a:rPr lang="en-US" sz="2000" dirty="0" smtClean="0"/>
              <a:t>=</a:t>
            </a:r>
            <a:r>
              <a:rPr lang="en-US" sz="2000" dirty="0" smtClean="0">
                <a:sym typeface="Wingdings" pitchFamily="2" charset="2"/>
              </a:rPr>
              <a:t> </a:t>
            </a:r>
            <a:r>
              <a:rPr lang="en-US" sz="2000" dirty="0" smtClean="0"/>
              <a:t> </a:t>
            </a:r>
            <a:r>
              <a:rPr lang="en-US" sz="2000" dirty="0"/>
              <a:t>coins + (</a:t>
            </a:r>
            <a:r>
              <a:rPr lang="en-US" sz="2000" i="1" dirty="0" smtClean="0"/>
              <a:t>amt </a:t>
            </a:r>
            <a:r>
              <a:rPr lang="en-US" sz="2000" dirty="0" smtClean="0"/>
              <a:t>/ 5</a:t>
            </a:r>
            <a:r>
              <a:rPr lang="en-US" sz="2000" dirty="0"/>
              <a:t>)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amt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dirty="0">
                <a:sym typeface="Wingdings" pitchFamily="2" charset="2"/>
              </a:rPr>
              <a:t>remainder of</a:t>
            </a:r>
            <a:r>
              <a:rPr lang="en-US" sz="2000" dirty="0"/>
              <a:t> </a:t>
            </a:r>
            <a:r>
              <a:rPr lang="en-US" sz="2000" i="1" dirty="0" err="1" smtClean="0"/>
              <a:t>amt</a:t>
            </a:r>
            <a:r>
              <a:rPr lang="en-US" sz="2000" dirty="0" smtClean="0"/>
              <a:t> / </a:t>
            </a:r>
            <a:r>
              <a:rPr lang="en-US" sz="2000" dirty="0"/>
              <a:t>5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i="1" dirty="0"/>
              <a:t>coins</a:t>
            </a:r>
            <a:r>
              <a:rPr lang="en-US" sz="2000" dirty="0"/>
              <a:t> </a:t>
            </a:r>
            <a:r>
              <a:rPr lang="en-US" sz="2000" dirty="0" smtClean="0">
                <a:sym typeface="Wingdings" pitchFamily="2" charset="2"/>
              </a:rPr>
              <a:t></a:t>
            </a:r>
            <a:r>
              <a:rPr lang="en-US" sz="2000" dirty="0" smtClean="0"/>
              <a:t> </a:t>
            </a:r>
            <a:r>
              <a:rPr lang="en-US" sz="2000" i="1" dirty="0"/>
              <a:t>coins</a:t>
            </a:r>
            <a:r>
              <a:rPr lang="en-US" sz="2000" dirty="0"/>
              <a:t> + </a:t>
            </a:r>
            <a:r>
              <a:rPr lang="en-US" sz="2000" i="1" dirty="0"/>
              <a:t>amt</a:t>
            </a:r>
          </a:p>
          <a:p>
            <a:pPr marL="742950" lvl="1" indent="-285750">
              <a:tabLst>
                <a:tab pos="571500" algn="l"/>
                <a:tab pos="2171700" algn="l"/>
              </a:tabLst>
            </a:pPr>
            <a:r>
              <a:rPr lang="en-US" sz="2000" dirty="0"/>
              <a:t>Print </a:t>
            </a:r>
            <a:r>
              <a:rPr lang="en-US" sz="2000" i="1" dirty="0"/>
              <a:t>coins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81244" y="1625694"/>
            <a:ext cx="3357254" cy="3693319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We call this the integer </a:t>
            </a:r>
            <a:r>
              <a:rPr lang="en-US" dirty="0">
                <a:solidFill>
                  <a:srgbClr val="C00000"/>
                </a:solidFill>
              </a:rPr>
              <a:t>modulo</a:t>
            </a:r>
            <a:r>
              <a:rPr lang="en-US" dirty="0"/>
              <a:t> (or </a:t>
            </a:r>
            <a:r>
              <a:rPr lang="en-US" dirty="0">
                <a:solidFill>
                  <a:srgbClr val="C00000"/>
                </a:solidFill>
              </a:rPr>
              <a:t>modulus</a:t>
            </a:r>
            <a:r>
              <a:rPr lang="en-US" dirty="0"/>
              <a:t>) operation. It’s very handy!</a:t>
            </a:r>
          </a:p>
          <a:p>
            <a:endParaRPr lang="en-US" dirty="0"/>
          </a:p>
          <a:p>
            <a:r>
              <a:rPr lang="en-US" dirty="0"/>
              <a:t>In C, the modulo operator is </a:t>
            </a:r>
            <a:r>
              <a:rPr lang="en-US" dirty="0">
                <a:solidFill>
                  <a:srgbClr val="C00000"/>
                </a:solidFill>
              </a:rPr>
              <a:t>%</a:t>
            </a:r>
            <a:r>
              <a:rPr lang="en-US" dirty="0"/>
              <a:t>.</a:t>
            </a:r>
          </a:p>
          <a:p>
            <a:r>
              <a:rPr lang="en-US" dirty="0"/>
              <a:t>Hence,</a:t>
            </a:r>
          </a:p>
          <a:p>
            <a:endParaRPr lang="en-US" i="1" dirty="0"/>
          </a:p>
          <a:p>
            <a:r>
              <a:rPr lang="en-US" i="1" dirty="0" err="1">
                <a:solidFill>
                  <a:srgbClr val="C00000"/>
                </a:solidFill>
              </a:rPr>
              <a:t>amt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 remainder of </a:t>
            </a:r>
            <a:r>
              <a:rPr lang="en-US" i="1" dirty="0" err="1">
                <a:solidFill>
                  <a:srgbClr val="C00000"/>
                </a:solidFill>
                <a:sym typeface="Wingdings" pitchFamily="2" charset="2"/>
              </a:rPr>
              <a:t>amt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 / 100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can be written as: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i="1" dirty="0" err="1">
                <a:solidFill>
                  <a:srgbClr val="C00000"/>
                </a:solidFill>
              </a:rPr>
              <a:t>amt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 </a:t>
            </a:r>
            <a:r>
              <a:rPr lang="en-US" i="1" dirty="0" err="1">
                <a:solidFill>
                  <a:srgbClr val="C00000"/>
                </a:solidFill>
                <a:sym typeface="Wingdings" pitchFamily="2" charset="2"/>
              </a:rPr>
              <a:t>amt</a:t>
            </a:r>
            <a:r>
              <a:rPr lang="en-US" dirty="0">
                <a:solidFill>
                  <a:srgbClr val="C00000"/>
                </a:solidFill>
                <a:sym typeface="Wingdings" pitchFamily="2" charset="2"/>
              </a:rPr>
              <a:t> % 100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937288" y="2528900"/>
            <a:ext cx="255134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37288" y="2222531"/>
            <a:ext cx="26657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amt</a:t>
            </a:r>
            <a:r>
              <a:rPr lang="en-US" dirty="0" smtClean="0"/>
              <a:t> % 100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37288" y="2804943"/>
            <a:ext cx="26657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amt</a:t>
            </a:r>
            <a:r>
              <a:rPr lang="en-US" dirty="0" smtClean="0"/>
              <a:t> % 50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937288" y="3429000"/>
            <a:ext cx="26657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amt</a:t>
            </a:r>
            <a:r>
              <a:rPr lang="en-US" dirty="0" smtClean="0"/>
              <a:t> % 20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937288" y="4649645"/>
            <a:ext cx="26657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amt</a:t>
            </a:r>
            <a:r>
              <a:rPr lang="en-US" dirty="0" smtClean="0"/>
              <a:t> % 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937288" y="4034234"/>
            <a:ext cx="26657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amt</a:t>
            </a:r>
            <a:r>
              <a:rPr lang="en-US" dirty="0" smtClean="0"/>
              <a:t> %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867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9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Task 3: Breaking Up An Integer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Week1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762000" y="1447800"/>
            <a:ext cx="8001000" cy="86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common sub-task in many problems involves number manipulation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2909711" y="2373489"/>
            <a:ext cx="2068689" cy="5334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252040312</a:t>
            </a:r>
            <a:endParaRPr lang="en-US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2071511" y="3287889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1" name="Rectangle 10"/>
          <p:cNvSpPr/>
          <p:nvPr/>
        </p:nvSpPr>
        <p:spPr>
          <a:xfrm>
            <a:off x="3081866" y="3242733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5799668" y="3242734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2596444" y="3189111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3496733" y="3474155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15" name="Rectangle 14"/>
          <p:cNvSpPr/>
          <p:nvPr/>
        </p:nvSpPr>
        <p:spPr>
          <a:xfrm>
            <a:off x="4450645" y="3482622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3979334" y="3254022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7" name="Rectangle 16"/>
          <p:cNvSpPr/>
          <p:nvPr/>
        </p:nvSpPr>
        <p:spPr>
          <a:xfrm>
            <a:off x="4902200" y="3175000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8" name="Rectangle 17"/>
          <p:cNvSpPr/>
          <p:nvPr/>
        </p:nvSpPr>
        <p:spPr>
          <a:xfrm>
            <a:off x="5319889" y="3313289"/>
            <a:ext cx="228600" cy="381000"/>
          </a:xfrm>
          <a:prstGeom prst="rect">
            <a:avLst/>
          </a:prstGeom>
          <a:solidFill>
            <a:srgbClr val="0070C0"/>
          </a:solidFill>
          <a:ln w="12700"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756355" y="4365977"/>
            <a:ext cx="8001000" cy="17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Example: Given a positive integer </a:t>
            </a:r>
            <a:r>
              <a:rPr lang="en-US" sz="2400" i="1" dirty="0" smtClean="0"/>
              <a:t>n</a:t>
            </a:r>
            <a:r>
              <a:rPr lang="en-US" sz="2400" dirty="0" smtClean="0"/>
              <a:t>, how do you </a:t>
            </a:r>
            <a:r>
              <a:rPr lang="en-US" sz="2400" dirty="0" smtClean="0">
                <a:solidFill>
                  <a:srgbClr val="0000FF"/>
                </a:solidFill>
              </a:rPr>
              <a:t>sum up all its individual digits</a:t>
            </a:r>
            <a:r>
              <a:rPr lang="en-US" sz="2400" dirty="0" smtClean="0"/>
              <a:t>? </a:t>
            </a:r>
          </a:p>
          <a:p>
            <a:pPr marL="800100" lvl="1" indent="-34290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75000"/>
              <a:buFont typeface="Wingdings" pitchFamily="2" charset="2"/>
              <a:buChar char="q"/>
            </a:pPr>
            <a:r>
              <a:rPr lang="en-US" sz="2000" dirty="0" smtClean="0"/>
              <a:t>The answer for the above example is </a:t>
            </a:r>
            <a:r>
              <a:rPr lang="en-US" sz="2800" dirty="0" smtClean="0">
                <a:solidFill>
                  <a:srgbClr val="C00000"/>
                </a:solidFill>
              </a:rPr>
              <a:t>19</a:t>
            </a:r>
            <a:r>
              <a:rPr lang="en-US" sz="2000" dirty="0" smtClean="0"/>
              <a:t> (2 + 5 + 2 + 0 + 4 + 0 + 3 + 1 + 2)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53371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13174</TotalTime>
  <Words>887</Words>
  <Application>Microsoft Office PowerPoint</Application>
  <PresentationFormat>On-screen Show (4:3)</PresentationFormat>
  <Paragraphs>153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http://www.comp.nus.edu.sg/~cs1010/</vt:lpstr>
      <vt:lpstr>Week 1: Getting Started</vt:lpstr>
      <vt:lpstr>Unit 1: Computing Fundamentals</vt:lpstr>
      <vt:lpstr>Unit 2: Algorithmic Problem Solving</vt:lpstr>
      <vt:lpstr>Task 1: Area of a Circle (1/2)</vt:lpstr>
      <vt:lpstr>Task 1: Area of a Circle (2/2)</vt:lpstr>
      <vt:lpstr>Task 2: Coin Change</vt:lpstr>
      <vt:lpstr>Task 2: Coin Change – A Possible Algorithm</vt:lpstr>
      <vt:lpstr>Task 3: Breaking Up An Integer</vt:lpstr>
      <vt:lpstr>Algorithm Before Coding</vt:lpstr>
      <vt:lpstr>Things-To-Do</vt:lpstr>
      <vt:lpstr>Announcements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Aaron Tan</cp:lastModifiedBy>
  <cp:revision>1054</cp:revision>
  <cp:lastPrinted>2014-06-20T04:24:53Z</cp:lastPrinted>
  <dcterms:created xsi:type="dcterms:W3CDTF">1998-09-05T15:03:32Z</dcterms:created>
  <dcterms:modified xsi:type="dcterms:W3CDTF">2014-08-12T07:40:57Z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