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0"/>
  </p:notesMasterIdLst>
  <p:handoutMasterIdLst>
    <p:handoutMasterId r:id="rId21"/>
  </p:handoutMasterIdLst>
  <p:sldIdLst>
    <p:sldId id="256" r:id="rId2"/>
    <p:sldId id="468" r:id="rId3"/>
    <p:sldId id="518" r:id="rId4"/>
    <p:sldId id="519" r:id="rId5"/>
    <p:sldId id="520" r:id="rId6"/>
    <p:sldId id="521" r:id="rId7"/>
    <p:sldId id="522" r:id="rId8"/>
    <p:sldId id="523" r:id="rId9"/>
    <p:sldId id="524" r:id="rId10"/>
    <p:sldId id="525" r:id="rId11"/>
    <p:sldId id="526" r:id="rId12"/>
    <p:sldId id="527" r:id="rId13"/>
    <p:sldId id="529" r:id="rId14"/>
    <p:sldId id="528" r:id="rId15"/>
    <p:sldId id="517" r:id="rId16"/>
    <p:sldId id="509" r:id="rId17"/>
    <p:sldId id="510" r:id="rId18"/>
    <p:sldId id="30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CCFFCC"/>
    <a:srgbClr val="0066FF"/>
    <a:srgbClr val="006600"/>
    <a:srgbClr val="000099"/>
    <a:srgbClr val="FF3300"/>
    <a:srgbClr val="000000"/>
    <a:srgbClr val="FE8D6E"/>
    <a:srgbClr val="91F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2" autoAdjust="0"/>
    <p:restoredTop sz="87185" autoAdjust="0"/>
  </p:normalViewPr>
  <p:slideViewPr>
    <p:cSldViewPr snapToGrid="0">
      <p:cViewPr varScale="1">
        <p:scale>
          <a:sx n="98" d="100"/>
          <a:sy n="98" d="100"/>
        </p:scale>
        <p:origin x="-22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758" y="-72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CS1010 Programming Methodology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8/21/2014</a:t>
            </a:fld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CS1010 Programming  Methodology</a:t>
            </a:r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r>
              <a:rPr lang="en-US" smtClean="0"/>
              <a:t>We will go through</a:t>
            </a:r>
            <a:r>
              <a:rPr lang="en-US" baseline="0" smtClean="0"/>
              <a:t> the Introduction to CodeCrunch slides here.</a:t>
            </a: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CS1010 Programming Methodology</a:t>
            </a: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Calibri" pitchFamily="34" charset="0"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CS1010 (AY2014/5 Semester 1)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Week2 -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101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hyperlink" Target="http://www.comp.nus.edu.sg/~cs1010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crunch.comp.nus.edu.s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1010/2_resources/lecture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1010/2_resources/lecture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667" y="2252133"/>
            <a:ext cx="4004733" cy="364067"/>
          </a:xfrm>
        </p:spPr>
        <p:txBody>
          <a:bodyPr>
            <a:noAutofit/>
          </a:bodyPr>
          <a:lstStyle/>
          <a:p>
            <a:pPr eaLnBrk="1" hangingPunct="1"/>
            <a:r>
              <a:rPr lang="en-GB" sz="1800" cap="none" dirty="0" smtClean="0">
                <a:latin typeface="Calibri" panose="020F0502020204030204" pitchFamily="34" charset="0"/>
                <a:hlinkClick r:id="rId3"/>
              </a:rPr>
              <a:t>http://www.comp.nus.edu.sg/~cs1010/</a:t>
            </a:r>
            <a:endParaRPr lang="en-GB" sz="1800" cap="none" dirty="0" smtClean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913" y="4696884"/>
            <a:ext cx="2445774" cy="1263650"/>
          </a:xfrm>
          <a:prstGeom prst="rect">
            <a:avLst/>
          </a:prstGeom>
        </p:spPr>
      </p:pic>
      <p:pic>
        <p:nvPicPr>
          <p:cNvPr id="7" name="[Picture 6]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92" y="1368425"/>
            <a:ext cx="5687149" cy="934508"/>
          </a:xfrm>
          <a:prstGeom prst="rect">
            <a:avLst/>
          </a:prstGeom>
        </p:spPr>
      </p:pic>
      <p:sp>
        <p:nvSpPr>
          <p:cNvPr id="8" name="[TextBox 7]"/>
          <p:cNvSpPr txBox="1"/>
          <p:nvPr/>
        </p:nvSpPr>
        <p:spPr>
          <a:xfrm>
            <a:off x="3513667" y="2912533"/>
            <a:ext cx="221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C00000"/>
                </a:solidFill>
                <a:latin typeface="Calibri" panose="020F0502020204030204" pitchFamily="34" charset="0"/>
              </a:rPr>
              <a:t>WEEK 2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Class Activities</a:t>
            </a:r>
            <a:endParaRPr lang="en-US" sz="3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[TextBox 1]"/>
          <p:cNvSpPr txBox="1"/>
          <p:nvPr/>
        </p:nvSpPr>
        <p:spPr>
          <a:xfrm>
            <a:off x="0" y="379257"/>
            <a:ext cx="369332" cy="109286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Lecturer’s slides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403566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#4: </a:t>
            </a:r>
            <a:r>
              <a:rPr lang="en-GB" smtClean="0">
                <a:solidFill>
                  <a:srgbClr val="0000FF"/>
                </a:solidFill>
              </a:rPr>
              <a:t>Temperature Conversion </a:t>
            </a:r>
            <a:r>
              <a:rPr lang="en-GB" sz="3100" smtClean="0">
                <a:solidFill>
                  <a:srgbClr val="0000FF"/>
                </a:solidFill>
              </a:rPr>
              <a:t>(2/2)</a:t>
            </a:r>
            <a:endParaRPr lang="en-GB" sz="31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10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064798"/>
            <a:ext cx="8363760" cy="146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Test your program on the following inputs:</a:t>
            </a:r>
          </a:p>
          <a:p>
            <a:pPr marL="800100" lvl="1" indent="-342900"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32.5, 0, -54.3, 100 (and others of your choice)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Do you get the correct answers?</a:t>
            </a:r>
            <a:endParaRPr lang="en-US" sz="2400" dirty="0" smtClean="0"/>
          </a:p>
        </p:txBody>
      </p:sp>
      <p:sp>
        <p:nvSpPr>
          <p:cNvPr id="18" name="Content Placeholder 5"/>
          <p:cNvSpPr txBox="1">
            <a:spLocks/>
          </p:cNvSpPr>
          <p:nvPr/>
        </p:nvSpPr>
        <p:spPr bwMode="auto">
          <a:xfrm>
            <a:off x="573206" y="5985565"/>
            <a:ext cx="82296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0850" lvl="1" indent="-45085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+mn-lt"/>
                <a:cs typeface="+mn-cs"/>
              </a:rPr>
              <a:t>(Optional) Format the number of output digits to 2 decimal places</a:t>
            </a:r>
          </a:p>
          <a:p>
            <a:pPr marL="450850" lvl="1" indent="-45085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latin typeface="+mn-lt"/>
                <a:cs typeface="+mn-cs"/>
              </a:rPr>
              <a:t>(Optional) Write another program to convert Celsius to Fahrenheit</a:t>
            </a:r>
          </a:p>
          <a:p>
            <a:pPr marL="742950" lvl="1" indent="-457200">
              <a:spcBef>
                <a:spcPct val="20000"/>
              </a:spcBef>
              <a:buClr>
                <a:schemeClr val="accent2"/>
              </a:buClr>
              <a:buSzPct val="120000"/>
              <a:buFont typeface="Wingdings" panose="05000000000000000000" pitchFamily="2" charset="2"/>
              <a:buChar char="§"/>
              <a:defRPr/>
            </a:pPr>
            <a:endParaRPr lang="en-US" sz="1400" kern="0" dirty="0">
              <a:solidFill>
                <a:srgbClr val="0000FF"/>
              </a:solidFill>
              <a:latin typeface="+mn-lt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92319" y="2522537"/>
            <a:ext cx="6103937" cy="7080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temperature in Fahrenheit: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32.5</a:t>
            </a:r>
          </a:p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That equals 0.277778 Celsius. </a:t>
            </a:r>
            <a:endParaRPr lang="en-SG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2319" y="3360737"/>
            <a:ext cx="6103937" cy="7080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temperature in Fahrenheit: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</a:p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That equals -17.777778 Celsius. </a:t>
            </a:r>
            <a:endParaRPr lang="en-SG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2319" y="4210050"/>
            <a:ext cx="6103937" cy="70643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temperature in Fahrenheit: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-54.3</a:t>
            </a:r>
          </a:p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That equals -47.944444 Celsius. </a:t>
            </a:r>
            <a:endParaRPr lang="en-SG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92319" y="5032375"/>
            <a:ext cx="6103937" cy="7080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temperature in Fahrenheit: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100</a:t>
            </a:r>
          </a:p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That equals 37.777778 Celsius. </a:t>
            </a:r>
            <a:endParaRPr lang="en-SG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485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 bldLvl="2"/>
      <p:bldP spid="18" grpId="0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Exercise #5: Freezer (1/3)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11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42647"/>
            <a:ext cx="8183932" cy="517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000" dirty="0"/>
              <a:t>Write a program </a:t>
            </a:r>
            <a:r>
              <a:rPr lang="en-US" sz="2000" dirty="0" err="1">
                <a:solidFill>
                  <a:srgbClr val="C00000"/>
                </a:solidFill>
              </a:rPr>
              <a:t>f</a:t>
            </a:r>
            <a:r>
              <a:rPr lang="en-US" sz="2000" dirty="0" err="1" smtClean="0">
                <a:solidFill>
                  <a:srgbClr val="C00000"/>
                </a:solidFill>
              </a:rPr>
              <a:t>reezer.c</a:t>
            </a:r>
            <a:r>
              <a:rPr lang="en-US" sz="2000" dirty="0" smtClean="0"/>
              <a:t> </a:t>
            </a:r>
            <a:r>
              <a:rPr lang="en-US" sz="2000" dirty="0"/>
              <a:t>that estimates the temperature in a freezer (in </a:t>
            </a:r>
            <a:r>
              <a:rPr lang="en-US" sz="2000" baseline="30000" dirty="0" err="1"/>
              <a:t>o</a:t>
            </a:r>
            <a:r>
              <a:rPr lang="en-US" sz="2000" dirty="0" err="1"/>
              <a:t>C</a:t>
            </a:r>
            <a:r>
              <a:rPr lang="en-US" sz="2000" dirty="0"/>
              <a:t>) given the elapsed time (hours) since a power failure. Assume this temperature (</a:t>
            </a:r>
            <a:r>
              <a:rPr lang="en-US" sz="2000" i="1" dirty="0">
                <a:solidFill>
                  <a:srgbClr val="0000FF"/>
                </a:solidFill>
              </a:rPr>
              <a:t>T</a:t>
            </a:r>
            <a:r>
              <a:rPr lang="en-US" sz="2000" dirty="0"/>
              <a:t>) is given </a:t>
            </a:r>
            <a:r>
              <a:rPr lang="en-US" sz="2000" dirty="0" smtClean="0"/>
              <a:t>by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000" dirty="0"/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000" dirty="0" smtClean="0"/>
          </a:p>
          <a:p>
            <a:pPr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tabLst>
                <a:tab pos="352425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where </a:t>
            </a:r>
            <a:r>
              <a:rPr lang="en-US" sz="2000" i="1" dirty="0">
                <a:solidFill>
                  <a:srgbClr val="0000FF"/>
                </a:solidFill>
              </a:rPr>
              <a:t>t</a:t>
            </a:r>
            <a:r>
              <a:rPr lang="en-US" sz="2000" dirty="0"/>
              <a:t> is the time since the power </a:t>
            </a:r>
            <a:r>
              <a:rPr lang="en-US" sz="2000" dirty="0" smtClean="0"/>
              <a:t>failure</a:t>
            </a:r>
            <a:r>
              <a:rPr lang="en-US" sz="2000" dirty="0"/>
              <a:t>.</a:t>
            </a:r>
            <a:endParaRPr lang="en-US" sz="2000" dirty="0" smtClean="0"/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Your </a:t>
            </a:r>
            <a:r>
              <a:rPr lang="en-US" sz="2000" dirty="0"/>
              <a:t>program should prompt the user to enter how long it has been since the start of the power failure in hours and minutes, both values in </a:t>
            </a:r>
            <a:r>
              <a:rPr lang="en-US" sz="2000" dirty="0" smtClean="0"/>
              <a:t>integers.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Note </a:t>
            </a:r>
            <a:r>
              <a:rPr lang="en-US" sz="2000" dirty="0"/>
              <a:t>that you need to convert the elapsed time into hours in real number (use type </a:t>
            </a:r>
            <a:r>
              <a:rPr lang="en-US" sz="2000" dirty="0" smtClean="0">
                <a:solidFill>
                  <a:srgbClr val="0000FF"/>
                </a:solidFill>
              </a:rPr>
              <a:t>float</a:t>
            </a:r>
            <a:r>
              <a:rPr lang="en-US" sz="2000" dirty="0" smtClean="0"/>
              <a:t>)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For example, if the user entered </a:t>
            </a:r>
            <a:r>
              <a:rPr lang="en-US" dirty="0">
                <a:solidFill>
                  <a:srgbClr val="C00000"/>
                </a:solidFill>
                <a:latin typeface="Lucida Console" pitchFamily="49" charset="0"/>
                <a:cs typeface="Courier New" pitchFamily="49" charset="0"/>
              </a:rPr>
              <a:t>2 30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/>
              <a:t>(2 hours 30 minutes), you need to convert this to </a:t>
            </a:r>
            <a:r>
              <a:rPr lang="en-US" dirty="0">
                <a:solidFill>
                  <a:srgbClr val="C00000"/>
                </a:solidFill>
              </a:rPr>
              <a:t>2.5 hours</a:t>
            </a:r>
            <a:r>
              <a:rPr lang="en-US" dirty="0"/>
              <a:t> before applying the above </a:t>
            </a:r>
            <a:r>
              <a:rPr lang="en-US" dirty="0" smtClean="0"/>
              <a:t>formula.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602663"/>
              </p:ext>
            </p:extLst>
          </p:nvPr>
        </p:nvGraphicFramePr>
        <p:xfrm>
          <a:off x="3401646" y="2301020"/>
          <a:ext cx="169545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863225" imgH="418918" progId="Equation.3">
                  <p:embed/>
                </p:oleObj>
              </mc:Choice>
              <mc:Fallback>
                <p:oleObj name="Equation" r:id="rId4" imgW="863225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646" y="2301020"/>
                        <a:ext cx="169545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56813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Exercise #5: Freezer (2/3)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12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42647"/>
            <a:ext cx="8183932" cy="5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Refer </a:t>
            </a:r>
            <a:r>
              <a:rPr lang="en-US" sz="2400"/>
              <a:t>to the sample run below. Follow the output </a:t>
            </a:r>
            <a:r>
              <a:rPr lang="en-US" sz="2400" smtClean="0"/>
              <a:t>format.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067103" y="1776901"/>
            <a:ext cx="7196137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Enter hours and minutes since power failure: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2 45</a:t>
            </a:r>
          </a:p>
          <a:p>
            <a:pPr>
              <a:defRPr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Temperature in freezer = -13.63</a:t>
            </a:r>
            <a:endParaRPr lang="en-SG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573206" y="2661140"/>
            <a:ext cx="8183932" cy="36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kern="0" dirty="0"/>
              <a:t>How long does it take the freezer to get to zero degree?  Which of the following is the closest </a:t>
            </a:r>
            <a:r>
              <a:rPr lang="en-US" sz="2400" kern="0" dirty="0" smtClean="0"/>
              <a:t>answer?</a:t>
            </a:r>
            <a:endParaRPr lang="en-US" sz="2400" dirty="0"/>
          </a:p>
          <a:p>
            <a:pPr marL="914400" lvl="1" indent="-457200"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en-US" sz="2000" dirty="0" smtClean="0"/>
              <a:t>3 hours</a:t>
            </a:r>
          </a:p>
          <a:p>
            <a:pPr marL="914400" lvl="1" indent="-457200"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en-US" sz="2000" dirty="0" smtClean="0"/>
              <a:t>4 hours 10 minutes</a:t>
            </a:r>
          </a:p>
          <a:p>
            <a:pPr marL="914400" lvl="1" indent="-457200"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en-US" sz="2000" dirty="0" smtClean="0"/>
              <a:t>6 hours 30 minutes</a:t>
            </a:r>
          </a:p>
          <a:p>
            <a:pPr marL="914400" lvl="1" indent="-457200"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en-US" sz="2000" dirty="0" smtClean="0"/>
              <a:t>8 hours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kern="0" dirty="0" smtClean="0">
                <a:solidFill>
                  <a:srgbClr val="C00000"/>
                </a:solidFill>
              </a:rPr>
              <a:t>This </a:t>
            </a:r>
            <a:r>
              <a:rPr lang="en-US" sz="2400" kern="0" dirty="0">
                <a:solidFill>
                  <a:srgbClr val="C00000"/>
                </a:solidFill>
              </a:rPr>
              <a:t>exercise is mounted on </a:t>
            </a:r>
            <a:r>
              <a:rPr lang="en-US" sz="2400" kern="0" dirty="0" err="1">
                <a:solidFill>
                  <a:srgbClr val="C00000"/>
                </a:solidFill>
              </a:rPr>
              <a:t>CodeCrunch</a:t>
            </a:r>
            <a:r>
              <a:rPr lang="en-US" sz="2400" kern="0" dirty="0">
                <a:solidFill>
                  <a:srgbClr val="C00000"/>
                </a:solidFill>
              </a:rPr>
              <a:t> as a practice </a:t>
            </a:r>
            <a:r>
              <a:rPr lang="en-US" sz="2400" kern="0" dirty="0" smtClean="0">
                <a:solidFill>
                  <a:srgbClr val="C00000"/>
                </a:solidFill>
              </a:rPr>
              <a:t>exercise.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1205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Exercise #5: Freezer (3/3)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13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70430" y="3038474"/>
            <a:ext cx="5182010" cy="33918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SzPct val="100000"/>
              <a:buFont typeface="Arial" pitchFamily="34" charset="0"/>
              <a:buNone/>
            </a:pPr>
            <a:r>
              <a:rPr lang="en-GB" sz="2000" smtClean="0">
                <a:solidFill>
                  <a:srgbClr val="0000FF"/>
                </a:solidFill>
              </a:rPr>
              <a:t>Thinking about the algorithm:</a:t>
            </a:r>
          </a:p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Wingdings" pitchFamily="2" charset="2"/>
              <a:buChar char="ü"/>
            </a:pPr>
            <a:r>
              <a:rPr lang="en-GB" sz="2000" smtClean="0"/>
              <a:t>What are the variables (and their types) for input data?</a:t>
            </a:r>
          </a:p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Wingdings" pitchFamily="2" charset="2"/>
              <a:buChar char="ü"/>
            </a:pPr>
            <a:r>
              <a:rPr lang="en-GB" sz="2000" smtClean="0"/>
              <a:t>What are the variables (and their types) for output?</a:t>
            </a:r>
          </a:p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Wingdings" pitchFamily="2" charset="2"/>
              <a:buChar char="ü"/>
            </a:pPr>
            <a:r>
              <a:rPr lang="en-GB" sz="2000" smtClean="0"/>
              <a:t>Is there any formatting of output?</a:t>
            </a:r>
          </a:p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Wingdings" pitchFamily="2" charset="2"/>
              <a:buChar char="ü"/>
            </a:pPr>
            <a:r>
              <a:rPr lang="en-GB" sz="2000" smtClean="0"/>
              <a:t>What are the variables (and their types) for intermediate results?</a:t>
            </a:r>
          </a:p>
          <a:p>
            <a:pPr marL="457200" indent="-457200" fontAlgn="auto"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Wingdings" pitchFamily="2" charset="2"/>
              <a:buChar char="ü"/>
            </a:pPr>
            <a:r>
              <a:rPr lang="en-GB" sz="2000" smtClean="0"/>
              <a:t>How to compute the result?</a:t>
            </a:r>
          </a:p>
          <a:p>
            <a:pPr marL="457200" indent="-457200" fontAlgn="auto">
              <a:lnSpc>
                <a:spcPct val="80000"/>
              </a:lnSpc>
              <a:spcAft>
                <a:spcPts val="0"/>
              </a:spcAft>
              <a:buSzPct val="120000"/>
              <a:buFont typeface="Wingdings" pitchFamily="2" charset="2"/>
              <a:buNone/>
            </a:pPr>
            <a:endParaRPr lang="en-GB" sz="2000" dirty="0" smtClean="0">
              <a:solidFill>
                <a:srgbClr val="0000FF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1838" y="1243013"/>
            <a:ext cx="7796212" cy="1568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Write a program </a:t>
            </a:r>
            <a:r>
              <a:rPr lang="en-US" sz="1600" dirty="0" err="1">
                <a:solidFill>
                  <a:srgbClr val="0000FF"/>
                </a:solidFill>
              </a:rPr>
              <a:t>f</a:t>
            </a:r>
            <a:r>
              <a:rPr lang="en-US" sz="1600" dirty="0" err="1" smtClean="0">
                <a:solidFill>
                  <a:srgbClr val="0000FF"/>
                </a:solidFill>
              </a:rPr>
              <a:t>reezer.c</a:t>
            </a:r>
            <a:r>
              <a:rPr lang="en-US" sz="1600" dirty="0" smtClean="0"/>
              <a:t> </a:t>
            </a:r>
            <a:r>
              <a:rPr lang="en-US" sz="1600" dirty="0"/>
              <a:t>that estimates the temperature in a freezer (in Celsius) given the elapsed time (hours) since a power failure. Assume this temperature (</a:t>
            </a:r>
            <a:r>
              <a:rPr lang="en-US" sz="1600" i="1" dirty="0">
                <a:solidFill>
                  <a:srgbClr val="0000FF"/>
                </a:solidFill>
              </a:rPr>
              <a:t>T</a:t>
            </a:r>
            <a:r>
              <a:rPr lang="en-US" sz="1600" dirty="0"/>
              <a:t>) is given by</a:t>
            </a:r>
            <a:r>
              <a:rPr lang="en-US" sz="1600" dirty="0">
                <a:solidFill>
                  <a:srgbClr val="0000FF"/>
                </a:solidFill>
              </a:rPr>
              <a:t>:</a:t>
            </a:r>
          </a:p>
          <a:p>
            <a:endParaRPr lang="en-US" sz="1600" dirty="0">
              <a:solidFill>
                <a:srgbClr val="0000FF"/>
              </a:solidFill>
            </a:endParaRPr>
          </a:p>
          <a:p>
            <a:endParaRPr lang="en-US" sz="1600" dirty="0">
              <a:solidFill>
                <a:srgbClr val="0000FF"/>
              </a:solidFill>
            </a:endParaRPr>
          </a:p>
          <a:p>
            <a:r>
              <a:rPr lang="en-US" sz="1600" dirty="0"/>
              <a:t>where </a:t>
            </a:r>
            <a:r>
              <a:rPr lang="en-US" sz="1600" i="1" dirty="0">
                <a:solidFill>
                  <a:srgbClr val="0000FF"/>
                </a:solidFill>
              </a:rPr>
              <a:t>t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/>
              <a:t>is the time since the power failure. 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478213" y="1792288"/>
          <a:ext cx="16478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4" imgW="863280" imgH="419040" progId="Equation.3">
                  <p:embed/>
                </p:oleObj>
              </mc:Choice>
              <mc:Fallback>
                <p:oleObj name="Equation" r:id="rId4" imgW="863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1792288"/>
                        <a:ext cx="1647825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652440" y="3546988"/>
            <a:ext cx="3234690" cy="36933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2 </a:t>
            </a:r>
            <a:r>
              <a:rPr lang="en-US" dirty="0" err="1" smtClean="0"/>
              <a:t>int</a:t>
            </a:r>
            <a:r>
              <a:rPr lang="en-US" dirty="0" smtClean="0"/>
              <a:t> variables: </a:t>
            </a:r>
            <a:r>
              <a:rPr lang="en-US" dirty="0" smtClean="0">
                <a:solidFill>
                  <a:srgbClr val="0000FF"/>
                </a:solidFill>
              </a:rPr>
              <a:t>hours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minutes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52440" y="4238810"/>
            <a:ext cx="3240100" cy="36933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 float variable: </a:t>
            </a:r>
            <a:r>
              <a:rPr lang="en-US" dirty="0" smtClean="0">
                <a:solidFill>
                  <a:srgbClr val="0000FF"/>
                </a:solidFill>
              </a:rPr>
              <a:t>temperature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52440" y="4768032"/>
            <a:ext cx="3240100" cy="36933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Yes, 2 decimal places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652440" y="5340023"/>
            <a:ext cx="3251530" cy="36933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 float variable: </a:t>
            </a:r>
            <a:r>
              <a:rPr lang="en-US" dirty="0" err="1" smtClean="0">
                <a:solidFill>
                  <a:srgbClr val="0000FF"/>
                </a:solidFill>
              </a:rPr>
              <a:t>hours_float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52440" y="5882518"/>
            <a:ext cx="3251530" cy="36933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Use the given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4850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Exercise #6: Freezer (version 2)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14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42647"/>
            <a:ext cx="8183932" cy="4780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/>
              <a:t>Write a program </a:t>
            </a:r>
            <a:r>
              <a:rPr lang="en-US" sz="2400" dirty="0" smtClean="0">
                <a:solidFill>
                  <a:srgbClr val="C00000"/>
                </a:solidFill>
              </a:rPr>
              <a:t>freezerV2.c</a:t>
            </a:r>
            <a:r>
              <a:rPr lang="en-US" sz="2400" dirty="0" smtClean="0"/>
              <a:t> </a:t>
            </a:r>
            <a:r>
              <a:rPr lang="en-US" sz="2400" dirty="0"/>
              <a:t>that </a:t>
            </a:r>
            <a:r>
              <a:rPr lang="en-US" sz="2400" dirty="0" smtClean="0"/>
              <a:t>replaces the old formula in </a:t>
            </a:r>
            <a:r>
              <a:rPr lang="en-US" sz="2400" dirty="0" err="1">
                <a:solidFill>
                  <a:srgbClr val="C00000"/>
                </a:solidFill>
              </a:rPr>
              <a:t>f</a:t>
            </a:r>
            <a:r>
              <a:rPr lang="en-US" sz="2400" dirty="0" err="1" smtClean="0">
                <a:solidFill>
                  <a:srgbClr val="C00000"/>
                </a:solidFill>
              </a:rPr>
              <a:t>reezer.c</a:t>
            </a:r>
            <a:r>
              <a:rPr lang="en-US" sz="2400" dirty="0" smtClean="0"/>
              <a:t> with this:</a:t>
            </a:r>
            <a:endParaRPr lang="en-US" sz="2400" dirty="0"/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/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/>
          </a:p>
          <a:p>
            <a:pPr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tabLst>
                <a:tab pos="352425" algn="l"/>
              </a:tabLst>
            </a:pPr>
            <a:r>
              <a:rPr lang="en-US" sz="2400" dirty="0"/>
              <a:t>	where </a:t>
            </a:r>
            <a:r>
              <a:rPr lang="en-US" sz="2400" i="1" dirty="0">
                <a:solidFill>
                  <a:srgbClr val="0000FF"/>
                </a:solidFill>
              </a:rPr>
              <a:t>t</a:t>
            </a:r>
            <a:r>
              <a:rPr lang="en-US" sz="2400" dirty="0"/>
              <a:t> is the time since the power failure.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Time limit: 15 minutes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Which math function(s) should you use?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srgbClr val="C00000"/>
                </a:solidFill>
              </a:rPr>
              <a:t>This exercise is mounted on </a:t>
            </a:r>
            <a:r>
              <a:rPr lang="en-US" sz="2400" kern="0" dirty="0" err="1">
                <a:solidFill>
                  <a:srgbClr val="C00000"/>
                </a:solidFill>
              </a:rPr>
              <a:t>CodeCrunch</a:t>
            </a:r>
            <a:r>
              <a:rPr lang="en-US" sz="2400" kern="0" dirty="0">
                <a:solidFill>
                  <a:srgbClr val="C00000"/>
                </a:solidFill>
              </a:rPr>
              <a:t> as a practice exercise</a:t>
            </a:r>
            <a:r>
              <a:rPr lang="en-US" sz="2400" kern="0" dirty="0" smtClean="0">
                <a:solidFill>
                  <a:srgbClr val="C00000"/>
                </a:solidFill>
              </a:rPr>
              <a:t>.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246438" y="2090738"/>
          <a:ext cx="206057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4" imgW="927100" imgH="419100" progId="Equation.3">
                  <p:embed/>
                </p:oleObj>
              </mc:Choice>
              <mc:Fallback>
                <p:oleObj name="Equation" r:id="rId4" imgW="927100" imgH="419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438" y="2090738"/>
                        <a:ext cx="2060575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30279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r>
              <a:rPr lang="en-GB">
                <a:solidFill>
                  <a:srgbClr val="0000FF"/>
                </a:solidFill>
              </a:rPr>
              <a:t>CodeCrunch </a:t>
            </a:r>
            <a:r>
              <a:rPr lang="en-GB" sz="2700">
                <a:solidFill>
                  <a:srgbClr val="0000FF"/>
                </a:solidFill>
              </a:rPr>
              <a:t>(</a:t>
            </a:r>
            <a:r>
              <a:rPr lang="en-GB" sz="2700">
                <a:solidFill>
                  <a:srgbClr val="0000FF"/>
                </a:solidFill>
                <a:hlinkClick r:id="rId3"/>
              </a:rPr>
              <a:t>https://codecrunch.comp.nus.edu.sg</a:t>
            </a:r>
            <a:r>
              <a:rPr lang="en-GB" sz="2700" smtClean="0">
                <a:solidFill>
                  <a:srgbClr val="0000FF"/>
                </a:solidFill>
                <a:hlinkClick r:id="rId3"/>
              </a:rPr>
              <a:t>/</a:t>
            </a:r>
            <a:r>
              <a:rPr lang="en-GB" sz="2700" smtClean="0">
                <a:solidFill>
                  <a:srgbClr val="0000FF"/>
                </a:solidFill>
              </a:rPr>
              <a:t>) </a:t>
            </a:r>
            <a:endParaRPr lang="en-GB" sz="2700" dirty="0" smtClean="0">
              <a:solidFill>
                <a:srgbClr val="0000FF"/>
              </a:solidFill>
            </a:endParaRPr>
          </a:p>
        </p:txBody>
      </p:sp>
      <p:sp>
        <p:nvSpPr>
          <p:cNvPr id="24582" name="Footer Placeholder 4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- </a:t>
            </a:r>
            <a:fld id="{628B8346-B709-406B-887E-3E0CC6DA1327}" type="slidenum">
              <a:rPr smtClean="0"/>
              <a:pPr>
                <a:defRPr/>
              </a:pPr>
              <a:t>15</a:t>
            </a:fld>
            <a:endParaRPr dirty="0"/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491319" y="1301858"/>
            <a:ext cx="7890681" cy="5145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CodeCrunch is an online submission system we use in CS1010</a:t>
            </a:r>
          </a:p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You are to submit your lab assignments through CodeCrunch</a:t>
            </a:r>
          </a:p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Your first assignment: </a:t>
            </a:r>
            <a:r>
              <a:rPr lang="en-US" sz="2800" smtClean="0">
                <a:solidFill>
                  <a:srgbClr val="C00000"/>
                </a:solidFill>
              </a:rPr>
              <a:t>Lab #0 Volume of Box</a:t>
            </a:r>
          </a:p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Non-graded practice exercises are also mounted on CodeCrunch for your own attempt</a:t>
            </a:r>
          </a:p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CodeCrunch provides instant feedback on your program correctness upon submission</a:t>
            </a:r>
          </a:p>
          <a:p>
            <a:pPr marL="342900" indent="-342900">
              <a:spcBef>
                <a:spcPct val="20000"/>
              </a:spcBef>
              <a:spcAft>
                <a:spcPct val="20000"/>
              </a:spcAft>
              <a:buClr>
                <a:schemeClr val="bg1">
                  <a:lumMod val="50000"/>
                </a:schemeClr>
              </a:buClr>
              <a:buSzPct val="75000"/>
              <a:buFont typeface="Wingdings" pitchFamily="2" charset="2"/>
              <a:buChar char="n"/>
            </a:pPr>
            <a:endParaRPr lang="en-US" sz="2800" i="1" dirty="0">
              <a:solidFill>
                <a:srgbClr val="C00000"/>
              </a:solidFill>
            </a:endParaRPr>
          </a:p>
        </p:txBody>
      </p:sp>
      <p:sp>
        <p:nvSpPr>
          <p:cNvPr id="6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</p:spTree>
    <p:extLst>
      <p:ext uri="{BB962C8B-B14F-4D97-AF65-F5344CB8AC3E}">
        <p14:creationId xmlns:p14="http://schemas.microsoft.com/office/powerpoint/2010/main" val="34724583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dirty="0" smtClean="0">
                <a:solidFill>
                  <a:srgbClr val="0000FF"/>
                </a:solidFill>
              </a:rPr>
              <a:t>Things-To-Do</a:t>
            </a:r>
            <a:endParaRPr lang="en-GB" dirty="0" smtClean="0">
              <a:solidFill>
                <a:srgbClr val="0000FF"/>
              </a:solidFill>
            </a:endParaRPr>
          </a:p>
        </p:txBody>
      </p:sp>
      <p:sp>
        <p:nvSpPr>
          <p:cNvPr id="24582" name="Footer Placeholder 4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</a:t>
            </a:r>
            <a:r>
              <a:rPr lang="en-US" smtClean="0"/>
              <a:t>(AY2014/5 </a:t>
            </a:r>
            <a:r>
              <a:rPr lang="en-US" dirty="0" smtClean="0"/>
              <a:t>Semester 1)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 </a:t>
            </a:r>
            <a:r>
              <a:rPr dirty="0" smtClean="0"/>
              <a:t>- </a:t>
            </a:r>
            <a:fld id="{628B8346-B709-406B-887E-3E0CC6DA1327}" type="slidenum">
              <a:rPr smtClean="0"/>
              <a:pPr>
                <a:defRPr/>
              </a:pPr>
              <a:t>16</a:t>
            </a:fld>
            <a:endParaRPr dirty="0"/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491319" y="1219199"/>
            <a:ext cx="7890681" cy="522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Continue the exercises on your own if you cannot complete them during sectional class</a:t>
            </a:r>
            <a:endParaRPr lang="en-US" sz="2800" dirty="0" smtClean="0">
              <a:solidFill>
                <a:srgbClr val="C00000"/>
              </a:solidFill>
            </a:endParaRP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Continue to </a:t>
            </a:r>
            <a:r>
              <a:rPr lang="en-US" sz="2800" dirty="0" err="1" smtClean="0"/>
              <a:t>practise</a:t>
            </a:r>
            <a:r>
              <a:rPr lang="en-US" sz="2800" dirty="0" smtClean="0"/>
              <a:t> the </a:t>
            </a:r>
            <a:r>
              <a:rPr lang="en-US" sz="2800" dirty="0" smtClean="0">
                <a:solidFill>
                  <a:srgbClr val="C00000"/>
                </a:solidFill>
              </a:rPr>
              <a:t>UNIX commands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00000"/>
                </a:solidFill>
              </a:rPr>
              <a:t>vim</a:t>
            </a:r>
            <a:r>
              <a:rPr lang="en-US" sz="2800" dirty="0" smtClean="0"/>
              <a:t> on your own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>
                <a:cs typeface="Courier New" pitchFamily="49" charset="0"/>
              </a:rPr>
              <a:t>Revise </a:t>
            </a:r>
            <a:r>
              <a:rPr lang="en-US" sz="2800" dirty="0" smtClean="0">
                <a:solidFill>
                  <a:srgbClr val="C00000"/>
                </a:solidFill>
                <a:cs typeface="Courier New" pitchFamily="49" charset="0"/>
              </a:rPr>
              <a:t>Chapter </a:t>
            </a:r>
            <a:r>
              <a:rPr lang="en-US" sz="2800" smtClean="0">
                <a:solidFill>
                  <a:srgbClr val="C00000"/>
                </a:solidFill>
                <a:cs typeface="Courier New" pitchFamily="49" charset="0"/>
              </a:rPr>
              <a:t>1 and Chapter 2</a:t>
            </a:r>
            <a:endParaRPr lang="en-US" sz="2800" dirty="0" smtClean="0">
              <a:solidFill>
                <a:srgbClr val="C00000"/>
              </a:solidFill>
              <a:cs typeface="Courier New" pitchFamily="49" charset="0"/>
            </a:endParaRP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cs typeface="Courier New" pitchFamily="49" charset="0"/>
              </a:rPr>
              <a:t>Preparation for next week: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cs typeface="Courier New" pitchFamily="49" charset="0"/>
              </a:rPr>
              <a:t>Read </a:t>
            </a:r>
            <a:r>
              <a:rPr lang="en-US" sz="2400" smtClean="0">
                <a:cs typeface="Courier New" pitchFamily="49" charset="0"/>
              </a:rPr>
              <a:t>Chapter 3 The Basics of C</a:t>
            </a:r>
            <a:endParaRPr lang="en-US" sz="2400" dirty="0" smtClean="0">
              <a:cs typeface="Courier New" pitchFamily="49" charset="0"/>
            </a:endParaRP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cs typeface="Courier New" pitchFamily="49" charset="0"/>
              </a:rPr>
              <a:t>Read </a:t>
            </a:r>
            <a:r>
              <a:rPr lang="en-US" sz="2400" smtClean="0">
                <a:cs typeface="Courier New" pitchFamily="49" charset="0"/>
              </a:rPr>
              <a:t>Chapter 5 Functions</a:t>
            </a:r>
          </a:p>
          <a:p>
            <a:pPr marL="800100" lvl="1" indent="-342900"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>
                <a:cs typeface="Courier New" pitchFamily="49" charset="0"/>
              </a:rPr>
              <a:t>Read Chapter 4 (Lessons 4.1 to 4.6)</a:t>
            </a:r>
            <a:endParaRPr lang="en-US" sz="2400" dirty="0" smtClean="0">
              <a:cs typeface="Courier New" pitchFamily="49" charset="0"/>
            </a:endParaRPr>
          </a:p>
        </p:txBody>
      </p:sp>
      <p:sp>
        <p:nvSpPr>
          <p:cNvPr id="6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pic>
        <p:nvPicPr>
          <p:cNvPr id="7" name="Picture 6" descr="youngboyreadin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4431" y="4850968"/>
            <a:ext cx="1284932" cy="148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38397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dirty="0" smtClean="0">
                <a:solidFill>
                  <a:srgbClr val="0000FF"/>
                </a:solidFill>
              </a:rPr>
              <a:t>Announcements</a:t>
            </a:r>
            <a:endParaRPr lang="en-GB" dirty="0" smtClean="0">
              <a:solidFill>
                <a:srgbClr val="0000FF"/>
              </a:solidFill>
            </a:endParaRPr>
          </a:p>
        </p:txBody>
      </p:sp>
      <p:sp>
        <p:nvSpPr>
          <p:cNvPr id="24582" name="Footer Placeholder 4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</a:t>
            </a:r>
            <a:r>
              <a:rPr lang="en-US" smtClean="0"/>
              <a:t>(AY2014/5 </a:t>
            </a:r>
            <a:r>
              <a:rPr lang="en-US" dirty="0" smtClean="0"/>
              <a:t>Semester 1)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- </a:t>
            </a:r>
            <a:fld id="{628B8346-B709-406B-887E-3E0CC6DA1327}" type="slidenum">
              <a:rPr smtClean="0"/>
              <a:pPr>
                <a:defRPr/>
              </a:pPr>
              <a:t>17</a:t>
            </a:fld>
            <a:endParaRPr dirty="0"/>
          </a:p>
        </p:txBody>
      </p:sp>
      <p:sp>
        <p:nvSpPr>
          <p:cNvPr id="10" name="HighlightTextShape201406241503265130"/>
          <p:cNvSpPr>
            <a:spLocks noChangeArrowheads="1"/>
          </p:cNvSpPr>
          <p:nvPr/>
        </p:nvSpPr>
        <p:spPr bwMode="auto">
          <a:xfrm>
            <a:off x="491320" y="1219199"/>
            <a:ext cx="6616846" cy="5228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>
                <a:solidFill>
                  <a:srgbClr val="C00000"/>
                </a:solidFill>
              </a:rPr>
              <a:t>Discussion classes start in week 3 (next week)</a:t>
            </a:r>
            <a:endParaRPr lang="en-US" sz="2800" dirty="0" smtClean="0">
              <a:solidFill>
                <a:srgbClr val="C00000"/>
              </a:solidFill>
            </a:endParaRP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Check the venue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Attendance will be taken</a:t>
            </a:r>
            <a:endParaRPr lang="en-US" sz="2400" dirty="0" smtClean="0"/>
          </a:p>
        </p:txBody>
      </p:sp>
      <p:sp>
        <p:nvSpPr>
          <p:cNvPr id="6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77" y="466644"/>
            <a:ext cx="1419253" cy="141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221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824163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 smtClean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Date Placeholder 3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US" dirty="0" smtClean="0"/>
              <a:t>CS1010 </a:t>
            </a:r>
            <a:r>
              <a:rPr lang="en-US" smtClean="0"/>
              <a:t>(AY2014/5 </a:t>
            </a:r>
            <a:r>
              <a:rPr lang="en-US" dirty="0" smtClean="0"/>
              <a:t>Semester 1)</a:t>
            </a:r>
          </a:p>
        </p:txBody>
      </p:sp>
      <p:sp>
        <p:nvSpPr>
          <p:cNvPr id="4" name="[Slide Number Placeholder 42]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 </a:t>
            </a:r>
            <a:r>
              <a:rPr dirty="0" smtClean="0"/>
              <a:t>- </a:t>
            </a:r>
            <a:fld id="{628B8346-B709-406B-887E-3E0CC6DA1327}" type="slidenum">
              <a:rPr smtClean="0"/>
              <a:pPr>
                <a:defRPr/>
              </a:pPr>
              <a:t>18</a:t>
            </a:fld>
            <a:endParaRPr dirty="0"/>
          </a:p>
        </p:txBody>
      </p:sp>
      <p:sp>
        <p:nvSpPr>
          <p:cNvPr id="5" name="[Footer Placeholder 41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809294006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smtClean="0">
                <a:solidFill>
                  <a:srgbClr val="0000FF"/>
                </a:solidFill>
              </a:rPr>
              <a:t>Week 2: Basic C Programming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851338" y="1292772"/>
            <a:ext cx="7819696" cy="505627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Data Type</a:t>
            </a:r>
          </a:p>
          <a:p>
            <a:pPr marL="914400" lvl="1" indent="-355600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 smtClean="0"/>
              <a:t>Ex #1: Size of Data </a:t>
            </a:r>
            <a:r>
              <a:rPr lang="en-GB" dirty="0" smtClean="0"/>
              <a:t>Types</a:t>
            </a:r>
            <a:endParaRPr lang="en-GB" dirty="0" smtClean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Program Structure</a:t>
            </a:r>
          </a:p>
          <a:p>
            <a:pPr marL="906463" lvl="1" indent="-336550" defTabSz="966788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 smtClean="0"/>
              <a:t>Ex #2: Testing </a:t>
            </a:r>
            <a:r>
              <a:rPr lang="en-GB" dirty="0" err="1" smtClean="0"/>
              <a:t>scanf</a:t>
            </a:r>
            <a:r>
              <a:rPr lang="en-GB" dirty="0" smtClean="0"/>
              <a:t>() and </a:t>
            </a:r>
            <a:r>
              <a:rPr lang="en-GB" dirty="0" err="1" smtClean="0"/>
              <a:t>printf</a:t>
            </a:r>
            <a:r>
              <a:rPr lang="en-GB" dirty="0" smtClean="0"/>
              <a:t>()</a:t>
            </a:r>
            <a:endParaRPr lang="en-GB" dirty="0" smtClean="0"/>
          </a:p>
          <a:p>
            <a:pPr marL="906463" lvl="1" indent="-336550" defTabSz="966788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 smtClean="0"/>
              <a:t>Ex #3: Distance </a:t>
            </a:r>
            <a:r>
              <a:rPr lang="en-GB" dirty="0" smtClean="0"/>
              <a:t>Conversion</a:t>
            </a:r>
            <a:endParaRPr lang="en-GB" dirty="0" smtClean="0"/>
          </a:p>
          <a:p>
            <a:pPr marL="906463" lvl="1" indent="-336550" defTabSz="966788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 smtClean="0"/>
              <a:t>Ex #4: Temperature </a:t>
            </a:r>
            <a:r>
              <a:rPr lang="en-GB" dirty="0" smtClean="0"/>
              <a:t>Conversion</a:t>
            </a:r>
            <a:endParaRPr lang="en-GB" dirty="0" smtClean="0"/>
          </a:p>
          <a:p>
            <a:pPr marL="906463" lvl="1" indent="-336550" defTabSz="966788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Ex #5: </a:t>
            </a:r>
            <a:r>
              <a:rPr lang="en-GB" dirty="0" smtClean="0"/>
              <a:t>Freezer</a:t>
            </a:r>
            <a:endParaRPr lang="en-GB" dirty="0" smtClean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 smtClean="0">
                <a:solidFill>
                  <a:srgbClr val="C00000"/>
                </a:solidFill>
              </a:rPr>
              <a:t>Math functions</a:t>
            </a:r>
          </a:p>
          <a:p>
            <a:pPr marL="906463" lvl="1" indent="-336550">
              <a:spcBef>
                <a:spcPts val="600"/>
              </a:spcBef>
              <a:buClrTx/>
              <a:buSzPct val="100000"/>
              <a:buFont typeface="Wingdings" panose="05000000000000000000" pitchFamily="2" charset="2"/>
              <a:buChar char="§"/>
            </a:pPr>
            <a:r>
              <a:rPr lang="en-GB" dirty="0"/>
              <a:t>Ex #6: Freezer (version 2) </a:t>
            </a:r>
            <a:endParaRPr lang="en-GB" dirty="0" smtClean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 err="1" smtClean="0"/>
              <a:t>CodeCrunch</a:t>
            </a:r>
            <a:endParaRPr lang="en-GB" sz="2000" dirty="0" smtClean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 smtClean="0"/>
              <a:t>Things-To-Do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dirty="0" smtClean="0"/>
              <a:t>Announcements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1200" smtClean="0"/>
              <a:t>Week2</a:t>
            </a:r>
            <a:r>
              <a:rPr sz="1200" smtClean="0"/>
              <a:t> </a:t>
            </a:r>
            <a:r>
              <a:rPr sz="1200" dirty="0" smtClean="0"/>
              <a:t>- </a:t>
            </a:r>
            <a:fld id="{F7EC234A-9094-4BB8-9EA4-75ECDA8A365B}" type="slidenum">
              <a:rPr sz="1200" smtClean="0"/>
              <a:pPr>
                <a:defRPr/>
              </a:pPr>
              <a:t>2</a:t>
            </a:fld>
            <a:endParaRPr sz="1200"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#1: Size of </a:t>
            </a:r>
            <a:r>
              <a:rPr lang="en-GB" smtClean="0">
                <a:solidFill>
                  <a:srgbClr val="0000FF"/>
                </a:solidFill>
              </a:rPr>
              <a:t>Data Types (1/2)</a:t>
            </a:r>
            <a:endParaRPr lang="en-GB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 </a:t>
            </a:r>
            <a:r>
              <a:rPr dirty="0" smtClean="0"/>
              <a:t>- </a:t>
            </a:r>
            <a:fld id="{24D17162-63A3-49DC-92B1-933428BCC85F}" type="slidenum">
              <a:rPr smtClean="0"/>
              <a:pPr>
                <a:defRPr/>
              </a:pPr>
              <a:t>3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19200"/>
            <a:ext cx="8363760" cy="513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We will do an exercise in class to explore the aforementioned information about data types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C00000"/>
                </a:solidFill>
              </a:rPr>
              <a:t>Unit3_DataTypes.c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/>
              <a:t>C</a:t>
            </a:r>
            <a:r>
              <a:rPr lang="en-US" sz="2400" dirty="0" smtClean="0"/>
              <a:t>opy the above program into your current directory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err="1" smtClean="0">
                <a:solidFill>
                  <a:srgbClr val="0000FF"/>
                </a:solidFill>
                <a:latin typeface="Lucida Console" panose="020B0609040504020204" pitchFamily="49" charset="0"/>
              </a:rPr>
              <a:t>cp</a:t>
            </a:r>
            <a:r>
              <a:rPr lang="en-US" sz="2000" smtClean="0">
                <a:solidFill>
                  <a:srgbClr val="0000FF"/>
                </a:solidFill>
                <a:latin typeface="Lucida Console" panose="020B0609040504020204" pitchFamily="49" charset="0"/>
              </a:rPr>
              <a:t> ~cs1010/lect/prog/unit3/Unit3_DataTypes.c </a:t>
            </a:r>
            <a:r>
              <a:rPr lang="en-US" sz="20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.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 smtClean="0"/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 smtClean="0"/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400" dirty="0"/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Or download program from CS1010 </a:t>
            </a:r>
            <a:r>
              <a:rPr lang="en-US" sz="2400" dirty="0"/>
              <a:t>Lectures </a:t>
            </a:r>
            <a:r>
              <a:rPr lang="en-US" sz="2400" dirty="0" smtClean="0"/>
              <a:t>page and transfer it into your UNIX account: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>
                <a:hlinkClick r:id="rId3"/>
              </a:rPr>
              <a:t>http://www.comp.nus.edu.sg/~</a:t>
            </a:r>
            <a:r>
              <a:rPr lang="en-US" sz="2000" dirty="0" smtClean="0">
                <a:hlinkClick r:id="rId3"/>
              </a:rPr>
              <a:t>cs1010/2_resources/lectures.html</a:t>
            </a:r>
            <a:r>
              <a:rPr lang="en-US" sz="2000" dirty="0" smtClean="0"/>
              <a:t> </a:t>
            </a:r>
            <a:endParaRPr lang="en-US" sz="2000" dirty="0">
              <a:solidFill>
                <a:srgbClr val="0000FF"/>
              </a:solidFill>
              <a:latin typeface="Lucida Console" panose="020B0609040504020204" pitchFamily="49" charset="0"/>
            </a:endParaRP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000" dirty="0" smtClean="0">
              <a:solidFill>
                <a:srgbClr val="0000FF"/>
              </a:solidFill>
              <a:latin typeface="Lucida Console" panose="020B0609040504020204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956619" y="3460953"/>
            <a:ext cx="6305792" cy="610847"/>
            <a:chOff x="1956619" y="3460953"/>
            <a:chExt cx="6361471" cy="610847"/>
          </a:xfrm>
        </p:grpSpPr>
        <p:sp>
          <p:nvSpPr>
            <p:cNvPr id="2" name="Left Brace 1"/>
            <p:cNvSpPr/>
            <p:nvPr/>
          </p:nvSpPr>
          <p:spPr>
            <a:xfrm rot="16200000">
              <a:off x="5046407" y="371165"/>
              <a:ext cx="181896" cy="6361471"/>
            </a:xfrm>
            <a:prstGeom prst="leftBrace">
              <a:avLst>
                <a:gd name="adj1" fmla="val 40765"/>
                <a:gd name="adj2" fmla="val 50000"/>
              </a:avLst>
            </a:prstGeom>
            <a:ln w="28575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595158" y="3702468"/>
              <a:ext cx="3084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6600"/>
                  </a:solidFill>
                </a:rPr>
                <a:t>Pathname of source file</a:t>
              </a:r>
              <a:endParaRPr lang="en-US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8" name="[Group 7]"/>
          <p:cNvGrpSpPr/>
          <p:nvPr/>
        </p:nvGrpSpPr>
        <p:grpSpPr>
          <a:xfrm>
            <a:off x="5734361" y="3246551"/>
            <a:ext cx="2900516" cy="1469151"/>
            <a:chOff x="5869859" y="3248980"/>
            <a:chExt cx="2900516" cy="1469151"/>
          </a:xfrm>
        </p:grpSpPr>
        <p:sp>
          <p:nvSpPr>
            <p:cNvPr id="4" name="Oval 3"/>
            <p:cNvSpPr/>
            <p:nvPr/>
          </p:nvSpPr>
          <p:spPr>
            <a:xfrm>
              <a:off x="8442430" y="3248980"/>
              <a:ext cx="186813" cy="216307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7934632" y="3465287"/>
              <a:ext cx="601204" cy="606513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869859" y="4071800"/>
              <a:ext cx="29005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7030A0"/>
                  </a:solidFill>
                </a:rPr>
                <a:t>Destination directory;</a:t>
              </a:r>
            </a:p>
            <a:p>
              <a:pPr algn="ctr"/>
              <a:r>
                <a:rPr lang="en-US" dirty="0" smtClean="0">
                  <a:solidFill>
                    <a:srgbClr val="7030A0"/>
                  </a:solidFill>
                </a:rPr>
                <a:t>‘.’ means current directory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8556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#1: Size of </a:t>
            </a:r>
            <a:r>
              <a:rPr lang="en-GB" smtClean="0">
                <a:solidFill>
                  <a:srgbClr val="0000FF"/>
                </a:solidFill>
              </a:rPr>
              <a:t>Data Types (2/2)</a:t>
            </a:r>
            <a:endParaRPr lang="en-GB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</a:t>
            </a:r>
            <a:r>
              <a:rPr smtClean="0"/>
              <a:t> </a:t>
            </a:r>
            <a:r>
              <a:rPr dirty="0" smtClean="0"/>
              <a:t>- </a:t>
            </a:r>
            <a:fld id="{24D17162-63A3-49DC-92B1-933428BCC85F}" type="slidenum">
              <a:rPr smtClean="0"/>
              <a:pPr>
                <a:defRPr/>
              </a:pPr>
              <a:t>4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19201"/>
            <a:ext cx="8363760" cy="1098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How do you compile </a:t>
            </a:r>
            <a:r>
              <a:rPr lang="en-US" sz="2800" smtClean="0">
                <a:solidFill>
                  <a:srgbClr val="C00000"/>
                </a:solidFill>
              </a:rPr>
              <a:t>Unit3_DataTypes.c </a:t>
            </a:r>
            <a:r>
              <a:rPr lang="en-US" sz="2800" smtClean="0"/>
              <a:t>into an executable file called </a:t>
            </a:r>
            <a:r>
              <a:rPr lang="en-US" sz="2800" smtClean="0">
                <a:solidFill>
                  <a:srgbClr val="C00000"/>
                </a:solidFill>
              </a:rPr>
              <a:t>DataTypes</a:t>
            </a:r>
            <a:r>
              <a:rPr lang="en-US" sz="2800" smtClean="0"/>
              <a:t> in just one step?</a:t>
            </a:r>
            <a:endParaRPr lang="en-US" sz="2800" dirty="0" smtClean="0"/>
          </a:p>
        </p:txBody>
      </p:sp>
      <p:sp>
        <p:nvSpPr>
          <p:cNvPr id="23" name="HighlightTextShape201406241503265130"/>
          <p:cNvSpPr>
            <a:spLocks noChangeArrowheads="1"/>
          </p:cNvSpPr>
          <p:nvPr/>
        </p:nvSpPr>
        <p:spPr bwMode="auto">
          <a:xfrm>
            <a:off x="573206" y="3092224"/>
            <a:ext cx="836376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What are the sizes of the 4 data types explored?</a:t>
            </a:r>
            <a:endParaRPr lang="en-US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366150"/>
              </p:ext>
            </p:extLst>
          </p:nvPr>
        </p:nvGraphicFramePr>
        <p:xfrm>
          <a:off x="1933557" y="3669552"/>
          <a:ext cx="459897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473"/>
                <a:gridCol w="27904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Data type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/>
                        <a:t>Size</a:t>
                      </a:r>
                      <a:r>
                        <a:rPr lang="en-US" sz="2800" baseline="0" smtClean="0"/>
                        <a:t> in bytes</a:t>
                      </a:r>
                      <a:endParaRPr lang="en-US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int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float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double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smtClean="0"/>
                        <a:t>char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40980" y="2263399"/>
            <a:ext cx="7788166" cy="46166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gcc –Wall Unit3_DataTypes.c </a:t>
            </a:r>
            <a:r>
              <a:rPr lang="en-US" sz="2400" b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–o DataTypes</a:t>
            </a:r>
            <a:endParaRPr lang="en-US" sz="2400" b="1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[TextBox 12]"/>
          <p:cNvSpPr txBox="1"/>
          <p:nvPr/>
        </p:nvSpPr>
        <p:spPr>
          <a:xfrm>
            <a:off x="4616672" y="4191687"/>
            <a:ext cx="80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4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16672" y="4682715"/>
            <a:ext cx="80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4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16672" y="5205935"/>
            <a:ext cx="80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8</a:t>
            </a:r>
            <a:endParaRPr lang="en-US" sz="280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16672" y="5729155"/>
            <a:ext cx="80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1</a:t>
            </a:r>
            <a:endParaRPr lang="en-US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6647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  <p:bldP spid="23" grpId="0" build="p" bldLvl="2"/>
      <p:bldP spid="11" grpId="0" animBg="1"/>
      <p:bldP spid="13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#2: Testing </a:t>
            </a:r>
            <a:r>
              <a:rPr lang="en-GB" dirty="0" err="1" smtClean="0">
                <a:solidFill>
                  <a:srgbClr val="0000FF"/>
                </a:solidFill>
              </a:rPr>
              <a:t>scanf</a:t>
            </a:r>
            <a:r>
              <a:rPr lang="en-GB" dirty="0" smtClean="0">
                <a:solidFill>
                  <a:srgbClr val="0000FF"/>
                </a:solidFill>
              </a:rPr>
              <a:t>() and </a:t>
            </a:r>
            <a:r>
              <a:rPr lang="en-GB" err="1" smtClean="0">
                <a:solidFill>
                  <a:srgbClr val="0000FF"/>
                </a:solidFill>
              </a:rPr>
              <a:t>printf</a:t>
            </a:r>
            <a:r>
              <a:rPr lang="en-GB" smtClean="0">
                <a:solidFill>
                  <a:srgbClr val="0000FF"/>
                </a:solidFill>
              </a:rPr>
              <a:t>() </a:t>
            </a:r>
            <a:r>
              <a:rPr lang="en-GB" sz="3100" smtClean="0">
                <a:solidFill>
                  <a:srgbClr val="0000FF"/>
                </a:solidFill>
              </a:rPr>
              <a:t>(1/2)</a:t>
            </a:r>
            <a:endParaRPr lang="en-GB" sz="31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5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411357"/>
            <a:ext cx="8363760" cy="4942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We will do an exercise in class to explore </a:t>
            </a:r>
            <a:r>
              <a:rPr lang="en-US" sz="2800" dirty="0" err="1" smtClean="0">
                <a:solidFill>
                  <a:srgbClr val="0000FF"/>
                </a:solidFill>
              </a:rPr>
              <a:t>scanf</a:t>
            </a:r>
            <a:r>
              <a:rPr lang="en-US" sz="2800" dirty="0" smtClean="0">
                <a:solidFill>
                  <a:srgbClr val="0000FF"/>
                </a:solidFill>
              </a:rPr>
              <a:t>() </a:t>
            </a:r>
            <a:r>
              <a:rPr lang="en-US" sz="2800" dirty="0" smtClean="0"/>
              <a:t>and </a:t>
            </a:r>
            <a:r>
              <a:rPr lang="en-US" sz="2800" dirty="0" err="1" smtClean="0">
                <a:solidFill>
                  <a:srgbClr val="0000FF"/>
                </a:solidFill>
              </a:rPr>
              <a:t>printf</a:t>
            </a:r>
            <a:r>
              <a:rPr lang="en-US" sz="2800" dirty="0" smtClean="0">
                <a:solidFill>
                  <a:srgbClr val="0000FF"/>
                </a:solidFill>
              </a:rPr>
              <a:t>() </a:t>
            </a:r>
            <a:r>
              <a:rPr lang="en-US" sz="2800" dirty="0" smtClean="0"/>
              <a:t>functions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C00000"/>
                </a:solidFill>
              </a:rPr>
              <a:t>Unit3_TestIO.c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/>
              <a:t>C</a:t>
            </a:r>
            <a:r>
              <a:rPr lang="en-US" sz="2400" dirty="0" smtClean="0"/>
              <a:t>opy the above program into your current directory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err="1" smtClean="0">
                <a:solidFill>
                  <a:srgbClr val="0000FF"/>
                </a:solidFill>
                <a:latin typeface="Lucida Console" panose="020B0609040504020204" pitchFamily="49" charset="0"/>
              </a:rPr>
              <a:t>cp</a:t>
            </a:r>
            <a:r>
              <a:rPr lang="en-US" sz="2000" smtClean="0">
                <a:solidFill>
                  <a:srgbClr val="0000FF"/>
                </a:solidFill>
                <a:latin typeface="Lucida Console" panose="020B0609040504020204" pitchFamily="49" charset="0"/>
              </a:rPr>
              <a:t> ~cs1010/lect/prog/unit3/Unit3_TestIO.c </a:t>
            </a:r>
            <a:r>
              <a:rPr lang="en-US" sz="20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.</a:t>
            </a:r>
            <a:endParaRPr lang="en-US" sz="2400" dirty="0"/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Or download program from CS1010 </a:t>
            </a:r>
            <a:r>
              <a:rPr lang="en-US" sz="2400" dirty="0"/>
              <a:t>Lectures </a:t>
            </a:r>
            <a:r>
              <a:rPr lang="en-US" sz="2400" dirty="0" smtClean="0"/>
              <a:t>page and transfer it into your UNIX account: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>
                <a:hlinkClick r:id="rId3"/>
              </a:rPr>
              <a:t>http://www.comp.nus.edu.sg/~</a:t>
            </a:r>
            <a:r>
              <a:rPr lang="en-US" sz="2000" dirty="0" smtClean="0">
                <a:hlinkClick r:id="rId3"/>
              </a:rPr>
              <a:t>cs1010/2_resources/lectures.html</a:t>
            </a:r>
            <a:r>
              <a:rPr lang="en-US" sz="2000" dirty="0" smtClean="0"/>
              <a:t> </a:t>
            </a:r>
            <a:endParaRPr lang="en-US" sz="2000" dirty="0">
              <a:solidFill>
                <a:srgbClr val="0000FF"/>
              </a:solidFill>
              <a:latin typeface="Lucida Console" panose="020B0609040504020204" pitchFamily="49" charset="0"/>
            </a:endParaRP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000" dirty="0" smtClean="0">
              <a:solidFill>
                <a:srgbClr val="0000FF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586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#2: Testing </a:t>
            </a:r>
            <a:r>
              <a:rPr lang="en-GB" dirty="0" err="1" smtClean="0">
                <a:solidFill>
                  <a:srgbClr val="0000FF"/>
                </a:solidFill>
              </a:rPr>
              <a:t>scanf</a:t>
            </a:r>
            <a:r>
              <a:rPr lang="en-GB" dirty="0" smtClean="0">
                <a:solidFill>
                  <a:srgbClr val="0000FF"/>
                </a:solidFill>
              </a:rPr>
              <a:t>() and </a:t>
            </a:r>
            <a:r>
              <a:rPr lang="en-GB" err="1" smtClean="0">
                <a:solidFill>
                  <a:srgbClr val="0000FF"/>
                </a:solidFill>
              </a:rPr>
              <a:t>printf</a:t>
            </a:r>
            <a:r>
              <a:rPr lang="en-GB" smtClean="0">
                <a:solidFill>
                  <a:srgbClr val="0000FF"/>
                </a:solidFill>
              </a:rPr>
              <a:t>() </a:t>
            </a:r>
            <a:r>
              <a:rPr lang="en-GB" sz="3100" smtClean="0">
                <a:solidFill>
                  <a:srgbClr val="0000FF"/>
                </a:solidFill>
              </a:rPr>
              <a:t>(2/2)</a:t>
            </a:r>
            <a:endParaRPr lang="en-GB" sz="31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6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451113"/>
            <a:ext cx="8363760" cy="490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Format specifier: What if you use </a:t>
            </a:r>
            <a:r>
              <a:rPr lang="en-US" sz="2800" smtClean="0">
                <a:solidFill>
                  <a:srgbClr val="C00000"/>
                </a:solidFill>
              </a:rPr>
              <a:t>%f</a:t>
            </a:r>
            <a:r>
              <a:rPr lang="en-US" sz="2800" smtClean="0"/>
              <a:t> on integer, or </a:t>
            </a:r>
            <a:r>
              <a:rPr lang="en-US" sz="2800" smtClean="0">
                <a:solidFill>
                  <a:srgbClr val="C00000"/>
                </a:solidFill>
              </a:rPr>
              <a:t>%d</a:t>
            </a:r>
            <a:r>
              <a:rPr lang="en-US" sz="2800" smtClean="0"/>
              <a:t> on float? Why?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What if you enter a real number say 12.3 for variable a? Why?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What if you enter 23.3 for variable f? What is printed? Why?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smtClean="0"/>
              <a:t>Experiment with different width specifiers and decimal place specifiers. Eg: </a:t>
            </a:r>
            <a:r>
              <a:rPr lang="en-US" sz="2800" smtClean="0">
                <a:solidFill>
                  <a:srgbClr val="C00000"/>
                </a:solidFill>
              </a:rPr>
              <a:t>%5.2f</a:t>
            </a:r>
            <a:r>
              <a:rPr lang="en-US" sz="2800" smtClean="0"/>
              <a:t>, </a:t>
            </a:r>
            <a:r>
              <a:rPr lang="en-US" sz="2800" smtClean="0">
                <a:solidFill>
                  <a:srgbClr val="C00000"/>
                </a:solidFill>
              </a:rPr>
              <a:t>%7.3f</a:t>
            </a:r>
            <a:r>
              <a:rPr lang="en-US" sz="2800" smtClean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22547834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[TextBox 12]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#3: Distance Conversion (1/2)</a:t>
            </a: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</a:t>
            </a:r>
            <a:r>
              <a:rPr lang="en-US"/>
              <a:t>2</a:t>
            </a:r>
            <a:r>
              <a:rPr smtClean="0"/>
              <a:t> </a:t>
            </a:r>
            <a:r>
              <a:rPr dirty="0" smtClean="0"/>
              <a:t>- </a:t>
            </a:r>
            <a:fld id="{24D17162-63A3-49DC-92B1-933428BCC85F}" type="slidenum">
              <a:rPr smtClean="0"/>
              <a:pPr>
                <a:defRPr/>
              </a:pPr>
              <a:t>7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19200"/>
            <a:ext cx="8363760" cy="513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/>
              <a:t>Convert distance from miles to </a:t>
            </a:r>
            <a:r>
              <a:rPr lang="en-US" sz="2800" dirty="0" err="1" smtClean="0"/>
              <a:t>kilometres</a:t>
            </a:r>
            <a:endParaRPr lang="en-US" sz="2800" dirty="0" smtClean="0"/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C00000"/>
                </a:solidFill>
              </a:rPr>
              <a:t>Unit3_MileToKm.c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program is given (which you can copy to your directory as earlier instructed), but for this exercise we want you to type in the program yourself as a practice in using </a:t>
            </a:r>
            <a:r>
              <a:rPr lang="en-US" sz="2400" dirty="0" smtClean="0">
                <a:solidFill>
                  <a:srgbClr val="C00000"/>
                </a:solidFill>
              </a:rPr>
              <a:t>vim</a:t>
            </a: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/>
              <a:t>The program is shown in the next slide</a:t>
            </a:r>
            <a:endParaRPr lang="en-US" sz="2000" dirty="0" smtClean="0">
              <a:solidFill>
                <a:srgbClr val="0000FF"/>
              </a:solidFill>
              <a:latin typeface="Lucida Console" panose="020B0609040504020204" pitchFamily="49" charset="0"/>
            </a:endParaRPr>
          </a:p>
          <a:p>
            <a:pPr marL="800100" lvl="1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endParaRPr lang="en-US" sz="2000" dirty="0" smtClean="0">
              <a:solidFill>
                <a:srgbClr val="0000FF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275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153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#3: Distance Conversion (2/2)</a:t>
            </a: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8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2" name="[TextBox 1]"/>
          <p:cNvSpPr txBox="1"/>
          <p:nvPr/>
        </p:nvSpPr>
        <p:spPr>
          <a:xfrm>
            <a:off x="914400" y="1271997"/>
            <a:ext cx="6898511" cy="5262979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 smtClean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Unit3_MileToKm.c</a:t>
            </a:r>
            <a:endParaRPr lang="en-US" sz="1600" b="1" dirty="0">
              <a:solidFill>
                <a:srgbClr val="66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 smtClean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Converts distance in miles to kilometers</a:t>
            </a:r>
            <a:r>
              <a:rPr lang="en-US" sz="1600" b="1" dirty="0" smtClean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1600" b="1" dirty="0">
              <a:solidFill>
                <a:srgbClr val="66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b="1" dirty="0" err="1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   </a:t>
            </a:r>
            <a:endParaRPr lang="en-US" sz="1600" b="1" dirty="0" smtClean="0">
              <a:solidFill>
                <a:srgbClr val="0066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define KMS_PER_MILE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1.609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miles,  </a:t>
            </a:r>
            <a:r>
              <a:rPr lang="en-US" sz="1600" b="1" dirty="0" smtClean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 - distance in miles. </a:t>
            </a:r>
            <a:endParaRPr lang="en-US" sz="1600" b="1" dirty="0" smtClean="0">
              <a:solidFill>
                <a:srgbClr val="66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b="1" dirty="0" smtClean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output - distance in kilometers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Get the distance in miles */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"Enter distance in miles: 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%f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&amp;miles);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Convert the distance to </a:t>
            </a:r>
            <a:r>
              <a:rPr lang="en-US" sz="1600" b="1" dirty="0" err="1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kilometres</a:t>
            </a:r>
            <a:endParaRPr lang="en-US" sz="1600" b="1" dirty="0">
              <a:solidFill>
                <a:srgbClr val="66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KMS_PER_MILE * miles;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Display the distance in </a:t>
            </a:r>
            <a:r>
              <a:rPr lang="en-US" sz="1600" b="1" dirty="0" err="1">
                <a:solidFill>
                  <a:srgbClr val="66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kilometres</a:t>
            </a:r>
            <a:endParaRPr lang="en-US" sz="1600" b="1" dirty="0">
              <a:solidFill>
                <a:srgbClr val="66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"That equals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%9.2f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km.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288925" algn="l"/>
                <a:tab pos="566738" algn="l"/>
                <a:tab pos="857250" algn="l"/>
              </a:tabLst>
            </a:pP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[Group 22]"/>
          <p:cNvSpPr txBox="1"/>
          <p:nvPr/>
        </p:nvSpPr>
        <p:spPr>
          <a:xfrm>
            <a:off x="6085483" y="1102720"/>
            <a:ext cx="1975475" cy="33855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Unit3_MileToKm.c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2086905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403566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Exercise #4: </a:t>
            </a:r>
            <a:r>
              <a:rPr lang="en-GB" smtClean="0">
                <a:solidFill>
                  <a:srgbClr val="0000FF"/>
                </a:solidFill>
              </a:rPr>
              <a:t>Temperature Conversion </a:t>
            </a:r>
            <a:r>
              <a:rPr lang="en-GB" sz="3100" smtClean="0">
                <a:solidFill>
                  <a:srgbClr val="0000FF"/>
                </a:solidFill>
              </a:rPr>
              <a:t>(1/2)</a:t>
            </a:r>
            <a:endParaRPr lang="en-GB" sz="3100" dirty="0" smtClean="0">
              <a:solidFill>
                <a:srgbClr val="0000FF"/>
              </a:solidFill>
            </a:endParaRPr>
          </a:p>
        </p:txBody>
      </p:sp>
      <p:sp>
        <p:nvSpPr>
          <p:cNvPr id="25604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CS1010 (AY2014/5 Semester 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Week2 </a:t>
            </a:r>
            <a:r>
              <a:rPr smtClean="0"/>
              <a:t>- </a:t>
            </a:r>
            <a:fld id="{24D17162-63A3-49DC-92B1-933428BCC85F}" type="slidenum">
              <a:rPr smtClean="0"/>
              <a:pPr>
                <a:defRPr/>
              </a:pPr>
              <a:t>9</a:t>
            </a:fld>
            <a:endParaRPr dirty="0"/>
          </a:p>
        </p:txBody>
      </p:sp>
      <p:sp>
        <p:nvSpPr>
          <p:cNvPr id="14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© NUS</a:t>
            </a:r>
          </a:p>
        </p:txBody>
      </p:sp>
      <p:sp>
        <p:nvSpPr>
          <p:cNvPr id="15" name="HighlightTextShape201406241503265130"/>
          <p:cNvSpPr>
            <a:spLocks noChangeArrowheads="1"/>
          </p:cNvSpPr>
          <p:nvPr/>
        </p:nvSpPr>
        <p:spPr bwMode="auto">
          <a:xfrm>
            <a:off x="573206" y="1219201"/>
            <a:ext cx="8363760" cy="1327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Write a program to convert a temperature from Fahrenheit degrees to Celsius degrees:</a:t>
            </a:r>
            <a:endParaRPr lang="en-US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72557" y="2091146"/>
                <a:ext cx="5565058" cy="91057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𝑐𝑒𝑙𝑠𝑖𝑢𝑠</m:t>
                      </m:r>
                      <m:r>
                        <a:rPr lang="en-US" sz="28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𝑓𝑎h𝑟𝑒𝑛h𝑒𝑖𝑡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 −32)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557" y="2091146"/>
                <a:ext cx="5565058" cy="9105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HighlightTextShape201406241503265130"/>
          <p:cNvSpPr>
            <a:spLocks noChangeArrowheads="1"/>
          </p:cNvSpPr>
          <p:nvPr/>
        </p:nvSpPr>
        <p:spPr bwMode="auto">
          <a:xfrm>
            <a:off x="573206" y="3148641"/>
            <a:ext cx="836376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Use vim to create </a:t>
            </a:r>
            <a:r>
              <a:rPr lang="en-US" sz="2400" smtClean="0">
                <a:solidFill>
                  <a:srgbClr val="C00000"/>
                </a:solidFill>
              </a:rPr>
              <a:t>FtoC.c</a:t>
            </a:r>
            <a:r>
              <a:rPr lang="en-US" sz="2400" smtClean="0"/>
              <a:t>. Correct/compile your program till it is free of errors.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Tip: You may copy </a:t>
            </a:r>
            <a:r>
              <a:rPr lang="en-US" sz="2400" smtClean="0">
                <a:solidFill>
                  <a:srgbClr val="C00000"/>
                </a:solidFill>
              </a:rPr>
              <a:t>Unit3_MilesToKm.c</a:t>
            </a:r>
            <a:r>
              <a:rPr lang="en-US" sz="2400" smtClean="0"/>
              <a:t> to </a:t>
            </a:r>
            <a:r>
              <a:rPr lang="en-US" sz="2400" smtClean="0">
                <a:solidFill>
                  <a:srgbClr val="C00000"/>
                </a:solidFill>
              </a:rPr>
              <a:t>FtoC.c</a:t>
            </a:r>
            <a:r>
              <a:rPr lang="en-US" sz="2400" smtClean="0"/>
              <a:t> to save typing. How to copy a file in UNIX?</a:t>
            </a:r>
          </a:p>
          <a:p>
            <a:pPr marL="342900" indent="-342900">
              <a:spcBef>
                <a:spcPts val="1200"/>
              </a:spcBef>
              <a:buClr>
                <a:schemeClr val="accent4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</a:pPr>
            <a:r>
              <a:rPr lang="en-US" sz="2400" smtClean="0"/>
              <a:t>Sample output:</a:t>
            </a:r>
            <a:endParaRPr lang="en-US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566863" y="5465252"/>
            <a:ext cx="6103937" cy="7080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Enter temperature in Fahrenheit: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32.5</a:t>
            </a:r>
          </a:p>
          <a:p>
            <a:pPr>
              <a:defRPr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That equals 0.277778 Celsius. </a:t>
            </a:r>
            <a:endParaRPr lang="en-SG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9910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bldLvl="2"/>
      <p:bldP spid="2" grpId="0" animBg="1"/>
      <p:bldP spid="8" grpId="0" build="p" bldLvl="2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13315</TotalTime>
  <Words>1257</Words>
  <Application>Microsoft Office PowerPoint</Application>
  <PresentationFormat>On-screen Show (4:3)</PresentationFormat>
  <Paragraphs>233</Paragraphs>
  <Slides>18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Clarity</vt:lpstr>
      <vt:lpstr>Equation</vt:lpstr>
      <vt:lpstr>http://www.comp.nus.edu.sg/~cs1010/</vt:lpstr>
      <vt:lpstr>Week 2: Basic C Programming</vt:lpstr>
      <vt:lpstr>Exercise #1: Size of Data Types (1/2)</vt:lpstr>
      <vt:lpstr>Exercise #1: Size of Data Types (2/2)</vt:lpstr>
      <vt:lpstr>Exercise #2: Testing scanf() and printf() (1/2)</vt:lpstr>
      <vt:lpstr>Exercise #2: Testing scanf() and printf() (2/2)</vt:lpstr>
      <vt:lpstr>Exercise #3: Distance Conversion (1/2)</vt:lpstr>
      <vt:lpstr>Exercise #3: Distance Conversion (2/2)</vt:lpstr>
      <vt:lpstr>Exercise #4: Temperature Conversion (1/2)</vt:lpstr>
      <vt:lpstr>Exercise #4: Temperature Conversion (2/2)</vt:lpstr>
      <vt:lpstr>Exercise #5: Freezer (1/3)</vt:lpstr>
      <vt:lpstr>Exercise #5: Freezer (2/3)</vt:lpstr>
      <vt:lpstr>Exercise #5: Freezer (3/3)</vt:lpstr>
      <vt:lpstr>Exercise #6: Freezer (version 2)</vt:lpstr>
      <vt:lpstr>CodeCrunch (https://codecrunch.comp.nus.edu.sg/) </vt:lpstr>
      <vt:lpstr>Things-To-Do</vt:lpstr>
      <vt:lpstr>Announcements</vt:lpstr>
      <vt:lpstr>End of File</vt:lpstr>
    </vt:vector>
  </TitlesOfParts>
  <Company>SoC, NUS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CS1010: Programming Methodology</dc:title>
  <dc:subject>Week 1</dc:subject>
  <dc:creator>Aaron Tan</dc:creator>
  <cp:lastModifiedBy>Tan Tuck Choy</cp:lastModifiedBy>
  <cp:revision>1106</cp:revision>
  <cp:lastPrinted>2014-06-20T04:24:53Z</cp:lastPrinted>
  <dcterms:created xsi:type="dcterms:W3CDTF">1998-09-05T15:03:32Z</dcterms:created>
  <dcterms:modified xsi:type="dcterms:W3CDTF">2014-08-21T03:28:21Z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