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087" r:id="rId1"/>
  </p:sldMasterIdLst>
  <p:notesMasterIdLst>
    <p:notesMasterId r:id="rId24"/>
  </p:notesMasterIdLst>
  <p:handoutMasterIdLst>
    <p:handoutMasterId r:id="rId25"/>
  </p:handoutMasterIdLst>
  <p:sldIdLst>
    <p:sldId id="256" r:id="rId2"/>
    <p:sldId id="468" r:id="rId3"/>
    <p:sldId id="530" r:id="rId4"/>
    <p:sldId id="556" r:id="rId5"/>
    <p:sldId id="557" r:id="rId6"/>
    <p:sldId id="558" r:id="rId7"/>
    <p:sldId id="559" r:id="rId8"/>
    <p:sldId id="568" r:id="rId9"/>
    <p:sldId id="569" r:id="rId10"/>
    <p:sldId id="570" r:id="rId11"/>
    <p:sldId id="532" r:id="rId12"/>
    <p:sldId id="560" r:id="rId13"/>
    <p:sldId id="561" r:id="rId14"/>
    <p:sldId id="562" r:id="rId15"/>
    <p:sldId id="519" r:id="rId16"/>
    <p:sldId id="563" r:id="rId17"/>
    <p:sldId id="564" r:id="rId18"/>
    <p:sldId id="565" r:id="rId19"/>
    <p:sldId id="566" r:id="rId20"/>
    <p:sldId id="567" r:id="rId21"/>
    <p:sldId id="509" r:id="rId22"/>
    <p:sldId id="308" r:id="rId2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00FF"/>
    <a:srgbClr val="CCFF99"/>
    <a:srgbClr val="9900CC"/>
    <a:srgbClr val="CC6600"/>
    <a:srgbClr val="CCCCFF"/>
    <a:srgbClr val="FFFF99"/>
    <a:srgbClr val="CCFFCC"/>
    <a:srgbClr val="0066FF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92" autoAdjust="0"/>
    <p:restoredTop sz="84936" autoAdjust="0"/>
  </p:normalViewPr>
  <p:slideViewPr>
    <p:cSldViewPr snapToGrid="0">
      <p:cViewPr varScale="1">
        <p:scale>
          <a:sx n="93" d="100"/>
          <a:sy n="93" d="100"/>
        </p:scale>
        <p:origin x="-36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758" y="-72"/>
      </p:cViewPr>
      <p:guideLst>
        <p:guide orient="horz" pos="2929"/>
        <p:guide pos="2209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dirty="0">
                <a:latin typeface="+mn-lt"/>
              </a:rPr>
              <a:t>CS1010 Programming Methodology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614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8128D1A-2CBE-4D8D-BBD3-EF7640D031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813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167" y="4414043"/>
            <a:ext cx="5138067" cy="418508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D49F41-42BD-4A7F-84D4-B4F7E48B4FC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971614" y="0"/>
            <a:ext cx="3037117" cy="46534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0AF3AFD6-2BC0-4B1C-A3C8-8C3FEB1DB624}" type="datetimeFigureOut">
              <a:rPr lang="en-US"/>
              <a:pPr>
                <a:defRPr/>
              </a:pPr>
              <a:t>9/1/2014</a:t>
            </a:fld>
            <a:endParaRPr lang="en-US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7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dirty="0"/>
              <a:t>CS1010 Programming  Methodology</a:t>
            </a:r>
          </a:p>
        </p:txBody>
      </p:sp>
    </p:spTree>
    <p:extLst>
      <p:ext uri="{BB962C8B-B14F-4D97-AF65-F5344CB8AC3E}">
        <p14:creationId xmlns:p14="http://schemas.microsoft.com/office/powerpoint/2010/main" val="1838096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b="0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b="0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Calibri" pitchFamily="34" charset="0"/>
              <a:buNone/>
            </a:pPr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Calibri" pitchFamily="34" charset="0"/>
              <a:buNone/>
            </a:pPr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Calibri" pitchFamily="34" charset="0"/>
              <a:buNone/>
            </a:pPr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Calibri" pitchFamily="34" charset="0"/>
              <a:buNone/>
            </a:pPr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Calibri" pitchFamily="34" charset="0"/>
              <a:buNone/>
            </a:pPr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Calibri" pitchFamily="34" charset="0"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b="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b="0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b="0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[35cce793-99a6-4f28-9e1a-625ba96e3db4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 smtClean="0"/>
              <a:t>Week4 -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Week4 -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Week4 -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smtClean="0"/>
              <a:t>Week4 -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smtClean="0"/>
              <a:t>Week4 -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Week4 -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Week4 -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Week4 -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Week4 -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Week4 -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Week4 -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smtClean="0"/>
              <a:t>Week4 -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  <p:sldLayoutId id="2147485089" r:id="rId2"/>
    <p:sldLayoutId id="2147485090" r:id="rId3"/>
    <p:sldLayoutId id="2147485091" r:id="rId4"/>
    <p:sldLayoutId id="2147485092" r:id="rId5"/>
    <p:sldLayoutId id="2147485093" r:id="rId6"/>
    <p:sldLayoutId id="2147485094" r:id="rId7"/>
    <p:sldLayoutId id="2147485095" r:id="rId8"/>
    <p:sldLayoutId id="2147485096" r:id="rId9"/>
    <p:sldLayoutId id="2147485097" r:id="rId10"/>
    <p:sldLayoutId id="2147485098" r:id="rId11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mp.nus.edu.sg/~cs1010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gif"/><Relationship Id="rId5" Type="http://schemas.openxmlformats.org/officeDocument/2006/relationships/hyperlink" Target="http://www.comp.nus.edu.sg/~cs1010" TargetMode="Externa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wmf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19667" y="2252133"/>
            <a:ext cx="4004733" cy="364067"/>
          </a:xfrm>
        </p:spPr>
        <p:txBody>
          <a:bodyPr>
            <a:noAutofit/>
          </a:bodyPr>
          <a:lstStyle/>
          <a:p>
            <a:pPr eaLnBrk="1" hangingPunct="1"/>
            <a:r>
              <a:rPr lang="en-GB" sz="1800" cap="none" dirty="0" smtClean="0">
                <a:latin typeface="Calibri" panose="020F0502020204030204" pitchFamily="34" charset="0"/>
                <a:hlinkClick r:id="rId3"/>
              </a:rPr>
              <a:t>http://www.comp.nus.edu.sg/~cs1010/</a:t>
            </a:r>
            <a:endParaRPr lang="en-GB" sz="1800" cap="none" dirty="0" smtClean="0">
              <a:latin typeface="Calibri" panose="020F050202020403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913" y="4696884"/>
            <a:ext cx="2445774" cy="1263650"/>
          </a:xfrm>
          <a:prstGeom prst="rect">
            <a:avLst/>
          </a:prstGeom>
        </p:spPr>
      </p:pic>
      <p:pic>
        <p:nvPicPr>
          <p:cNvPr id="7" name="[Picture 6]">
            <a:hlinkClick r:id="rId5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292" y="1368425"/>
            <a:ext cx="5687149" cy="934508"/>
          </a:xfrm>
          <a:prstGeom prst="rect">
            <a:avLst/>
          </a:prstGeom>
        </p:spPr>
      </p:pic>
      <p:sp>
        <p:nvSpPr>
          <p:cNvPr id="8" name="[TextBox 7]"/>
          <p:cNvSpPr txBox="1"/>
          <p:nvPr/>
        </p:nvSpPr>
        <p:spPr>
          <a:xfrm>
            <a:off x="3513667" y="2912533"/>
            <a:ext cx="22182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smtClean="0">
                <a:solidFill>
                  <a:srgbClr val="C00000"/>
                </a:solidFill>
                <a:latin typeface="Calibri" panose="020F0502020204030204" pitchFamily="34" charset="0"/>
              </a:rPr>
              <a:t>WEEK 4</a:t>
            </a:r>
            <a:endParaRPr lang="en-US" sz="24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[TextBox 7]"/>
          <p:cNvSpPr txBox="1"/>
          <p:nvPr/>
        </p:nvSpPr>
        <p:spPr>
          <a:xfrm>
            <a:off x="1058333" y="3462867"/>
            <a:ext cx="71289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Class Activities</a:t>
            </a:r>
            <a:endParaRPr lang="en-US" sz="32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9" name="[TextBox 1]"/>
          <p:cNvSpPr txBox="1"/>
          <p:nvPr/>
        </p:nvSpPr>
        <p:spPr>
          <a:xfrm>
            <a:off x="0" y="379257"/>
            <a:ext cx="369332" cy="1092863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Lecturer’s slides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Warm-up: List a Range of Integers (3/3)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Week4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10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21" name="Rectangle 3"/>
          <p:cNvSpPr txBox="1">
            <a:spLocks noChangeArrowheads="1"/>
          </p:cNvSpPr>
          <p:nvPr/>
        </p:nvSpPr>
        <p:spPr>
          <a:xfrm>
            <a:off x="471487" y="1208314"/>
            <a:ext cx="8140497" cy="8575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9250" indent="-349250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mtClean="0"/>
              <a:t>Now, use a </a:t>
            </a:r>
            <a:r>
              <a:rPr lang="en-GB" i="1" smtClean="0">
                <a:latin typeface="Garamond" panose="02020404030301010803" pitchFamily="18" charset="0"/>
                <a:cs typeface="Courier New" panose="02070309020205020404" pitchFamily="49" charset="0"/>
              </a:rPr>
              <a:t>while</a:t>
            </a:r>
            <a:r>
              <a:rPr lang="en-GB" smtClean="0"/>
              <a:t> loop to implement the function, without using any local variables</a:t>
            </a:r>
            <a:endParaRPr lang="en-GB" b="1" smtClean="0">
              <a:solidFill>
                <a:srgbClr val="0000FF"/>
              </a:solidFill>
            </a:endParaRPr>
          </a:p>
          <a:p>
            <a:pPr marL="457200" indent="-457200" fontAlgn="auto">
              <a:spcAft>
                <a:spcPts val="0"/>
              </a:spcAft>
              <a:buSzPct val="120000"/>
              <a:buFont typeface="Wingdings" pitchFamily="2" charset="2"/>
              <a:buNone/>
            </a:pPr>
            <a:endParaRPr lang="en-GB" sz="2000" dirty="0" smtClean="0">
              <a:solidFill>
                <a:srgbClr val="0000FF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01838" y="2307230"/>
            <a:ext cx="7681761" cy="36317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293688" algn="l"/>
                <a:tab pos="620713" algn="l"/>
              </a:tabLst>
            </a:pPr>
            <a:r>
              <a:rPr lang="en-US" sz="2000" b="1" smtClean="0">
                <a:solidFill>
                  <a:schemeClr val="tx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List integers in the range [lower, upper]</a:t>
            </a:r>
          </a:p>
          <a:p>
            <a:pPr>
              <a:spcBef>
                <a:spcPts val="600"/>
              </a:spcBef>
              <a:spcAft>
                <a:spcPts val="600"/>
              </a:spcAft>
              <a:tabLst>
                <a:tab pos="293688" algn="l"/>
                <a:tab pos="620713" algn="l"/>
              </a:tabLst>
            </a:pPr>
            <a:r>
              <a:rPr lang="en-US" sz="2000" b="1" smtClean="0">
                <a:solidFill>
                  <a:schemeClr val="tx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Precond: </a:t>
            </a:r>
            <a:endParaRPr lang="en-US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93688" algn="l"/>
                <a:tab pos="620713" algn="l"/>
              </a:tabLst>
            </a:pPr>
            <a:r>
              <a:rPr lang="en-US" sz="2000" b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list_integers(</a:t>
            </a:r>
            <a:r>
              <a:rPr lang="en-US" sz="2000" b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lower, </a:t>
            </a:r>
            <a:r>
              <a:rPr lang="en-US" sz="2000" b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upper) {</a:t>
            </a:r>
          </a:p>
          <a:p>
            <a:pPr>
              <a:tabLst>
                <a:tab pos="293688" algn="l"/>
                <a:tab pos="620713" algn="l"/>
              </a:tabLst>
            </a:pPr>
            <a:endParaRPr lang="en-US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93688" algn="l"/>
                <a:tab pos="620713" algn="l"/>
              </a:tabLst>
            </a:pPr>
            <a:endParaRPr lang="en-US" sz="2000" b="1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93688" algn="l"/>
                <a:tab pos="620713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...</a:t>
            </a:r>
          </a:p>
          <a:p>
            <a:pPr>
              <a:tabLst>
                <a:tab pos="293688" algn="l"/>
                <a:tab pos="620713" algn="l"/>
              </a:tabLst>
            </a:pPr>
            <a:endParaRPr lang="en-US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93688" algn="l"/>
                <a:tab pos="620713" algn="l"/>
              </a:tabLst>
            </a:pPr>
            <a:endParaRPr lang="en-US" sz="2000" b="1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93688" algn="l"/>
                <a:tab pos="620713" algn="l"/>
              </a:tabLst>
            </a:pPr>
            <a:endParaRPr lang="en-US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93688" algn="l"/>
                <a:tab pos="620713" algn="l"/>
              </a:tabLst>
            </a:pPr>
            <a:endParaRPr lang="en-US" sz="2000" b="1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93688" algn="l"/>
                <a:tab pos="620713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2000" b="1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637367" y="2691950"/>
            <a:ext cx="2522462" cy="40011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smtClean="0">
                <a:solidFill>
                  <a:schemeClr val="tx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lower &lt;= upper</a:t>
            </a:r>
            <a:endParaRPr lang="en-US" sz="2000" b="1">
              <a:solidFill>
                <a:schemeClr val="tx2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81149" y="3492170"/>
            <a:ext cx="6984395" cy="1938992"/>
          </a:xfrm>
          <a:prstGeom prst="rect">
            <a:avLst/>
          </a:prstGeom>
          <a:solidFill>
            <a:srgbClr val="CCFF99"/>
          </a:solidFill>
        </p:spPr>
        <p:txBody>
          <a:bodyPr wrap="square" rtlCol="0">
            <a:spAutoFit/>
          </a:bodyPr>
          <a:lstStyle/>
          <a:p>
            <a:pPr>
              <a:tabLst>
                <a:tab pos="457200" algn="l"/>
              </a:tabLst>
            </a:pPr>
            <a:r>
              <a:rPr lang="en-US" sz="2400" b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24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(lower &lt;= upper) {</a:t>
            </a:r>
          </a:p>
          <a:p>
            <a:pPr>
              <a:tabLst>
                <a:tab pos="457200" algn="l"/>
              </a:tabLst>
            </a:pPr>
            <a:r>
              <a:rPr lang="en-US" sz="24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	printf(</a:t>
            </a:r>
            <a:r>
              <a:rPr lang="en-US" sz="2400" b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400" b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</a:t>
            </a:r>
            <a:r>
              <a:rPr lang="en-US" sz="24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4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, lower);</a:t>
            </a:r>
          </a:p>
          <a:p>
            <a:pPr>
              <a:tabLst>
                <a:tab pos="457200" algn="l"/>
              </a:tabLst>
            </a:pPr>
            <a:r>
              <a:rPr lang="en-US" sz="2400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lower++;</a:t>
            </a:r>
            <a:endParaRPr lang="en-US" sz="24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r>
              <a:rPr lang="en-US" sz="24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tabLst>
                <a:tab pos="457200" algn="l"/>
              </a:tabLst>
            </a:pPr>
            <a:r>
              <a:rPr lang="en-US" sz="24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printf(</a:t>
            </a:r>
            <a:r>
              <a:rPr lang="en-US" sz="2400" b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400" b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\n</a:t>
            </a:r>
            <a:r>
              <a:rPr lang="en-US" sz="2400" b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4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2400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892503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Exercise </a:t>
            </a:r>
            <a:r>
              <a:rPr lang="en-GB" sz="3600" dirty="0" smtClean="0">
                <a:solidFill>
                  <a:srgbClr val="0000FF"/>
                </a:solidFill>
              </a:rPr>
              <a:t>#1</a:t>
            </a:r>
            <a:r>
              <a:rPr lang="en-GB" sz="3600" smtClean="0">
                <a:solidFill>
                  <a:srgbClr val="0000FF"/>
                </a:solidFill>
              </a:rPr>
              <a:t>: Sum of Multiples of 3 (1/2)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Week4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11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21" name="Rectangle 3"/>
          <p:cNvSpPr txBox="1">
            <a:spLocks noChangeArrowheads="1"/>
          </p:cNvSpPr>
          <p:nvPr/>
        </p:nvSpPr>
        <p:spPr>
          <a:xfrm>
            <a:off x="471487" y="1349116"/>
            <a:ext cx="8140497" cy="38562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9250" indent="-349250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mtClean="0"/>
              <a:t>Modify the program </a:t>
            </a:r>
            <a:r>
              <a:rPr lang="en-GB" smtClean="0">
                <a:solidFill>
                  <a:srgbClr val="0000FF"/>
                </a:solidFill>
              </a:rPr>
              <a:t>Unit6_OddIntegers_v1.c</a:t>
            </a:r>
            <a:r>
              <a:rPr lang="en-GB" smtClean="0"/>
              <a:t> to read a positive integer </a:t>
            </a:r>
            <a:r>
              <a:rPr lang="en-GB" i="1" smtClean="0"/>
              <a:t>n</a:t>
            </a:r>
            <a:r>
              <a:rPr lang="en-GB" smtClean="0"/>
              <a:t> and then compute the sum of all integers which are multiples of 3 between 1 and </a:t>
            </a:r>
            <a:r>
              <a:rPr lang="en-GB" i="1" smtClean="0"/>
              <a:t>n</a:t>
            </a:r>
            <a:r>
              <a:rPr lang="en-GB" smtClean="0"/>
              <a:t> inclusive using a </a:t>
            </a:r>
            <a:r>
              <a:rPr lang="en-GB" i="1" smtClean="0">
                <a:latin typeface="Garamond" panose="02020404030301010803" pitchFamily="18" charset="0"/>
              </a:rPr>
              <a:t>for</a:t>
            </a:r>
            <a:r>
              <a:rPr lang="en-GB" smtClean="0"/>
              <a:t> loop. Write a function called </a:t>
            </a:r>
            <a:r>
              <a:rPr lang="en-GB" smtClean="0">
                <a:solidFill>
                  <a:srgbClr val="0000FF"/>
                </a:solidFill>
              </a:rPr>
              <a:t>sum_multiples_of_3(int)</a:t>
            </a:r>
            <a:r>
              <a:rPr lang="en-GB" smtClean="0"/>
              <a:t>.</a:t>
            </a:r>
          </a:p>
          <a:p>
            <a:pPr marL="790575" lvl="1" indent="-341313" defTabSz="798513" fontAlgn="auto"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mtClean="0"/>
              <a:t>This problem can be solved with a formula, but we will use the </a:t>
            </a:r>
            <a:r>
              <a:rPr lang="en-GB" i="1" smtClean="0">
                <a:latin typeface="Garamond" panose="02020404030301010803" pitchFamily="18" charset="0"/>
              </a:rPr>
              <a:t>for</a:t>
            </a:r>
            <a:r>
              <a:rPr lang="en-GB" smtClean="0"/>
              <a:t> loop just for exercise.</a:t>
            </a:r>
          </a:p>
          <a:p>
            <a:pPr marL="349250" indent="-34925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mtClean="0"/>
              <a:t>Call this program </a:t>
            </a:r>
            <a:r>
              <a:rPr lang="en-GB" smtClean="0">
                <a:solidFill>
                  <a:srgbClr val="0000FF"/>
                </a:solidFill>
              </a:rPr>
              <a:t>SumMultiples3.c</a:t>
            </a:r>
          </a:p>
          <a:p>
            <a:pPr marL="349250" indent="-34925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mtClean="0"/>
              <a:t>Sample run:</a:t>
            </a:r>
            <a:endParaRPr lang="en-GB" b="1" smtClean="0">
              <a:solidFill>
                <a:srgbClr val="0000FF"/>
              </a:solidFill>
            </a:endParaRPr>
          </a:p>
          <a:p>
            <a:pPr marL="457200" indent="-457200" fontAlgn="auto">
              <a:spcAft>
                <a:spcPts val="0"/>
              </a:spcAft>
              <a:buSzPct val="120000"/>
              <a:buFont typeface="Wingdings" pitchFamily="2" charset="2"/>
              <a:buNone/>
            </a:pPr>
            <a:endParaRPr lang="en-GB" sz="2000" dirty="0" smtClean="0">
              <a:solidFill>
                <a:srgbClr val="0000FF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557676" y="5077554"/>
            <a:ext cx="6127750" cy="831850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Enter a positive integer: 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50</a:t>
            </a:r>
          </a:p>
          <a:p>
            <a:pPr>
              <a:defRPr/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Sum = 408</a:t>
            </a:r>
          </a:p>
        </p:txBody>
      </p:sp>
    </p:spTree>
    <p:extLst>
      <p:ext uri="{BB962C8B-B14F-4D97-AF65-F5344CB8AC3E}">
        <p14:creationId xmlns:p14="http://schemas.microsoft.com/office/powerpoint/2010/main" val="381849696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Exercise </a:t>
            </a:r>
            <a:r>
              <a:rPr lang="en-GB" sz="3600" dirty="0" smtClean="0">
                <a:solidFill>
                  <a:srgbClr val="0000FF"/>
                </a:solidFill>
              </a:rPr>
              <a:t>#1</a:t>
            </a:r>
            <a:r>
              <a:rPr lang="en-GB" sz="3600" smtClean="0">
                <a:solidFill>
                  <a:srgbClr val="0000FF"/>
                </a:solidFill>
              </a:rPr>
              <a:t>: Sum of Multiples of 3 (2/2)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Week4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12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21" name="Rectangle 3"/>
          <p:cNvSpPr txBox="1">
            <a:spLocks noChangeArrowheads="1"/>
          </p:cNvSpPr>
          <p:nvPr/>
        </p:nvSpPr>
        <p:spPr>
          <a:xfrm>
            <a:off x="471487" y="1349116"/>
            <a:ext cx="8140497" cy="11779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9250" indent="-349250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mtClean="0"/>
              <a:t>How about using a </a:t>
            </a:r>
            <a:r>
              <a:rPr lang="en-GB" i="1" smtClean="0">
                <a:latin typeface="Garamond" panose="02020404030301010803" pitchFamily="18" charset="0"/>
              </a:rPr>
              <a:t>while</a:t>
            </a:r>
            <a:r>
              <a:rPr lang="en-GB" smtClean="0"/>
              <a:t> loop instead?</a:t>
            </a:r>
          </a:p>
          <a:p>
            <a:pPr marL="349250" indent="-349250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mtClean="0"/>
              <a:t>Pseudo-code using a </a:t>
            </a:r>
            <a:r>
              <a:rPr lang="en-GB" i="1">
                <a:latin typeface="Garamond" panose="02020404030301010803" pitchFamily="18" charset="0"/>
              </a:rPr>
              <a:t>while</a:t>
            </a:r>
            <a:r>
              <a:rPr lang="en-GB" smtClean="0"/>
              <a:t> loop:</a:t>
            </a:r>
            <a:endParaRPr lang="en-GB" b="1" smtClean="0">
              <a:solidFill>
                <a:srgbClr val="0000FF"/>
              </a:solidFill>
            </a:endParaRPr>
          </a:p>
          <a:p>
            <a:pPr marL="457200" indent="-457200" fontAlgn="auto">
              <a:spcAft>
                <a:spcPts val="0"/>
              </a:spcAft>
              <a:buSzPct val="120000"/>
              <a:buFont typeface="Wingdings" pitchFamily="2" charset="2"/>
              <a:buNone/>
            </a:pPr>
            <a:endParaRPr lang="en-GB" sz="2000" dirty="0" smtClean="0">
              <a:solidFill>
                <a:srgbClr val="0000FF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1289155" y="2562095"/>
            <a:ext cx="6353956" cy="317913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33363" marR="0" lvl="0" indent="-233363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bg2"/>
              </a:buClr>
              <a:buSzPct val="120000"/>
              <a:buFont typeface="Wingdings" pitchFamily="2" charset="2"/>
              <a:buNone/>
              <a:tabLst>
                <a:tab pos="798513" algn="l"/>
                <a:tab pos="1263650" algn="l"/>
              </a:tabLst>
              <a:defRPr/>
            </a:pPr>
            <a:r>
              <a:rPr kumimoji="0" lang="en-GB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GB" sz="2400" i="1" u="none" strike="noStrike" kern="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precondition:  n </a:t>
            </a:r>
            <a:r>
              <a:rPr kumimoji="0" lang="en-GB" sz="2400" i="0" u="none" strike="noStrike" kern="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&gt; 0 </a:t>
            </a:r>
          </a:p>
          <a:p>
            <a:pPr marL="233363" marR="0" lvl="0" indent="-233363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bg2"/>
              </a:buClr>
              <a:buSzPct val="120000"/>
              <a:buFont typeface="Wingdings" pitchFamily="2" charset="2"/>
              <a:buNone/>
              <a:tabLst>
                <a:tab pos="798513" algn="l"/>
                <a:tab pos="1263650" algn="l"/>
              </a:tabLst>
              <a:defRPr/>
            </a:pPr>
            <a:r>
              <a:rPr kumimoji="0" lang="en-GB" sz="240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ucida Console" pitchFamily="49" charset="0"/>
                <a:cs typeface="+mn-cs"/>
              </a:rPr>
              <a:t>	</a:t>
            </a:r>
            <a:r>
              <a:rPr kumimoji="0" lang="en-GB" sz="240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ucida Console" pitchFamily="49" charset="0"/>
                <a:cs typeface="Times New Roman" pitchFamily="18" charset="0"/>
              </a:rPr>
              <a:t>sum </a:t>
            </a:r>
            <a:r>
              <a:rPr kumimoji="0" lang="en-GB" sz="240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ucida Console" pitchFamily="49" charset="0"/>
                <a:cs typeface="Times New Roman" pitchFamily="18" charset="0"/>
                <a:sym typeface="Wingdings" pitchFamily="2" charset="2"/>
              </a:rPr>
              <a:t> </a:t>
            </a:r>
            <a:r>
              <a:rPr kumimoji="0" lang="en-GB" sz="240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ucida Console" pitchFamily="49" charset="0"/>
                <a:cs typeface="Times New Roman" pitchFamily="18" charset="0"/>
              </a:rPr>
              <a:t>0</a:t>
            </a:r>
          </a:p>
          <a:p>
            <a:pPr marL="233363" marR="0" lvl="0" indent="-233363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bg2"/>
              </a:buClr>
              <a:buSzPct val="120000"/>
              <a:buFont typeface="Wingdings" pitchFamily="2" charset="2"/>
              <a:buNone/>
              <a:tabLst>
                <a:tab pos="798513" algn="l"/>
                <a:tab pos="1263650" algn="l"/>
              </a:tabLst>
              <a:defRPr/>
            </a:pPr>
            <a:r>
              <a:rPr kumimoji="0" lang="en-GB" sz="240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ucida Console" pitchFamily="49" charset="0"/>
                <a:cs typeface="Times New Roman" pitchFamily="18" charset="0"/>
              </a:rPr>
              <a:t>	</a:t>
            </a:r>
            <a:r>
              <a:rPr kumimoji="0" lang="en-GB" sz="240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ucida Console" pitchFamily="49" charset="0"/>
                <a:cs typeface="Times New Roman" pitchFamily="18" charset="0"/>
              </a:rPr>
              <a:t>i</a:t>
            </a:r>
            <a:r>
              <a:rPr kumimoji="0" lang="en-GB" sz="240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ucida Console" pitchFamily="49" charset="0"/>
                <a:cs typeface="Times New Roman" pitchFamily="18" charset="0"/>
              </a:rPr>
              <a:t> </a:t>
            </a:r>
            <a:r>
              <a:rPr kumimoji="0" lang="en-GB" sz="240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ucida Console" pitchFamily="49" charset="0"/>
                <a:cs typeface="Times New Roman" pitchFamily="18" charset="0"/>
                <a:sym typeface="Wingdings" pitchFamily="2" charset="2"/>
              </a:rPr>
              <a:t> </a:t>
            </a:r>
            <a:r>
              <a:rPr kumimoji="0" lang="en-GB" sz="240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ucida Console" pitchFamily="49" charset="0"/>
                <a:cs typeface="Times New Roman" pitchFamily="18" charset="0"/>
              </a:rPr>
              <a:t>n </a:t>
            </a:r>
          </a:p>
          <a:p>
            <a:pPr marL="233363" marR="0" lvl="0" indent="-233363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bg2"/>
              </a:buClr>
              <a:buSzPct val="120000"/>
              <a:buFont typeface="Wingdings" pitchFamily="2" charset="2"/>
              <a:buNone/>
              <a:tabLst>
                <a:tab pos="798513" algn="l"/>
                <a:tab pos="1263650" algn="l"/>
              </a:tabLst>
              <a:defRPr/>
            </a:pPr>
            <a:r>
              <a:rPr kumimoji="0" lang="en-GB" sz="240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ucida Console" pitchFamily="49" charset="0"/>
                <a:cs typeface="Times New Roman" pitchFamily="18" charset="0"/>
              </a:rPr>
              <a:t>	</a:t>
            </a:r>
            <a:r>
              <a:rPr kumimoji="0" lang="en-GB" sz="240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ucida Console" pitchFamily="49" charset="0"/>
                <a:cs typeface="Times New Roman" pitchFamily="18" charset="0"/>
              </a:rPr>
              <a:t>while  (i &gt; 0) </a:t>
            </a:r>
            <a:endParaRPr kumimoji="0" lang="en-GB" sz="240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Lucida Console" pitchFamily="49" charset="0"/>
              <a:cs typeface="Times New Roman" pitchFamily="18" charset="0"/>
            </a:endParaRPr>
          </a:p>
          <a:p>
            <a:pPr marL="233363" marR="0" lvl="0" indent="-233363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bg2"/>
              </a:buClr>
              <a:buSzPct val="120000"/>
              <a:buFont typeface="Wingdings" pitchFamily="2" charset="2"/>
              <a:buNone/>
              <a:tabLst>
                <a:tab pos="798513" algn="l"/>
                <a:tab pos="1263650" algn="l"/>
              </a:tabLst>
              <a:defRPr/>
            </a:pPr>
            <a:r>
              <a:rPr kumimoji="0" lang="en-GB" sz="240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ucida Console" pitchFamily="49" charset="0"/>
                <a:cs typeface="Times New Roman" pitchFamily="18" charset="0"/>
              </a:rPr>
              <a:t>		if </a:t>
            </a:r>
            <a:r>
              <a:rPr kumimoji="0" lang="en-GB" sz="240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ucida Console" pitchFamily="49" charset="0"/>
                <a:cs typeface="Times New Roman" pitchFamily="18" charset="0"/>
              </a:rPr>
              <a:t>i</a:t>
            </a:r>
            <a:r>
              <a:rPr kumimoji="0" lang="en-GB" sz="240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ucida Console" pitchFamily="49" charset="0"/>
                <a:cs typeface="Times New Roman" pitchFamily="18" charset="0"/>
              </a:rPr>
              <a:t> </a:t>
            </a:r>
            <a:r>
              <a:rPr kumimoji="0" lang="en-GB" sz="240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ucida Console" pitchFamily="49" charset="0"/>
                <a:cs typeface="Times New Roman" pitchFamily="18" charset="0"/>
              </a:rPr>
              <a:t>is a multiple of 3</a:t>
            </a:r>
            <a:endParaRPr kumimoji="0" lang="en-GB" sz="240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Lucida Console" pitchFamily="49" charset="0"/>
              <a:cs typeface="Times New Roman" pitchFamily="18" charset="0"/>
            </a:endParaRPr>
          </a:p>
          <a:p>
            <a:pPr marL="233363" marR="0" lvl="0" indent="-233363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bg2"/>
              </a:buClr>
              <a:buSzPct val="120000"/>
              <a:buFont typeface="Wingdings" pitchFamily="2" charset="2"/>
              <a:buNone/>
              <a:tabLst>
                <a:tab pos="798513" algn="l"/>
                <a:tab pos="1263650" algn="l"/>
              </a:tabLst>
              <a:defRPr/>
            </a:pPr>
            <a:r>
              <a:rPr kumimoji="0" lang="en-GB" sz="240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ucida Console" pitchFamily="49" charset="0"/>
                <a:cs typeface="Times New Roman" pitchFamily="18" charset="0"/>
              </a:rPr>
              <a:t>			sum  </a:t>
            </a:r>
            <a:r>
              <a:rPr kumimoji="0" lang="en-GB" sz="240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ucida Console" pitchFamily="49" charset="0"/>
                <a:cs typeface="Times New Roman" pitchFamily="18" charset="0"/>
                <a:sym typeface="Wingdings" pitchFamily="2" charset="2"/>
              </a:rPr>
              <a:t> sum + </a:t>
            </a:r>
            <a:r>
              <a:rPr kumimoji="0" lang="en-GB" sz="240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ucida Console" pitchFamily="49" charset="0"/>
                <a:cs typeface="Times New Roman" pitchFamily="18" charset="0"/>
                <a:sym typeface="Wingdings" pitchFamily="2" charset="2"/>
              </a:rPr>
              <a:t>i</a:t>
            </a:r>
            <a:r>
              <a:rPr kumimoji="0" lang="en-GB" sz="240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ucida Console" pitchFamily="49" charset="0"/>
                <a:cs typeface="Times New Roman" pitchFamily="18" charset="0"/>
                <a:sym typeface="Wingdings" pitchFamily="2" charset="2"/>
              </a:rPr>
              <a:t> </a:t>
            </a:r>
          </a:p>
          <a:p>
            <a:pPr marL="233363" marR="0" lvl="0" indent="-233363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bg2"/>
              </a:buClr>
              <a:buSzPct val="120000"/>
              <a:buFont typeface="Wingdings" pitchFamily="2" charset="2"/>
              <a:buNone/>
              <a:tabLst>
                <a:tab pos="798513" algn="l"/>
                <a:tab pos="1263650" algn="l"/>
              </a:tabLst>
              <a:defRPr/>
            </a:pPr>
            <a:r>
              <a:rPr kumimoji="0" lang="en-GB" sz="240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ucida Console" pitchFamily="49" charset="0"/>
                <a:cs typeface="Times New Roman" pitchFamily="18" charset="0"/>
                <a:sym typeface="Wingdings" pitchFamily="2" charset="2"/>
              </a:rPr>
              <a:t>		</a:t>
            </a:r>
            <a:r>
              <a:rPr kumimoji="0" lang="en-GB" sz="240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ucida Console" pitchFamily="49" charset="0"/>
                <a:cs typeface="Times New Roman" pitchFamily="18" charset="0"/>
                <a:sym typeface="Wingdings" pitchFamily="2" charset="2"/>
              </a:rPr>
              <a:t>i</a:t>
            </a:r>
            <a:r>
              <a:rPr kumimoji="0" lang="en-GB" sz="240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ucida Console" pitchFamily="49" charset="0"/>
                <a:cs typeface="Times New Roman" pitchFamily="18" charset="0"/>
                <a:sym typeface="Wingdings" pitchFamily="2" charset="2"/>
              </a:rPr>
              <a:t>   </a:t>
            </a:r>
            <a:r>
              <a:rPr kumimoji="0" lang="en-GB" sz="240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ucida Console" pitchFamily="49" charset="0"/>
                <a:cs typeface="Times New Roman" pitchFamily="18" charset="0"/>
                <a:sym typeface="Wingdings" pitchFamily="2" charset="2"/>
              </a:rPr>
              <a:t>i</a:t>
            </a:r>
            <a:r>
              <a:rPr kumimoji="0" lang="en-GB" sz="240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ucida Console" pitchFamily="49" charset="0"/>
                <a:cs typeface="Times New Roman" pitchFamily="18" charset="0"/>
                <a:sym typeface="Wingdings" pitchFamily="2" charset="2"/>
              </a:rPr>
              <a:t> - 1</a:t>
            </a:r>
          </a:p>
          <a:p>
            <a:pPr marL="233363" marR="0" lvl="0" indent="-233363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bg2"/>
              </a:buClr>
              <a:buSzPct val="120000"/>
              <a:buFont typeface="Wingdings" pitchFamily="2" charset="2"/>
              <a:buNone/>
              <a:tabLst>
                <a:tab pos="798513" algn="l"/>
                <a:tab pos="1263650" algn="l"/>
              </a:tabLst>
              <a:defRPr/>
            </a:pPr>
            <a:r>
              <a:rPr kumimoji="0" lang="en-GB" sz="240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ucida Console" pitchFamily="49" charset="0"/>
                <a:cs typeface="Times New Roman" pitchFamily="18" charset="0"/>
                <a:sym typeface="Wingdings" pitchFamily="2" charset="2"/>
              </a:rPr>
              <a:t>	</a:t>
            </a:r>
            <a:r>
              <a:rPr kumimoji="0" lang="en-GB" sz="240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ucida Console" pitchFamily="49" charset="0"/>
                <a:cs typeface="Times New Roman" pitchFamily="18" charset="0"/>
                <a:sym typeface="Wingdings" pitchFamily="2" charset="2"/>
              </a:rPr>
              <a:t>return sum</a:t>
            </a:r>
            <a:endParaRPr kumimoji="0" lang="en-GB" sz="2400" b="1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20000"/>
              <a:buFont typeface="Wingdings" pitchFamily="2" charset="2"/>
              <a:buNone/>
              <a:tabLst/>
              <a:defRPr/>
            </a:pPr>
            <a:endParaRPr kumimoji="0" lang="en-GB" sz="2000" b="0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237331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Exercise #2: Asterisks (1/2)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Week4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13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21" name="Rectangle 3"/>
          <p:cNvSpPr txBox="1">
            <a:spLocks noChangeArrowheads="1"/>
          </p:cNvSpPr>
          <p:nvPr/>
        </p:nvSpPr>
        <p:spPr>
          <a:xfrm>
            <a:off x="471487" y="1199487"/>
            <a:ext cx="8140497" cy="22253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9250" indent="-349250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/>
              <a:t>Write a program </a:t>
            </a:r>
            <a:r>
              <a:rPr lang="en-GB" smtClean="0">
                <a:solidFill>
                  <a:srgbClr val="0000FF"/>
                </a:solidFill>
              </a:rPr>
              <a:t>Asterisks.c</a:t>
            </a:r>
            <a:r>
              <a:rPr lang="en-GB" smtClean="0"/>
              <a:t> </a:t>
            </a:r>
            <a:r>
              <a:rPr lang="en-GB"/>
              <a:t>to read an integer </a:t>
            </a:r>
            <a:r>
              <a:rPr lang="en-GB" i="1"/>
              <a:t>n</a:t>
            </a:r>
            <a:r>
              <a:rPr lang="en-GB"/>
              <a:t> and print a certain number of asterisks on a single line. Write a function </a:t>
            </a:r>
            <a:r>
              <a:rPr lang="en-GB" smtClean="0">
                <a:solidFill>
                  <a:srgbClr val="0000FF"/>
                </a:solidFill>
              </a:rPr>
              <a:t>print_asterisks(int)</a:t>
            </a:r>
            <a:r>
              <a:rPr lang="en-GB" smtClean="0"/>
              <a:t>.</a:t>
            </a:r>
          </a:p>
          <a:p>
            <a:pPr marL="349250" indent="-349250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/>
              <a:t>If </a:t>
            </a:r>
            <a:r>
              <a:rPr lang="en-GB" i="1"/>
              <a:t>n</a:t>
            </a:r>
            <a:r>
              <a:rPr lang="en-GB"/>
              <a:t> is non-positive, then no asterisk should be </a:t>
            </a:r>
            <a:r>
              <a:rPr lang="en-GB" smtClean="0"/>
              <a:t>printed.</a:t>
            </a:r>
          </a:p>
          <a:p>
            <a:pPr marL="349250" indent="-349250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mtClean="0"/>
              <a:t>Sample runs:</a:t>
            </a:r>
            <a:endParaRPr lang="en-GB" b="1" smtClean="0">
              <a:solidFill>
                <a:srgbClr val="0000FF"/>
              </a:solidFill>
            </a:endParaRPr>
          </a:p>
          <a:p>
            <a:pPr marL="457200" indent="-457200" fontAlgn="auto">
              <a:spcAft>
                <a:spcPts val="0"/>
              </a:spcAft>
              <a:buSzPct val="120000"/>
              <a:buFont typeface="Wingdings" pitchFamily="2" charset="2"/>
              <a:buNone/>
            </a:pPr>
            <a:endParaRPr lang="en-GB" sz="2000" dirty="0" smtClean="0">
              <a:solidFill>
                <a:srgbClr val="0000FF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65175" y="3521075"/>
            <a:ext cx="2287588" cy="1201738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Enter n: 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3</a:t>
            </a:r>
          </a:p>
          <a:p>
            <a:pPr>
              <a:defRPr/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*****</a:t>
            </a:r>
          </a:p>
          <a:p>
            <a:pPr>
              <a:defRPr/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Done!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463925" y="3521075"/>
            <a:ext cx="3119438" cy="1201738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Enter n: 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6</a:t>
            </a:r>
          </a:p>
          <a:p>
            <a:pPr>
              <a:defRPr/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***********</a:t>
            </a:r>
          </a:p>
          <a:p>
            <a:pPr>
              <a:defRPr/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Done!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46125" y="4897438"/>
            <a:ext cx="4079875" cy="1200150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Enter n: 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10</a:t>
            </a:r>
          </a:p>
          <a:p>
            <a:pPr>
              <a:defRPr/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*******************</a:t>
            </a:r>
          </a:p>
          <a:p>
            <a:pPr>
              <a:defRPr/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Done!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065713" y="4895850"/>
            <a:ext cx="2319337" cy="830263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Enter n: 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-2</a:t>
            </a:r>
          </a:p>
          <a:p>
            <a:pPr>
              <a:defRPr/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Done!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745574" y="2958352"/>
            <a:ext cx="2143593" cy="132343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i="1" dirty="0" smtClean="0">
                <a:solidFill>
                  <a:srgbClr val="C00000"/>
                </a:solidFill>
              </a:rPr>
              <a:t>Think! </a:t>
            </a:r>
            <a:r>
              <a:rPr lang="en-US" sz="2000" dirty="0" smtClean="0"/>
              <a:t>What is the relationship between </a:t>
            </a:r>
            <a:r>
              <a:rPr lang="en-US" sz="2000" i="1" dirty="0" smtClean="0"/>
              <a:t>n</a:t>
            </a:r>
            <a:r>
              <a:rPr lang="en-US" sz="2000" dirty="0" smtClean="0"/>
              <a:t> and the number of *?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7430773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3" grpId="0" animBg="1"/>
      <p:bldP spid="1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Exercise #2: Asterisks (2/2)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Week4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14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21" name="Rectangle 3"/>
          <p:cNvSpPr txBox="1">
            <a:spLocks noChangeArrowheads="1"/>
          </p:cNvSpPr>
          <p:nvPr/>
        </p:nvSpPr>
        <p:spPr>
          <a:xfrm>
            <a:off x="471487" y="1199488"/>
            <a:ext cx="8140497" cy="13774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9250" indent="-349250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/>
              <a:t>Write a program </a:t>
            </a:r>
            <a:r>
              <a:rPr lang="en-GB" smtClean="0">
                <a:solidFill>
                  <a:srgbClr val="0000FF"/>
                </a:solidFill>
              </a:rPr>
              <a:t>Asterisks.c</a:t>
            </a:r>
            <a:r>
              <a:rPr lang="en-GB" smtClean="0"/>
              <a:t> </a:t>
            </a:r>
            <a:r>
              <a:rPr lang="en-GB"/>
              <a:t>to read an integer </a:t>
            </a:r>
            <a:r>
              <a:rPr lang="en-GB" i="1"/>
              <a:t>n</a:t>
            </a:r>
            <a:r>
              <a:rPr lang="en-GB"/>
              <a:t> and print a certain number of asterisks on a single line. Write a function </a:t>
            </a:r>
            <a:r>
              <a:rPr lang="en-GB" smtClean="0">
                <a:solidFill>
                  <a:srgbClr val="0000FF"/>
                </a:solidFill>
              </a:rPr>
              <a:t>print_asterisks(int)</a:t>
            </a:r>
            <a:r>
              <a:rPr lang="en-GB" smtClean="0"/>
              <a:t>.</a:t>
            </a: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1244184" y="2576946"/>
            <a:ext cx="6863620" cy="362434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pitchFamily="2" charset="2"/>
              <a:buNone/>
              <a:tabLst/>
              <a:defRPr/>
            </a:pPr>
            <a:r>
              <a:rPr kumimoji="0" lang="en-GB" sz="2400" i="0" u="none" strike="noStrike" kern="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Pseudo-code:</a:t>
            </a:r>
          </a:p>
          <a:p>
            <a:pPr marL="857250" marR="0" lvl="1" indent="-4572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Wingdings" pitchFamily="2" charset="2"/>
              <a:buNone/>
              <a:tabLst/>
              <a:defRPr/>
            </a:pPr>
            <a:r>
              <a:rPr kumimoji="0" lang="en-GB" sz="240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ucida Console" panose="020B0609040504020204" pitchFamily="49" charset="0"/>
                <a:cs typeface="Times New Roman" pitchFamily="18" charset="0"/>
              </a:rPr>
              <a:t>read input n;</a:t>
            </a:r>
            <a:endParaRPr kumimoji="0" lang="en-GB" sz="240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Lucida Console" panose="020B0609040504020204" pitchFamily="49" charset="0"/>
              <a:cs typeface="Times New Roman" pitchFamily="18" charset="0"/>
            </a:endParaRPr>
          </a:p>
          <a:p>
            <a:pPr marL="857250" marR="0" lvl="1" indent="-4572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Wingdings" pitchFamily="2" charset="2"/>
              <a:buNone/>
              <a:tabLst/>
              <a:defRPr/>
            </a:pPr>
            <a:r>
              <a:rPr kumimoji="0" lang="en-GB" sz="240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ucida Console" panose="020B0609040504020204" pitchFamily="49" charset="0"/>
                <a:cs typeface="Times New Roman" pitchFamily="18" charset="0"/>
              </a:rPr>
              <a:t>if n </a:t>
            </a:r>
            <a:r>
              <a:rPr kumimoji="0" lang="en-GB" sz="240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ucida Console" panose="020B0609040504020204" pitchFamily="49" charset="0"/>
                <a:cs typeface="Times New Roman" pitchFamily="18" charset="0"/>
              </a:rPr>
              <a:t>is non-positive </a:t>
            </a:r>
          </a:p>
          <a:p>
            <a:pPr marL="857250" marR="0" lvl="1" indent="-4572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Wingdings" pitchFamily="2" charset="2"/>
              <a:buNone/>
              <a:tabLst/>
              <a:defRPr/>
            </a:pPr>
            <a:r>
              <a:rPr kumimoji="0" lang="en-GB" sz="240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ucida Console" panose="020B0609040504020204" pitchFamily="49" charset="0"/>
                <a:cs typeface="Times New Roman" pitchFamily="18" charset="0"/>
              </a:rPr>
              <a:t>	</a:t>
            </a:r>
            <a:r>
              <a:rPr kumimoji="0" lang="en-GB" sz="240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ucida Console" panose="020B0609040504020204" pitchFamily="49" charset="0"/>
                <a:cs typeface="Times New Roman" pitchFamily="18" charset="0"/>
              </a:rPr>
              <a:t>print “</a:t>
            </a:r>
            <a:r>
              <a:rPr lang="en-GB" sz="2400" kern="0">
                <a:solidFill>
                  <a:schemeClr val="tx1"/>
                </a:solidFill>
                <a:latin typeface="Lucida Console" panose="020B0609040504020204" pitchFamily="49" charset="0"/>
                <a:cs typeface="Times New Roman" pitchFamily="18" charset="0"/>
              </a:rPr>
              <a:t>D</a:t>
            </a:r>
            <a:r>
              <a:rPr kumimoji="0" lang="en-GB" sz="240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ucida Console" panose="020B0609040504020204" pitchFamily="49" charset="0"/>
                <a:cs typeface="Times New Roman" pitchFamily="18" charset="0"/>
              </a:rPr>
              <a:t>one!” </a:t>
            </a:r>
            <a:r>
              <a:rPr kumimoji="0" lang="en-GB" sz="240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ucida Console" panose="020B0609040504020204" pitchFamily="49" charset="0"/>
                <a:cs typeface="Times New Roman" pitchFamily="18" charset="0"/>
              </a:rPr>
              <a:t>and </a:t>
            </a:r>
            <a:r>
              <a:rPr kumimoji="0" lang="en-GB" sz="240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ucida Console" panose="020B0609040504020204" pitchFamily="49" charset="0"/>
                <a:cs typeface="Times New Roman" pitchFamily="18" charset="0"/>
              </a:rPr>
              <a:t>end program;</a:t>
            </a:r>
            <a:endParaRPr kumimoji="0" lang="en-GB" sz="240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Lucida Console" panose="020B0609040504020204" pitchFamily="49" charset="0"/>
              <a:cs typeface="Times New Roman" pitchFamily="18" charset="0"/>
            </a:endParaRPr>
          </a:p>
          <a:p>
            <a:pPr marL="857250" marR="0" lvl="1" indent="-4572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Wingdings" pitchFamily="2" charset="2"/>
              <a:buNone/>
              <a:tabLst>
                <a:tab pos="1479550" algn="l"/>
              </a:tabLst>
              <a:defRPr/>
            </a:pPr>
            <a:r>
              <a:rPr kumimoji="0" lang="en-GB" sz="240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ucida Console" panose="020B0609040504020204" pitchFamily="49" charset="0"/>
                <a:cs typeface="Times New Roman" pitchFamily="18" charset="0"/>
              </a:rPr>
              <a:t>m </a:t>
            </a:r>
            <a:r>
              <a:rPr kumimoji="0" lang="en-GB" sz="240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ucida Console" panose="020B0609040504020204" pitchFamily="49" charset="0"/>
                <a:cs typeface="Times New Roman" pitchFamily="18" charset="0"/>
                <a:sym typeface="Wingdings" pitchFamily="2" charset="2"/>
              </a:rPr>
              <a:t></a:t>
            </a:r>
            <a:r>
              <a:rPr kumimoji="0" lang="en-GB" sz="240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ucida Console" panose="020B0609040504020204" pitchFamily="49" charset="0"/>
                <a:cs typeface="Times New Roman" pitchFamily="18" charset="0"/>
              </a:rPr>
              <a:t> </a:t>
            </a:r>
            <a:r>
              <a:rPr kumimoji="0" lang="en-GB" sz="240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ucida Console" panose="020B0609040504020204" pitchFamily="49" charset="0"/>
                <a:cs typeface="Times New Roman" pitchFamily="18" charset="0"/>
              </a:rPr>
              <a:t>compute the number </a:t>
            </a:r>
            <a:r>
              <a:rPr kumimoji="0" lang="en-GB" sz="240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ucida Console" panose="020B0609040504020204" pitchFamily="49" charset="0"/>
                <a:cs typeface="Times New Roman" pitchFamily="18" charset="0"/>
              </a:rPr>
              <a:t>of 	asterisks </a:t>
            </a:r>
            <a:r>
              <a:rPr kumimoji="0" lang="en-GB" sz="240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ucida Console" panose="020B0609040504020204" pitchFamily="49" charset="0"/>
                <a:cs typeface="Times New Roman" pitchFamily="18" charset="0"/>
              </a:rPr>
              <a:t>given n</a:t>
            </a:r>
          </a:p>
          <a:p>
            <a:pPr marL="857250" marR="0" lvl="1" indent="-4572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Wingdings" pitchFamily="2" charset="2"/>
              <a:buNone/>
              <a:tabLst/>
              <a:defRPr/>
            </a:pPr>
            <a:r>
              <a:rPr kumimoji="0" lang="en-GB" sz="240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ucida Console" panose="020B0609040504020204" pitchFamily="49" charset="0"/>
                <a:cs typeface="Times New Roman" pitchFamily="18" charset="0"/>
              </a:rPr>
              <a:t>print_asterisks</a:t>
            </a:r>
            <a:r>
              <a:rPr kumimoji="0" lang="en-GB" sz="240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ucida Console" panose="020B0609040504020204" pitchFamily="49" charset="0"/>
                <a:cs typeface="Times New Roman" pitchFamily="18" charset="0"/>
              </a:rPr>
              <a:t>(m)</a:t>
            </a:r>
          </a:p>
          <a:p>
            <a:pPr marL="857250" marR="0" lvl="1" indent="-4572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Wingdings" pitchFamily="2" charset="2"/>
              <a:buNone/>
              <a:tabLst/>
              <a:defRPr/>
            </a:pPr>
            <a:r>
              <a:rPr kumimoji="0" lang="en-GB" sz="240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ucida Console" panose="020B0609040504020204" pitchFamily="49" charset="0"/>
                <a:cs typeface="Times New Roman" pitchFamily="18" charset="0"/>
              </a:rPr>
              <a:t>end program;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20000"/>
              <a:buFont typeface="Wingdings" pitchFamily="2" charset="2"/>
              <a:buNone/>
              <a:tabLst/>
              <a:defRPr/>
            </a:pPr>
            <a:endParaRPr kumimoji="0" lang="en-GB" sz="2400" b="1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20000"/>
              <a:buFont typeface="Wingdings" pitchFamily="2" charset="2"/>
              <a:buNone/>
              <a:tabLst/>
              <a:defRPr/>
            </a:pPr>
            <a:endParaRPr kumimoji="0" lang="en-GB" sz="2400" b="1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20000"/>
              <a:buFont typeface="Wingdings" pitchFamily="2" charset="2"/>
              <a:buNone/>
              <a:tabLst/>
              <a:defRPr/>
            </a:pPr>
            <a:endParaRPr kumimoji="0" lang="en-GB" sz="2400" b="1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20000"/>
              <a:buFont typeface="Wingdings" pitchFamily="2" charset="2"/>
              <a:buNone/>
              <a:tabLst/>
              <a:defRPr/>
            </a:pPr>
            <a:endParaRPr kumimoji="0" lang="en-GB" sz="2400" b="1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20000"/>
              <a:buFont typeface="Wingdings" pitchFamily="2" charset="2"/>
              <a:buNone/>
              <a:tabLst/>
              <a:defRPr/>
            </a:pPr>
            <a:endParaRPr kumimoji="0" lang="en-GB" sz="2000" b="0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85704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mtClean="0">
                <a:solidFill>
                  <a:srgbClr val="0000FF"/>
                </a:solidFill>
              </a:rPr>
              <a:t>Tracing Nested Loops (1/5)</a:t>
            </a:r>
            <a:endParaRPr lang="en-GB" dirty="0" smtClean="0">
              <a:solidFill>
                <a:srgbClr val="0000FF"/>
              </a:solidFill>
            </a:endParaRPr>
          </a:p>
        </p:txBody>
      </p:sp>
      <p:sp>
        <p:nvSpPr>
          <p:cNvPr id="2560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Week4 </a:t>
            </a:r>
            <a:r>
              <a:rPr smtClean="0"/>
              <a:t>- </a:t>
            </a:r>
            <a:fld id="{24D17162-63A3-49DC-92B1-933428BCC85F}" type="slidenum">
              <a:rPr smtClean="0"/>
              <a:pPr>
                <a:defRPr/>
              </a:pPr>
              <a:t>15</a:t>
            </a:fld>
            <a:endParaRPr dirty="0"/>
          </a:p>
        </p:txBody>
      </p:sp>
      <p:sp>
        <p:nvSpPr>
          <p:cNvPr id="14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5" name="HighlightTextShape201406241503265130"/>
          <p:cNvSpPr>
            <a:spLocks noChangeArrowheads="1"/>
          </p:cNvSpPr>
          <p:nvPr/>
        </p:nvSpPr>
        <p:spPr bwMode="auto">
          <a:xfrm>
            <a:off x="573206" y="1345721"/>
            <a:ext cx="8363760" cy="5133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smtClean="0"/>
              <a:t>Given the following 3 programs, hand trace each of them and write out the output without running the program.</a:t>
            </a:r>
            <a:endParaRPr lang="en-US" sz="280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766473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mtClean="0">
                <a:solidFill>
                  <a:srgbClr val="0000FF"/>
                </a:solidFill>
              </a:rPr>
              <a:t>Tracing Nested Loops (2/5)</a:t>
            </a:r>
            <a:endParaRPr lang="en-GB" dirty="0" smtClean="0">
              <a:solidFill>
                <a:srgbClr val="0000FF"/>
              </a:solidFill>
            </a:endParaRPr>
          </a:p>
        </p:txBody>
      </p:sp>
      <p:sp>
        <p:nvSpPr>
          <p:cNvPr id="2560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Week4 </a:t>
            </a:r>
            <a:r>
              <a:rPr smtClean="0"/>
              <a:t>- </a:t>
            </a:r>
            <a:fld id="{24D17162-63A3-49DC-92B1-933428BCC85F}" type="slidenum">
              <a:rPr smtClean="0"/>
              <a:pPr>
                <a:defRPr/>
              </a:pPr>
              <a:t>16</a:t>
            </a:fld>
            <a:endParaRPr dirty="0"/>
          </a:p>
        </p:txBody>
      </p:sp>
      <p:sp>
        <p:nvSpPr>
          <p:cNvPr id="14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603849" y="1164246"/>
            <a:ext cx="6021238" cy="5266595"/>
            <a:chOff x="603849" y="1164246"/>
            <a:chExt cx="6021238" cy="5266595"/>
          </a:xfrm>
        </p:grpSpPr>
        <p:sp>
          <p:nvSpPr>
            <p:cNvPr id="2" name="TextBox 1"/>
            <p:cNvSpPr txBox="1"/>
            <p:nvPr/>
          </p:nvSpPr>
          <p:spPr>
            <a:xfrm>
              <a:off x="603849" y="1260195"/>
              <a:ext cx="5576233" cy="517064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>
                <a:tabLst>
                  <a:tab pos="293688" algn="l"/>
                  <a:tab pos="620713" algn="l"/>
                </a:tabLst>
              </a:pPr>
              <a:r>
                <a:rPr lang="en-US" sz="2000" b="1" smtClean="0">
                  <a:solidFill>
                    <a:srgbClr val="9900CC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#</a:t>
              </a:r>
              <a:r>
                <a:rPr lang="en-US" sz="2000" b="1">
                  <a:solidFill>
                    <a:srgbClr val="9900CC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include </a:t>
              </a:r>
              <a:r>
                <a:rPr lang="en-US" sz="20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&lt;stdio.h</a:t>
              </a:r>
              <a:r>
                <a:rPr lang="en-US" sz="2000" b="1" smtClean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&gt;</a:t>
              </a:r>
              <a:endPara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93688" algn="l"/>
                  <a:tab pos="620713" algn="l"/>
                </a:tabLst>
              </a:pPr>
              <a:r>
                <a:rPr lang="en-US" sz="20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US" sz="2000" b="1">
                  <a:latin typeface="Courier New" panose="02070309020205020404" pitchFamily="49" charset="0"/>
                  <a:cs typeface="Courier New" panose="02070309020205020404" pitchFamily="49" charset="0"/>
                </a:rPr>
                <a:t> main(</a:t>
              </a:r>
              <a:r>
                <a:rPr lang="en-US" sz="20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void</a:t>
              </a:r>
              <a:r>
                <a:rPr lang="en-US" sz="2000" b="1">
                  <a:latin typeface="Courier New" panose="02070309020205020404" pitchFamily="49" charset="0"/>
                  <a:cs typeface="Courier New" panose="02070309020205020404" pitchFamily="49" charset="0"/>
                </a:rPr>
                <a:t>) {</a:t>
              </a:r>
            </a:p>
            <a:p>
              <a:pPr>
                <a:tabLst>
                  <a:tab pos="293688" algn="l"/>
                  <a:tab pos="620713" algn="l"/>
                </a:tabLst>
              </a:pPr>
              <a:r>
                <a:rPr lang="en-US" sz="2000" b="1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sz="20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US" sz="2000" b="1">
                  <a:latin typeface="Courier New" panose="02070309020205020404" pitchFamily="49" charset="0"/>
                  <a:cs typeface="Courier New" panose="02070309020205020404" pitchFamily="49" charset="0"/>
                </a:rPr>
                <a:t> a, b;</a:t>
              </a:r>
            </a:p>
            <a:p>
              <a:pPr>
                <a:tabLst>
                  <a:tab pos="293688" algn="l"/>
                  <a:tab pos="620713" algn="l"/>
                </a:tabLst>
              </a:pPr>
              <a:endParaRPr lang="en-US" sz="1000" b="1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93688" algn="l"/>
                  <a:tab pos="620713" algn="l"/>
                </a:tabLst>
              </a:pPr>
              <a:r>
                <a:rPr lang="en-US" sz="2000" b="1">
                  <a:latin typeface="Courier New" panose="02070309020205020404" pitchFamily="49" charset="0"/>
                  <a:cs typeface="Courier New" panose="02070309020205020404" pitchFamily="49" charset="0"/>
                </a:rPr>
                <a:t>	a = </a:t>
              </a:r>
              <a:r>
                <a:rPr lang="en-US" sz="20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1</a:t>
              </a:r>
              <a:r>
                <a:rPr lang="en-US" sz="2000" b="1">
                  <a:latin typeface="Courier New" panose="02070309020205020404" pitchFamily="49" charset="0"/>
                  <a:cs typeface="Courier New" panose="02070309020205020404" pitchFamily="49" charset="0"/>
                </a:rPr>
                <a:t>;</a:t>
              </a:r>
            </a:p>
            <a:p>
              <a:pPr>
                <a:tabLst>
                  <a:tab pos="293688" algn="l"/>
                  <a:tab pos="620713" algn="l"/>
                </a:tabLst>
              </a:pPr>
              <a:r>
                <a:rPr lang="en-US" sz="2000" b="1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sz="20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while</a:t>
              </a:r>
              <a:r>
                <a:rPr lang="en-US" sz="2000" b="1">
                  <a:latin typeface="Courier New" panose="02070309020205020404" pitchFamily="49" charset="0"/>
                  <a:cs typeface="Courier New" panose="02070309020205020404" pitchFamily="49" charset="0"/>
                </a:rPr>
                <a:t> (a &lt;= </a:t>
              </a:r>
              <a:r>
                <a:rPr lang="en-US" sz="20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4</a:t>
              </a:r>
              <a:r>
                <a:rPr lang="en-US" sz="2000" b="1">
                  <a:latin typeface="Courier New" panose="02070309020205020404" pitchFamily="49" charset="0"/>
                  <a:cs typeface="Courier New" panose="02070309020205020404" pitchFamily="49" charset="0"/>
                </a:rPr>
                <a:t>) {</a:t>
              </a:r>
            </a:p>
            <a:p>
              <a:pPr>
                <a:tabLst>
                  <a:tab pos="293688" algn="l"/>
                  <a:tab pos="620713" algn="l"/>
                </a:tabLst>
              </a:pPr>
              <a:r>
                <a:rPr lang="en-US" sz="2000" b="1">
                  <a:latin typeface="Courier New" panose="02070309020205020404" pitchFamily="49" charset="0"/>
                  <a:cs typeface="Courier New" panose="02070309020205020404" pitchFamily="49" charset="0"/>
                </a:rPr>
                <a:t>		b = a + </a:t>
              </a:r>
              <a:r>
                <a:rPr lang="en-US" sz="20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3</a:t>
              </a:r>
              <a:r>
                <a:rPr lang="en-US" sz="2000" b="1">
                  <a:latin typeface="Courier New" panose="02070309020205020404" pitchFamily="49" charset="0"/>
                  <a:cs typeface="Courier New" panose="02070309020205020404" pitchFamily="49" charset="0"/>
                </a:rPr>
                <a:t>;</a:t>
              </a:r>
            </a:p>
            <a:p>
              <a:pPr>
                <a:tabLst>
                  <a:tab pos="293688" algn="l"/>
                  <a:tab pos="620713" algn="l"/>
                </a:tabLst>
              </a:pPr>
              <a:r>
                <a:rPr lang="en-US" sz="2000" b="1">
                  <a:latin typeface="Courier New" panose="02070309020205020404" pitchFamily="49" charset="0"/>
                  <a:cs typeface="Courier New" panose="02070309020205020404" pitchFamily="49" charset="0"/>
                </a:rPr>
                <a:t>		</a:t>
              </a:r>
              <a:r>
                <a:rPr lang="en-US" sz="20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while </a:t>
              </a:r>
              <a:r>
                <a:rPr lang="en-US" sz="2000" b="1">
                  <a:latin typeface="Courier New" panose="02070309020205020404" pitchFamily="49" charset="0"/>
                  <a:cs typeface="Courier New" panose="02070309020205020404" pitchFamily="49" charset="0"/>
                </a:rPr>
                <a:t>(b &lt;= 10) {</a:t>
              </a:r>
            </a:p>
            <a:p>
              <a:pPr>
                <a:tabLst>
                  <a:tab pos="293688" algn="l"/>
                  <a:tab pos="620713" algn="l"/>
                </a:tabLst>
              </a:pPr>
              <a:r>
                <a:rPr lang="pt-BR" sz="2000" b="1">
                  <a:latin typeface="Courier New" panose="02070309020205020404" pitchFamily="49" charset="0"/>
                  <a:cs typeface="Courier New" panose="02070309020205020404" pitchFamily="49" charset="0"/>
                </a:rPr>
                <a:t>			</a:t>
              </a:r>
              <a:r>
                <a:rPr lang="pt-BR" sz="2000" b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printf(</a:t>
              </a:r>
              <a:r>
                <a:rPr lang="pt-BR" sz="2000" b="1" smtClean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pt-BR" sz="20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a =</a:t>
              </a:r>
              <a:r>
                <a:rPr lang="pt-BR" sz="2000" b="1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pt-BR" sz="2000" b="1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%d</a:t>
              </a:r>
              <a:r>
                <a:rPr lang="pt-BR" sz="20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, b = </a:t>
              </a:r>
              <a:r>
                <a:rPr lang="pt-BR" sz="2000" b="1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%d\n</a:t>
              </a:r>
              <a:r>
                <a:rPr lang="pt-BR" sz="20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pt-BR" sz="2000" b="1">
                  <a:latin typeface="Courier New" panose="02070309020205020404" pitchFamily="49" charset="0"/>
                  <a:cs typeface="Courier New" panose="02070309020205020404" pitchFamily="49" charset="0"/>
                </a:rPr>
                <a:t>, </a:t>
              </a:r>
              <a:endParaRPr lang="pt-BR" sz="2000" b="1" smtClean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93688" algn="l"/>
                  <a:tab pos="620713" algn="l"/>
                </a:tabLst>
              </a:pPr>
              <a:r>
                <a:rPr lang="pt-BR" sz="2000" b="1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pt-BR" sz="2000" b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		       a</a:t>
              </a:r>
              <a:r>
                <a:rPr lang="pt-BR" sz="2000" b="1">
                  <a:latin typeface="Courier New" panose="02070309020205020404" pitchFamily="49" charset="0"/>
                  <a:cs typeface="Courier New" panose="02070309020205020404" pitchFamily="49" charset="0"/>
                </a:rPr>
                <a:t>, b);</a:t>
              </a:r>
            </a:p>
            <a:p>
              <a:pPr>
                <a:tabLst>
                  <a:tab pos="293688" algn="l"/>
                  <a:tab pos="620713" algn="l"/>
                </a:tabLst>
              </a:pPr>
              <a:r>
                <a:rPr lang="en-US" sz="2000" b="1">
                  <a:latin typeface="Courier New" panose="02070309020205020404" pitchFamily="49" charset="0"/>
                  <a:cs typeface="Courier New" panose="02070309020205020404" pitchFamily="49" charset="0"/>
                </a:rPr>
                <a:t>			b += </a:t>
              </a:r>
              <a:r>
                <a:rPr lang="en-US" sz="20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3</a:t>
              </a:r>
              <a:r>
                <a:rPr lang="en-US" sz="2000" b="1">
                  <a:latin typeface="Courier New" panose="02070309020205020404" pitchFamily="49" charset="0"/>
                  <a:cs typeface="Courier New" panose="02070309020205020404" pitchFamily="49" charset="0"/>
                </a:rPr>
                <a:t>;</a:t>
              </a:r>
            </a:p>
            <a:p>
              <a:pPr>
                <a:tabLst>
                  <a:tab pos="293688" algn="l"/>
                  <a:tab pos="620713" algn="l"/>
                </a:tabLst>
              </a:pPr>
              <a:r>
                <a:rPr lang="en-US" sz="2000" b="1">
                  <a:latin typeface="Courier New" panose="02070309020205020404" pitchFamily="49" charset="0"/>
                  <a:cs typeface="Courier New" panose="02070309020205020404" pitchFamily="49" charset="0"/>
                </a:rPr>
                <a:t>		}</a:t>
              </a:r>
            </a:p>
            <a:p>
              <a:pPr>
                <a:tabLst>
                  <a:tab pos="293688" algn="l"/>
                  <a:tab pos="620713" algn="l"/>
                </a:tabLst>
              </a:pPr>
              <a:r>
                <a:rPr lang="en-US" sz="2000" b="1">
                  <a:latin typeface="Courier New" panose="02070309020205020404" pitchFamily="49" charset="0"/>
                  <a:cs typeface="Courier New" panose="02070309020205020404" pitchFamily="49" charset="0"/>
                </a:rPr>
                <a:t>		a++;</a:t>
              </a:r>
            </a:p>
            <a:p>
              <a:pPr>
                <a:tabLst>
                  <a:tab pos="293688" algn="l"/>
                  <a:tab pos="620713" algn="l"/>
                </a:tabLst>
              </a:pPr>
              <a:r>
                <a:rPr lang="en-US" sz="2000" b="1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sz="2000" b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}</a:t>
              </a:r>
            </a:p>
            <a:p>
              <a:pPr>
                <a:tabLst>
                  <a:tab pos="293688" algn="l"/>
                  <a:tab pos="620713" algn="l"/>
                </a:tabLst>
              </a:pPr>
              <a:endParaRPr lang="en-US" sz="1000" b="1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93688" algn="l"/>
                  <a:tab pos="620713" algn="l"/>
                </a:tabLst>
              </a:pPr>
              <a:r>
                <a:rPr lang="en-US" sz="2000" b="1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sz="20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return</a:t>
              </a:r>
              <a:r>
                <a:rPr lang="en-US" sz="2000" b="1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20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0</a:t>
              </a:r>
              <a:r>
                <a:rPr lang="en-US" sz="2000" b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;</a:t>
              </a:r>
            </a:p>
            <a:p>
              <a:pPr>
                <a:tabLst>
                  <a:tab pos="293688" algn="l"/>
                  <a:tab pos="620713" algn="l"/>
                </a:tabLst>
              </a:pPr>
              <a:r>
                <a:rPr lang="en-US" sz="2000" b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}</a:t>
              </a:r>
              <a:endParaRPr lang="en-US" sz="2000" b="1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8" name="[Group 12]"/>
            <p:cNvSpPr txBox="1"/>
            <p:nvPr/>
          </p:nvSpPr>
          <p:spPr>
            <a:xfrm>
              <a:off x="3970323" y="1164246"/>
              <a:ext cx="2654764" cy="369332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mtClean="0"/>
                <a:t>Week4_NestedLoop1.c</a:t>
              </a:r>
              <a:endParaRPr lang="en-SG" dirty="0"/>
            </a:p>
          </p:txBody>
        </p:sp>
      </p:grpSp>
      <p:sp>
        <p:nvSpPr>
          <p:cNvPr id="10" name="[TextBox 30]"/>
          <p:cNvSpPr txBox="1"/>
          <p:nvPr/>
        </p:nvSpPr>
        <p:spPr>
          <a:xfrm>
            <a:off x="5989108" y="2174668"/>
            <a:ext cx="2464779" cy="2862322"/>
          </a:xfrm>
          <a:prstGeom prst="rect">
            <a:avLst/>
          </a:prstGeom>
          <a:solidFill>
            <a:srgbClr val="CCFF99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000" b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 = 1, b = 4</a:t>
            </a:r>
            <a:endParaRPr lang="en-US" sz="20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2000" b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 = 1, b = 7</a:t>
            </a:r>
            <a:endParaRPr lang="en-US" sz="20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2000" b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 = 1, b = 10</a:t>
            </a:r>
            <a:endParaRPr lang="en-US" sz="20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20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a = 2, b = 5</a:t>
            </a:r>
          </a:p>
          <a:p>
            <a:pPr>
              <a:defRPr/>
            </a:pPr>
            <a:r>
              <a:rPr lang="en-US" sz="20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a = 2, b = 8</a:t>
            </a:r>
          </a:p>
          <a:p>
            <a:pPr>
              <a:defRPr/>
            </a:pPr>
            <a:r>
              <a:rPr lang="en-US" sz="2000" b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 = 3, b = 6</a:t>
            </a:r>
          </a:p>
          <a:p>
            <a:pPr>
              <a:defRPr/>
            </a:pPr>
            <a:r>
              <a:rPr lang="en-US" sz="2000" b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 = 3, b = 9</a:t>
            </a:r>
          </a:p>
          <a:p>
            <a:pPr>
              <a:defRPr/>
            </a:pPr>
            <a:r>
              <a:rPr lang="en-US" sz="20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a = 4, b = 7</a:t>
            </a:r>
            <a:endParaRPr lang="en-US" sz="2000" b="1" dirty="0" smtClean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20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a = 4, b = 10</a:t>
            </a:r>
            <a:endParaRPr lang="en-US" sz="2000" b="1" dirty="0" smtClean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670629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mtClean="0">
                <a:solidFill>
                  <a:srgbClr val="0000FF"/>
                </a:solidFill>
              </a:rPr>
              <a:t>Tracing Nested Loops (3/5)</a:t>
            </a:r>
            <a:endParaRPr lang="en-GB" dirty="0" smtClean="0">
              <a:solidFill>
                <a:srgbClr val="0000FF"/>
              </a:solidFill>
            </a:endParaRPr>
          </a:p>
        </p:txBody>
      </p:sp>
      <p:sp>
        <p:nvSpPr>
          <p:cNvPr id="2560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Week4 </a:t>
            </a:r>
            <a:r>
              <a:rPr smtClean="0"/>
              <a:t>- </a:t>
            </a:r>
            <a:fld id="{24D17162-63A3-49DC-92B1-933428BCC85F}" type="slidenum">
              <a:rPr smtClean="0"/>
              <a:pPr>
                <a:defRPr/>
              </a:pPr>
              <a:t>17</a:t>
            </a:fld>
            <a:endParaRPr dirty="0"/>
          </a:p>
        </p:txBody>
      </p:sp>
      <p:sp>
        <p:nvSpPr>
          <p:cNvPr id="14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grpSp>
        <p:nvGrpSpPr>
          <p:cNvPr id="3" name="[Group 2]"/>
          <p:cNvGrpSpPr/>
          <p:nvPr/>
        </p:nvGrpSpPr>
        <p:grpSpPr>
          <a:xfrm>
            <a:off x="603849" y="1164246"/>
            <a:ext cx="6728604" cy="2942882"/>
            <a:chOff x="603849" y="1164246"/>
            <a:chExt cx="6728604" cy="2942882"/>
          </a:xfrm>
        </p:grpSpPr>
        <p:sp>
          <p:nvSpPr>
            <p:cNvPr id="2" name="TextBox 1"/>
            <p:cNvSpPr txBox="1"/>
            <p:nvPr/>
          </p:nvSpPr>
          <p:spPr>
            <a:xfrm>
              <a:off x="603849" y="1260195"/>
              <a:ext cx="6368670" cy="284693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>
                <a:tabLst>
                  <a:tab pos="293688" algn="l"/>
                  <a:tab pos="620713" algn="l"/>
                </a:tabLst>
              </a:pPr>
              <a:r>
                <a:rPr lang="en-US" sz="2000" b="1" smtClean="0">
                  <a:solidFill>
                    <a:srgbClr val="9900CC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#</a:t>
              </a:r>
              <a:r>
                <a:rPr lang="en-US" sz="2000" b="1">
                  <a:solidFill>
                    <a:srgbClr val="9900CC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include </a:t>
              </a:r>
              <a:r>
                <a:rPr lang="en-US" sz="20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&lt;stdio.h</a:t>
              </a:r>
              <a:r>
                <a:rPr lang="en-US" sz="2000" b="1" smtClean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&gt;</a:t>
              </a:r>
              <a:endPara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93688" algn="l"/>
                  <a:tab pos="620713" algn="l"/>
                </a:tabLst>
              </a:pPr>
              <a:r>
                <a:rPr lang="en-US" sz="20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US" sz="2000" b="1">
                  <a:latin typeface="Courier New" panose="02070309020205020404" pitchFamily="49" charset="0"/>
                  <a:cs typeface="Courier New" panose="02070309020205020404" pitchFamily="49" charset="0"/>
                </a:rPr>
                <a:t> main(</a:t>
              </a:r>
              <a:r>
                <a:rPr lang="en-US" sz="20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void</a:t>
              </a:r>
              <a:r>
                <a:rPr lang="en-US" sz="2000" b="1">
                  <a:latin typeface="Courier New" panose="02070309020205020404" pitchFamily="49" charset="0"/>
                  <a:cs typeface="Courier New" panose="02070309020205020404" pitchFamily="49" charset="0"/>
                </a:rPr>
                <a:t>) {</a:t>
              </a:r>
            </a:p>
            <a:p>
              <a:pPr>
                <a:tabLst>
                  <a:tab pos="293688" algn="l"/>
                  <a:tab pos="620713" algn="l"/>
                </a:tabLst>
              </a:pPr>
              <a:r>
                <a:rPr lang="en-US" sz="2000" b="1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sz="20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US" sz="2000" b="1">
                  <a:latin typeface="Courier New" panose="02070309020205020404" pitchFamily="49" charset="0"/>
                  <a:cs typeface="Courier New" panose="02070309020205020404" pitchFamily="49" charset="0"/>
                </a:rPr>
                <a:t> x, y;</a:t>
              </a:r>
            </a:p>
            <a:p>
              <a:pPr>
                <a:tabLst>
                  <a:tab pos="293688" algn="l"/>
                  <a:tab pos="620713" algn="l"/>
                </a:tabLst>
              </a:pPr>
              <a:endParaRPr lang="en-US" sz="1000" b="1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93688" algn="l"/>
                  <a:tab pos="620713" algn="l"/>
                </a:tabLst>
              </a:pPr>
              <a:r>
                <a:rPr lang="en-US" sz="2000" b="1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sz="20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for</a:t>
              </a:r>
              <a:r>
                <a:rPr lang="en-US" sz="2000" b="1">
                  <a:latin typeface="Courier New" panose="02070309020205020404" pitchFamily="49" charset="0"/>
                  <a:cs typeface="Courier New" panose="02070309020205020404" pitchFamily="49" charset="0"/>
                </a:rPr>
                <a:t> (x=</a:t>
              </a:r>
              <a:r>
                <a:rPr lang="en-US" sz="20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10</a:t>
              </a:r>
              <a:r>
                <a:rPr lang="en-US" sz="2000" b="1">
                  <a:latin typeface="Courier New" panose="02070309020205020404" pitchFamily="49" charset="0"/>
                  <a:cs typeface="Courier New" panose="02070309020205020404" pitchFamily="49" charset="0"/>
                </a:rPr>
                <a:t>; x&lt;</a:t>
              </a:r>
              <a:r>
                <a:rPr lang="en-US" sz="20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30</a:t>
              </a:r>
              <a:r>
                <a:rPr lang="en-US" sz="2000" b="1">
                  <a:latin typeface="Courier New" panose="02070309020205020404" pitchFamily="49" charset="0"/>
                  <a:cs typeface="Courier New" panose="02070309020205020404" pitchFamily="49" charset="0"/>
                </a:rPr>
                <a:t>; x+=</a:t>
              </a:r>
              <a:r>
                <a:rPr lang="en-US" sz="20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5</a:t>
              </a:r>
              <a:r>
                <a:rPr lang="en-US" sz="2000" b="1">
                  <a:latin typeface="Courier New" panose="02070309020205020404" pitchFamily="49" charset="0"/>
                  <a:cs typeface="Courier New" panose="02070309020205020404" pitchFamily="49" charset="0"/>
                </a:rPr>
                <a:t>) </a:t>
              </a:r>
            </a:p>
            <a:p>
              <a:pPr>
                <a:tabLst>
                  <a:tab pos="293688" algn="l"/>
                  <a:tab pos="620713" algn="l"/>
                </a:tabLst>
              </a:pPr>
              <a:r>
                <a:rPr lang="es-ES" sz="2000" b="1">
                  <a:latin typeface="Courier New" panose="02070309020205020404" pitchFamily="49" charset="0"/>
                  <a:cs typeface="Courier New" panose="02070309020205020404" pitchFamily="49" charset="0"/>
                </a:rPr>
                <a:t>		</a:t>
              </a:r>
              <a:r>
                <a:rPr lang="es-ES" sz="20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for</a:t>
              </a:r>
              <a:r>
                <a:rPr lang="es-ES" sz="2000" b="1">
                  <a:latin typeface="Courier New" panose="02070309020205020404" pitchFamily="49" charset="0"/>
                  <a:cs typeface="Courier New" panose="02070309020205020404" pitchFamily="49" charset="0"/>
                </a:rPr>
                <a:t> (y=x; y&gt;</a:t>
              </a:r>
              <a:r>
                <a:rPr lang="es-ES" sz="20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4</a:t>
              </a:r>
              <a:r>
                <a:rPr lang="es-ES" sz="2000" b="1">
                  <a:latin typeface="Courier New" panose="02070309020205020404" pitchFamily="49" charset="0"/>
                  <a:cs typeface="Courier New" panose="02070309020205020404" pitchFamily="49" charset="0"/>
                </a:rPr>
                <a:t>; y/=</a:t>
              </a:r>
              <a:r>
                <a:rPr lang="es-ES" sz="20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2</a:t>
              </a:r>
              <a:r>
                <a:rPr lang="es-ES" sz="2000" b="1">
                  <a:latin typeface="Courier New" panose="02070309020205020404" pitchFamily="49" charset="0"/>
                  <a:cs typeface="Courier New" panose="02070309020205020404" pitchFamily="49" charset="0"/>
                </a:rPr>
                <a:t>) </a:t>
              </a:r>
            </a:p>
            <a:p>
              <a:pPr>
                <a:tabLst>
                  <a:tab pos="293688" algn="l"/>
                  <a:tab pos="620713" algn="l"/>
                </a:tabLst>
              </a:pPr>
              <a:r>
                <a:rPr lang="es-ES" sz="2000" b="1">
                  <a:latin typeface="Courier New" panose="02070309020205020404" pitchFamily="49" charset="0"/>
                  <a:cs typeface="Courier New" panose="02070309020205020404" pitchFamily="49" charset="0"/>
                </a:rPr>
                <a:t>			printf(</a:t>
              </a:r>
              <a:r>
                <a:rPr lang="es-ES" sz="20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"x = </a:t>
              </a:r>
              <a:r>
                <a:rPr lang="es-ES" sz="2000" b="1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%d</a:t>
              </a:r>
              <a:r>
                <a:rPr lang="es-ES" sz="20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, y = </a:t>
              </a:r>
              <a:r>
                <a:rPr lang="es-ES" sz="2000" b="1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%d\n</a:t>
              </a:r>
              <a:r>
                <a:rPr lang="es-ES" sz="20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es-ES" sz="2000" b="1">
                  <a:latin typeface="Courier New" panose="02070309020205020404" pitchFamily="49" charset="0"/>
                  <a:cs typeface="Courier New" panose="02070309020205020404" pitchFamily="49" charset="0"/>
                </a:rPr>
                <a:t>, x, y</a:t>
              </a:r>
              <a:r>
                <a:rPr lang="es-ES" sz="2000" b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);</a:t>
              </a:r>
            </a:p>
            <a:p>
              <a:pPr>
                <a:tabLst>
                  <a:tab pos="293688" algn="l"/>
                  <a:tab pos="620713" algn="l"/>
                </a:tabLst>
              </a:pPr>
              <a:endParaRPr lang="es-ES" sz="1000" b="1" smtClean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93688" algn="l"/>
                  <a:tab pos="620713" algn="l"/>
                </a:tabLst>
              </a:pPr>
              <a:r>
                <a:rPr lang="en-US" sz="2000" b="1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sz="20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return </a:t>
              </a:r>
              <a:r>
                <a:rPr lang="en-US" sz="20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0</a:t>
              </a:r>
              <a:r>
                <a:rPr lang="en-US" sz="2000" b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;</a:t>
              </a:r>
            </a:p>
            <a:p>
              <a:pPr>
                <a:tabLst>
                  <a:tab pos="293688" algn="l"/>
                  <a:tab pos="620713" algn="l"/>
                </a:tabLst>
              </a:pPr>
              <a:r>
                <a:rPr lang="en-US" sz="2000" b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}</a:t>
              </a:r>
              <a:endParaRPr lang="en-US" sz="2000" b="1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8" name="[Group 12]"/>
            <p:cNvSpPr txBox="1"/>
            <p:nvPr/>
          </p:nvSpPr>
          <p:spPr>
            <a:xfrm>
              <a:off x="4677689" y="1164246"/>
              <a:ext cx="2654764" cy="369332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mtClean="0"/>
                <a:t>Week4_NestedLoop2.c</a:t>
              </a:r>
              <a:endParaRPr lang="en-SG" dirty="0"/>
            </a:p>
          </p:txBody>
        </p:sp>
      </p:grpSp>
      <p:sp>
        <p:nvSpPr>
          <p:cNvPr id="10" name="[TextBox 30]"/>
          <p:cNvSpPr txBox="1"/>
          <p:nvPr/>
        </p:nvSpPr>
        <p:spPr>
          <a:xfrm>
            <a:off x="5109213" y="3380893"/>
            <a:ext cx="2792583" cy="3170099"/>
          </a:xfrm>
          <a:prstGeom prst="rect">
            <a:avLst/>
          </a:prstGeom>
          <a:solidFill>
            <a:srgbClr val="CCFF99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000" b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x = 10, </a:t>
            </a:r>
            <a:r>
              <a:rPr lang="en-US" sz="20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2000" b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10</a:t>
            </a:r>
          </a:p>
          <a:p>
            <a:pPr>
              <a:defRPr/>
            </a:pPr>
            <a:r>
              <a:rPr lang="en-US" sz="20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x = 10, y = </a:t>
            </a:r>
            <a:r>
              <a:rPr lang="en-US" sz="2000" b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5</a:t>
            </a:r>
            <a:endParaRPr lang="en-US" sz="2000" b="1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20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x = </a:t>
            </a:r>
            <a:r>
              <a:rPr lang="en-US" sz="20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15, </a:t>
            </a:r>
            <a:r>
              <a:rPr lang="en-US" sz="20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y = </a:t>
            </a:r>
            <a:r>
              <a:rPr lang="en-US" sz="20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15</a:t>
            </a:r>
            <a:endParaRPr lang="en-US" sz="2000" b="1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20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x = </a:t>
            </a:r>
            <a:r>
              <a:rPr lang="en-US" sz="20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15, </a:t>
            </a:r>
            <a:r>
              <a:rPr lang="en-US" sz="20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y = </a:t>
            </a:r>
            <a:r>
              <a:rPr lang="en-US" sz="20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7</a:t>
            </a:r>
          </a:p>
          <a:p>
            <a:pPr>
              <a:defRPr/>
            </a:pPr>
            <a:r>
              <a:rPr lang="en-US" sz="20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x = </a:t>
            </a:r>
            <a:r>
              <a:rPr lang="en-US" sz="2000" b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20, </a:t>
            </a:r>
            <a:r>
              <a:rPr lang="en-US" sz="20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y = </a:t>
            </a:r>
            <a:r>
              <a:rPr lang="en-US" sz="2000" b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20</a:t>
            </a:r>
            <a:endParaRPr lang="en-US" sz="2000" b="1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20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x = </a:t>
            </a:r>
            <a:r>
              <a:rPr lang="en-US" sz="2000" b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20, </a:t>
            </a:r>
            <a:r>
              <a:rPr lang="en-US" sz="20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y = </a:t>
            </a:r>
            <a:r>
              <a:rPr lang="en-US" sz="2000" b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10</a:t>
            </a:r>
            <a:endParaRPr lang="en-US" sz="2000" b="1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20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x = 20, y = 5</a:t>
            </a:r>
          </a:p>
          <a:p>
            <a:pPr>
              <a:defRPr/>
            </a:pPr>
            <a:r>
              <a:rPr lang="en-US" sz="20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x = </a:t>
            </a:r>
            <a:r>
              <a:rPr lang="en-US" sz="20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25, </a:t>
            </a:r>
            <a:r>
              <a:rPr lang="en-US" sz="20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y = </a:t>
            </a:r>
            <a:r>
              <a:rPr lang="en-US" sz="20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25</a:t>
            </a:r>
            <a:endParaRPr lang="en-US" sz="2000" b="1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20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x = 25, y = </a:t>
            </a:r>
            <a:r>
              <a:rPr lang="en-US" sz="20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12</a:t>
            </a:r>
            <a:endParaRPr lang="en-US" sz="2000" b="1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20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x = 25, y = 6</a:t>
            </a:r>
          </a:p>
        </p:txBody>
      </p:sp>
    </p:spTree>
    <p:extLst>
      <p:ext uri="{BB962C8B-B14F-4D97-AF65-F5344CB8AC3E}">
        <p14:creationId xmlns:p14="http://schemas.microsoft.com/office/powerpoint/2010/main" val="234390911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mtClean="0">
                <a:solidFill>
                  <a:srgbClr val="0000FF"/>
                </a:solidFill>
              </a:rPr>
              <a:t>Tracing Nested Loops (4/5)</a:t>
            </a:r>
            <a:endParaRPr lang="en-GB" dirty="0" smtClean="0">
              <a:solidFill>
                <a:srgbClr val="0000FF"/>
              </a:solidFill>
            </a:endParaRPr>
          </a:p>
        </p:txBody>
      </p:sp>
      <p:sp>
        <p:nvSpPr>
          <p:cNvPr id="2560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Week4 </a:t>
            </a:r>
            <a:r>
              <a:rPr smtClean="0"/>
              <a:t>- </a:t>
            </a:r>
            <a:fld id="{24D17162-63A3-49DC-92B1-933428BCC85F}" type="slidenum">
              <a:rPr smtClean="0"/>
              <a:pPr>
                <a:defRPr/>
              </a:pPr>
              <a:t>18</a:t>
            </a:fld>
            <a:endParaRPr dirty="0"/>
          </a:p>
        </p:txBody>
      </p:sp>
      <p:sp>
        <p:nvSpPr>
          <p:cNvPr id="14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603849" y="1145069"/>
            <a:ext cx="6952890" cy="4977996"/>
            <a:chOff x="603849" y="1145069"/>
            <a:chExt cx="6952890" cy="4977996"/>
          </a:xfrm>
        </p:grpSpPr>
        <p:sp>
          <p:nvSpPr>
            <p:cNvPr id="2" name="TextBox 1"/>
            <p:cNvSpPr txBox="1"/>
            <p:nvPr/>
          </p:nvSpPr>
          <p:spPr>
            <a:xfrm>
              <a:off x="603849" y="1260195"/>
              <a:ext cx="6728604" cy="486287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>
                <a:tabLst>
                  <a:tab pos="293688" algn="l"/>
                  <a:tab pos="620713" algn="l"/>
                  <a:tab pos="914400" algn="l"/>
                  <a:tab pos="1208088" algn="l"/>
                </a:tabLst>
              </a:pPr>
              <a:r>
                <a:rPr lang="en-US" sz="2000" b="1" smtClean="0">
                  <a:solidFill>
                    <a:srgbClr val="9900CC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#</a:t>
              </a:r>
              <a:r>
                <a:rPr lang="en-US" sz="2000" b="1">
                  <a:solidFill>
                    <a:srgbClr val="9900CC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include </a:t>
              </a:r>
              <a:r>
                <a:rPr lang="en-US" sz="20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&lt;stdio.h</a:t>
              </a:r>
              <a:r>
                <a:rPr lang="en-US" sz="2000" b="1" smtClean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&gt;</a:t>
              </a:r>
              <a:endPara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93688" algn="l"/>
                  <a:tab pos="620713" algn="l"/>
                  <a:tab pos="914400" algn="l"/>
                  <a:tab pos="1208088" algn="l"/>
                </a:tabLst>
              </a:pPr>
              <a:r>
                <a:rPr lang="en-US" sz="20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US" sz="2000" b="1">
                  <a:latin typeface="Courier New" panose="02070309020205020404" pitchFamily="49" charset="0"/>
                  <a:cs typeface="Courier New" panose="02070309020205020404" pitchFamily="49" charset="0"/>
                </a:rPr>
                <a:t> main(</a:t>
              </a:r>
              <a:r>
                <a:rPr lang="en-US" sz="20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void</a:t>
              </a:r>
              <a:r>
                <a:rPr lang="en-US" sz="2000" b="1">
                  <a:latin typeface="Courier New" panose="02070309020205020404" pitchFamily="49" charset="0"/>
                  <a:cs typeface="Courier New" panose="02070309020205020404" pitchFamily="49" charset="0"/>
                </a:rPr>
                <a:t>) {</a:t>
              </a:r>
            </a:p>
            <a:p>
              <a:pPr>
                <a:tabLst>
                  <a:tab pos="293688" algn="l"/>
                  <a:tab pos="620713" algn="l"/>
                  <a:tab pos="914400" algn="l"/>
                  <a:tab pos="1208088" algn="l"/>
                </a:tabLst>
              </a:pPr>
              <a:r>
                <a:rPr lang="en-US" sz="2000" b="1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sz="20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US" sz="2000" b="1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2000" b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p, </a:t>
              </a:r>
              <a:r>
                <a:rPr lang="en-US" sz="2000" b="1">
                  <a:latin typeface="Courier New" panose="02070309020205020404" pitchFamily="49" charset="0"/>
                  <a:cs typeface="Courier New" panose="02070309020205020404" pitchFamily="49" charset="0"/>
                </a:rPr>
                <a:t>q</a:t>
              </a:r>
              <a:r>
                <a:rPr lang="en-US" sz="2000" b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;</a:t>
              </a:r>
              <a:endParaRPr lang="en-US" sz="2000" b="1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93688" algn="l"/>
                  <a:tab pos="620713" algn="l"/>
                  <a:tab pos="914400" algn="l"/>
                  <a:tab pos="1208088" algn="l"/>
                </a:tabLst>
              </a:pPr>
              <a:endParaRPr lang="en-US" sz="1000" b="1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93688" algn="l"/>
                  <a:tab pos="620713" algn="l"/>
                  <a:tab pos="914400" algn="l"/>
                  <a:tab pos="1208088" algn="l"/>
                </a:tabLst>
              </a:pPr>
              <a:r>
                <a:rPr lang="en-US" sz="2000" b="1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sz="20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for </a:t>
              </a:r>
              <a:r>
                <a:rPr lang="en-US" sz="2000" b="1">
                  <a:latin typeface="Courier New" panose="02070309020205020404" pitchFamily="49" charset="0"/>
                  <a:cs typeface="Courier New" panose="02070309020205020404" pitchFamily="49" charset="0"/>
                </a:rPr>
                <a:t>(p=</a:t>
              </a:r>
              <a:r>
                <a:rPr lang="en-US" sz="20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0</a:t>
              </a:r>
              <a:r>
                <a:rPr lang="en-US" sz="2000" b="1">
                  <a:latin typeface="Courier New" panose="02070309020205020404" pitchFamily="49" charset="0"/>
                  <a:cs typeface="Courier New" panose="02070309020205020404" pitchFamily="49" charset="0"/>
                </a:rPr>
                <a:t>; p&lt;</a:t>
              </a:r>
              <a:r>
                <a:rPr lang="en-US" sz="20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10</a:t>
              </a:r>
              <a:r>
                <a:rPr lang="en-US" sz="2000" b="1">
                  <a:latin typeface="Courier New" panose="02070309020205020404" pitchFamily="49" charset="0"/>
                  <a:cs typeface="Courier New" panose="02070309020205020404" pitchFamily="49" charset="0"/>
                </a:rPr>
                <a:t>; p++) {</a:t>
              </a:r>
            </a:p>
            <a:p>
              <a:pPr>
                <a:tabLst>
                  <a:tab pos="293688" algn="l"/>
                  <a:tab pos="620713" algn="l"/>
                  <a:tab pos="914400" algn="l"/>
                  <a:tab pos="1208088" algn="l"/>
                </a:tabLst>
              </a:pPr>
              <a:r>
                <a:rPr lang="en-US" sz="2000" b="1">
                  <a:latin typeface="Courier New" panose="02070309020205020404" pitchFamily="49" charset="0"/>
                  <a:cs typeface="Courier New" panose="02070309020205020404" pitchFamily="49" charset="0"/>
                </a:rPr>
                <a:t>		</a:t>
              </a:r>
              <a:r>
                <a:rPr lang="en-US" sz="20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if </a:t>
              </a:r>
              <a:r>
                <a:rPr lang="en-US" sz="2000" b="1">
                  <a:latin typeface="Courier New" panose="02070309020205020404" pitchFamily="49" charset="0"/>
                  <a:cs typeface="Courier New" panose="02070309020205020404" pitchFamily="49" charset="0"/>
                </a:rPr>
                <a:t>(p%</a:t>
              </a:r>
              <a:r>
                <a:rPr lang="en-US" sz="20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2</a:t>
              </a:r>
              <a:r>
                <a:rPr lang="en-US" sz="2000" b="1">
                  <a:latin typeface="Courier New" panose="02070309020205020404" pitchFamily="49" charset="0"/>
                  <a:cs typeface="Courier New" panose="02070309020205020404" pitchFamily="49" charset="0"/>
                </a:rPr>
                <a:t> == </a:t>
              </a:r>
              <a:r>
                <a:rPr lang="en-US" sz="20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0</a:t>
              </a:r>
              <a:r>
                <a:rPr lang="en-US" sz="2000" b="1">
                  <a:latin typeface="Courier New" panose="02070309020205020404" pitchFamily="49" charset="0"/>
                  <a:cs typeface="Courier New" panose="02070309020205020404" pitchFamily="49" charset="0"/>
                </a:rPr>
                <a:t>) {</a:t>
              </a:r>
            </a:p>
            <a:p>
              <a:pPr>
                <a:tabLst>
                  <a:tab pos="293688" algn="l"/>
                  <a:tab pos="620713" algn="l"/>
                  <a:tab pos="914400" algn="l"/>
                  <a:tab pos="1208088" algn="l"/>
                </a:tabLst>
              </a:pPr>
              <a:r>
                <a:rPr lang="en-US" sz="2000" b="1">
                  <a:latin typeface="Courier New" panose="02070309020205020404" pitchFamily="49" charset="0"/>
                  <a:cs typeface="Courier New" panose="02070309020205020404" pitchFamily="49" charset="0"/>
                </a:rPr>
                <a:t>			</a:t>
              </a:r>
              <a:r>
                <a:rPr lang="en-US" sz="20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for</a:t>
              </a:r>
              <a:r>
                <a:rPr lang="en-US" sz="2000" b="1">
                  <a:latin typeface="Courier New" panose="02070309020205020404" pitchFamily="49" charset="0"/>
                  <a:cs typeface="Courier New" panose="02070309020205020404" pitchFamily="49" charset="0"/>
                </a:rPr>
                <a:t> (q=</a:t>
              </a:r>
              <a:r>
                <a:rPr lang="en-US" sz="20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4</a:t>
              </a:r>
              <a:r>
                <a:rPr lang="en-US" sz="2000" b="1">
                  <a:latin typeface="Courier New" panose="02070309020205020404" pitchFamily="49" charset="0"/>
                  <a:cs typeface="Courier New" panose="02070309020205020404" pitchFamily="49" charset="0"/>
                </a:rPr>
                <a:t>; q&gt;</a:t>
              </a:r>
              <a:r>
                <a:rPr lang="en-US" sz="20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0</a:t>
              </a:r>
              <a:r>
                <a:rPr lang="en-US" sz="2000" b="1">
                  <a:latin typeface="Courier New" panose="02070309020205020404" pitchFamily="49" charset="0"/>
                  <a:cs typeface="Courier New" panose="02070309020205020404" pitchFamily="49" charset="0"/>
                </a:rPr>
                <a:t>; q--) </a:t>
              </a:r>
            </a:p>
            <a:p>
              <a:pPr>
                <a:tabLst>
                  <a:tab pos="293688" algn="l"/>
                  <a:tab pos="620713" algn="l"/>
                  <a:tab pos="914400" algn="l"/>
                  <a:tab pos="1208088" algn="l"/>
                </a:tabLst>
              </a:pPr>
              <a:r>
                <a:rPr lang="pt-BR" sz="2000" b="1">
                  <a:latin typeface="Courier New" panose="02070309020205020404" pitchFamily="49" charset="0"/>
                  <a:cs typeface="Courier New" panose="02070309020205020404" pitchFamily="49" charset="0"/>
                </a:rPr>
                <a:t>				printf(</a:t>
              </a:r>
              <a:r>
                <a:rPr lang="pt-BR" sz="20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"p = </a:t>
              </a:r>
              <a:r>
                <a:rPr lang="pt-BR" sz="2000" b="1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%d</a:t>
              </a:r>
              <a:r>
                <a:rPr lang="pt-BR" sz="20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, q = </a:t>
              </a:r>
              <a:r>
                <a:rPr lang="pt-BR" sz="2000" b="1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%d\n</a:t>
              </a:r>
              <a:r>
                <a:rPr lang="pt-BR" sz="20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pt-BR" sz="2000" b="1">
                  <a:latin typeface="Courier New" panose="02070309020205020404" pitchFamily="49" charset="0"/>
                  <a:cs typeface="Courier New" panose="02070309020205020404" pitchFamily="49" charset="0"/>
                </a:rPr>
                <a:t>, p, q);</a:t>
              </a:r>
            </a:p>
            <a:p>
              <a:pPr>
                <a:tabLst>
                  <a:tab pos="293688" algn="l"/>
                  <a:tab pos="620713" algn="l"/>
                  <a:tab pos="914400" algn="l"/>
                  <a:tab pos="1208088" algn="l"/>
                </a:tabLst>
              </a:pPr>
              <a:r>
                <a:rPr lang="en-US" sz="2000" b="1">
                  <a:latin typeface="Courier New" panose="02070309020205020404" pitchFamily="49" charset="0"/>
                  <a:cs typeface="Courier New" panose="02070309020205020404" pitchFamily="49" charset="0"/>
                </a:rPr>
                <a:t>		}</a:t>
              </a:r>
            </a:p>
            <a:p>
              <a:pPr>
                <a:tabLst>
                  <a:tab pos="293688" algn="l"/>
                  <a:tab pos="620713" algn="l"/>
                  <a:tab pos="914400" algn="l"/>
                  <a:tab pos="1208088" algn="l"/>
                </a:tabLst>
              </a:pPr>
              <a:r>
                <a:rPr lang="en-US" sz="2000" b="1">
                  <a:latin typeface="Courier New" panose="02070309020205020404" pitchFamily="49" charset="0"/>
                  <a:cs typeface="Courier New" panose="02070309020205020404" pitchFamily="49" charset="0"/>
                </a:rPr>
                <a:t>		</a:t>
              </a:r>
              <a:r>
                <a:rPr lang="en-US" sz="20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else </a:t>
              </a:r>
              <a:r>
                <a:rPr lang="en-US" sz="2000" b="1">
                  <a:latin typeface="Courier New" panose="02070309020205020404" pitchFamily="49" charset="0"/>
                  <a:cs typeface="Courier New" panose="02070309020205020404" pitchFamily="49" charset="0"/>
                </a:rPr>
                <a:t>{</a:t>
              </a:r>
            </a:p>
            <a:p>
              <a:pPr>
                <a:tabLst>
                  <a:tab pos="293688" algn="l"/>
                  <a:tab pos="620713" algn="l"/>
                  <a:tab pos="914400" algn="l"/>
                  <a:tab pos="1208088" algn="l"/>
                </a:tabLst>
              </a:pPr>
              <a:r>
                <a:rPr lang="en-US" sz="2000" b="1">
                  <a:latin typeface="Courier New" panose="02070309020205020404" pitchFamily="49" charset="0"/>
                  <a:cs typeface="Courier New" panose="02070309020205020404" pitchFamily="49" charset="0"/>
                </a:rPr>
                <a:t>			</a:t>
              </a:r>
              <a:r>
                <a:rPr lang="en-US" sz="20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for</a:t>
              </a:r>
              <a:r>
                <a:rPr lang="en-US" sz="2000" b="1">
                  <a:latin typeface="Courier New" panose="02070309020205020404" pitchFamily="49" charset="0"/>
                  <a:cs typeface="Courier New" panose="02070309020205020404" pitchFamily="49" charset="0"/>
                </a:rPr>
                <a:t> (q=p; q&lt;</a:t>
              </a:r>
              <a:r>
                <a:rPr lang="en-US" sz="20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20</a:t>
              </a:r>
              <a:r>
                <a:rPr lang="en-US" sz="2000" b="1">
                  <a:latin typeface="Courier New" panose="02070309020205020404" pitchFamily="49" charset="0"/>
                  <a:cs typeface="Courier New" panose="02070309020205020404" pitchFamily="49" charset="0"/>
                </a:rPr>
                <a:t>; q+=</a:t>
              </a:r>
              <a:r>
                <a:rPr lang="en-US" sz="20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5</a:t>
              </a:r>
              <a:r>
                <a:rPr lang="en-US" sz="2000" b="1">
                  <a:latin typeface="Courier New" panose="02070309020205020404" pitchFamily="49" charset="0"/>
                  <a:cs typeface="Courier New" panose="02070309020205020404" pitchFamily="49" charset="0"/>
                </a:rPr>
                <a:t>) </a:t>
              </a:r>
            </a:p>
            <a:p>
              <a:pPr>
                <a:tabLst>
                  <a:tab pos="293688" algn="l"/>
                  <a:tab pos="620713" algn="l"/>
                  <a:tab pos="914400" algn="l"/>
                  <a:tab pos="1208088" algn="l"/>
                </a:tabLst>
              </a:pPr>
              <a:r>
                <a:rPr lang="pt-BR" sz="2000" b="1">
                  <a:latin typeface="Courier New" panose="02070309020205020404" pitchFamily="49" charset="0"/>
                  <a:cs typeface="Courier New" panose="02070309020205020404" pitchFamily="49" charset="0"/>
                </a:rPr>
                <a:t>				</a:t>
              </a:r>
              <a:r>
                <a:rPr lang="pt-BR" sz="2000" b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printf</a:t>
              </a:r>
              <a:r>
                <a:rPr lang="pt-BR" sz="2000" b="1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pt-BR" sz="20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"p = </a:t>
              </a:r>
              <a:r>
                <a:rPr lang="pt-BR" sz="2000" b="1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%d</a:t>
              </a:r>
              <a:r>
                <a:rPr lang="pt-BR" sz="20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, q = </a:t>
              </a:r>
              <a:r>
                <a:rPr lang="pt-BR" sz="2000" b="1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%d\n</a:t>
              </a:r>
              <a:r>
                <a:rPr lang="pt-BR" sz="20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pt-BR" sz="2000" b="1">
                  <a:latin typeface="Courier New" panose="02070309020205020404" pitchFamily="49" charset="0"/>
                  <a:cs typeface="Courier New" panose="02070309020205020404" pitchFamily="49" charset="0"/>
                </a:rPr>
                <a:t>, p, q);</a:t>
              </a:r>
            </a:p>
            <a:p>
              <a:pPr>
                <a:tabLst>
                  <a:tab pos="293688" algn="l"/>
                  <a:tab pos="620713" algn="l"/>
                  <a:tab pos="914400" algn="l"/>
                  <a:tab pos="1208088" algn="l"/>
                </a:tabLst>
              </a:pPr>
              <a:r>
                <a:rPr lang="en-US" sz="2000" b="1">
                  <a:latin typeface="Courier New" panose="02070309020205020404" pitchFamily="49" charset="0"/>
                  <a:cs typeface="Courier New" panose="02070309020205020404" pitchFamily="49" charset="0"/>
                </a:rPr>
                <a:t>		}</a:t>
              </a:r>
            </a:p>
            <a:p>
              <a:pPr>
                <a:tabLst>
                  <a:tab pos="293688" algn="l"/>
                  <a:tab pos="620713" algn="l"/>
                  <a:tab pos="914400" algn="l"/>
                  <a:tab pos="1208088" algn="l"/>
                </a:tabLst>
              </a:pPr>
              <a:r>
                <a:rPr lang="en-US" sz="2000" b="1">
                  <a:latin typeface="Courier New" panose="02070309020205020404" pitchFamily="49" charset="0"/>
                  <a:cs typeface="Courier New" panose="02070309020205020404" pitchFamily="49" charset="0"/>
                </a:rPr>
                <a:t>	}</a:t>
              </a:r>
              <a:endParaRPr lang="es-ES" sz="1000" b="1" smtClean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93688" algn="l"/>
                  <a:tab pos="620713" algn="l"/>
                  <a:tab pos="914400" algn="l"/>
                  <a:tab pos="1208088" algn="l"/>
                </a:tabLst>
              </a:pPr>
              <a:r>
                <a:rPr lang="en-US" sz="2000" b="1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sz="20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return </a:t>
              </a:r>
              <a:r>
                <a:rPr lang="en-US" sz="20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0</a:t>
              </a:r>
              <a:r>
                <a:rPr lang="en-US" sz="2000" b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;</a:t>
              </a:r>
            </a:p>
            <a:p>
              <a:pPr>
                <a:tabLst>
                  <a:tab pos="293688" algn="l"/>
                  <a:tab pos="620713" algn="l"/>
                  <a:tab pos="914400" algn="l"/>
                  <a:tab pos="1208088" algn="l"/>
                </a:tabLst>
              </a:pPr>
              <a:r>
                <a:rPr lang="en-US" sz="2000" b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}</a:t>
              </a:r>
              <a:endParaRPr lang="en-US" sz="2000" b="1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8" name="[Group 12]"/>
            <p:cNvSpPr txBox="1"/>
            <p:nvPr/>
          </p:nvSpPr>
          <p:spPr>
            <a:xfrm>
              <a:off x="4901975" y="1145069"/>
              <a:ext cx="2654764" cy="369332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mtClean="0"/>
                <a:t>Week4_NestedLoop3.c</a:t>
              </a:r>
              <a:endParaRPr lang="en-SG" dirty="0"/>
            </a:p>
          </p:txBody>
        </p:sp>
      </p:grpSp>
    </p:spTree>
    <p:extLst>
      <p:ext uri="{BB962C8B-B14F-4D97-AF65-F5344CB8AC3E}">
        <p14:creationId xmlns:p14="http://schemas.microsoft.com/office/powerpoint/2010/main" val="363138958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mtClean="0">
                <a:solidFill>
                  <a:srgbClr val="0000FF"/>
                </a:solidFill>
              </a:rPr>
              <a:t>Tracing Nested Loops (5/5)</a:t>
            </a:r>
            <a:endParaRPr lang="en-GB" dirty="0" smtClean="0">
              <a:solidFill>
                <a:srgbClr val="0000FF"/>
              </a:solidFill>
            </a:endParaRPr>
          </a:p>
        </p:txBody>
      </p:sp>
      <p:sp>
        <p:nvSpPr>
          <p:cNvPr id="2560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Week4 </a:t>
            </a:r>
            <a:r>
              <a:rPr smtClean="0"/>
              <a:t>- </a:t>
            </a:r>
            <a:fld id="{24D17162-63A3-49DC-92B1-933428BCC85F}" type="slidenum">
              <a:rPr smtClean="0"/>
              <a:pPr>
                <a:defRPr/>
              </a:pPr>
              <a:t>19</a:t>
            </a:fld>
            <a:endParaRPr dirty="0"/>
          </a:p>
        </p:txBody>
      </p:sp>
      <p:sp>
        <p:nvSpPr>
          <p:cNvPr id="14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603849" y="1145069"/>
            <a:ext cx="5814203" cy="2669671"/>
            <a:chOff x="603849" y="1145069"/>
            <a:chExt cx="5814203" cy="2669671"/>
          </a:xfrm>
        </p:grpSpPr>
        <p:sp>
          <p:nvSpPr>
            <p:cNvPr id="2" name="TextBox 1"/>
            <p:cNvSpPr txBox="1"/>
            <p:nvPr/>
          </p:nvSpPr>
          <p:spPr>
            <a:xfrm>
              <a:off x="603849" y="1260195"/>
              <a:ext cx="5625508" cy="255454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>
                <a:tabLst>
                  <a:tab pos="293688" algn="l"/>
                  <a:tab pos="620713" algn="l"/>
                  <a:tab pos="914400" algn="l"/>
                  <a:tab pos="1208088" algn="l"/>
                </a:tabLst>
              </a:pPr>
              <a:r>
                <a:rPr lang="en-US" sz="1600" b="1" smtClean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for 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(p=</a:t>
              </a:r>
              <a:r>
                <a:rPr lang="en-US" sz="16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0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; </a:t>
              </a:r>
              <a:r>
                <a:rPr lang="en-US" sz="1600" b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p&lt;</a:t>
              </a:r>
              <a:r>
                <a:rPr lang="en-US" sz="16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6</a:t>
              </a:r>
              <a:r>
                <a:rPr lang="en-US" sz="1600" b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; 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p++) {</a:t>
              </a:r>
            </a:p>
            <a:p>
              <a:pPr>
                <a:tabLst>
                  <a:tab pos="293688" algn="l"/>
                  <a:tab pos="620713" algn="l"/>
                  <a:tab pos="914400" algn="l"/>
                  <a:tab pos="1208088" algn="l"/>
                </a:tabLst>
              </a:pP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sz="1600" b="1" smtClean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if 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(p%</a:t>
              </a:r>
              <a:r>
                <a:rPr lang="en-US" sz="16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2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 == </a:t>
              </a:r>
              <a:r>
                <a:rPr lang="en-US" sz="16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0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) {</a:t>
              </a:r>
            </a:p>
            <a:p>
              <a:pPr>
                <a:tabLst>
                  <a:tab pos="293688" algn="l"/>
                  <a:tab pos="620713" algn="l"/>
                  <a:tab pos="914400" algn="l"/>
                  <a:tab pos="1208088" algn="l"/>
                </a:tabLst>
              </a:pP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		</a:t>
              </a:r>
              <a:r>
                <a:rPr lang="en-US" sz="1600" b="1" smtClean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for </a:t>
              </a:r>
              <a:r>
                <a:rPr lang="en-US" sz="1600" b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(q=</a:t>
              </a:r>
              <a:r>
                <a:rPr lang="en-US" sz="1600" b="1" smtClean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4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; q&gt;</a:t>
              </a:r>
              <a:r>
                <a:rPr lang="en-US" sz="16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0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; q--) </a:t>
              </a:r>
            </a:p>
            <a:p>
              <a:pPr>
                <a:tabLst>
                  <a:tab pos="293688" algn="l"/>
                  <a:tab pos="620713" algn="l"/>
                  <a:tab pos="914400" algn="l"/>
                  <a:tab pos="1208088" algn="l"/>
                </a:tabLst>
              </a:pPr>
              <a:r>
                <a:rPr lang="pt-BR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			</a:t>
              </a:r>
              <a:r>
                <a:rPr lang="pt-BR" sz="1600" b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printf</a:t>
              </a:r>
              <a:r>
                <a:rPr lang="pt-BR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pt-BR" sz="16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"p = </a:t>
              </a:r>
              <a:r>
                <a:rPr lang="pt-BR" sz="1600" b="1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%d</a:t>
              </a:r>
              <a:r>
                <a:rPr lang="pt-BR" sz="16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, q = </a:t>
              </a:r>
              <a:r>
                <a:rPr lang="pt-BR" sz="1600" b="1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%d\n</a:t>
              </a:r>
              <a:r>
                <a:rPr lang="pt-BR" sz="16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pt-BR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, p, q);</a:t>
              </a:r>
            </a:p>
            <a:p>
              <a:pPr>
                <a:tabLst>
                  <a:tab pos="293688" algn="l"/>
                  <a:tab pos="620713" algn="l"/>
                  <a:tab pos="914400" algn="l"/>
                  <a:tab pos="1208088" algn="l"/>
                </a:tabLst>
              </a:pP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sz="1600" b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}</a:t>
              </a:r>
              <a:endParaRPr lang="en-US" sz="1600" b="1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93688" algn="l"/>
                  <a:tab pos="620713" algn="l"/>
                  <a:tab pos="914400" algn="l"/>
                  <a:tab pos="1208088" algn="l"/>
                </a:tabLst>
              </a:pP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sz="1600" b="1" smtClean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else 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{</a:t>
              </a:r>
            </a:p>
            <a:p>
              <a:pPr>
                <a:tabLst>
                  <a:tab pos="293688" algn="l"/>
                  <a:tab pos="620713" algn="l"/>
                  <a:tab pos="914400" algn="l"/>
                  <a:tab pos="1208088" algn="l"/>
                </a:tabLst>
              </a:pP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		</a:t>
              </a:r>
              <a:r>
                <a:rPr lang="en-US" sz="1600" b="1" smtClean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for</a:t>
              </a:r>
              <a:r>
                <a:rPr lang="en-US" sz="1600" b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(q=p; q&lt;</a:t>
              </a:r>
              <a:r>
                <a:rPr lang="en-US" sz="16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20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; q+=</a:t>
              </a:r>
              <a:r>
                <a:rPr lang="en-US" sz="16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5</a:t>
              </a: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) </a:t>
              </a:r>
            </a:p>
            <a:p>
              <a:pPr>
                <a:tabLst>
                  <a:tab pos="293688" algn="l"/>
                  <a:tab pos="620713" algn="l"/>
                  <a:tab pos="914400" algn="l"/>
                  <a:tab pos="1208088" algn="l"/>
                </a:tabLst>
              </a:pPr>
              <a:r>
                <a:rPr lang="pt-BR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			</a:t>
              </a:r>
              <a:r>
                <a:rPr lang="pt-BR" sz="1600" b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printf</a:t>
              </a:r>
              <a:r>
                <a:rPr lang="pt-BR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pt-BR" sz="16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"p = </a:t>
              </a:r>
              <a:r>
                <a:rPr lang="pt-BR" sz="1600" b="1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%d</a:t>
              </a:r>
              <a:r>
                <a:rPr lang="pt-BR" sz="16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, q = </a:t>
              </a:r>
              <a:r>
                <a:rPr lang="pt-BR" sz="1600" b="1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%d\n</a:t>
              </a:r>
              <a:r>
                <a:rPr lang="pt-BR" sz="16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pt-BR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, p, q);</a:t>
              </a:r>
            </a:p>
            <a:p>
              <a:pPr>
                <a:tabLst>
                  <a:tab pos="293688" algn="l"/>
                  <a:tab pos="620713" algn="l"/>
                  <a:tab pos="914400" algn="l"/>
                  <a:tab pos="1208088" algn="l"/>
                </a:tabLst>
              </a:pPr>
              <a:r>
                <a:rPr lang="en-US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sz="1600" b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}</a:t>
              </a:r>
              <a:endParaRPr lang="en-US" sz="1600" b="1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93688" algn="l"/>
                  <a:tab pos="620713" algn="l"/>
                  <a:tab pos="914400" algn="l"/>
                  <a:tab pos="1208088" algn="l"/>
                </a:tabLst>
              </a:pPr>
              <a:r>
                <a:rPr lang="en-US" sz="1600" b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}</a:t>
              </a:r>
              <a:endParaRPr lang="es-ES" sz="1600" b="1" smtClean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8" name="[Group 12]"/>
            <p:cNvSpPr txBox="1"/>
            <p:nvPr/>
          </p:nvSpPr>
          <p:spPr>
            <a:xfrm>
              <a:off x="3763288" y="1145069"/>
              <a:ext cx="2654764" cy="369332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mtClean="0"/>
                <a:t>Week4_NestedLoop3.c</a:t>
              </a:r>
              <a:endParaRPr lang="en-SG" dirty="0"/>
            </a:p>
          </p:txBody>
        </p:sp>
      </p:grpSp>
      <p:sp>
        <p:nvSpPr>
          <p:cNvPr id="10" name="[TextBox 30]"/>
          <p:cNvSpPr txBox="1"/>
          <p:nvPr/>
        </p:nvSpPr>
        <p:spPr>
          <a:xfrm>
            <a:off x="5885591" y="1630972"/>
            <a:ext cx="2792583" cy="5016758"/>
          </a:xfrm>
          <a:prstGeom prst="rect">
            <a:avLst/>
          </a:prstGeom>
          <a:solidFill>
            <a:srgbClr val="CCFF99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000" b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 = 0, q = 4</a:t>
            </a:r>
          </a:p>
          <a:p>
            <a:pPr>
              <a:defRPr/>
            </a:pPr>
            <a:r>
              <a:rPr lang="en-US" sz="20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 = 0, q = </a:t>
            </a:r>
            <a:r>
              <a:rPr lang="en-US" sz="2000" b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3</a:t>
            </a:r>
          </a:p>
          <a:p>
            <a:pPr>
              <a:defRPr/>
            </a:pPr>
            <a:r>
              <a:rPr lang="en-US" sz="20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 = 0, q = </a:t>
            </a:r>
            <a:r>
              <a:rPr lang="en-US" sz="2000" b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2</a:t>
            </a:r>
          </a:p>
          <a:p>
            <a:pPr>
              <a:defRPr/>
            </a:pPr>
            <a:r>
              <a:rPr lang="en-US" sz="20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 = 0, q = </a:t>
            </a:r>
            <a:r>
              <a:rPr lang="en-US" sz="2000" b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</a:t>
            </a:r>
            <a:endParaRPr lang="en-US" sz="2000" b="1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20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p = </a:t>
            </a:r>
            <a:r>
              <a:rPr lang="en-US" sz="20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1, </a:t>
            </a:r>
            <a:r>
              <a:rPr lang="en-US" sz="20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q = 1</a:t>
            </a:r>
          </a:p>
          <a:p>
            <a:pPr>
              <a:defRPr/>
            </a:pPr>
            <a:r>
              <a:rPr lang="en-US" sz="20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p = </a:t>
            </a:r>
            <a:r>
              <a:rPr lang="en-US" sz="20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1, </a:t>
            </a:r>
            <a:r>
              <a:rPr lang="en-US" sz="20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q = </a:t>
            </a:r>
            <a:r>
              <a:rPr lang="en-US" sz="20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6</a:t>
            </a:r>
            <a:endParaRPr lang="en-US" sz="2000" b="1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20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p = </a:t>
            </a:r>
            <a:r>
              <a:rPr lang="en-US" sz="20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1, </a:t>
            </a:r>
            <a:r>
              <a:rPr lang="en-US" sz="20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q = </a:t>
            </a:r>
            <a:r>
              <a:rPr lang="en-US" sz="20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11</a:t>
            </a:r>
            <a:endParaRPr lang="en-US" sz="2000" b="1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20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p = </a:t>
            </a:r>
            <a:r>
              <a:rPr lang="en-US" sz="20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1, </a:t>
            </a:r>
            <a:r>
              <a:rPr lang="en-US" sz="20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q = </a:t>
            </a:r>
            <a:r>
              <a:rPr lang="en-US" sz="20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16</a:t>
            </a:r>
            <a:endParaRPr lang="en-US" sz="2000" b="1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20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 = </a:t>
            </a:r>
            <a:r>
              <a:rPr lang="en-US" sz="2000" b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2, </a:t>
            </a:r>
            <a:r>
              <a:rPr lang="en-US" sz="20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q = 4</a:t>
            </a:r>
          </a:p>
          <a:p>
            <a:pPr>
              <a:defRPr/>
            </a:pPr>
            <a:r>
              <a:rPr lang="en-US" sz="20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 = </a:t>
            </a:r>
            <a:r>
              <a:rPr lang="en-US" sz="2000" b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2, </a:t>
            </a:r>
            <a:r>
              <a:rPr lang="en-US" sz="20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q = 3</a:t>
            </a:r>
          </a:p>
          <a:p>
            <a:pPr>
              <a:defRPr/>
            </a:pPr>
            <a:r>
              <a:rPr lang="en-US" sz="20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 = </a:t>
            </a:r>
            <a:r>
              <a:rPr lang="en-US" sz="2000" b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2, </a:t>
            </a:r>
            <a:r>
              <a:rPr lang="en-US" sz="20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q = 2</a:t>
            </a:r>
          </a:p>
          <a:p>
            <a:pPr>
              <a:defRPr/>
            </a:pPr>
            <a:r>
              <a:rPr lang="en-US" sz="20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 = </a:t>
            </a:r>
            <a:r>
              <a:rPr lang="en-US" sz="2000" b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2, </a:t>
            </a:r>
            <a:r>
              <a:rPr lang="en-US" sz="20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q = 1</a:t>
            </a:r>
          </a:p>
          <a:p>
            <a:pPr>
              <a:defRPr/>
            </a:pPr>
            <a:r>
              <a:rPr lang="en-US" sz="20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p = </a:t>
            </a:r>
            <a:r>
              <a:rPr lang="en-US" sz="20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3, </a:t>
            </a:r>
            <a:r>
              <a:rPr lang="en-US" sz="20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q = </a:t>
            </a:r>
            <a:r>
              <a:rPr lang="en-US" sz="20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3</a:t>
            </a:r>
            <a:endParaRPr lang="en-US" sz="2000" b="1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20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p = </a:t>
            </a:r>
            <a:r>
              <a:rPr lang="en-US" sz="20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3, </a:t>
            </a:r>
            <a:r>
              <a:rPr lang="en-US" sz="20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q = </a:t>
            </a:r>
            <a:r>
              <a:rPr lang="en-US" sz="20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8</a:t>
            </a:r>
            <a:endParaRPr lang="en-US" sz="2000" b="1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20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p = </a:t>
            </a:r>
            <a:r>
              <a:rPr lang="en-US" sz="20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3, </a:t>
            </a:r>
            <a:r>
              <a:rPr lang="en-US" sz="20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q = </a:t>
            </a:r>
            <a:r>
              <a:rPr lang="en-US" sz="20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13</a:t>
            </a:r>
            <a:endParaRPr lang="en-US" sz="2000" b="1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20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p = </a:t>
            </a:r>
            <a:r>
              <a:rPr lang="en-US" sz="20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3, </a:t>
            </a:r>
            <a:r>
              <a:rPr lang="en-US" sz="20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q = </a:t>
            </a:r>
            <a:r>
              <a:rPr lang="en-US" sz="20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18</a:t>
            </a:r>
            <a:endParaRPr lang="en-US" sz="2000" b="1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[TextBox 30]"/>
          <p:cNvSpPr txBox="1"/>
          <p:nvPr/>
        </p:nvSpPr>
        <p:spPr>
          <a:xfrm>
            <a:off x="2400958" y="4035750"/>
            <a:ext cx="2792583" cy="2246769"/>
          </a:xfrm>
          <a:prstGeom prst="rect">
            <a:avLst/>
          </a:prstGeom>
          <a:solidFill>
            <a:srgbClr val="CCFF99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000" b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 = 4, q = 4</a:t>
            </a:r>
          </a:p>
          <a:p>
            <a:pPr>
              <a:defRPr/>
            </a:pPr>
            <a:r>
              <a:rPr lang="en-US" sz="20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 = </a:t>
            </a:r>
            <a:r>
              <a:rPr lang="en-US" sz="2000" b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4, </a:t>
            </a:r>
            <a:r>
              <a:rPr lang="en-US" sz="20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q = </a:t>
            </a:r>
            <a:r>
              <a:rPr lang="en-US" sz="2000" b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3</a:t>
            </a:r>
          </a:p>
          <a:p>
            <a:pPr>
              <a:defRPr/>
            </a:pPr>
            <a:r>
              <a:rPr lang="en-US" sz="20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 = </a:t>
            </a:r>
            <a:r>
              <a:rPr lang="en-US" sz="2000" b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4, </a:t>
            </a:r>
            <a:r>
              <a:rPr lang="en-US" sz="20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q = </a:t>
            </a:r>
            <a:r>
              <a:rPr lang="en-US" sz="2000" b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2</a:t>
            </a:r>
          </a:p>
          <a:p>
            <a:pPr>
              <a:defRPr/>
            </a:pPr>
            <a:r>
              <a:rPr lang="en-US" sz="20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 = </a:t>
            </a:r>
            <a:r>
              <a:rPr lang="en-US" sz="2000" b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4, </a:t>
            </a:r>
            <a:r>
              <a:rPr lang="en-US" sz="20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q = </a:t>
            </a:r>
            <a:r>
              <a:rPr lang="en-US" sz="2000" b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</a:t>
            </a:r>
            <a:endParaRPr lang="en-US" sz="2000" b="1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20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p = 5</a:t>
            </a:r>
            <a:r>
              <a:rPr lang="en-US" sz="20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q = </a:t>
            </a:r>
            <a:r>
              <a:rPr lang="en-US" sz="20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5</a:t>
            </a:r>
            <a:endParaRPr lang="en-US" sz="2000" b="1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20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p = 5</a:t>
            </a:r>
            <a:r>
              <a:rPr lang="en-US" sz="20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q = </a:t>
            </a:r>
            <a:r>
              <a:rPr lang="en-US" sz="20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10</a:t>
            </a:r>
            <a:endParaRPr lang="en-US" sz="2000" b="1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20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p = 5</a:t>
            </a:r>
            <a:r>
              <a:rPr lang="en-US" sz="20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q = </a:t>
            </a:r>
            <a:r>
              <a:rPr lang="en-US" sz="20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15</a:t>
            </a:r>
            <a:endParaRPr lang="en-US" sz="2000" b="1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965768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70809294006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2800" smtClean="0">
                <a:solidFill>
                  <a:srgbClr val="0000FF"/>
                </a:solidFill>
              </a:rPr>
              <a:t>Week 4: Repetition Statements</a:t>
            </a:r>
            <a:endParaRPr lang="en-GB" sz="2800" dirty="0" smtClean="0">
              <a:solidFill>
                <a:srgbClr val="0000FF"/>
              </a:solidFill>
            </a:endParaRPr>
          </a:p>
        </p:txBody>
      </p:sp>
      <p:sp>
        <p:nvSpPr>
          <p:cNvPr id="14339" name="HighlightTextShape201406201824391195"/>
          <p:cNvSpPr>
            <a:spLocks noGrp="1" noChangeArrowheads="1"/>
          </p:cNvSpPr>
          <p:nvPr>
            <p:ph idx="1"/>
          </p:nvPr>
        </p:nvSpPr>
        <p:spPr>
          <a:xfrm>
            <a:off x="851338" y="1203767"/>
            <a:ext cx="7819696" cy="5359079"/>
          </a:xfrm>
        </p:spPr>
        <p:txBody>
          <a:bodyPr>
            <a:normAutofit/>
          </a:bodyPr>
          <a:lstStyle/>
          <a:p>
            <a:pPr marL="352425" indent="-352425" eaLnBrk="1" hangingPunct="1">
              <a:spcBef>
                <a:spcPts val="1200"/>
              </a:spcBef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dirty="0" smtClean="0"/>
              <a:t>Tracing </a:t>
            </a:r>
            <a:r>
              <a:rPr lang="en-GB" i="1" dirty="0" smtClean="0">
                <a:latin typeface="Garamond" panose="02020404030301010803" pitchFamily="18" charset="0"/>
              </a:rPr>
              <a:t>while</a:t>
            </a:r>
            <a:r>
              <a:rPr lang="en-GB" dirty="0" smtClean="0"/>
              <a:t> </a:t>
            </a:r>
            <a:r>
              <a:rPr lang="en-GB" dirty="0" smtClean="0"/>
              <a:t>Loop</a:t>
            </a:r>
            <a:endParaRPr lang="en-GB" dirty="0" smtClean="0"/>
          </a:p>
          <a:p>
            <a:pPr marL="352425" indent="-352425">
              <a:spcBef>
                <a:spcPts val="1200"/>
              </a:spcBef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dirty="0" smtClean="0"/>
              <a:t>Tracing </a:t>
            </a:r>
            <a:r>
              <a:rPr lang="en-GB" i="1" dirty="0" smtClean="0">
                <a:latin typeface="Garamond" panose="02020404030301010803" pitchFamily="18" charset="0"/>
              </a:rPr>
              <a:t>for </a:t>
            </a:r>
            <a:r>
              <a:rPr lang="en-GB" dirty="0" smtClean="0"/>
              <a:t>Loop</a:t>
            </a:r>
            <a:endParaRPr lang="en-GB" dirty="0" smtClean="0"/>
          </a:p>
          <a:p>
            <a:pPr marL="352425" indent="-352425">
              <a:spcBef>
                <a:spcPts val="1200"/>
              </a:spcBef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dirty="0" smtClean="0"/>
              <a:t>Warm-up: List a Range of </a:t>
            </a:r>
            <a:r>
              <a:rPr lang="en-GB" dirty="0" smtClean="0"/>
              <a:t>Integers</a:t>
            </a:r>
            <a:endParaRPr lang="en-GB" dirty="0" smtClean="0"/>
          </a:p>
          <a:p>
            <a:pPr marL="352425" indent="-352425" eaLnBrk="1" hangingPunct="1">
              <a:spcBef>
                <a:spcPts val="1200"/>
              </a:spcBef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dirty="0" smtClean="0"/>
              <a:t>Exercise #1: Sum of Multiples of </a:t>
            </a:r>
            <a:r>
              <a:rPr lang="en-GB" dirty="0" smtClean="0"/>
              <a:t>3</a:t>
            </a:r>
          </a:p>
          <a:p>
            <a:pPr marL="352425" indent="-352425" eaLnBrk="1" hangingPunct="1">
              <a:spcBef>
                <a:spcPts val="1200"/>
              </a:spcBef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dirty="0" smtClean="0"/>
              <a:t>Exercise #2: Asterisks</a:t>
            </a:r>
          </a:p>
          <a:p>
            <a:pPr marL="352425" indent="-352425" eaLnBrk="1" hangingPunct="1">
              <a:spcBef>
                <a:spcPts val="1200"/>
              </a:spcBef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dirty="0" smtClean="0"/>
              <a:t>Tracing </a:t>
            </a:r>
            <a:r>
              <a:rPr lang="en-GB" dirty="0" smtClean="0"/>
              <a:t>Nested </a:t>
            </a:r>
            <a:r>
              <a:rPr lang="en-GB" dirty="0" smtClean="0"/>
              <a:t>Loop</a:t>
            </a:r>
            <a:endParaRPr lang="en-GB" dirty="0" smtClean="0"/>
          </a:p>
          <a:p>
            <a:pPr marL="352425" indent="-352425" eaLnBrk="1" hangingPunct="1">
              <a:spcBef>
                <a:spcPts val="1200"/>
              </a:spcBef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dirty="0" smtClean="0"/>
              <a:t>Exercise #3: Prime </a:t>
            </a:r>
            <a:r>
              <a:rPr lang="en-GB" dirty="0" smtClean="0"/>
              <a:t>Number</a:t>
            </a:r>
          </a:p>
          <a:p>
            <a:pPr marL="352425" indent="-352425" eaLnBrk="1" hangingPunct="1">
              <a:spcBef>
                <a:spcPts val="1200"/>
              </a:spcBef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dirty="0" smtClean="0"/>
              <a:t>Testing and Debugging (</a:t>
            </a:r>
            <a:r>
              <a:rPr lang="en-GB" smtClean="0"/>
              <a:t>running theme) </a:t>
            </a:r>
            <a:endParaRPr lang="en-GB" dirty="0" smtClean="0"/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Week4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</p:spTree>
    <p:extLst>
      <p:ext uri="{BB962C8B-B14F-4D97-AF65-F5344CB8AC3E}">
        <p14:creationId xmlns:p14="http://schemas.microsoft.com/office/powerpoint/2010/main" val="243860769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[TextBox 12]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mtClean="0">
                <a:solidFill>
                  <a:srgbClr val="0000FF"/>
                </a:solidFill>
              </a:rPr>
              <a:t>Exercise #3: Prime Number</a:t>
            </a:r>
            <a:endParaRPr lang="en-GB" dirty="0" smtClean="0">
              <a:solidFill>
                <a:srgbClr val="0000FF"/>
              </a:solidFill>
            </a:endParaRPr>
          </a:p>
        </p:txBody>
      </p:sp>
      <p:sp>
        <p:nvSpPr>
          <p:cNvPr id="2560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Week</a:t>
            </a:r>
            <a:r>
              <a:rPr lang="en-US"/>
              <a:t>4</a:t>
            </a:r>
            <a:r>
              <a:rPr smtClean="0"/>
              <a:t> </a:t>
            </a:r>
            <a:r>
              <a:rPr dirty="0" smtClean="0"/>
              <a:t>- </a:t>
            </a:r>
            <a:fld id="{24D17162-63A3-49DC-92B1-933428BCC85F}" type="slidenum">
              <a:rPr smtClean="0"/>
              <a:pPr>
                <a:defRPr/>
              </a:pPr>
              <a:t>20</a:t>
            </a:fld>
            <a:endParaRPr dirty="0"/>
          </a:p>
        </p:txBody>
      </p:sp>
      <p:sp>
        <p:nvSpPr>
          <p:cNvPr id="14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5" name="HighlightTextShape201406241503265130"/>
          <p:cNvSpPr>
            <a:spLocks noChangeArrowheads="1"/>
          </p:cNvSpPr>
          <p:nvPr/>
        </p:nvSpPr>
        <p:spPr bwMode="auto">
          <a:xfrm>
            <a:off x="439615" y="1090246"/>
            <a:ext cx="8497351" cy="3482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GB" sz="2400">
                <a:solidFill>
                  <a:srgbClr val="C00000"/>
                </a:solidFill>
              </a:rPr>
              <a:t>Primality test </a:t>
            </a:r>
            <a:r>
              <a:rPr lang="en-GB" sz="2400"/>
              <a:t>is a classic programming </a:t>
            </a:r>
            <a:r>
              <a:rPr lang="en-GB" sz="2400" smtClean="0"/>
              <a:t>problem</a:t>
            </a:r>
            <a:endParaRPr lang="en-US" sz="2400" dirty="0" smtClean="0"/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GB" sz="2000"/>
              <a:t>Given a positive integer, determine whether it is </a:t>
            </a:r>
            <a:r>
              <a:rPr lang="en-GB" sz="2000" smtClean="0"/>
              <a:t>a prime</a:t>
            </a:r>
            <a:endParaRPr lang="en-US" sz="2000"/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 smtClean="0"/>
              <a:t>A prime</a:t>
            </a:r>
            <a:r>
              <a:rPr lang="en-GB" sz="2000" smtClean="0"/>
              <a:t> </a:t>
            </a:r>
            <a:r>
              <a:rPr lang="en-GB" sz="2000"/>
              <a:t>number has </a:t>
            </a:r>
            <a:r>
              <a:rPr lang="en-GB" sz="2000" i="1">
                <a:solidFill>
                  <a:srgbClr val="C00000"/>
                </a:solidFill>
              </a:rPr>
              <a:t>two</a:t>
            </a:r>
            <a:r>
              <a:rPr lang="en-GB" sz="2000"/>
              <a:t> distinct factors (divisors): 1 and itself. Examples: 2, 3, 5, 7, 11, ... (Note: 1 is </a:t>
            </a:r>
            <a:r>
              <a:rPr lang="en-GB" sz="2000" u="sng"/>
              <a:t>not</a:t>
            </a:r>
            <a:r>
              <a:rPr lang="en-GB" sz="2000"/>
              <a:t> a prime</a:t>
            </a:r>
            <a:r>
              <a:rPr lang="en-GB" sz="2000" smtClean="0"/>
              <a:t>!)</a:t>
            </a:r>
            <a:endParaRPr lang="en-US" sz="2000" smtClean="0"/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smtClean="0"/>
              <a:t>Write a program </a:t>
            </a:r>
            <a:r>
              <a:rPr lang="en-US" sz="2400" smtClean="0">
                <a:solidFill>
                  <a:srgbClr val="0000FF"/>
                </a:solidFill>
              </a:rPr>
              <a:t>PrimeTest.c</a:t>
            </a:r>
            <a:r>
              <a:rPr lang="en-US" sz="2400" smtClean="0"/>
              <a:t>. You should include a function </a:t>
            </a:r>
            <a:r>
              <a:rPr lang="en-US" sz="2400" smtClean="0">
                <a:solidFill>
                  <a:srgbClr val="0000FF"/>
                </a:solidFill>
              </a:rPr>
              <a:t>is_prime(int)</a:t>
            </a:r>
            <a:r>
              <a:rPr lang="en-US" sz="2400" smtClean="0"/>
              <a:t>. (What value should the function return?)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smtClean="0"/>
              <a:t>This exercise is mounted on CodeCrunch.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62795" y="4356008"/>
            <a:ext cx="20718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smtClean="0"/>
              <a:t>Sample runs:</a:t>
            </a:r>
            <a:endParaRPr lang="en-US" sz="2400" i="1"/>
          </a:p>
        </p:txBody>
      </p:sp>
      <p:sp>
        <p:nvSpPr>
          <p:cNvPr id="11" name="TextBox 10"/>
          <p:cNvSpPr txBox="1"/>
          <p:nvPr/>
        </p:nvSpPr>
        <p:spPr>
          <a:xfrm>
            <a:off x="2967957" y="4568831"/>
            <a:ext cx="5359883" cy="707886"/>
          </a:xfrm>
          <a:prstGeom prst="rect">
            <a:avLst/>
          </a:prstGeom>
          <a:ln>
            <a:solidFill>
              <a:srgbClr val="800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Enter a positive integer: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131</a:t>
            </a:r>
          </a:p>
          <a:p>
            <a:pPr>
              <a:defRPr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131 is a prime.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967957" y="5493797"/>
            <a:ext cx="5344008" cy="707886"/>
          </a:xfrm>
          <a:prstGeom prst="rect">
            <a:avLst/>
          </a:prstGeom>
          <a:ln>
            <a:solidFill>
              <a:srgbClr val="800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Enter a positive integer: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713</a:t>
            </a:r>
          </a:p>
          <a:p>
            <a:pPr>
              <a:defRPr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713 is not a prime.</a:t>
            </a:r>
          </a:p>
        </p:txBody>
      </p:sp>
    </p:spTree>
    <p:extLst>
      <p:ext uri="{BB962C8B-B14F-4D97-AF65-F5344CB8AC3E}">
        <p14:creationId xmlns:p14="http://schemas.microsoft.com/office/powerpoint/2010/main" val="230095528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 animBg="1"/>
      <p:bldP spid="1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smtClean="0">
                <a:solidFill>
                  <a:srgbClr val="0000FF"/>
                </a:solidFill>
              </a:rPr>
              <a:t>Things-To-Do</a:t>
            </a:r>
            <a:endParaRPr lang="en-GB" dirty="0" smtClean="0">
              <a:solidFill>
                <a:srgbClr val="0000FF"/>
              </a:solidFill>
            </a:endParaRPr>
          </a:p>
        </p:txBody>
      </p:sp>
      <p:sp>
        <p:nvSpPr>
          <p:cNvPr id="24582" name="Footer Placeholder 4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</a:t>
            </a:r>
            <a:r>
              <a:rPr lang="en-US" smtClean="0"/>
              <a:t>(AY2014/5 </a:t>
            </a:r>
            <a:r>
              <a:rPr lang="en-US" dirty="0" smtClean="0"/>
              <a:t>Semester 1)</a:t>
            </a:r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Week4</a:t>
            </a:r>
            <a:r>
              <a:rPr smtClean="0"/>
              <a:t> </a:t>
            </a:r>
            <a:r>
              <a:rPr dirty="0" smtClean="0"/>
              <a:t>- </a:t>
            </a:r>
            <a:fld id="{628B8346-B709-406B-887E-3E0CC6DA1327}" type="slidenum">
              <a:rPr smtClean="0"/>
              <a:pPr>
                <a:defRPr/>
              </a:pPr>
              <a:t>21</a:t>
            </a:fld>
            <a:endParaRPr dirty="0"/>
          </a:p>
        </p:txBody>
      </p:sp>
      <p:sp>
        <p:nvSpPr>
          <p:cNvPr id="10" name="HighlightTextShape201406241503265130"/>
          <p:cNvSpPr>
            <a:spLocks noChangeArrowheads="1"/>
          </p:cNvSpPr>
          <p:nvPr/>
        </p:nvSpPr>
        <p:spPr bwMode="auto">
          <a:xfrm>
            <a:off x="491319" y="1213338"/>
            <a:ext cx="7890681" cy="52339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 smtClean="0">
                <a:solidFill>
                  <a:srgbClr val="C00000"/>
                </a:solidFill>
              </a:rPr>
              <a:t>Revise</a:t>
            </a:r>
          </a:p>
          <a:p>
            <a:pPr marL="800100" lvl="1" indent="-342900">
              <a:spcBef>
                <a:spcPts val="3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Chapter 4 Lessons 4.1 – 4.6, Beginning Decision Making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 smtClean="0">
                <a:solidFill>
                  <a:srgbClr val="C00000"/>
                </a:solidFill>
              </a:rPr>
              <a:t>Deadline for Lab #1</a:t>
            </a:r>
            <a:endParaRPr lang="en-US" sz="2800" dirty="0">
              <a:solidFill>
                <a:srgbClr val="C00000"/>
              </a:solidFill>
            </a:endParaRPr>
          </a:p>
          <a:p>
            <a:pPr marL="800100" lvl="1" indent="-342900">
              <a:spcBef>
                <a:spcPts val="3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Deadline: 6 September 2014, Saturday, 9am</a:t>
            </a:r>
            <a:endParaRPr lang="en-US" sz="2400" dirty="0"/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 smtClean="0">
                <a:solidFill>
                  <a:srgbClr val="C00000"/>
                </a:solidFill>
                <a:cs typeface="Courier New" pitchFamily="49" charset="0"/>
              </a:rPr>
              <a:t>Lab #2 released</a:t>
            </a:r>
          </a:p>
          <a:p>
            <a:pPr marL="800100" lvl="1" indent="-342900">
              <a:spcBef>
                <a:spcPts val="3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>
                <a:cs typeface="Courier New" pitchFamily="49" charset="0"/>
              </a:rPr>
              <a:t>Deadline: 13 September 2014, Saturday, 9am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 smtClean="0">
                <a:solidFill>
                  <a:srgbClr val="C00000"/>
                </a:solidFill>
                <a:cs typeface="Courier New" pitchFamily="49" charset="0"/>
              </a:rPr>
              <a:t>Preparation for next week</a:t>
            </a:r>
            <a:endParaRPr lang="en-US" sz="2800" dirty="0">
              <a:solidFill>
                <a:srgbClr val="C00000"/>
              </a:solidFill>
              <a:cs typeface="Courier New" pitchFamily="49" charset="0"/>
            </a:endParaRP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>
                <a:cs typeface="Courier New" pitchFamily="49" charset="0"/>
              </a:rPr>
              <a:t>Chapter 6: Numeric Arrays</a:t>
            </a:r>
          </a:p>
          <a:p>
            <a:pPr marL="342900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 smtClean="0">
                <a:cs typeface="Courier New" pitchFamily="49" charset="0"/>
              </a:rPr>
              <a:t>Continue to do </a:t>
            </a:r>
            <a:r>
              <a:rPr lang="en-US" sz="2800" dirty="0">
                <a:cs typeface="Courier New" pitchFamily="49" charset="0"/>
              </a:rPr>
              <a:t>practice exercises on </a:t>
            </a:r>
            <a:r>
              <a:rPr lang="en-US" sz="2800" dirty="0" err="1" smtClean="0">
                <a:cs typeface="Courier New" pitchFamily="49" charset="0"/>
              </a:rPr>
              <a:t>CodeCrunch</a:t>
            </a:r>
            <a:endParaRPr lang="en-US" sz="2800" dirty="0">
              <a:cs typeface="Courier New" pitchFamily="49" charset="0"/>
            </a:endParaRPr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pic>
        <p:nvPicPr>
          <p:cNvPr id="7" name="Picture 6" descr="youngboyreading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84431" y="4850968"/>
            <a:ext cx="1284932" cy="148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5" descr="MCj0424820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84431" y="2576266"/>
            <a:ext cx="1020762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6383975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73163" y="2824163"/>
            <a:ext cx="6751637" cy="1143000"/>
          </a:xfrm>
        </p:spPr>
        <p:txBody>
          <a:bodyPr/>
          <a:lstStyle/>
          <a:p>
            <a:pPr algn="ctr" eaLnBrk="1" hangingPunct="1"/>
            <a:r>
              <a:rPr lang="en-GB" dirty="0" smtClean="0">
                <a:solidFill>
                  <a:srgbClr val="9933FF"/>
                </a:solidFill>
                <a:latin typeface="+mn-lt"/>
              </a:rPr>
              <a:t>End of File</a:t>
            </a:r>
          </a:p>
        </p:txBody>
      </p:sp>
      <p:sp>
        <p:nvSpPr>
          <p:cNvPr id="3" name="[Date Placeholder 3]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noFill/>
        </p:spPr>
        <p:txBody>
          <a:bodyPr/>
          <a:lstStyle/>
          <a:p>
            <a:pPr algn="l"/>
            <a:r>
              <a:rPr lang="en-US" dirty="0" smtClean="0"/>
              <a:t>CS1010 </a:t>
            </a:r>
            <a:r>
              <a:rPr lang="en-US" smtClean="0"/>
              <a:t>(AY2014/5 </a:t>
            </a:r>
            <a:r>
              <a:rPr lang="en-US" dirty="0" smtClean="0"/>
              <a:t>Semester 1)</a:t>
            </a:r>
          </a:p>
        </p:txBody>
      </p:sp>
      <p:sp>
        <p:nvSpPr>
          <p:cNvPr id="4" name="[Slide Number Placeholder 42]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Week4</a:t>
            </a:r>
            <a:r>
              <a:rPr smtClean="0"/>
              <a:t> </a:t>
            </a:r>
            <a:r>
              <a:rPr dirty="0" smtClean="0"/>
              <a:t>- </a:t>
            </a:r>
            <a:fld id="{628B8346-B709-406B-887E-3E0CC6DA1327}" type="slidenum">
              <a:rPr smtClean="0"/>
              <a:pPr>
                <a:defRPr/>
              </a:pPr>
              <a:t>22</a:t>
            </a:fld>
            <a:endParaRPr dirty="0"/>
          </a:p>
        </p:txBody>
      </p:sp>
      <p:sp>
        <p:nvSpPr>
          <p:cNvPr id="5" name="[Footer Placeholder 41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Tracing </a:t>
            </a:r>
            <a:r>
              <a:rPr lang="en-GB" sz="3600" i="1" smtClean="0">
                <a:solidFill>
                  <a:srgbClr val="0000FF"/>
                </a:solidFill>
                <a:latin typeface="Garamond" panose="02020404030301010803" pitchFamily="18" charset="0"/>
              </a:rPr>
              <a:t>while</a:t>
            </a:r>
            <a:r>
              <a:rPr lang="en-GB" sz="3600" smtClean="0">
                <a:solidFill>
                  <a:srgbClr val="0000FF"/>
                </a:solidFill>
              </a:rPr>
              <a:t> Loop (1/4</a:t>
            </a:r>
            <a:r>
              <a:rPr lang="en-GB" sz="3600" dirty="0" smtClean="0">
                <a:solidFill>
                  <a:srgbClr val="0000FF"/>
                </a:solidFill>
              </a:rPr>
              <a:t>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Week4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3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23" name="[Rectangle 3]"/>
          <p:cNvSpPr txBox="1">
            <a:spLocks noChangeArrowheads="1"/>
          </p:cNvSpPr>
          <p:nvPr/>
        </p:nvSpPr>
        <p:spPr>
          <a:xfrm>
            <a:off x="471488" y="1235825"/>
            <a:ext cx="7948612" cy="8994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mtClean="0"/>
              <a:t>Trace the following codes manually and write out their outputs</a:t>
            </a:r>
            <a:endParaRPr lang="en-GB" sz="2800" smtClean="0"/>
          </a:p>
        </p:txBody>
      </p:sp>
      <p:grpSp>
        <p:nvGrpSpPr>
          <p:cNvPr id="24" name="[Group 13]"/>
          <p:cNvGrpSpPr>
            <a:grpSpLocks/>
          </p:cNvGrpSpPr>
          <p:nvPr/>
        </p:nvGrpSpPr>
        <p:grpSpPr bwMode="auto">
          <a:xfrm>
            <a:off x="371475" y="2189652"/>
            <a:ext cx="4175125" cy="1976437"/>
            <a:chOff x="370702" y="2347783"/>
            <a:chExt cx="4176584" cy="1975973"/>
          </a:xfrm>
        </p:grpSpPr>
        <p:sp>
          <p:nvSpPr>
            <p:cNvPr id="25" name="TextBox 24"/>
            <p:cNvSpPr txBox="1"/>
            <p:nvPr/>
          </p:nvSpPr>
          <p:spPr>
            <a:xfrm>
              <a:off x="1018628" y="2384286"/>
              <a:ext cx="3528658" cy="193947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tabLst>
                  <a:tab pos="457200" algn="l"/>
                </a:tabLst>
                <a:defRPr/>
              </a:pPr>
              <a:r>
                <a:rPr lang="en-US" sz="2000" b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2000" b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a </a:t>
              </a:r>
              <a:r>
                <a:rPr lang="en-US" sz="20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= </a:t>
              </a:r>
              <a:r>
                <a:rPr lang="en-US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20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457200" algn="l"/>
                </a:tabLst>
                <a:defRPr/>
              </a:pPr>
              <a:r>
                <a:rPr lang="en-US" sz="20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while</a:t>
              </a:r>
              <a:r>
                <a:rPr lang="en-US" sz="20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(a*a &lt; 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100</a:t>
              </a:r>
              <a:r>
                <a:rPr lang="en-US" sz="20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pPr>
                <a:tabLst>
                  <a:tab pos="457200" algn="l"/>
                </a:tabLst>
                <a:defRPr/>
              </a:pPr>
              <a:r>
                <a:rPr lang="en-US" sz="20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2000" b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20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20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 </a:t>
              </a:r>
              <a:r>
                <a:rPr lang="en-US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20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a);</a:t>
              </a:r>
            </a:p>
            <a:p>
              <a:pPr>
                <a:tabLst>
                  <a:tab pos="457200" algn="l"/>
                </a:tabLst>
                <a:defRPr/>
              </a:pPr>
              <a:r>
                <a:rPr lang="en-US" sz="20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2000" b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a </a:t>
              </a:r>
              <a:r>
                <a:rPr lang="en-US" sz="20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*= </a:t>
              </a:r>
              <a:r>
                <a:rPr lang="en-US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20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457200" algn="l"/>
                </a:tabLst>
                <a:defRPr/>
              </a:pPr>
              <a:r>
                <a:rPr lang="en-US" sz="20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}</a:t>
              </a:r>
            </a:p>
            <a:p>
              <a:pPr>
                <a:tabLst>
                  <a:tab pos="457200" algn="l"/>
                </a:tabLst>
                <a:defRPr/>
              </a:pPr>
              <a:r>
                <a:rPr lang="en-US" sz="20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20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20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\n</a:t>
              </a:r>
              <a:r>
                <a:rPr lang="en-US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20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);</a:t>
              </a:r>
            </a:p>
          </p:txBody>
        </p:sp>
        <p:sp>
          <p:nvSpPr>
            <p:cNvPr id="26" name="TextBox 10"/>
            <p:cNvSpPr txBox="1">
              <a:spLocks noChangeArrowheads="1"/>
            </p:cNvSpPr>
            <p:nvPr/>
          </p:nvSpPr>
          <p:spPr bwMode="auto">
            <a:xfrm>
              <a:off x="370702" y="2347783"/>
              <a:ext cx="531341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 dirty="0"/>
                <a:t>(a)</a:t>
              </a:r>
              <a:endParaRPr lang="en-SG" sz="2000" dirty="0"/>
            </a:p>
          </p:txBody>
        </p:sp>
      </p:grpSp>
      <p:grpSp>
        <p:nvGrpSpPr>
          <p:cNvPr id="27" name="[Group 14]"/>
          <p:cNvGrpSpPr>
            <a:grpSpLocks/>
          </p:cNvGrpSpPr>
          <p:nvPr/>
        </p:nvGrpSpPr>
        <p:grpSpPr bwMode="auto">
          <a:xfrm>
            <a:off x="371475" y="4307378"/>
            <a:ext cx="6853784" cy="1964390"/>
            <a:chOff x="370702" y="4464908"/>
            <a:chExt cx="6854610" cy="1964481"/>
          </a:xfrm>
        </p:grpSpPr>
        <p:sp>
          <p:nvSpPr>
            <p:cNvPr id="28" name="TextBox 27"/>
            <p:cNvSpPr txBox="1"/>
            <p:nvPr/>
          </p:nvSpPr>
          <p:spPr>
            <a:xfrm>
              <a:off x="1018480" y="4490307"/>
              <a:ext cx="6206832" cy="193908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tabLst>
                  <a:tab pos="457200" algn="l"/>
                </a:tabLst>
                <a:defRPr/>
              </a:pPr>
              <a:r>
                <a:rPr lang="en-US" sz="2000" b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2000" b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b </a:t>
              </a:r>
              <a:r>
                <a:rPr lang="en-US" sz="20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= </a:t>
              </a:r>
              <a:r>
                <a:rPr lang="en-US" sz="2000" b="1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20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</a:t>
              </a:r>
              <a:r>
                <a:rPr lang="en-US" sz="2000" b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20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c = 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9</a:t>
              </a:r>
              <a:r>
                <a:rPr lang="en-US" sz="20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457200" algn="l"/>
                </a:tabLst>
                <a:defRPr/>
              </a:pPr>
              <a:r>
                <a:rPr lang="en-US" sz="20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while</a:t>
              </a:r>
              <a:r>
                <a:rPr lang="en-US" sz="20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(b &lt; c) {</a:t>
              </a:r>
            </a:p>
            <a:p>
              <a:pPr>
                <a:tabLst>
                  <a:tab pos="457200" algn="l"/>
                </a:tabLst>
                <a:defRPr/>
              </a:pPr>
              <a:r>
                <a:rPr lang="en-US" sz="20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2000" b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20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"b=</a:t>
              </a:r>
              <a:r>
                <a:rPr lang="en-US" sz="20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,</a:t>
              </a:r>
              <a:r>
                <a:rPr lang="en-US" sz="20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c=</a:t>
              </a:r>
              <a:r>
                <a:rPr lang="en-US" sz="20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%d\n</a:t>
              </a:r>
              <a:r>
                <a:rPr lang="en-US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20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b, c);</a:t>
              </a:r>
            </a:p>
            <a:p>
              <a:pPr>
                <a:tabLst>
                  <a:tab pos="457200" algn="l"/>
                </a:tabLst>
                <a:defRPr/>
              </a:pPr>
              <a:r>
                <a:rPr lang="en-US" sz="20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2000" b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b</a:t>
              </a:r>
              <a:r>
                <a:rPr lang="en-US" sz="20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++; c--;</a:t>
              </a:r>
            </a:p>
            <a:p>
              <a:pPr>
                <a:tabLst>
                  <a:tab pos="457200" algn="l"/>
                </a:tabLst>
                <a:defRPr/>
              </a:pP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}</a:t>
              </a:r>
            </a:p>
            <a:p>
              <a:pPr>
                <a:tabLst>
                  <a:tab pos="457200" algn="l"/>
                </a:tabLst>
                <a:defRPr/>
              </a:pPr>
              <a:r>
                <a:rPr lang="en-US" sz="20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"outside: b=</a:t>
              </a:r>
              <a:r>
                <a:rPr lang="en-US" sz="20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,</a:t>
              </a: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c=</a:t>
              </a:r>
              <a:r>
                <a:rPr lang="en-US" sz="20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%d\n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b, c);</a:t>
              </a:r>
              <a:endPara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" name="TextBox 11"/>
            <p:cNvSpPr txBox="1">
              <a:spLocks noChangeArrowheads="1"/>
            </p:cNvSpPr>
            <p:nvPr/>
          </p:nvSpPr>
          <p:spPr bwMode="auto">
            <a:xfrm>
              <a:off x="370702" y="4464908"/>
              <a:ext cx="531341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/>
                <a:t>(b)</a:t>
              </a:r>
              <a:endParaRPr lang="en-SG" sz="2000"/>
            </a:p>
          </p:txBody>
        </p:sp>
      </p:grpSp>
      <p:sp>
        <p:nvSpPr>
          <p:cNvPr id="30" name="[TextBox 29]"/>
          <p:cNvSpPr txBox="1"/>
          <p:nvPr/>
        </p:nvSpPr>
        <p:spPr>
          <a:xfrm>
            <a:off x="4475352" y="2389754"/>
            <a:ext cx="1590155" cy="400050"/>
          </a:xfrm>
          <a:prstGeom prst="rect">
            <a:avLst/>
          </a:prstGeom>
          <a:solidFill>
            <a:srgbClr val="99FF66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1 2 4 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8</a:t>
            </a:r>
            <a:endParaRPr lang="en-SG" sz="20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1" name="[TextBox 30]"/>
          <p:cNvSpPr txBox="1"/>
          <p:nvPr/>
        </p:nvSpPr>
        <p:spPr>
          <a:xfrm>
            <a:off x="6265888" y="3714381"/>
            <a:ext cx="2683240" cy="1938992"/>
          </a:xfrm>
          <a:prstGeom prst="rect">
            <a:avLst/>
          </a:prstGeom>
          <a:solidFill>
            <a:srgbClr val="99FF66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b=0, 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c=9</a:t>
            </a:r>
            <a:endParaRPr lang="en-US" sz="20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b=1, 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c=8</a:t>
            </a:r>
            <a:endParaRPr lang="en-US" sz="20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b=2, 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c=7</a:t>
            </a:r>
          </a:p>
          <a:p>
            <a:pPr>
              <a:defRPr/>
            </a:pP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b=3, c=6</a:t>
            </a:r>
          </a:p>
          <a:p>
            <a:pPr>
              <a:defRPr/>
            </a:pP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b=4, c=5</a:t>
            </a:r>
          </a:p>
          <a:p>
            <a:pPr>
              <a:defRPr/>
            </a:pPr>
            <a:r>
              <a:rPr lang="en-US" sz="20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outside:b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=5, c=4</a:t>
            </a:r>
          </a:p>
        </p:txBody>
      </p:sp>
    </p:spTree>
    <p:extLst>
      <p:ext uri="{BB962C8B-B14F-4D97-AF65-F5344CB8AC3E}">
        <p14:creationId xmlns:p14="http://schemas.microsoft.com/office/powerpoint/2010/main" val="65519613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Tracing </a:t>
            </a:r>
            <a:r>
              <a:rPr lang="en-GB" sz="3600" i="1" smtClean="0">
                <a:solidFill>
                  <a:srgbClr val="0000FF"/>
                </a:solidFill>
                <a:latin typeface="Garamond" panose="02020404030301010803" pitchFamily="18" charset="0"/>
              </a:rPr>
              <a:t>while</a:t>
            </a:r>
            <a:r>
              <a:rPr lang="en-GB" sz="3600" smtClean="0">
                <a:solidFill>
                  <a:srgbClr val="0000FF"/>
                </a:solidFill>
              </a:rPr>
              <a:t> Loop (2/4</a:t>
            </a:r>
            <a:r>
              <a:rPr lang="en-GB" sz="3600" dirty="0" smtClean="0">
                <a:solidFill>
                  <a:srgbClr val="0000FF"/>
                </a:solidFill>
              </a:rPr>
              <a:t>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Week4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4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23" name="Rectangle 3"/>
          <p:cNvSpPr txBox="1">
            <a:spLocks noChangeArrowheads="1"/>
          </p:cNvSpPr>
          <p:nvPr/>
        </p:nvSpPr>
        <p:spPr>
          <a:xfrm>
            <a:off x="471488" y="1235825"/>
            <a:ext cx="7948612" cy="1964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2800"/>
              <a:t>Example: Given a positive integer </a:t>
            </a:r>
            <a:r>
              <a:rPr lang="en-GB" sz="2800" i="1"/>
              <a:t>n</a:t>
            </a:r>
            <a:r>
              <a:rPr lang="en-GB" sz="2800"/>
              <a:t>, print out its digits from least significant to most </a:t>
            </a:r>
            <a:r>
              <a:rPr lang="en-GB" sz="2800" smtClean="0"/>
              <a:t>significant.</a:t>
            </a:r>
          </a:p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2800" smtClean="0"/>
              <a:t>Sample run:</a:t>
            </a:r>
          </a:p>
          <a:p>
            <a:pPr marL="457200" indent="-457200" fontAlgn="auto">
              <a:spcAft>
                <a:spcPts val="0"/>
              </a:spcAft>
              <a:buSzPct val="120000"/>
              <a:buFont typeface="Wingdings" pitchFamily="2" charset="2"/>
              <a:buNone/>
            </a:pPr>
            <a:endParaRPr lang="en-GB" b="1" smtClean="0">
              <a:solidFill>
                <a:srgbClr val="0000FF"/>
              </a:solidFill>
            </a:endParaRPr>
          </a:p>
          <a:p>
            <a:pPr marL="457200" indent="-457200" fontAlgn="auto">
              <a:spcAft>
                <a:spcPts val="0"/>
              </a:spcAft>
              <a:buSzPct val="120000"/>
              <a:buFont typeface="Wingdings" pitchFamily="2" charset="2"/>
              <a:buNone/>
            </a:pPr>
            <a:endParaRPr lang="en-GB" b="1" smtClean="0">
              <a:solidFill>
                <a:srgbClr val="0000FF"/>
              </a:solidFill>
            </a:endParaRPr>
          </a:p>
          <a:p>
            <a:pPr marL="457200" indent="-457200" fontAlgn="auto">
              <a:spcAft>
                <a:spcPts val="0"/>
              </a:spcAft>
              <a:buSzPct val="120000"/>
              <a:buFont typeface="Wingdings" pitchFamily="2" charset="2"/>
              <a:buNone/>
            </a:pPr>
            <a:endParaRPr lang="en-GB" b="1" smtClean="0">
              <a:solidFill>
                <a:srgbClr val="0000FF"/>
              </a:solidFill>
            </a:endParaRPr>
          </a:p>
          <a:p>
            <a:pPr marL="457200" indent="-457200" fontAlgn="auto">
              <a:spcAft>
                <a:spcPts val="0"/>
              </a:spcAft>
              <a:buSzPct val="120000"/>
              <a:buFont typeface="Wingdings" pitchFamily="2" charset="2"/>
              <a:buNone/>
            </a:pPr>
            <a:endParaRPr lang="en-GB" b="1" smtClean="0">
              <a:solidFill>
                <a:srgbClr val="0000FF"/>
              </a:solidFill>
            </a:endParaRPr>
          </a:p>
          <a:p>
            <a:pPr marL="457200" indent="-457200" fontAlgn="auto">
              <a:spcAft>
                <a:spcPts val="0"/>
              </a:spcAft>
              <a:buSzPct val="120000"/>
              <a:buFont typeface="Wingdings" pitchFamily="2" charset="2"/>
              <a:buNone/>
            </a:pPr>
            <a:endParaRPr lang="en-GB" sz="2000" dirty="0" smtClean="0">
              <a:solidFill>
                <a:srgbClr val="0000FF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404363" y="3249791"/>
            <a:ext cx="6082861" cy="230832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Enter a positive integer: </a:t>
            </a:r>
            <a:r>
              <a:rPr lang="en-US" sz="24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28943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3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4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9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8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89550836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Tracing </a:t>
            </a:r>
            <a:r>
              <a:rPr lang="en-GB" sz="3600" i="1" smtClean="0">
                <a:solidFill>
                  <a:srgbClr val="0000FF"/>
                </a:solidFill>
                <a:latin typeface="Garamond" panose="02020404030301010803" pitchFamily="18" charset="0"/>
              </a:rPr>
              <a:t>while</a:t>
            </a:r>
            <a:r>
              <a:rPr lang="en-GB" sz="3600" smtClean="0">
                <a:solidFill>
                  <a:srgbClr val="0000FF"/>
                </a:solidFill>
              </a:rPr>
              <a:t> Loop (3/4</a:t>
            </a:r>
            <a:r>
              <a:rPr lang="en-GB" sz="3600" dirty="0" smtClean="0">
                <a:solidFill>
                  <a:srgbClr val="0000FF"/>
                </a:solidFill>
              </a:rPr>
              <a:t>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Week4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5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23" name="Rectangle 3"/>
          <p:cNvSpPr txBox="1">
            <a:spLocks noChangeArrowheads="1"/>
          </p:cNvSpPr>
          <p:nvPr/>
        </p:nvSpPr>
        <p:spPr>
          <a:xfrm>
            <a:off x="471488" y="1235825"/>
            <a:ext cx="7948612" cy="1964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2800"/>
              <a:t>Example: Given a positive integer </a:t>
            </a:r>
            <a:r>
              <a:rPr lang="en-GB" sz="2800" i="1"/>
              <a:t>n</a:t>
            </a:r>
            <a:r>
              <a:rPr lang="en-GB" sz="2800"/>
              <a:t>, print out its digits from least significant to most </a:t>
            </a:r>
            <a:r>
              <a:rPr lang="en-GB" sz="2800" smtClean="0"/>
              <a:t>significant.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1678898" y="2607080"/>
            <a:ext cx="5242163" cy="3426140"/>
            <a:chOff x="1678898" y="2607080"/>
            <a:chExt cx="5242163" cy="3426140"/>
          </a:xfrm>
        </p:grpSpPr>
        <p:sp>
          <p:nvSpPr>
            <p:cNvPr id="10" name="TextBox 9"/>
            <p:cNvSpPr txBox="1"/>
            <p:nvPr/>
          </p:nvSpPr>
          <p:spPr>
            <a:xfrm>
              <a:off x="1678898" y="2863121"/>
              <a:ext cx="4991725" cy="3170099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</a:t>
              </a:r>
              <a:r>
                <a:rPr lang="en-US" sz="2000" b="1" dirty="0" err="1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Precond</a:t>
              </a:r>
              <a:r>
                <a:rPr lang="en-US" sz="2000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: n &gt; 0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 </a:t>
              </a:r>
              <a:r>
                <a:rPr lang="en-US" sz="2000" b="1" dirty="0" err="1" smtClean="0">
                  <a:latin typeface="Courier New" pitchFamily="49" charset="0"/>
                  <a:cs typeface="Courier New" pitchFamily="49" charset="0"/>
                </a:rPr>
                <a:t>print_digits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20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20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20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n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)  {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20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 digit;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endParaRPr lang="en-US" sz="2000" b="1" dirty="0" smtClean="0">
                <a:latin typeface="Courier New" pitchFamily="49" charset="0"/>
                <a:cs typeface="Courier New" pitchFamily="49" charset="0"/>
              </a:endParaRP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20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while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 (n &gt; 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		digit = n%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10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US" sz="2000" b="1" dirty="0" err="1" smtClean="0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20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%d\n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, digit);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pt-BR" sz="2000" b="1" dirty="0" smtClean="0">
                  <a:latin typeface="Courier New" pitchFamily="49" charset="0"/>
                  <a:cs typeface="Courier New" pitchFamily="49" charset="0"/>
                </a:rPr>
                <a:t>		n /= </a:t>
              </a:r>
              <a:r>
                <a:rPr lang="pt-BR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10</a:t>
              </a:r>
              <a:r>
                <a:rPr lang="pt-BR" sz="2000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pt-BR" sz="2000" b="1" dirty="0" smtClean="0">
                  <a:latin typeface="Courier New" pitchFamily="49" charset="0"/>
                  <a:cs typeface="Courier New" pitchFamily="49" charset="0"/>
                </a:rPr>
                <a:t>	}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pt-BR" sz="2000" b="1" dirty="0" smtClean="0">
                  <a:latin typeface="Courier New" pitchFamily="49" charset="0"/>
                  <a:cs typeface="Courier New" pitchFamily="49" charset="0"/>
                </a:rPr>
                <a:t>}</a:t>
              </a:r>
              <a:endParaRPr lang="en-SG" sz="20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640072" y="2607080"/>
              <a:ext cx="2280989" cy="369332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mtClean="0"/>
                <a:t>Week4_PrintDigits.c</a:t>
              </a:r>
              <a:endParaRPr lang="en-SG" dirty="0"/>
            </a:p>
          </p:txBody>
        </p:sp>
      </p:grpSp>
    </p:spTree>
    <p:extLst>
      <p:ext uri="{BB962C8B-B14F-4D97-AF65-F5344CB8AC3E}">
        <p14:creationId xmlns:p14="http://schemas.microsoft.com/office/powerpoint/2010/main" val="363403551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>
              <a:tabLst>
                <a:tab pos="4291013" algn="l"/>
              </a:tabLst>
            </a:pPr>
            <a:r>
              <a:rPr lang="en-GB" sz="3600" smtClean="0">
                <a:solidFill>
                  <a:srgbClr val="0000FF"/>
                </a:solidFill>
              </a:rPr>
              <a:t>Tracing </a:t>
            </a:r>
            <a:r>
              <a:rPr lang="en-GB" sz="3600" i="1" smtClean="0">
                <a:solidFill>
                  <a:srgbClr val="0000FF"/>
                </a:solidFill>
                <a:latin typeface="Garamond" panose="02020404030301010803" pitchFamily="18" charset="0"/>
              </a:rPr>
              <a:t>while</a:t>
            </a:r>
            <a:r>
              <a:rPr lang="en-GB" sz="3600" smtClean="0">
                <a:solidFill>
                  <a:srgbClr val="0000FF"/>
                </a:solidFill>
              </a:rPr>
              <a:t> Loop (4/4</a:t>
            </a:r>
            <a:r>
              <a:rPr lang="en-GB" sz="3600" dirty="0" smtClean="0">
                <a:solidFill>
                  <a:srgbClr val="0000FF"/>
                </a:solidFill>
              </a:rPr>
              <a:t>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Week4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6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grpSp>
        <p:nvGrpSpPr>
          <p:cNvPr id="13" name="[Group 12]"/>
          <p:cNvGrpSpPr/>
          <p:nvPr/>
        </p:nvGrpSpPr>
        <p:grpSpPr>
          <a:xfrm>
            <a:off x="674557" y="1317926"/>
            <a:ext cx="5300573" cy="3411150"/>
            <a:chOff x="674557" y="1317926"/>
            <a:chExt cx="5300573" cy="3411150"/>
          </a:xfrm>
        </p:grpSpPr>
        <p:sp>
          <p:nvSpPr>
            <p:cNvPr id="14" name="TextBox 13"/>
            <p:cNvSpPr txBox="1"/>
            <p:nvPr/>
          </p:nvSpPr>
          <p:spPr>
            <a:xfrm>
              <a:off x="674557" y="1558977"/>
              <a:ext cx="4991725" cy="3170099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</a:t>
              </a:r>
              <a:r>
                <a:rPr lang="en-US" sz="2000" b="1" dirty="0" err="1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Precond</a:t>
              </a:r>
              <a:r>
                <a:rPr lang="en-US" sz="2000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: n &gt; 0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 </a:t>
              </a:r>
              <a:r>
                <a:rPr lang="en-US" sz="2000" b="1" dirty="0" err="1" smtClean="0">
                  <a:latin typeface="Courier New" pitchFamily="49" charset="0"/>
                  <a:cs typeface="Courier New" pitchFamily="49" charset="0"/>
                </a:rPr>
                <a:t>print_digits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20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20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20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n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)  {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20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 digit;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endParaRPr lang="en-US" sz="2000" b="1" dirty="0" smtClean="0">
                <a:latin typeface="Courier New" pitchFamily="49" charset="0"/>
                <a:cs typeface="Courier New" pitchFamily="49" charset="0"/>
              </a:endParaRP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20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while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 (n &gt; 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		digit = n%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10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US" sz="2000" b="1" dirty="0" err="1" smtClean="0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20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%d\n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, digit);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pt-BR" sz="2000" b="1" dirty="0" smtClean="0">
                  <a:latin typeface="Courier New" pitchFamily="49" charset="0"/>
                  <a:cs typeface="Courier New" pitchFamily="49" charset="0"/>
                </a:rPr>
                <a:t>		n /= </a:t>
              </a:r>
              <a:r>
                <a:rPr lang="pt-BR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10</a:t>
              </a:r>
              <a:r>
                <a:rPr lang="pt-BR" sz="2000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pt-BR" sz="2000" b="1" dirty="0" smtClean="0">
                  <a:latin typeface="Courier New" pitchFamily="49" charset="0"/>
                  <a:cs typeface="Courier New" pitchFamily="49" charset="0"/>
                </a:rPr>
                <a:t>	}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pt-BR" sz="2000" b="1" dirty="0" smtClean="0">
                  <a:latin typeface="Courier New" pitchFamily="49" charset="0"/>
                  <a:cs typeface="Courier New" pitchFamily="49" charset="0"/>
                </a:rPr>
                <a:t>}</a:t>
              </a:r>
              <a:endParaRPr lang="en-SG" sz="2000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590761" y="1317926"/>
              <a:ext cx="2384369" cy="369332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mtClean="0"/>
                <a:t>Week4_PrintDigits.c</a:t>
              </a:r>
              <a:endParaRPr lang="en-SG" dirty="0"/>
            </a:p>
          </p:txBody>
        </p:sp>
      </p:grp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382647"/>
              </p:ext>
            </p:extLst>
          </p:nvPr>
        </p:nvGraphicFramePr>
        <p:xfrm>
          <a:off x="457199" y="4946753"/>
          <a:ext cx="8046721" cy="131133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06316"/>
                <a:gridCol w="899410"/>
                <a:gridCol w="871883"/>
                <a:gridCol w="1117278"/>
                <a:gridCol w="1117278"/>
                <a:gridCol w="1117278"/>
                <a:gridCol w="1117278"/>
              </a:tblGrid>
              <a:tr h="377421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n initially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28943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/>
                </a:tc>
              </a:tr>
              <a:tr h="377421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n @ point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28943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2894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289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28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2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/>
                </a:tc>
              </a:tr>
              <a:tr h="518853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digit @ point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***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3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4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9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8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2</a:t>
                      </a:r>
                      <a:endParaRPr lang="en-US" sz="20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5802924" y="2382176"/>
            <a:ext cx="29080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What are the values of </a:t>
            </a:r>
            <a:r>
              <a:rPr lang="en-US" sz="2400" i="1" dirty="0" smtClean="0"/>
              <a:t>n</a:t>
            </a:r>
            <a:r>
              <a:rPr lang="en-US" sz="2400" dirty="0" smtClean="0"/>
              <a:t> and </a:t>
            </a:r>
            <a:r>
              <a:rPr lang="en-US" sz="2400" i="1" dirty="0" smtClean="0"/>
              <a:t>digit</a:t>
            </a:r>
            <a:r>
              <a:rPr lang="en-US" sz="2400" dirty="0" smtClean="0"/>
              <a:t> after exiting the loop?</a:t>
            </a:r>
            <a:endParaRPr lang="en-US" sz="2400" dirty="0"/>
          </a:p>
        </p:txBody>
      </p:sp>
      <p:pic>
        <p:nvPicPr>
          <p:cNvPr id="18" name="Picture 2" descr="C:\Users\AdminNUS\AppData\Local\Microsoft\Windows\Temporary Internet Files\Content.IE5\XS0Z1PQB\MM900283575[1].gif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5535" y="2427746"/>
            <a:ext cx="678180" cy="716280"/>
          </a:xfrm>
          <a:prstGeom prst="rect">
            <a:avLst/>
          </a:prstGeom>
          <a:noFill/>
          <a:scene3d>
            <a:camera prst="orthographicFront">
              <a:rot lat="976198" lon="11507504" rev="7001468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784357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Tracing </a:t>
            </a:r>
            <a:r>
              <a:rPr lang="en-GB" sz="3600" i="1" smtClean="0">
                <a:solidFill>
                  <a:srgbClr val="0000FF"/>
                </a:solidFill>
                <a:latin typeface="Garamond" panose="02020404030301010803" pitchFamily="18" charset="0"/>
              </a:rPr>
              <a:t>for</a:t>
            </a:r>
            <a:r>
              <a:rPr lang="en-GB" sz="3600" smtClean="0">
                <a:solidFill>
                  <a:srgbClr val="0000FF"/>
                </a:solidFill>
              </a:rPr>
              <a:t> Loop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Week4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7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grpSp>
        <p:nvGrpSpPr>
          <p:cNvPr id="9" name="[Group 13]"/>
          <p:cNvGrpSpPr>
            <a:grpSpLocks/>
          </p:cNvGrpSpPr>
          <p:nvPr/>
        </p:nvGrpSpPr>
        <p:grpSpPr bwMode="auto">
          <a:xfrm>
            <a:off x="371475" y="2189652"/>
            <a:ext cx="5051864" cy="1667729"/>
            <a:chOff x="370702" y="2347783"/>
            <a:chExt cx="5053629" cy="1667337"/>
          </a:xfrm>
        </p:grpSpPr>
        <p:sp>
          <p:nvSpPr>
            <p:cNvPr id="10" name="TextBox 9"/>
            <p:cNvSpPr txBox="1"/>
            <p:nvPr/>
          </p:nvSpPr>
          <p:spPr>
            <a:xfrm>
              <a:off x="1018629" y="2384287"/>
              <a:ext cx="4405702" cy="1630833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tabLst>
                  <a:tab pos="457200" algn="l"/>
                </a:tabLst>
                <a:defRPr/>
              </a:pPr>
              <a:r>
                <a:rPr lang="en-US" sz="2000" b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 </a:t>
              </a:r>
              <a:r>
                <a:rPr lang="en-US" sz="2000" b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i, sum </a:t>
              </a:r>
              <a:r>
                <a:rPr lang="en-US" sz="20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= </a:t>
              </a:r>
              <a:r>
                <a:rPr lang="en-US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2000" b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</a:t>
              </a:r>
              <a:endPara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457200" algn="l"/>
                </a:tabLst>
                <a:defRPr/>
              </a:pPr>
              <a:r>
                <a:rPr lang="en-US" sz="2000" b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for</a:t>
              </a:r>
              <a:r>
                <a:rPr lang="en-US" sz="2000" b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(i=</a:t>
              </a:r>
              <a:r>
                <a:rPr lang="en-US" sz="2000" b="1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2000" b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 i &lt;= </a:t>
              </a:r>
              <a:r>
                <a:rPr lang="en-US" sz="2000" b="1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10</a:t>
              </a:r>
              <a:r>
                <a:rPr lang="en-US" sz="2000" b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 i+=</a:t>
              </a:r>
              <a:r>
                <a:rPr lang="en-US" sz="2000" b="1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2000" b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) </a:t>
              </a:r>
              <a:r>
                <a:rPr lang="en-US" sz="20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{</a:t>
              </a:r>
            </a:p>
            <a:p>
              <a:pPr>
                <a:tabLst>
                  <a:tab pos="457200" algn="l"/>
                </a:tabLst>
                <a:defRPr/>
              </a:pPr>
              <a:r>
                <a:rPr lang="en-US" sz="20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2000" b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sum += i;</a:t>
              </a:r>
              <a:endPara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457200" algn="l"/>
                </a:tabLst>
                <a:defRPr/>
              </a:pPr>
              <a:r>
                <a:rPr lang="en-US" sz="20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}</a:t>
              </a:r>
            </a:p>
            <a:p>
              <a:pPr>
                <a:tabLst>
                  <a:tab pos="457200" algn="l"/>
                </a:tabLst>
                <a:defRPr/>
              </a:pPr>
              <a:r>
                <a:rPr lang="en-US" sz="2000" b="1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2000" b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2000" b="1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"sum = </a:t>
              </a:r>
              <a:r>
                <a:rPr lang="en-US" sz="2000" b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%d\n</a:t>
              </a:r>
              <a:r>
                <a:rPr lang="en-US" sz="2000" b="1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2000" b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sum);</a:t>
              </a:r>
              <a:endPara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1" name="TextBox 10"/>
            <p:cNvSpPr txBox="1">
              <a:spLocks noChangeArrowheads="1"/>
            </p:cNvSpPr>
            <p:nvPr/>
          </p:nvSpPr>
          <p:spPr bwMode="auto">
            <a:xfrm>
              <a:off x="370702" y="2347783"/>
              <a:ext cx="531341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 dirty="0"/>
                <a:t>(a)</a:t>
              </a:r>
              <a:endParaRPr lang="en-SG" sz="2000" dirty="0"/>
            </a:p>
          </p:txBody>
        </p:sp>
      </p:grpSp>
      <p:grpSp>
        <p:nvGrpSpPr>
          <p:cNvPr id="13" name="[Group 14]"/>
          <p:cNvGrpSpPr>
            <a:grpSpLocks/>
          </p:cNvGrpSpPr>
          <p:nvPr/>
        </p:nvGrpSpPr>
        <p:grpSpPr bwMode="auto">
          <a:xfrm>
            <a:off x="371475" y="4307379"/>
            <a:ext cx="6571192" cy="2272167"/>
            <a:chOff x="370702" y="4464908"/>
            <a:chExt cx="6571984" cy="2272272"/>
          </a:xfrm>
        </p:grpSpPr>
        <p:sp>
          <p:nvSpPr>
            <p:cNvPr id="14" name="TextBox 13"/>
            <p:cNvSpPr txBox="1"/>
            <p:nvPr/>
          </p:nvSpPr>
          <p:spPr>
            <a:xfrm>
              <a:off x="1018479" y="4490307"/>
              <a:ext cx="5924207" cy="2246873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tabLst>
                  <a:tab pos="457200" algn="l"/>
                </a:tabLst>
                <a:defRPr/>
              </a:pPr>
              <a:r>
                <a:rPr lang="en-US" sz="2000" b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 </a:t>
              </a:r>
              <a:r>
                <a:rPr lang="en-US" sz="20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i, sum = </a:t>
              </a:r>
              <a:r>
                <a:rPr lang="en-US" sz="2000" b="1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2000" b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</a:t>
              </a:r>
              <a:endPara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457200" algn="l"/>
                </a:tabLst>
                <a:defRPr/>
              </a:pPr>
              <a:r>
                <a:rPr lang="en-US" sz="2000" b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for</a:t>
              </a:r>
              <a:r>
                <a:rPr lang="en-US" sz="20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(</a:t>
              </a:r>
              <a:r>
                <a:rPr lang="en-US" sz="2000" b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i=</a:t>
              </a:r>
              <a:r>
                <a:rPr lang="en-US" sz="2000" b="1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2000" b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 sum &lt; </a:t>
              </a:r>
              <a:r>
                <a:rPr lang="en-US" sz="2000" b="1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20</a:t>
              </a:r>
              <a:r>
                <a:rPr lang="en-US" sz="2000" b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 i*=</a:t>
              </a:r>
              <a:r>
                <a:rPr lang="en-US" sz="2000" b="1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20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) </a:t>
              </a:r>
              <a:r>
                <a:rPr lang="en-US" sz="2000" b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{</a:t>
              </a:r>
            </a:p>
            <a:p>
              <a:pPr>
                <a:tabLst>
                  <a:tab pos="457200" algn="l"/>
                </a:tabLst>
                <a:defRPr/>
              </a:pPr>
              <a:r>
                <a:rPr lang="en-US" sz="20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2000" b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sum += i;</a:t>
              </a:r>
              <a:endPara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457200" algn="l"/>
                </a:tabLst>
                <a:defRPr/>
              </a:pPr>
              <a:r>
                <a:rPr lang="en-US" sz="20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2000" b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printf(</a:t>
              </a:r>
              <a:r>
                <a:rPr lang="en-US" sz="2000" b="1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"i=</a:t>
              </a:r>
              <a:r>
                <a:rPr lang="en-US" sz="2000" b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</a:t>
              </a:r>
              <a:r>
                <a:rPr lang="en-US" sz="20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d</a:t>
              </a:r>
              <a:r>
                <a:rPr lang="en-US" sz="20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,</a:t>
              </a:r>
              <a:r>
                <a:rPr lang="en-US" sz="20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2000" b="1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sum=</a:t>
              </a:r>
              <a:r>
                <a:rPr lang="en-US" sz="2000" b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</a:t>
              </a:r>
              <a:r>
                <a:rPr lang="en-US" sz="20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d\n</a:t>
              </a:r>
              <a:r>
                <a:rPr lang="en-US" sz="20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20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2000" b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i, sum);</a:t>
              </a:r>
              <a:endPara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457200" algn="l"/>
                </a:tabLst>
                <a:defRPr/>
              </a:pP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}</a:t>
              </a:r>
            </a:p>
            <a:p>
              <a:pPr>
                <a:tabLst>
                  <a:tab pos="457200" algn="l"/>
                </a:tabLst>
                <a:defRPr/>
              </a:pPr>
              <a:r>
                <a:rPr lang="en-US" sz="2000" b="1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2000" b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2000" b="1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"Final i=</a:t>
              </a:r>
              <a:r>
                <a:rPr lang="en-US" sz="2000" b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%d\n</a:t>
              </a:r>
              <a:r>
                <a:rPr lang="en-US" sz="2000" b="1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2000" b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i); </a:t>
              </a:r>
            </a:p>
            <a:p>
              <a:pPr>
                <a:tabLst>
                  <a:tab pos="457200" algn="l"/>
                </a:tabLst>
                <a:defRPr/>
              </a:pPr>
              <a:r>
                <a:rPr lang="en-US" sz="20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printf(</a:t>
              </a:r>
              <a:r>
                <a:rPr lang="en-US" sz="20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"Final </a:t>
              </a:r>
              <a:r>
                <a:rPr lang="en-US" sz="2000" b="1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sum=</a:t>
              </a:r>
              <a:r>
                <a:rPr lang="en-US" sz="2000" b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</a:t>
              </a:r>
              <a:r>
                <a:rPr lang="en-US" sz="2000" b="1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d\n</a:t>
              </a:r>
              <a:r>
                <a:rPr lang="en-US" sz="20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20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2000" b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sum); </a:t>
              </a:r>
              <a:endPara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5" name="TextBox 11"/>
            <p:cNvSpPr txBox="1">
              <a:spLocks noChangeArrowheads="1"/>
            </p:cNvSpPr>
            <p:nvPr/>
          </p:nvSpPr>
          <p:spPr bwMode="auto">
            <a:xfrm>
              <a:off x="370702" y="4464908"/>
              <a:ext cx="531341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/>
                <a:t>(b)</a:t>
              </a:r>
              <a:endParaRPr lang="en-SG" sz="2000"/>
            </a:p>
          </p:txBody>
        </p:sp>
      </p:grpSp>
      <p:sp>
        <p:nvSpPr>
          <p:cNvPr id="16" name="[TextBox 29]"/>
          <p:cNvSpPr txBox="1"/>
          <p:nvPr/>
        </p:nvSpPr>
        <p:spPr>
          <a:xfrm>
            <a:off x="5257920" y="2405187"/>
            <a:ext cx="1590155" cy="400050"/>
          </a:xfrm>
          <a:prstGeom prst="rect">
            <a:avLst/>
          </a:prstGeom>
          <a:solidFill>
            <a:srgbClr val="CCFF99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000" b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sum = 30</a:t>
            </a:r>
            <a:endParaRPr lang="en-SG" sz="20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" name="[TextBox 30]"/>
          <p:cNvSpPr txBox="1"/>
          <p:nvPr/>
        </p:nvSpPr>
        <p:spPr>
          <a:xfrm>
            <a:off x="6052996" y="3041773"/>
            <a:ext cx="2367103" cy="2246769"/>
          </a:xfrm>
          <a:prstGeom prst="rect">
            <a:avLst/>
          </a:prstGeom>
          <a:solidFill>
            <a:srgbClr val="CCFF99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000" b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i=1, sum=1</a:t>
            </a:r>
            <a:endParaRPr lang="en-US" sz="20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2000" b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i=2, sum=3</a:t>
            </a:r>
            <a:endParaRPr lang="en-US" sz="20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2000" b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i=4, sum=7</a:t>
            </a:r>
            <a:endParaRPr lang="en-US" sz="20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2000" b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i=8, sum=15</a:t>
            </a:r>
            <a:endParaRPr lang="en-US" sz="20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2000" b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i=16, sum=31</a:t>
            </a:r>
            <a:endParaRPr lang="en-US" sz="20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20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</a:t>
            </a:r>
            <a:r>
              <a:rPr lang="en-US" sz="2000" b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inal i=32</a:t>
            </a:r>
          </a:p>
          <a:p>
            <a:pPr>
              <a:defRPr/>
            </a:pPr>
            <a:r>
              <a:rPr lang="en-US" sz="2000" b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Final sum=31</a:t>
            </a:r>
            <a:endParaRPr lang="en-US" sz="20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" name="[Rectangle 3]"/>
          <p:cNvSpPr txBox="1">
            <a:spLocks noChangeArrowheads="1"/>
          </p:cNvSpPr>
          <p:nvPr/>
        </p:nvSpPr>
        <p:spPr>
          <a:xfrm>
            <a:off x="471488" y="1235825"/>
            <a:ext cx="7948612" cy="8994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mtClean="0"/>
              <a:t>Trace the following codes manually and write out their outputs</a:t>
            </a:r>
            <a:endParaRPr lang="en-GB" b="1" smtClean="0">
              <a:solidFill>
                <a:srgbClr val="0000FF"/>
              </a:solidFill>
            </a:endParaRPr>
          </a:p>
          <a:p>
            <a:pPr marL="457200" indent="-457200" fontAlgn="auto">
              <a:spcAft>
                <a:spcPts val="0"/>
              </a:spcAft>
              <a:buSzPct val="120000"/>
              <a:buFont typeface="Wingdings" pitchFamily="2" charset="2"/>
              <a:buNone/>
            </a:pPr>
            <a:endParaRPr lang="en-GB" sz="2000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248493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Warm-up: List a Range of Integers (1/3)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Week4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8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21" name="Rectangle 3"/>
          <p:cNvSpPr txBox="1">
            <a:spLocks noChangeArrowheads="1"/>
          </p:cNvSpPr>
          <p:nvPr/>
        </p:nvSpPr>
        <p:spPr>
          <a:xfrm>
            <a:off x="471487" y="1349116"/>
            <a:ext cx="8140497" cy="19610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9250" indent="-349250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mtClean="0"/>
              <a:t>Ask the user for 2 integers: </a:t>
            </a:r>
            <a:r>
              <a:rPr lang="en-GB" i="1" smtClean="0"/>
              <a:t>a</a:t>
            </a:r>
            <a:r>
              <a:rPr lang="en-GB" smtClean="0"/>
              <a:t> (the lower limit), and </a:t>
            </a:r>
            <a:r>
              <a:rPr lang="en-GB" i="1" smtClean="0"/>
              <a:t>b</a:t>
            </a:r>
            <a:r>
              <a:rPr lang="en-GB" smtClean="0"/>
              <a:t> (the upper limit), and print the list of integers from </a:t>
            </a:r>
            <a:r>
              <a:rPr lang="en-GB" i="1" smtClean="0"/>
              <a:t>a</a:t>
            </a:r>
            <a:r>
              <a:rPr lang="en-GB" smtClean="0"/>
              <a:t> to </a:t>
            </a:r>
            <a:r>
              <a:rPr lang="en-GB" i="1" smtClean="0"/>
              <a:t>b</a:t>
            </a:r>
            <a:r>
              <a:rPr lang="en-GB" smtClean="0"/>
              <a:t>.</a:t>
            </a:r>
          </a:p>
          <a:p>
            <a:pPr marL="349250" indent="-349250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mtClean="0"/>
              <a:t>Write a function </a:t>
            </a:r>
            <a:r>
              <a:rPr lang="en-GB" smtClean="0">
                <a:solidFill>
                  <a:srgbClr val="0000FF"/>
                </a:solidFill>
              </a:rPr>
              <a:t>list_integers(int lower, int upper)</a:t>
            </a:r>
          </a:p>
          <a:p>
            <a:pPr marL="349250" indent="-349250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mtClean="0"/>
              <a:t>Main function given:</a:t>
            </a:r>
            <a:endParaRPr lang="en-GB" b="1" smtClean="0">
              <a:solidFill>
                <a:srgbClr val="0000FF"/>
              </a:solidFill>
            </a:endParaRPr>
          </a:p>
          <a:p>
            <a:pPr marL="457200" indent="-457200" fontAlgn="auto">
              <a:spcAft>
                <a:spcPts val="0"/>
              </a:spcAft>
              <a:buSzPct val="120000"/>
              <a:buFont typeface="Wingdings" pitchFamily="2" charset="2"/>
              <a:buNone/>
            </a:pPr>
            <a:endParaRPr lang="en-GB" sz="2000" dirty="0" smtClean="0">
              <a:solidFill>
                <a:srgbClr val="0000FF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69264" y="3150045"/>
            <a:ext cx="7479792" cy="33239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293688" algn="l"/>
                <a:tab pos="620713" algn="l"/>
              </a:tabLst>
            </a:pPr>
            <a:r>
              <a:rPr lang="en-US" sz="2000" b="1" smtClean="0">
                <a:solidFill>
                  <a:srgbClr val="99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sz="2000" b="1">
                <a:solidFill>
                  <a:srgbClr val="99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include 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&lt;stdio.h</a:t>
            </a:r>
            <a:r>
              <a:rPr lang="en-US" sz="2000" b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en-US" sz="2000" b="1">
              <a:solidFill>
                <a:srgbClr val="0066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93688" algn="l"/>
                <a:tab pos="620713" algn="l"/>
              </a:tabLst>
            </a:pPr>
            <a:r>
              <a:rPr lang="en-US" sz="2000" b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list_integers(</a:t>
            </a:r>
            <a:r>
              <a:rPr lang="en-US" sz="2000" b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2000" b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int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293688" algn="l"/>
                <a:tab pos="620713" algn="l"/>
              </a:tabLst>
            </a:pPr>
            <a:endParaRPr lang="en-US" sz="1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93688" algn="l"/>
                <a:tab pos="620713" algn="l"/>
              </a:tabLst>
            </a:pPr>
            <a:r>
              <a:rPr lang="en-US" sz="2000" b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main(</a:t>
            </a:r>
            <a:r>
              <a:rPr lang="en-US" sz="20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>
              <a:tabLst>
                <a:tab pos="293688" algn="l"/>
                <a:tab pos="620713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a, b;</a:t>
            </a:r>
          </a:p>
          <a:p>
            <a:pPr>
              <a:tabLst>
                <a:tab pos="293688" algn="l"/>
                <a:tab pos="620713" algn="l"/>
              </a:tabLst>
            </a:pPr>
            <a:endParaRPr lang="en-US" sz="1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93688" algn="l"/>
                <a:tab pos="620713" algn="l"/>
              </a:tabLst>
            </a:pP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	printf(</a:t>
            </a:r>
            <a:r>
              <a:rPr lang="en-US" sz="2000" b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"Enter 2 integers a and b (a&lt;=b): "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293688" algn="l"/>
                <a:tab pos="620713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scanf(</a:t>
            </a:r>
            <a:r>
              <a:rPr lang="en-US" sz="2000" b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 %d</a:t>
            </a:r>
            <a:r>
              <a:rPr lang="en-US" sz="2000" b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, &amp;a, &amp;b);</a:t>
            </a:r>
          </a:p>
          <a:p>
            <a:pPr>
              <a:tabLst>
                <a:tab pos="293688" algn="l"/>
                <a:tab pos="620713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list_integers(a, b);</a:t>
            </a:r>
            <a:endParaRPr lang="en-US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93688" algn="l"/>
                <a:tab pos="620713" algn="l"/>
              </a:tabLst>
            </a:pPr>
            <a:endParaRPr lang="es-ES" sz="1000" b="1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93688" algn="l"/>
                <a:tab pos="620713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293688" algn="l"/>
                <a:tab pos="620713" algn="l"/>
              </a:tabLst>
            </a:pP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254019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Warm-up: List a Range of Integers (2/3)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Week4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9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21" name="Rectangle 3"/>
          <p:cNvSpPr txBox="1">
            <a:spLocks noChangeArrowheads="1"/>
          </p:cNvSpPr>
          <p:nvPr/>
        </p:nvSpPr>
        <p:spPr>
          <a:xfrm>
            <a:off x="471487" y="1208314"/>
            <a:ext cx="8140497" cy="6531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9250" indent="-349250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mtClean="0"/>
              <a:t>What should be the pre-condition of </a:t>
            </a:r>
            <a:r>
              <a:rPr lang="en-GB" smtClean="0">
                <a:solidFill>
                  <a:srgbClr val="0000FF"/>
                </a:solidFill>
              </a:rPr>
              <a:t>list_integer()</a:t>
            </a:r>
            <a:r>
              <a:rPr lang="en-GB" smtClean="0"/>
              <a:t>?</a:t>
            </a:r>
            <a:endParaRPr lang="en-GB" b="1" smtClean="0">
              <a:solidFill>
                <a:srgbClr val="0000FF"/>
              </a:solidFill>
            </a:endParaRPr>
          </a:p>
          <a:p>
            <a:pPr marL="457200" indent="-457200" fontAlgn="auto">
              <a:spcAft>
                <a:spcPts val="0"/>
              </a:spcAft>
              <a:buSzPct val="120000"/>
              <a:buFont typeface="Wingdings" pitchFamily="2" charset="2"/>
              <a:buNone/>
            </a:pPr>
            <a:endParaRPr lang="en-GB" sz="2000" dirty="0" smtClean="0">
              <a:solidFill>
                <a:srgbClr val="0000FF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01838" y="1733294"/>
            <a:ext cx="7681761" cy="39395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293688" algn="l"/>
                <a:tab pos="620713" algn="l"/>
              </a:tabLst>
            </a:pPr>
            <a:r>
              <a:rPr lang="en-US" sz="2000" b="1" smtClean="0">
                <a:solidFill>
                  <a:schemeClr val="tx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List integers in the range [lower, upper]</a:t>
            </a:r>
          </a:p>
          <a:p>
            <a:pPr>
              <a:spcBef>
                <a:spcPts val="600"/>
              </a:spcBef>
              <a:spcAft>
                <a:spcPts val="600"/>
              </a:spcAft>
              <a:tabLst>
                <a:tab pos="293688" algn="l"/>
                <a:tab pos="620713" algn="l"/>
              </a:tabLst>
            </a:pPr>
            <a:r>
              <a:rPr lang="en-US" sz="2000" b="1" smtClean="0">
                <a:solidFill>
                  <a:schemeClr val="tx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Precond: </a:t>
            </a:r>
            <a:endParaRPr lang="en-US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93688" algn="l"/>
                <a:tab pos="620713" algn="l"/>
              </a:tabLst>
            </a:pPr>
            <a:r>
              <a:rPr lang="en-US" sz="2000" b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list_integers(</a:t>
            </a:r>
            <a:r>
              <a:rPr lang="en-US" sz="2000" b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lower, </a:t>
            </a:r>
            <a:r>
              <a:rPr lang="en-US" sz="2000" b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upper) {</a:t>
            </a:r>
          </a:p>
          <a:p>
            <a:pPr>
              <a:tabLst>
                <a:tab pos="293688" algn="l"/>
                <a:tab pos="620713" algn="l"/>
              </a:tabLst>
            </a:pPr>
            <a:endParaRPr lang="en-US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93688" algn="l"/>
                <a:tab pos="620713" algn="l"/>
              </a:tabLst>
            </a:pPr>
            <a:endParaRPr lang="en-US" sz="2000" b="1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93688" algn="l"/>
                <a:tab pos="620713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...</a:t>
            </a:r>
          </a:p>
          <a:p>
            <a:pPr>
              <a:tabLst>
                <a:tab pos="293688" algn="l"/>
                <a:tab pos="620713" algn="l"/>
              </a:tabLst>
            </a:pPr>
            <a:endParaRPr lang="en-US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93688" algn="l"/>
                <a:tab pos="620713" algn="l"/>
              </a:tabLst>
            </a:pPr>
            <a:endParaRPr lang="en-US" sz="2000" b="1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93688" algn="l"/>
                <a:tab pos="620713" algn="l"/>
              </a:tabLst>
            </a:pPr>
            <a:endParaRPr lang="en-US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93688" algn="l"/>
                <a:tab pos="620713" algn="l"/>
              </a:tabLst>
            </a:pPr>
            <a:endParaRPr lang="en-US" sz="2000" b="1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93688" algn="l"/>
                <a:tab pos="620713" algn="l"/>
              </a:tabLst>
            </a:pPr>
            <a:endParaRPr lang="en-US" sz="2000" b="1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93688" algn="l"/>
                <a:tab pos="620713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2000" b="1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637367" y="2118014"/>
            <a:ext cx="2522462" cy="40011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smtClean="0">
                <a:solidFill>
                  <a:schemeClr val="tx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lower &lt;= upper</a:t>
            </a:r>
            <a:endParaRPr lang="en-US" sz="2000" b="1">
              <a:solidFill>
                <a:schemeClr val="tx2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471487" y="5834743"/>
            <a:ext cx="8140497" cy="517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9250" indent="-349250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mtClean="0"/>
              <a:t>Use a </a:t>
            </a:r>
            <a:r>
              <a:rPr lang="en-GB" i="1" smtClean="0">
                <a:latin typeface="Garamond" panose="02020404030301010803" pitchFamily="18" charset="0"/>
              </a:rPr>
              <a:t>for</a:t>
            </a:r>
            <a:r>
              <a:rPr lang="en-GB" smtClean="0"/>
              <a:t> loop to implement the function </a:t>
            </a:r>
            <a:endParaRPr lang="en-GB" b="1" smtClean="0">
              <a:solidFill>
                <a:srgbClr val="0000FF"/>
              </a:solidFill>
            </a:endParaRPr>
          </a:p>
          <a:p>
            <a:pPr marL="457200" indent="-457200" fontAlgn="auto">
              <a:spcAft>
                <a:spcPts val="0"/>
              </a:spcAft>
              <a:buSzPct val="120000"/>
              <a:buFont typeface="Wingdings" pitchFamily="2" charset="2"/>
              <a:buNone/>
            </a:pPr>
            <a:endParaRPr lang="en-GB" sz="2000" dirty="0" smtClean="0">
              <a:solidFill>
                <a:srgbClr val="0000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81149" y="3018157"/>
            <a:ext cx="6984395" cy="2185214"/>
          </a:xfrm>
          <a:prstGeom prst="rect">
            <a:avLst/>
          </a:prstGeom>
          <a:solidFill>
            <a:srgbClr val="CCFF99"/>
          </a:solidFill>
        </p:spPr>
        <p:txBody>
          <a:bodyPr wrap="square" rtlCol="0">
            <a:spAutoFit/>
          </a:bodyPr>
          <a:lstStyle/>
          <a:p>
            <a:pPr>
              <a:tabLst>
                <a:tab pos="457200" algn="l"/>
              </a:tabLst>
            </a:pPr>
            <a:r>
              <a:rPr lang="en-US" sz="2400" b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24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num;</a:t>
            </a:r>
          </a:p>
          <a:p>
            <a:pPr>
              <a:tabLst>
                <a:tab pos="457200" algn="l"/>
              </a:tabLst>
            </a:pPr>
            <a:endParaRPr lang="en-US" sz="16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r>
              <a:rPr lang="en-US" sz="2400" b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24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(num=lower; num&lt;=upper; num++) {</a:t>
            </a:r>
          </a:p>
          <a:p>
            <a:pPr>
              <a:tabLst>
                <a:tab pos="457200" algn="l"/>
              </a:tabLst>
            </a:pPr>
            <a:r>
              <a:rPr lang="en-US" sz="24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	printf(</a:t>
            </a:r>
            <a:r>
              <a:rPr lang="en-US" sz="2400" b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400" b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</a:t>
            </a:r>
            <a:r>
              <a:rPr lang="en-US" sz="24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4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, num);</a:t>
            </a:r>
            <a:endParaRPr lang="en-US" sz="24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r>
              <a:rPr lang="en-US" sz="24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tabLst>
                <a:tab pos="457200" algn="l"/>
              </a:tabLst>
            </a:pPr>
            <a:r>
              <a:rPr lang="en-US" sz="24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printf(</a:t>
            </a:r>
            <a:r>
              <a:rPr lang="en-US" sz="2400" b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400" b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\n</a:t>
            </a:r>
            <a:r>
              <a:rPr lang="en-US" sz="2400" b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4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2400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989064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0" grpId="0"/>
      <p:bldP spid="3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14205</TotalTime>
  <Words>1632</Words>
  <Application>Microsoft Office PowerPoint</Application>
  <PresentationFormat>On-screen Show (4:3)</PresentationFormat>
  <Paragraphs>429</Paragraphs>
  <Slides>22</Slides>
  <Notes>22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Clarity</vt:lpstr>
      <vt:lpstr>http://www.comp.nus.edu.sg/~cs1010/</vt:lpstr>
      <vt:lpstr>Week 4: Repetition Statements</vt:lpstr>
      <vt:lpstr>Tracing while Loop (1/4)</vt:lpstr>
      <vt:lpstr>Tracing while Loop (2/4)</vt:lpstr>
      <vt:lpstr>Tracing while Loop (3/4)</vt:lpstr>
      <vt:lpstr>Tracing while Loop (4/4)</vt:lpstr>
      <vt:lpstr>Tracing for Loop</vt:lpstr>
      <vt:lpstr>Warm-up: List a Range of Integers (1/3)</vt:lpstr>
      <vt:lpstr>Warm-up: List a Range of Integers (2/3)</vt:lpstr>
      <vt:lpstr>Warm-up: List a Range of Integers (3/3)</vt:lpstr>
      <vt:lpstr>Exercise #1: Sum of Multiples of 3 (1/2)</vt:lpstr>
      <vt:lpstr>Exercise #1: Sum of Multiples of 3 (2/2)</vt:lpstr>
      <vt:lpstr>Exercise #2: Asterisks (1/2)</vt:lpstr>
      <vt:lpstr>Exercise #2: Asterisks (2/2)</vt:lpstr>
      <vt:lpstr>Tracing Nested Loops (1/5)</vt:lpstr>
      <vt:lpstr>Tracing Nested Loops (2/5)</vt:lpstr>
      <vt:lpstr>Tracing Nested Loops (3/5)</vt:lpstr>
      <vt:lpstr>Tracing Nested Loops (4/5)</vt:lpstr>
      <vt:lpstr>Tracing Nested Loops (5/5)</vt:lpstr>
      <vt:lpstr>Exercise #3: Prime Number</vt:lpstr>
      <vt:lpstr>Things-To-Do</vt:lpstr>
      <vt:lpstr>End of File</vt:lpstr>
    </vt:vector>
  </TitlesOfParts>
  <Company>SoC, NUS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CS1010: Programming Methodology</dc:title>
  <dc:subject>Week 1</dc:subject>
  <dc:creator>Aaron Tan</dc:creator>
  <cp:lastModifiedBy>Tan Tuck Choy</cp:lastModifiedBy>
  <cp:revision>1308</cp:revision>
  <cp:lastPrinted>2014-06-20T04:24:53Z</cp:lastPrinted>
  <dcterms:created xsi:type="dcterms:W3CDTF">1998-09-05T15:03:32Z</dcterms:created>
  <dcterms:modified xsi:type="dcterms:W3CDTF">2014-09-01T05:41:33Z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