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6"/>
  </p:notesMasterIdLst>
  <p:handoutMasterIdLst>
    <p:handoutMasterId r:id="rId17"/>
  </p:handoutMasterIdLst>
  <p:sldIdLst>
    <p:sldId id="256" r:id="rId2"/>
    <p:sldId id="468" r:id="rId3"/>
    <p:sldId id="530" r:id="rId4"/>
    <p:sldId id="571" r:id="rId5"/>
    <p:sldId id="556" r:id="rId6"/>
    <p:sldId id="557" r:id="rId7"/>
    <p:sldId id="559" r:id="rId8"/>
    <p:sldId id="572" r:id="rId9"/>
    <p:sldId id="573" r:id="rId10"/>
    <p:sldId id="574" r:id="rId11"/>
    <p:sldId id="575" r:id="rId12"/>
    <p:sldId id="576" r:id="rId13"/>
    <p:sldId id="509" r:id="rId14"/>
    <p:sldId id="308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9900CC"/>
    <a:srgbClr val="CCFF99"/>
    <a:srgbClr val="CCCCFF"/>
    <a:srgbClr val="FFFFCC"/>
    <a:srgbClr val="CC6600"/>
    <a:srgbClr val="FFFF99"/>
    <a:srgbClr val="CCFF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2" autoAdjust="0"/>
    <p:restoredTop sz="84369" autoAdjust="0"/>
  </p:normalViewPr>
  <p:slideViewPr>
    <p:cSldViewPr snapToGrid="0">
      <p:cViewPr varScale="1">
        <p:scale>
          <a:sx n="58" d="100"/>
          <a:sy n="58" d="100"/>
        </p:scale>
        <p:origin x="-193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9/7/2014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 smtClean="0"/>
              <a:t>Week5 -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Week5 -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Week5 -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Week5 -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WEEK 5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Class Activities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[TextBox 1]"/>
          <p:cNvSpPr txBox="1"/>
          <p:nvPr/>
        </p:nvSpPr>
        <p:spPr>
          <a:xfrm>
            <a:off x="0" y="379257"/>
            <a:ext cx="369332" cy="10928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Lecturer’s slides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Exercise #2: Missing Digits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Week5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47713" y="1375673"/>
            <a:ext cx="8006803" cy="4924425"/>
            <a:chOff x="747713" y="1375673"/>
            <a:chExt cx="8006803" cy="4924425"/>
          </a:xfrm>
        </p:grpSpPr>
        <p:sp>
          <p:nvSpPr>
            <p:cNvPr id="9" name="TextBox 8"/>
            <p:cNvSpPr txBox="1"/>
            <p:nvPr/>
          </p:nvSpPr>
          <p:spPr>
            <a:xfrm>
              <a:off x="747713" y="1375673"/>
              <a:ext cx="7881937" cy="492442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tabLst>
                  <a:tab pos="347663" algn="l"/>
                  <a:tab pos="682625" algn="l"/>
                  <a:tab pos="1030288" algn="l"/>
                </a:tabLst>
                <a:defRPr/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</a:tabLst>
                <a:defRPr/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	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number, i;</a:t>
              </a: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</a:tabLst>
                <a:defRPr/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	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found[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= {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 </a:t>
              </a: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found[i]=0 means digit i is missing</a:t>
              </a: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</a:tabLst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	printf(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a number: 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scanf(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&amp;number);</a:t>
              </a: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"Missing digits in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number);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</a:tabLst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(number &gt;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found[number%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found digit in input number</a:t>
              </a: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number /=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</a:tabLst>
                <a:defRPr/>
              </a:pPr>
              <a:endParaRPr lang="en-US" sz="1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(i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i &lt;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i++) {</a:t>
              </a: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if (!found[i])</a:t>
              </a: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		printf(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i);</a:t>
              </a: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</a:tabLst>
                <a:defRPr/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	return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pPr eaLnBrk="1" hangingPunct="1">
                <a:tabLst>
                  <a:tab pos="347663" algn="l"/>
                  <a:tab pos="682625" algn="l"/>
                  <a:tab pos="103028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2679" y="5722650"/>
              <a:ext cx="2551837" cy="36830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dirty="0" smtClean="0">
                  <a:solidFill>
                    <a:srgbClr val="000000"/>
                  </a:solidFill>
                </a:rPr>
                <a:t>Week5_MissingDigits.c</a:t>
              </a:r>
              <a:endParaRPr lang="en-SG" dirty="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1016000" y="3143747"/>
            <a:ext cx="5043181" cy="1224362"/>
            <a:chOff x="1291882" y="3492414"/>
            <a:chExt cx="5043512" cy="1223277"/>
          </a:xfrm>
        </p:grpSpPr>
        <p:sp>
          <p:nvSpPr>
            <p:cNvPr id="14" name="Rectangle 13"/>
            <p:cNvSpPr/>
            <p:nvPr/>
          </p:nvSpPr>
          <p:spPr bwMode="auto">
            <a:xfrm>
              <a:off x="1291882" y="3630804"/>
              <a:ext cx="3160695" cy="1084887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dash"/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SG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193907" y="3492414"/>
              <a:ext cx="1141487" cy="36956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65000"/>
                  <a:lumOff val="3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i="1" dirty="0" smtClean="0">
                  <a:solidFill>
                    <a:srgbClr val="000000"/>
                  </a:solidFill>
                </a:rPr>
                <a:t>Key idea</a:t>
              </a:r>
              <a:endParaRPr lang="en-SG" i="1" dirty="0" smtClean="0">
                <a:solidFill>
                  <a:srgbClr val="000000"/>
                </a:solidFill>
              </a:endParaRPr>
            </a:p>
          </p:txBody>
        </p:sp>
        <p:cxnSp>
          <p:nvCxnSpPr>
            <p:cNvPr id="16" name="Straight Arrow Connector 11"/>
            <p:cNvCxnSpPr>
              <a:cxnSpLocks noChangeShapeType="1"/>
            </p:cNvCxnSpPr>
            <p:nvPr/>
          </p:nvCxnSpPr>
          <p:spPr bwMode="auto">
            <a:xfrm flipH="1">
              <a:off x="4480560" y="3630804"/>
              <a:ext cx="713347" cy="183549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TextBox 1"/>
          <p:cNvSpPr txBox="1"/>
          <p:nvPr/>
        </p:nvSpPr>
        <p:spPr>
          <a:xfrm>
            <a:off x="5488475" y="1052507"/>
            <a:ext cx="3266042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Show this only after students have attempted it themselves.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0259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Exercise #3: Modularising Exercise #2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Week5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[Rectangle 3]"/>
          <p:cNvSpPr txBox="1">
            <a:spLocks noChangeArrowheads="1"/>
          </p:cNvSpPr>
          <p:nvPr/>
        </p:nvSpPr>
        <p:spPr>
          <a:xfrm>
            <a:off x="471487" y="1235824"/>
            <a:ext cx="8426327" cy="5164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Let’s re-write our program </a:t>
            </a:r>
            <a:r>
              <a:rPr lang="en-GB" dirty="0" smtClean="0">
                <a:solidFill>
                  <a:srgbClr val="0000FF"/>
                </a:solidFill>
              </a:rPr>
              <a:t>Week5_MissingDigits.c</a:t>
            </a:r>
            <a:r>
              <a:rPr lang="en-GB" dirty="0" smtClean="0"/>
              <a:t> </a:t>
            </a:r>
            <a:r>
              <a:rPr lang="en-GB"/>
              <a:t>into </a:t>
            </a:r>
            <a:r>
              <a:rPr lang="en-GB" smtClean="0">
                <a:solidFill>
                  <a:srgbClr val="0000FF"/>
                </a:solidFill>
              </a:rPr>
              <a:t>Week5_MissingDigitsModular.c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Objective: Passing array to a function</a:t>
            </a:r>
            <a:endParaRPr lang="en-GB" dirty="0" smtClean="0"/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The program should contain a function called </a:t>
            </a:r>
            <a:r>
              <a:rPr lang="en-GB" dirty="0">
                <a:solidFill>
                  <a:srgbClr val="0000FF"/>
                </a:solidFill>
              </a:rPr>
              <a:t>analyseNumber() </a:t>
            </a:r>
            <a:r>
              <a:rPr lang="en-GB" dirty="0"/>
              <a:t>that takes in a number and analyse what are the missing digits in that </a:t>
            </a:r>
            <a:r>
              <a:rPr lang="en-GB" dirty="0" smtClean="0"/>
              <a:t>number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/>
              <a:t>What is/are the parameter(s)?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The program should also contain a function called </a:t>
            </a:r>
            <a:r>
              <a:rPr lang="en-GB" dirty="0">
                <a:solidFill>
                  <a:srgbClr val="0000FF"/>
                </a:solidFill>
              </a:rPr>
              <a:t>printMissingDigits() </a:t>
            </a:r>
            <a:r>
              <a:rPr lang="en-GB" dirty="0"/>
              <a:t>to print out all the missing </a:t>
            </a:r>
            <a:r>
              <a:rPr lang="en-GB" dirty="0" smtClean="0"/>
              <a:t>digits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/>
              <a:t>What is/are the parameter(s)?</a:t>
            </a:r>
          </a:p>
        </p:txBody>
      </p:sp>
    </p:spTree>
    <p:extLst>
      <p:ext uri="{BB962C8B-B14F-4D97-AF65-F5344CB8AC3E}">
        <p14:creationId xmlns:p14="http://schemas.microsoft.com/office/powerpoint/2010/main" val="2784401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Exercise #4: Set Containment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Week5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[Rectangle 3]"/>
          <p:cNvSpPr txBox="1">
            <a:spLocks noChangeArrowheads="1"/>
          </p:cNvSpPr>
          <p:nvPr/>
        </p:nvSpPr>
        <p:spPr>
          <a:xfrm>
            <a:off x="471487" y="1235824"/>
            <a:ext cx="8426327" cy="5499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200" dirty="0"/>
              <a:t>Consider two arrays, </a:t>
            </a:r>
            <a:r>
              <a:rPr lang="en-GB" sz="2200" dirty="0">
                <a:solidFill>
                  <a:srgbClr val="C00000"/>
                </a:solidFill>
              </a:rPr>
              <a:t>arrA</a:t>
            </a:r>
            <a:r>
              <a:rPr lang="en-GB" sz="2200" dirty="0"/>
              <a:t> and </a:t>
            </a:r>
            <a:r>
              <a:rPr lang="en-GB" sz="2200" dirty="0">
                <a:solidFill>
                  <a:srgbClr val="C00000"/>
                </a:solidFill>
              </a:rPr>
              <a:t>arrB</a:t>
            </a:r>
            <a:r>
              <a:rPr lang="en-GB" sz="2200" dirty="0"/>
              <a:t>, of</a:t>
            </a:r>
            <a:r>
              <a:rPr lang="en-GB" sz="2200" dirty="0">
                <a:solidFill>
                  <a:srgbClr val="0000FF"/>
                </a:solidFill>
              </a:rPr>
              <a:t> int </a:t>
            </a:r>
            <a:r>
              <a:rPr lang="en-GB" sz="2200" dirty="0"/>
              <a:t>values, where their sizes are </a:t>
            </a:r>
            <a:r>
              <a:rPr lang="en-GB" sz="2200" dirty="0">
                <a:solidFill>
                  <a:srgbClr val="C00000"/>
                </a:solidFill>
              </a:rPr>
              <a:t>sizeA</a:t>
            </a:r>
            <a:r>
              <a:rPr lang="en-GB" sz="2200" dirty="0"/>
              <a:t> and </a:t>
            </a:r>
            <a:r>
              <a:rPr lang="en-GB" sz="2200" dirty="0">
                <a:solidFill>
                  <a:srgbClr val="C00000"/>
                </a:solidFill>
              </a:rPr>
              <a:t>sizeB</a:t>
            </a:r>
            <a:r>
              <a:rPr lang="en-GB" sz="2200" dirty="0"/>
              <a:t> </a:t>
            </a:r>
            <a:r>
              <a:rPr lang="en-GB" sz="2200" dirty="0" smtClean="0"/>
              <a:t>respectively.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200" dirty="0"/>
              <a:t>Write a function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 	</a:t>
            </a:r>
            <a:r>
              <a:rPr lang="en-GB" sz="2200" dirty="0">
                <a:solidFill>
                  <a:srgbClr val="0000FF"/>
                </a:solidFill>
                <a:latin typeface="Lucida Sans Unicode" pitchFamily="34" charset="0"/>
                <a:cs typeface="Lucida Sans Unicode" pitchFamily="34" charset="0"/>
              </a:rPr>
              <a:t>int</a:t>
            </a:r>
            <a:r>
              <a:rPr lang="en-GB" sz="2200" dirty="0">
                <a:latin typeface="Lucida Sans Unicode" pitchFamily="34" charset="0"/>
                <a:cs typeface="Lucida Sans Unicode" pitchFamily="34" charset="0"/>
              </a:rPr>
              <a:t> isSubset(</a:t>
            </a:r>
            <a:r>
              <a:rPr lang="en-GB" sz="2200" dirty="0">
                <a:solidFill>
                  <a:srgbClr val="0000FF"/>
                </a:solidFill>
                <a:latin typeface="Lucida Sans Unicode" pitchFamily="34" charset="0"/>
                <a:cs typeface="Lucida Sans Unicode" pitchFamily="34" charset="0"/>
              </a:rPr>
              <a:t>int</a:t>
            </a:r>
            <a:r>
              <a:rPr lang="en-GB" sz="2200" dirty="0">
                <a:latin typeface="Lucida Sans Unicode" pitchFamily="34" charset="0"/>
                <a:cs typeface="Lucida Sans Unicode" pitchFamily="34" charset="0"/>
              </a:rPr>
              <a:t> arrA[], </a:t>
            </a:r>
            <a:r>
              <a:rPr lang="en-GB" sz="2200" dirty="0">
                <a:solidFill>
                  <a:srgbClr val="0000FF"/>
                </a:solidFill>
                <a:latin typeface="Lucida Sans Unicode" pitchFamily="34" charset="0"/>
                <a:cs typeface="Lucida Sans Unicode" pitchFamily="34" charset="0"/>
              </a:rPr>
              <a:t>int </a:t>
            </a:r>
            <a:r>
              <a:rPr lang="en-GB" sz="2200" dirty="0">
                <a:latin typeface="Lucida Sans Unicode" pitchFamily="34" charset="0"/>
                <a:cs typeface="Lucida Sans Unicode" pitchFamily="34" charset="0"/>
              </a:rPr>
              <a:t>sizeA, </a:t>
            </a:r>
            <a:r>
              <a:rPr lang="en-GB" sz="2200" dirty="0">
                <a:solidFill>
                  <a:srgbClr val="0000FF"/>
                </a:solidFill>
                <a:latin typeface="Lucida Sans Unicode" pitchFamily="34" charset="0"/>
                <a:cs typeface="Lucida Sans Unicode" pitchFamily="34" charset="0"/>
              </a:rPr>
              <a:t>int</a:t>
            </a:r>
            <a:r>
              <a:rPr lang="en-GB" sz="2200" dirty="0">
                <a:latin typeface="Lucida Sans Unicode" pitchFamily="34" charset="0"/>
                <a:cs typeface="Lucida Sans Unicode" pitchFamily="34" charset="0"/>
              </a:rPr>
              <a:t> arrB[], </a:t>
            </a:r>
            <a:r>
              <a:rPr lang="en-GB" sz="2200" dirty="0">
                <a:solidFill>
                  <a:srgbClr val="0000FF"/>
                </a:solidFill>
                <a:latin typeface="Lucida Sans Unicode" pitchFamily="34" charset="0"/>
                <a:cs typeface="Lucida Sans Unicode" pitchFamily="34" charset="0"/>
              </a:rPr>
              <a:t>int</a:t>
            </a:r>
            <a:r>
              <a:rPr lang="en-GB" sz="2200" dirty="0">
                <a:latin typeface="Lucida Sans Unicode" pitchFamily="34" charset="0"/>
                <a:cs typeface="Lucida Sans Unicode" pitchFamily="34" charset="0"/>
              </a:rPr>
              <a:t> sizeB) </a:t>
            </a:r>
            <a:r>
              <a:rPr lang="en-GB" sz="2200" dirty="0"/>
              <a:t/>
            </a:r>
            <a:br>
              <a:rPr lang="en-GB" sz="2200" dirty="0"/>
            </a:br>
            <a:r>
              <a:rPr lang="en-GB" sz="2200" dirty="0"/>
              <a:t>to determine if the set </a:t>
            </a:r>
            <a:r>
              <a:rPr lang="en-GB" sz="2200" dirty="0" smtClean="0">
                <a:solidFill>
                  <a:srgbClr val="C00000"/>
                </a:solidFill>
              </a:rPr>
              <a:t>arrA</a:t>
            </a:r>
            <a:r>
              <a:rPr lang="en-GB" sz="2200" dirty="0" smtClean="0"/>
              <a:t> </a:t>
            </a:r>
            <a:r>
              <a:rPr lang="en-GB" sz="2200" dirty="0"/>
              <a:t>is a subset of </a:t>
            </a:r>
            <a:r>
              <a:rPr lang="en-GB" sz="2200" dirty="0" smtClean="0"/>
              <a:t>the set </a:t>
            </a:r>
            <a:r>
              <a:rPr lang="en-GB" sz="2200" dirty="0" smtClean="0">
                <a:solidFill>
                  <a:srgbClr val="C00000"/>
                </a:solidFill>
              </a:rPr>
              <a:t>arrB</a:t>
            </a:r>
            <a:r>
              <a:rPr lang="en-GB" sz="2200" dirty="0" smtClean="0"/>
              <a:t>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200" dirty="0"/>
              <a:t>The function returns 1 if </a:t>
            </a:r>
            <a:r>
              <a:rPr lang="en-GB" sz="2200" dirty="0">
                <a:solidFill>
                  <a:srgbClr val="C00000"/>
                </a:solidFill>
              </a:rPr>
              <a:t>arrA</a:t>
            </a:r>
            <a:r>
              <a:rPr lang="en-GB" sz="2200" dirty="0"/>
              <a:t> is a subset of </a:t>
            </a:r>
            <a:r>
              <a:rPr lang="en-GB" sz="2200" dirty="0">
                <a:solidFill>
                  <a:srgbClr val="C00000"/>
                </a:solidFill>
              </a:rPr>
              <a:t>arrB</a:t>
            </a:r>
            <a:r>
              <a:rPr lang="en-GB" sz="2200" dirty="0"/>
              <a:t>, or 0 otherwise. You may assume there are no duplicate numbers in each </a:t>
            </a:r>
            <a:r>
              <a:rPr lang="en-GB" sz="2200" dirty="0" smtClean="0"/>
              <a:t>set.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200" dirty="0"/>
              <a:t>Example: If arrA[ ] = {14, 5, 1, 9} and arrB[ ] = {2, 9, 3, 14, 5, 6</a:t>
            </a:r>
            <a:r>
              <a:rPr lang="en-GB" sz="2200" dirty="0" smtClean="0"/>
              <a:t>, 1}</a:t>
            </a:r>
          </a:p>
          <a:p>
            <a:pPr marL="626745" lvl="1" indent="-352425" fontAlgn="auto">
              <a:spcBef>
                <a:spcPts val="3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>
                <a:latin typeface="Lucida Console" panose="020B0609040504020204" pitchFamily="49" charset="0"/>
              </a:rPr>
              <a:t>isSubset(arrA, 4, arrB, 7)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/>
              <a:t>returns 1</a:t>
            </a:r>
          </a:p>
          <a:p>
            <a:pPr marL="626745" lvl="1" indent="-352425" fontAlgn="auto">
              <a:spcBef>
                <a:spcPts val="3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>
                <a:latin typeface="Lucida Console" panose="020B0609040504020204" pitchFamily="49" charset="0"/>
              </a:rPr>
              <a:t>isSubset(arrA, 4, arrB, 6)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/>
              <a:t>returns 0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200" dirty="0" smtClean="0"/>
              <a:t>An</a:t>
            </a:r>
            <a:r>
              <a:rPr lang="en-GB" sz="2200" dirty="0"/>
              <a:t> incomplete program </a:t>
            </a:r>
            <a:r>
              <a:rPr lang="en-GB" sz="2200" dirty="0" smtClean="0">
                <a:solidFill>
                  <a:srgbClr val="0000FF"/>
                </a:solidFill>
              </a:rPr>
              <a:t>Week5_SetContainment.c</a:t>
            </a:r>
            <a:r>
              <a:rPr lang="en-GB" sz="2200" dirty="0" smtClean="0"/>
              <a:t> </a:t>
            </a:r>
            <a:r>
              <a:rPr lang="en-GB" sz="2200" dirty="0"/>
              <a:t>is given. Complete the program. This is your take-home exercise. Also mounted on CodeCrunch</a:t>
            </a:r>
            <a:endParaRPr lang="en-GB" sz="2200" dirty="0" smtClean="0"/>
          </a:p>
        </p:txBody>
      </p:sp>
    </p:spTree>
    <p:extLst>
      <p:ext uri="{BB962C8B-B14F-4D97-AF65-F5344CB8AC3E}">
        <p14:creationId xmlns:p14="http://schemas.microsoft.com/office/powerpoint/2010/main" val="4479943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Things-To-Do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Week5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13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3338"/>
            <a:ext cx="7890681" cy="5233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solidFill>
                  <a:srgbClr val="C00000"/>
                </a:solidFill>
              </a:rPr>
              <a:t>Revise</a:t>
            </a:r>
          </a:p>
          <a:p>
            <a:pPr marL="800100" lvl="1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GB" sz="2400" dirty="0"/>
              <a:t>Chapter 6: Numeric </a:t>
            </a:r>
            <a:r>
              <a:rPr lang="en-GB" sz="2400" dirty="0" smtClean="0"/>
              <a:t>Arrays</a:t>
            </a:r>
            <a:endParaRPr lang="en-US" sz="2400" dirty="0" smtClean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solidFill>
                  <a:srgbClr val="C00000"/>
                </a:solidFill>
              </a:rPr>
              <a:t>Deadline for Lab #2</a:t>
            </a:r>
            <a:endParaRPr lang="en-US" sz="2800" dirty="0">
              <a:solidFill>
                <a:srgbClr val="C00000"/>
              </a:solidFill>
            </a:endParaRPr>
          </a:p>
          <a:p>
            <a:pPr marL="800100" lvl="1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Deadline: 13 September 2014, Saturday, 9am</a:t>
            </a: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solidFill>
                  <a:srgbClr val="C00000"/>
                </a:solidFill>
                <a:cs typeface="Courier New" pitchFamily="49" charset="0"/>
              </a:rPr>
              <a:t>Preparation for next week</a:t>
            </a:r>
            <a:endParaRPr lang="en-US" sz="2800" dirty="0">
              <a:solidFill>
                <a:srgbClr val="C00000"/>
              </a:solidFill>
              <a:cs typeface="Courier New" pitchFamily="49" charset="0"/>
            </a:endParaRP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cs typeface="Courier New" pitchFamily="49" charset="0"/>
              </a:rPr>
              <a:t>Multi-dimensional arrays</a:t>
            </a:r>
          </a:p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cs typeface="Courier New" pitchFamily="49" charset="0"/>
              </a:rPr>
              <a:t>Continue to do </a:t>
            </a:r>
            <a:r>
              <a:rPr lang="en-US" sz="2800" dirty="0">
                <a:cs typeface="Courier New" pitchFamily="49" charset="0"/>
              </a:rPr>
              <a:t>practice exercises on </a:t>
            </a:r>
            <a:r>
              <a:rPr lang="en-US" sz="2800" dirty="0" smtClean="0">
                <a:cs typeface="Courier New" pitchFamily="49" charset="0"/>
              </a:rPr>
              <a:t>CodeCrunch</a:t>
            </a:r>
            <a:endParaRPr lang="en-US" sz="2800" dirty="0">
              <a:cs typeface="Courier New" pitchFamily="49" charset="0"/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7" name="Picture 6" descr="youngboyreadin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84431" y="4850968"/>
            <a:ext cx="1284932" cy="148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MCj0424820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84431" y="2576266"/>
            <a:ext cx="1020762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38397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Date Placeholder 3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" name="[Slide Number Placeholder 42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Week5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14</a:t>
            </a:fld>
            <a:endParaRPr dirty="0"/>
          </a:p>
        </p:txBody>
      </p:sp>
      <p:sp>
        <p:nvSpPr>
          <p:cNvPr id="5" name="[Footer Placeholder 41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dirty="0" smtClean="0">
                <a:solidFill>
                  <a:srgbClr val="0000FF"/>
                </a:solidFill>
              </a:rPr>
              <a:t>Week 5: Pointers &amp; Arrays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790756" y="1799930"/>
            <a:ext cx="7663132" cy="1452947"/>
          </a:xfrm>
        </p:spPr>
        <p:txBody>
          <a:bodyPr>
            <a:noAutofit/>
          </a:bodyPr>
          <a:lstStyle/>
          <a:p>
            <a:pPr marL="352425" indent="-352425" eaLnBrk="1" hangingPunct="1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Tracing </a:t>
            </a:r>
            <a:r>
              <a:rPr lang="en-GB" smtClean="0"/>
              <a:t>Pointers </a:t>
            </a:r>
            <a:endParaRPr lang="en-GB" dirty="0" smtClean="0"/>
          </a:p>
          <a:p>
            <a:pPr marL="352425" indent="-352425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Choose the Correct </a:t>
            </a:r>
            <a:r>
              <a:rPr lang="en-GB" smtClean="0"/>
              <a:t>Codes </a:t>
            </a:r>
            <a:endParaRPr lang="en-GB" dirty="0" smtClean="0"/>
          </a:p>
          <a:p>
            <a:pPr marL="352425" indent="-352425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Incrementing a </a:t>
            </a:r>
            <a:r>
              <a:rPr lang="en-GB" smtClean="0"/>
              <a:t>Pointer </a:t>
            </a:r>
            <a:endParaRPr lang="en-GB" dirty="0" smtClean="0"/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Week5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HighlightTextShape201406201824391195"/>
          <p:cNvSpPr txBox="1">
            <a:spLocks noChangeArrowheads="1"/>
          </p:cNvSpPr>
          <p:nvPr/>
        </p:nvSpPr>
        <p:spPr>
          <a:xfrm>
            <a:off x="790756" y="3795623"/>
            <a:ext cx="7645878" cy="25899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Exercise #1: Reversing an </a:t>
            </a:r>
            <a:r>
              <a:rPr lang="en-GB" smtClean="0"/>
              <a:t>Array </a:t>
            </a:r>
            <a:endParaRPr lang="en-GB" dirty="0" smtClean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Exercise #2: Missing </a:t>
            </a:r>
            <a:r>
              <a:rPr lang="en-GB" smtClean="0"/>
              <a:t>Digits </a:t>
            </a:r>
            <a:endParaRPr lang="en-GB" dirty="0" smtClean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Exercise #3: Modularising “Missing Digits” </a:t>
            </a:r>
            <a:r>
              <a:rPr lang="en-GB" smtClean="0"/>
              <a:t>program  </a:t>
            </a:r>
            <a:endParaRPr lang="en-GB" smtClean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mtClean="0"/>
              <a:t>Exercise #4: Set Containment – Take home if time runs out</a:t>
            </a:r>
            <a:endParaRPr lang="en-GB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35480" y="1276710"/>
            <a:ext cx="1932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Pointers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5480" y="3272403"/>
            <a:ext cx="1932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Arrays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Tracing Pointers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Week5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[Rectangle 3]"/>
          <p:cNvSpPr txBox="1">
            <a:spLocks noChangeArrowheads="1"/>
          </p:cNvSpPr>
          <p:nvPr/>
        </p:nvSpPr>
        <p:spPr>
          <a:xfrm>
            <a:off x="471488" y="1235825"/>
            <a:ext cx="7948612" cy="903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 smtClean="0"/>
              <a:t>Trace the code below manually to obtain the outputs.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 smtClean="0"/>
              <a:t>Compare your outputs with your neighbours.</a:t>
            </a:r>
          </a:p>
        </p:txBody>
      </p:sp>
      <p:sp>
        <p:nvSpPr>
          <p:cNvPr id="2" name="[TextBox 1]"/>
          <p:cNvSpPr txBox="1"/>
          <p:nvPr/>
        </p:nvSpPr>
        <p:spPr>
          <a:xfrm>
            <a:off x="261257" y="2122715"/>
            <a:ext cx="6270172" cy="440120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*p1, *p2, *p3;</a:t>
            </a:r>
          </a:p>
          <a:p>
            <a:pPr>
              <a:tabLst>
                <a:tab pos="293688" algn="l"/>
                <a:tab pos="57150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&amp;b;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&amp;c;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p3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p2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571500" algn="l"/>
              </a:tabLst>
            </a:pPr>
            <a:r>
              <a:rPr lang="pt-BR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"1: </a:t>
            </a:r>
            <a:r>
              <a:rPr lang="pt-BR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 %d\n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, *p1, *p2, *p3);</a:t>
            </a:r>
          </a:p>
          <a:p>
            <a:pPr>
              <a:tabLst>
                <a:tab pos="293688" algn="l"/>
                <a:tab pos="57150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 *= a;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(*p2 &gt;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*p2 -= a;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(*p1)++;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571500" algn="l"/>
              </a:tabLst>
            </a:pPr>
            <a:r>
              <a:rPr lang="pt-BR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"2: </a:t>
            </a:r>
            <a:r>
              <a:rPr lang="pt-BR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 %d\n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, *p1, *p2, *p3);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pt-BR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"3: </a:t>
            </a:r>
            <a:r>
              <a:rPr lang="pt-BR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 %d\n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, a, b, c);</a:t>
            </a:r>
          </a:p>
        </p:txBody>
      </p:sp>
      <p:sp>
        <p:nvSpPr>
          <p:cNvPr id="16" name="[TextBox 15]"/>
          <p:cNvSpPr txBox="1"/>
          <p:nvPr/>
        </p:nvSpPr>
        <p:spPr>
          <a:xfrm>
            <a:off x="4653643" y="1959430"/>
            <a:ext cx="2691961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Week5_TracePointers.c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551961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Tracing Pointers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Week5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0741" y="2177739"/>
            <a:ext cx="6270172" cy="440120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*p1, *p2, *p3;</a:t>
            </a:r>
          </a:p>
          <a:p>
            <a:pPr>
              <a:tabLst>
                <a:tab pos="293688" algn="l"/>
                <a:tab pos="57150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&amp;b;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&amp;c;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p3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p2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571500" algn="l"/>
              </a:tabLst>
            </a:pPr>
            <a:r>
              <a:rPr lang="pt-BR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"1: </a:t>
            </a:r>
            <a:r>
              <a:rPr lang="pt-BR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 %d\n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, *p1, *p2, *p3);</a:t>
            </a:r>
          </a:p>
          <a:p>
            <a:pPr>
              <a:tabLst>
                <a:tab pos="293688" algn="l"/>
                <a:tab pos="57150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 *= a;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(*p2 &gt;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*p2 -= a;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(*p1)++;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571500" algn="l"/>
              </a:tabLst>
            </a:pPr>
            <a:r>
              <a:rPr lang="pt-BR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"2: </a:t>
            </a:r>
            <a:r>
              <a:rPr lang="pt-BR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 %d\n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, *p1, *p2, *p3);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pt-BR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"3: </a:t>
            </a:r>
            <a:r>
              <a:rPr lang="pt-BR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 %d\n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, a, b, c);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3684813" y="1408249"/>
            <a:ext cx="4857751" cy="698137"/>
            <a:chOff x="3684813" y="1408249"/>
            <a:chExt cx="4857751" cy="698137"/>
          </a:xfrm>
        </p:grpSpPr>
        <p:grpSp>
          <p:nvGrpSpPr>
            <p:cNvPr id="38" name="Group 37"/>
            <p:cNvGrpSpPr/>
            <p:nvPr/>
          </p:nvGrpSpPr>
          <p:grpSpPr>
            <a:xfrm>
              <a:off x="3684813" y="1408249"/>
              <a:ext cx="1273629" cy="698137"/>
              <a:chOff x="3684813" y="1408249"/>
              <a:chExt cx="1273629" cy="698137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4027713" y="1583871"/>
                <a:ext cx="930729" cy="522515"/>
                <a:chOff x="4343400" y="1355271"/>
                <a:chExt cx="930729" cy="522515"/>
              </a:xfrm>
            </p:grpSpPr>
            <p:sp>
              <p:nvSpPr>
                <p:cNvPr id="3" name="Rectangle 2"/>
                <p:cNvSpPr/>
                <p:nvPr/>
              </p:nvSpPr>
              <p:spPr>
                <a:xfrm>
                  <a:off x="4343400" y="1355271"/>
                  <a:ext cx="930729" cy="52251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" name="TextBox 3"/>
                <p:cNvSpPr txBox="1"/>
                <p:nvPr/>
              </p:nvSpPr>
              <p:spPr>
                <a:xfrm>
                  <a:off x="4433207" y="1404257"/>
                  <a:ext cx="75111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8</a:t>
                  </a:r>
                </a:p>
              </p:txBody>
            </p:sp>
          </p:grpSp>
          <p:sp>
            <p:nvSpPr>
              <p:cNvPr id="21" name="TextBox 20"/>
              <p:cNvSpPr txBox="1"/>
              <p:nvPr/>
            </p:nvSpPr>
            <p:spPr>
              <a:xfrm>
                <a:off x="3684813" y="1408249"/>
                <a:ext cx="3755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a</a:t>
                </a:r>
                <a:endParaRPr lang="en-US" dirty="0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5529942" y="1432802"/>
              <a:ext cx="1240971" cy="673584"/>
              <a:chOff x="5529942" y="1432802"/>
              <a:chExt cx="1240971" cy="673584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5840184" y="1583871"/>
                <a:ext cx="930729" cy="522515"/>
                <a:chOff x="6066064" y="1404257"/>
                <a:chExt cx="930729" cy="522515"/>
              </a:xfrm>
            </p:grpSpPr>
            <p:sp>
              <p:nvSpPr>
                <p:cNvPr id="11" name="Rectangle 10"/>
                <p:cNvSpPr/>
                <p:nvPr/>
              </p:nvSpPr>
              <p:spPr>
                <a:xfrm>
                  <a:off x="6066064" y="1404257"/>
                  <a:ext cx="930729" cy="52251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6155871" y="1453243"/>
                  <a:ext cx="75111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 smtClean="0"/>
                    <a:t>15</a:t>
                  </a:r>
                  <a:endParaRPr lang="en-US" sz="2000" dirty="0"/>
                </a:p>
              </p:txBody>
            </p:sp>
          </p:grpSp>
          <p:sp>
            <p:nvSpPr>
              <p:cNvPr id="22" name="TextBox 21"/>
              <p:cNvSpPr txBox="1"/>
              <p:nvPr/>
            </p:nvSpPr>
            <p:spPr>
              <a:xfrm>
                <a:off x="5529942" y="1432802"/>
                <a:ext cx="3755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b</a:t>
                </a:r>
                <a:endParaRPr lang="en-US" dirty="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7236277" y="1432802"/>
              <a:ext cx="1306287" cy="673584"/>
              <a:chOff x="7236277" y="1432802"/>
              <a:chExt cx="1306287" cy="673584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7611835" y="1583871"/>
                <a:ext cx="930729" cy="522515"/>
                <a:chOff x="7614557" y="1404257"/>
                <a:chExt cx="930729" cy="522515"/>
              </a:xfrm>
            </p:grpSpPr>
            <p:sp>
              <p:nvSpPr>
                <p:cNvPr id="14" name="Rectangle 13"/>
                <p:cNvSpPr/>
                <p:nvPr/>
              </p:nvSpPr>
              <p:spPr>
                <a:xfrm>
                  <a:off x="7614557" y="1404257"/>
                  <a:ext cx="930729" cy="52251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7704364" y="1453243"/>
                  <a:ext cx="75111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 smtClean="0"/>
                    <a:t>23</a:t>
                  </a:r>
                  <a:endParaRPr lang="en-US" sz="2000" dirty="0"/>
                </a:p>
              </p:txBody>
            </p:sp>
          </p:grpSp>
          <p:sp>
            <p:nvSpPr>
              <p:cNvPr id="24" name="TextBox 23"/>
              <p:cNvSpPr txBox="1"/>
              <p:nvPr/>
            </p:nvSpPr>
            <p:spPr>
              <a:xfrm>
                <a:off x="7236277" y="1432802"/>
                <a:ext cx="3755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</p:grpSp>
      <p:grpSp>
        <p:nvGrpSpPr>
          <p:cNvPr id="44" name="Group 43"/>
          <p:cNvGrpSpPr/>
          <p:nvPr/>
        </p:nvGrpSpPr>
        <p:grpSpPr>
          <a:xfrm>
            <a:off x="5538105" y="405041"/>
            <a:ext cx="3501121" cy="922625"/>
            <a:chOff x="5538105" y="405041"/>
            <a:chExt cx="3501121" cy="922625"/>
          </a:xfrm>
        </p:grpSpPr>
        <p:grpSp>
          <p:nvGrpSpPr>
            <p:cNvPr id="19" name="Group 18"/>
            <p:cNvGrpSpPr/>
            <p:nvPr/>
          </p:nvGrpSpPr>
          <p:grpSpPr>
            <a:xfrm>
              <a:off x="5538105" y="405041"/>
              <a:ext cx="993324" cy="922625"/>
              <a:chOff x="6711040" y="2168919"/>
              <a:chExt cx="993324" cy="922625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6773635" y="2569029"/>
                <a:ext cx="930729" cy="522515"/>
              </a:xfrm>
              <a:prstGeom prst="rect">
                <a:avLst/>
              </a:prstGeom>
              <a:solidFill>
                <a:srgbClr val="CCCCFF"/>
              </a:solidFill>
              <a:ln>
                <a:solidFill>
                  <a:srgbClr val="99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6711040" y="2168919"/>
                <a:ext cx="52795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p1</a:t>
                </a:r>
                <a:endParaRPr lang="en-US" dirty="0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6783161" y="405041"/>
              <a:ext cx="993324" cy="922625"/>
              <a:chOff x="6711040" y="2168919"/>
              <a:chExt cx="993324" cy="922625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6773635" y="2569029"/>
                <a:ext cx="930729" cy="522515"/>
              </a:xfrm>
              <a:prstGeom prst="rect">
                <a:avLst/>
              </a:prstGeom>
              <a:solidFill>
                <a:srgbClr val="CCCCFF"/>
              </a:solidFill>
              <a:ln>
                <a:solidFill>
                  <a:srgbClr val="99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711040" y="2168919"/>
                <a:ext cx="52795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p2</a:t>
                </a:r>
                <a:endParaRPr lang="en-US" dirty="0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8045902" y="405041"/>
              <a:ext cx="993324" cy="922625"/>
              <a:chOff x="6711040" y="2168919"/>
              <a:chExt cx="993324" cy="922625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6773635" y="2569029"/>
                <a:ext cx="930729" cy="522515"/>
              </a:xfrm>
              <a:prstGeom prst="rect">
                <a:avLst/>
              </a:prstGeom>
              <a:solidFill>
                <a:srgbClr val="CCCCFF"/>
              </a:solidFill>
              <a:ln>
                <a:solidFill>
                  <a:srgbClr val="99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6711040" y="2168919"/>
                <a:ext cx="52795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p3</a:t>
                </a:r>
                <a:endParaRPr lang="en-US" dirty="0"/>
              </a:p>
            </p:txBody>
          </p:sp>
        </p:grpSp>
      </p:grpSp>
      <p:cxnSp>
        <p:nvCxnSpPr>
          <p:cNvPr id="33" name="Straight Arrow Connector 32"/>
          <p:cNvCxnSpPr/>
          <p:nvPr/>
        </p:nvCxnSpPr>
        <p:spPr>
          <a:xfrm>
            <a:off x="7369625" y="1053132"/>
            <a:ext cx="332017" cy="530739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8309881" y="1016363"/>
            <a:ext cx="263980" cy="567508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15105" y="2416628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15105" y="2666999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115105" y="3143190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115105" y="3442546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15105" y="3758232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115105" y="4059070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115105" y="4464115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115105" y="4791982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32707" y="5094393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066064" y="1053290"/>
            <a:ext cx="0" cy="530581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[TextBox 55]"/>
          <p:cNvSpPr txBox="1"/>
          <p:nvPr/>
        </p:nvSpPr>
        <p:spPr>
          <a:xfrm>
            <a:off x="6845756" y="3758232"/>
            <a:ext cx="2193470" cy="400110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1: 15 23 23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6151789" y="1718612"/>
            <a:ext cx="329293" cy="228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7881255" y="1730828"/>
            <a:ext cx="329293" cy="228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6283779" y="2192141"/>
            <a:ext cx="329293" cy="228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8123463" y="2211679"/>
            <a:ext cx="329293" cy="228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072869" y="2106386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120</a:t>
            </a:r>
            <a:endParaRPr lang="en-US" sz="2000" dirty="0"/>
          </a:p>
        </p:txBody>
      </p:sp>
      <p:sp>
        <p:nvSpPr>
          <p:cNvPr id="64" name="TextBox 63"/>
          <p:cNvSpPr txBox="1"/>
          <p:nvPr/>
        </p:nvSpPr>
        <p:spPr>
          <a:xfrm>
            <a:off x="6066064" y="3087310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123</a:t>
            </a:r>
            <a:endParaRPr lang="en-US" sz="2000" dirty="0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432707" y="5410078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115105" y="6370683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115105" y="4792678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892833" y="2090056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15</a:t>
            </a:r>
            <a:endParaRPr lang="en-US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6094642" y="2426732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121</a:t>
            </a:r>
            <a:endParaRPr lang="en-US" sz="2000" dirty="0"/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115105" y="4791982"/>
            <a:ext cx="401410" cy="0"/>
          </a:xfrm>
          <a:prstGeom prst="straightConnector1">
            <a:avLst/>
          </a:prstGeom>
          <a:ln w="28575">
            <a:solidFill>
              <a:srgbClr val="9900CC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432707" y="5109150"/>
            <a:ext cx="401410" cy="0"/>
          </a:xfrm>
          <a:prstGeom prst="straightConnector1">
            <a:avLst/>
          </a:prstGeom>
          <a:ln w="28575">
            <a:solidFill>
              <a:srgbClr val="9900CC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432707" y="5410078"/>
            <a:ext cx="401410" cy="0"/>
          </a:xfrm>
          <a:prstGeom prst="straightConnector1">
            <a:avLst/>
          </a:prstGeom>
          <a:ln w="28575">
            <a:solidFill>
              <a:srgbClr val="9900CC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6316435" y="2485933"/>
            <a:ext cx="329293" cy="228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8123462" y="2459268"/>
            <a:ext cx="329293" cy="228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7937045" y="2400178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7</a:t>
            </a:r>
            <a:endParaRPr lang="en-US" sz="2000" dirty="0"/>
          </a:p>
        </p:txBody>
      </p:sp>
      <p:sp>
        <p:nvSpPr>
          <p:cNvPr id="80" name="TextBox 79"/>
          <p:cNvSpPr txBox="1"/>
          <p:nvPr/>
        </p:nvSpPr>
        <p:spPr>
          <a:xfrm>
            <a:off x="6085795" y="2743080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122</a:t>
            </a:r>
            <a:endParaRPr lang="en-US" sz="2000" dirty="0"/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115105" y="4791982"/>
            <a:ext cx="401410" cy="0"/>
          </a:xfrm>
          <a:prstGeom prst="straightConnector1">
            <a:avLst/>
          </a:prstGeom>
          <a:ln w="28575">
            <a:solidFill>
              <a:srgbClr val="0066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432707" y="5109150"/>
            <a:ext cx="401410" cy="0"/>
          </a:xfrm>
          <a:prstGeom prst="straightConnector1">
            <a:avLst/>
          </a:prstGeom>
          <a:ln w="28575">
            <a:solidFill>
              <a:srgbClr val="0066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432707" y="5410078"/>
            <a:ext cx="401410" cy="0"/>
          </a:xfrm>
          <a:prstGeom prst="straightConnector1">
            <a:avLst/>
          </a:prstGeom>
          <a:ln w="28575">
            <a:solidFill>
              <a:srgbClr val="0066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7937045" y="2723967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-1</a:t>
            </a:r>
            <a:endParaRPr lang="en-US" sz="2000" dirty="0"/>
          </a:p>
        </p:txBody>
      </p:sp>
      <p:cxnSp>
        <p:nvCxnSpPr>
          <p:cNvPr id="85" name="Straight Connector 84"/>
          <p:cNvCxnSpPr/>
          <p:nvPr/>
        </p:nvCxnSpPr>
        <p:spPr>
          <a:xfrm flipV="1">
            <a:off x="6335484" y="2828835"/>
            <a:ext cx="329293" cy="228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115105" y="6033225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836909" y="5804383"/>
            <a:ext cx="2225448" cy="400110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2: 123 -1 -1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845756" y="6233280"/>
            <a:ext cx="2225448" cy="400110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3: 8 123 -1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6303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"/>
                            </p:stCondLst>
                            <p:childTnLst>
                              <p:par>
                                <p:cTn id="1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00"/>
                            </p:stCondLst>
                            <p:childTnLst>
                              <p:par>
                                <p:cTn id="18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000"/>
                            </p:stCondLst>
                            <p:childTnLst>
                              <p:par>
                                <p:cTn id="20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500"/>
                            </p:stCondLst>
                            <p:childTnLst>
                              <p:par>
                                <p:cTn id="2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500"/>
                            </p:stCondLst>
                            <p:childTnLst>
                              <p:par>
                                <p:cTn id="2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63" grpId="0"/>
      <p:bldP spid="64" grpId="0"/>
      <p:bldP spid="68" grpId="0"/>
      <p:bldP spid="69" grpId="0"/>
      <p:bldP spid="79" grpId="0"/>
      <p:bldP spid="80" grpId="0"/>
      <p:bldP spid="84" grpId="0"/>
      <p:bldP spid="87" grpId="0" animBg="1"/>
      <p:bldP spid="8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Choose the Correct Codes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Week5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235825"/>
            <a:ext cx="7948612" cy="98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/>
              <a:t>Pick the correct codes to read a value into the float variable var.</a:t>
            </a: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5677" y="2699645"/>
            <a:ext cx="3563423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var;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scanf(</a:t>
            </a:r>
            <a:r>
              <a:rPr lang="en-US" sz="2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%f</a:t>
            </a:r>
            <a:r>
              <a:rPr lang="en-US" sz="2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, var)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0120" y="2280634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(A)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205020" y="2699645"/>
            <a:ext cx="3563423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var;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scanf(</a:t>
            </a:r>
            <a:r>
              <a:rPr lang="en-US" sz="2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%f</a:t>
            </a:r>
            <a:r>
              <a:rPr lang="en-US" sz="2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, &amp;var)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21092" y="2332269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(B)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665676" y="4501231"/>
            <a:ext cx="3563423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var;</a:t>
            </a:r>
          </a:p>
          <a:p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 = &amp;var;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scanf(</a:t>
            </a:r>
            <a:r>
              <a:rPr lang="en-US" sz="2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%f</a:t>
            </a:r>
            <a:r>
              <a:rPr lang="en-US" sz="2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, p)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0119" y="4082220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(C)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205019" y="4501231"/>
            <a:ext cx="3563423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var;</a:t>
            </a:r>
          </a:p>
          <a:p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 = &amp;var;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scanf(</a:t>
            </a:r>
            <a:r>
              <a:rPr lang="en-US" sz="2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%f</a:t>
            </a:r>
            <a:r>
              <a:rPr lang="en-US" sz="2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, &amp;p)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21091" y="4133855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(D)</a:t>
            </a:r>
            <a:endParaRPr lang="en-US" sz="2000" dirty="0"/>
          </a:p>
        </p:txBody>
      </p:sp>
      <p:pic>
        <p:nvPicPr>
          <p:cNvPr id="18" name="[Picture 12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1883" y="3235158"/>
            <a:ext cx="473119" cy="596131"/>
          </a:xfrm>
          <a:prstGeom prst="rect">
            <a:avLst/>
          </a:prstGeom>
        </p:spPr>
      </p:pic>
      <p:pic>
        <p:nvPicPr>
          <p:cNvPr id="19" name="[Picture 11]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231" y="3316473"/>
            <a:ext cx="424563" cy="574150"/>
          </a:xfrm>
          <a:prstGeom prst="rect">
            <a:avLst/>
          </a:prstGeom>
        </p:spPr>
      </p:pic>
      <p:pic>
        <p:nvPicPr>
          <p:cNvPr id="20" name="[Picture 12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952" y="5640901"/>
            <a:ext cx="473119" cy="596131"/>
          </a:xfrm>
          <a:prstGeom prst="rect">
            <a:avLst/>
          </a:prstGeom>
        </p:spPr>
      </p:pic>
      <p:pic>
        <p:nvPicPr>
          <p:cNvPr id="21" name="[Picture 11]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1883" y="5683634"/>
            <a:ext cx="424563" cy="57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5083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Incrementing a Pointer 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Week5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198021"/>
            <a:ext cx="8149998" cy="78377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/>
              <a:t>If p is a pointer variable, what does it mean by p = p + 1 (or p++)?</a:t>
            </a:r>
          </a:p>
        </p:txBody>
      </p:sp>
      <p:sp>
        <p:nvSpPr>
          <p:cNvPr id="13" name="[TextBox 1]"/>
          <p:cNvSpPr txBox="1"/>
          <p:nvPr/>
        </p:nvSpPr>
        <p:spPr>
          <a:xfrm>
            <a:off x="261257" y="2065461"/>
            <a:ext cx="6596743" cy="424731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a, *ap;</a:t>
            </a:r>
          </a:p>
          <a:p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b, *bp;</a:t>
            </a:r>
          </a:p>
          <a:p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c, *cp;</a:t>
            </a:r>
          </a:p>
          <a:p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d, *dp;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&amp;a; bp = &amp;b; cp = &amp;c; dp = &amp;d;</a:t>
            </a: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%p %p %p %p\n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ap, bp, cp, dp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 bp++; cp++; dp++;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%p %p %p %p\n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ap, bp, cp, dp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%p\n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ap);</a:t>
            </a:r>
            <a:endParaRPr lang="pt-BR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[TextBox 15]"/>
          <p:cNvSpPr txBox="1"/>
          <p:nvPr/>
        </p:nvSpPr>
        <p:spPr>
          <a:xfrm>
            <a:off x="5437415" y="2019597"/>
            <a:ext cx="3184071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Week5_IncrementPointers.c</a:t>
            </a:r>
            <a:endParaRPr lang="en-SG" dirty="0"/>
          </a:p>
        </p:txBody>
      </p:sp>
      <p:sp>
        <p:nvSpPr>
          <p:cNvPr id="2" name="TextBox 1"/>
          <p:cNvSpPr txBox="1"/>
          <p:nvPr/>
        </p:nvSpPr>
        <p:spPr>
          <a:xfrm>
            <a:off x="2596246" y="1824060"/>
            <a:ext cx="2710542" cy="1477328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Unit 3 Exercise #1: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int </a:t>
            </a:r>
            <a:r>
              <a:rPr lang="en-US" dirty="0" smtClean="0"/>
              <a:t>takes up 4 bytes</a:t>
            </a:r>
          </a:p>
          <a:p>
            <a:r>
              <a:rPr lang="en-US" dirty="0">
                <a:solidFill>
                  <a:srgbClr val="0000FF"/>
                </a:solidFill>
              </a:rPr>
              <a:t>f</a:t>
            </a:r>
            <a:r>
              <a:rPr lang="en-US" dirty="0" smtClean="0">
                <a:solidFill>
                  <a:srgbClr val="0000FF"/>
                </a:solidFill>
              </a:rPr>
              <a:t>loat</a:t>
            </a:r>
            <a:r>
              <a:rPr lang="en-US" dirty="0" smtClean="0"/>
              <a:t> takes up 4 bytes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char </a:t>
            </a:r>
            <a:r>
              <a:rPr lang="en-US" dirty="0" smtClean="0"/>
              <a:t>takes up 1 byte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double</a:t>
            </a:r>
            <a:r>
              <a:rPr lang="en-US" dirty="0" smtClean="0"/>
              <a:t> takes up 8 bytes</a:t>
            </a:r>
            <a:endParaRPr lang="en-US" dirty="0"/>
          </a:p>
        </p:txBody>
      </p:sp>
      <p:sp>
        <p:nvSpPr>
          <p:cNvPr id="15" name="[TextBox 55]"/>
          <p:cNvSpPr txBox="1"/>
          <p:nvPr/>
        </p:nvSpPr>
        <p:spPr>
          <a:xfrm>
            <a:off x="2951820" y="4104075"/>
            <a:ext cx="5662154" cy="400110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ffbff62c ffbff628 ffbff627 ffbff618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[TextBox 55]"/>
          <p:cNvSpPr txBox="1"/>
          <p:nvPr/>
        </p:nvSpPr>
        <p:spPr>
          <a:xfrm>
            <a:off x="2951820" y="5131237"/>
            <a:ext cx="5662154" cy="400110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ffbff630 ffbff62c ffbff628 ffbff620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[TextBox 55]"/>
          <p:cNvSpPr txBox="1"/>
          <p:nvPr/>
        </p:nvSpPr>
        <p:spPr>
          <a:xfrm>
            <a:off x="3401870" y="5814265"/>
            <a:ext cx="1643659" cy="400110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ffbff63c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0355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Exercise #1: Reversing an Array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Week5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[Rectangle 3]"/>
          <p:cNvSpPr txBox="1">
            <a:spLocks noChangeArrowheads="1"/>
          </p:cNvSpPr>
          <p:nvPr/>
        </p:nvSpPr>
        <p:spPr>
          <a:xfrm>
            <a:off x="471488" y="1235825"/>
            <a:ext cx="8258444" cy="2594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Write a program </a:t>
            </a:r>
            <a:r>
              <a:rPr lang="en-GB" dirty="0" smtClean="0">
                <a:solidFill>
                  <a:srgbClr val="0000FF"/>
                </a:solidFill>
              </a:rPr>
              <a:t>Week5_ReverseArray.c</a:t>
            </a:r>
            <a:r>
              <a:rPr lang="en-GB" dirty="0" smtClean="0"/>
              <a:t> </a:t>
            </a:r>
            <a:r>
              <a:rPr lang="en-GB" dirty="0"/>
              <a:t>to read a list of numbers (at most 10 of them) into the array, reverse the array and print its </a:t>
            </a:r>
            <a:r>
              <a:rPr lang="en-GB" dirty="0" smtClean="0"/>
              <a:t>elements.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/>
              <a:t>We will write everything in the main() function for now.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/>
              <a:t>An </a:t>
            </a:r>
            <a:r>
              <a:rPr lang="en-GB" dirty="0"/>
              <a:t>incomplete program </a:t>
            </a:r>
            <a:r>
              <a:rPr lang="en-GB" dirty="0" smtClean="0">
                <a:solidFill>
                  <a:srgbClr val="0000FF"/>
                </a:solidFill>
              </a:rPr>
              <a:t>Week5_ReverseArray.c</a:t>
            </a:r>
            <a:r>
              <a:rPr lang="en-GB" dirty="0" smtClean="0"/>
              <a:t> </a:t>
            </a:r>
            <a:r>
              <a:rPr lang="en-GB" dirty="0"/>
              <a:t>is </a:t>
            </a:r>
            <a:r>
              <a:rPr lang="en-GB" dirty="0" smtClean="0"/>
              <a:t>given.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/>
              <a:t>Sample run: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66560" y="3887315"/>
            <a:ext cx="6068300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Enter size of array (&lt;=10): 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5</a:t>
            </a:r>
            <a:endParaRPr lang="en-US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Enter 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5 elements: 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1 -2 3 8 6 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After reversing: 6 8 3 -2 1</a:t>
            </a:r>
            <a:endParaRPr lang="en-US" sz="2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4849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Exercise #2: Missing Digits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Week5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[Rectangle 3]"/>
          <p:cNvSpPr txBox="1">
            <a:spLocks noChangeArrowheads="1"/>
          </p:cNvSpPr>
          <p:nvPr/>
        </p:nvSpPr>
        <p:spPr>
          <a:xfrm>
            <a:off x="471488" y="1235825"/>
            <a:ext cx="8258444" cy="2597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Write a program </a:t>
            </a:r>
            <a:r>
              <a:rPr lang="en-GB" dirty="0" smtClean="0">
                <a:solidFill>
                  <a:srgbClr val="0000FF"/>
                </a:solidFill>
              </a:rPr>
              <a:t>Week5_MissingDigits.c</a:t>
            </a:r>
            <a:r>
              <a:rPr lang="en-GB" dirty="0" smtClean="0"/>
              <a:t> </a:t>
            </a:r>
            <a:r>
              <a:rPr lang="en-GB" dirty="0"/>
              <a:t>to read in a positive integer and list out all the digits that </a:t>
            </a:r>
            <a:r>
              <a:rPr lang="en-GB" u="sng" dirty="0"/>
              <a:t>do not appear in the input </a:t>
            </a:r>
            <a:r>
              <a:rPr lang="en-GB" u="sng" dirty="0" smtClean="0"/>
              <a:t>number</a:t>
            </a:r>
            <a:r>
              <a:rPr lang="en-GB" dirty="0" smtClean="0"/>
              <a:t>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We will write everything in the main() function. (You will modularise it </a:t>
            </a:r>
            <a:r>
              <a:rPr lang="en-GB" dirty="0" smtClean="0"/>
              <a:t>in </a:t>
            </a:r>
            <a:r>
              <a:rPr lang="en-GB" dirty="0"/>
              <a:t>exercise #</a:t>
            </a:r>
            <a:r>
              <a:rPr lang="en-GB" dirty="0" smtClean="0"/>
              <a:t>3.)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/>
              <a:t>Sample run: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71574" y="3833446"/>
            <a:ext cx="6659563" cy="7080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Enter a number: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73015</a:t>
            </a:r>
          </a:p>
          <a:p>
            <a:pPr>
              <a:defRPr/>
            </a:pP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Missing digits in 73015: 2 4 6 8 9 </a:t>
            </a:r>
          </a:p>
        </p:txBody>
      </p:sp>
      <p:sp>
        <p:nvSpPr>
          <p:cNvPr id="9" name="[Rectangle 3]"/>
          <p:cNvSpPr txBox="1">
            <a:spLocks noChangeArrowheads="1"/>
          </p:cNvSpPr>
          <p:nvPr/>
        </p:nvSpPr>
        <p:spPr>
          <a:xfrm>
            <a:off x="471488" y="4888523"/>
            <a:ext cx="8258444" cy="9156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/>
              <a:t>Recall: How do we extract individual digits from an integer?</a:t>
            </a:r>
          </a:p>
        </p:txBody>
      </p:sp>
    </p:spTree>
    <p:extLst>
      <p:ext uri="{BB962C8B-B14F-4D97-AF65-F5344CB8AC3E}">
        <p14:creationId xmlns:p14="http://schemas.microsoft.com/office/powerpoint/2010/main" val="25044398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Exercise #2: Missing Digits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Week5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[Rectangle 3]"/>
          <p:cNvSpPr txBox="1">
            <a:spLocks noChangeArrowheads="1"/>
          </p:cNvSpPr>
          <p:nvPr/>
        </p:nvSpPr>
        <p:spPr>
          <a:xfrm>
            <a:off x="471488" y="1235825"/>
            <a:ext cx="8258444" cy="10150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800" dirty="0"/>
              <a:t>Where does the array come </a:t>
            </a:r>
            <a:r>
              <a:rPr lang="en-GB" sz="2800" dirty="0" smtClean="0"/>
              <a:t>in</a:t>
            </a:r>
            <a:r>
              <a:rPr lang="en-GB" sz="2800" dirty="0"/>
              <a:t>?</a:t>
            </a:r>
            <a:endParaRPr lang="en-GB" sz="2800" dirty="0" smtClean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800" dirty="0" smtClean="0"/>
              <a:t>Hint… </a:t>
            </a:r>
            <a:r>
              <a:rPr lang="en-GB" sz="2800" dirty="0" smtClean="0">
                <a:sym typeface="Wingdings" panose="05000000000000000000" pitchFamily="2" charset="2"/>
              </a:rPr>
              <a:t> </a:t>
            </a:r>
            <a:r>
              <a:rPr lang="en-GB" dirty="0" smtClean="0">
                <a:sym typeface="Wingdings" panose="05000000000000000000" pitchFamily="2" charset="2"/>
              </a:rPr>
              <a:t>(Let you THINK first before giving out the hint) </a:t>
            </a:r>
            <a:endParaRPr lang="en-GB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443257" y="3046544"/>
            <a:ext cx="5807392" cy="3416320"/>
          </a:xfrm>
          <a:prstGeom prst="rect">
            <a:avLst/>
          </a:prstGeom>
          <a:solidFill>
            <a:srgbClr val="FFCCCC"/>
          </a:solidFill>
          <a:ln w="28575"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/>
              <a:t>Create an array called </a:t>
            </a:r>
            <a:r>
              <a:rPr lang="en-US" sz="2800" dirty="0" smtClean="0">
                <a:solidFill>
                  <a:srgbClr val="0000FF"/>
                </a:solidFill>
              </a:rPr>
              <a:t>found</a:t>
            </a:r>
            <a:r>
              <a:rPr lang="en-US" sz="2800" dirty="0" smtClean="0"/>
              <a:t>, with 10 elements, each element represents a digit.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That is, </a:t>
            </a:r>
            <a:r>
              <a:rPr lang="en-US" sz="2800" dirty="0" smtClean="0">
                <a:solidFill>
                  <a:srgbClr val="0000FF"/>
                </a:solidFill>
              </a:rPr>
              <a:t>found[0]</a:t>
            </a:r>
            <a:r>
              <a:rPr lang="en-US" sz="2800" dirty="0" smtClean="0"/>
              <a:t> is about digit 0, </a:t>
            </a:r>
            <a:r>
              <a:rPr lang="en-US" sz="2800" dirty="0" smtClean="0">
                <a:solidFill>
                  <a:srgbClr val="0000FF"/>
                </a:solidFill>
              </a:rPr>
              <a:t>found[1]</a:t>
            </a:r>
            <a:r>
              <a:rPr lang="en-US" sz="2800" dirty="0" smtClean="0"/>
              <a:t> about digit 1, …, </a:t>
            </a:r>
            <a:r>
              <a:rPr lang="en-US" sz="2800" dirty="0" smtClean="0">
                <a:solidFill>
                  <a:srgbClr val="0000FF"/>
                </a:solidFill>
              </a:rPr>
              <a:t>found[9]</a:t>
            </a:r>
            <a:r>
              <a:rPr lang="en-US" sz="2800" dirty="0" smtClean="0"/>
              <a:t> about digit 9. 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How do you use this array?</a:t>
            </a:r>
            <a:endParaRPr lang="en-US" sz="2800" dirty="0"/>
          </a:p>
        </p:txBody>
      </p:sp>
      <p:grpSp>
        <p:nvGrpSpPr>
          <p:cNvPr id="6" name="Group 5"/>
          <p:cNvGrpSpPr/>
          <p:nvPr/>
        </p:nvGrpSpPr>
        <p:grpSpPr>
          <a:xfrm>
            <a:off x="6789420" y="2673861"/>
            <a:ext cx="1165860" cy="3702256"/>
            <a:chOff x="6789420" y="2673861"/>
            <a:chExt cx="1165860" cy="3702256"/>
          </a:xfrm>
        </p:grpSpPr>
        <p:grpSp>
          <p:nvGrpSpPr>
            <p:cNvPr id="5" name="Group 4"/>
            <p:cNvGrpSpPr/>
            <p:nvPr/>
          </p:nvGrpSpPr>
          <p:grpSpPr>
            <a:xfrm>
              <a:off x="6789420" y="2673861"/>
              <a:ext cx="1165860" cy="370449"/>
              <a:chOff x="6789420" y="2673861"/>
              <a:chExt cx="1165860" cy="370449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7193280" y="2673861"/>
                <a:ext cx="762000" cy="370449"/>
                <a:chOff x="2225040" y="2859644"/>
                <a:chExt cx="762000" cy="370449"/>
              </a:xfrm>
            </p:grpSpPr>
            <p:sp>
              <p:nvSpPr>
                <p:cNvPr id="2" name="TextBox 1"/>
                <p:cNvSpPr txBox="1"/>
                <p:nvPr/>
              </p:nvSpPr>
              <p:spPr>
                <a:xfrm>
                  <a:off x="2225040" y="2859644"/>
                  <a:ext cx="762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false</a:t>
                  </a:r>
                  <a:endParaRPr lang="en-US" dirty="0"/>
                </a:p>
              </p:txBody>
            </p:sp>
            <p:sp>
              <p:nvSpPr>
                <p:cNvPr id="3" name="Rectangle 2"/>
                <p:cNvSpPr/>
                <p:nvPr/>
              </p:nvSpPr>
              <p:spPr>
                <a:xfrm>
                  <a:off x="2225040" y="2859644"/>
                  <a:ext cx="762000" cy="370449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3" name="TextBox 12"/>
              <p:cNvSpPr txBox="1"/>
              <p:nvPr/>
            </p:nvSpPr>
            <p:spPr>
              <a:xfrm>
                <a:off x="6789420" y="2674978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6789420" y="3044310"/>
              <a:ext cx="1165860" cy="370449"/>
              <a:chOff x="6789420" y="2673861"/>
              <a:chExt cx="1165860" cy="370449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7193280" y="2673861"/>
                <a:ext cx="762000" cy="370449"/>
                <a:chOff x="2225040" y="2859644"/>
                <a:chExt cx="762000" cy="370449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2225040" y="2859644"/>
                  <a:ext cx="762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false</a:t>
                  </a:r>
                  <a:endParaRPr lang="en-US" dirty="0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2225040" y="2859644"/>
                  <a:ext cx="762000" cy="370449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6" name="TextBox 15"/>
              <p:cNvSpPr txBox="1"/>
              <p:nvPr/>
            </p:nvSpPr>
            <p:spPr>
              <a:xfrm>
                <a:off x="6789420" y="2674978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6789420" y="3414759"/>
              <a:ext cx="1165860" cy="370449"/>
              <a:chOff x="6789420" y="2673861"/>
              <a:chExt cx="1165860" cy="370449"/>
            </a:xfrm>
          </p:grpSpPr>
          <p:grpSp>
            <p:nvGrpSpPr>
              <p:cNvPr id="21" name="Group 20"/>
              <p:cNvGrpSpPr/>
              <p:nvPr/>
            </p:nvGrpSpPr>
            <p:grpSpPr>
              <a:xfrm>
                <a:off x="7193280" y="2673861"/>
                <a:ext cx="762000" cy="370449"/>
                <a:chOff x="2225040" y="2859644"/>
                <a:chExt cx="762000" cy="370449"/>
              </a:xfrm>
            </p:grpSpPr>
            <p:sp>
              <p:nvSpPr>
                <p:cNvPr id="23" name="TextBox 22"/>
                <p:cNvSpPr txBox="1"/>
                <p:nvPr/>
              </p:nvSpPr>
              <p:spPr>
                <a:xfrm>
                  <a:off x="2225040" y="2859644"/>
                  <a:ext cx="762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false</a:t>
                  </a:r>
                  <a:endParaRPr lang="en-US" dirty="0"/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2225040" y="2859644"/>
                  <a:ext cx="762000" cy="370449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22" name="TextBox 21"/>
              <p:cNvSpPr txBox="1"/>
              <p:nvPr/>
            </p:nvSpPr>
            <p:spPr>
              <a:xfrm>
                <a:off x="6789420" y="2674978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2</a:t>
                </a:r>
                <a:endParaRPr lang="en-US" dirty="0"/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6789420" y="3784091"/>
              <a:ext cx="1165860" cy="370449"/>
              <a:chOff x="6789420" y="2673861"/>
              <a:chExt cx="1165860" cy="370449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7193280" y="2673861"/>
                <a:ext cx="762000" cy="370449"/>
                <a:chOff x="2225040" y="2859644"/>
                <a:chExt cx="762000" cy="370449"/>
              </a:xfrm>
            </p:grpSpPr>
            <p:sp>
              <p:nvSpPr>
                <p:cNvPr id="28" name="TextBox 27"/>
                <p:cNvSpPr txBox="1"/>
                <p:nvPr/>
              </p:nvSpPr>
              <p:spPr>
                <a:xfrm>
                  <a:off x="2225040" y="2859644"/>
                  <a:ext cx="762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false</a:t>
                  </a:r>
                  <a:endParaRPr lang="en-US" dirty="0"/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2225040" y="2859644"/>
                  <a:ext cx="762000" cy="370449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27" name="TextBox 26"/>
              <p:cNvSpPr txBox="1"/>
              <p:nvPr/>
            </p:nvSpPr>
            <p:spPr>
              <a:xfrm>
                <a:off x="6789420" y="2674978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3</a:t>
                </a:r>
                <a:endParaRPr lang="en-US" dirty="0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6789420" y="4154540"/>
              <a:ext cx="1165860" cy="370449"/>
              <a:chOff x="6789420" y="2673861"/>
              <a:chExt cx="1165860" cy="370449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7193280" y="2673861"/>
                <a:ext cx="762000" cy="370449"/>
                <a:chOff x="2225040" y="2859644"/>
                <a:chExt cx="762000" cy="370449"/>
              </a:xfrm>
            </p:grpSpPr>
            <p:sp>
              <p:nvSpPr>
                <p:cNvPr id="33" name="TextBox 32"/>
                <p:cNvSpPr txBox="1"/>
                <p:nvPr/>
              </p:nvSpPr>
              <p:spPr>
                <a:xfrm>
                  <a:off x="2225040" y="2859644"/>
                  <a:ext cx="762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false</a:t>
                  </a:r>
                  <a:endParaRPr lang="en-US" dirty="0"/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2225040" y="2859644"/>
                  <a:ext cx="762000" cy="370449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32" name="TextBox 31"/>
              <p:cNvSpPr txBox="1"/>
              <p:nvPr/>
            </p:nvSpPr>
            <p:spPr>
              <a:xfrm>
                <a:off x="6789420" y="2674978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4</a:t>
                </a:r>
                <a:endParaRPr lang="en-US" dirty="0"/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6789420" y="4524989"/>
              <a:ext cx="1165860" cy="370449"/>
              <a:chOff x="6789420" y="2673861"/>
              <a:chExt cx="1165860" cy="370449"/>
            </a:xfrm>
          </p:grpSpPr>
          <p:grpSp>
            <p:nvGrpSpPr>
              <p:cNvPr id="36" name="Group 35"/>
              <p:cNvGrpSpPr/>
              <p:nvPr/>
            </p:nvGrpSpPr>
            <p:grpSpPr>
              <a:xfrm>
                <a:off x="7193280" y="2673861"/>
                <a:ext cx="762000" cy="370449"/>
                <a:chOff x="2225040" y="2859644"/>
                <a:chExt cx="762000" cy="370449"/>
              </a:xfrm>
            </p:grpSpPr>
            <p:sp>
              <p:nvSpPr>
                <p:cNvPr id="38" name="TextBox 37"/>
                <p:cNvSpPr txBox="1"/>
                <p:nvPr/>
              </p:nvSpPr>
              <p:spPr>
                <a:xfrm>
                  <a:off x="2225040" y="2859644"/>
                  <a:ext cx="762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false</a:t>
                  </a:r>
                  <a:endParaRPr lang="en-US" dirty="0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2225040" y="2859644"/>
                  <a:ext cx="762000" cy="370449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37" name="TextBox 36"/>
              <p:cNvSpPr txBox="1"/>
              <p:nvPr/>
            </p:nvSpPr>
            <p:spPr>
              <a:xfrm>
                <a:off x="6789420" y="2674978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5</a:t>
                </a:r>
                <a:endParaRPr lang="en-US" dirty="0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6789420" y="4895438"/>
              <a:ext cx="1165860" cy="370449"/>
              <a:chOff x="6789420" y="2673861"/>
              <a:chExt cx="1165860" cy="370449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7193280" y="2673861"/>
                <a:ext cx="762000" cy="370449"/>
                <a:chOff x="2225040" y="2859644"/>
                <a:chExt cx="762000" cy="370449"/>
              </a:xfrm>
            </p:grpSpPr>
            <p:sp>
              <p:nvSpPr>
                <p:cNvPr id="43" name="TextBox 42"/>
                <p:cNvSpPr txBox="1"/>
                <p:nvPr/>
              </p:nvSpPr>
              <p:spPr>
                <a:xfrm>
                  <a:off x="2225040" y="2859644"/>
                  <a:ext cx="762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false</a:t>
                  </a:r>
                  <a:endParaRPr lang="en-US" dirty="0"/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2225040" y="2859644"/>
                  <a:ext cx="762000" cy="370449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42" name="TextBox 41"/>
              <p:cNvSpPr txBox="1"/>
              <p:nvPr/>
            </p:nvSpPr>
            <p:spPr>
              <a:xfrm>
                <a:off x="6789420" y="2674978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6</a:t>
                </a:r>
                <a:endParaRPr lang="en-US" dirty="0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6789420" y="5265887"/>
              <a:ext cx="1165860" cy="370449"/>
              <a:chOff x="6789420" y="2673861"/>
              <a:chExt cx="1165860" cy="370449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7193280" y="2673861"/>
                <a:ext cx="762000" cy="370449"/>
                <a:chOff x="2225040" y="2859644"/>
                <a:chExt cx="762000" cy="370449"/>
              </a:xfrm>
            </p:grpSpPr>
            <p:sp>
              <p:nvSpPr>
                <p:cNvPr id="48" name="TextBox 47"/>
                <p:cNvSpPr txBox="1"/>
                <p:nvPr/>
              </p:nvSpPr>
              <p:spPr>
                <a:xfrm>
                  <a:off x="2225040" y="2859644"/>
                  <a:ext cx="762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false</a:t>
                  </a:r>
                  <a:endParaRPr lang="en-US" dirty="0"/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2225040" y="2859644"/>
                  <a:ext cx="762000" cy="370449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47" name="TextBox 46"/>
              <p:cNvSpPr txBox="1"/>
              <p:nvPr/>
            </p:nvSpPr>
            <p:spPr>
              <a:xfrm>
                <a:off x="6789420" y="2674978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7</a:t>
                </a:r>
                <a:endParaRPr lang="en-US" dirty="0"/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6789420" y="5636336"/>
              <a:ext cx="1165860" cy="370449"/>
              <a:chOff x="6789420" y="2673861"/>
              <a:chExt cx="1165860" cy="370449"/>
            </a:xfrm>
          </p:grpSpPr>
          <p:grpSp>
            <p:nvGrpSpPr>
              <p:cNvPr id="51" name="Group 50"/>
              <p:cNvGrpSpPr/>
              <p:nvPr/>
            </p:nvGrpSpPr>
            <p:grpSpPr>
              <a:xfrm>
                <a:off x="7193280" y="2673861"/>
                <a:ext cx="762000" cy="370449"/>
                <a:chOff x="2225040" y="2859644"/>
                <a:chExt cx="762000" cy="370449"/>
              </a:xfrm>
            </p:grpSpPr>
            <p:sp>
              <p:nvSpPr>
                <p:cNvPr id="53" name="TextBox 52"/>
                <p:cNvSpPr txBox="1"/>
                <p:nvPr/>
              </p:nvSpPr>
              <p:spPr>
                <a:xfrm>
                  <a:off x="2225040" y="2859644"/>
                  <a:ext cx="762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false</a:t>
                  </a:r>
                  <a:endParaRPr lang="en-US" dirty="0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>
                  <a:off x="2225040" y="2859644"/>
                  <a:ext cx="762000" cy="370449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52" name="TextBox 51"/>
              <p:cNvSpPr txBox="1"/>
              <p:nvPr/>
            </p:nvSpPr>
            <p:spPr>
              <a:xfrm>
                <a:off x="6789420" y="2674978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8</a:t>
                </a:r>
                <a:endParaRPr lang="en-US" dirty="0"/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6789420" y="6005668"/>
              <a:ext cx="1165860" cy="370449"/>
              <a:chOff x="6789420" y="2673861"/>
              <a:chExt cx="1165860" cy="370449"/>
            </a:xfrm>
          </p:grpSpPr>
          <p:grpSp>
            <p:nvGrpSpPr>
              <p:cNvPr id="56" name="Group 55"/>
              <p:cNvGrpSpPr/>
              <p:nvPr/>
            </p:nvGrpSpPr>
            <p:grpSpPr>
              <a:xfrm>
                <a:off x="7193280" y="2673861"/>
                <a:ext cx="762000" cy="370449"/>
                <a:chOff x="2225040" y="2859644"/>
                <a:chExt cx="762000" cy="370449"/>
              </a:xfrm>
            </p:grpSpPr>
            <p:sp>
              <p:nvSpPr>
                <p:cNvPr id="58" name="TextBox 57"/>
                <p:cNvSpPr txBox="1"/>
                <p:nvPr/>
              </p:nvSpPr>
              <p:spPr>
                <a:xfrm>
                  <a:off x="2225040" y="2859644"/>
                  <a:ext cx="762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false</a:t>
                  </a:r>
                  <a:endParaRPr lang="en-US" dirty="0"/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2225040" y="2859644"/>
                  <a:ext cx="762000" cy="370449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57" name="TextBox 56"/>
              <p:cNvSpPr txBox="1"/>
              <p:nvPr/>
            </p:nvSpPr>
            <p:spPr>
              <a:xfrm>
                <a:off x="6789420" y="2674978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9</a:t>
                </a:r>
                <a:endParaRPr lang="en-US" dirty="0"/>
              </a:p>
            </p:txBody>
          </p:sp>
        </p:grpSp>
      </p:grpSp>
      <p:sp>
        <p:nvSpPr>
          <p:cNvPr id="64" name="TextBox 63"/>
          <p:cNvSpPr txBox="1"/>
          <p:nvPr/>
        </p:nvSpPr>
        <p:spPr>
          <a:xfrm>
            <a:off x="3554745" y="2359673"/>
            <a:ext cx="2695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Input: </a:t>
            </a:r>
            <a:r>
              <a:rPr lang="en-US" sz="3200" dirty="0" smtClean="0">
                <a:solidFill>
                  <a:srgbClr val="0000FF"/>
                </a:solidFill>
              </a:rPr>
              <a:t>73105</a:t>
            </a:r>
            <a:endParaRPr lang="en-US" sz="3200" dirty="0">
              <a:solidFill>
                <a:srgbClr val="0000FF"/>
              </a:solidFill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7236372" y="2658788"/>
            <a:ext cx="1480908" cy="2978665"/>
            <a:chOff x="7236372" y="2658788"/>
            <a:chExt cx="1480908" cy="2978665"/>
          </a:xfrm>
        </p:grpSpPr>
        <p:sp>
          <p:nvSpPr>
            <p:cNvPr id="11" name="TextBox 10"/>
            <p:cNvSpPr txBox="1"/>
            <p:nvPr/>
          </p:nvSpPr>
          <p:spPr>
            <a:xfrm>
              <a:off x="7955280" y="2658788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true</a:t>
              </a:r>
              <a:endParaRPr lang="en-US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flipV="1">
              <a:off x="7236372" y="5358766"/>
              <a:ext cx="655320" cy="183574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7955280" y="4507381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true</a:t>
              </a:r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955280" y="3046544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true</a:t>
              </a:r>
              <a:endParaRPr lang="en-US" dirty="0"/>
            </a:p>
          </p:txBody>
        </p:sp>
        <p:cxnSp>
          <p:nvCxnSpPr>
            <p:cNvPr id="66" name="Straight Connector 65"/>
            <p:cNvCxnSpPr/>
            <p:nvPr/>
          </p:nvCxnSpPr>
          <p:spPr>
            <a:xfrm flipV="1">
              <a:off x="7246620" y="3878087"/>
              <a:ext cx="655320" cy="183574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V="1">
              <a:off x="7246620" y="2767857"/>
              <a:ext cx="655320" cy="183574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7268428" y="3138306"/>
              <a:ext cx="655320" cy="183574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7246620" y="4618985"/>
              <a:ext cx="655320" cy="183574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7955280" y="3784091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true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955280" y="5268121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true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160722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14422</TotalTime>
  <Words>1134</Words>
  <Application>Microsoft Office PowerPoint</Application>
  <PresentationFormat>On-screen Show (4:3)</PresentationFormat>
  <Paragraphs>261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Clarity</vt:lpstr>
      <vt:lpstr>http://www.comp.nus.edu.sg/~cs1010/</vt:lpstr>
      <vt:lpstr>Week 5: Pointers &amp; Arrays</vt:lpstr>
      <vt:lpstr>Tracing Pointers (1/2)</vt:lpstr>
      <vt:lpstr>Tracing Pointers (2/2)</vt:lpstr>
      <vt:lpstr>Choose the Correct Codes</vt:lpstr>
      <vt:lpstr>Incrementing a Pointer </vt:lpstr>
      <vt:lpstr>Exercise #1: Reversing an Array</vt:lpstr>
      <vt:lpstr>Exercise #2: Missing Digits (1/3)</vt:lpstr>
      <vt:lpstr>Exercise #2: Missing Digits (2/3)</vt:lpstr>
      <vt:lpstr>Exercise #2: Missing Digits (3/3)</vt:lpstr>
      <vt:lpstr>Exercise #3: Modularising Exercise #2</vt:lpstr>
      <vt:lpstr>Exercise #4: Set Containment</vt:lpstr>
      <vt:lpstr>Things-To-Do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Aaron Tan</cp:lastModifiedBy>
  <cp:revision>1365</cp:revision>
  <cp:lastPrinted>2014-06-20T04:24:53Z</cp:lastPrinted>
  <dcterms:created xsi:type="dcterms:W3CDTF">1998-09-05T15:03:32Z</dcterms:created>
  <dcterms:modified xsi:type="dcterms:W3CDTF">2014-09-07T12:55:51Z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