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8"/>
  </p:notesMasterIdLst>
  <p:handoutMasterIdLst>
    <p:handoutMasterId r:id="rId19"/>
  </p:handoutMasterIdLst>
  <p:sldIdLst>
    <p:sldId id="256" r:id="rId2"/>
    <p:sldId id="468" r:id="rId3"/>
    <p:sldId id="605" r:id="rId4"/>
    <p:sldId id="588" r:id="rId5"/>
    <p:sldId id="596" r:id="rId6"/>
    <p:sldId id="597" r:id="rId7"/>
    <p:sldId id="598" r:id="rId8"/>
    <p:sldId id="599" r:id="rId9"/>
    <p:sldId id="600" r:id="rId10"/>
    <p:sldId id="601" r:id="rId11"/>
    <p:sldId id="557" r:id="rId12"/>
    <p:sldId id="603" r:id="rId13"/>
    <p:sldId id="604" r:id="rId14"/>
    <p:sldId id="602" r:id="rId15"/>
    <p:sldId id="509" r:id="rId16"/>
    <p:sldId id="308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3333FF"/>
    <a:srgbClr val="FFFF66"/>
    <a:srgbClr val="F7F1EF"/>
    <a:srgbClr val="EBFFFF"/>
    <a:srgbClr val="E7FFE7"/>
    <a:srgbClr val="E1FFE1"/>
    <a:srgbClr val="0000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26" autoAdjust="0"/>
    <p:restoredTop sz="86195" autoAdjust="0"/>
  </p:normalViewPr>
  <p:slideViewPr>
    <p:cSldViewPr snapToGrid="0">
      <p:cViewPr varScale="1">
        <p:scale>
          <a:sx n="96" d="100"/>
          <a:sy n="96" d="100"/>
        </p:scale>
        <p:origin x="-102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10/8/2014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marL="231595" indent="-231595" defTabSz="926379">
              <a:buFont typeface="+mj-lt"/>
              <a:buAutoNum type="arabicPeriod"/>
              <a:defRPr/>
            </a:pPr>
            <a:r>
              <a:rPr lang="en-US" baseline="0" dirty="0" smtClean="0"/>
              <a:t>The coordinates of the centroid are ( (x1+x2+x3)/3, (y1+y2+y3)/3).</a:t>
            </a:r>
          </a:p>
          <a:p>
            <a:pPr marL="231595" indent="-231595" defTabSz="926379">
              <a:buFont typeface="+mj-lt"/>
              <a:buAutoNum type="arabicPeriod"/>
              <a:defRPr/>
            </a:pPr>
            <a:r>
              <a:rPr lang="en-US" baseline="0" dirty="0" smtClean="0"/>
              <a:t>The exercise is so simple, so I intend to let them go back to find out the formula themselves.</a:t>
            </a:r>
          </a:p>
          <a:p>
            <a:pPr marL="231595" indent="-231595">
              <a:buFont typeface="+mj-lt"/>
              <a:buAutoNum type="arabicPeriod"/>
            </a:pPr>
            <a:r>
              <a:rPr lang="en-US" dirty="0" smtClean="0"/>
              <a:t>But if you want</a:t>
            </a:r>
            <a:r>
              <a:rPr lang="en-US" baseline="0" dirty="0" smtClean="0"/>
              <a:t> to tell your students, it’s up to you.</a:t>
            </a:r>
          </a:p>
          <a:p>
            <a:pPr marL="231595" indent="-231595">
              <a:buFont typeface="+mj-lt"/>
              <a:buAutoNum type="arabicPeriod"/>
            </a:pPr>
            <a:r>
              <a:rPr lang="en-US" baseline="0" dirty="0" smtClean="0"/>
              <a:t>This exercise can also be revisited later when we cover structure -- putting x- and y-coordinate into a single structure.</a:t>
            </a:r>
            <a:endParaRPr lang="en-SG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marL="231595" indent="-231595" defTabSz="926379">
              <a:buFont typeface="+mj-lt"/>
              <a:buAutoNum type="arabicPeriod"/>
              <a:defRPr/>
            </a:pPr>
            <a:r>
              <a:rPr lang="en-US" baseline="0" dirty="0" smtClean="0"/>
              <a:t>The coordinates of the centroid are ( (x1+x2+x3)/3, (y1+y2+y3)/3).</a:t>
            </a:r>
          </a:p>
          <a:p>
            <a:pPr marL="231595" indent="-231595" defTabSz="926379">
              <a:buFont typeface="+mj-lt"/>
              <a:buAutoNum type="arabicPeriod"/>
              <a:defRPr/>
            </a:pPr>
            <a:r>
              <a:rPr lang="en-US" baseline="0" dirty="0" smtClean="0"/>
              <a:t>The exercise is so simple, so I intend to let them go back to find out the formula themselves.</a:t>
            </a:r>
          </a:p>
          <a:p>
            <a:pPr marL="231595" indent="-231595">
              <a:buFont typeface="+mj-lt"/>
              <a:buAutoNum type="arabicPeriod"/>
            </a:pPr>
            <a:r>
              <a:rPr lang="en-US" dirty="0" smtClean="0"/>
              <a:t>But if you want</a:t>
            </a:r>
            <a:r>
              <a:rPr lang="en-US" baseline="0" dirty="0" smtClean="0"/>
              <a:t> to tell your students, it’s up to you.</a:t>
            </a:r>
          </a:p>
          <a:p>
            <a:pPr marL="231595" indent="-231595">
              <a:buFont typeface="+mj-lt"/>
              <a:buAutoNum type="arabicPeriod"/>
            </a:pPr>
            <a:r>
              <a:rPr lang="en-US" baseline="0" dirty="0" smtClean="0"/>
              <a:t>This exercise can also be revisited later when we cover structure -- putting x- and y-coordinate into a single structure.</a:t>
            </a:r>
            <a:endParaRPr lang="en-SG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 smtClean="0"/>
              <a:t>Week8 -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Week8 -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Week8 -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Week8 -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hyperlink" Target="http://www.comp.nus.edu.sg/~cs1010" TargetMode="Externa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lect/prog/2014/week8_for_student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667" y="2252133"/>
            <a:ext cx="4004733" cy="364067"/>
          </a:xfrm>
        </p:spPr>
        <p:txBody>
          <a:bodyPr>
            <a:noAutofit/>
          </a:bodyPr>
          <a:lstStyle/>
          <a:p>
            <a:pPr eaLnBrk="1" hangingPunct="1"/>
            <a:r>
              <a:rPr lang="en-GB" sz="1800" cap="none" dirty="0" smtClean="0">
                <a:latin typeface="Calibri" panose="020F0502020204030204" pitchFamily="34" charset="0"/>
                <a:hlinkClick r:id="rId3"/>
              </a:rPr>
              <a:t>http://www.comp.nus.edu.sg/~cs1010/</a:t>
            </a:r>
            <a:endParaRPr lang="en-GB" sz="1800" cap="none" dirty="0" smtClean="0"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pic>
        <p:nvPicPr>
          <p:cNvPr id="7" name="[Picture 6]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92" y="1368425"/>
            <a:ext cx="5687149" cy="934508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WEEK 8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Class Activities</a:t>
            </a:r>
            <a:endParaRPr lang="en-US" sz="32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[TextBox 1]"/>
          <p:cNvSpPr txBox="1"/>
          <p:nvPr/>
        </p:nvSpPr>
        <p:spPr>
          <a:xfrm>
            <a:off x="0" y="379257"/>
            <a:ext cx="369332" cy="109286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Lecturer’s slides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Exercise #4: Triangle Centroid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Week8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230490"/>
            <a:ext cx="5219700" cy="385660"/>
          </a:xfrm>
        </p:spPr>
        <p:txBody>
          <a:bodyPr>
            <a:normAutofit lnSpcReduction="10000"/>
          </a:bodyPr>
          <a:lstStyle/>
          <a:p>
            <a:pPr marL="339725" indent="-3397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Sample runs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55714" y="1850990"/>
            <a:ext cx="7218856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Coordinates of 1st vertex: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0 0</a:t>
            </a:r>
          </a:p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Coordinates of 2nd vertex: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0 1</a:t>
            </a:r>
          </a:p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Coordinates of 3rd vertex: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1 1</a:t>
            </a:r>
            <a:endParaRPr lang="en-US" sz="20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Coordinates of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centroid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(0.33, 0.67)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51360" y="3401116"/>
            <a:ext cx="7218856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Coordinates of 1st vertex: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4.8 12.7</a:t>
            </a:r>
          </a:p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Coordinates of 2nd vertex: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-12.3 8.2</a:t>
            </a:r>
          </a:p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Coordinates of 3rd vertex: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-5.6 15.3</a:t>
            </a:r>
            <a:endParaRPr lang="en-US" sz="20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Coordinates of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centroid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(-4.37, 12.07)</a:t>
            </a:r>
          </a:p>
        </p:txBody>
      </p:sp>
    </p:spTree>
    <p:extLst>
      <p:ext uri="{BB962C8B-B14F-4D97-AF65-F5344CB8AC3E}">
        <p14:creationId xmlns:p14="http://schemas.microsoft.com/office/powerpoint/2010/main" val="40568575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rgbClr val="0000FF"/>
                </a:solidFill>
              </a:rPr>
              <a:t>Exercise </a:t>
            </a:r>
            <a:r>
              <a:rPr lang="en-GB" sz="3600" smtClean="0">
                <a:solidFill>
                  <a:srgbClr val="0000FF"/>
                </a:solidFill>
              </a:rPr>
              <a:t>#5: Reverse Array (1/3)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Week8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71487" y="1328468"/>
            <a:ext cx="8434517" cy="529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40005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>
                <a:tab pos="576263" algn="l"/>
                <a:tab pos="627063" algn="l"/>
              </a:tabLst>
            </a:pPr>
            <a:r>
              <a:rPr lang="en-US" sz="2600" smtClean="0"/>
              <a:t>Given the program </a:t>
            </a:r>
            <a:r>
              <a:rPr lang="en-US" sz="2600" smtClean="0">
                <a:solidFill>
                  <a:srgbClr val="0000FF"/>
                </a:solidFill>
              </a:rPr>
              <a:t>Week8_ReverseArray.c </a:t>
            </a:r>
            <a:r>
              <a:rPr lang="en-US" sz="2600" smtClean="0"/>
              <a:t>to read values into an integer array, reverse the array, and print the array after reversal.</a:t>
            </a:r>
          </a:p>
          <a:p>
            <a:pPr marL="400050" indent="-40005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>
                <a:tab pos="576263" algn="l"/>
                <a:tab pos="627063" algn="l"/>
              </a:tabLst>
            </a:pPr>
            <a:r>
              <a:rPr lang="en-US" sz="2600" smtClean="0"/>
              <a:t>Modify the program such that it reads from a text file “</a:t>
            </a:r>
            <a:r>
              <a:rPr lang="en-US" sz="2600" smtClean="0">
                <a:solidFill>
                  <a:srgbClr val="0000FF"/>
                </a:solidFill>
              </a:rPr>
              <a:t>array.in</a:t>
            </a:r>
            <a:r>
              <a:rPr lang="en-US" sz="2600" smtClean="0"/>
              <a:t>” and writes to a text file “</a:t>
            </a:r>
            <a:r>
              <a:rPr lang="en-US" sz="2600" smtClean="0">
                <a:solidFill>
                  <a:srgbClr val="0000FF"/>
                </a:solidFill>
              </a:rPr>
              <a:t>array.out</a:t>
            </a:r>
            <a:r>
              <a:rPr lang="en-US" sz="260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0355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rgbClr val="0000FF"/>
                </a:solidFill>
              </a:rPr>
              <a:t>Exercise </a:t>
            </a:r>
            <a:r>
              <a:rPr lang="en-GB" sz="3600" smtClean="0">
                <a:solidFill>
                  <a:srgbClr val="0000FF"/>
                </a:solidFill>
              </a:rPr>
              <a:t>#5: Reverse Array (2/3)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Week8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[TextBox 7]"/>
          <p:cNvSpPr txBox="1"/>
          <p:nvPr/>
        </p:nvSpPr>
        <p:spPr>
          <a:xfrm>
            <a:off x="206596" y="1272972"/>
            <a:ext cx="4782499" cy="4462760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36550" algn="l"/>
                <a:tab pos="690563" algn="l"/>
                <a:tab pos="1027113" algn="l"/>
              </a:tabLst>
              <a:defRPr/>
            </a:pPr>
            <a:r>
              <a:rPr lang="en-US" b="1" dirty="0">
                <a:solidFill>
                  <a:srgbClr val="7030A0"/>
                </a:solidFill>
                <a:latin typeface="Courier New" panose="02070309020205020404" pitchFamily="49" charset="0"/>
                <a:cs typeface="Courier New" pitchFamily="49" charset="0"/>
              </a:rPr>
              <a:t>#include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  <a:defRPr/>
            </a:pPr>
            <a:r>
              <a:rPr lang="en-US" b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MAX_SIZE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endParaRPr lang="en-US" sz="1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scanArray(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[]);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printArray(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[], 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reverseArray(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[], 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  <a:defRPr/>
            </a:pPr>
            <a:endParaRPr lang="en-US" sz="1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36550" algn="l"/>
                <a:tab pos="690563" algn="l"/>
                <a:tab pos="1027113" algn="l"/>
              </a:tabLst>
              <a:defRPr/>
            </a:pP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array[MAX_SIZE], size;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size = scanArray(array);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reverseArray(array, size);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"After reversing: "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	printArray(array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, size);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n-US" b="1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34018" y="1118197"/>
            <a:ext cx="2752198" cy="369332"/>
          </a:xfrm>
          <a:prstGeom prst="rect">
            <a:avLst/>
          </a:prstGeom>
          <a:solidFill>
            <a:srgbClr val="FFFF66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Week8_ReverseArray.c</a:t>
            </a:r>
            <a:endParaRPr lang="en-US"/>
          </a:p>
        </p:txBody>
      </p:sp>
      <p:sp>
        <p:nvSpPr>
          <p:cNvPr id="9" name="[TextBox 7]"/>
          <p:cNvSpPr txBox="1"/>
          <p:nvPr/>
        </p:nvSpPr>
        <p:spPr>
          <a:xfrm>
            <a:off x="4603110" y="2885203"/>
            <a:ext cx="4348386" cy="3016210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Reverse the array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reverseArray(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arr[], </a:t>
            </a:r>
            <a:endParaRPr lang="en-US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US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size) {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i, temp;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endParaRPr lang="en-US" sz="1000" b="1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for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(i=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; i&lt;size/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; i++) {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	temp = arr[i];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	arr[i] = arr[size-i-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	arr[size-i-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] = temp;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0446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rgbClr val="0000FF"/>
                </a:solidFill>
              </a:rPr>
              <a:t>Exercise </a:t>
            </a:r>
            <a:r>
              <a:rPr lang="en-GB" sz="3600" smtClean="0">
                <a:solidFill>
                  <a:srgbClr val="0000FF"/>
                </a:solidFill>
              </a:rPr>
              <a:t>#5: Reverse Array (3/3)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Week8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[TextBox 7]"/>
          <p:cNvSpPr txBox="1"/>
          <p:nvPr/>
        </p:nvSpPr>
        <p:spPr>
          <a:xfrm>
            <a:off x="206596" y="1487529"/>
            <a:ext cx="6531088" cy="437042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Read elements into array </a:t>
            </a:r>
            <a:r>
              <a:rPr lang="en-US" sz="2000" b="1" smtClean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 smtClean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 </a:t>
            </a: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 of elements read.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scanArray(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arr[]) {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size, i;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size of array (&lt;=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MAX_SIZE);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scanf(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&amp;size);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endParaRPr lang="en-US" b="1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for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(i=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; i&lt;size; i++) {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	scanf(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&amp;arr[i]);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size;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34018" y="1118197"/>
            <a:ext cx="2752198" cy="369332"/>
          </a:xfrm>
          <a:prstGeom prst="rect">
            <a:avLst/>
          </a:prstGeom>
          <a:solidFill>
            <a:srgbClr val="FFFF66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Week8_ReverseArray.c</a:t>
            </a:r>
            <a:endParaRPr lang="en-US"/>
          </a:p>
        </p:txBody>
      </p:sp>
      <p:sp>
        <p:nvSpPr>
          <p:cNvPr id="9" name="[TextBox 7]"/>
          <p:cNvSpPr txBox="1"/>
          <p:nvPr/>
        </p:nvSpPr>
        <p:spPr>
          <a:xfrm>
            <a:off x="4458974" y="3412216"/>
            <a:ext cx="4557420" cy="3016210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000" b="1" smtClean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 array</a:t>
            </a:r>
            <a:endParaRPr lang="en-US" sz="2000"/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printArray(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arr[], </a:t>
            </a: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size) {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i;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endParaRPr lang="en-US" sz="1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(i=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; i&lt;size; i++) {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	printf(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 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arr[i]);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36550" algn="l"/>
                <a:tab pos="690563" algn="l"/>
                <a:tab pos="1027113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4937550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Exercise </a:t>
            </a:r>
            <a:r>
              <a:rPr lang="en-GB" sz="3600" dirty="0" smtClean="0">
                <a:solidFill>
                  <a:srgbClr val="0000FF"/>
                </a:solidFill>
              </a:rPr>
              <a:t>#6: Trimming Blanks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Week8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14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71487" y="1328468"/>
            <a:ext cx="8434517" cy="529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40005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>
                <a:tab pos="576263" algn="l"/>
                <a:tab pos="627063" algn="l"/>
              </a:tabLst>
            </a:pPr>
            <a:r>
              <a:rPr lang="en-US" sz="2600" dirty="0"/>
              <a:t>Write a program </a:t>
            </a:r>
            <a:r>
              <a:rPr lang="en-US" sz="2600" dirty="0" err="1" smtClean="0">
                <a:solidFill>
                  <a:srgbClr val="0000FF"/>
                </a:solidFill>
              </a:rPr>
              <a:t>TrimBlanks.c</a:t>
            </a:r>
            <a:r>
              <a:rPr lang="en-US" sz="2600" dirty="0" smtClean="0"/>
              <a:t> </a:t>
            </a:r>
            <a:r>
              <a:rPr lang="en-US" sz="2600" dirty="0"/>
              <a:t>that contains a function</a:t>
            </a:r>
            <a:br>
              <a:rPr lang="en-US" sz="2600" dirty="0"/>
            </a:br>
            <a:r>
              <a:rPr lang="en-US" sz="2200" dirty="0"/>
              <a:t>	</a:t>
            </a:r>
            <a:r>
              <a:rPr lang="en-US" sz="22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trimBlanks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(char </a:t>
            </a:r>
            <a:r>
              <a:rPr lang="en-US" sz="22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infile</a:t>
            </a:r>
            <a:r>
              <a:rPr lang="en-US" sz="2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22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outfile</a:t>
            </a:r>
            <a:r>
              <a:rPr lang="en-US" sz="2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[])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dirty="0"/>
              <a:t>that takes an input text file and produces a new text file that is a duplicate copy of the input file except that each sequence of consecutive blank characters is replaced by a single blank character.</a:t>
            </a:r>
          </a:p>
          <a:p>
            <a:pPr marL="400050" indent="-40005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>
                <a:tab pos="722313" algn="l"/>
              </a:tabLst>
            </a:pPr>
            <a:r>
              <a:rPr lang="en-US" dirty="0"/>
              <a:t>The function returns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-1</a:t>
            </a:r>
            <a:r>
              <a:rPr lang="en-US" dirty="0"/>
              <a:t> if there is an error; otherwise, it returns the number of blank characters trimmed.</a:t>
            </a:r>
          </a:p>
          <a:p>
            <a:pPr marL="400050" indent="-40005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>
                <a:tab pos="722313" algn="l"/>
              </a:tabLst>
            </a:pPr>
            <a:r>
              <a:rPr lang="en-US" dirty="0"/>
              <a:t>An incomplete program </a:t>
            </a:r>
            <a:r>
              <a:rPr lang="en-US" dirty="0" smtClean="0">
                <a:solidFill>
                  <a:srgbClr val="0000FF"/>
                </a:solidFill>
              </a:rPr>
              <a:t>Week8_TrimBlanks.c</a:t>
            </a:r>
            <a:r>
              <a:rPr lang="en-US" dirty="0" smtClean="0"/>
              <a:t> </a:t>
            </a:r>
            <a:r>
              <a:rPr lang="en-US" dirty="0"/>
              <a:t>is given. A test input file </a:t>
            </a:r>
            <a:r>
              <a:rPr lang="en-US" dirty="0">
                <a:solidFill>
                  <a:srgbClr val="0000FF"/>
                </a:solidFill>
              </a:rPr>
              <a:t>trimblanks.in</a:t>
            </a:r>
            <a:r>
              <a:rPr lang="en-US" dirty="0"/>
              <a:t> is also given.</a:t>
            </a:r>
          </a:p>
        </p:txBody>
      </p:sp>
    </p:spTree>
    <p:extLst>
      <p:ext uri="{BB962C8B-B14F-4D97-AF65-F5344CB8AC3E}">
        <p14:creationId xmlns:p14="http://schemas.microsoft.com/office/powerpoint/2010/main" val="4588201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Things-To-Do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Week8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15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3338"/>
            <a:ext cx="7890681" cy="5233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solidFill>
                  <a:srgbClr val="C00000"/>
                </a:solidFill>
              </a:rPr>
              <a:t>Mid-Semester Test</a:t>
            </a:r>
          </a:p>
          <a:p>
            <a:pPr marL="800100" lvl="1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11 October </a:t>
            </a:r>
            <a:r>
              <a:rPr lang="en-US" sz="2400" dirty="0"/>
              <a:t>2014, Saturday, </a:t>
            </a:r>
            <a:r>
              <a:rPr lang="en-US" sz="2400" dirty="0" smtClean="0"/>
              <a:t>9:30 am</a:t>
            </a:r>
          </a:p>
          <a:p>
            <a:pPr marL="800100" lvl="1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SR1 and SR3</a:t>
            </a:r>
          </a:p>
          <a:p>
            <a:pPr marL="800100" lvl="1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Check CS1010 “Term Tests” web page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cs typeface="Courier New" pitchFamily="49" charset="0"/>
              </a:rPr>
              <a:t>Continue to do </a:t>
            </a:r>
            <a:r>
              <a:rPr lang="en-US" sz="2800" dirty="0">
                <a:cs typeface="Courier New" pitchFamily="49" charset="0"/>
              </a:rPr>
              <a:t>practice exercises on </a:t>
            </a:r>
            <a:r>
              <a:rPr lang="en-US" sz="2800" dirty="0" smtClean="0">
                <a:cs typeface="Courier New" pitchFamily="49" charset="0"/>
              </a:rPr>
              <a:t>CodeCrunch</a:t>
            </a:r>
            <a:endParaRPr lang="en-US" sz="2800" dirty="0">
              <a:cs typeface="Courier New" pitchFamily="49" charset="0"/>
            </a:endParaRP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pic>
        <p:nvPicPr>
          <p:cNvPr id="7" name="Picture 6" descr="youngboyreading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84431" y="4850968"/>
            <a:ext cx="1284932" cy="148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38397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 smtClean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Date Placeholder 3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4" name="[Slide Number Placeholder 42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Week8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16</a:t>
            </a:fld>
            <a:endParaRPr dirty="0"/>
          </a:p>
        </p:txBody>
      </p:sp>
      <p:sp>
        <p:nvSpPr>
          <p:cNvPr id="5" name="[Footer Placeholder 41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Week 8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Week8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790756" y="1439056"/>
            <a:ext cx="7663132" cy="4892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C00000"/>
                </a:solidFill>
              </a:rPr>
              <a:t>Unit #14: Functions with Pointer Parameters 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Exercise #1: Tracing 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Exercise #2: Complete a Program 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Exercise #3: Volume and Surface Area 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Exercise #4: Triangle Centroid </a:t>
            </a:r>
          </a:p>
          <a:p>
            <a:pPr marL="352425" indent="-352425" fontAlgn="auto"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C00000"/>
                </a:solidFill>
              </a:rPr>
              <a:t>Unit #15: File Processing 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Exercise #5: Reverse Array 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Exercise #6: Trimming Blanks 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Week 8 Programs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Week8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433953" y="1224366"/>
            <a:ext cx="8446575" cy="51069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Download the programs from this web page</a:t>
            </a:r>
          </a:p>
          <a:p>
            <a:pPr marL="626745" lvl="1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1800" dirty="0" smtClean="0">
                <a:hlinkClick r:id="rId3"/>
              </a:rPr>
              <a:t>http://www.comp.nus.edu.sg/~cs1010/lect/prog/2014/week8_for_students</a:t>
            </a:r>
            <a:endParaRPr lang="en-GB" sz="1800" dirty="0" smtClean="0"/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The files are:</a:t>
            </a:r>
          </a:p>
          <a:p>
            <a:pPr marL="626745" lvl="1" indent="-352425" fontAlgn="auto"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array.in</a:t>
            </a:r>
          </a:p>
          <a:p>
            <a:pPr marL="626745" lvl="1" indent="-352425" fontAlgn="auto"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trimblanks.in</a:t>
            </a:r>
          </a:p>
          <a:p>
            <a:pPr marL="626745" lvl="1" indent="-352425" fontAlgn="auto"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Week8_MaxAve_Incomplete.c</a:t>
            </a:r>
          </a:p>
          <a:p>
            <a:pPr marL="626745" lvl="1" indent="-352425" fontAlgn="auto"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Week8_ReverseArray.c</a:t>
            </a:r>
          </a:p>
          <a:p>
            <a:pPr marL="626745" lvl="1" indent="-352425" fontAlgn="auto"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Week8_Trace.c</a:t>
            </a:r>
            <a:endParaRPr lang="en-GB" dirty="0" smtClean="0"/>
          </a:p>
          <a:p>
            <a:pPr marL="626745" lvl="1" indent="-352425" fontAlgn="auto"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Week8_TrimBlanks.c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You may also copy the above files directly into your </a:t>
            </a:r>
            <a:r>
              <a:rPr lang="en-GB" dirty="0" err="1" smtClean="0"/>
              <a:t>sunfire</a:t>
            </a:r>
            <a:r>
              <a:rPr lang="en-GB" dirty="0" smtClean="0"/>
              <a:t> account using the following UNIX command, where xxx is the name of one of the above files:</a:t>
            </a:r>
          </a:p>
          <a:p>
            <a:pPr marL="274320" lvl="1" indent="0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None/>
            </a:pPr>
            <a:r>
              <a:rPr lang="en-GB" sz="16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cp</a:t>
            </a:r>
            <a:r>
              <a:rPr lang="en-GB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~cs1010/</a:t>
            </a:r>
            <a:r>
              <a:rPr lang="en-GB" sz="16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public_html</a:t>
            </a:r>
            <a:r>
              <a:rPr lang="en-GB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GB" sz="16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lect</a:t>
            </a:r>
            <a:r>
              <a:rPr lang="en-GB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GB" sz="16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</a:t>
            </a:r>
            <a:r>
              <a:rPr lang="en-GB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/2014/week8_for_students/xxx .</a:t>
            </a:r>
          </a:p>
        </p:txBody>
      </p:sp>
    </p:spTree>
    <p:extLst>
      <p:ext uri="{BB962C8B-B14F-4D97-AF65-F5344CB8AC3E}">
        <p14:creationId xmlns:p14="http://schemas.microsoft.com/office/powerpoint/2010/main" val="14456495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Exercise #1: Tracing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Week8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790756" y="1157667"/>
            <a:ext cx="7663132" cy="4029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1800" dirty="0"/>
              <a:t>Trace the </a:t>
            </a:r>
            <a:r>
              <a:rPr lang="en-GB" sz="1800" dirty="0" smtClean="0"/>
              <a:t>program </a:t>
            </a:r>
            <a:r>
              <a:rPr lang="en-GB" sz="1800" dirty="0" smtClean="0">
                <a:solidFill>
                  <a:srgbClr val="3333FF"/>
                </a:solidFill>
              </a:rPr>
              <a:t>Week8_Trace.c</a:t>
            </a:r>
            <a:r>
              <a:rPr lang="en-GB" sz="1800" dirty="0" smtClean="0"/>
              <a:t> </a:t>
            </a:r>
            <a:r>
              <a:rPr lang="en-GB" sz="1800" u="sng" dirty="0"/>
              <a:t>manually</a:t>
            </a:r>
            <a:r>
              <a:rPr lang="en-GB" sz="1800" dirty="0"/>
              <a:t>. What are the </a:t>
            </a:r>
            <a:r>
              <a:rPr lang="en-GB" sz="1800" dirty="0" smtClean="0"/>
              <a:t>outputs?</a:t>
            </a:r>
          </a:p>
        </p:txBody>
      </p:sp>
      <p:sp>
        <p:nvSpPr>
          <p:cNvPr id="8" name="[TextBox 7]"/>
          <p:cNvSpPr txBox="1"/>
          <p:nvPr/>
        </p:nvSpPr>
        <p:spPr>
          <a:xfrm>
            <a:off x="206596" y="3278235"/>
            <a:ext cx="6832917" cy="3354765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1950" algn="l"/>
                <a:tab pos="722313" algn="l"/>
              </a:tabLst>
              <a:defRPr/>
            </a:pPr>
            <a:r>
              <a:rPr lang="en-US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tabLst>
                <a:tab pos="361950" algn="l"/>
                <a:tab pos="722313" algn="l"/>
              </a:tabLst>
              <a:defRPr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f(</a:t>
            </a:r>
            <a:r>
              <a:rPr lang="en-US" sz="14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*, 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*);</a:t>
            </a:r>
          </a:p>
          <a:p>
            <a:pPr>
              <a:tabLst>
                <a:tab pos="361950" algn="l"/>
                <a:tab pos="722313" algn="l"/>
              </a:tabLst>
              <a:defRPr/>
            </a:pPr>
            <a:endParaRPr lang="en-US" sz="1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1950" algn="l"/>
                <a:tab pos="722313" algn="l"/>
              </a:tabLst>
              <a:defRPr/>
            </a:pPr>
            <a:r>
              <a:rPr lang="en-US" sz="14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1950" algn="l"/>
                <a:tab pos="722313" algn="l"/>
              </a:tabLst>
              <a:defRPr/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 = 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b = 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7.1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61950" algn="l"/>
                <a:tab pos="722313" algn="l"/>
              </a:tabLst>
              <a:defRPr/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= 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12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 = 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22.3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61950" algn="l"/>
                <a:tab pos="722313" algn="l"/>
              </a:tabLst>
              <a:defRPr/>
            </a:pPr>
            <a:endParaRPr lang="en-US" sz="1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1950" algn="l"/>
                <a:tab pos="722313" algn="l"/>
              </a:tabLst>
              <a:defRPr/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"a =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, b =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%f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, c =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, d =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%f\n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a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b, 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d);</a:t>
            </a:r>
          </a:p>
          <a:p>
            <a:pPr>
              <a:tabLst>
                <a:tab pos="361950" algn="l"/>
                <a:tab pos="722313" algn="l"/>
              </a:tabLst>
              <a:defRPr/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"&amp;a =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%p, 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&amp;b =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%p\n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&amp;a, &amp;b);</a:t>
            </a:r>
          </a:p>
          <a:p>
            <a:pPr>
              <a:tabLst>
                <a:tab pos="361950" algn="l"/>
                <a:tab pos="722313" algn="l"/>
              </a:tabLst>
              <a:defRPr/>
            </a:pPr>
            <a:endParaRPr lang="en-US" sz="1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1950" algn="l"/>
                <a:tab pos="722313" algn="l"/>
              </a:tabLst>
              <a:defRPr/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f(c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d, &amp;a, &amp;b);</a:t>
            </a:r>
          </a:p>
          <a:p>
            <a:pPr>
              <a:tabLst>
                <a:tab pos="361950" algn="l"/>
                <a:tab pos="722313" algn="l"/>
              </a:tabLst>
              <a:defRPr/>
            </a:pPr>
            <a:endParaRPr lang="en-US" sz="1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1950" algn="l"/>
                <a:tab pos="722313" algn="l"/>
              </a:tabLst>
              <a:defRPr/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"After returning from function f: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61950" algn="l"/>
                <a:tab pos="722313" algn="l"/>
              </a:tabLst>
              <a:defRPr/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"a =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, b =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%f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, c =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, d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f\n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a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b, c, d);</a:t>
            </a:r>
          </a:p>
          <a:p>
            <a:pPr>
              <a:tabLst>
                <a:tab pos="361950" algn="l"/>
                <a:tab pos="722313" algn="l"/>
              </a:tabLst>
              <a:defRPr/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61950" algn="l"/>
                <a:tab pos="722313" algn="l"/>
              </a:tabLst>
              <a:defRPr/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55374" y="2700385"/>
            <a:ext cx="4880138" cy="1815882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Ins="45720">
            <a:spAutoFit/>
          </a:bodyPr>
          <a:lstStyle/>
          <a:p>
            <a:pPr>
              <a:tabLst>
                <a:tab pos="279400" algn="l"/>
                <a:tab pos="573088" algn="l"/>
              </a:tabLst>
              <a:defRPr/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f(</a:t>
            </a:r>
            <a:r>
              <a:rPr lang="en-US" sz="14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w, 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14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*y, 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*z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79400" algn="l"/>
                <a:tab pos="573088" algn="l"/>
              </a:tabLst>
              <a:defRPr/>
            </a:pPr>
            <a:r>
              <a:rPr lang="en-US" sz="13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3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3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"w = 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</a:t>
            </a:r>
            <a:r>
              <a:rPr lang="en-US" sz="13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, x = 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%f</a:t>
            </a:r>
            <a:r>
              <a:rPr lang="en-US" sz="13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, y = 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%p</a:t>
            </a:r>
            <a:r>
              <a:rPr lang="en-US" sz="13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, z = 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%p\n</a:t>
            </a:r>
            <a:r>
              <a:rPr lang="en-US" sz="13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3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</a:p>
          <a:p>
            <a:pPr>
              <a:tabLst>
                <a:tab pos="279400" algn="l"/>
                <a:tab pos="573088" algn="l"/>
              </a:tabLst>
              <a:defRPr/>
            </a:pPr>
            <a:r>
              <a:rPr lang="en-US" sz="13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        w, x, y, z);</a:t>
            </a:r>
            <a:endParaRPr lang="en-US" sz="13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79400" algn="l"/>
                <a:tab pos="573088" algn="l"/>
              </a:tabLst>
              <a:defRPr/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w 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w;</a:t>
            </a:r>
          </a:p>
          <a:p>
            <a:pPr>
              <a:tabLst>
                <a:tab pos="279400" algn="l"/>
                <a:tab pos="573088" algn="l"/>
              </a:tabLst>
              <a:defRPr/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 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x;</a:t>
            </a:r>
          </a:p>
          <a:p>
            <a:pPr>
              <a:tabLst>
                <a:tab pos="279400" algn="l"/>
                <a:tab pos="573088" algn="l"/>
              </a:tabLst>
              <a:defRPr/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 = *y * 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279400" algn="l"/>
                <a:tab pos="573088" algn="l"/>
              </a:tabLst>
              <a:defRPr/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z = 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*z;</a:t>
            </a:r>
          </a:p>
          <a:p>
            <a:pPr>
              <a:tabLst>
                <a:tab pos="279400" algn="l"/>
                <a:tab pos="573088" algn="l"/>
              </a:tabLst>
              <a:defRPr/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2868" y="1560623"/>
            <a:ext cx="5578475" cy="1169988"/>
          </a:xfrm>
          <a:prstGeom prst="rect">
            <a:avLst/>
          </a:prstGeom>
          <a:solidFill>
            <a:srgbClr val="FFFFCC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a = 5, b = 7.100000, c = 12, d = 22.300000</a:t>
            </a:r>
          </a:p>
          <a:p>
            <a:pPr>
              <a:defRPr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&amp;a = ffbff74c, &amp;b = ffbff740</a:t>
            </a:r>
          </a:p>
          <a:p>
            <a:pPr>
              <a:defRPr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w = 12, x = 22.300000, y = ffbff74c, z = ffbff740</a:t>
            </a:r>
          </a:p>
          <a:p>
            <a:pPr>
              <a:defRPr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After returning from function f:</a:t>
            </a:r>
          </a:p>
          <a:p>
            <a:pPr>
              <a:defRPr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a = 20, b = 35.500000, c = 12, d = 22.300000</a:t>
            </a:r>
          </a:p>
        </p:txBody>
      </p:sp>
    </p:spTree>
    <p:extLst>
      <p:ext uri="{BB962C8B-B14F-4D97-AF65-F5344CB8AC3E}">
        <p14:creationId xmlns:p14="http://schemas.microsoft.com/office/powerpoint/2010/main" val="11615337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Exercise #2: Complete a Program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Week8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790756" y="1157666"/>
            <a:ext cx="7663132" cy="6711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1800" smtClean="0"/>
              <a:t>Complete </a:t>
            </a:r>
            <a:r>
              <a:rPr lang="en-US" sz="1800" dirty="0"/>
              <a:t>this </a:t>
            </a:r>
            <a:r>
              <a:rPr lang="en-US" sz="1800" dirty="0" smtClean="0">
                <a:solidFill>
                  <a:srgbClr val="3333FF"/>
                </a:solidFill>
              </a:rPr>
              <a:t>Unit14_MaxAve_Incomplete.c</a:t>
            </a:r>
            <a:r>
              <a:rPr lang="en-US" sz="1800" dirty="0" smtClean="0"/>
              <a:t> </a:t>
            </a:r>
            <a:r>
              <a:rPr lang="en-US" sz="1800" dirty="0"/>
              <a:t>program that computes the maximum and average of 3 integers in a single </a:t>
            </a:r>
            <a:r>
              <a:rPr lang="en-US" sz="1800" dirty="0" smtClean="0"/>
              <a:t>function.</a:t>
            </a:r>
            <a:endParaRPr lang="en-GB" sz="1800" dirty="0" smtClean="0"/>
          </a:p>
        </p:txBody>
      </p:sp>
      <p:grpSp>
        <p:nvGrpSpPr>
          <p:cNvPr id="13" name="Group 12"/>
          <p:cNvGrpSpPr/>
          <p:nvPr/>
        </p:nvGrpSpPr>
        <p:grpSpPr>
          <a:xfrm>
            <a:off x="613953" y="2046548"/>
            <a:ext cx="7756250" cy="4194687"/>
            <a:chOff x="3193946" y="1527497"/>
            <a:chExt cx="7756250" cy="4194687"/>
          </a:xfrm>
        </p:grpSpPr>
        <p:sp>
          <p:nvSpPr>
            <p:cNvPr id="14" name="TextBox 13"/>
            <p:cNvSpPr txBox="1"/>
            <p:nvPr/>
          </p:nvSpPr>
          <p:spPr>
            <a:xfrm>
              <a:off x="3193946" y="1527497"/>
              <a:ext cx="7438225" cy="4039567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     </a:t>
              </a:r>
              <a:r>
                <a:rPr lang="en-US" sz="16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max_and_average</a:t>
              </a:r>
              <a:r>
                <a:rPr lang="en-US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endPara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main(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num1, num2, num3;</a:t>
              </a:r>
              <a:endParaRPr lang="en-US" sz="16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endParaRPr lang="en-US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endParaRPr lang="en-US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3 integers: 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%d %d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&amp;num1, &amp;num2, &amp;num3);</a:t>
              </a: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endParaRPr lang="en-US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endParaRPr lang="en-US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"Maximum =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     );</a:t>
              </a: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"Average = 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%.2f\n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",      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  <a:endParaRPr lang="pt-BR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pt-BR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pt-BR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 </a:t>
              </a:r>
              <a:r>
                <a:rPr lang="pt-BR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pt-BR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pt-BR" sz="16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16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568018" y="5352852"/>
              <a:ext cx="3382178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Week8_MaxAve_Incomplete.c</a:t>
              </a:r>
              <a:endParaRPr lang="en-SG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966653" y="3108961"/>
            <a:ext cx="1711234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max;</a:t>
            </a:r>
          </a:p>
          <a:p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55279" y="4503307"/>
            <a:ext cx="6728412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max_and_average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(num1, num2, num3, &amp;max, &amp;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57302" y="2021689"/>
            <a:ext cx="1007725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04264" y="2037611"/>
            <a:ext cx="2511188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*,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*);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01004" y="4819480"/>
            <a:ext cx="734769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max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330825" y="5108358"/>
            <a:ext cx="734769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ave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6093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Exercise #2: Complete a Program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Week8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790756" y="1157666"/>
            <a:ext cx="7663132" cy="6711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1800" smtClean="0"/>
              <a:t>Complete </a:t>
            </a:r>
            <a:r>
              <a:rPr lang="en-US" sz="1800" dirty="0"/>
              <a:t>this </a:t>
            </a:r>
            <a:r>
              <a:rPr lang="en-US" sz="1800" dirty="0" smtClean="0">
                <a:solidFill>
                  <a:srgbClr val="3333FF"/>
                </a:solidFill>
              </a:rPr>
              <a:t>Unit14_MaxAve_Incomplete.c</a:t>
            </a:r>
            <a:r>
              <a:rPr lang="en-US" sz="1800" dirty="0" smtClean="0"/>
              <a:t> </a:t>
            </a:r>
            <a:r>
              <a:rPr lang="en-US" sz="1800" dirty="0"/>
              <a:t>program that computes the maximum and average of 3 integers in a single </a:t>
            </a:r>
            <a:r>
              <a:rPr lang="en-US" sz="1800" dirty="0" smtClean="0"/>
              <a:t>function.</a:t>
            </a:r>
            <a:endParaRPr lang="en-GB" sz="1800" dirty="0" smtClean="0"/>
          </a:p>
        </p:txBody>
      </p:sp>
      <p:grpSp>
        <p:nvGrpSpPr>
          <p:cNvPr id="22" name="Group 21"/>
          <p:cNvGrpSpPr/>
          <p:nvPr/>
        </p:nvGrpSpPr>
        <p:grpSpPr>
          <a:xfrm>
            <a:off x="901337" y="2407955"/>
            <a:ext cx="7579035" cy="3657010"/>
            <a:chOff x="901337" y="2407955"/>
            <a:chExt cx="7579035" cy="3657010"/>
          </a:xfrm>
        </p:grpSpPr>
        <p:sp>
          <p:nvSpPr>
            <p:cNvPr id="23" name="TextBox 22"/>
            <p:cNvSpPr txBox="1"/>
            <p:nvPr/>
          </p:nvSpPr>
          <p:spPr>
            <a:xfrm>
              <a:off x="901337" y="2407955"/>
              <a:ext cx="7419703" cy="3470181"/>
            </a:xfrm>
            <a:prstGeom prst="rect">
              <a:avLst/>
            </a:prstGeom>
            <a:solidFill>
              <a:srgbClr val="CCFFFF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    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max_and_average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n1, 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n2, </a:t>
              </a: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n3,  </a:t>
              </a: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endParaRPr lang="en-US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endParaRPr lang="pt-BR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endParaRPr lang="pt-BR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endParaRPr lang="pt-BR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endParaRPr lang="pt-BR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endParaRPr lang="pt-BR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endParaRPr lang="pt-BR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endParaRPr lang="pt-BR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endParaRPr lang="pt-BR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30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pt-BR" sz="16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16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098194" y="5695633"/>
              <a:ext cx="3382178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Week8_MaxAve_Incomplete.c</a:t>
              </a:r>
              <a:endParaRPr lang="en-SG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943905" y="2376532"/>
            <a:ext cx="1007725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589363" y="2651761"/>
            <a:ext cx="4148918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maxPtr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avePtr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435289" y="3336422"/>
            <a:ext cx="4146645" cy="203132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>
              <a:tabLst>
                <a:tab pos="355600" algn="l"/>
                <a:tab pos="723900" algn="l"/>
                <a:tab pos="1077913" algn="l"/>
              </a:tabLst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maxPtr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n1;</a:t>
            </a:r>
          </a:p>
          <a:p>
            <a:pPr>
              <a:tabLst>
                <a:tab pos="355600" algn="l"/>
                <a:tab pos="723900" algn="l"/>
                <a:tab pos="1077913" algn="l"/>
              </a:tabLst>
            </a:pP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(n2 &gt; *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maxPtr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55600" algn="l"/>
                <a:tab pos="723900" algn="l"/>
                <a:tab pos="1077913" algn="l"/>
              </a:tabLst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*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maxPtr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n2;</a:t>
            </a:r>
          </a:p>
          <a:p>
            <a:pPr>
              <a:tabLst>
                <a:tab pos="355600" algn="l"/>
                <a:tab pos="723900" algn="l"/>
                <a:tab pos="1077913" algn="l"/>
              </a:tabLst>
            </a:pP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(n3 &gt; *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maxPtr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55600" algn="l"/>
                <a:tab pos="723900" algn="l"/>
                <a:tab pos="1077913" algn="l"/>
              </a:tabLst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*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maxPtr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n3;</a:t>
            </a:r>
          </a:p>
          <a:p>
            <a:pPr>
              <a:tabLst>
                <a:tab pos="355600" algn="l"/>
                <a:tab pos="723900" algn="l"/>
                <a:tab pos="1077913" algn="l"/>
              </a:tabLst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55600" algn="l"/>
                <a:tab pos="723900" algn="l"/>
                <a:tab pos="1077913" algn="l"/>
              </a:tabLst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avePtr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(n1+n2+n3)/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3.0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98083" y="1903994"/>
            <a:ext cx="185528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i="1" dirty="0" smtClean="0"/>
              <a:t>(continued…)</a:t>
            </a:r>
            <a:endParaRPr lang="en-SG" i="1" dirty="0"/>
          </a:p>
        </p:txBody>
      </p:sp>
    </p:spTree>
    <p:extLst>
      <p:ext uri="{BB962C8B-B14F-4D97-AF65-F5344CB8AC3E}">
        <p14:creationId xmlns:p14="http://schemas.microsoft.com/office/powerpoint/2010/main" val="348930773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Exercise #3: Volume, Surface Area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Week8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7200" y="1230489"/>
            <a:ext cx="8229600" cy="1467741"/>
          </a:xfrm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Write a program to read the length, width and depth (all integers) of a </a:t>
            </a:r>
            <a:r>
              <a:rPr lang="en-US" dirty="0" err="1" smtClean="0">
                <a:solidFill>
                  <a:schemeClr val="tx1"/>
                </a:solidFill>
              </a:rPr>
              <a:t>cuboid</a:t>
            </a:r>
            <a:r>
              <a:rPr lang="en-US" dirty="0" smtClean="0">
                <a:solidFill>
                  <a:schemeClr val="tx1"/>
                </a:solidFill>
              </a:rPr>
              <a:t> and compute (1) its volume, and (2) its surface area.</a:t>
            </a:r>
          </a:p>
        </p:txBody>
      </p:sp>
      <p:grpSp>
        <p:nvGrpSpPr>
          <p:cNvPr id="15" name="Group 11"/>
          <p:cNvGrpSpPr/>
          <p:nvPr/>
        </p:nvGrpSpPr>
        <p:grpSpPr>
          <a:xfrm>
            <a:off x="6458666" y="2379413"/>
            <a:ext cx="2452875" cy="1633788"/>
            <a:chOff x="4601992" y="4707467"/>
            <a:chExt cx="2585980" cy="1722445"/>
          </a:xfrm>
        </p:grpSpPr>
        <p:sp>
          <p:nvSpPr>
            <p:cNvPr id="16" name="Cube 15"/>
            <p:cNvSpPr/>
            <p:nvPr/>
          </p:nvSpPr>
          <p:spPr bwMode="auto">
            <a:xfrm>
              <a:off x="4978400" y="4707467"/>
              <a:ext cx="2156178" cy="1422400"/>
            </a:xfrm>
            <a:prstGeom prst="cube">
              <a:avLst>
                <a:gd name="adj" fmla="val 32937"/>
              </a:avLst>
            </a:prstGeom>
            <a:solidFill>
              <a:srgbClr val="FFCC66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339645" y="6084712"/>
              <a:ext cx="1095022" cy="345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length</a:t>
              </a:r>
              <a:endParaRPr lang="en-SG" sz="1600" dirty="0"/>
            </a:p>
          </p:txBody>
        </p:sp>
        <p:sp>
          <p:nvSpPr>
            <p:cNvPr id="18" name="TextBox 17"/>
            <p:cNvSpPr txBox="1"/>
            <p:nvPr/>
          </p:nvSpPr>
          <p:spPr>
            <a:xfrm rot="18739448">
              <a:off x="6654245" y="5835190"/>
              <a:ext cx="722253" cy="345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width</a:t>
              </a:r>
              <a:endParaRPr lang="en-SG" sz="1600" dirty="0"/>
            </a:p>
          </p:txBody>
        </p:sp>
        <p:sp>
          <p:nvSpPr>
            <p:cNvPr id="19" name="TextBox 18"/>
            <p:cNvSpPr txBox="1"/>
            <p:nvPr/>
          </p:nvSpPr>
          <p:spPr>
            <a:xfrm rot="16200000">
              <a:off x="4357515" y="5506322"/>
              <a:ext cx="834154" cy="345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depth</a:t>
              </a:r>
              <a:endParaRPr lang="en-SG" sz="1600" dirty="0"/>
            </a:p>
          </p:txBody>
        </p:sp>
      </p:grp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457200" y="2476500"/>
            <a:ext cx="6286500" cy="4141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are to write 2 versions and compare them: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+mn-cs"/>
              </a:rPr>
              <a:t>Week8_Cuboid_v1.c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: Include 2 functions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+mn-cs"/>
              </a:rPr>
              <a:t>volume(…)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and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+mn-cs"/>
              </a:rPr>
              <a:t>surface_area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+mn-cs"/>
              </a:rPr>
              <a:t>(…)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to compute the volume and surface area of the cuboid separately.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+mn-cs"/>
              </a:rPr>
              <a:t>Week8_Cuboid_v2.c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: Include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a single function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+mn-cs"/>
              </a:rPr>
              <a:t>volume_and_surface_area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+mn-cs"/>
              </a:rPr>
              <a:t>(…)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to compute both the volume and surface area of the cuboid.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en-US" sz="2000" kern="0" dirty="0" smtClean="0">
                <a:latin typeface="+mn-lt"/>
                <a:cs typeface="+mn-cs"/>
              </a:rPr>
              <a:t>There should be </a:t>
            </a:r>
            <a:r>
              <a:rPr lang="en-US" sz="2000" u="sng" kern="0" dirty="0" smtClean="0">
                <a:latin typeface="+mn-lt"/>
                <a:cs typeface="+mn-cs"/>
              </a:rPr>
              <a:t>no </a:t>
            </a:r>
            <a:r>
              <a:rPr lang="en-US" sz="2000" u="sng" kern="0" dirty="0" err="1" smtClean="0">
                <a:latin typeface="+mn-lt"/>
                <a:cs typeface="+mn-cs"/>
              </a:rPr>
              <a:t>printf</a:t>
            </a:r>
            <a:r>
              <a:rPr lang="en-US" sz="2000" u="sng" kern="0" dirty="0" smtClean="0">
                <a:latin typeface="+mn-lt"/>
                <a:cs typeface="+mn-cs"/>
              </a:rPr>
              <a:t>() statement </a:t>
            </a:r>
            <a:r>
              <a:rPr lang="en-US" sz="2000" kern="0" dirty="0" smtClean="0">
                <a:latin typeface="+mn-lt"/>
                <a:cs typeface="+mn-cs"/>
              </a:rPr>
              <a:t>in your functions (apart from the main() function).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19188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Exercise #3: Volume, Surface Area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Week8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7200" y="1230490"/>
            <a:ext cx="8229600" cy="629308"/>
          </a:xfrm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Sample runs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5714" y="1850990"/>
            <a:ext cx="7218856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Enter length, width and depth: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6 3 10</a:t>
            </a:r>
            <a:endParaRPr lang="en-US" sz="20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Volume = 180</a:t>
            </a:r>
          </a:p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Surface area = 216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43222" y="3217593"/>
            <a:ext cx="7218856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Enter length, width and depth: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15 14 12</a:t>
            </a:r>
            <a:endParaRPr lang="en-US" sz="20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Volume = 2520</a:t>
            </a:r>
          </a:p>
          <a:p>
            <a:pPr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Surface area = 1116</a:t>
            </a:r>
          </a:p>
        </p:txBody>
      </p:sp>
    </p:spTree>
    <p:extLst>
      <p:ext uri="{BB962C8B-B14F-4D97-AF65-F5344CB8AC3E}">
        <p14:creationId xmlns:p14="http://schemas.microsoft.com/office/powerpoint/2010/main" val="21864744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Exercise #4: Triangle Centroid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Week8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230489"/>
            <a:ext cx="5219700" cy="2084211"/>
          </a:xfrm>
        </p:spPr>
        <p:txBody>
          <a:bodyPr/>
          <a:lstStyle/>
          <a:p>
            <a:pPr marL="339725" indent="-3397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In a triangle, a </a:t>
            </a:r>
            <a:r>
              <a:rPr lang="en-US" sz="2000" dirty="0" smtClean="0">
                <a:solidFill>
                  <a:srgbClr val="3333FF"/>
                </a:solidFill>
              </a:rPr>
              <a:t>median</a:t>
            </a:r>
            <a:r>
              <a:rPr lang="en-US" sz="2000" dirty="0" smtClean="0">
                <a:solidFill>
                  <a:schemeClr val="tx1"/>
                </a:solidFill>
              </a:rPr>
              <a:t> is a line that connects a vertex to the midpoint of its opposite side. (</a:t>
            </a:r>
            <a:r>
              <a:rPr lang="en-US" sz="2000" dirty="0" err="1" smtClean="0">
                <a:solidFill>
                  <a:schemeClr val="tx1"/>
                </a:solidFill>
              </a:rPr>
              <a:t>eg</a:t>
            </a:r>
            <a:r>
              <a:rPr lang="en-US" sz="2000" dirty="0" smtClean="0">
                <a:solidFill>
                  <a:schemeClr val="tx1"/>
                </a:solidFill>
              </a:rPr>
              <a:t>: blue dotted lines)</a:t>
            </a:r>
          </a:p>
          <a:p>
            <a:pPr marL="339725" indent="-3397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The intersection of the 3 medians is called the </a:t>
            </a:r>
            <a:r>
              <a:rPr lang="en-US" sz="2000" dirty="0" err="1" smtClean="0">
                <a:solidFill>
                  <a:srgbClr val="3333FF"/>
                </a:solidFill>
              </a:rPr>
              <a:t>centroid</a:t>
            </a:r>
            <a:r>
              <a:rPr lang="en-US" sz="2000" dirty="0" smtClean="0">
                <a:solidFill>
                  <a:schemeClr val="tx1"/>
                </a:solidFill>
              </a:rPr>
              <a:t>. (</a:t>
            </a:r>
            <a:r>
              <a:rPr lang="en-US" sz="2000" dirty="0" err="1" smtClean="0">
                <a:solidFill>
                  <a:schemeClr val="tx1"/>
                </a:solidFill>
              </a:rPr>
              <a:t>eg</a:t>
            </a:r>
            <a:r>
              <a:rPr lang="en-US" sz="2000" dirty="0" smtClean="0">
                <a:solidFill>
                  <a:schemeClr val="tx1"/>
                </a:solidFill>
              </a:rPr>
              <a:t>: point </a:t>
            </a:r>
            <a:r>
              <a:rPr lang="en-US" sz="2000" i="1" dirty="0" smtClean="0">
                <a:solidFill>
                  <a:schemeClr val="tx1"/>
                </a:solidFill>
              </a:rPr>
              <a:t>G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711700" y="1155700"/>
            <a:ext cx="4152901" cy="2284035"/>
            <a:chOff x="3291668" y="2603500"/>
            <a:chExt cx="4504841" cy="2477597"/>
          </a:xfrm>
        </p:grpSpPr>
        <p:sp>
          <p:nvSpPr>
            <p:cNvPr id="15" name="Isosceles Triangle 14"/>
            <p:cNvSpPr/>
            <p:nvPr/>
          </p:nvSpPr>
          <p:spPr bwMode="auto">
            <a:xfrm>
              <a:off x="3873500" y="2946400"/>
              <a:ext cx="3403600" cy="1765300"/>
            </a:xfrm>
            <a:prstGeom prst="triangle">
              <a:avLst>
                <a:gd name="adj" fmla="val 23529"/>
              </a:avLst>
            </a:prstGeom>
            <a:solidFill>
              <a:srgbClr val="FFFF99"/>
            </a:solidFill>
            <a:ln w="28575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" name="Straight Connector 15"/>
            <p:cNvCxnSpPr>
              <a:stCxn id="15" idx="0"/>
            </p:cNvCxnSpPr>
            <p:nvPr/>
          </p:nvCxnSpPr>
          <p:spPr bwMode="auto">
            <a:xfrm>
              <a:off x="4674333" y="2946400"/>
              <a:ext cx="875567" cy="175260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7" name="Straight Connector 16"/>
            <p:cNvCxnSpPr>
              <a:stCxn id="15" idx="2"/>
              <a:endCxn id="15" idx="5"/>
            </p:cNvCxnSpPr>
            <p:nvPr/>
          </p:nvCxnSpPr>
          <p:spPr bwMode="auto">
            <a:xfrm flipV="1">
              <a:off x="3873500" y="3829050"/>
              <a:ext cx="2102217" cy="88265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Straight Connector 17"/>
            <p:cNvCxnSpPr>
              <a:stCxn id="15" idx="4"/>
              <a:endCxn id="15" idx="1"/>
            </p:cNvCxnSpPr>
            <p:nvPr/>
          </p:nvCxnSpPr>
          <p:spPr bwMode="auto">
            <a:xfrm flipH="1" flipV="1">
              <a:off x="4273917" y="3829050"/>
              <a:ext cx="3003183" cy="882650"/>
            </a:xfrm>
            <a:prstGeom prst="line">
              <a:avLst/>
            </a:prstGeom>
            <a:solidFill>
              <a:schemeClr val="accent1"/>
            </a:solidFill>
            <a:ln w="19050" cap="sq" cmpd="sng" algn="ctr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4152900" y="2603500"/>
              <a:ext cx="1168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i="1" dirty="0" smtClean="0"/>
                <a:t>P</a:t>
              </a:r>
              <a:r>
                <a:rPr lang="en-US" sz="1600" dirty="0" smtClean="0"/>
                <a:t> (</a:t>
              </a:r>
              <a:r>
                <a:rPr lang="en-US" sz="1600" i="1" dirty="0" smtClean="0"/>
                <a:t>x</a:t>
              </a:r>
              <a:r>
                <a:rPr lang="en-US" sz="1600" baseline="-25000" dirty="0" smtClean="0"/>
                <a:t>1</a:t>
              </a:r>
              <a:r>
                <a:rPr lang="en-US" sz="1600" dirty="0" smtClean="0"/>
                <a:t>, </a:t>
              </a:r>
              <a:r>
                <a:rPr lang="en-US" sz="1600" i="1" dirty="0" smtClean="0"/>
                <a:t>y</a:t>
              </a:r>
              <a:r>
                <a:rPr lang="en-US" sz="1600" baseline="-25000" dirty="0" smtClean="0"/>
                <a:t>1</a:t>
              </a:r>
              <a:r>
                <a:rPr lang="en-US" sz="1600" dirty="0" smtClean="0"/>
                <a:t>)</a:t>
              </a:r>
              <a:endParaRPr lang="en-SG" sz="16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291668" y="4713852"/>
              <a:ext cx="1113295" cy="3672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i="1" dirty="0" smtClean="0"/>
                <a:t>Q</a:t>
              </a:r>
              <a:r>
                <a:rPr lang="en-US" sz="1600" dirty="0" smtClean="0"/>
                <a:t> (</a:t>
              </a:r>
              <a:r>
                <a:rPr lang="en-US" sz="1600" i="1" dirty="0" smtClean="0"/>
                <a:t>x</a:t>
              </a:r>
              <a:r>
                <a:rPr lang="en-US" sz="1600" baseline="-25000" dirty="0" smtClean="0"/>
                <a:t>2</a:t>
              </a:r>
              <a:r>
                <a:rPr lang="en-US" sz="1600" dirty="0" smtClean="0"/>
                <a:t>, </a:t>
              </a:r>
              <a:r>
                <a:rPr lang="en-US" sz="1600" i="1" dirty="0" smtClean="0"/>
                <a:t>y</a:t>
              </a:r>
              <a:r>
                <a:rPr lang="en-US" sz="1600" baseline="-25000" dirty="0" smtClean="0"/>
                <a:t>2</a:t>
              </a:r>
              <a:r>
                <a:rPr lang="en-US" sz="1600" dirty="0" smtClean="0"/>
                <a:t>)</a:t>
              </a:r>
              <a:endParaRPr lang="en-SG" sz="16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08183" y="4699000"/>
              <a:ext cx="1088326" cy="3672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i="1" dirty="0" smtClean="0"/>
                <a:t>R</a:t>
              </a:r>
              <a:r>
                <a:rPr lang="en-US" sz="1600" dirty="0" smtClean="0"/>
                <a:t> (</a:t>
              </a:r>
              <a:r>
                <a:rPr lang="en-US" sz="1600" i="1" dirty="0" smtClean="0"/>
                <a:t>x</a:t>
              </a:r>
              <a:r>
                <a:rPr lang="en-US" sz="1600" baseline="-25000" dirty="0" smtClean="0"/>
                <a:t>3</a:t>
              </a:r>
              <a:r>
                <a:rPr lang="en-US" sz="1600" dirty="0" smtClean="0"/>
                <a:t>, </a:t>
              </a:r>
              <a:r>
                <a:rPr lang="en-US" sz="1600" i="1" dirty="0" smtClean="0"/>
                <a:t>y</a:t>
              </a:r>
              <a:r>
                <a:rPr lang="en-US" sz="1600" baseline="-25000" dirty="0" smtClean="0"/>
                <a:t>3</a:t>
              </a:r>
              <a:r>
                <a:rPr lang="en-US" sz="1600" dirty="0" smtClean="0"/>
                <a:t>)</a:t>
              </a:r>
              <a:endParaRPr lang="en-SG" sz="16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143500" y="3733800"/>
              <a:ext cx="520700" cy="3429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i="1" dirty="0" smtClean="0">
                  <a:solidFill>
                    <a:srgbClr val="FF0000"/>
                  </a:solidFill>
                </a:rPr>
                <a:t>G</a:t>
              </a:r>
              <a:endParaRPr lang="en-SG" sz="1600" dirty="0">
                <a:solidFill>
                  <a:srgbClr val="FF0000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5194300" y="4076700"/>
              <a:ext cx="114300" cy="101600"/>
            </a:xfrm>
            <a:prstGeom prst="ellipse">
              <a:avLst/>
            </a:prstGeom>
            <a:solidFill>
              <a:srgbClr val="FF0000"/>
            </a:solidFill>
            <a:ln w="12700" cap="sq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5" name="Content Placeholder 2"/>
          <p:cNvSpPr txBox="1">
            <a:spLocks/>
          </p:cNvSpPr>
          <p:nvPr/>
        </p:nvSpPr>
        <p:spPr bwMode="auto">
          <a:xfrm>
            <a:off x="457200" y="3677265"/>
            <a:ext cx="8153400" cy="2701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Write a program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Week8_Centroid.c 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read in the coordinates (of type float) of 3 vertices of a triangle and compute the coordinates of its centroid.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en-US" sz="2000" kern="0" dirty="0" smtClean="0">
                <a:latin typeface="+mn-lt"/>
                <a:cs typeface="+mn-cs"/>
              </a:rPr>
              <a:t>Your program should have a function </a:t>
            </a:r>
            <a:r>
              <a:rPr lang="en-US" sz="2000" kern="0" dirty="0" err="1" smtClean="0">
                <a:solidFill>
                  <a:srgbClr val="0000FF"/>
                </a:solidFill>
                <a:latin typeface="+mn-lt"/>
                <a:cs typeface="+mn-cs"/>
              </a:rPr>
              <a:t>centroid</a:t>
            </a:r>
            <a:r>
              <a:rPr lang="en-US" sz="2000" kern="0" dirty="0" smtClean="0">
                <a:solidFill>
                  <a:srgbClr val="0000FF"/>
                </a:solidFill>
                <a:latin typeface="+mn-lt"/>
                <a:cs typeface="+mn-cs"/>
              </a:rPr>
              <a:t>(…)</a:t>
            </a:r>
            <a:r>
              <a:rPr lang="en-US" sz="2000" kern="0" dirty="0" smtClean="0">
                <a:latin typeface="+mn-lt"/>
                <a:cs typeface="+mn-cs"/>
              </a:rPr>
              <a:t>.</a:t>
            </a:r>
          </a:p>
          <a:p>
            <a:pPr marL="800100" lvl="1" indent="-342900" eaLnBrk="0" hangingPunct="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There should be </a:t>
            </a:r>
            <a:r>
              <a:rPr kumimoji="0" lang="en-US" b="0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</a:t>
            </a:r>
            <a:r>
              <a:rPr kumimoji="0" lang="en-US" b="0" i="0" u="sng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0" lang="en-US" b="0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() statement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this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centroid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() function.</a:t>
            </a:r>
          </a:p>
          <a:p>
            <a:pPr marL="342900" indent="-342900" eaLnBrk="0" hangingPunc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If you can’t complete in class, continue to do it at home.</a:t>
            </a:r>
          </a:p>
          <a:p>
            <a:pPr marL="342900" indent="-342900" eaLnBrk="0" hangingPunc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rgbClr val="C00000"/>
                </a:solidFill>
              </a:rPr>
              <a:t>This exercise is mounted on </a:t>
            </a:r>
            <a:r>
              <a:rPr lang="en-US" sz="2000" dirty="0" err="1" smtClean="0">
                <a:solidFill>
                  <a:srgbClr val="C00000"/>
                </a:solidFill>
              </a:rPr>
              <a:t>CodeCrunch</a:t>
            </a:r>
            <a:r>
              <a:rPr lang="en-US" sz="2000" dirty="0" smtClean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80684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15075</TotalTime>
  <Words>1295</Words>
  <Application>Microsoft Office PowerPoint</Application>
  <PresentationFormat>On-screen Show (4:3)</PresentationFormat>
  <Paragraphs>285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Clarity</vt:lpstr>
      <vt:lpstr>http://www.comp.nus.edu.sg/~cs1010/</vt:lpstr>
      <vt:lpstr>Week 8</vt:lpstr>
      <vt:lpstr>Week 8 Programs</vt:lpstr>
      <vt:lpstr>Exercise #1: Tracing</vt:lpstr>
      <vt:lpstr>Exercise #2: Complete a Program (1/2)</vt:lpstr>
      <vt:lpstr>Exercise #2: Complete a Program (2/2)</vt:lpstr>
      <vt:lpstr>Exercise #3: Volume, Surface Area (1/2)</vt:lpstr>
      <vt:lpstr>Exercise #3: Volume, Surface Area (2/2)</vt:lpstr>
      <vt:lpstr>Exercise #4: Triangle Centroid (1/2)</vt:lpstr>
      <vt:lpstr>Exercise #4: Triangle Centroid (2/2)</vt:lpstr>
      <vt:lpstr>Exercise #5: Reverse Array (1/3)</vt:lpstr>
      <vt:lpstr>Exercise #5: Reverse Array (2/3)</vt:lpstr>
      <vt:lpstr>Exercise #5: Reverse Array (3/3)</vt:lpstr>
      <vt:lpstr>Exercise #6: Trimming Blanks</vt:lpstr>
      <vt:lpstr>Things-To-Do</vt:lpstr>
      <vt:lpstr>End of File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Tan Tuck Choy</cp:lastModifiedBy>
  <cp:revision>1476</cp:revision>
  <cp:lastPrinted>2014-06-20T04:24:53Z</cp:lastPrinted>
  <dcterms:created xsi:type="dcterms:W3CDTF">1998-09-05T15:03:32Z</dcterms:created>
  <dcterms:modified xsi:type="dcterms:W3CDTF">2014-10-08T05:38:50Z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