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6"/>
  </p:notesMasterIdLst>
  <p:handoutMasterIdLst>
    <p:handoutMasterId r:id="rId27"/>
  </p:handoutMasterIdLst>
  <p:sldIdLst>
    <p:sldId id="256" r:id="rId2"/>
    <p:sldId id="468" r:id="rId3"/>
    <p:sldId id="620" r:id="rId4"/>
    <p:sldId id="588" r:id="rId5"/>
    <p:sldId id="596" r:id="rId6"/>
    <p:sldId id="605" r:id="rId7"/>
    <p:sldId id="606" r:id="rId8"/>
    <p:sldId id="607" r:id="rId9"/>
    <p:sldId id="608" r:id="rId10"/>
    <p:sldId id="597" r:id="rId11"/>
    <p:sldId id="615" r:id="rId12"/>
    <p:sldId id="616" r:id="rId13"/>
    <p:sldId id="617" r:id="rId14"/>
    <p:sldId id="618" r:id="rId15"/>
    <p:sldId id="619" r:id="rId16"/>
    <p:sldId id="598" r:id="rId17"/>
    <p:sldId id="609" r:id="rId18"/>
    <p:sldId id="610" r:id="rId19"/>
    <p:sldId id="611" r:id="rId20"/>
    <p:sldId id="612" r:id="rId21"/>
    <p:sldId id="613" r:id="rId22"/>
    <p:sldId id="614" r:id="rId23"/>
    <p:sldId id="509" r:id="rId24"/>
    <p:sldId id="308" r:id="rId2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006600"/>
    <a:srgbClr val="0000FF"/>
    <a:srgbClr val="FFFF66"/>
    <a:srgbClr val="3333FF"/>
    <a:srgbClr val="F7F1EF"/>
    <a:srgbClr val="EBFFFF"/>
    <a:srgbClr val="E7FFE7"/>
    <a:srgbClr val="E1FFE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5" autoAdjust="0"/>
    <p:restoredTop sz="86388" autoAdjust="0"/>
  </p:normalViewPr>
  <p:slideViewPr>
    <p:cSldViewPr snapToGrid="0">
      <p:cViewPr varScale="1">
        <p:scale>
          <a:sx n="113" d="100"/>
          <a:sy n="113" d="100"/>
        </p:scale>
        <p:origin x="-180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10/13/2014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 smtClean="0"/>
              <a:t>Week9 -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Week9 -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Week9 -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Week9 -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torialspoint.com/c_standard_library/c_function_strtok.ht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ngman.no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ngman.no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lect/prog/2014/week9_for_student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d.uwo.ca/staff/magi/175/refs/char-funcs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WEEK 9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Class Activities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[TextBox 1]"/>
          <p:cNvSpPr txBox="1"/>
          <p:nvPr/>
        </p:nvSpPr>
        <p:spPr>
          <a:xfrm>
            <a:off x="0" y="379257"/>
            <a:ext cx="369332" cy="10928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Lecturer’s slides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Quick Quiz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838200" y="1431925"/>
            <a:ext cx="7772400" cy="477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SzPct val="100000"/>
              <a:buFont typeface="+mj-lt"/>
              <a:buAutoNum type="arabicPeriod"/>
            </a:pPr>
            <a:r>
              <a:rPr lang="en-US" sz="2800" dirty="0"/>
              <a:t>Are </a:t>
            </a:r>
            <a:r>
              <a:rPr lang="en-US" sz="2800" dirty="0">
                <a:solidFill>
                  <a:srgbClr val="0000FF"/>
                </a:solidFill>
              </a:rPr>
              <a:t>'A'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0000FF"/>
                </a:solidFill>
              </a:rPr>
              <a:t>"A"</a:t>
            </a:r>
            <a:r>
              <a:rPr lang="en-US" sz="2800" dirty="0"/>
              <a:t> the same thing? </a:t>
            </a: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sz="2800" dirty="0" smtClean="0"/>
              <a:t>Can you do this?</a:t>
            </a:r>
          </a:p>
          <a:p>
            <a:pPr marL="1168400" lvl="1" indent="-45085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800000"/>
                </a:solidFill>
              </a:rPr>
              <a:t>char </a:t>
            </a:r>
            <a:r>
              <a:rPr lang="en-US" sz="2800" dirty="0" err="1" smtClean="0">
                <a:solidFill>
                  <a:srgbClr val="800000"/>
                </a:solidFill>
              </a:rPr>
              <a:t>ch</a:t>
            </a:r>
            <a:r>
              <a:rPr lang="en-US" sz="2800" dirty="0" smtClean="0">
                <a:solidFill>
                  <a:srgbClr val="800000"/>
                </a:solidFill>
              </a:rPr>
              <a:t> = 'at';</a:t>
            </a: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sz="2800" dirty="0" smtClean="0"/>
              <a:t>Can </a:t>
            </a:r>
            <a:r>
              <a:rPr lang="en-US" sz="2800" dirty="0">
                <a:solidFill>
                  <a:srgbClr val="0000FF"/>
                </a:solidFill>
              </a:rPr>
              <a:t>char</a:t>
            </a:r>
            <a:r>
              <a:rPr lang="en-US" sz="2800" dirty="0"/>
              <a:t> be used in a </a:t>
            </a:r>
            <a:r>
              <a:rPr lang="en-US" sz="2800" dirty="0">
                <a:solidFill>
                  <a:srgbClr val="0000FF"/>
                </a:solidFill>
              </a:rPr>
              <a:t>switch</a:t>
            </a:r>
            <a:r>
              <a:rPr lang="en-US" sz="2800" dirty="0"/>
              <a:t> statement? How about a </a:t>
            </a:r>
            <a:r>
              <a:rPr lang="en-US" sz="2800" dirty="0" smtClean="0">
                <a:solidFill>
                  <a:srgbClr val="0000FF"/>
                </a:solidFill>
              </a:rPr>
              <a:t>string</a:t>
            </a:r>
            <a:r>
              <a:rPr lang="en-US" sz="2800" dirty="0" smtClean="0"/>
              <a:t>?</a:t>
            </a:r>
            <a:endParaRPr lang="en-US" sz="2800" dirty="0"/>
          </a:p>
          <a:p>
            <a:pPr marL="971550" lvl="1" indent="-514350">
              <a:buClr>
                <a:schemeClr val="bg2"/>
              </a:buClr>
              <a:buSzPct val="75000"/>
              <a:buFont typeface="Arial" charset="0"/>
              <a:buAutoNum type="arabicPeriod"/>
            </a:pPr>
            <a:endParaRPr lang="en-US" sz="20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687435" y="1436688"/>
            <a:ext cx="763588" cy="482600"/>
          </a:xfrm>
          <a:prstGeom prst="rect">
            <a:avLst/>
          </a:prstGeom>
          <a:solidFill>
            <a:srgbClr val="FFFFCC"/>
          </a:solidFill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800000"/>
                </a:solidFill>
                <a:cs typeface="Courier New" pitchFamily="49" charset="0"/>
              </a:rPr>
              <a:t>No</a:t>
            </a:r>
            <a:endParaRPr lang="en-SG" sz="2400" dirty="0">
              <a:solidFill>
                <a:srgbClr val="800000"/>
              </a:solidFill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612194" y="3812311"/>
            <a:ext cx="2325688" cy="847725"/>
          </a:xfrm>
          <a:prstGeom prst="rect">
            <a:avLst/>
          </a:prstGeom>
          <a:solidFill>
            <a:srgbClr val="FFFFCC"/>
          </a:solidFill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800000"/>
                </a:solidFill>
                <a:cs typeface="Courier New" pitchFamily="49" charset="0"/>
              </a:rPr>
              <a:t>char – </a:t>
            </a:r>
            <a:r>
              <a:rPr lang="en-US" sz="2400" b="1" dirty="0" smtClean="0">
                <a:solidFill>
                  <a:srgbClr val="800000"/>
                </a:solidFill>
                <a:cs typeface="Courier New" pitchFamily="49" charset="0"/>
              </a:rPr>
              <a:t>yes </a:t>
            </a:r>
            <a:r>
              <a:rPr lang="en-US" sz="2400" b="1" dirty="0">
                <a:solidFill>
                  <a:srgbClr val="800000"/>
                </a:solidFill>
                <a:cs typeface="Courier New" pitchFamily="49" charset="0"/>
              </a:rPr>
              <a:t>string – no</a:t>
            </a:r>
            <a:endParaRPr lang="en-SG" sz="2400" b="1" dirty="0">
              <a:solidFill>
                <a:srgbClr val="800000"/>
              </a:solidFill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280668" y="2295143"/>
            <a:ext cx="763588" cy="482600"/>
          </a:xfrm>
          <a:prstGeom prst="rect">
            <a:avLst/>
          </a:prstGeom>
          <a:solidFill>
            <a:srgbClr val="FFFFCC"/>
          </a:solidFill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800000"/>
                </a:solidFill>
                <a:cs typeface="Courier New" pitchFamily="49" charset="0"/>
              </a:rPr>
              <a:t>No</a:t>
            </a:r>
            <a:endParaRPr lang="en-SG" sz="2400" dirty="0">
              <a:solidFill>
                <a:srgbClr val="800000"/>
              </a:solidFill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3077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#2: Fill Strings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613954" y="1193370"/>
            <a:ext cx="8003104" cy="2216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Write a program </a:t>
            </a:r>
            <a:r>
              <a:rPr lang="en-US">
                <a:solidFill>
                  <a:srgbClr val="0000FF"/>
                </a:solidFill>
              </a:rPr>
              <a:t>Week9_Fill.c</a:t>
            </a:r>
            <a:r>
              <a:rPr lang="en-US"/>
              <a:t> to fill a 40-character line with duplicate copies of a string entered by </a:t>
            </a:r>
            <a:r>
              <a:rPr lang="en-US" smtClean="0"/>
              <a:t>user.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The </a:t>
            </a:r>
            <a:r>
              <a:rPr lang="en-US"/>
              <a:t>length of the string entered is between 1 and </a:t>
            </a:r>
            <a:r>
              <a:rPr lang="en-US" smtClean="0"/>
              <a:t>10.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The incomplete program</a:t>
            </a:r>
            <a:r>
              <a:rPr lang="en-US">
                <a:solidFill>
                  <a:srgbClr val="0000FF"/>
                </a:solidFill>
              </a:rPr>
              <a:t> Week9_Fill.c</a:t>
            </a:r>
            <a:r>
              <a:rPr lang="en-US"/>
              <a:t> is </a:t>
            </a:r>
            <a:r>
              <a:rPr lang="en-US" smtClean="0"/>
              <a:t>given.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Sample runs: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28016" y="5136352"/>
            <a:ext cx="8258783" cy="707886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smtClean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Enter string (between 1 and 10 characters): 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abcdefg</a:t>
            </a:r>
            <a:r>
              <a:rPr lang="en-US" sz="2000" b="1" smtClean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000" b="1" dirty="0" smtClean="0">
              <a:solidFill>
                <a:schemeClr val="dk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Line: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abcdefgabcdefgabcdefgabcdefgabcdefg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28016" y="3379774"/>
            <a:ext cx="8258783" cy="707886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smtClean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Enter string (between 1 and 10 characters): 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AA</a:t>
            </a:r>
            <a:r>
              <a:rPr lang="en-US" sz="2000" b="1" smtClean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000" b="1" dirty="0" smtClean="0">
              <a:solidFill>
                <a:schemeClr val="dk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Line: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AAAAAAAAAAAAAAAAAAAAAAAAAAAAAAAAAAAAAAAA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28016" y="4272823"/>
            <a:ext cx="8258783" cy="707886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smtClean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Enter string (between 1 and 10 characters): 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1x2</a:t>
            </a:r>
            <a:r>
              <a:rPr lang="en-US" sz="2000" b="1" smtClean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000" b="1" dirty="0" smtClean="0">
              <a:solidFill>
                <a:schemeClr val="dk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Line: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1x21x21x21x21x21x21x21x21x21x21x21x21x2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HighlightTextShape201406201824391195"/>
          <p:cNvSpPr txBox="1">
            <a:spLocks noChangeArrowheads="1"/>
          </p:cNvSpPr>
          <p:nvPr/>
        </p:nvSpPr>
        <p:spPr>
          <a:xfrm>
            <a:off x="613954" y="6017823"/>
            <a:ext cx="8003104" cy="522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2000" smtClean="0"/>
              <a:t>Which string functions (besides </a:t>
            </a:r>
            <a:r>
              <a:rPr lang="en-US" sz="2000" smtClean="0">
                <a:solidFill>
                  <a:srgbClr val="C00000"/>
                </a:solidFill>
              </a:rPr>
              <a:t>strlen()</a:t>
            </a:r>
            <a:r>
              <a:rPr lang="en-US" sz="2000" smtClean="0"/>
              <a:t>) come to your mind?</a:t>
            </a:r>
          </a:p>
        </p:txBody>
      </p:sp>
      <p:sp>
        <p:nvSpPr>
          <p:cNvPr id="14" name="[Rectangle 10]"/>
          <p:cNvSpPr>
            <a:spLocks noChangeArrowheads="1"/>
          </p:cNvSpPr>
          <p:nvPr/>
        </p:nvSpPr>
        <p:spPr bwMode="auto">
          <a:xfrm>
            <a:off x="7738963" y="5785606"/>
            <a:ext cx="1383062" cy="464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2800" smtClean="0">
                <a:solidFill>
                  <a:srgbClr val="C00000"/>
                </a:solidFill>
              </a:rPr>
              <a:t>strcat()</a:t>
            </a:r>
          </a:p>
        </p:txBody>
      </p:sp>
      <p:sp>
        <p:nvSpPr>
          <p:cNvPr id="15" name="[Rectangle 10]"/>
          <p:cNvSpPr>
            <a:spLocks noChangeArrowheads="1"/>
          </p:cNvSpPr>
          <p:nvPr/>
        </p:nvSpPr>
        <p:spPr bwMode="auto">
          <a:xfrm>
            <a:off x="7738963" y="6253020"/>
            <a:ext cx="1383062" cy="464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2800" smtClean="0">
                <a:solidFill>
                  <a:srgbClr val="C00000"/>
                </a:solidFill>
              </a:rPr>
              <a:t>strcpy()</a:t>
            </a:r>
          </a:p>
        </p:txBody>
      </p:sp>
    </p:spTree>
    <p:extLst>
      <p:ext uri="{BB962C8B-B14F-4D97-AF65-F5344CB8AC3E}">
        <p14:creationId xmlns:p14="http://schemas.microsoft.com/office/powerpoint/2010/main" val="14775256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#3: Arrow Program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613954" y="1193369"/>
            <a:ext cx="8003104" cy="50369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Write a program </a:t>
            </a:r>
            <a:r>
              <a:rPr lang="en-US">
                <a:solidFill>
                  <a:srgbClr val="0000FF"/>
                </a:solidFill>
              </a:rPr>
              <a:t>Week9_Arrow.c</a:t>
            </a:r>
            <a:r>
              <a:rPr lang="en-US"/>
              <a:t> to randomly select a student to answer question</a:t>
            </a:r>
            <a:r>
              <a:rPr lang="en-US" smtClean="0"/>
              <a:t>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The program reads in a list of names and use </a:t>
            </a:r>
            <a:r>
              <a:rPr lang="en-US">
                <a:solidFill>
                  <a:srgbClr val="0000FF"/>
                </a:solidFill>
              </a:rPr>
              <a:t>rand() </a:t>
            </a:r>
            <a:r>
              <a:rPr lang="en-US"/>
              <a:t>to randomly select one of the names</a:t>
            </a:r>
            <a:r>
              <a:rPr lang="en-US" smtClean="0"/>
              <a:t>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When a name is selected, the program will print out the first name, followed by the last name.  For example, if the selected name is Tan Mei Ling. The program will </a:t>
            </a:r>
            <a:r>
              <a:rPr lang="en-US" smtClean="0"/>
              <a:t>print: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None/>
              <a:tabLst>
                <a:tab pos="279400" algn="l"/>
              </a:tabLst>
            </a:pPr>
            <a:r>
              <a:rPr lang="en-US"/>
              <a:t>	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Mei Tan, would you please answer the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question?</a:t>
            </a:r>
            <a:endParaRPr lang="en-US" sz="2000" smtClean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You may assume that each name contains at most 30 characters, and there are at most 12 </a:t>
            </a:r>
            <a:r>
              <a:rPr lang="en-US" smtClean="0"/>
              <a:t>names.</a:t>
            </a:r>
          </a:p>
        </p:txBody>
      </p:sp>
    </p:spTree>
    <p:extLst>
      <p:ext uri="{BB962C8B-B14F-4D97-AF65-F5344CB8AC3E}">
        <p14:creationId xmlns:p14="http://schemas.microsoft.com/office/powerpoint/2010/main" val="28335576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#3: Arrow Program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613954" y="1193370"/>
            <a:ext cx="8003104" cy="6044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A sample run: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24949" y="1682085"/>
            <a:ext cx="7712764" cy="3477875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Enter </a:t>
            </a:r>
            <a:r>
              <a:rPr lang="en-US" sz="2000" b="1" dirty="0" smtClean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names:</a:t>
            </a:r>
          </a:p>
          <a:p>
            <a:pPr>
              <a:defRPr/>
            </a:pP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Gary Tan</a:t>
            </a:r>
          </a:p>
          <a:p>
            <a:pPr>
              <a:defRPr/>
            </a:pP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Khoo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Siau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Cheng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Hsu Wynne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Lee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Mong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Li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Aaron Tan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Zhou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Lifeng</a:t>
            </a:r>
            <a:endParaRPr lang="en-US" sz="20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Zhao Jin</a:t>
            </a:r>
          </a:p>
          <a:p>
            <a:pPr>
              <a:defRPr/>
            </a:pPr>
            <a:r>
              <a:rPr lang="en-US" i="1" dirty="0" smtClean="0">
                <a:solidFill>
                  <a:srgbClr val="C00000"/>
                </a:solidFill>
                <a:latin typeface="+mn-lt"/>
                <a:cs typeface="Courier New" pitchFamily="49" charset="0"/>
              </a:rPr>
              <a:t>(user pressed ctrl-d here)</a:t>
            </a:r>
          </a:p>
          <a:p>
            <a:pPr>
              <a:defRPr/>
            </a:pPr>
            <a:r>
              <a:rPr lang="en-US" sz="2000" b="1" dirty="0" smtClean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Name selected:</a:t>
            </a:r>
          </a:p>
          <a:p>
            <a:pPr>
              <a:defRPr/>
            </a:pPr>
            <a:r>
              <a:rPr lang="en-US" sz="2000" b="1" dirty="0" err="1" smtClean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Siau</a:t>
            </a:r>
            <a:r>
              <a:rPr lang="en-US" sz="2000" b="1" dirty="0" smtClean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Khoo</a:t>
            </a:r>
            <a:r>
              <a:rPr lang="en-US" sz="2000" b="1" dirty="0" smtClean="0">
                <a:solidFill>
                  <a:schemeClr val="dk1"/>
                </a:solidFill>
                <a:latin typeface="Courier New" pitchFamily="49" charset="0"/>
                <a:cs typeface="Courier New" pitchFamily="49" charset="0"/>
              </a:rPr>
              <a:t>, would you please answer the question?</a:t>
            </a:r>
            <a:endParaRPr lang="en-US" sz="2000" b="1" dirty="0">
              <a:solidFill>
                <a:schemeClr val="dk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HighlightTextShape201406201824391195"/>
          <p:cNvSpPr txBox="1">
            <a:spLocks noChangeArrowheads="1"/>
          </p:cNvSpPr>
          <p:nvPr/>
        </p:nvSpPr>
        <p:spPr>
          <a:xfrm>
            <a:off x="613954" y="5290089"/>
            <a:ext cx="8003104" cy="6044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Hint: Use </a:t>
            </a:r>
            <a:r>
              <a:rPr lang="en-US" smtClean="0">
                <a:solidFill>
                  <a:srgbClr val="C00000"/>
                </a:solidFill>
              </a:rPr>
              <a:t>strtok() </a:t>
            </a:r>
          </a:p>
        </p:txBody>
      </p:sp>
    </p:spTree>
    <p:extLst>
      <p:ext uri="{BB962C8B-B14F-4D97-AF65-F5344CB8AC3E}">
        <p14:creationId xmlns:p14="http://schemas.microsoft.com/office/powerpoint/2010/main" val="21267033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String function: </a:t>
            </a:r>
            <a:r>
              <a:rPr lang="en-GB" sz="3600" smtClean="0">
                <a:solidFill>
                  <a:srgbClr val="C00000"/>
                </a:solidFill>
              </a:rPr>
              <a:t>strtok() </a:t>
            </a:r>
            <a:r>
              <a:rPr lang="en-GB" sz="3600" smtClean="0">
                <a:solidFill>
                  <a:srgbClr val="0000FF"/>
                </a:solidFill>
              </a:rPr>
              <a:t>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613954" y="1193370"/>
            <a:ext cx="8003104" cy="1095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To break a string into a series of tokens using some specified delimiter(s).</a:t>
            </a:r>
          </a:p>
        </p:txBody>
      </p:sp>
      <p:sp>
        <p:nvSpPr>
          <p:cNvPr id="11" name="HighlightTextShape201406201824391195"/>
          <p:cNvSpPr txBox="1">
            <a:spLocks noChangeArrowheads="1"/>
          </p:cNvSpPr>
          <p:nvPr/>
        </p:nvSpPr>
        <p:spPr>
          <a:xfrm>
            <a:off x="613954" y="2901615"/>
            <a:ext cx="8003104" cy="34309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Read the following site: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1800">
                <a:hlinkClick r:id="rId3"/>
              </a:rPr>
              <a:t>http://</a:t>
            </a:r>
            <a:r>
              <a:rPr lang="en-US" sz="1800" smtClean="0">
                <a:hlinkClick r:id="rId3"/>
              </a:rPr>
              <a:t>www.tutorialspoint.com/c_standard_library/c_function_strtok.htm</a:t>
            </a:r>
            <a:endParaRPr lang="en-US" sz="1800" smtClean="0"/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The first time you call </a:t>
            </a:r>
            <a:r>
              <a:rPr lang="en-US" smtClean="0">
                <a:solidFill>
                  <a:srgbClr val="C00000"/>
                </a:solidFill>
              </a:rPr>
              <a:t>strtok() </a:t>
            </a:r>
            <a:r>
              <a:rPr lang="en-US" smtClean="0"/>
              <a:t>you pass it: (1) the string you want to tokenise, and (2) a delimiter string.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For subsequent calls, you pass it: (1) NULL as the first paramater to tokenise the same string, and (2) a delimiter string.</a:t>
            </a:r>
            <a:endParaRPr lang="en-US" sz="1800"/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endParaRPr lang="en-US" sz="1800"/>
          </a:p>
        </p:txBody>
      </p:sp>
      <p:sp>
        <p:nvSpPr>
          <p:cNvPr id="2" name="TextBox 1"/>
          <p:cNvSpPr txBox="1"/>
          <p:nvPr/>
        </p:nvSpPr>
        <p:spPr>
          <a:xfrm>
            <a:off x="982640" y="2175164"/>
            <a:ext cx="6946710" cy="400110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C00000"/>
                </a:solidFill>
                <a:latin typeface="Lucida Console" panose="020B0609040504020204" pitchFamily="49" charset="0"/>
              </a:rPr>
              <a:t>char </a:t>
            </a:r>
            <a:r>
              <a:rPr lang="en-US" sz="2000">
                <a:solidFill>
                  <a:srgbClr val="C00000"/>
                </a:solidFill>
                <a:latin typeface="Lucida Console" panose="020B0609040504020204" pitchFamily="49" charset="0"/>
              </a:rPr>
              <a:t>*strtok(char *str, const char *delim)</a:t>
            </a:r>
          </a:p>
        </p:txBody>
      </p:sp>
    </p:spTree>
    <p:extLst>
      <p:ext uri="{BB962C8B-B14F-4D97-AF65-F5344CB8AC3E}">
        <p14:creationId xmlns:p14="http://schemas.microsoft.com/office/powerpoint/2010/main" val="38291587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String function: </a:t>
            </a:r>
            <a:r>
              <a:rPr lang="en-GB" sz="3600" smtClean="0">
                <a:solidFill>
                  <a:srgbClr val="C00000"/>
                </a:solidFill>
              </a:rPr>
              <a:t>strtok() </a:t>
            </a:r>
            <a:r>
              <a:rPr lang="en-GB" sz="3600" smtClean="0">
                <a:solidFill>
                  <a:srgbClr val="0000FF"/>
                </a:solidFill>
              </a:rPr>
              <a:t>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45660" y="1284685"/>
            <a:ext cx="8696862" cy="4857311"/>
            <a:chOff x="245660" y="1844243"/>
            <a:chExt cx="8696862" cy="4857311"/>
          </a:xfrm>
        </p:grpSpPr>
        <p:sp>
          <p:nvSpPr>
            <p:cNvPr id="3" name="TextBox 2"/>
            <p:cNvSpPr txBox="1"/>
            <p:nvPr/>
          </p:nvSpPr>
          <p:spPr>
            <a:xfrm>
              <a:off x="245660" y="1992573"/>
              <a:ext cx="8696862" cy="4708981"/>
            </a:xfrm>
            <a:prstGeom prst="rect">
              <a:avLst/>
            </a:prstGeom>
            <a:noFill/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&lt;string.h&gt; </a:t>
              </a:r>
              <a:endPara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 smtClean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</a:t>
              </a:r>
              <a:r>
                <a:rPr lang="en-US" b="1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include 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&lt;stdio.h&gt; </a:t>
              </a:r>
              <a:endPara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endParaRPr lang="en-US" sz="1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US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{ </a:t>
              </a: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sz="1600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char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str[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80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] = "This is - www.tutorialspoint.com - website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";</a:t>
              </a: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char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s[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] = 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"-"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; </a:t>
              </a:r>
              <a:endParaRPr lang="en-US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char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*token; </a:t>
              </a:r>
              <a:endParaRPr lang="en-US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smtClean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/* </a:t>
              </a:r>
              <a:r>
                <a:rPr lang="en-US" b="1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get the first token */ </a:t>
              </a:r>
              <a:endParaRPr lang="en-US" b="1" smtClean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token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= strtok(str, s); </a:t>
              </a:r>
              <a:endParaRPr lang="en-US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smtClean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/* walk through </a:t>
              </a:r>
              <a:r>
                <a:rPr lang="en-US" b="1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other tokens */ </a:t>
              </a:r>
              <a:endParaRPr lang="en-US" b="1" smtClean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while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(token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!= </a:t>
              </a:r>
              <a:r>
                <a:rPr lang="en-US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NULL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{ </a:t>
              </a:r>
              <a:endParaRPr lang="en-US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en-US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s\n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token); </a:t>
              </a: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token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= strtok(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NULL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, s); </a:t>
              </a:r>
              <a:endParaRPr lang="en-US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} </a:t>
              </a: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; </a:t>
              </a: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3" name="[TextBox 13]"/>
            <p:cNvSpPr txBox="1"/>
            <p:nvPr/>
          </p:nvSpPr>
          <p:spPr>
            <a:xfrm>
              <a:off x="6987653" y="1844243"/>
              <a:ext cx="1816220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mtClean="0"/>
                <a:t>Week9_strtok.c</a:t>
              </a:r>
              <a:endParaRPr lang="en-SG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5172501" y="3043450"/>
            <a:ext cx="3630304" cy="1200329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smtClean="0"/>
              <a:t>Output: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 is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www.tutorialspoint.com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website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0505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Hangman Game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1230489"/>
            <a:ext cx="8229600" cy="1467741"/>
          </a:xfrm>
        </p:spPr>
        <p:txBody>
          <a:bodyPr>
            <a:normAutofit/>
          </a:bodyPr>
          <a:lstStyle/>
          <a:p>
            <a:pPr marL="342900" indent="-342900"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>
                <a:hlinkClick r:id="rId3"/>
              </a:rPr>
              <a:t>http://www.hangman.no</a:t>
            </a:r>
            <a:r>
              <a:rPr lang="en-US" sz="2800" smtClean="0">
                <a:hlinkClick r:id="rId3"/>
              </a:rPr>
              <a:t>/</a:t>
            </a:r>
            <a:r>
              <a:rPr lang="en-US" sz="2800" smtClean="0"/>
              <a:t> </a:t>
            </a:r>
            <a:endParaRPr lang="en-US" sz="2800" dirty="0"/>
          </a:p>
        </p:txBody>
      </p:sp>
      <p:pic>
        <p:nvPicPr>
          <p:cNvPr id="13" name="Picture 12" descr="hangman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36987" y="1909763"/>
            <a:ext cx="41148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536987" y="5317829"/>
            <a:ext cx="411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/>
              <a:t>Let’s play!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7419188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Hangman Game version 1 (1/5)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1230489"/>
            <a:ext cx="8388220" cy="5039682"/>
          </a:xfrm>
        </p:spPr>
        <p:txBody>
          <a:bodyPr>
            <a:normAutofit/>
          </a:bodyPr>
          <a:lstStyle/>
          <a:p>
            <a:pPr marL="341313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smtClean="0">
                <a:solidFill>
                  <a:srgbClr val="0000FF"/>
                </a:solidFill>
              </a:rPr>
              <a:t>Week9_Hangman_v1.c</a:t>
            </a:r>
          </a:p>
          <a:p>
            <a:pPr marL="800100" lvl="1" indent="-3429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smtClean="0"/>
              <a:t>Assume </a:t>
            </a:r>
            <a:r>
              <a:rPr lang="en-US" sz="2400"/>
              <a:t>that a player is given 5 </a:t>
            </a:r>
            <a:r>
              <a:rPr lang="en-US" sz="2400" smtClean="0"/>
              <a:t>lives. </a:t>
            </a:r>
          </a:p>
          <a:p>
            <a:pPr marL="800100" lvl="1" indent="-3429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/>
              <a:t>Each incorrect guess </a:t>
            </a:r>
            <a:r>
              <a:rPr lang="en-US" sz="2400">
                <a:sym typeface="Wingdings" pitchFamily="2" charset="2"/>
              </a:rPr>
              <a:t></a:t>
            </a:r>
            <a:r>
              <a:rPr lang="en-US" sz="2400"/>
              <a:t> reduce the number of lives</a:t>
            </a:r>
            <a:r>
              <a:rPr lang="en-US" sz="2400" kern="0" smtClean="0"/>
              <a:t>.</a:t>
            </a:r>
            <a:endParaRPr lang="en-US" sz="2400" kern="0"/>
          </a:p>
          <a:p>
            <a:pPr marL="800100" lvl="1" indent="-3429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/>
              <a:t>Each correct guess </a:t>
            </a:r>
            <a:r>
              <a:rPr lang="en-US" sz="2400">
                <a:sym typeface="Wingdings" pitchFamily="2" charset="2"/>
              </a:rPr>
              <a:t></a:t>
            </a:r>
            <a:r>
              <a:rPr lang="en-US" sz="2400"/>
              <a:t> display the letter in the </a:t>
            </a:r>
            <a:r>
              <a:rPr lang="en-US" sz="2400" smtClean="0"/>
              <a:t>word</a:t>
            </a:r>
            <a:r>
              <a:rPr lang="en-US" sz="2400" kern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12098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Hangman Game version 1 (2/5)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00088" y="1357313"/>
            <a:ext cx="2726018" cy="43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Sample run #1: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8925" y="1766888"/>
            <a:ext cx="4652780" cy="41857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5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_ _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4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_ _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4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3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2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1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Sorry, you’re hanged! The word is 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"apple".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318387" y="1368888"/>
            <a:ext cx="2868612" cy="42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Sample run #2: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22471" y="1973182"/>
            <a:ext cx="4213465" cy="353943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5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_ _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5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5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e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4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e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4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a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e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</a:t>
            </a:r>
          </a:p>
          <a:p>
            <a:pPr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Congratulations! The word is 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"apple".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0733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Hangman Game version 1 (3/5)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09600" y="1414463"/>
            <a:ext cx="7805195" cy="3795712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</a:rPr>
              <a:t>stdio.h</a:t>
            </a:r>
            <a:r>
              <a:rPr lang="en-US" b="1" dirty="0">
                <a:latin typeface="Courier New" pitchFamily="49" charset="0"/>
              </a:rPr>
              <a:t>&gt;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#include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&lt;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</a:rPr>
              <a:t>string.h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&gt;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endParaRPr lang="en-US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has_letter</a:t>
            </a:r>
            <a:r>
              <a:rPr lang="en-US" b="1" dirty="0">
                <a:latin typeface="Courier New" pitchFamily="49" charset="0"/>
              </a:rPr>
              <a:t>(char [], char);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endParaRPr lang="en-US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main(void) </a:t>
            </a:r>
            <a:r>
              <a:rPr lang="en-US" b="1" dirty="0" smtClean="0">
                <a:latin typeface="Courier New" pitchFamily="49" charset="0"/>
              </a:rPr>
              <a:t>{</a:t>
            </a:r>
            <a:endParaRPr lang="en-US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	char input;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char word[] = "apple";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char temp[] = "_____";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, count = 0;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num_lives</a:t>
            </a:r>
            <a:r>
              <a:rPr lang="en-US" b="1" dirty="0">
                <a:latin typeface="Courier New" pitchFamily="49" charset="0"/>
              </a:rPr>
              <a:t> = 5;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length =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</a:rPr>
              <a:t>strlen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(word)</a:t>
            </a:r>
            <a:r>
              <a:rPr lang="en-US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endParaRPr lang="en-US" dirty="0">
              <a:latin typeface="Courier New" pitchFamily="49" charset="0"/>
            </a:endParaRPr>
          </a:p>
          <a:p>
            <a:pPr marL="342900" indent="-342900">
              <a:defRPr/>
            </a:pPr>
            <a:r>
              <a:rPr lang="en-US" dirty="0">
                <a:latin typeface="Courier New" pitchFamily="49" charset="0"/>
              </a:rPr>
              <a:t>    </a:t>
            </a:r>
          </a:p>
          <a:p>
            <a:pPr marL="342900" indent="-342900">
              <a:defRPr/>
            </a:pP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4" name="[TextBox 13]"/>
          <p:cNvSpPr txBox="1"/>
          <p:nvPr/>
        </p:nvSpPr>
        <p:spPr>
          <a:xfrm>
            <a:off x="5876144" y="1673225"/>
            <a:ext cx="2682070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Week9_Hangman_v1.c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8782805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Week 9: Characters and Strings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5" y="1224366"/>
            <a:ext cx="8036003" cy="52539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>
                <a:solidFill>
                  <a:srgbClr val="C00000"/>
                </a:solidFill>
              </a:rPr>
              <a:t>Characters</a:t>
            </a:r>
          </a:p>
          <a:p>
            <a:pPr marL="626745" lvl="1" indent="-352425" fontAlgn="auto">
              <a:spcBef>
                <a:spcPts val="3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400" dirty="0" smtClean="0"/>
              <a:t>Demos #1-3 from Unit #16 </a:t>
            </a:r>
          </a:p>
          <a:p>
            <a:pPr marL="626745" lvl="1" indent="-352425" fontAlgn="auto">
              <a:spcBef>
                <a:spcPts val="3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400" dirty="0" smtClean="0">
                <a:solidFill>
                  <a:srgbClr val="7030A0"/>
                </a:solidFill>
              </a:rPr>
              <a:t>Exercise #1: Summing Digit Characters </a:t>
            </a:r>
            <a:endParaRPr lang="en-GB" sz="2400" dirty="0" smtClean="0"/>
          </a:p>
          <a:p>
            <a:pPr marL="352425" indent="-352425" fontAlgn="auto"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>
                <a:solidFill>
                  <a:srgbClr val="C00000"/>
                </a:solidFill>
              </a:rPr>
              <a:t>Strings</a:t>
            </a:r>
          </a:p>
          <a:p>
            <a:pPr marL="626745" lvl="1" indent="-352425" fontAlgn="auto">
              <a:spcBef>
                <a:spcPts val="3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400" dirty="0" smtClean="0"/>
              <a:t>Demos #4-7 from Unit #16 </a:t>
            </a:r>
          </a:p>
          <a:p>
            <a:pPr marL="626745" lvl="1" indent="-352425" fontAlgn="auto">
              <a:spcBef>
                <a:spcPts val="3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400" dirty="0" smtClean="0">
                <a:solidFill>
                  <a:srgbClr val="7030A0"/>
                </a:solidFill>
              </a:rPr>
              <a:t>Exercise #2: Fill Strings </a:t>
            </a:r>
            <a:endParaRPr lang="en-GB" sz="2400" dirty="0" smtClean="0"/>
          </a:p>
          <a:p>
            <a:pPr marL="626745" lvl="1" indent="-352425" fontAlgn="auto">
              <a:spcBef>
                <a:spcPts val="3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400" dirty="0" smtClean="0">
                <a:solidFill>
                  <a:srgbClr val="7030A0"/>
                </a:solidFill>
              </a:rPr>
              <a:t>Exercise #3: Arrow Program </a:t>
            </a:r>
            <a:endParaRPr lang="en-GB" sz="2400" dirty="0" smtClean="0"/>
          </a:p>
          <a:p>
            <a:pPr marL="626745" lvl="1" indent="-352425" fontAlgn="auto">
              <a:spcBef>
                <a:spcPts val="3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400" dirty="0" smtClean="0"/>
              <a:t>String function </a:t>
            </a:r>
            <a:r>
              <a:rPr lang="en-GB" sz="2400" dirty="0" err="1" smtClean="0"/>
              <a:t>strtok</a:t>
            </a:r>
            <a:r>
              <a:rPr lang="en-GB" sz="2400" dirty="0" smtClean="0"/>
              <a:t>() </a:t>
            </a:r>
          </a:p>
          <a:p>
            <a:pPr marL="626745" lvl="1" indent="-352425" fontAlgn="auto">
              <a:spcBef>
                <a:spcPts val="3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400" dirty="0" smtClean="0"/>
              <a:t>Hangman Game </a:t>
            </a:r>
          </a:p>
          <a:p>
            <a:pPr marL="901065" lvl="2" indent="-352425" fontAlgn="auto">
              <a:spcBef>
                <a:spcPts val="3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200" dirty="0" smtClean="0"/>
              <a:t>Play </a:t>
            </a:r>
            <a:r>
              <a:rPr lang="en-GB" sz="2200" dirty="0" smtClean="0">
                <a:hlinkClick r:id="rId3"/>
              </a:rPr>
              <a:t>http://www.hangman.no/</a:t>
            </a:r>
            <a:r>
              <a:rPr lang="en-GB" sz="2200" dirty="0" smtClean="0"/>
              <a:t> </a:t>
            </a:r>
          </a:p>
          <a:p>
            <a:pPr marL="901065" lvl="2" indent="-352425" fontAlgn="auto">
              <a:spcBef>
                <a:spcPts val="3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200" dirty="0"/>
              <a:t>V</a:t>
            </a:r>
            <a:r>
              <a:rPr lang="en-GB" sz="2200" dirty="0" smtClean="0"/>
              <a:t>ersion 1 </a:t>
            </a:r>
          </a:p>
          <a:p>
            <a:pPr marL="901065" lvl="2" indent="-352425" fontAlgn="auto">
              <a:spcBef>
                <a:spcPts val="3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200" dirty="0" smtClean="0">
                <a:solidFill>
                  <a:srgbClr val="7030A0"/>
                </a:solidFill>
              </a:rPr>
              <a:t>Exercise #4: Hangman version 2 </a:t>
            </a:r>
            <a:endParaRPr lang="en-GB" sz="2200" dirty="0" smtClean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Hangman Game version 1 (4/5)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59764" y="1245202"/>
            <a:ext cx="8259580" cy="5375818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do {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("Number of lives: %d\n", </a:t>
            </a:r>
            <a:r>
              <a:rPr lang="en-US" sz="1600" b="1" dirty="0" err="1">
                <a:latin typeface="Courier New" pitchFamily="49" charset="0"/>
              </a:rPr>
              <a:t>num_lives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("Guess a letter in the word ");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puts(temp);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</a:rPr>
              <a:t>scanf</a:t>
            </a:r>
            <a:r>
              <a:rPr lang="en-US" sz="1600" b="1" dirty="0">
                <a:latin typeface="Courier New" pitchFamily="49" charset="0"/>
              </a:rPr>
              <a:t>(" %c", &amp;input);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if (</a:t>
            </a:r>
            <a:r>
              <a:rPr lang="en-US" sz="1600" b="1" dirty="0" err="1">
                <a:latin typeface="Courier New" pitchFamily="49" charset="0"/>
              </a:rPr>
              <a:t>has_letter</a:t>
            </a:r>
            <a:r>
              <a:rPr lang="en-US" sz="1600" b="1" dirty="0">
                <a:latin typeface="Courier New" pitchFamily="49" charset="0"/>
              </a:rPr>
              <a:t>(word, input</a:t>
            </a:r>
            <a:r>
              <a:rPr lang="en-US" sz="1600" b="1" dirty="0" smtClean="0">
                <a:latin typeface="Courier New" pitchFamily="49" charset="0"/>
              </a:rPr>
              <a:t>)) {</a:t>
            </a: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	for (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=0; 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&lt;length; 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++)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		if ((input == word[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]) &amp;&amp; (temp[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] == '_')) </a:t>
            </a:r>
            <a:r>
              <a:rPr lang="en-US" sz="1600" b="1" dirty="0" smtClean="0">
                <a:latin typeface="Courier New" pitchFamily="49" charset="0"/>
              </a:rPr>
              <a:t>{</a:t>
            </a: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			temp[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] = input;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			count++;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		}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}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else </a:t>
            </a:r>
            <a:r>
              <a:rPr lang="en-US" sz="1600" b="1" dirty="0" err="1">
                <a:latin typeface="Courier New" pitchFamily="49" charset="0"/>
              </a:rPr>
              <a:t>num_lives</a:t>
            </a:r>
            <a:r>
              <a:rPr lang="en-US" sz="1600" b="1" dirty="0">
                <a:latin typeface="Courier New" pitchFamily="49" charset="0"/>
              </a:rPr>
              <a:t>--;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} while ((</a:t>
            </a:r>
            <a:r>
              <a:rPr lang="en-US" sz="1600" b="1" dirty="0" err="1">
                <a:latin typeface="Courier New" pitchFamily="49" charset="0"/>
              </a:rPr>
              <a:t>num_lives</a:t>
            </a:r>
            <a:r>
              <a:rPr lang="en-US" sz="1600" b="1" dirty="0">
                <a:latin typeface="Courier New" pitchFamily="49" charset="0"/>
              </a:rPr>
              <a:t> != 0) &amp;&amp; (count != length));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endParaRPr lang="en-US" sz="1000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if (</a:t>
            </a:r>
            <a:r>
              <a:rPr lang="en-US" sz="1600" b="1" dirty="0" err="1">
                <a:latin typeface="Courier New" pitchFamily="49" charset="0"/>
              </a:rPr>
              <a:t>num_lives</a:t>
            </a:r>
            <a:r>
              <a:rPr lang="en-US" sz="1600" b="1" dirty="0">
                <a:latin typeface="Courier New" pitchFamily="49" charset="0"/>
              </a:rPr>
              <a:t> == 0)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("Sorry, you're hanged! The word </a:t>
            </a:r>
            <a:r>
              <a:rPr lang="en-US" sz="1600" b="1" dirty="0" smtClean="0">
                <a:latin typeface="Courier New" pitchFamily="49" charset="0"/>
              </a:rPr>
              <a:t>is \"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s</a:t>
            </a:r>
            <a:r>
              <a:rPr lang="en-US" sz="1600" b="1" dirty="0" smtClean="0">
                <a:latin typeface="Courier New" pitchFamily="49" charset="0"/>
              </a:rPr>
              <a:t>\"\n</a:t>
            </a:r>
            <a:r>
              <a:rPr lang="en-US" sz="1600" b="1" dirty="0">
                <a:latin typeface="Courier New" pitchFamily="49" charset="0"/>
              </a:rPr>
              <a:t>", word);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else 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("Congratulations! The word is </a:t>
            </a:r>
            <a:r>
              <a:rPr lang="en-US" sz="1600" b="1" dirty="0" smtClean="0">
                <a:latin typeface="Courier New" pitchFamily="49" charset="0"/>
              </a:rPr>
              <a:t>\"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%s</a:t>
            </a:r>
            <a:r>
              <a:rPr lang="en-US" sz="1600" b="1" dirty="0" smtClean="0">
                <a:latin typeface="Courier New" pitchFamily="49" charset="0"/>
              </a:rPr>
              <a:t>\"\</a:t>
            </a:r>
            <a:r>
              <a:rPr lang="en-US" sz="1600" b="1" dirty="0">
                <a:latin typeface="Courier New" pitchFamily="49" charset="0"/>
              </a:rPr>
              <a:t>n", word);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return 0;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marL="342900" indent="-342900">
              <a:defRPr/>
            </a:pP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60958" y="1099595"/>
            <a:ext cx="2633792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Week9_Hangman_v1.c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978127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Hangman Game version 1 (5/5)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14350" y="1433352"/>
            <a:ext cx="7634227" cy="4046537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 marL="342900" indent="-342900">
              <a:defRPr/>
            </a:pPr>
            <a:endParaRPr lang="en-US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</a:rPr>
              <a:t>// Check whether word contains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</a:rPr>
              <a:t>ch</a:t>
            </a:r>
            <a:endParaRPr lang="en-US" b="1" dirty="0">
              <a:solidFill>
                <a:schemeClr val="tx2">
                  <a:lumMod val="50000"/>
                </a:schemeClr>
              </a:solidFill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has_letter</a:t>
            </a:r>
            <a:r>
              <a:rPr lang="en-US" b="1" dirty="0">
                <a:latin typeface="Courier New" pitchFamily="49" charset="0"/>
              </a:rPr>
              <a:t>(char word[], char </a:t>
            </a:r>
            <a:r>
              <a:rPr lang="en-US" b="1" dirty="0" err="1">
                <a:latin typeface="Courier New" pitchFamily="49" charset="0"/>
              </a:rPr>
              <a:t>ch</a:t>
            </a:r>
            <a:r>
              <a:rPr lang="en-US" b="1" dirty="0" smtClean="0">
                <a:latin typeface="Courier New" pitchFamily="49" charset="0"/>
              </a:rPr>
              <a:t>) {</a:t>
            </a:r>
            <a:endParaRPr lang="en-US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j;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length =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</a:rPr>
              <a:t>strlen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(word)</a:t>
            </a:r>
            <a:r>
              <a:rPr lang="en-US" b="1" dirty="0">
                <a:latin typeface="Courier New" pitchFamily="49" charset="0"/>
              </a:rPr>
              <a:t>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endParaRPr lang="en-US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	for (j=0; j&lt;length; j++) 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		if (</a:t>
            </a:r>
            <a:r>
              <a:rPr lang="en-US" b="1" dirty="0" err="1">
                <a:latin typeface="Courier New" pitchFamily="49" charset="0"/>
              </a:rPr>
              <a:t>ch</a:t>
            </a:r>
            <a:r>
              <a:rPr lang="en-US" b="1" dirty="0">
                <a:latin typeface="Courier New" pitchFamily="49" charset="0"/>
              </a:rPr>
              <a:t> == word[j])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			return 1;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	}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endParaRPr lang="en-US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	return 0;  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</a:rPr>
              <a:t>//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</a:rPr>
              <a:t>ch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</a:rPr>
              <a:t> does not occur in word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}</a:t>
            </a:r>
          </a:p>
          <a:p>
            <a:pPr marL="342900" indent="-342900">
              <a:defRPr/>
            </a:pPr>
            <a:endParaRPr lang="en-US" dirty="0">
              <a:latin typeface="Courier New" pitchFamily="49" charset="0"/>
            </a:endParaRPr>
          </a:p>
          <a:p>
            <a:pPr marL="342900" indent="-342900">
              <a:defRPr/>
            </a:pP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36302" y="1271427"/>
            <a:ext cx="2758190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Week9_Hangman_v1.c</a:t>
            </a:r>
            <a:endParaRPr lang="en-SG" dirty="0"/>
          </a:p>
        </p:txBody>
      </p:sp>
      <p:grpSp>
        <p:nvGrpSpPr>
          <p:cNvPr id="5" name="Group 4"/>
          <p:cNvGrpSpPr/>
          <p:nvPr/>
        </p:nvGrpSpPr>
        <p:grpSpPr>
          <a:xfrm>
            <a:off x="4122821" y="2662989"/>
            <a:ext cx="4491790" cy="1754326"/>
            <a:chOff x="4122821" y="2662989"/>
            <a:chExt cx="4491790" cy="1754326"/>
          </a:xfrm>
        </p:grpSpPr>
        <p:sp>
          <p:nvSpPr>
            <p:cNvPr id="2" name="TextBox 1"/>
            <p:cNvSpPr txBox="1"/>
            <p:nvPr/>
          </p:nvSpPr>
          <p:spPr>
            <a:xfrm>
              <a:off x="5133474" y="2662989"/>
              <a:ext cx="3481137" cy="1754326"/>
            </a:xfrm>
            <a:prstGeom prst="rect">
              <a:avLst/>
            </a:prstGeom>
            <a:solidFill>
              <a:srgbClr val="FFFF66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Note: It is better to call </a:t>
              </a:r>
              <a:r>
                <a:rPr lang="en-US" smtClean="0">
                  <a:solidFill>
                    <a:srgbClr val="C00000"/>
                  </a:solidFill>
                </a:rPr>
                <a:t>strlen(word) just </a:t>
              </a:r>
              <a:r>
                <a:rPr lang="en-US" smtClean="0"/>
                <a:t>once and save the length in a variable, instead of calling </a:t>
              </a:r>
              <a:r>
                <a:rPr lang="en-US" smtClean="0">
                  <a:solidFill>
                    <a:srgbClr val="C00000"/>
                  </a:solidFill>
                </a:rPr>
                <a:t>strlen(word) </a:t>
              </a:r>
              <a:r>
                <a:rPr lang="en-US" smtClean="0"/>
                <a:t>multiple times as a condition in the ‘for’ loop.</a:t>
              </a:r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 flipV="1">
              <a:off x="4122821" y="2887579"/>
              <a:ext cx="1010653" cy="128337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68952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 #4: Hangman Game version 2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613954" y="1301858"/>
            <a:ext cx="7663132" cy="522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Modify the program </a:t>
            </a:r>
            <a:r>
              <a:rPr lang="en-US" sz="2800">
                <a:solidFill>
                  <a:srgbClr val="0000FF"/>
                </a:solidFill>
              </a:rPr>
              <a:t>Week9_Hangman_v1.c </a:t>
            </a:r>
            <a:r>
              <a:rPr lang="en-US" sz="2800"/>
              <a:t>to</a:t>
            </a:r>
            <a:r>
              <a:rPr lang="en-US" sz="2800">
                <a:solidFill>
                  <a:srgbClr val="0000FF"/>
                </a:solidFill>
              </a:rPr>
              <a:t> Week9_Hangman_v2.c </a:t>
            </a:r>
            <a:r>
              <a:rPr lang="en-US" sz="2800"/>
              <a:t>as </a:t>
            </a:r>
            <a:r>
              <a:rPr lang="en-US" sz="2800" smtClean="0"/>
              <a:t>follows:</a:t>
            </a:r>
          </a:p>
          <a:p>
            <a:pPr marL="969963" indent="-45720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US"/>
              <a:t>Program will keep a list of 10 words and randomly choose a word from this list for the user to guess. (Each word is at most 15 characters </a:t>
            </a:r>
            <a:r>
              <a:rPr lang="en-US" smtClean="0"/>
              <a:t>long.)</a:t>
            </a:r>
          </a:p>
          <a:p>
            <a:pPr marL="969963" indent="-45720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US" smtClean="0"/>
              <a:t>Allow </a:t>
            </a:r>
            <a:r>
              <a:rPr lang="en-US"/>
              <a:t>user the option to exit the game or guess the next </a:t>
            </a:r>
            <a:r>
              <a:rPr lang="en-US" smtClean="0"/>
              <a:t>word.</a:t>
            </a:r>
          </a:p>
          <a:p>
            <a:pPr marL="0" indent="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655697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Things-To-Do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Week9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23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3338"/>
            <a:ext cx="7890681" cy="5233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>
                <a:solidFill>
                  <a:srgbClr val="C00000"/>
                </a:solidFill>
              </a:rPr>
              <a:t>Deadline for </a:t>
            </a:r>
            <a:r>
              <a:rPr lang="en-US" sz="2800" smtClean="0">
                <a:solidFill>
                  <a:srgbClr val="C00000"/>
                </a:solidFill>
              </a:rPr>
              <a:t>Lab #4</a:t>
            </a:r>
            <a:endParaRPr lang="en-US" sz="2800" dirty="0" smtClean="0">
              <a:solidFill>
                <a:srgbClr val="C00000"/>
              </a:solidFill>
            </a:endParaRPr>
          </a:p>
          <a:p>
            <a:pPr marL="800100" lvl="1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18 </a:t>
            </a:r>
            <a:r>
              <a:rPr lang="en-US" sz="2400"/>
              <a:t>October 2014, </a:t>
            </a:r>
            <a:r>
              <a:rPr lang="en-US" sz="2400" smtClean="0"/>
              <a:t>Saturday, 9am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>
                <a:cs typeface="Courier New" pitchFamily="49" charset="0"/>
              </a:rPr>
              <a:t>Continue to do practice exercises on CodeCrunch</a:t>
            </a:r>
            <a:endParaRPr lang="en-US" sz="2800" dirty="0">
              <a:cs typeface="Courier New" pitchFamily="49" charset="0"/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7" name="Picture 6" descr="youngboyreadin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84431" y="4850968"/>
            <a:ext cx="1284932" cy="148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38397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Date Placeholder 3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" name="[Slide Number Placeholder 42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Week9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24</a:t>
            </a:fld>
            <a:endParaRPr dirty="0"/>
          </a:p>
        </p:txBody>
      </p:sp>
      <p:sp>
        <p:nvSpPr>
          <p:cNvPr id="5" name="[Footer Placeholder 41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Week 9 Programs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Week8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433953" y="1224366"/>
            <a:ext cx="8446575" cy="5106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Download the programs from this web page</a:t>
            </a:r>
            <a:endParaRPr lang="en-GB" dirty="0" smtClean="0"/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1800" smtClean="0">
                <a:hlinkClick r:id="rId3"/>
              </a:rPr>
              <a:t>http://www.comp.nus.edu.sg/~cs1010/lect/prog/2014/week9_for_students</a:t>
            </a:r>
            <a:r>
              <a:rPr lang="en-GB" sz="1800" smtClean="0"/>
              <a:t> 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The files are: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Week9_Fill.c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Week9_Hangman_v1.c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Week9_strtok.c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You may also copy the above files directly into your sunfire account using the following UNIX command, where xxx is the name of one of the above files:</a:t>
            </a:r>
          </a:p>
          <a:p>
            <a:pPr marL="274320" lvl="1" indent="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None/>
            </a:pPr>
            <a:r>
              <a:rPr lang="en-GB" sz="16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 ~cs1010/public_html/lect/prog/2014/week9_for_students/xxx .</a:t>
            </a:r>
            <a:endParaRPr lang="en-GB" sz="1600" b="1" dirty="0" smtClean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770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Characters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6" y="1347537"/>
            <a:ext cx="7663132" cy="31442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smtClean="0"/>
              <a:t>We will go over the demo programs in Unit #16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400" smtClean="0"/>
              <a:t>Demo #1: Using Characters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400" smtClean="0"/>
              <a:t>Demo #2: Character I/O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400" smtClean="0"/>
              <a:t>Demo #3: Character Functions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smtClean="0">
                <a:solidFill>
                  <a:srgbClr val="7030A0"/>
                </a:solidFill>
              </a:rPr>
              <a:t>Exercise #1: Summing Digit Characters</a:t>
            </a:r>
          </a:p>
        </p:txBody>
      </p:sp>
    </p:spTree>
    <p:extLst>
      <p:ext uri="{BB962C8B-B14F-4D97-AF65-F5344CB8AC3E}">
        <p14:creationId xmlns:p14="http://schemas.microsoft.com/office/powerpoint/2010/main" val="11615337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 #1: Summing Digit Characters (1/4)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6" y="1157667"/>
            <a:ext cx="7663132" cy="2836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Write a program </a:t>
            </a:r>
            <a:r>
              <a:rPr lang="en-US">
                <a:solidFill>
                  <a:srgbClr val="0000FF"/>
                </a:solidFill>
              </a:rPr>
              <a:t>Week9_SumDigits.c</a:t>
            </a:r>
            <a:r>
              <a:rPr lang="en-US"/>
              <a:t> to read characters on a line, and sum the digit characters, ignoring the non-digit ones and everything after the first white </a:t>
            </a:r>
            <a:r>
              <a:rPr lang="en-US" smtClean="0"/>
              <a:t>space.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Use the appropriate functions introduced in Demos #2 and #</a:t>
            </a:r>
            <a:r>
              <a:rPr lang="en-US" smtClean="0"/>
              <a:t>3.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Two sample runs: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80606" y="4128535"/>
            <a:ext cx="608729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Enter input: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7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o/K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968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+?.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@+ 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Sum = 35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63188" y="5221460"/>
            <a:ext cx="608729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Enter input: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^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71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()-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%: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46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" 9W35j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Sum = 20</a:t>
            </a:r>
          </a:p>
        </p:txBody>
      </p:sp>
    </p:spTree>
    <p:extLst>
      <p:ext uri="{BB962C8B-B14F-4D97-AF65-F5344CB8AC3E}">
        <p14:creationId xmlns:p14="http://schemas.microsoft.com/office/powerpoint/2010/main" val="22836093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 #1: Summing Digit Characters (2/4)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613954" y="1157667"/>
            <a:ext cx="7663132" cy="19384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Refer to this web page: </a:t>
            </a:r>
            <a:br>
              <a:rPr lang="en-US"/>
            </a:br>
            <a:r>
              <a:rPr lang="en-US" sz="2000">
                <a:hlinkClick r:id="rId3"/>
              </a:rPr>
              <a:t>http://</a:t>
            </a:r>
            <a:r>
              <a:rPr lang="en-US" sz="2000" smtClean="0">
                <a:hlinkClick r:id="rId3"/>
              </a:rPr>
              <a:t>www.csd.uwo.ca/staff/magi/175/refs/char-funcs.html</a:t>
            </a:r>
            <a:r>
              <a:rPr lang="en-US" sz="2000" smtClean="0"/>
              <a:t> 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What is the input function needed if we do not want to use </a:t>
            </a:r>
            <a:r>
              <a:rPr lang="en-US">
                <a:solidFill>
                  <a:srgbClr val="0000FF"/>
                </a:solidFill>
              </a:rPr>
              <a:t>scanf</a:t>
            </a:r>
            <a:r>
              <a:rPr lang="en-US" smtClean="0">
                <a:solidFill>
                  <a:srgbClr val="0000FF"/>
                </a:solidFill>
              </a:rPr>
              <a:t>()</a:t>
            </a:r>
            <a:r>
              <a:rPr lang="en-US" smtClean="0"/>
              <a:t>)?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13954" y="5048566"/>
            <a:ext cx="8301446" cy="5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smtClean="0"/>
              <a:t>What header file to include besides </a:t>
            </a:r>
            <a:r>
              <a:rPr lang="en-US" sz="2400" smtClean="0">
                <a:solidFill>
                  <a:srgbClr val="0000FF"/>
                </a:solidFill>
              </a:rPr>
              <a:t>&lt;stdio.h&gt;</a:t>
            </a:r>
            <a:r>
              <a:rPr lang="en-US" sz="2400" smtClean="0"/>
              <a:t>?</a:t>
            </a:r>
            <a:endParaRPr lang="en-US" sz="2400" dirty="0"/>
          </a:p>
        </p:txBody>
      </p:sp>
      <p:sp>
        <p:nvSpPr>
          <p:cNvPr id="11" name="[Rectangle 10]"/>
          <p:cNvSpPr>
            <a:spLocks noChangeArrowheads="1"/>
          </p:cNvSpPr>
          <p:nvPr/>
        </p:nvSpPr>
        <p:spPr bwMode="auto">
          <a:xfrm>
            <a:off x="2997870" y="2781686"/>
            <a:ext cx="2145463" cy="464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2800" smtClean="0">
                <a:solidFill>
                  <a:srgbClr val="C00000"/>
                </a:solidFill>
              </a:rPr>
              <a:t>getchar()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997870" y="5404247"/>
            <a:ext cx="1766806" cy="52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2800" smtClean="0">
                <a:solidFill>
                  <a:srgbClr val="C00000"/>
                </a:solidFill>
              </a:rPr>
              <a:t>&lt;ctype.h&gt;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613954" y="3474200"/>
            <a:ext cx="8301446" cy="5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What are the </a:t>
            </a:r>
            <a:r>
              <a:rPr lang="en-US" sz="2400" smtClean="0"/>
              <a:t>character functions needed?</a:t>
            </a:r>
            <a:endParaRPr lang="en-US" sz="240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997870" y="3866824"/>
            <a:ext cx="2145463" cy="941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2800" smtClean="0">
                <a:solidFill>
                  <a:srgbClr val="C00000"/>
                </a:solidFill>
              </a:rPr>
              <a:t>isdigit()</a:t>
            </a:r>
          </a:p>
          <a:p>
            <a:pPr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2800" smtClean="0">
                <a:solidFill>
                  <a:srgbClr val="C00000"/>
                </a:solidFill>
              </a:rPr>
              <a:t>isspace()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7256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 #1: Summing Digit Characters (3/4)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613954" y="1157668"/>
            <a:ext cx="7663132" cy="16415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2000" smtClean="0"/>
              <a:t>(After letting students think for 5 minutes on the algorithm…) </a:t>
            </a:r>
            <a:r>
              <a:rPr lang="en-US" smtClean="0"/>
              <a:t>How </a:t>
            </a:r>
            <a:r>
              <a:rPr lang="en-US"/>
              <a:t>do we obtain an integer value from a digit character (let </a:t>
            </a:r>
            <a:r>
              <a:rPr lang="en-US">
                <a:solidFill>
                  <a:srgbClr val="0000FF"/>
                </a:solidFill>
              </a:rPr>
              <a:t>ch</a:t>
            </a:r>
            <a:r>
              <a:rPr lang="en-US"/>
              <a:t> be the character </a:t>
            </a:r>
            <a:r>
              <a:rPr lang="en-US" smtClean="0"/>
              <a:t>variable)?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i.e.: ‘0’ </a:t>
            </a:r>
            <a:r>
              <a:rPr lang="en-US">
                <a:sym typeface="Wingdings" panose="05000000000000000000" pitchFamily="2" charset="2"/>
              </a:rPr>
              <a:t> 0. ‘1’  1, …, ‘9’ </a:t>
            </a:r>
            <a:r>
              <a:rPr lang="en-US" smtClean="0">
                <a:sym typeface="Wingdings" panose="05000000000000000000" pitchFamily="2" charset="2"/>
              </a:rPr>
              <a:t> 9</a:t>
            </a:r>
            <a:endParaRPr lang="en-US" smtClean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954436" y="2869942"/>
            <a:ext cx="7259923" cy="230382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2400" i="1" smtClean="0"/>
              <a:t>Hint: </a:t>
            </a:r>
            <a:r>
              <a:rPr lang="en-US" sz="2400" smtClean="0"/>
              <a:t>ASCII value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en-US" sz="2400" smtClean="0"/>
              <a:t>What is the ASCII value of character ‘0’?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en-US" sz="2400" smtClean="0"/>
              <a:t>What is the ASCII value of character ‘1’?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en-US" sz="2400" smtClean="0"/>
              <a:t>… 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en-US" sz="2400" smtClean="0"/>
              <a:t>What is the ASCII value of character ‘9’? 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964680" y="3303341"/>
            <a:ext cx="64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C00000"/>
                </a:solidFill>
              </a:rPr>
              <a:t>48</a:t>
            </a:r>
            <a:endParaRPr lang="en-US" sz="240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64680" y="3738990"/>
            <a:ext cx="64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C00000"/>
                </a:solidFill>
              </a:rPr>
              <a:t>49</a:t>
            </a:r>
            <a:endParaRPr lang="en-US" sz="240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64680" y="4656670"/>
            <a:ext cx="64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C00000"/>
                </a:solidFill>
              </a:rPr>
              <a:t>57</a:t>
            </a:r>
            <a:endParaRPr lang="en-US" sz="2400">
              <a:solidFill>
                <a:srgbClr val="C00000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808748" y="5245176"/>
            <a:ext cx="5300712" cy="584775"/>
            <a:chOff x="1808748" y="5245176"/>
            <a:chExt cx="5300712" cy="584775"/>
          </a:xfrm>
        </p:grpSpPr>
        <p:sp>
          <p:nvSpPr>
            <p:cNvPr id="21" name="TextBox 20"/>
            <p:cNvSpPr txBox="1"/>
            <p:nvPr/>
          </p:nvSpPr>
          <p:spPr>
            <a:xfrm>
              <a:off x="1808748" y="5245176"/>
              <a:ext cx="16535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smtClean="0">
                  <a:solidFill>
                    <a:srgbClr val="C00000"/>
                  </a:solidFill>
                </a:rPr>
                <a:t>ch – 48</a:t>
              </a:r>
              <a:endParaRPr lang="en-US" sz="3200">
                <a:solidFill>
                  <a:srgbClr val="C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55920" y="5245176"/>
              <a:ext cx="16535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smtClean="0">
                  <a:solidFill>
                    <a:srgbClr val="C00000"/>
                  </a:solidFill>
                </a:rPr>
                <a:t>ch – ‘0’</a:t>
              </a:r>
              <a:endParaRPr lang="en-US" sz="320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99293" y="5306731"/>
              <a:ext cx="6924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smtClean="0"/>
                <a:t>or</a:t>
              </a:r>
              <a:endParaRPr lang="en-US" sz="2400" i="1"/>
            </a:p>
          </p:txBody>
        </p:sp>
      </p:grpSp>
    </p:spTree>
    <p:extLst>
      <p:ext uri="{BB962C8B-B14F-4D97-AF65-F5344CB8AC3E}">
        <p14:creationId xmlns:p14="http://schemas.microsoft.com/office/powerpoint/2010/main" val="30361931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 #1: Summing Digit Characters (4/4)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613954" y="1157668"/>
            <a:ext cx="7663132" cy="1174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Now, write the program</a:t>
            </a:r>
          </a:p>
          <a:p>
            <a:pPr marL="352425" indent="-352425" fontAlgn="auto"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2000" smtClean="0"/>
              <a:t>(show the following code after students have completed theirs)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1310640" y="1950784"/>
            <a:ext cx="6324600" cy="4431665"/>
          </a:xfrm>
          <a:prstGeom prst="rect">
            <a:avLst/>
          </a:prstGeom>
          <a:noFill/>
          <a:ln w="25400" algn="ctr">
            <a:solidFill>
              <a:srgbClr val="8A8AB9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solidFill>
                  <a:srgbClr val="CC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&lt;stdio.h&gt;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solidFill>
                  <a:srgbClr val="CC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&lt;ctype.h&gt;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ch;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sum =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input: 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(!isspace(ch = getchar()))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(isdigit(ch))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	sum += ch -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'0'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"Sum =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sum);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4627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Strings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6" y="1347536"/>
            <a:ext cx="7663132" cy="49039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600" smtClean="0"/>
              <a:t>We will go over the demo programs in Unit #16</a:t>
            </a:r>
          </a:p>
          <a:p>
            <a:pPr marL="626745" lvl="1" indent="-352425" fontAlgn="auto">
              <a:spcBef>
                <a:spcPts val="3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200" smtClean="0"/>
              <a:t>Demo #4: String I/O</a:t>
            </a:r>
          </a:p>
          <a:p>
            <a:pPr marL="626745" lvl="1" indent="-352425" fontAlgn="auto">
              <a:spcBef>
                <a:spcPts val="3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200" smtClean="0"/>
              <a:t>Demo #5: Remove Vowels</a:t>
            </a:r>
          </a:p>
          <a:p>
            <a:pPr marL="626745" lvl="1" indent="-352425" fontAlgn="auto">
              <a:spcBef>
                <a:spcPts val="3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200" smtClean="0"/>
              <a:t>Demo #6: Character Array without termiating ‘\0’</a:t>
            </a:r>
          </a:p>
          <a:p>
            <a:pPr marL="626745" lvl="1" indent="-352425" fontAlgn="auto">
              <a:spcBef>
                <a:spcPts val="3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200" smtClean="0"/>
              <a:t>Demo #7: String Functions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600" smtClean="0"/>
              <a:t>Quick Quiz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600" smtClean="0">
                <a:solidFill>
                  <a:srgbClr val="7030A0"/>
                </a:solidFill>
              </a:rPr>
              <a:t>Exercise #2: Fill Strings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600" smtClean="0">
                <a:solidFill>
                  <a:srgbClr val="7030A0"/>
                </a:solidFill>
              </a:rPr>
              <a:t>Exercise #3: Arrow Program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600" smtClean="0"/>
              <a:t>Hangman Game</a:t>
            </a:r>
          </a:p>
          <a:p>
            <a:pPr marL="626745" lvl="1" indent="-352425" fontAlgn="auto">
              <a:spcBef>
                <a:spcPts val="3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200" smtClean="0"/>
              <a:t>Hangman </a:t>
            </a:r>
            <a:r>
              <a:rPr lang="en-GB" sz="2200"/>
              <a:t>v</a:t>
            </a:r>
            <a:r>
              <a:rPr lang="en-GB" sz="2200" smtClean="0"/>
              <a:t>ersion 1</a:t>
            </a:r>
          </a:p>
          <a:p>
            <a:pPr marL="626745" lvl="1" indent="-352425" fontAlgn="auto">
              <a:spcBef>
                <a:spcPts val="3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200" smtClean="0">
                <a:solidFill>
                  <a:srgbClr val="7030A0"/>
                </a:solidFill>
              </a:rPr>
              <a:t>Exercise #4: Hangman version 2</a:t>
            </a:r>
          </a:p>
        </p:txBody>
      </p:sp>
    </p:spTree>
    <p:extLst>
      <p:ext uri="{BB962C8B-B14F-4D97-AF65-F5344CB8AC3E}">
        <p14:creationId xmlns:p14="http://schemas.microsoft.com/office/powerpoint/2010/main" val="35431653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15233</TotalTime>
  <Words>1690</Words>
  <Application>Microsoft Office PowerPoint</Application>
  <PresentationFormat>On-screen Show (4:3)</PresentationFormat>
  <Paragraphs>371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Clarity</vt:lpstr>
      <vt:lpstr>http://www.comp.nus.edu.sg/~cs1010/</vt:lpstr>
      <vt:lpstr>Week 9: Characters and Strings</vt:lpstr>
      <vt:lpstr>Week 9 Programs</vt:lpstr>
      <vt:lpstr>Characters</vt:lpstr>
      <vt:lpstr>Ex #1: Summing Digit Characters (1/4)</vt:lpstr>
      <vt:lpstr>Ex #1: Summing Digit Characters (2/4)</vt:lpstr>
      <vt:lpstr>Ex #1: Summing Digit Characters (3/4)</vt:lpstr>
      <vt:lpstr>Ex #1: Summing Digit Characters (4/4)</vt:lpstr>
      <vt:lpstr>Strings</vt:lpstr>
      <vt:lpstr>Quick Quiz</vt:lpstr>
      <vt:lpstr>Exercise #2: Fill Strings</vt:lpstr>
      <vt:lpstr>Exercise #3: Arrow Program (1/2)</vt:lpstr>
      <vt:lpstr>Exercise #3: Arrow Program (2/2)</vt:lpstr>
      <vt:lpstr>String function: strtok() (1/2)</vt:lpstr>
      <vt:lpstr>String function: strtok() (2/2)</vt:lpstr>
      <vt:lpstr>Hangman Game</vt:lpstr>
      <vt:lpstr>Hangman Game version 1 (1/5)</vt:lpstr>
      <vt:lpstr>Hangman Game version 1 (2/5)</vt:lpstr>
      <vt:lpstr>Hangman Game version 1 (3/5)</vt:lpstr>
      <vt:lpstr>Hangman Game version 1 (4/5)</vt:lpstr>
      <vt:lpstr>Hangman Game version 1 (5/5)</vt:lpstr>
      <vt:lpstr>Ex #4: Hangman Game version 2</vt:lpstr>
      <vt:lpstr>Things-To-Do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Tuck Choy</cp:lastModifiedBy>
  <cp:revision>1532</cp:revision>
  <cp:lastPrinted>2014-06-20T04:24:53Z</cp:lastPrinted>
  <dcterms:created xsi:type="dcterms:W3CDTF">1998-09-05T15:03:32Z</dcterms:created>
  <dcterms:modified xsi:type="dcterms:W3CDTF">2014-10-13T04:00:02Z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