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0"/>
  </p:notesMasterIdLst>
  <p:handoutMasterIdLst>
    <p:handoutMasterId r:id="rId21"/>
  </p:handoutMasterIdLst>
  <p:sldIdLst>
    <p:sldId id="256" r:id="rId2"/>
    <p:sldId id="468" r:id="rId3"/>
    <p:sldId id="472" r:id="rId4"/>
    <p:sldId id="508" r:id="rId5"/>
    <p:sldId id="514" r:id="rId6"/>
    <p:sldId id="471" r:id="rId7"/>
    <p:sldId id="451" r:id="rId8"/>
    <p:sldId id="474" r:id="rId9"/>
    <p:sldId id="480" r:id="rId10"/>
    <p:sldId id="492" r:id="rId11"/>
    <p:sldId id="479" r:id="rId12"/>
    <p:sldId id="481" r:id="rId13"/>
    <p:sldId id="510" r:id="rId14"/>
    <p:sldId id="509" r:id="rId15"/>
    <p:sldId id="511" r:id="rId16"/>
    <p:sldId id="513" r:id="rId17"/>
    <p:sldId id="512" r:id="rId18"/>
    <p:sldId id="308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CCFF"/>
    <a:srgbClr val="DDDDFF"/>
    <a:srgbClr val="FFCCFF"/>
    <a:srgbClr val="CCFFFF"/>
    <a:srgbClr val="006600"/>
    <a:srgbClr val="FFFFCC"/>
    <a:srgbClr val="FFFF66"/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2" autoAdjust="0"/>
    <p:restoredTop sz="87703" autoAdjust="0"/>
  </p:normalViewPr>
  <p:slideViewPr>
    <p:cSldViewPr snapToGrid="0">
      <p:cViewPr varScale="1">
        <p:scale>
          <a:sx n="82" d="100"/>
          <a:sy n="82" d="100"/>
        </p:scale>
        <p:origin x="-84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40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E3E93F-5B85-4166-B736-9E1ED81F8399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DF2496-6720-4E41-9420-B0BED3514B13}">
      <dgm:prSet phldrT="[Text]"/>
      <dgm:spPr>
        <a:solidFill>
          <a:srgbClr val="CC3399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bri" pitchFamily="34" charset="0"/>
            </a:rPr>
            <a:t>Introduces the </a:t>
          </a:r>
          <a:r>
            <a:rPr lang="en-US" i="1" dirty="0" smtClean="0">
              <a:solidFill>
                <a:schemeClr val="bg1"/>
              </a:solidFill>
              <a:latin typeface="Calibri" pitchFamily="34" charset="0"/>
            </a:rPr>
            <a:t>fundamental concepts</a:t>
          </a:r>
          <a:r>
            <a:rPr lang="en-US" dirty="0" smtClean="0">
              <a:latin typeface="Calibri" pitchFamily="34" charset="0"/>
            </a:rPr>
            <a:t> </a:t>
          </a:r>
          <a:r>
            <a:rPr lang="en-US" dirty="0" smtClean="0">
              <a:solidFill>
                <a:schemeClr val="tx1"/>
              </a:solidFill>
              <a:latin typeface="Calibri" pitchFamily="34" charset="0"/>
            </a:rPr>
            <a:t>of </a:t>
          </a:r>
          <a:r>
            <a:rPr lang="en-US" i="1" dirty="0" smtClean="0">
              <a:solidFill>
                <a:schemeClr val="bg1"/>
              </a:solidFill>
              <a:latin typeface="Calibri" pitchFamily="34" charset="0"/>
            </a:rPr>
            <a:t>problem solving by computing and programming </a:t>
          </a:r>
          <a:r>
            <a:rPr lang="en-US" dirty="0" smtClean="0">
              <a:solidFill>
                <a:schemeClr val="tx1"/>
              </a:solidFill>
              <a:latin typeface="Calibri" pitchFamily="34" charset="0"/>
            </a:rPr>
            <a:t>using an imperative programming language.</a:t>
          </a:r>
          <a:endParaRPr lang="en-US" dirty="0">
            <a:solidFill>
              <a:schemeClr val="tx1"/>
            </a:solidFill>
            <a:latin typeface="Calibri" pitchFamily="34" charset="0"/>
          </a:endParaRPr>
        </a:p>
      </dgm:t>
    </dgm:pt>
    <dgm:pt modelId="{A6FF0C06-AE97-4631-91C5-40153550F467}" type="parTrans" cxnId="{1343F9E2-AE8D-4F1B-A674-8761EE14A614}">
      <dgm:prSet/>
      <dgm:spPr/>
      <dgm:t>
        <a:bodyPr/>
        <a:lstStyle/>
        <a:p>
          <a:endParaRPr lang="en-US"/>
        </a:p>
      </dgm:t>
    </dgm:pt>
    <dgm:pt modelId="{3D7D4CD1-1FE1-4559-B97D-4864A6049ED7}" type="sibTrans" cxnId="{1343F9E2-AE8D-4F1B-A674-8761EE14A614}">
      <dgm:prSet/>
      <dgm:spPr/>
      <dgm:t>
        <a:bodyPr/>
        <a:lstStyle/>
        <a:p>
          <a:endParaRPr lang="en-US"/>
        </a:p>
      </dgm:t>
    </dgm:pt>
    <dgm:pt modelId="{D45A92B0-5D37-4A12-B3EA-394DAD266031}">
      <dgm:prSet phldrT="[Text]" custT="1"/>
      <dgm:spPr>
        <a:solidFill>
          <a:srgbClr val="006600"/>
        </a:solidFill>
      </dgm:spPr>
      <dgm:t>
        <a:bodyPr/>
        <a:lstStyle/>
        <a:p>
          <a:r>
            <a:rPr lang="en-US" sz="3200" dirty="0" smtClean="0">
              <a:latin typeface="Calibri" pitchFamily="34" charset="0"/>
            </a:rPr>
            <a:t>Outcomes</a:t>
          </a:r>
          <a:endParaRPr lang="en-US" sz="3200" dirty="0">
            <a:latin typeface="Calibri" pitchFamily="34" charset="0"/>
          </a:endParaRPr>
        </a:p>
      </dgm:t>
    </dgm:pt>
    <dgm:pt modelId="{261AD211-6353-49D5-AB38-EFA9483FFB0A}" type="parTrans" cxnId="{4B8839A2-C8F9-44AC-B40B-94F5FF007359}">
      <dgm:prSet/>
      <dgm:spPr/>
      <dgm:t>
        <a:bodyPr/>
        <a:lstStyle/>
        <a:p>
          <a:endParaRPr lang="en-US"/>
        </a:p>
      </dgm:t>
    </dgm:pt>
    <dgm:pt modelId="{DB26BD5A-3B6A-4FE4-80EF-6DFC352AEB87}" type="sibTrans" cxnId="{4B8839A2-C8F9-44AC-B40B-94F5FF007359}">
      <dgm:prSet/>
      <dgm:spPr/>
      <dgm:t>
        <a:bodyPr/>
        <a:lstStyle/>
        <a:p>
          <a:endParaRPr lang="en-US"/>
        </a:p>
      </dgm:t>
    </dgm:pt>
    <dgm:pt modelId="{B527FE00-3232-4293-B93E-CE421A3AE30B}">
      <dgm:prSet phldrT="[Text]" custT="1"/>
      <dgm:spPr>
        <a:solidFill>
          <a:srgbClr val="009900"/>
        </a:solidFill>
      </dgm:spPr>
      <dgm:t>
        <a:bodyPr/>
        <a:lstStyle/>
        <a:p>
          <a:r>
            <a:rPr lang="en-US" sz="2800" dirty="0" smtClean="0">
              <a:solidFill>
                <a:srgbClr val="800000"/>
              </a:solidFill>
              <a:latin typeface="Calibri" pitchFamily="34" charset="0"/>
            </a:rPr>
            <a:t>Solve </a:t>
          </a:r>
          <a:r>
            <a:rPr lang="en-US" sz="2800" u="none" dirty="0" smtClean="0">
              <a:solidFill>
                <a:srgbClr val="800000"/>
              </a:solidFill>
              <a:latin typeface="Calibri" pitchFamily="34" charset="0"/>
            </a:rPr>
            <a:t>simple algorithmic problems</a:t>
          </a:r>
          <a:endParaRPr lang="en-US" sz="2800" u="none" dirty="0">
            <a:solidFill>
              <a:srgbClr val="800000"/>
            </a:solidFill>
            <a:latin typeface="Calibri" pitchFamily="34" charset="0"/>
          </a:endParaRPr>
        </a:p>
      </dgm:t>
    </dgm:pt>
    <dgm:pt modelId="{2B329500-F5E9-4D33-ADEA-A55808DBDBB3}" type="parTrans" cxnId="{CD7784AA-1402-4F52-9E63-1E6993F7A77F}">
      <dgm:prSet/>
      <dgm:spPr/>
      <dgm:t>
        <a:bodyPr/>
        <a:lstStyle/>
        <a:p>
          <a:endParaRPr lang="en-US"/>
        </a:p>
      </dgm:t>
    </dgm:pt>
    <dgm:pt modelId="{F54E7F21-E91B-4AAF-A06F-AECC6D74BA16}" type="sibTrans" cxnId="{CD7784AA-1402-4F52-9E63-1E6993F7A77F}">
      <dgm:prSet/>
      <dgm:spPr/>
      <dgm:t>
        <a:bodyPr/>
        <a:lstStyle/>
        <a:p>
          <a:endParaRPr lang="en-US"/>
        </a:p>
      </dgm:t>
    </dgm:pt>
    <dgm:pt modelId="{720ACA5A-4900-4F22-89DB-1E58F2E3E79C}">
      <dgm:prSet phldrT="[Text]" custT="1"/>
      <dgm:spPr>
        <a:solidFill>
          <a:srgbClr val="009900"/>
        </a:solidFill>
      </dgm:spPr>
      <dgm:t>
        <a:bodyPr/>
        <a:lstStyle/>
        <a:p>
          <a:r>
            <a:rPr lang="en-US" sz="2800" dirty="0" smtClean="0">
              <a:solidFill>
                <a:srgbClr val="800000"/>
              </a:solidFill>
              <a:latin typeface="Calibri" pitchFamily="34" charset="0"/>
            </a:rPr>
            <a:t>Write </a:t>
          </a:r>
          <a:r>
            <a:rPr lang="en-US" sz="2800" u="none" dirty="0" smtClean="0">
              <a:solidFill>
                <a:srgbClr val="800000"/>
              </a:solidFill>
              <a:latin typeface="Calibri" pitchFamily="34" charset="0"/>
            </a:rPr>
            <a:t>good small programs</a:t>
          </a:r>
          <a:endParaRPr lang="en-US" sz="2800" u="none" dirty="0">
            <a:solidFill>
              <a:srgbClr val="800000"/>
            </a:solidFill>
            <a:latin typeface="Calibri" pitchFamily="34" charset="0"/>
          </a:endParaRPr>
        </a:p>
      </dgm:t>
    </dgm:pt>
    <dgm:pt modelId="{5AEE93FA-13D9-44BD-8641-C34D29EFDD12}" type="parTrans" cxnId="{AE0AA626-8CDD-40B0-9596-19B15CD96A64}">
      <dgm:prSet/>
      <dgm:spPr/>
      <dgm:t>
        <a:bodyPr/>
        <a:lstStyle/>
        <a:p>
          <a:endParaRPr lang="en-US"/>
        </a:p>
      </dgm:t>
    </dgm:pt>
    <dgm:pt modelId="{BEB0B5DD-E7DB-4D1D-B4E4-E140F2DAEB2A}" type="sibTrans" cxnId="{AE0AA626-8CDD-40B0-9596-19B15CD96A64}">
      <dgm:prSet/>
      <dgm:spPr/>
      <dgm:t>
        <a:bodyPr/>
        <a:lstStyle/>
        <a:p>
          <a:endParaRPr lang="en-US"/>
        </a:p>
      </dgm:t>
    </dgm:pt>
    <dgm:pt modelId="{D1CBA64A-F83F-4370-B50F-C67767A988C6}">
      <dgm:prSet phldrT="[Text]" custT="1"/>
      <dgm:spPr>
        <a:solidFill>
          <a:srgbClr val="0000FF"/>
        </a:solidFill>
      </dgm:spPr>
      <dgm:t>
        <a:bodyPr/>
        <a:lstStyle/>
        <a:p>
          <a:r>
            <a:rPr lang="en-US" sz="3200" dirty="0" smtClean="0">
              <a:latin typeface="Calibri" pitchFamily="34" charset="0"/>
            </a:rPr>
            <a:t>C as a tool</a:t>
          </a:r>
          <a:endParaRPr lang="en-US" sz="3200" dirty="0">
            <a:latin typeface="Calibri" pitchFamily="34" charset="0"/>
          </a:endParaRPr>
        </a:p>
      </dgm:t>
    </dgm:pt>
    <dgm:pt modelId="{A77DF105-3CBD-43CE-9695-2E9D08E7ACC3}" type="parTrans" cxnId="{5D1C19B4-9535-4775-8C44-4B6F710A09EE}">
      <dgm:prSet/>
      <dgm:spPr/>
      <dgm:t>
        <a:bodyPr/>
        <a:lstStyle/>
        <a:p>
          <a:endParaRPr lang="en-US"/>
        </a:p>
      </dgm:t>
    </dgm:pt>
    <dgm:pt modelId="{F2DCAE3E-8308-47E9-9384-77A210F33FF3}" type="sibTrans" cxnId="{5D1C19B4-9535-4775-8C44-4B6F710A09EE}">
      <dgm:prSet/>
      <dgm:spPr/>
      <dgm:t>
        <a:bodyPr/>
        <a:lstStyle/>
        <a:p>
          <a:endParaRPr lang="en-US"/>
        </a:p>
      </dgm:t>
    </dgm:pt>
    <dgm:pt modelId="{AFCE288F-B44B-47F7-AB96-B94359B73B86}">
      <dgm:prSet phldrT="[Text]" custT="1"/>
      <dgm:spPr>
        <a:solidFill>
          <a:srgbClr val="CCCCFF"/>
        </a:solidFill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  <a:latin typeface="Calibri" pitchFamily="34" charset="0"/>
            </a:rPr>
            <a:t>Not just about C</a:t>
          </a:r>
          <a:endParaRPr lang="en-US" sz="2800" dirty="0">
            <a:solidFill>
              <a:schemeClr val="tx1"/>
            </a:solidFill>
            <a:latin typeface="Calibri" pitchFamily="34" charset="0"/>
          </a:endParaRPr>
        </a:p>
      </dgm:t>
    </dgm:pt>
    <dgm:pt modelId="{315CD852-FA72-4A7D-B9F7-B59CE9464C20}" type="parTrans" cxnId="{FB4B590B-3B17-490B-B03A-1C7A88D6E115}">
      <dgm:prSet/>
      <dgm:spPr/>
      <dgm:t>
        <a:bodyPr/>
        <a:lstStyle/>
        <a:p>
          <a:endParaRPr lang="en-US"/>
        </a:p>
      </dgm:t>
    </dgm:pt>
    <dgm:pt modelId="{7E67E3BF-704E-4E01-BB1A-66AA0AB9CF57}" type="sibTrans" cxnId="{FB4B590B-3B17-490B-B03A-1C7A88D6E115}">
      <dgm:prSet/>
      <dgm:spPr/>
      <dgm:t>
        <a:bodyPr/>
        <a:lstStyle/>
        <a:p>
          <a:endParaRPr lang="en-US"/>
        </a:p>
      </dgm:t>
    </dgm:pt>
    <dgm:pt modelId="{0859961C-75EE-4DC1-A37C-F56C4B8F4646}" type="pres">
      <dgm:prSet presAssocID="{31E3E93F-5B85-4166-B736-9E1ED81F839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1BD5956-BA90-47F4-8A08-6EC32C954A41}" type="pres">
      <dgm:prSet presAssocID="{0EDF2496-6720-4E41-9420-B0BED3514B13}" presName="vertOne" presStyleCnt="0"/>
      <dgm:spPr/>
    </dgm:pt>
    <dgm:pt modelId="{6A41ABD6-847D-4E95-AECD-5085CDD5C65A}" type="pres">
      <dgm:prSet presAssocID="{0EDF2496-6720-4E41-9420-B0BED3514B13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A753CC-0393-4999-BFF8-DDBE0D525DAA}" type="pres">
      <dgm:prSet presAssocID="{0EDF2496-6720-4E41-9420-B0BED3514B13}" presName="parTransOne" presStyleCnt="0"/>
      <dgm:spPr/>
    </dgm:pt>
    <dgm:pt modelId="{D213959B-E11A-4A92-AA8B-0499A2859911}" type="pres">
      <dgm:prSet presAssocID="{0EDF2496-6720-4E41-9420-B0BED3514B13}" presName="horzOne" presStyleCnt="0"/>
      <dgm:spPr/>
    </dgm:pt>
    <dgm:pt modelId="{1EACD6C9-36FA-47BF-AE77-822CEEC79AC2}" type="pres">
      <dgm:prSet presAssocID="{D45A92B0-5D37-4A12-B3EA-394DAD266031}" presName="vertTwo" presStyleCnt="0"/>
      <dgm:spPr/>
    </dgm:pt>
    <dgm:pt modelId="{F5C5BF26-5B1E-48D0-BCAF-89D6E36FE896}" type="pres">
      <dgm:prSet presAssocID="{D45A92B0-5D37-4A12-B3EA-394DAD26603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9B0436-D2BE-475C-922B-F69847A3AB3F}" type="pres">
      <dgm:prSet presAssocID="{D45A92B0-5D37-4A12-B3EA-394DAD266031}" presName="parTransTwo" presStyleCnt="0"/>
      <dgm:spPr/>
    </dgm:pt>
    <dgm:pt modelId="{3D94B36B-9667-4CD3-8241-538EA86B770F}" type="pres">
      <dgm:prSet presAssocID="{D45A92B0-5D37-4A12-B3EA-394DAD266031}" presName="horzTwo" presStyleCnt="0"/>
      <dgm:spPr/>
    </dgm:pt>
    <dgm:pt modelId="{8E56B437-F984-4AAA-A84E-4668E63894F2}" type="pres">
      <dgm:prSet presAssocID="{B527FE00-3232-4293-B93E-CE421A3AE30B}" presName="vertThree" presStyleCnt="0"/>
      <dgm:spPr/>
    </dgm:pt>
    <dgm:pt modelId="{833820E7-5A69-431C-A5D6-0199E720BCF0}" type="pres">
      <dgm:prSet presAssocID="{B527FE00-3232-4293-B93E-CE421A3AE30B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BBC37E-2989-47D4-B4EA-A593BF47FE4A}" type="pres">
      <dgm:prSet presAssocID="{B527FE00-3232-4293-B93E-CE421A3AE30B}" presName="horzThree" presStyleCnt="0"/>
      <dgm:spPr/>
    </dgm:pt>
    <dgm:pt modelId="{146A2714-DEA8-4A03-9C8B-66122336504A}" type="pres">
      <dgm:prSet presAssocID="{F54E7F21-E91B-4AAF-A06F-AECC6D74BA16}" presName="sibSpaceThree" presStyleCnt="0"/>
      <dgm:spPr/>
    </dgm:pt>
    <dgm:pt modelId="{7AA79776-ACE6-497C-926C-40827987445A}" type="pres">
      <dgm:prSet presAssocID="{720ACA5A-4900-4F22-89DB-1E58F2E3E79C}" presName="vertThree" presStyleCnt="0"/>
      <dgm:spPr/>
    </dgm:pt>
    <dgm:pt modelId="{8D6CC9FB-5D6E-40CF-9D6B-EC353494DFC7}" type="pres">
      <dgm:prSet presAssocID="{720ACA5A-4900-4F22-89DB-1E58F2E3E79C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73195F-F179-4692-8DCA-D1E8CD95876E}" type="pres">
      <dgm:prSet presAssocID="{720ACA5A-4900-4F22-89DB-1E58F2E3E79C}" presName="horzThree" presStyleCnt="0"/>
      <dgm:spPr/>
    </dgm:pt>
    <dgm:pt modelId="{985110FA-E008-43BE-B81F-A78722708A6A}" type="pres">
      <dgm:prSet presAssocID="{DB26BD5A-3B6A-4FE4-80EF-6DFC352AEB87}" presName="sibSpaceTwo" presStyleCnt="0"/>
      <dgm:spPr/>
    </dgm:pt>
    <dgm:pt modelId="{BB281257-E79F-45D9-9504-16F14D513455}" type="pres">
      <dgm:prSet presAssocID="{D1CBA64A-F83F-4370-B50F-C67767A988C6}" presName="vertTwo" presStyleCnt="0"/>
      <dgm:spPr/>
    </dgm:pt>
    <dgm:pt modelId="{2F89A06A-10D1-4FFF-8FF9-9CEC951519DF}" type="pres">
      <dgm:prSet presAssocID="{D1CBA64A-F83F-4370-B50F-C67767A988C6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5FE66A-9F75-4316-B879-15969F19C1D4}" type="pres">
      <dgm:prSet presAssocID="{D1CBA64A-F83F-4370-B50F-C67767A988C6}" presName="parTransTwo" presStyleCnt="0"/>
      <dgm:spPr/>
    </dgm:pt>
    <dgm:pt modelId="{5E6ED219-A3FE-462F-A4F1-71D9E33EC8CE}" type="pres">
      <dgm:prSet presAssocID="{D1CBA64A-F83F-4370-B50F-C67767A988C6}" presName="horzTwo" presStyleCnt="0"/>
      <dgm:spPr/>
    </dgm:pt>
    <dgm:pt modelId="{B5DD43B3-A624-4C14-A260-D56D7F451E6F}" type="pres">
      <dgm:prSet presAssocID="{AFCE288F-B44B-47F7-AB96-B94359B73B86}" presName="vertThree" presStyleCnt="0"/>
      <dgm:spPr/>
    </dgm:pt>
    <dgm:pt modelId="{D9ABA408-8384-423D-8546-50D33BB19CA2}" type="pres">
      <dgm:prSet presAssocID="{AFCE288F-B44B-47F7-AB96-B94359B73B86}" presName="txThree" presStyleLbl="node3" presStyleIdx="2" presStyleCnt="3" custLinFactNeighborX="247" custLinFactNeighborY="12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C79E82-AA67-457F-8E39-8852AECCB768}" type="pres">
      <dgm:prSet presAssocID="{AFCE288F-B44B-47F7-AB96-B94359B73B86}" presName="horzThree" presStyleCnt="0"/>
      <dgm:spPr/>
    </dgm:pt>
  </dgm:ptLst>
  <dgm:cxnLst>
    <dgm:cxn modelId="{BB9D089A-4B1E-4525-8E7F-045451AD5E4D}" type="presOf" srcId="{D45A92B0-5D37-4A12-B3EA-394DAD266031}" destId="{F5C5BF26-5B1E-48D0-BCAF-89D6E36FE896}" srcOrd="0" destOrd="0" presId="urn:microsoft.com/office/officeart/2005/8/layout/hierarchy4"/>
    <dgm:cxn modelId="{435F6060-9846-4817-9622-38B65F5E6272}" type="presOf" srcId="{720ACA5A-4900-4F22-89DB-1E58F2E3E79C}" destId="{8D6CC9FB-5D6E-40CF-9D6B-EC353494DFC7}" srcOrd="0" destOrd="0" presId="urn:microsoft.com/office/officeart/2005/8/layout/hierarchy4"/>
    <dgm:cxn modelId="{5D1C19B4-9535-4775-8C44-4B6F710A09EE}" srcId="{0EDF2496-6720-4E41-9420-B0BED3514B13}" destId="{D1CBA64A-F83F-4370-B50F-C67767A988C6}" srcOrd="1" destOrd="0" parTransId="{A77DF105-3CBD-43CE-9695-2E9D08E7ACC3}" sibTransId="{F2DCAE3E-8308-47E9-9384-77A210F33FF3}"/>
    <dgm:cxn modelId="{8817A507-2399-4954-BE4C-3DA1B4E0866F}" type="presOf" srcId="{31E3E93F-5B85-4166-B736-9E1ED81F8399}" destId="{0859961C-75EE-4DC1-A37C-F56C4B8F4646}" srcOrd="0" destOrd="0" presId="urn:microsoft.com/office/officeart/2005/8/layout/hierarchy4"/>
    <dgm:cxn modelId="{1343F9E2-AE8D-4F1B-A674-8761EE14A614}" srcId="{31E3E93F-5B85-4166-B736-9E1ED81F8399}" destId="{0EDF2496-6720-4E41-9420-B0BED3514B13}" srcOrd="0" destOrd="0" parTransId="{A6FF0C06-AE97-4631-91C5-40153550F467}" sibTransId="{3D7D4CD1-1FE1-4559-B97D-4864A6049ED7}"/>
    <dgm:cxn modelId="{FB4B590B-3B17-490B-B03A-1C7A88D6E115}" srcId="{D1CBA64A-F83F-4370-B50F-C67767A988C6}" destId="{AFCE288F-B44B-47F7-AB96-B94359B73B86}" srcOrd="0" destOrd="0" parTransId="{315CD852-FA72-4A7D-B9F7-B59CE9464C20}" sibTransId="{7E67E3BF-704E-4E01-BB1A-66AA0AB9CF57}"/>
    <dgm:cxn modelId="{876E826B-6AA5-4166-B608-54227AC87287}" type="presOf" srcId="{AFCE288F-B44B-47F7-AB96-B94359B73B86}" destId="{D9ABA408-8384-423D-8546-50D33BB19CA2}" srcOrd="0" destOrd="0" presId="urn:microsoft.com/office/officeart/2005/8/layout/hierarchy4"/>
    <dgm:cxn modelId="{1CACBD9D-2097-47C2-B31F-3B0F51D96A2A}" type="presOf" srcId="{B527FE00-3232-4293-B93E-CE421A3AE30B}" destId="{833820E7-5A69-431C-A5D6-0199E720BCF0}" srcOrd="0" destOrd="0" presId="urn:microsoft.com/office/officeart/2005/8/layout/hierarchy4"/>
    <dgm:cxn modelId="{AE0AA626-8CDD-40B0-9596-19B15CD96A64}" srcId="{D45A92B0-5D37-4A12-B3EA-394DAD266031}" destId="{720ACA5A-4900-4F22-89DB-1E58F2E3E79C}" srcOrd="1" destOrd="0" parTransId="{5AEE93FA-13D9-44BD-8641-C34D29EFDD12}" sibTransId="{BEB0B5DD-E7DB-4D1D-B4E4-E140F2DAEB2A}"/>
    <dgm:cxn modelId="{CD7784AA-1402-4F52-9E63-1E6993F7A77F}" srcId="{D45A92B0-5D37-4A12-B3EA-394DAD266031}" destId="{B527FE00-3232-4293-B93E-CE421A3AE30B}" srcOrd="0" destOrd="0" parTransId="{2B329500-F5E9-4D33-ADEA-A55808DBDBB3}" sibTransId="{F54E7F21-E91B-4AAF-A06F-AECC6D74BA16}"/>
    <dgm:cxn modelId="{4B8839A2-C8F9-44AC-B40B-94F5FF007359}" srcId="{0EDF2496-6720-4E41-9420-B0BED3514B13}" destId="{D45A92B0-5D37-4A12-B3EA-394DAD266031}" srcOrd="0" destOrd="0" parTransId="{261AD211-6353-49D5-AB38-EFA9483FFB0A}" sibTransId="{DB26BD5A-3B6A-4FE4-80EF-6DFC352AEB87}"/>
    <dgm:cxn modelId="{210F5BA6-8A7F-466C-90E6-41DFAD42884D}" type="presOf" srcId="{D1CBA64A-F83F-4370-B50F-C67767A988C6}" destId="{2F89A06A-10D1-4FFF-8FF9-9CEC951519DF}" srcOrd="0" destOrd="0" presId="urn:microsoft.com/office/officeart/2005/8/layout/hierarchy4"/>
    <dgm:cxn modelId="{D4B734A3-02FD-485D-90E0-D7293185F006}" type="presOf" srcId="{0EDF2496-6720-4E41-9420-B0BED3514B13}" destId="{6A41ABD6-847D-4E95-AECD-5085CDD5C65A}" srcOrd="0" destOrd="0" presId="urn:microsoft.com/office/officeart/2005/8/layout/hierarchy4"/>
    <dgm:cxn modelId="{237F7AEE-DC59-4033-AE70-A3689B91E61A}" type="presParOf" srcId="{0859961C-75EE-4DC1-A37C-F56C4B8F4646}" destId="{B1BD5956-BA90-47F4-8A08-6EC32C954A41}" srcOrd="0" destOrd="0" presId="urn:microsoft.com/office/officeart/2005/8/layout/hierarchy4"/>
    <dgm:cxn modelId="{DDBE8961-EC30-4F1C-9707-7EAE0E707F2A}" type="presParOf" srcId="{B1BD5956-BA90-47F4-8A08-6EC32C954A41}" destId="{6A41ABD6-847D-4E95-AECD-5085CDD5C65A}" srcOrd="0" destOrd="0" presId="urn:microsoft.com/office/officeart/2005/8/layout/hierarchy4"/>
    <dgm:cxn modelId="{16330E2F-65D0-4575-8864-DA30CDDA7B93}" type="presParOf" srcId="{B1BD5956-BA90-47F4-8A08-6EC32C954A41}" destId="{B8A753CC-0393-4999-BFF8-DDBE0D525DAA}" srcOrd="1" destOrd="0" presId="urn:microsoft.com/office/officeart/2005/8/layout/hierarchy4"/>
    <dgm:cxn modelId="{85C4CF39-5C39-48CB-8B7C-A939A45E060D}" type="presParOf" srcId="{B1BD5956-BA90-47F4-8A08-6EC32C954A41}" destId="{D213959B-E11A-4A92-AA8B-0499A2859911}" srcOrd="2" destOrd="0" presId="urn:microsoft.com/office/officeart/2005/8/layout/hierarchy4"/>
    <dgm:cxn modelId="{34621A63-EF23-474A-A58D-AB80A340B736}" type="presParOf" srcId="{D213959B-E11A-4A92-AA8B-0499A2859911}" destId="{1EACD6C9-36FA-47BF-AE77-822CEEC79AC2}" srcOrd="0" destOrd="0" presId="urn:microsoft.com/office/officeart/2005/8/layout/hierarchy4"/>
    <dgm:cxn modelId="{FAAFF5B0-7F06-4ECC-81B8-9DED00E54022}" type="presParOf" srcId="{1EACD6C9-36FA-47BF-AE77-822CEEC79AC2}" destId="{F5C5BF26-5B1E-48D0-BCAF-89D6E36FE896}" srcOrd="0" destOrd="0" presId="urn:microsoft.com/office/officeart/2005/8/layout/hierarchy4"/>
    <dgm:cxn modelId="{D302F90D-3C57-48D1-AE8B-2182E56AF611}" type="presParOf" srcId="{1EACD6C9-36FA-47BF-AE77-822CEEC79AC2}" destId="{6B9B0436-D2BE-475C-922B-F69847A3AB3F}" srcOrd="1" destOrd="0" presId="urn:microsoft.com/office/officeart/2005/8/layout/hierarchy4"/>
    <dgm:cxn modelId="{7AE94524-63CE-45FE-B0FE-35548407B729}" type="presParOf" srcId="{1EACD6C9-36FA-47BF-AE77-822CEEC79AC2}" destId="{3D94B36B-9667-4CD3-8241-538EA86B770F}" srcOrd="2" destOrd="0" presId="urn:microsoft.com/office/officeart/2005/8/layout/hierarchy4"/>
    <dgm:cxn modelId="{B5AF9130-F4BD-4496-87DF-3C0AB79837DA}" type="presParOf" srcId="{3D94B36B-9667-4CD3-8241-538EA86B770F}" destId="{8E56B437-F984-4AAA-A84E-4668E63894F2}" srcOrd="0" destOrd="0" presId="urn:microsoft.com/office/officeart/2005/8/layout/hierarchy4"/>
    <dgm:cxn modelId="{1CD35175-CBC3-4334-96F0-3465BD68EA90}" type="presParOf" srcId="{8E56B437-F984-4AAA-A84E-4668E63894F2}" destId="{833820E7-5A69-431C-A5D6-0199E720BCF0}" srcOrd="0" destOrd="0" presId="urn:microsoft.com/office/officeart/2005/8/layout/hierarchy4"/>
    <dgm:cxn modelId="{364D3C92-8DC5-441B-BEC4-51F1C554047B}" type="presParOf" srcId="{8E56B437-F984-4AAA-A84E-4668E63894F2}" destId="{03BBC37E-2989-47D4-B4EA-A593BF47FE4A}" srcOrd="1" destOrd="0" presId="urn:microsoft.com/office/officeart/2005/8/layout/hierarchy4"/>
    <dgm:cxn modelId="{43918416-C7DC-472D-90A8-1B851F4531A6}" type="presParOf" srcId="{3D94B36B-9667-4CD3-8241-538EA86B770F}" destId="{146A2714-DEA8-4A03-9C8B-66122336504A}" srcOrd="1" destOrd="0" presId="urn:microsoft.com/office/officeart/2005/8/layout/hierarchy4"/>
    <dgm:cxn modelId="{6DB996C9-A08C-49C4-B6C0-3B6713BC2223}" type="presParOf" srcId="{3D94B36B-9667-4CD3-8241-538EA86B770F}" destId="{7AA79776-ACE6-497C-926C-40827987445A}" srcOrd="2" destOrd="0" presId="urn:microsoft.com/office/officeart/2005/8/layout/hierarchy4"/>
    <dgm:cxn modelId="{483AB8D2-208F-4231-A45C-EE704FD31637}" type="presParOf" srcId="{7AA79776-ACE6-497C-926C-40827987445A}" destId="{8D6CC9FB-5D6E-40CF-9D6B-EC353494DFC7}" srcOrd="0" destOrd="0" presId="urn:microsoft.com/office/officeart/2005/8/layout/hierarchy4"/>
    <dgm:cxn modelId="{80A37B48-E686-4AEA-8D65-285845AA8441}" type="presParOf" srcId="{7AA79776-ACE6-497C-926C-40827987445A}" destId="{2D73195F-F179-4692-8DCA-D1E8CD95876E}" srcOrd="1" destOrd="0" presId="urn:microsoft.com/office/officeart/2005/8/layout/hierarchy4"/>
    <dgm:cxn modelId="{B038B74F-A6F8-4247-90A0-D8B827503C97}" type="presParOf" srcId="{D213959B-E11A-4A92-AA8B-0499A2859911}" destId="{985110FA-E008-43BE-B81F-A78722708A6A}" srcOrd="1" destOrd="0" presId="urn:microsoft.com/office/officeart/2005/8/layout/hierarchy4"/>
    <dgm:cxn modelId="{0435B256-9BA1-4BF5-8BF1-24163433239F}" type="presParOf" srcId="{D213959B-E11A-4A92-AA8B-0499A2859911}" destId="{BB281257-E79F-45D9-9504-16F14D513455}" srcOrd="2" destOrd="0" presId="urn:microsoft.com/office/officeart/2005/8/layout/hierarchy4"/>
    <dgm:cxn modelId="{97E79452-BAC2-4EF4-877F-8F986FA66919}" type="presParOf" srcId="{BB281257-E79F-45D9-9504-16F14D513455}" destId="{2F89A06A-10D1-4FFF-8FF9-9CEC951519DF}" srcOrd="0" destOrd="0" presId="urn:microsoft.com/office/officeart/2005/8/layout/hierarchy4"/>
    <dgm:cxn modelId="{7F1AEF2B-E32F-4096-8F11-65E0654D2413}" type="presParOf" srcId="{BB281257-E79F-45D9-9504-16F14D513455}" destId="{935FE66A-9F75-4316-B879-15969F19C1D4}" srcOrd="1" destOrd="0" presId="urn:microsoft.com/office/officeart/2005/8/layout/hierarchy4"/>
    <dgm:cxn modelId="{5DF08FFE-1427-437A-92D8-BF2ECADCF5C2}" type="presParOf" srcId="{BB281257-E79F-45D9-9504-16F14D513455}" destId="{5E6ED219-A3FE-462F-A4F1-71D9E33EC8CE}" srcOrd="2" destOrd="0" presId="urn:microsoft.com/office/officeart/2005/8/layout/hierarchy4"/>
    <dgm:cxn modelId="{BABC9E1B-6473-41A4-ADD6-BAC2F8740066}" type="presParOf" srcId="{5E6ED219-A3FE-462F-A4F1-71D9E33EC8CE}" destId="{B5DD43B3-A624-4C14-A260-D56D7F451E6F}" srcOrd="0" destOrd="0" presId="urn:microsoft.com/office/officeart/2005/8/layout/hierarchy4"/>
    <dgm:cxn modelId="{41C30653-8D23-4FDE-879E-1435CD33B8A6}" type="presParOf" srcId="{B5DD43B3-A624-4C14-A260-D56D7F451E6F}" destId="{D9ABA408-8384-423D-8546-50D33BB19CA2}" srcOrd="0" destOrd="0" presId="urn:microsoft.com/office/officeart/2005/8/layout/hierarchy4"/>
    <dgm:cxn modelId="{C9717245-8561-41D3-8122-3B48A5F1854A}" type="presParOf" srcId="{B5DD43B3-A624-4C14-A260-D56D7F451E6F}" destId="{92C79E82-AA67-457F-8E39-8852AECCB768}" srcOrd="1" destOrd="0" presId="urn:microsoft.com/office/officeart/2005/8/layout/hierarchy4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0B752D-5568-4879-99CB-0800D833C65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402D89B7-0459-4E92-BFE0-79AF3CE600CC}">
      <dgm:prSet phldrT="[Text]"/>
      <dgm:spPr>
        <a:solidFill>
          <a:srgbClr val="99FF66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Language constructs</a:t>
          </a:r>
          <a:endParaRPr lang="en-US" dirty="0">
            <a:solidFill>
              <a:schemeClr val="tx1"/>
            </a:solidFill>
          </a:endParaRPr>
        </a:p>
      </dgm:t>
    </dgm:pt>
    <dgm:pt modelId="{F549EAA0-5FCA-43CB-96BA-86C9D07F0051}" type="parTrans" cxnId="{EA4BD974-23F5-4C23-B378-99866A50C99A}">
      <dgm:prSet/>
      <dgm:spPr/>
      <dgm:t>
        <a:bodyPr/>
        <a:lstStyle/>
        <a:p>
          <a:endParaRPr lang="en-US"/>
        </a:p>
      </dgm:t>
    </dgm:pt>
    <dgm:pt modelId="{57490132-8A29-46C1-8E09-2E204D408630}" type="sibTrans" cxnId="{EA4BD974-23F5-4C23-B378-99866A50C99A}">
      <dgm:prSet/>
      <dgm:spPr/>
      <dgm:t>
        <a:bodyPr/>
        <a:lstStyle/>
        <a:p>
          <a:endParaRPr lang="en-US"/>
        </a:p>
      </dgm:t>
    </dgm:pt>
    <dgm:pt modelId="{91EB03C5-4710-4F72-83BE-7A8687A30BC0}">
      <dgm:prSet phldrT="[Text]"/>
      <dgm:spPr>
        <a:solidFill>
          <a:srgbClr val="66FF33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Problem solving</a:t>
          </a:r>
          <a:endParaRPr lang="en-US" dirty="0">
            <a:solidFill>
              <a:schemeClr val="tx1"/>
            </a:solidFill>
          </a:endParaRPr>
        </a:p>
      </dgm:t>
    </dgm:pt>
    <dgm:pt modelId="{978836F9-2E93-462E-9DEB-34E13EFB9158}" type="parTrans" cxnId="{1C19CE58-4389-488B-A955-9CE736FA2394}">
      <dgm:prSet/>
      <dgm:spPr/>
      <dgm:t>
        <a:bodyPr/>
        <a:lstStyle/>
        <a:p>
          <a:endParaRPr lang="en-US"/>
        </a:p>
      </dgm:t>
    </dgm:pt>
    <dgm:pt modelId="{D8853BFE-35C1-48B8-A09F-FEA1D3A7E3DD}" type="sibTrans" cxnId="{1C19CE58-4389-488B-A955-9CE736FA2394}">
      <dgm:prSet/>
      <dgm:spPr/>
      <dgm:t>
        <a:bodyPr/>
        <a:lstStyle/>
        <a:p>
          <a:endParaRPr lang="en-US"/>
        </a:p>
      </dgm:t>
    </dgm:pt>
    <dgm:pt modelId="{F8542FCE-8806-4154-A7D9-B2225EF57831}">
      <dgm:prSet phldrT="[Text]"/>
      <dgm:spPr>
        <a:solidFill>
          <a:srgbClr val="00990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Coding</a:t>
          </a:r>
          <a:endParaRPr lang="en-US" dirty="0">
            <a:solidFill>
              <a:schemeClr val="tx1"/>
            </a:solidFill>
          </a:endParaRPr>
        </a:p>
      </dgm:t>
    </dgm:pt>
    <dgm:pt modelId="{EFBCE265-689F-4C68-ACC3-A3D550370637}" type="parTrans" cxnId="{8DC3C260-B450-47EC-A597-BC292E50BB24}">
      <dgm:prSet/>
      <dgm:spPr/>
      <dgm:t>
        <a:bodyPr/>
        <a:lstStyle/>
        <a:p>
          <a:endParaRPr lang="en-US"/>
        </a:p>
      </dgm:t>
    </dgm:pt>
    <dgm:pt modelId="{23723663-8422-45E9-8595-C88AF6D2755D}" type="sibTrans" cxnId="{8DC3C260-B450-47EC-A597-BC292E50BB24}">
      <dgm:prSet/>
      <dgm:spPr/>
      <dgm:t>
        <a:bodyPr/>
        <a:lstStyle/>
        <a:p>
          <a:endParaRPr lang="en-US"/>
        </a:p>
      </dgm:t>
    </dgm:pt>
    <dgm:pt modelId="{F8B0E77F-62E0-44D6-9A4A-D1222499A240}" type="pres">
      <dgm:prSet presAssocID="{800B752D-5568-4879-99CB-0800D833C659}" presName="linearFlow" presStyleCnt="0">
        <dgm:presLayoutVars>
          <dgm:resizeHandles val="exact"/>
        </dgm:presLayoutVars>
      </dgm:prSet>
      <dgm:spPr/>
    </dgm:pt>
    <dgm:pt modelId="{CFBA5380-C5E8-41A8-98EA-6E6657BFA2BB}" type="pres">
      <dgm:prSet presAssocID="{402D89B7-0459-4E92-BFE0-79AF3CE600C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B5009C-8D8D-450B-B44E-BC1745B36F0C}" type="pres">
      <dgm:prSet presAssocID="{57490132-8A29-46C1-8E09-2E204D408630}" presName="sibTrans" presStyleLbl="sibTrans2D1" presStyleIdx="0" presStyleCnt="2"/>
      <dgm:spPr/>
      <dgm:t>
        <a:bodyPr/>
        <a:lstStyle/>
        <a:p>
          <a:endParaRPr lang="en-US"/>
        </a:p>
      </dgm:t>
    </dgm:pt>
    <dgm:pt modelId="{B92A36A5-9396-4085-A5D2-EA9B8B5A76D9}" type="pres">
      <dgm:prSet presAssocID="{57490132-8A29-46C1-8E09-2E204D408630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D8FE2856-6337-46D8-B288-FD7D97C55222}" type="pres">
      <dgm:prSet presAssocID="{91EB03C5-4710-4F72-83BE-7A8687A30BC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5A4AF-2E39-476D-8667-8CCC23D625C1}" type="pres">
      <dgm:prSet presAssocID="{D8853BFE-35C1-48B8-A09F-FEA1D3A7E3D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1C624B2-DD88-4884-AA36-BD2F63C17CE1}" type="pres">
      <dgm:prSet presAssocID="{D8853BFE-35C1-48B8-A09F-FEA1D3A7E3DD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3E30E8D1-5D57-4D72-AABC-282EA4451A4A}" type="pres">
      <dgm:prSet presAssocID="{F8542FCE-8806-4154-A7D9-B2225EF5783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497FA6-E431-4D01-9F04-A02E01F4AA5B}" type="presOf" srcId="{D8853BFE-35C1-48B8-A09F-FEA1D3A7E3DD}" destId="{9435A4AF-2E39-476D-8667-8CCC23D625C1}" srcOrd="0" destOrd="0" presId="urn:microsoft.com/office/officeart/2005/8/layout/process2"/>
    <dgm:cxn modelId="{1DDD6B7A-DFB3-4BA5-A341-BD86B9E35637}" type="presOf" srcId="{D8853BFE-35C1-48B8-A09F-FEA1D3A7E3DD}" destId="{21C624B2-DD88-4884-AA36-BD2F63C17CE1}" srcOrd="1" destOrd="0" presId="urn:microsoft.com/office/officeart/2005/8/layout/process2"/>
    <dgm:cxn modelId="{EA4BD974-23F5-4C23-B378-99866A50C99A}" srcId="{800B752D-5568-4879-99CB-0800D833C659}" destId="{402D89B7-0459-4E92-BFE0-79AF3CE600CC}" srcOrd="0" destOrd="0" parTransId="{F549EAA0-5FCA-43CB-96BA-86C9D07F0051}" sibTransId="{57490132-8A29-46C1-8E09-2E204D408630}"/>
    <dgm:cxn modelId="{8DC3C260-B450-47EC-A597-BC292E50BB24}" srcId="{800B752D-5568-4879-99CB-0800D833C659}" destId="{F8542FCE-8806-4154-A7D9-B2225EF57831}" srcOrd="2" destOrd="0" parTransId="{EFBCE265-689F-4C68-ACC3-A3D550370637}" sibTransId="{23723663-8422-45E9-8595-C88AF6D2755D}"/>
    <dgm:cxn modelId="{CF576D1F-6900-4B2C-833F-DECF88B72A82}" type="presOf" srcId="{402D89B7-0459-4E92-BFE0-79AF3CE600CC}" destId="{CFBA5380-C5E8-41A8-98EA-6E6657BFA2BB}" srcOrd="0" destOrd="0" presId="urn:microsoft.com/office/officeart/2005/8/layout/process2"/>
    <dgm:cxn modelId="{90EC4463-E40B-4031-B790-6EBBBAFC2FC5}" type="presOf" srcId="{57490132-8A29-46C1-8E09-2E204D408630}" destId="{B92A36A5-9396-4085-A5D2-EA9B8B5A76D9}" srcOrd="1" destOrd="0" presId="urn:microsoft.com/office/officeart/2005/8/layout/process2"/>
    <dgm:cxn modelId="{8CF2D1C7-3723-42FA-9672-DE3347043246}" type="presOf" srcId="{91EB03C5-4710-4F72-83BE-7A8687A30BC0}" destId="{D8FE2856-6337-46D8-B288-FD7D97C55222}" srcOrd="0" destOrd="0" presId="urn:microsoft.com/office/officeart/2005/8/layout/process2"/>
    <dgm:cxn modelId="{F776474F-CAB9-4F56-8D8C-0AF2D53B4AE4}" type="presOf" srcId="{800B752D-5568-4879-99CB-0800D833C659}" destId="{F8B0E77F-62E0-44D6-9A4A-D1222499A240}" srcOrd="0" destOrd="0" presId="urn:microsoft.com/office/officeart/2005/8/layout/process2"/>
    <dgm:cxn modelId="{1C19CE58-4389-488B-A955-9CE736FA2394}" srcId="{800B752D-5568-4879-99CB-0800D833C659}" destId="{91EB03C5-4710-4F72-83BE-7A8687A30BC0}" srcOrd="1" destOrd="0" parTransId="{978836F9-2E93-462E-9DEB-34E13EFB9158}" sibTransId="{D8853BFE-35C1-48B8-A09F-FEA1D3A7E3DD}"/>
    <dgm:cxn modelId="{74C11E4E-0C1C-4D26-AFE2-D7F102FD0DB7}" type="presOf" srcId="{57490132-8A29-46C1-8E09-2E204D408630}" destId="{5CB5009C-8D8D-450B-B44E-BC1745B36F0C}" srcOrd="0" destOrd="0" presId="urn:microsoft.com/office/officeart/2005/8/layout/process2"/>
    <dgm:cxn modelId="{25EB4C10-6F1D-45EA-BC69-4B05379938D5}" type="presOf" srcId="{F8542FCE-8806-4154-A7D9-B2225EF57831}" destId="{3E30E8D1-5D57-4D72-AABC-282EA4451A4A}" srcOrd="0" destOrd="0" presId="urn:microsoft.com/office/officeart/2005/8/layout/process2"/>
    <dgm:cxn modelId="{0A3E6838-19DB-4B10-A091-1038A8C1AE29}" type="presParOf" srcId="{F8B0E77F-62E0-44D6-9A4A-D1222499A240}" destId="{CFBA5380-C5E8-41A8-98EA-6E6657BFA2BB}" srcOrd="0" destOrd="0" presId="urn:microsoft.com/office/officeart/2005/8/layout/process2"/>
    <dgm:cxn modelId="{10817EDB-9E65-4668-B707-0F1299B3733C}" type="presParOf" srcId="{F8B0E77F-62E0-44D6-9A4A-D1222499A240}" destId="{5CB5009C-8D8D-450B-B44E-BC1745B36F0C}" srcOrd="1" destOrd="0" presId="urn:microsoft.com/office/officeart/2005/8/layout/process2"/>
    <dgm:cxn modelId="{40BAB24D-9045-4C27-A3F1-DF9BDBBECA3D}" type="presParOf" srcId="{5CB5009C-8D8D-450B-B44E-BC1745B36F0C}" destId="{B92A36A5-9396-4085-A5D2-EA9B8B5A76D9}" srcOrd="0" destOrd="0" presId="urn:microsoft.com/office/officeart/2005/8/layout/process2"/>
    <dgm:cxn modelId="{D8F39FEA-D0FA-43B2-977B-A6B63BC7C9D5}" type="presParOf" srcId="{F8B0E77F-62E0-44D6-9A4A-D1222499A240}" destId="{D8FE2856-6337-46D8-B288-FD7D97C55222}" srcOrd="2" destOrd="0" presId="urn:microsoft.com/office/officeart/2005/8/layout/process2"/>
    <dgm:cxn modelId="{6D99E6CF-74D0-4CA7-8158-7AC678F6B340}" type="presParOf" srcId="{F8B0E77F-62E0-44D6-9A4A-D1222499A240}" destId="{9435A4AF-2E39-476D-8667-8CCC23D625C1}" srcOrd="3" destOrd="0" presId="urn:microsoft.com/office/officeart/2005/8/layout/process2"/>
    <dgm:cxn modelId="{95F53E10-6068-4596-8AD2-1958B48FF594}" type="presParOf" srcId="{9435A4AF-2E39-476D-8667-8CCC23D625C1}" destId="{21C624B2-DD88-4884-AA36-BD2F63C17CE1}" srcOrd="0" destOrd="0" presId="urn:microsoft.com/office/officeart/2005/8/layout/process2"/>
    <dgm:cxn modelId="{798419F7-32AA-4220-8B4E-227AB8DF8EF7}" type="presParOf" srcId="{F8B0E77F-62E0-44D6-9A4A-D1222499A240}" destId="{3E30E8D1-5D57-4D72-AABC-282EA4451A4A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41ABD6-847D-4E95-AECD-5085CDD5C65A}">
      <dsp:nvSpPr>
        <dsp:cNvPr id="0" name=""/>
        <dsp:cNvSpPr/>
      </dsp:nvSpPr>
      <dsp:spPr>
        <a:xfrm>
          <a:off x="821" y="1905"/>
          <a:ext cx="7161156" cy="1463910"/>
        </a:xfrm>
        <a:prstGeom prst="roundRect">
          <a:avLst>
            <a:gd name="adj" fmla="val 10000"/>
          </a:avLst>
        </a:prstGeom>
        <a:solidFill>
          <a:srgbClr val="CC3399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  <a:latin typeface="Calibri" pitchFamily="34" charset="0"/>
            </a:rPr>
            <a:t>Introduces the </a:t>
          </a:r>
          <a:r>
            <a:rPr lang="en-US" sz="2700" i="1" kern="1200" dirty="0" smtClean="0">
              <a:solidFill>
                <a:schemeClr val="bg1"/>
              </a:solidFill>
              <a:latin typeface="Calibri" pitchFamily="34" charset="0"/>
            </a:rPr>
            <a:t>fundamental concepts</a:t>
          </a:r>
          <a:r>
            <a:rPr lang="en-US" sz="2700" kern="1200" dirty="0" smtClean="0">
              <a:latin typeface="Calibri" pitchFamily="34" charset="0"/>
            </a:rPr>
            <a:t> </a:t>
          </a:r>
          <a:r>
            <a:rPr lang="en-US" sz="2700" kern="1200" dirty="0" smtClean="0">
              <a:solidFill>
                <a:schemeClr val="tx1"/>
              </a:solidFill>
              <a:latin typeface="Calibri" pitchFamily="34" charset="0"/>
            </a:rPr>
            <a:t>of </a:t>
          </a:r>
          <a:r>
            <a:rPr lang="en-US" sz="2700" i="1" kern="1200" dirty="0" smtClean="0">
              <a:solidFill>
                <a:schemeClr val="bg1"/>
              </a:solidFill>
              <a:latin typeface="Calibri" pitchFamily="34" charset="0"/>
            </a:rPr>
            <a:t>problem solving by computing and programming </a:t>
          </a:r>
          <a:r>
            <a:rPr lang="en-US" sz="2700" kern="1200" dirty="0" smtClean="0">
              <a:solidFill>
                <a:schemeClr val="tx1"/>
              </a:solidFill>
              <a:latin typeface="Calibri" pitchFamily="34" charset="0"/>
            </a:rPr>
            <a:t>using an imperative programming language.</a:t>
          </a:r>
          <a:endParaRPr lang="en-US" sz="2700" kern="1200" dirty="0">
            <a:solidFill>
              <a:schemeClr val="tx1"/>
            </a:solidFill>
            <a:latin typeface="Calibri" pitchFamily="34" charset="0"/>
          </a:endParaRPr>
        </a:p>
      </dsp:txBody>
      <dsp:txXfrm>
        <a:off x="43697" y="44781"/>
        <a:ext cx="7075404" cy="1378158"/>
      </dsp:txXfrm>
    </dsp:sp>
    <dsp:sp modelId="{F5C5BF26-5B1E-48D0-BCAF-89D6E36FE896}">
      <dsp:nvSpPr>
        <dsp:cNvPr id="0" name=""/>
        <dsp:cNvSpPr/>
      </dsp:nvSpPr>
      <dsp:spPr>
        <a:xfrm>
          <a:off x="821" y="1592144"/>
          <a:ext cx="4677888" cy="1463910"/>
        </a:xfrm>
        <a:prstGeom prst="roundRect">
          <a:avLst>
            <a:gd name="adj" fmla="val 10000"/>
          </a:avLst>
        </a:prstGeom>
        <a:solidFill>
          <a:srgbClr val="00660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Calibri" pitchFamily="34" charset="0"/>
            </a:rPr>
            <a:t>Outcomes</a:t>
          </a:r>
          <a:endParaRPr lang="en-US" sz="3200" kern="1200" dirty="0">
            <a:latin typeface="Calibri" pitchFamily="34" charset="0"/>
          </a:endParaRPr>
        </a:p>
      </dsp:txBody>
      <dsp:txXfrm>
        <a:off x="43697" y="1635020"/>
        <a:ext cx="4592136" cy="1378158"/>
      </dsp:txXfrm>
    </dsp:sp>
    <dsp:sp modelId="{833820E7-5A69-431C-A5D6-0199E720BCF0}">
      <dsp:nvSpPr>
        <dsp:cNvPr id="0" name=""/>
        <dsp:cNvSpPr/>
      </dsp:nvSpPr>
      <dsp:spPr>
        <a:xfrm>
          <a:off x="821" y="3182383"/>
          <a:ext cx="2290836" cy="1463910"/>
        </a:xfrm>
        <a:prstGeom prst="roundRect">
          <a:avLst>
            <a:gd name="adj" fmla="val 10000"/>
          </a:avLst>
        </a:prstGeom>
        <a:solidFill>
          <a:srgbClr val="00990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800000"/>
              </a:solidFill>
              <a:latin typeface="Calibri" pitchFamily="34" charset="0"/>
            </a:rPr>
            <a:t>Solve </a:t>
          </a:r>
          <a:r>
            <a:rPr lang="en-US" sz="2800" u="none" kern="1200" dirty="0" smtClean="0">
              <a:solidFill>
                <a:srgbClr val="800000"/>
              </a:solidFill>
              <a:latin typeface="Calibri" pitchFamily="34" charset="0"/>
            </a:rPr>
            <a:t>simple algorithmic problems</a:t>
          </a:r>
          <a:endParaRPr lang="en-US" sz="2800" u="none" kern="1200" dirty="0">
            <a:solidFill>
              <a:srgbClr val="800000"/>
            </a:solidFill>
            <a:latin typeface="Calibri" pitchFamily="34" charset="0"/>
          </a:endParaRPr>
        </a:p>
      </dsp:txBody>
      <dsp:txXfrm>
        <a:off x="43697" y="3225259"/>
        <a:ext cx="2205084" cy="1378158"/>
      </dsp:txXfrm>
    </dsp:sp>
    <dsp:sp modelId="{8D6CC9FB-5D6E-40CF-9D6B-EC353494DFC7}">
      <dsp:nvSpPr>
        <dsp:cNvPr id="0" name=""/>
        <dsp:cNvSpPr/>
      </dsp:nvSpPr>
      <dsp:spPr>
        <a:xfrm>
          <a:off x="2387873" y="3182383"/>
          <a:ext cx="2290836" cy="1463910"/>
        </a:xfrm>
        <a:prstGeom prst="roundRect">
          <a:avLst>
            <a:gd name="adj" fmla="val 10000"/>
          </a:avLst>
        </a:prstGeom>
        <a:solidFill>
          <a:srgbClr val="00990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800000"/>
              </a:solidFill>
              <a:latin typeface="Calibri" pitchFamily="34" charset="0"/>
            </a:rPr>
            <a:t>Write </a:t>
          </a:r>
          <a:r>
            <a:rPr lang="en-US" sz="2800" u="none" kern="1200" dirty="0" smtClean="0">
              <a:solidFill>
                <a:srgbClr val="800000"/>
              </a:solidFill>
              <a:latin typeface="Calibri" pitchFamily="34" charset="0"/>
            </a:rPr>
            <a:t>good small programs</a:t>
          </a:r>
          <a:endParaRPr lang="en-US" sz="2800" u="none" kern="1200" dirty="0">
            <a:solidFill>
              <a:srgbClr val="800000"/>
            </a:solidFill>
            <a:latin typeface="Calibri" pitchFamily="34" charset="0"/>
          </a:endParaRPr>
        </a:p>
      </dsp:txBody>
      <dsp:txXfrm>
        <a:off x="2430749" y="3225259"/>
        <a:ext cx="2205084" cy="1378158"/>
      </dsp:txXfrm>
    </dsp:sp>
    <dsp:sp modelId="{2F89A06A-10D1-4FFF-8FF9-9CEC951519DF}">
      <dsp:nvSpPr>
        <dsp:cNvPr id="0" name=""/>
        <dsp:cNvSpPr/>
      </dsp:nvSpPr>
      <dsp:spPr>
        <a:xfrm>
          <a:off x="4871141" y="1592144"/>
          <a:ext cx="2290836" cy="1463910"/>
        </a:xfrm>
        <a:prstGeom prst="roundRect">
          <a:avLst>
            <a:gd name="adj" fmla="val 10000"/>
          </a:avLst>
        </a:prstGeom>
        <a:solidFill>
          <a:srgbClr val="0000FF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Calibri" pitchFamily="34" charset="0"/>
            </a:rPr>
            <a:t>C as a tool</a:t>
          </a:r>
          <a:endParaRPr lang="en-US" sz="3200" kern="1200" dirty="0">
            <a:latin typeface="Calibri" pitchFamily="34" charset="0"/>
          </a:endParaRPr>
        </a:p>
      </dsp:txBody>
      <dsp:txXfrm>
        <a:off x="4914017" y="1635020"/>
        <a:ext cx="2205084" cy="1378158"/>
      </dsp:txXfrm>
    </dsp:sp>
    <dsp:sp modelId="{D9ABA408-8384-423D-8546-50D33BB19CA2}">
      <dsp:nvSpPr>
        <dsp:cNvPr id="0" name=""/>
        <dsp:cNvSpPr/>
      </dsp:nvSpPr>
      <dsp:spPr>
        <a:xfrm>
          <a:off x="4871963" y="3184289"/>
          <a:ext cx="2290836" cy="1463910"/>
        </a:xfrm>
        <a:prstGeom prst="roundRect">
          <a:avLst>
            <a:gd name="adj" fmla="val 10000"/>
          </a:avLst>
        </a:prstGeom>
        <a:solidFill>
          <a:srgbClr val="CCCCFF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Calibri" pitchFamily="34" charset="0"/>
            </a:rPr>
            <a:t>Not just about C</a:t>
          </a:r>
          <a:endParaRPr lang="en-US" sz="2800" kern="1200" dirty="0">
            <a:solidFill>
              <a:schemeClr val="tx1"/>
            </a:solidFill>
            <a:latin typeface="Calibri" pitchFamily="34" charset="0"/>
          </a:endParaRPr>
        </a:p>
      </dsp:txBody>
      <dsp:txXfrm>
        <a:off x="4914839" y="3227165"/>
        <a:ext cx="2205084" cy="1378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A5380-C5E8-41A8-98EA-6E6657BFA2BB}">
      <dsp:nvSpPr>
        <dsp:cNvPr id="0" name=""/>
        <dsp:cNvSpPr/>
      </dsp:nvSpPr>
      <dsp:spPr>
        <a:xfrm>
          <a:off x="278606" y="0"/>
          <a:ext cx="2057400" cy="1143000"/>
        </a:xfrm>
        <a:prstGeom prst="roundRect">
          <a:avLst>
            <a:gd name="adj" fmla="val 10000"/>
          </a:avLst>
        </a:prstGeom>
        <a:solidFill>
          <a:srgbClr val="99FF66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tx1"/>
              </a:solidFill>
            </a:rPr>
            <a:t>Language constructs</a:t>
          </a:r>
          <a:endParaRPr lang="en-US" sz="3000" kern="1200" dirty="0">
            <a:solidFill>
              <a:schemeClr val="tx1"/>
            </a:solidFill>
          </a:endParaRPr>
        </a:p>
      </dsp:txBody>
      <dsp:txXfrm>
        <a:off x="312083" y="33477"/>
        <a:ext cx="1990446" cy="1076046"/>
      </dsp:txXfrm>
    </dsp:sp>
    <dsp:sp modelId="{5CB5009C-8D8D-450B-B44E-BC1745B36F0C}">
      <dsp:nvSpPr>
        <dsp:cNvPr id="0" name=""/>
        <dsp:cNvSpPr/>
      </dsp:nvSpPr>
      <dsp:spPr>
        <a:xfrm rot="5400000">
          <a:off x="1092994" y="1171575"/>
          <a:ext cx="428625" cy="514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-5400000">
        <a:off x="1153002" y="1214438"/>
        <a:ext cx="308610" cy="300038"/>
      </dsp:txXfrm>
    </dsp:sp>
    <dsp:sp modelId="{D8FE2856-6337-46D8-B288-FD7D97C55222}">
      <dsp:nvSpPr>
        <dsp:cNvPr id="0" name=""/>
        <dsp:cNvSpPr/>
      </dsp:nvSpPr>
      <dsp:spPr>
        <a:xfrm>
          <a:off x="278606" y="1714500"/>
          <a:ext cx="2057400" cy="1143000"/>
        </a:xfrm>
        <a:prstGeom prst="roundRect">
          <a:avLst>
            <a:gd name="adj" fmla="val 10000"/>
          </a:avLst>
        </a:prstGeom>
        <a:solidFill>
          <a:srgbClr val="66FF33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tx1"/>
              </a:solidFill>
            </a:rPr>
            <a:t>Problem solving</a:t>
          </a:r>
          <a:endParaRPr lang="en-US" sz="3000" kern="1200" dirty="0">
            <a:solidFill>
              <a:schemeClr val="tx1"/>
            </a:solidFill>
          </a:endParaRPr>
        </a:p>
      </dsp:txBody>
      <dsp:txXfrm>
        <a:off x="312083" y="1747977"/>
        <a:ext cx="1990446" cy="1076046"/>
      </dsp:txXfrm>
    </dsp:sp>
    <dsp:sp modelId="{9435A4AF-2E39-476D-8667-8CCC23D625C1}">
      <dsp:nvSpPr>
        <dsp:cNvPr id="0" name=""/>
        <dsp:cNvSpPr/>
      </dsp:nvSpPr>
      <dsp:spPr>
        <a:xfrm rot="5400000">
          <a:off x="1092994" y="2886075"/>
          <a:ext cx="428625" cy="514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-5400000">
        <a:off x="1153002" y="2928938"/>
        <a:ext cx="308610" cy="300038"/>
      </dsp:txXfrm>
    </dsp:sp>
    <dsp:sp modelId="{3E30E8D1-5D57-4D72-AABC-282EA4451A4A}">
      <dsp:nvSpPr>
        <dsp:cNvPr id="0" name=""/>
        <dsp:cNvSpPr/>
      </dsp:nvSpPr>
      <dsp:spPr>
        <a:xfrm>
          <a:off x="278606" y="3429000"/>
          <a:ext cx="2057400" cy="1143000"/>
        </a:xfrm>
        <a:prstGeom prst="roundRect">
          <a:avLst>
            <a:gd name="adj" fmla="val 10000"/>
          </a:avLst>
        </a:prstGeom>
        <a:solidFill>
          <a:srgbClr val="00990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tx1"/>
              </a:solidFill>
            </a:rPr>
            <a:t>Coding</a:t>
          </a:r>
          <a:endParaRPr lang="en-US" sz="3000" kern="1200" dirty="0">
            <a:solidFill>
              <a:schemeClr val="tx1"/>
            </a:solidFill>
          </a:endParaRPr>
        </a:p>
      </dsp:txBody>
      <dsp:txXfrm>
        <a:off x="312083" y="3462477"/>
        <a:ext cx="1990446" cy="10760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8/8/2014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2219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1_module_info/sched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2_resources/books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ysoc.nus.edu.sg/~newacc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mailto:tantc@comp.nus.edu.sg" TargetMode="Externa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zhaojin@comp.nus.edu.sg" TargetMode="External"/><Relationship Id="rId5" Type="http://schemas.openxmlformats.org/officeDocument/2006/relationships/hyperlink" Target="mailto:gtan@comp.nus.edu.sg" TargetMode="External"/><Relationship Id="rId10" Type="http://schemas.openxmlformats.org/officeDocument/2006/relationships/image" Target="../media/image9.jpeg"/><Relationship Id="rId4" Type="http://schemas.openxmlformats.org/officeDocument/2006/relationships/hyperlink" Target="mailto:whsu@comp.nus.edu.sg" TargetMode="External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13" Type="http://schemas.openxmlformats.org/officeDocument/2006/relationships/image" Target="../media/image22.jpg"/><Relationship Id="rId3" Type="http://schemas.openxmlformats.org/officeDocument/2006/relationships/image" Target="../media/image12.jpg"/><Relationship Id="rId7" Type="http://schemas.openxmlformats.org/officeDocument/2006/relationships/image" Target="../media/image16.jpg"/><Relationship Id="rId12" Type="http://schemas.openxmlformats.org/officeDocument/2006/relationships/image" Target="../media/image2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11" Type="http://schemas.openxmlformats.org/officeDocument/2006/relationships/image" Target="../media/image20.jpg"/><Relationship Id="rId5" Type="http://schemas.openxmlformats.org/officeDocument/2006/relationships/image" Target="../media/image14.jpg"/><Relationship Id="rId15" Type="http://schemas.openxmlformats.org/officeDocument/2006/relationships/image" Target="../media/image24.jpg"/><Relationship Id="rId10" Type="http://schemas.openxmlformats.org/officeDocument/2006/relationships/image" Target="../media/image19.jpg"/><Relationship Id="rId4" Type="http://schemas.openxmlformats.org/officeDocument/2006/relationships/image" Target="../media/image13.jpg"/><Relationship Id="rId9" Type="http://schemas.openxmlformats.org/officeDocument/2006/relationships/image" Target="../media/image18.jpg"/><Relationship Id="rId14" Type="http://schemas.openxmlformats.org/officeDocument/2006/relationships/image" Target="../media/image2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g"/><Relationship Id="rId4" Type="http://schemas.openxmlformats.org/officeDocument/2006/relationships/image" Target="../media/image2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vle.nus.edu.s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13" Type="http://schemas.microsoft.com/office/2007/relationships/diagramDrawing" Target="../diagrams/drawing2.xml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diagramQuickStyle" Target="../diagrams/quickStyle2.xml"/><Relationship Id="rId5" Type="http://schemas.openxmlformats.org/officeDocument/2006/relationships/image" Target="../media/image32.png"/><Relationship Id="rId10" Type="http://schemas.openxmlformats.org/officeDocument/2006/relationships/diagramLayout" Target="../diagrams/layout2.xml"/><Relationship Id="rId4" Type="http://schemas.openxmlformats.org/officeDocument/2006/relationships/image" Target="../media/image31.png"/><Relationship Id="rId9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Welcome and Administrative Matters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Schedules and Workload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223056" cy="32918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0867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800" dirty="0">
                <a:solidFill>
                  <a:srgbClr val="0000FF"/>
                </a:solidFill>
              </a:rPr>
              <a:t>Lectures:</a:t>
            </a:r>
            <a:r>
              <a:rPr lang="en-GB" sz="2800" dirty="0"/>
              <a:t> </a:t>
            </a:r>
          </a:p>
          <a:p>
            <a:pPr marL="741363" lvl="1" indent="-284163">
              <a:buSzPct val="120000"/>
              <a:buFont typeface="Wingdings" pitchFamily="2" charset="2"/>
              <a:buChar char="§"/>
            </a:pPr>
            <a:r>
              <a:rPr lang="en-GB" sz="2400" dirty="0"/>
              <a:t>3 hours/week.</a:t>
            </a: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800" dirty="0">
                <a:solidFill>
                  <a:srgbClr val="0000FF"/>
                </a:solidFill>
              </a:rPr>
              <a:t>Discussion sessions:</a:t>
            </a:r>
            <a:r>
              <a:rPr lang="en-GB" sz="2800" dirty="0"/>
              <a:t> </a:t>
            </a:r>
          </a:p>
          <a:p>
            <a:pPr marL="741363" lvl="1" indent="-284163">
              <a:buSzPct val="120000"/>
              <a:buFont typeface="Wingdings" pitchFamily="2" charset="2"/>
              <a:buChar char="§"/>
            </a:pPr>
            <a:r>
              <a:rPr lang="en-GB" sz="2400" dirty="0"/>
              <a:t>2 hours/week from week 3.</a:t>
            </a: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800" dirty="0">
                <a:solidFill>
                  <a:srgbClr val="0000FF"/>
                </a:solidFill>
              </a:rPr>
              <a:t>Continual assessments:</a:t>
            </a:r>
          </a:p>
          <a:p>
            <a:pPr marL="741363" lvl="1" indent="-284163">
              <a:buSzPct val="120000"/>
              <a:buFont typeface="Wingdings" pitchFamily="2" charset="2"/>
              <a:buChar char="§"/>
            </a:pPr>
            <a:r>
              <a:rPr lang="en-GB" sz="2400" dirty="0"/>
              <a:t>Take-home lab assignments</a:t>
            </a:r>
          </a:p>
          <a:p>
            <a:pPr marL="741363" lvl="1" indent="-284163">
              <a:buSzPct val="120000"/>
              <a:buFont typeface="Wingdings" pitchFamily="2" charset="2"/>
              <a:buChar char="§"/>
            </a:pPr>
            <a:r>
              <a:rPr lang="en-GB" sz="2400" dirty="0"/>
              <a:t>2 Practical </a:t>
            </a:r>
            <a:r>
              <a:rPr lang="en-GB" sz="2400" dirty="0" smtClean="0"/>
              <a:t>Exams (Saturdays)</a:t>
            </a:r>
            <a:endParaRPr lang="en-GB" sz="2400" dirty="0"/>
          </a:p>
          <a:p>
            <a:pPr marL="741363" lvl="1" indent="-284163"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Mid-Semester Test (Saturday)</a:t>
            </a:r>
            <a:endParaRPr lang="en-GB" sz="2400" dirty="0"/>
          </a:p>
          <a:p>
            <a:pPr marL="741363" lvl="1" indent="-284163">
              <a:buSzPct val="120000"/>
              <a:buFont typeface="Wingdings" pitchFamily="2" charset="2"/>
              <a:buChar char="§"/>
            </a:pPr>
            <a:r>
              <a:rPr lang="en-GB" sz="2400" dirty="0"/>
              <a:t>Final Exam</a:t>
            </a: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800" dirty="0"/>
              <a:t>Refer to module website </a:t>
            </a:r>
            <a:r>
              <a:rPr lang="en-GB" sz="2000" dirty="0">
                <a:hlinkClick r:id="rId3"/>
              </a:rPr>
              <a:t>http://www.comp.nus.edu.sg/~cs1010/1_module_info/sched.html</a:t>
            </a:r>
            <a:r>
              <a:rPr lang="en-GB" sz="2000" dirty="0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09547" y="3518909"/>
            <a:ext cx="3333509" cy="156966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/>
              <a:t>Please mark down the dates of all the tests</a:t>
            </a:r>
            <a:r>
              <a:rPr lang="en-US" sz="2400" dirty="0" smtClean="0"/>
              <a:t>!</a:t>
            </a:r>
          </a:p>
          <a:p>
            <a:pPr>
              <a:defRPr/>
            </a:pPr>
            <a:r>
              <a:rPr lang="en-US" sz="2400" dirty="0" smtClean="0">
                <a:solidFill>
                  <a:srgbClr val="C00000"/>
                </a:solidFill>
              </a:rPr>
              <a:t>Inform us of clashes in advance!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1069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10005870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Reference Book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19999" y="18288"/>
            <a:ext cx="1144621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199"/>
            <a:ext cx="5584526" cy="2322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3200" dirty="0">
                <a:solidFill>
                  <a:srgbClr val="0000FF"/>
                </a:solidFill>
              </a:rPr>
              <a:t>C Programming: </a:t>
            </a:r>
            <a:br>
              <a:rPr lang="en-GB" sz="3200" dirty="0">
                <a:solidFill>
                  <a:srgbClr val="0000FF"/>
                </a:solidFill>
              </a:rPr>
            </a:br>
            <a:r>
              <a:rPr lang="en-GB" sz="3000" dirty="0">
                <a:solidFill>
                  <a:srgbClr val="0000FF"/>
                </a:solidFill>
              </a:rPr>
              <a:t>A Q&amp;A </a:t>
            </a:r>
            <a:r>
              <a:rPr lang="en-GB" sz="3000" dirty="0" smtClean="0">
                <a:solidFill>
                  <a:srgbClr val="0000FF"/>
                </a:solidFill>
              </a:rPr>
              <a:t>Approach</a:t>
            </a:r>
            <a:r>
              <a:rPr lang="en-GB" sz="3000" dirty="0"/>
              <a:t>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by </a:t>
            </a:r>
            <a:r>
              <a:rPr lang="en-GB" sz="2800" dirty="0"/>
              <a:t>H.H. Tan and T.B. </a:t>
            </a:r>
            <a:r>
              <a:rPr lang="en-GB" sz="2800" dirty="0" err="1"/>
              <a:t>D’Orazio</a:t>
            </a:r>
            <a:r>
              <a:rPr lang="en-GB" sz="2800" dirty="0"/>
              <a:t>, S.H. Or and Marian M.Y. Choy, </a:t>
            </a:r>
            <a:r>
              <a:rPr lang="en-GB" sz="2800" dirty="0" smtClean="0"/>
              <a:t>McGraw-Hill</a:t>
            </a:r>
            <a:endParaRPr lang="en-US" sz="2800" dirty="0" smtClean="0"/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519320" y="3709685"/>
            <a:ext cx="4853391" cy="116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800" kern="0" dirty="0"/>
              <a:t>See module website for more </a:t>
            </a:r>
            <a:r>
              <a:rPr lang="en-GB" sz="2800" kern="0" dirty="0" smtClean="0"/>
              <a:t>information</a:t>
            </a:r>
            <a:endParaRPr lang="en-US" sz="2800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5051385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6688" lvl="1" indent="-7938">
              <a:spcBef>
                <a:spcPct val="20000"/>
              </a:spcBef>
              <a:buClr>
                <a:schemeClr val="accent2"/>
              </a:buClr>
              <a:buSzPct val="120000"/>
              <a:defRPr/>
            </a:pPr>
            <a:r>
              <a:rPr lang="en-GB" sz="2200" kern="0" dirty="0" smtClean="0">
                <a:latin typeface="+mn-lt"/>
                <a:cs typeface="+mn-cs"/>
                <a:hlinkClick r:id="rId3"/>
              </a:rPr>
              <a:t>http://www.comp.nus.edu.sg/~cs1010/2_resources/books.html</a:t>
            </a:r>
            <a:r>
              <a:rPr lang="en-GB" sz="2200" kern="0" dirty="0" smtClean="0">
                <a:latin typeface="+mn-lt"/>
                <a:cs typeface="+mn-cs"/>
              </a:rPr>
              <a:t> </a:t>
            </a:r>
            <a:endParaRPr lang="en-GB" sz="2200" kern="0" dirty="0">
              <a:latin typeface="+mn-lt"/>
              <a:cs typeface="+mn-cs"/>
            </a:endParaRPr>
          </a:p>
        </p:txBody>
      </p:sp>
      <p:pic>
        <p:nvPicPr>
          <p:cNvPr id="11" name="Picture 10" descr="Tan_Dorazio_Or_Choy_cov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92368" y="1060048"/>
            <a:ext cx="2694432" cy="34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9127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Mathematics in Programming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134894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12180" y="1327230"/>
            <a:ext cx="7848600" cy="4066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 smtClean="0"/>
              <a:t>Some common concepts encountered in programming</a:t>
            </a:r>
          </a:p>
          <a:p>
            <a:pPr marL="682625" lvl="1" indent="-334963" fontAlgn="auto"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0000FF"/>
                </a:solidFill>
              </a:rPr>
              <a:t>Prime numbers</a:t>
            </a:r>
          </a:p>
          <a:p>
            <a:pPr marL="682625" lvl="1" indent="-334963" fontAlgn="auto"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0000FF"/>
                </a:solidFill>
              </a:rPr>
              <a:t>Complex numbers</a:t>
            </a:r>
          </a:p>
          <a:p>
            <a:pPr marL="682625" lvl="1" indent="-334963" fontAlgn="auto"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0000FF"/>
                </a:solidFill>
              </a:rPr>
              <a:t>Polynomials</a:t>
            </a:r>
          </a:p>
          <a:p>
            <a:pPr marL="682625" lvl="1" indent="-334963" fontAlgn="auto"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0000FF"/>
                </a:solidFill>
              </a:rPr>
              <a:t>Matrices</a:t>
            </a:r>
          </a:p>
          <a:p>
            <a:pPr marL="347663" indent="-347663" fontAlgn="auto"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 smtClean="0"/>
              <a:t>Mathematical maturity desirable</a:t>
            </a:r>
          </a:p>
        </p:txBody>
      </p:sp>
    </p:spTree>
    <p:extLst>
      <p:ext uri="{BB962C8B-B14F-4D97-AF65-F5344CB8AC3E}">
        <p14:creationId xmlns:p14="http://schemas.microsoft.com/office/powerpoint/2010/main" val="21853562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err="1" smtClean="0">
                <a:solidFill>
                  <a:srgbClr val="0000FF"/>
                </a:solidFill>
              </a:rPr>
              <a:t>sunfire</a:t>
            </a:r>
            <a:r>
              <a:rPr lang="en-GB" sz="4000" dirty="0" smtClean="0">
                <a:solidFill>
                  <a:srgbClr val="0000FF"/>
                </a:solidFill>
              </a:rPr>
              <a:t> Account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19999" y="18288"/>
            <a:ext cx="1154349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12180" y="1327230"/>
            <a:ext cx="7848600" cy="4066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 smtClean="0"/>
              <a:t>You need a UNIX account on the </a:t>
            </a:r>
            <a:r>
              <a:rPr lang="en-GB" sz="3200" dirty="0" err="1" smtClean="0"/>
              <a:t>sunfire</a:t>
            </a:r>
            <a:r>
              <a:rPr lang="en-GB" sz="3200" dirty="0" smtClean="0"/>
              <a:t> server</a:t>
            </a:r>
          </a:p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 smtClean="0"/>
              <a:t>If you haven’t got one, create one at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 smtClean="0">
                <a:solidFill>
                  <a:srgbClr val="0000FF"/>
                </a:solidFill>
                <a:hlinkClick r:id="rId3"/>
              </a:rPr>
              <a:t>https://mysoc.nus.edu.sg/~newacct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</a:p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 smtClean="0"/>
              <a:t>This account is different from your NUSNET account</a:t>
            </a:r>
          </a:p>
        </p:txBody>
      </p:sp>
    </p:spTree>
    <p:extLst>
      <p:ext uri="{BB962C8B-B14F-4D97-AF65-F5344CB8AC3E}">
        <p14:creationId xmlns:p14="http://schemas.microsoft.com/office/powerpoint/2010/main" val="4007929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CS1010 Student Handbook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1430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8" name="Picture 4" descr="magicboo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86200"/>
            <a:ext cx="1524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1143000"/>
            <a:ext cx="6172200" cy="5341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734011" y="727501"/>
            <a:ext cx="2255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Tracking your own progress.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032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Messages for CS1010 Students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134894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12179" y="1327229"/>
            <a:ext cx="8166871" cy="50115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 smtClean="0"/>
              <a:t>Be prepared to work </a:t>
            </a:r>
            <a:r>
              <a:rPr lang="en-GB" sz="3200" dirty="0" smtClean="0">
                <a:solidFill>
                  <a:srgbClr val="C00000"/>
                </a:solidFill>
              </a:rPr>
              <a:t>Really </a:t>
            </a:r>
            <a:r>
              <a:rPr lang="en-GB" sz="3200" dirty="0" err="1" smtClean="0">
                <a:solidFill>
                  <a:srgbClr val="C00000"/>
                </a:solidFill>
              </a:rPr>
              <a:t>Really</a:t>
            </a:r>
            <a:r>
              <a:rPr lang="en-GB" sz="3200" dirty="0" smtClean="0">
                <a:solidFill>
                  <a:srgbClr val="C00000"/>
                </a:solidFill>
              </a:rPr>
              <a:t> HARD</a:t>
            </a:r>
            <a:r>
              <a:rPr lang="en-GB" sz="3200" dirty="0" smtClean="0"/>
              <a:t>!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800" dirty="0" smtClean="0"/>
              <a:t>Lots of </a:t>
            </a:r>
            <a:r>
              <a:rPr lang="en-GB" sz="2800" dirty="0" smtClean="0">
                <a:solidFill>
                  <a:srgbClr val="C00000"/>
                </a:solidFill>
              </a:rPr>
              <a:t>self-practice</a:t>
            </a:r>
            <a:r>
              <a:rPr lang="en-GB" sz="2800" dirty="0" smtClean="0"/>
              <a:t> (we will provide you with many practice exercises)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800" dirty="0" smtClean="0"/>
              <a:t>A lot of doubts can be answered by </a:t>
            </a:r>
            <a:r>
              <a:rPr lang="en-GB" sz="2800" dirty="0" smtClean="0">
                <a:solidFill>
                  <a:srgbClr val="C00000"/>
                </a:solidFill>
              </a:rPr>
              <a:t>yourself</a:t>
            </a:r>
            <a:r>
              <a:rPr lang="en-GB" sz="2800" dirty="0" smtClean="0"/>
              <a:t>, by writing programs and testing them out by </a:t>
            </a:r>
            <a:r>
              <a:rPr lang="en-GB" sz="2800" dirty="0" smtClean="0">
                <a:solidFill>
                  <a:srgbClr val="C00000"/>
                </a:solidFill>
              </a:rPr>
              <a:t>yourself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C00000"/>
                </a:solidFill>
              </a:rPr>
              <a:t>Explore and ask questions</a:t>
            </a:r>
            <a:r>
              <a:rPr lang="en-GB" sz="2800" dirty="0" smtClean="0"/>
              <a:t>, a lot of them, in class and outside class (IVLE forums)</a:t>
            </a:r>
          </a:p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 smtClean="0"/>
              <a:t>Clear your doubts as soon as you can</a:t>
            </a:r>
          </a:p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 smtClean="0"/>
              <a:t>Be open-minded</a:t>
            </a:r>
          </a:p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 smtClean="0"/>
              <a:t>Do your </a:t>
            </a:r>
            <a:r>
              <a:rPr lang="en-GB" sz="3200" dirty="0" smtClean="0">
                <a:solidFill>
                  <a:srgbClr val="C00000"/>
                </a:solidFill>
              </a:rPr>
              <a:t>own work</a:t>
            </a:r>
            <a:r>
              <a:rPr lang="en-GB" sz="3200" dirty="0" smtClean="0"/>
              <a:t>, do not plagiarise</a:t>
            </a:r>
          </a:p>
        </p:txBody>
      </p:sp>
    </p:spTree>
    <p:extLst>
      <p:ext uri="{BB962C8B-B14F-4D97-AF65-F5344CB8AC3E}">
        <p14:creationId xmlns:p14="http://schemas.microsoft.com/office/powerpoint/2010/main" val="30653682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CS1010 Grading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173804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12179" y="1327229"/>
            <a:ext cx="8166871" cy="51805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0000FF"/>
                </a:solidFill>
              </a:rPr>
              <a:t>CS1010 grading is NOT by bell curve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Every student who deserves an A will get it; there is no quota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On the other hand, we are also free to fail students who do not meet the standard as there is no quota too</a:t>
            </a:r>
          </a:p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800" dirty="0" err="1" smtClean="0">
                <a:solidFill>
                  <a:srgbClr val="0000FF"/>
                </a:solidFill>
              </a:rPr>
              <a:t>Gradeless</a:t>
            </a:r>
            <a:r>
              <a:rPr lang="en-GB" sz="2800" dirty="0" smtClean="0">
                <a:solidFill>
                  <a:srgbClr val="0000FF"/>
                </a:solidFill>
              </a:rPr>
              <a:t> first semester </a:t>
            </a:r>
            <a:r>
              <a:rPr lang="en-GB" sz="2800" dirty="0" smtClean="0"/>
              <a:t>– you still </a:t>
            </a:r>
            <a:r>
              <a:rPr lang="en-GB" sz="2800" dirty="0" smtClean="0">
                <a:solidFill>
                  <a:srgbClr val="C00000"/>
                </a:solidFill>
              </a:rPr>
              <a:t>need to work hard in CS1010</a:t>
            </a:r>
            <a:r>
              <a:rPr lang="en-GB" sz="2800" dirty="0" smtClean="0"/>
              <a:t> for 2 reasons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To get a Satisfactory grade for SU, you must attain at least a C grade (not D grade)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A solid foundation in the programming is important, as CS1010 is the pre-requisite to CS1020 module, which is very much tougher and uses a different programming language (Java)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6114530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Quotes for CS1010 Students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183532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12180" y="1327229"/>
            <a:ext cx="7848600" cy="501157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 smtClean="0"/>
              <a:t>Before you succeed, you must fail many times.</a:t>
            </a:r>
          </a:p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 smtClean="0">
                <a:solidFill>
                  <a:srgbClr val="C00000"/>
                </a:solidFill>
              </a:rPr>
              <a:t>Don’t ask me what this code does, trace it yourself!</a:t>
            </a:r>
          </a:p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 smtClean="0"/>
              <a:t>Think! Think! Think!</a:t>
            </a:r>
          </a:p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 smtClean="0">
                <a:solidFill>
                  <a:srgbClr val="C00000"/>
                </a:solidFill>
              </a:rPr>
              <a:t>Practise! Practise! Practise!</a:t>
            </a:r>
          </a:p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 smtClean="0"/>
              <a:t>It’s all about logic. Every step must be clear to you and whoever is reading your code.</a:t>
            </a:r>
          </a:p>
        </p:txBody>
      </p:sp>
    </p:spTree>
    <p:extLst>
      <p:ext uri="{BB962C8B-B14F-4D97-AF65-F5344CB8AC3E}">
        <p14:creationId xmlns:p14="http://schemas.microsoft.com/office/powerpoint/2010/main" val="20644007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19999" y="18288"/>
            <a:ext cx="1212715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Welcome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8" name="Picture 14" descr="backtoschoo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2460" y="2029427"/>
            <a:ext cx="2159000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welcome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3298" y="671331"/>
            <a:ext cx="39973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8" descr="star_smal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58200" y="3657600"/>
            <a:ext cx="4445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9" descr="star_smal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48600" y="1219200"/>
            <a:ext cx="4445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0" descr="star_smal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4800" y="5257800"/>
            <a:ext cx="4445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1" descr="star_smal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6400800"/>
            <a:ext cx="4445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2" descr="star_smal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1066800"/>
            <a:ext cx="4445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3" descr="star_smal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3886200"/>
            <a:ext cx="4445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star_smal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5257800"/>
            <a:ext cx="4445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 descr="zhaoji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31058" y="2397727"/>
            <a:ext cx="800100" cy="1066800"/>
          </a:xfrm>
          <a:prstGeom prst="rect">
            <a:avLst/>
          </a:prstGeom>
        </p:spPr>
      </p:pic>
      <p:pic>
        <p:nvPicPr>
          <p:cNvPr id="21" name="Picture 20" descr="gta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636129" y="2321527"/>
            <a:ext cx="857250" cy="1143000"/>
          </a:xfrm>
          <a:prstGeom prst="rect">
            <a:avLst/>
          </a:prstGeom>
        </p:spPr>
      </p:pic>
      <p:pic>
        <p:nvPicPr>
          <p:cNvPr id="22" name="[Picture 21]" descr="whsu_thumb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840371" y="4370011"/>
            <a:ext cx="792089" cy="1018400"/>
          </a:xfrm>
          <a:prstGeom prst="rect">
            <a:avLst/>
          </a:prstGeom>
        </p:spPr>
      </p:pic>
      <p:pic>
        <p:nvPicPr>
          <p:cNvPr id="23" name="Picture 22" descr="tantc_thumb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509839" y="4420376"/>
            <a:ext cx="792088" cy="1018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62408505330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Lecturers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1946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Welcome </a:t>
            </a:r>
            <a:r>
              <a:rPr lang="en-US" dirty="0"/>
              <a:t>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278093"/>
              </p:ext>
            </p:extLst>
          </p:nvPr>
        </p:nvGraphicFramePr>
        <p:xfrm>
          <a:off x="1633487" y="1143000"/>
          <a:ext cx="5587678" cy="5128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3839"/>
                <a:gridCol w="2793839"/>
              </a:tblGrid>
              <a:tr h="2514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C00000"/>
                          </a:solidFill>
                        </a:rPr>
                        <a:t>Mr</a:t>
                      </a:r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  Tan Tuck Choy, Aaron</a:t>
                      </a: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pPr>
                        <a:tabLst>
                          <a:tab pos="231775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	Sectional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groups</a:t>
                      </a:r>
                      <a:r>
                        <a:rPr lang="en-US" sz="1200" baseline="0" smtClean="0">
                          <a:solidFill>
                            <a:schemeClr val="tx1"/>
                          </a:solidFill>
                        </a:rPr>
                        <a:t>: SG3, SG31</a:t>
                      </a:r>
                      <a:endParaRPr lang="en-US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tabLst>
                          <a:tab pos="231775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	Office: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COM1 #03-12</a:t>
                      </a:r>
                    </a:p>
                    <a:p>
                      <a:pPr>
                        <a:tabLst>
                          <a:tab pos="231775" algn="l"/>
                        </a:tabLst>
                      </a:pPr>
                      <a:r>
                        <a:rPr lang="en-US" sz="1200" u="none" baseline="0" dirty="0" smtClean="0">
                          <a:solidFill>
                            <a:schemeClr val="tx1"/>
                          </a:solidFill>
                        </a:rPr>
                        <a:t>	</a:t>
                      </a:r>
                      <a:r>
                        <a:rPr lang="en-US" sz="1200" u="none" baseline="0" dirty="0" smtClean="0">
                          <a:solidFill>
                            <a:schemeClr val="tx1"/>
                          </a:solidFill>
                          <a:hlinkClick r:id="rId3"/>
                        </a:rPr>
                        <a:t>tantc@comp.nus.edu.sg</a:t>
                      </a:r>
                      <a:r>
                        <a:rPr lang="en-US" sz="120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rgbClr val="DDD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</a:rPr>
                        <a:t>Prof. Wynne </a:t>
                      </a:r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Hsu</a:t>
                      </a: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	Sectional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groups</a:t>
                      </a:r>
                      <a:r>
                        <a:rPr lang="en-US" sz="1200" baseline="0" smtClean="0">
                          <a:solidFill>
                            <a:schemeClr val="tx1"/>
                          </a:solidFill>
                        </a:rPr>
                        <a:t>: SG1, SG2</a:t>
                      </a:r>
                      <a:endParaRPr lang="en-US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	Office: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COM2 #03-05</a:t>
                      </a:r>
                    </a:p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	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hlinkClick r:id="rId4"/>
                        </a:rPr>
                        <a:t>whsu@comp.nus.edu.sg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146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</a:rPr>
                        <a:t>A/P Tan Soon </a:t>
                      </a:r>
                      <a:r>
                        <a:rPr lang="en-US" sz="1400" b="1" dirty="0" err="1" smtClean="0">
                          <a:solidFill>
                            <a:srgbClr val="C00000"/>
                          </a:solidFill>
                        </a:rPr>
                        <a:t>Huat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</a:rPr>
                        <a:t>, Gary</a:t>
                      </a: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	Sectional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group: SG33</a:t>
                      </a:r>
                    </a:p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	Office: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COM2 #03-50</a:t>
                      </a:r>
                    </a:p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	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hlinkClick r:id="rId5"/>
                        </a:rPr>
                        <a:t>gtan@comp.nus.edu.sg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2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rgbClr val="C00000"/>
                          </a:solidFill>
                        </a:rPr>
                        <a:t>Dr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</a:rPr>
                        <a:t> Zhao Jin</a:t>
                      </a: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endParaRPr lang="en-US" sz="1050" dirty="0" smtClean="0">
                        <a:solidFill>
                          <a:srgbClr val="9933FF"/>
                        </a:solidFill>
                      </a:endParaRPr>
                    </a:p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	Sectional group</a:t>
                      </a:r>
                      <a:r>
                        <a:rPr lang="en-US" sz="1200" b="1" smtClean="0">
                          <a:solidFill>
                            <a:schemeClr val="tx1"/>
                          </a:solidFill>
                        </a:rPr>
                        <a:t>: SG32</a:t>
                      </a:r>
                      <a:endParaRPr lang="en-US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	Office: COM2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#02-50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	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hlinkClick r:id="rId6"/>
                        </a:rPr>
                        <a:t>zhaojin@comp.nus.edu.sg</a:t>
                      </a:r>
                      <a:endParaRPr lang="en-US" sz="12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DDDFF"/>
                    </a:solidFill>
                  </a:tcPr>
                </a:tc>
              </a:tr>
            </a:tbl>
          </a:graphicData>
        </a:graphic>
      </p:graphicFrame>
      <p:pic>
        <p:nvPicPr>
          <p:cNvPr id="14" name="Picture 15" descr="tantc2.gi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19287" y="1428750"/>
            <a:ext cx="11493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zhaoji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127702" y="4000500"/>
            <a:ext cx="1143000" cy="1524000"/>
          </a:xfrm>
          <a:prstGeom prst="rect">
            <a:avLst/>
          </a:prstGeom>
        </p:spPr>
      </p:pic>
      <p:pic>
        <p:nvPicPr>
          <p:cNvPr id="17" name="Picture 16" descr="gtan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382787" y="4038600"/>
            <a:ext cx="1085850" cy="1447800"/>
          </a:xfrm>
          <a:prstGeom prst="rect">
            <a:avLst/>
          </a:prstGeom>
        </p:spPr>
      </p:pic>
      <p:pic>
        <p:nvPicPr>
          <p:cNvPr id="18" name="[Picture 21]" descr="whsu_thumb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155094" y="1428749"/>
            <a:ext cx="1115608" cy="143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7625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Discussion Leaders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1946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1560" y="1201407"/>
            <a:ext cx="53320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4813" indent="-404813">
              <a:buFont typeface="+mj-lt"/>
              <a:buAutoNum type="arabicPeriod"/>
            </a:pPr>
            <a:r>
              <a:rPr lang="en-US" sz="2400" dirty="0" err="1"/>
              <a:t>Ang</a:t>
            </a:r>
            <a:r>
              <a:rPr lang="en-US" sz="2400" dirty="0"/>
              <a:t> Civics (COM3</a:t>
            </a:r>
            <a:r>
              <a:rPr lang="en-US" sz="2400" dirty="0" smtClean="0"/>
              <a:t>)</a:t>
            </a:r>
          </a:p>
          <a:p>
            <a:pPr marL="404813" indent="-404813">
              <a:buFont typeface="+mj-lt"/>
              <a:buAutoNum type="arabicPeriod"/>
            </a:pPr>
            <a:r>
              <a:rPr lang="en-US" sz="2400" dirty="0" smtClean="0"/>
              <a:t>Bai </a:t>
            </a:r>
            <a:r>
              <a:rPr lang="en-US" sz="2400" dirty="0" err="1" smtClean="0"/>
              <a:t>Xuefeng</a:t>
            </a:r>
            <a:r>
              <a:rPr lang="en-US" sz="2400" dirty="0" smtClean="0"/>
              <a:t> (COM3)</a:t>
            </a:r>
          </a:p>
          <a:p>
            <a:pPr marL="404813" indent="-404813">
              <a:buFont typeface="+mj-lt"/>
              <a:buAutoNum type="arabicPeriod"/>
            </a:pPr>
            <a:r>
              <a:rPr lang="en-US" sz="2400" dirty="0" smtClean="0"/>
              <a:t>Chan </a:t>
            </a:r>
            <a:r>
              <a:rPr lang="en-US" sz="2400" dirty="0" err="1" smtClean="0"/>
              <a:t>Hou</a:t>
            </a:r>
            <a:r>
              <a:rPr lang="en-US" sz="2400" dirty="0" smtClean="0"/>
              <a:t> Cheng (COM3)</a:t>
            </a:r>
            <a:endParaRPr lang="en-US" sz="2400" dirty="0"/>
          </a:p>
          <a:p>
            <a:pPr marL="404813" indent="-404813">
              <a:buFont typeface="+mj-lt"/>
              <a:buAutoNum type="arabicPeriod"/>
            </a:pPr>
            <a:r>
              <a:rPr lang="en-US" sz="2400" dirty="0"/>
              <a:t>Han En Chou (COM3)</a:t>
            </a:r>
          </a:p>
          <a:p>
            <a:pPr marL="404813" indent="-404813">
              <a:buFont typeface="+mj-lt"/>
              <a:buAutoNum type="arabicPeriod"/>
            </a:pPr>
            <a:r>
              <a:rPr lang="en-US" sz="2400" dirty="0" err="1"/>
              <a:t>Hui</a:t>
            </a:r>
            <a:r>
              <a:rPr lang="en-US" sz="2400" dirty="0"/>
              <a:t> </a:t>
            </a:r>
            <a:r>
              <a:rPr lang="en-US" sz="2400" dirty="0" err="1"/>
              <a:t>Hui</a:t>
            </a:r>
            <a:r>
              <a:rPr lang="en-US" sz="2400" dirty="0"/>
              <a:t> (COM3)</a:t>
            </a:r>
            <a:endParaRPr lang="en-US" sz="2400" strike="sngStrike" dirty="0">
              <a:solidFill>
                <a:srgbClr val="FF0000"/>
              </a:solidFill>
            </a:endParaRPr>
          </a:p>
          <a:p>
            <a:pPr marL="404813" indent="-404813">
              <a:buFont typeface="+mj-lt"/>
              <a:buAutoNum type="arabicPeriod"/>
            </a:pPr>
            <a:r>
              <a:rPr lang="en-US" sz="2400" dirty="0" smtClean="0"/>
              <a:t>Jeffrey </a:t>
            </a:r>
            <a:r>
              <a:rPr lang="en-US" sz="2400" dirty="0" err="1"/>
              <a:t>Effendy</a:t>
            </a:r>
            <a:r>
              <a:rPr lang="en-US" sz="2400" dirty="0"/>
              <a:t> (COM2</a:t>
            </a:r>
            <a:r>
              <a:rPr lang="en-US" sz="2400" dirty="0" smtClean="0"/>
              <a:t>)</a:t>
            </a:r>
            <a:endParaRPr lang="en-US" sz="2400" dirty="0"/>
          </a:p>
          <a:p>
            <a:pPr marL="404813" indent="-404813">
              <a:buFont typeface="+mj-lt"/>
              <a:buAutoNum type="arabicPeriod"/>
            </a:pPr>
            <a:r>
              <a:rPr lang="en-US" sz="2400" dirty="0"/>
              <a:t>Jonathan Darryl </a:t>
            </a:r>
            <a:r>
              <a:rPr lang="en-US" sz="2400" dirty="0" err="1"/>
              <a:t>Widjaja</a:t>
            </a:r>
            <a:r>
              <a:rPr lang="en-US" sz="2400" dirty="0"/>
              <a:t> (COM3)</a:t>
            </a:r>
          </a:p>
          <a:p>
            <a:pPr marL="404813" indent="-404813">
              <a:buFont typeface="+mj-lt"/>
              <a:buAutoNum type="arabicPeriod"/>
            </a:pPr>
            <a:r>
              <a:rPr lang="en-US" sz="2400" dirty="0" smtClean="0"/>
              <a:t>Liu </a:t>
            </a:r>
            <a:r>
              <a:rPr lang="en-US" sz="2400" dirty="0" err="1" smtClean="0"/>
              <a:t>Rensheng</a:t>
            </a:r>
            <a:r>
              <a:rPr lang="en-US" sz="2400" dirty="0" smtClean="0"/>
              <a:t> (COM3) </a:t>
            </a:r>
          </a:p>
          <a:p>
            <a:pPr marL="404813" indent="-404813">
              <a:buFont typeface="+mj-lt"/>
              <a:buAutoNum type="arabicPeriod"/>
            </a:pPr>
            <a:r>
              <a:rPr lang="en-US" sz="2400" dirty="0" err="1" smtClean="0"/>
              <a:t>Shubhendra</a:t>
            </a:r>
            <a:r>
              <a:rPr lang="en-US" sz="2400" smtClean="0"/>
              <a:t> Agrawal (CEG3)</a:t>
            </a:r>
            <a:endParaRPr lang="en-US" sz="2400" dirty="0" smtClean="0"/>
          </a:p>
          <a:p>
            <a:pPr marL="404813" indent="-404813">
              <a:buFont typeface="+mj-lt"/>
              <a:buAutoNum type="arabicPeriod"/>
            </a:pPr>
            <a:r>
              <a:rPr lang="en-US" sz="2400" dirty="0" err="1" smtClean="0"/>
              <a:t>Supraja</a:t>
            </a:r>
            <a:r>
              <a:rPr lang="en-US" sz="2400" dirty="0" smtClean="0"/>
              <a:t> </a:t>
            </a:r>
            <a:r>
              <a:rPr lang="en-US" sz="2400" dirty="0" err="1" smtClean="0"/>
              <a:t>Bhavani</a:t>
            </a:r>
            <a:r>
              <a:rPr lang="en-US" sz="2400" dirty="0" smtClean="0"/>
              <a:t> </a:t>
            </a:r>
            <a:r>
              <a:rPr lang="en-US" sz="2400" dirty="0" err="1" smtClean="0"/>
              <a:t>Sekhar</a:t>
            </a:r>
            <a:r>
              <a:rPr lang="en-US" sz="2400" dirty="0" smtClean="0"/>
              <a:t> (COM3)</a:t>
            </a:r>
          </a:p>
          <a:p>
            <a:pPr marL="404813" indent="-404813">
              <a:buFont typeface="+mj-lt"/>
              <a:buAutoNum type="arabicPeriod"/>
            </a:pPr>
            <a:r>
              <a:rPr lang="en-US" sz="2400" dirty="0"/>
              <a:t>Wang Chao (</a:t>
            </a:r>
            <a:r>
              <a:rPr lang="en-US" sz="2400" dirty="0" smtClean="0"/>
              <a:t>COM2)</a:t>
            </a:r>
            <a:endParaRPr lang="en-US" sz="2400" strike="sngStrike" dirty="0">
              <a:solidFill>
                <a:srgbClr val="FF0000"/>
              </a:solidFill>
            </a:endParaRPr>
          </a:p>
          <a:p>
            <a:pPr marL="404813" indent="-404813">
              <a:buFont typeface="+mj-lt"/>
              <a:buAutoNum type="arabicPeriod"/>
            </a:pPr>
            <a:r>
              <a:rPr lang="en-US" sz="2400" dirty="0" smtClean="0"/>
              <a:t>Xia </a:t>
            </a:r>
            <a:r>
              <a:rPr lang="en-US" sz="2400" dirty="0"/>
              <a:t>Lu (</a:t>
            </a:r>
            <a:r>
              <a:rPr lang="en-US" sz="2400" dirty="0" smtClean="0"/>
              <a:t>COM2)</a:t>
            </a:r>
          </a:p>
          <a:p>
            <a:pPr marL="404813" indent="-404813">
              <a:buFont typeface="+mj-lt"/>
              <a:buAutoNum type="arabicPeriod"/>
            </a:pPr>
            <a:r>
              <a:rPr lang="en-US" sz="2400" dirty="0" smtClean="0"/>
              <a:t>Zhao </a:t>
            </a:r>
            <a:r>
              <a:rPr lang="en-US" sz="2400" dirty="0" err="1" smtClean="0"/>
              <a:t>Pengran</a:t>
            </a:r>
            <a:r>
              <a:rPr lang="en-US" sz="2400" dirty="0" smtClean="0"/>
              <a:t> (COM3)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640" y="3551711"/>
            <a:ext cx="666750" cy="885825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592" y="4644331"/>
            <a:ext cx="666750" cy="885825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640" y="2429569"/>
            <a:ext cx="666750" cy="885825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592" y="5720335"/>
            <a:ext cx="666750" cy="885825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640" y="4644331"/>
            <a:ext cx="666750" cy="88582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238" y="4644331"/>
            <a:ext cx="666750" cy="885825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238" y="2434009"/>
            <a:ext cx="666750" cy="885825"/>
          </a:xfrm>
          <a:prstGeom prst="rect">
            <a:avLst/>
          </a:prstGeom>
        </p:spPr>
      </p:pic>
      <p:cxnSp>
        <p:nvCxnSpPr>
          <p:cNvPr id="43" name="Straight Connector 42"/>
          <p:cNvCxnSpPr/>
          <p:nvPr/>
        </p:nvCxnSpPr>
        <p:spPr>
          <a:xfrm>
            <a:off x="475928" y="2327575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75928" y="3407695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75928" y="4559823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89576" y="5636174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4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640" y="1350627"/>
            <a:ext cx="666750" cy="885825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592" y="1350626"/>
            <a:ext cx="666750" cy="88582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238" y="1350627"/>
            <a:ext cx="666750" cy="885825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592" y="2429568"/>
            <a:ext cx="666750" cy="885825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592" y="3558892"/>
            <a:ext cx="666750" cy="885825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238" y="3593369"/>
            <a:ext cx="66675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1786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Graders</a:t>
            </a:r>
          </a:p>
        </p:txBody>
      </p:sp>
      <p:sp>
        <p:nvSpPr>
          <p:cNvPr id="1946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1294720"/>
            <a:ext cx="49208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4813" indent="-404813">
              <a:spcBef>
                <a:spcPts val="600"/>
              </a:spcBef>
              <a:buFont typeface="+mj-lt"/>
              <a:buAutoNum type="arabicPeriod"/>
            </a:pPr>
            <a:r>
              <a:rPr lang="en-US" sz="2000" dirty="0" smtClean="0"/>
              <a:t>An </a:t>
            </a:r>
            <a:r>
              <a:rPr lang="en-US" sz="2000" dirty="0" err="1" smtClean="0"/>
              <a:t>Jiangze</a:t>
            </a:r>
            <a:endParaRPr lang="en-US" sz="2000" dirty="0" smtClean="0"/>
          </a:p>
          <a:p>
            <a:pPr marL="404813" indent="-404813">
              <a:spcBef>
                <a:spcPts val="600"/>
              </a:spcBef>
              <a:buFont typeface="+mj-lt"/>
              <a:buAutoNum type="arabicPeriod"/>
            </a:pPr>
            <a:r>
              <a:rPr lang="en-US" sz="2000" dirty="0" err="1" smtClean="0"/>
              <a:t>Gu</a:t>
            </a:r>
            <a:r>
              <a:rPr lang="en-US" sz="2000" dirty="0" smtClean="0"/>
              <a:t> </a:t>
            </a:r>
            <a:r>
              <a:rPr lang="en-US" sz="2000" dirty="0" err="1" smtClean="0"/>
              <a:t>Junchao</a:t>
            </a:r>
            <a:endParaRPr lang="en-US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161" y="1346103"/>
            <a:ext cx="666750" cy="8858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9" y="1346103"/>
            <a:ext cx="66675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1229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62315075436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Module Website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0485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4" name="[Rectangle 3]"/>
          <p:cNvSpPr txBox="1">
            <a:spLocks noChangeArrowheads="1"/>
          </p:cNvSpPr>
          <p:nvPr/>
        </p:nvSpPr>
        <p:spPr bwMode="auto">
          <a:xfrm>
            <a:off x="4038600" y="609600"/>
            <a:ext cx="464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hlinkClick r:id="rId3"/>
              </a:rPr>
              <a:t>http://www.comp.nus.edu.sg/~cs1010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439" y="1050401"/>
            <a:ext cx="6534261" cy="56744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9" y="2140111"/>
            <a:ext cx="1866660" cy="13094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9332" y="3599234"/>
            <a:ext cx="1566472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Visit this website after class if you have not done so.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2687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62409212003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IVLE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[Footer Placeholder 41]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[Slide Number Placeholder 42]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0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4" name="[Rectangle 3]"/>
          <p:cNvSpPr txBox="1">
            <a:spLocks noChangeArrowheads="1"/>
          </p:cNvSpPr>
          <p:nvPr/>
        </p:nvSpPr>
        <p:spPr bwMode="auto">
          <a:xfrm>
            <a:off x="1932007" y="609600"/>
            <a:ext cx="464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hlinkClick r:id="rId3"/>
              </a:rPr>
              <a:t>https://ivle.nus.edu.sg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" y="1598753"/>
            <a:ext cx="6838950" cy="4389652"/>
          </a:xfrm>
          <a:prstGeom prst="rect">
            <a:avLst/>
          </a:prstGeom>
        </p:spPr>
      </p:pic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4256107" y="767756"/>
            <a:ext cx="4435034" cy="2924568"/>
            <a:chOff x="3875107" y="651094"/>
            <a:chExt cx="4435034" cy="2646038"/>
          </a:xfrm>
        </p:grpSpPr>
        <p:cxnSp>
          <p:nvCxnSpPr>
            <p:cNvPr id="17" name="Straight Arrow Connector 7"/>
            <p:cNvCxnSpPr>
              <a:cxnSpLocks noChangeShapeType="1"/>
            </p:cNvCxnSpPr>
            <p:nvPr/>
          </p:nvCxnSpPr>
          <p:spPr bwMode="auto">
            <a:xfrm flipV="1">
              <a:off x="3875107" y="1446936"/>
              <a:ext cx="2106593" cy="1850196"/>
            </a:xfrm>
            <a:prstGeom prst="straightConnector1">
              <a:avLst/>
            </a:prstGeom>
            <a:noFill/>
            <a:ln w="19050" cap="sq" algn="ctr">
              <a:solidFill>
                <a:srgbClr val="993366"/>
              </a:solidFill>
              <a:round/>
              <a:headEnd type="triangle" w="med" len="med"/>
              <a:tailEnd/>
            </a:ln>
          </p:spPr>
        </p:cxnSp>
        <p:sp>
          <p:nvSpPr>
            <p:cNvPr id="18" name="TextBox 8"/>
            <p:cNvSpPr txBox="1">
              <a:spLocks noChangeArrowheads="1"/>
            </p:cNvSpPr>
            <p:nvPr/>
          </p:nvSpPr>
          <p:spPr bwMode="auto">
            <a:xfrm>
              <a:off x="5947941" y="651094"/>
              <a:ext cx="2362200" cy="751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993366"/>
                  </a:solidFill>
                </a:rPr>
                <a:t>Watch out for announcements</a:t>
              </a:r>
            </a:p>
          </p:txBody>
        </p:sp>
      </p:grpSp>
      <p:grpSp>
        <p:nvGrpSpPr>
          <p:cNvPr id="20" name="Group 14"/>
          <p:cNvGrpSpPr>
            <a:grpSpLocks/>
          </p:cNvGrpSpPr>
          <p:nvPr/>
        </p:nvGrpSpPr>
        <p:grpSpPr bwMode="auto">
          <a:xfrm>
            <a:off x="3485427" y="3993266"/>
            <a:ext cx="5263587" cy="985187"/>
            <a:chOff x="3475878" y="4020784"/>
            <a:chExt cx="4263543" cy="985564"/>
          </a:xfrm>
        </p:grpSpPr>
        <p:cxnSp>
          <p:nvCxnSpPr>
            <p:cNvPr id="21" name="Straight Arrow Connector 10"/>
            <p:cNvCxnSpPr>
              <a:cxnSpLocks noChangeShapeType="1"/>
              <a:endCxn id="22" idx="1"/>
            </p:cNvCxnSpPr>
            <p:nvPr/>
          </p:nvCxnSpPr>
          <p:spPr bwMode="auto">
            <a:xfrm>
              <a:off x="3475878" y="4020784"/>
              <a:ext cx="1977543" cy="569907"/>
            </a:xfrm>
            <a:prstGeom prst="straightConnector1">
              <a:avLst/>
            </a:prstGeom>
            <a:noFill/>
            <a:ln w="19050" cap="sq" algn="ctr">
              <a:solidFill>
                <a:srgbClr val="006600"/>
              </a:solidFill>
              <a:round/>
              <a:headEnd type="triangle" w="med" len="med"/>
              <a:tailEnd/>
            </a:ln>
          </p:spPr>
        </p:cxnSp>
        <p:sp>
          <p:nvSpPr>
            <p:cNvPr id="22" name="TextBox 11"/>
            <p:cNvSpPr txBox="1">
              <a:spLocks noChangeArrowheads="1"/>
            </p:cNvSpPr>
            <p:nvPr/>
          </p:nvSpPr>
          <p:spPr bwMode="auto">
            <a:xfrm>
              <a:off x="5453421" y="4175033"/>
              <a:ext cx="2286000" cy="831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006600"/>
                  </a:solidFill>
                </a:rPr>
                <a:t>Participate in the </a:t>
              </a:r>
              <a:r>
                <a:rPr lang="en-US" sz="2400" dirty="0" smtClean="0">
                  <a:solidFill>
                    <a:srgbClr val="006600"/>
                  </a:solidFill>
                </a:rPr>
                <a:t>forums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25" name="Group 14"/>
          <p:cNvGrpSpPr>
            <a:grpSpLocks/>
          </p:cNvGrpSpPr>
          <p:nvPr/>
        </p:nvGrpSpPr>
        <p:grpSpPr bwMode="auto">
          <a:xfrm>
            <a:off x="4051138" y="4375231"/>
            <a:ext cx="3658082" cy="1613175"/>
            <a:chOff x="4776348" y="3023082"/>
            <a:chExt cx="2963073" cy="1613793"/>
          </a:xfrm>
        </p:grpSpPr>
        <p:cxnSp>
          <p:nvCxnSpPr>
            <p:cNvPr id="26" name="Straight Arrow Connector 10"/>
            <p:cNvCxnSpPr>
              <a:cxnSpLocks noChangeShapeType="1"/>
            </p:cNvCxnSpPr>
            <p:nvPr/>
          </p:nvCxnSpPr>
          <p:spPr bwMode="auto">
            <a:xfrm>
              <a:off x="4776348" y="3023082"/>
              <a:ext cx="1154797" cy="1218402"/>
            </a:xfrm>
            <a:prstGeom prst="straightConnector1">
              <a:avLst/>
            </a:prstGeom>
            <a:noFill/>
            <a:ln w="19050" cap="sq" algn="ctr">
              <a:solidFill>
                <a:schemeClr val="accent3">
                  <a:lumMod val="75000"/>
                </a:schemeClr>
              </a:solidFill>
              <a:round/>
              <a:headEnd type="triangle" w="med" len="med"/>
              <a:tailEnd/>
            </a:ln>
          </p:spPr>
        </p:cxnSp>
        <p:sp>
          <p:nvSpPr>
            <p:cNvPr id="27" name="TextBox 11"/>
            <p:cNvSpPr txBox="1">
              <a:spLocks noChangeArrowheads="1"/>
            </p:cNvSpPr>
            <p:nvPr/>
          </p:nvSpPr>
          <p:spPr bwMode="auto">
            <a:xfrm>
              <a:off x="5453421" y="4175033"/>
              <a:ext cx="2286000" cy="461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dirty="0" smtClean="0">
                  <a:solidFill>
                    <a:schemeClr val="accent2">
                      <a:lumMod val="50000"/>
                    </a:schemeClr>
                  </a:solidFill>
                </a:rPr>
                <a:t>Multimedia videos</a:t>
              </a:r>
              <a:endParaRPr lang="en-US" sz="24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62421103282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Description and Objectives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85343048"/>
              </p:ext>
            </p:extLst>
          </p:nvPr>
        </p:nvGraphicFramePr>
        <p:xfrm>
          <a:off x="1143000" y="1295400"/>
          <a:ext cx="71628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Oval 12"/>
          <p:cNvSpPr/>
          <p:nvPr/>
        </p:nvSpPr>
        <p:spPr bwMode="auto">
          <a:xfrm>
            <a:off x="6262254" y="4405746"/>
            <a:ext cx="1819563" cy="1717963"/>
          </a:xfrm>
          <a:prstGeom prst="ellipse">
            <a:avLst/>
          </a:prstGeom>
          <a:noFill/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7450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62421044955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Skills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838200" y="1295400"/>
            <a:ext cx="4572000" cy="4960938"/>
            <a:chOff x="528" y="816"/>
            <a:chExt cx="2880" cy="3125"/>
          </a:xfrm>
        </p:grpSpPr>
        <p:sp>
          <p:nvSpPr>
            <p:cNvPr id="8" name="AutoShape 25"/>
            <p:cNvSpPr>
              <a:spLocks noChangeArrowheads="1"/>
            </p:cNvSpPr>
            <p:nvPr/>
          </p:nvSpPr>
          <p:spPr bwMode="auto">
            <a:xfrm>
              <a:off x="528" y="816"/>
              <a:ext cx="2880" cy="1968"/>
            </a:xfrm>
            <a:prstGeom prst="downArrowCallout">
              <a:avLst>
                <a:gd name="adj1" fmla="val 36585"/>
                <a:gd name="adj2" fmla="val 36585"/>
                <a:gd name="adj3" fmla="val 16667"/>
                <a:gd name="adj4" fmla="val 66667"/>
              </a:avLst>
            </a:prstGeom>
            <a:gradFill rotWithShape="0">
              <a:gsLst>
                <a:gs pos="0">
                  <a:srgbClr val="CCFFCC"/>
                </a:gs>
                <a:gs pos="100000">
                  <a:srgbClr val="FFFFFF"/>
                </a:gs>
              </a:gsLst>
              <a:lin ang="5400000" scaled="1"/>
            </a:gradFill>
            <a:ln w="254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31"/>
            <p:cNvGrpSpPr>
              <a:grpSpLocks/>
            </p:cNvGrpSpPr>
            <p:nvPr/>
          </p:nvGrpSpPr>
          <p:grpSpPr bwMode="auto">
            <a:xfrm>
              <a:off x="720" y="1008"/>
              <a:ext cx="2496" cy="970"/>
              <a:chOff x="720" y="1008"/>
              <a:chExt cx="2496" cy="970"/>
            </a:xfrm>
          </p:grpSpPr>
          <p:pic>
            <p:nvPicPr>
              <p:cNvPr id="13" name="Picture 7" descr="Saw%20-%20Hack%20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112" y="1056"/>
                <a:ext cx="568" cy="6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11" descr="Chisels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88" y="1008"/>
                <a:ext cx="466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Picture 15" descr="Drill%20-%20Electric%2017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640" y="1440"/>
                <a:ext cx="576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6" name="Picture 19" descr="Hardware%20Symbol%20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20" y="1440"/>
                <a:ext cx="768" cy="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1" name="Picture 23" descr="At%20Work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536" y="3120"/>
              <a:ext cx="900" cy="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30" descr="lb01p025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728" y="2064"/>
              <a:ext cx="490" cy="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967985443"/>
              </p:ext>
            </p:extLst>
          </p:nvPr>
        </p:nvGraphicFramePr>
        <p:xfrm>
          <a:off x="5715000" y="1447800"/>
          <a:ext cx="2614613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38299743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CFBA5380-C5E8-41A8-98EA-6E6657BFA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7">
                                            <p:graphicEl>
                                              <a:dgm id="{CFBA5380-C5E8-41A8-98EA-6E6657BFA2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5CB5009C-8D8D-450B-B44E-BC1745B36F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7">
                                            <p:graphicEl>
                                              <a:dgm id="{5CB5009C-8D8D-450B-B44E-BC1745B36F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D8FE2856-6337-46D8-B288-FD7D97C552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7">
                                            <p:graphicEl>
                                              <a:dgm id="{D8FE2856-6337-46D8-B288-FD7D97C552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9435A4AF-2E39-476D-8667-8CCC23D625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7">
                                            <p:graphicEl>
                                              <a:dgm id="{9435A4AF-2E39-476D-8667-8CCC23D625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3E30E8D1-5D57-4D72-AABC-282EA4451A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7">
                                            <p:graphicEl>
                                              <a:dgm id="{3E30E8D1-5D57-4D72-AABC-282EA4451A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13170</TotalTime>
  <Words>816</Words>
  <Application>Microsoft Office PowerPoint</Application>
  <PresentationFormat>On-screen Show (4:3)</PresentationFormat>
  <Paragraphs>219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http://www.comp.nus.edu.sg/~cs1010/</vt:lpstr>
      <vt:lpstr>PowerPoint Presentation</vt:lpstr>
      <vt:lpstr>Lecturers</vt:lpstr>
      <vt:lpstr>Discussion Leaders</vt:lpstr>
      <vt:lpstr>Graders</vt:lpstr>
      <vt:lpstr>Module Website</vt:lpstr>
      <vt:lpstr>IVLE</vt:lpstr>
      <vt:lpstr>Description and Objectives</vt:lpstr>
      <vt:lpstr>Skills</vt:lpstr>
      <vt:lpstr>Schedules and Workload</vt:lpstr>
      <vt:lpstr>Reference Book</vt:lpstr>
      <vt:lpstr>Mathematics in Programming</vt:lpstr>
      <vt:lpstr>sunfire Account</vt:lpstr>
      <vt:lpstr>CS1010 Student Handbook</vt:lpstr>
      <vt:lpstr>Messages for CS1010 Students</vt:lpstr>
      <vt:lpstr>CS1010 Grading</vt:lpstr>
      <vt:lpstr>Quotes for CS1010 Students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1016</cp:revision>
  <cp:lastPrinted>2014-07-03T23:44:46Z</cp:lastPrinted>
  <dcterms:created xsi:type="dcterms:W3CDTF">1998-09-05T15:03:32Z</dcterms:created>
  <dcterms:modified xsi:type="dcterms:W3CDTF">2014-08-08T02:40:38Z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