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23"/>
  </p:notesMasterIdLst>
  <p:sldIdLst>
    <p:sldId id="256" r:id="rId2"/>
    <p:sldId id="258" r:id="rId3"/>
    <p:sldId id="273" r:id="rId4"/>
    <p:sldId id="257" r:id="rId5"/>
    <p:sldId id="280" r:id="rId6"/>
    <p:sldId id="281" r:id="rId7"/>
    <p:sldId id="282" r:id="rId8"/>
    <p:sldId id="283" r:id="rId9"/>
    <p:sldId id="284" r:id="rId10"/>
    <p:sldId id="262" r:id="rId11"/>
    <p:sldId id="263" r:id="rId12"/>
    <p:sldId id="265" r:id="rId13"/>
    <p:sldId id="266" r:id="rId14"/>
    <p:sldId id="274" r:id="rId15"/>
    <p:sldId id="278" r:id="rId16"/>
    <p:sldId id="279" r:id="rId17"/>
    <p:sldId id="285" r:id="rId18"/>
    <p:sldId id="286" r:id="rId19"/>
    <p:sldId id="287" r:id="rId20"/>
    <p:sldId id="288" r:id="rId21"/>
    <p:sldId id="271" r:id="rId2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5" autoAdjust="0"/>
    <p:restoredTop sz="99451" autoAdjust="0"/>
  </p:normalViewPr>
  <p:slideViewPr>
    <p:cSldViewPr>
      <p:cViewPr varScale="1">
        <p:scale>
          <a:sx n="70" d="100"/>
          <a:sy n="70" d="100"/>
        </p:scale>
        <p:origin x="-15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BA436-BC7F-4AA8-B46F-5044DB7442D9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48E89-0C34-4C85-BAD0-7B5E070AE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48E89-0C34-4C85-BAD0-7B5E070AEA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B22AF8C-FFEA-4E70-A708-13F7A201D845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230E2-6985-4DD7-8C48-180A52D85F64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27E20-01D9-4C07-B320-B3A7268E523F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07D8-CB69-4AF6-A992-DC59EB465022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6DA4230-CCA1-4C93-9921-725F5BCE5A13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018A-51E4-4D23-858D-A58A8A59AD29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2ED2E-9E19-4B7D-8204-65E9736076FA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F5F3-2EE9-4D56-9F81-8C959CBEBA2B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8817-19E1-4EA8-89A3-2E4848BCCA97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AB883-3863-4424-97A6-C332BD798679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57233-353D-43BE-9D78-D3294439F37B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120135-CC22-48AE-8794-A1D5BF04B779}" type="datetime1">
              <a:rPr lang="en-US" smtClean="0"/>
              <a:pPr/>
              <a:t>7/23/2014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abs/2014/labguide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decrunch.comp.nus.edu.sg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CodeCrunch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Getting Started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7-23 at 3.44.1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77020"/>
            <a:ext cx="7598680" cy="182838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 task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Once you are done, scroll down the page to the </a:t>
            </a:r>
            <a:r>
              <a:rPr lang="en-US" sz="2400" dirty="0" smtClean="0">
                <a:solidFill>
                  <a:srgbClr val="0000FF"/>
                </a:solidFill>
              </a:rPr>
              <a:t>Submission (Course) </a:t>
            </a:r>
            <a:r>
              <a:rPr lang="en-US" sz="2400" dirty="0" smtClean="0"/>
              <a:t>section</a:t>
            </a:r>
          </a:p>
          <a:p>
            <a:r>
              <a:rPr lang="en-US" sz="2400" dirty="0" smtClean="0"/>
              <a:t>Click on </a:t>
            </a:r>
            <a:r>
              <a:rPr lang="en-US" sz="2400" dirty="0" smtClean="0">
                <a:solidFill>
                  <a:srgbClr val="0000FF"/>
                </a:solidFill>
              </a:rPr>
              <a:t>Browse</a:t>
            </a:r>
            <a:r>
              <a:rPr lang="en-US" sz="2400" dirty="0" smtClean="0"/>
              <a:t> and select your solution file.</a:t>
            </a:r>
          </a:p>
          <a:p>
            <a:pPr lvl="1"/>
            <a:r>
              <a:rPr lang="en-US" sz="2000" dirty="0" smtClean="0"/>
              <a:t>Take care to submit the correct file – some exercises have </a:t>
            </a:r>
            <a:r>
              <a:rPr lang="en-US" sz="2000" u="sng" dirty="0" smtClean="0"/>
              <a:t>limited number of submissions</a:t>
            </a:r>
            <a:r>
              <a:rPr lang="en-US" sz="2000" dirty="0" smtClean="0"/>
              <a:t>.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815151" y="3928911"/>
            <a:ext cx="982639" cy="37013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7-23 at 3.45.2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" y="2197100"/>
            <a:ext cx="8146301" cy="24511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 task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Wait</a:t>
            </a:r>
            <a:r>
              <a:rPr lang="en-US" sz="2400" dirty="0" smtClean="0"/>
              <a:t> for the </a:t>
            </a:r>
            <a:r>
              <a:rPr lang="en-US" sz="2400" dirty="0" smtClean="0">
                <a:solidFill>
                  <a:srgbClr val="0000FF"/>
                </a:solidFill>
              </a:rPr>
              <a:t>loading box </a:t>
            </a:r>
            <a:r>
              <a:rPr lang="en-US" sz="2400" dirty="0" smtClean="0"/>
              <a:t>to appear</a:t>
            </a:r>
          </a:p>
          <a:p>
            <a:r>
              <a:rPr lang="en-US" sz="2400" dirty="0" smtClean="0"/>
              <a:t>Click on </a:t>
            </a:r>
            <a:r>
              <a:rPr lang="en-US" sz="2400" dirty="0" smtClean="0">
                <a:solidFill>
                  <a:srgbClr val="0000FF"/>
                </a:solidFill>
              </a:rPr>
              <a:t>Submit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676400" y="3780429"/>
            <a:ext cx="914400" cy="30025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7-23 at 3.49.0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921758"/>
            <a:ext cx="8094413" cy="241224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a task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You should see a </a:t>
            </a:r>
            <a:r>
              <a:rPr lang="en-US" sz="2400" dirty="0" smtClean="0">
                <a:solidFill>
                  <a:srgbClr val="006600"/>
                </a:solidFill>
              </a:rPr>
              <a:t>green box </a:t>
            </a:r>
            <a:r>
              <a:rPr lang="en-US" sz="2400" dirty="0" smtClean="0"/>
              <a:t>indicating that your program has been submitted successfully.</a:t>
            </a:r>
          </a:p>
          <a:p>
            <a:r>
              <a:rPr lang="en-US" sz="2400" dirty="0" smtClean="0"/>
              <a:t>Click on </a:t>
            </a:r>
            <a:r>
              <a:rPr lang="en-US" sz="2400" dirty="0" smtClean="0">
                <a:solidFill>
                  <a:srgbClr val="0000FF"/>
                </a:solidFill>
              </a:rPr>
              <a:t>My Submissions </a:t>
            </a:r>
            <a:r>
              <a:rPr lang="en-US" sz="2400" dirty="0" smtClean="0"/>
              <a:t>to see the grade awarded for that submission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072887" y="3429756"/>
            <a:ext cx="904831" cy="20054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a submission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should see the following table containing the details of your submission.</a:t>
            </a:r>
          </a:p>
          <a:p>
            <a:pPr lvl="1"/>
            <a:r>
              <a:rPr lang="en-US" sz="2000" dirty="0" smtClean="0"/>
              <a:t>If you are awarded a grade of A, then congratulations, you have completed the task successfully!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marL="274320" lvl="1" indent="0">
              <a:buNone/>
            </a:pPr>
            <a:endParaRPr lang="en-US" sz="2000" dirty="0"/>
          </a:p>
          <a:p>
            <a:pPr marL="274320" lvl="1" indent="0">
              <a:buNone/>
            </a:pPr>
            <a:endParaRPr lang="en-US" sz="300" dirty="0"/>
          </a:p>
          <a:p>
            <a:pPr marL="274320" lvl="1" indent="0">
              <a:buNone/>
            </a:pPr>
            <a:endParaRPr lang="en-US" sz="700" dirty="0" smtClean="0"/>
          </a:p>
          <a:p>
            <a:pPr lvl="1">
              <a:buNone/>
            </a:pPr>
            <a:r>
              <a:rPr lang="en-US" sz="1600" dirty="0" smtClean="0"/>
              <a:t>(Note:  If the submissio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en-US" sz="1600" dirty="0" smtClean="0"/>
              <a:t> status is "pending", please refresh the page in a few seconds.)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4" name="Picture 3" descr="Screen Shot 2014-07-23 at 4.19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19400"/>
            <a:ext cx="7543800" cy="20068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5" name="Oval 4"/>
          <p:cNvSpPr/>
          <p:nvPr/>
        </p:nvSpPr>
        <p:spPr>
          <a:xfrm>
            <a:off x="7086600" y="4343400"/>
            <a:ext cx="457200" cy="4828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58" y="2133600"/>
            <a:ext cx="8002381" cy="23622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a submission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If you did not succeed, click </a:t>
            </a:r>
            <a:r>
              <a:rPr lang="en-US" sz="2400" dirty="0" smtClean="0">
                <a:solidFill>
                  <a:srgbClr val="0000FF"/>
                </a:solidFill>
              </a:rPr>
              <a:t>View details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to check your output.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799695" y="3904398"/>
            <a:ext cx="620973" cy="25817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4-07-23 at 4.26.55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208178"/>
            <a:ext cx="7831987" cy="504022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a submission (3/3)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40386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What’s wrong with this output?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Note that </a:t>
            </a:r>
            <a:r>
              <a:rPr lang="en-US" sz="2400" dirty="0" err="1" smtClean="0">
                <a:solidFill>
                  <a:schemeClr val="tx1"/>
                </a:solidFill>
              </a:rPr>
              <a:t>CodeCrunch</a:t>
            </a:r>
            <a:r>
              <a:rPr lang="en-US" sz="2400" dirty="0" smtClean="0">
                <a:solidFill>
                  <a:schemeClr val="tx1"/>
                </a:solidFill>
              </a:rPr>
              <a:t> is used to provide you instant feedback on the correctness of your programs based on a few sets of test data made known to you.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You programs will be tested on </a:t>
            </a:r>
            <a:r>
              <a:rPr lang="en-US" sz="2400" dirty="0" smtClean="0">
                <a:solidFill>
                  <a:srgbClr val="0000FF"/>
                </a:solidFill>
              </a:rPr>
              <a:t>more test data </a:t>
            </a:r>
            <a:r>
              <a:rPr lang="en-US" sz="2400" dirty="0" smtClean="0">
                <a:solidFill>
                  <a:schemeClr val="tx1"/>
                </a:solidFill>
              </a:rPr>
              <a:t>that are </a:t>
            </a:r>
            <a:r>
              <a:rPr lang="en-US" sz="2400" dirty="0" smtClean="0">
                <a:solidFill>
                  <a:srgbClr val="0000FF"/>
                </a:solidFill>
              </a:rPr>
              <a:t>unknown</a:t>
            </a:r>
            <a:r>
              <a:rPr lang="en-US" sz="2400" dirty="0" smtClean="0">
                <a:solidFill>
                  <a:schemeClr val="tx1"/>
                </a:solidFill>
              </a:rPr>
              <a:t> to you, so you are to thoroughly test your programs yourself.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rgbClr val="0000FF"/>
                </a:solidFill>
              </a:rPr>
              <a:t>last submitted program </a:t>
            </a:r>
            <a:r>
              <a:rPr lang="en-US" sz="2400" dirty="0" smtClean="0">
                <a:solidFill>
                  <a:schemeClr val="tx1"/>
                </a:solidFill>
              </a:rPr>
              <a:t>for each exercise will be manually graded on style and design besides </a:t>
            </a:r>
            <a:r>
              <a:rPr lang="en-US" sz="2400" smtClean="0">
                <a:solidFill>
                  <a:schemeClr val="tx1"/>
                </a:solidFill>
              </a:rPr>
              <a:t>correctness</a:t>
            </a:r>
            <a:r>
              <a:rPr lang="en-US" sz="2400" smtClean="0">
                <a:solidFill>
                  <a:schemeClr val="tx1"/>
                </a:solidFill>
              </a:rPr>
              <a:t>.</a:t>
            </a:r>
          </a:p>
          <a:p>
            <a:pPr lvl="1">
              <a:spcBef>
                <a:spcPts val="1200"/>
              </a:spcBef>
            </a:pPr>
            <a:r>
              <a:rPr lang="en-US" sz="2400">
                <a:solidFill>
                  <a:schemeClr val="tx1"/>
                </a:solidFill>
              </a:rPr>
              <a:t>You may refer to </a:t>
            </a:r>
            <a:r>
              <a:rPr lang="en-US" sz="2400">
                <a:solidFill>
                  <a:schemeClr val="tx1"/>
                </a:solidFill>
              </a:rPr>
              <a:t>the </a:t>
            </a:r>
            <a:r>
              <a:rPr lang="en-US" sz="2400" smtClean="0">
                <a:solidFill>
                  <a:schemeClr val="tx1"/>
                </a:solidFill>
              </a:rPr>
              <a:t>Lab Guidelines document </a:t>
            </a:r>
            <a:r>
              <a:rPr lang="en-US" sz="2400">
                <a:solidFill>
                  <a:schemeClr val="tx1"/>
                </a:solidFill>
              </a:rPr>
              <a:t/>
            </a:r>
            <a:br>
              <a:rPr lang="en-US" sz="2400">
                <a:solidFill>
                  <a:schemeClr val="tx1"/>
                </a:solidFill>
              </a:rPr>
            </a:br>
            <a:r>
              <a:rPr lang="en-US" sz="2400">
                <a:solidFill>
                  <a:schemeClr val="tx1"/>
                </a:solidFill>
                <a:hlinkClick r:id="rId3"/>
              </a:rPr>
              <a:t>http://www.comp.nus.edu.sg</a:t>
            </a:r>
            <a:r>
              <a:rPr lang="en-US" sz="2400">
                <a:solidFill>
                  <a:schemeClr val="tx1"/>
                </a:solidFill>
                <a:hlinkClick r:id="rId3"/>
              </a:rPr>
              <a:t>/~</a:t>
            </a:r>
            <a:r>
              <a:rPr lang="en-US" sz="2400" smtClean="0">
                <a:solidFill>
                  <a:schemeClr val="tx1"/>
                </a:solidFill>
                <a:hlinkClick r:id="rId3"/>
              </a:rPr>
              <a:t>cs1010/labs/2014/labguide.html</a:t>
            </a:r>
            <a:r>
              <a:rPr lang="en-US" sz="2400" smtClean="0">
                <a:solidFill>
                  <a:schemeClr val="tx1"/>
                </a:solidFill>
              </a:rPr>
              <a:t> </a:t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which also includes the general grading guidelines.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The next three slides contain additional information/tips which you may skip for now, until you are more familiar with CodeCrunch.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2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Input and Output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Your program works on interactive inputs (for now), but CodeCrunch executes your program by redirecting the input data from a text file.</a:t>
            </a:r>
          </a:p>
          <a:p>
            <a:pPr lvl="2">
              <a:spcBef>
                <a:spcPts val="600"/>
              </a:spcBef>
            </a:pPr>
            <a:r>
              <a:rPr lang="en-US" sz="2100" smtClean="0"/>
              <a:t>This way, it can test your program by reading input data from different text files, one at a time.</a:t>
            </a:r>
            <a:endParaRPr lang="en-US" sz="210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You can do this in UNIX using input redirection </a:t>
            </a:r>
            <a:r>
              <a:rPr lang="en-US" sz="2400" smtClean="0">
                <a:solidFill>
                  <a:srgbClr val="C00000"/>
                </a:solidFill>
              </a:rPr>
              <a:t>&lt;</a:t>
            </a:r>
          </a:p>
          <a:p>
            <a:pPr lvl="2">
              <a:spcBef>
                <a:spcPts val="600"/>
              </a:spcBef>
              <a:tabLst>
                <a:tab pos="1379538" algn="l"/>
              </a:tabLst>
            </a:pPr>
            <a:r>
              <a:rPr lang="en-US" sz="2100" smtClean="0"/>
              <a:t>Assuming that you have copied the input text file </a:t>
            </a:r>
            <a:r>
              <a:rPr lang="en-US" sz="21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set1.in</a:t>
            </a:r>
            <a:r>
              <a:rPr lang="en-US" sz="2100" smtClean="0"/>
              <a:t> into your own directory, you can type:</a:t>
            </a:r>
            <a:br>
              <a:rPr lang="en-US" sz="2100" smtClean="0"/>
            </a:br>
            <a:r>
              <a:rPr lang="en-US" sz="2100" smtClean="0"/>
              <a:t>	</a:t>
            </a:r>
            <a:r>
              <a:rPr lang="en-US" sz="24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 </a:t>
            </a:r>
            <a:r>
              <a:rPr lang="en-US" sz="2400" b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set1.in</a:t>
            </a:r>
          </a:p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 smtClean="0">
                <a:solidFill>
                  <a:schemeClr val="tx1"/>
                </a:solidFill>
              </a:rPr>
              <a:t>Likewise,  you may also use output redirection </a:t>
            </a:r>
            <a:r>
              <a:rPr lang="en-US" sz="2400" smtClean="0">
                <a:solidFill>
                  <a:srgbClr val="C00000"/>
                </a:solidFill>
              </a:rPr>
              <a:t>&gt;</a:t>
            </a:r>
            <a:r>
              <a:rPr lang="en-US" sz="2400" smtClean="0">
                <a:solidFill>
                  <a:schemeClr val="tx1"/>
                </a:solidFill>
              </a:rPr>
              <a:t> to redirect output to a text file instead of to the screen:</a:t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	</a:t>
            </a:r>
            <a:r>
              <a:rPr lang="en-US" sz="24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a.out </a:t>
            </a:r>
            <a:r>
              <a:rPr lang="en-US" sz="2400" b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set1.in </a:t>
            </a:r>
            <a:r>
              <a:rPr lang="en-US" sz="24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myset1.out</a:t>
            </a:r>
            <a:endParaRPr lang="en-US" sz="2400" b="1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Using the ‘diff’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 smtClean="0">
                <a:solidFill>
                  <a:schemeClr val="tx1"/>
                </a:solidFill>
              </a:rPr>
              <a:t>You may then use the </a:t>
            </a:r>
            <a:r>
              <a:rPr lang="en-US" sz="24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</a:t>
            </a:r>
            <a:r>
              <a:rPr lang="en-US" sz="2400" smtClean="0">
                <a:solidFill>
                  <a:srgbClr val="C00000"/>
                </a:solidFill>
              </a:rPr>
              <a:t> </a:t>
            </a:r>
            <a:r>
              <a:rPr lang="en-US" sz="2400" smtClean="0">
                <a:solidFill>
                  <a:schemeClr val="tx1"/>
                </a:solidFill>
              </a:rPr>
              <a:t>command in UNIX to compare your own output file </a:t>
            </a:r>
            <a:r>
              <a:rPr lang="en-US" sz="240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myset1.out</a:t>
            </a:r>
            <a:r>
              <a:rPr lang="en-US" sz="2400" smtClean="0">
                <a:solidFill>
                  <a:srgbClr val="006600"/>
                </a:solidFill>
              </a:rPr>
              <a:t> </a:t>
            </a:r>
            <a:r>
              <a:rPr lang="en-US" sz="2400" smtClean="0">
                <a:solidFill>
                  <a:schemeClr val="tx1"/>
                </a:solidFill>
              </a:rPr>
              <a:t>with the correct  output file </a:t>
            </a:r>
            <a:r>
              <a:rPr lang="en-US" sz="240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set1.out </a:t>
            </a:r>
            <a:r>
              <a:rPr lang="en-US" sz="2400" smtClean="0">
                <a:solidFill>
                  <a:schemeClr val="tx1"/>
                </a:solidFill>
              </a:rPr>
              <a:t>provided on the CS1010 website</a:t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en-US" sz="2400" smtClean="0">
                <a:solidFill>
                  <a:schemeClr val="tx1"/>
                </a:solidFill>
              </a:rPr>
              <a:t>	</a:t>
            </a:r>
            <a:r>
              <a:rPr lang="en-US" sz="2400" b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diff myset1.out set1.out</a:t>
            </a:r>
          </a:p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If the two files (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myset1.out</a:t>
            </a:r>
            <a:r>
              <a:rPr lang="en-US" sz="2400" smtClean="0">
                <a:solidFill>
                  <a:schemeClr val="tx1"/>
                </a:solidFill>
              </a:rPr>
              <a:t> and </a:t>
            </a:r>
            <a:r>
              <a:rPr lang="en-US" sz="24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set1.out</a:t>
            </a:r>
            <a:r>
              <a:rPr lang="en-US" sz="2400" smtClean="0">
                <a:solidFill>
                  <a:schemeClr val="tx1"/>
                </a:solidFill>
              </a:rPr>
              <a:t>) are identical, no output will be produced by the </a:t>
            </a:r>
            <a:r>
              <a:rPr lang="en-US" sz="240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</a:t>
            </a:r>
            <a:r>
              <a:rPr lang="en-US" sz="2400" smtClean="0">
                <a:solidFill>
                  <a:schemeClr val="tx1"/>
                </a:solidFill>
              </a:rPr>
              <a:t> command.</a:t>
            </a:r>
            <a:endParaRPr lang="en-US" sz="2400" b="1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 smtClean="0">
                <a:solidFill>
                  <a:schemeClr val="tx1"/>
                </a:solidFill>
              </a:rPr>
              <a:t>This is handy in cases where the differences between your output and the model output are not visible to the eyes, for example, trailing spaces in an output line.</a:t>
            </a:r>
            <a:endParaRPr lang="en-US" sz="2400" b="1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Shot 2014-07-23 at 1.39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02570"/>
            <a:ext cx="7700133" cy="381723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/>
          <a:lstStyle/>
          <a:p>
            <a:r>
              <a:rPr lang="en-US" sz="2400" dirty="0" smtClean="0"/>
              <a:t>Point your browser to </a:t>
            </a:r>
            <a:r>
              <a:rPr lang="en-US" sz="2400" dirty="0" smtClean="0">
                <a:hlinkClick r:id="rId4"/>
              </a:rPr>
              <a:t>https://codecrunch.comp.nus.edu.sg/</a:t>
            </a:r>
            <a:endParaRPr lang="en-US" sz="2400" dirty="0" smtClean="0"/>
          </a:p>
          <a:p>
            <a:r>
              <a:rPr lang="en-US" sz="2400" dirty="0" smtClean="0"/>
              <a:t>Use your </a:t>
            </a:r>
            <a:r>
              <a:rPr lang="en-US" sz="2400" dirty="0" smtClean="0">
                <a:solidFill>
                  <a:srgbClr val="0000FF"/>
                </a:solidFill>
              </a:rPr>
              <a:t>NUSNET id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00FF"/>
                </a:solidFill>
              </a:rPr>
              <a:t>password</a:t>
            </a:r>
            <a:r>
              <a:rPr lang="en-US" sz="2400" dirty="0" smtClean="0"/>
              <a:t> to login.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941695" y="4561712"/>
            <a:ext cx="614150" cy="25594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Program that fails all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  <a:tabLst>
                <a:tab pos="1379538" algn="l"/>
              </a:tabLst>
            </a:pPr>
            <a:r>
              <a:rPr lang="en-US" sz="2400" smtClean="0">
                <a:solidFill>
                  <a:srgbClr val="0000FF"/>
                </a:solidFill>
              </a:rPr>
              <a:t>Q: I tested my program and it works well, but when I submit it to CodeCrunch, it </a:t>
            </a:r>
            <a:r>
              <a:rPr lang="en-US" sz="2400" u="sng" smtClean="0">
                <a:solidFill>
                  <a:srgbClr val="0000FF"/>
                </a:solidFill>
              </a:rPr>
              <a:t>fails</a:t>
            </a:r>
            <a:r>
              <a:rPr lang="en-US" sz="2400" smtClean="0">
                <a:solidFill>
                  <a:srgbClr val="0000FF"/>
                </a:solidFill>
              </a:rPr>
              <a:t> all the test cases! Why?</a:t>
            </a:r>
            <a:endParaRPr lang="en-US" sz="2400" b="1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This is a very commonly encountered problem once students start to submit their programs to CodeCrunch</a:t>
            </a:r>
          </a:p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A verly likely reason is that you have </a:t>
            </a:r>
            <a:r>
              <a:rPr lang="en-US" sz="2400" u="sng" smtClean="0">
                <a:solidFill>
                  <a:srgbClr val="C00000"/>
                </a:solidFill>
              </a:rPr>
              <a:t>forgotten to initialise some variable properly.</a:t>
            </a:r>
            <a:r>
              <a:rPr lang="en-US" sz="2400" smtClean="0">
                <a:solidFill>
                  <a:schemeClr val="tx1"/>
                </a:solidFill>
              </a:rPr>
              <a:t>  Remember that an uninitialised numeric variable may not contain zero.</a:t>
            </a:r>
          </a:p>
          <a:p>
            <a:pPr lvl="1">
              <a:spcBef>
                <a:spcPts val="1200"/>
              </a:spcBef>
            </a:pPr>
            <a:r>
              <a:rPr lang="en-US" sz="2400" smtClean="0">
                <a:solidFill>
                  <a:schemeClr val="tx1"/>
                </a:solidFill>
              </a:rPr>
              <a:t>Correct your program and resubmit to CodeCrunch!</a:t>
            </a:r>
          </a:p>
          <a:p>
            <a:pPr lvl="2">
              <a:spcBef>
                <a:spcPts val="600"/>
              </a:spcBef>
            </a:pPr>
            <a:r>
              <a:rPr lang="en-US" sz="2100" smtClean="0"/>
              <a:t>Some students just ignored CodeCrunch feedback and did nothing to correct their program when it fails all test cases. Don’t do this!</a:t>
            </a:r>
            <a:endParaRPr lang="en-US" sz="210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3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43200" y="2667000"/>
            <a:ext cx="403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alibri" pitchFamily="34" charset="0"/>
              </a:rPr>
              <a:t>THE END</a:t>
            </a:r>
            <a:endParaRPr lang="en-US" sz="6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7-23 at 1.44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810512"/>
            <a:ext cx="8305347" cy="428548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task (1/3)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Click on the </a:t>
            </a:r>
            <a:r>
              <a:rPr lang="en-US" sz="2400" dirty="0" smtClean="0">
                <a:solidFill>
                  <a:srgbClr val="0000FF"/>
                </a:solidFill>
              </a:rPr>
              <a:t>course name </a:t>
            </a:r>
            <a:r>
              <a:rPr lang="en-US" sz="2400" dirty="0" smtClean="0"/>
              <a:t>from dashboard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762000" y="3698543"/>
            <a:ext cx="2133600" cy="254713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4-07-23 at 3.25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7620000" cy="454113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task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Click on the </a:t>
            </a:r>
            <a:r>
              <a:rPr lang="en-US" sz="2400" dirty="0" smtClean="0">
                <a:solidFill>
                  <a:srgbClr val="0000FF"/>
                </a:solidFill>
              </a:rPr>
              <a:t>task name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734704" y="4555372"/>
            <a:ext cx="1856096" cy="23499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Shortcut for selecting an </a:t>
            </a:r>
            <a:r>
              <a:rPr lang="en-US" sz="2400" dirty="0" smtClean="0">
                <a:solidFill>
                  <a:srgbClr val="FF0000"/>
                </a:solidFill>
              </a:rPr>
              <a:t>uncompleted</a:t>
            </a:r>
            <a:r>
              <a:rPr lang="en-US" sz="2400" dirty="0" smtClean="0"/>
              <a:t> task: </a:t>
            </a:r>
            <a:br>
              <a:rPr lang="en-US" sz="2400" dirty="0" smtClean="0"/>
            </a:br>
            <a:r>
              <a:rPr lang="en-US" sz="2400" dirty="0" smtClean="0"/>
              <a:t>Click on the </a:t>
            </a:r>
            <a:r>
              <a:rPr lang="en-US" sz="2400" dirty="0" smtClean="0">
                <a:solidFill>
                  <a:srgbClr val="0000FF"/>
                </a:solidFill>
              </a:rPr>
              <a:t>task name </a:t>
            </a:r>
            <a:r>
              <a:rPr lang="en-US" sz="2400" dirty="0" smtClean="0"/>
              <a:t>from dashboard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1600" dirty="0" smtClean="0"/>
          </a:p>
        </p:txBody>
      </p:sp>
      <p:pic>
        <p:nvPicPr>
          <p:cNvPr id="8" name="Picture 7" descr="Screen Shot 2014-07-23 at 1.44.0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133599"/>
            <a:ext cx="7924800" cy="408912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a task (3/3)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219199" y="4183569"/>
            <a:ext cx="2015319" cy="21101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4-07-23 at 3.40.2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52600"/>
            <a:ext cx="8132051" cy="381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a task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Click on the </a:t>
            </a:r>
            <a:r>
              <a:rPr lang="en-US" sz="2400" dirty="0" smtClean="0">
                <a:solidFill>
                  <a:srgbClr val="0000FF"/>
                </a:solidFill>
              </a:rPr>
              <a:t>URL</a:t>
            </a:r>
            <a:r>
              <a:rPr lang="en-US" sz="2400" dirty="0" smtClean="0"/>
              <a:t> for the problem description page 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38200" y="4800600"/>
            <a:ext cx="3048000" cy="2286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a task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Read and understand the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 descr="Screen Shot 2014-07-23 at 3.42.5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76400"/>
            <a:ext cx="6858000" cy="45546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a task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Download skeleton files, and/or sample input and output files from the problem description page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4" name="Group 11"/>
          <p:cNvGrpSpPr/>
          <p:nvPr/>
        </p:nvGrpSpPr>
        <p:grpSpPr>
          <a:xfrm>
            <a:off x="685800" y="2133600"/>
            <a:ext cx="8229600" cy="1981200"/>
            <a:chOff x="685800" y="2362200"/>
            <a:chExt cx="8229600" cy="1981200"/>
          </a:xfrm>
        </p:grpSpPr>
        <p:sp>
          <p:nvSpPr>
            <p:cNvPr id="6" name="Oval 5"/>
            <p:cNvSpPr/>
            <p:nvPr/>
          </p:nvSpPr>
          <p:spPr>
            <a:xfrm>
              <a:off x="2619920" y="3581400"/>
              <a:ext cx="914400" cy="533400"/>
            </a:xfrm>
            <a:prstGeom prst="ellipse">
              <a:avLst/>
            </a:prstGeom>
            <a:solidFill>
              <a:srgbClr val="C00000">
                <a:alpha val="26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b="53548"/>
            <a:stretch>
              <a:fillRect/>
            </a:stretch>
          </p:blipFill>
          <p:spPr bwMode="auto">
            <a:xfrm>
              <a:off x="685800" y="2362200"/>
              <a:ext cx="8229600" cy="1981200"/>
            </a:xfrm>
            <a:prstGeom prst="rect">
              <a:avLst/>
            </a:prstGeom>
            <a:noFill/>
            <a:ln w="9525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1" name="Rounded Rectangle 10"/>
            <p:cNvSpPr/>
            <p:nvPr/>
          </p:nvSpPr>
          <p:spPr>
            <a:xfrm>
              <a:off x="1295400" y="2681748"/>
              <a:ext cx="3657600" cy="457200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a task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Write your program and test it thoroughly before submission.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0" y="1905000"/>
            <a:ext cx="3810000" cy="3962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are encouraged to use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editor 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vim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your UNIX account.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200" baseline="0" dirty="0" smtClean="0"/>
              <a:t>After</a:t>
            </a:r>
            <a:r>
              <a:rPr lang="en-US" sz="2200" dirty="0" smtClean="0"/>
              <a:t> testing your program, you may transfer it to your hard-disk for submission to </a:t>
            </a:r>
            <a:r>
              <a:rPr lang="en-US" sz="2200" dirty="0" err="1" smtClean="0"/>
              <a:t>CodeCrunch</a:t>
            </a:r>
            <a:r>
              <a:rPr lang="en-US" sz="2200" dirty="0" smtClean="0"/>
              <a:t>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752601"/>
            <a:ext cx="3675196" cy="426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1156</TotalTime>
  <Words>707</Words>
  <Application>Microsoft Office PowerPoint</Application>
  <PresentationFormat>On-screen Show (4:3)</PresentationFormat>
  <Paragraphs>118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CodeCrunch</vt:lpstr>
      <vt:lpstr>Logging in</vt:lpstr>
      <vt:lpstr>Selecting a task (1/3)</vt:lpstr>
      <vt:lpstr>Selecting a task (2/3)</vt:lpstr>
      <vt:lpstr>Selecting a task (3/3)</vt:lpstr>
      <vt:lpstr>Solving a task (1/4)</vt:lpstr>
      <vt:lpstr>Solving a task (2/4)</vt:lpstr>
      <vt:lpstr>Solving a task (3/4)</vt:lpstr>
      <vt:lpstr>Solving a task (4/4)</vt:lpstr>
      <vt:lpstr>Submitting a task (1/3)</vt:lpstr>
      <vt:lpstr>Submitting a task (2/3)</vt:lpstr>
      <vt:lpstr>Submitting a task (3/3)</vt:lpstr>
      <vt:lpstr>Reviewing a submission (1/3)</vt:lpstr>
      <vt:lpstr>Reviewing a submission (2/3)</vt:lpstr>
      <vt:lpstr>Reviewing a submission (3/3)</vt:lpstr>
      <vt:lpstr>Grading</vt:lpstr>
      <vt:lpstr>Additional Information</vt:lpstr>
      <vt:lpstr>Input and Output Files</vt:lpstr>
      <vt:lpstr>Using the ‘diff’ command</vt:lpstr>
      <vt:lpstr>Program that fails all test cases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CodeCrunch Intro</dc:title>
  <dc:creator>Zhao Jin</dc:creator>
  <cp:lastModifiedBy>Aaron Tan</cp:lastModifiedBy>
  <cp:revision>246</cp:revision>
  <dcterms:created xsi:type="dcterms:W3CDTF">2006-08-16T00:00:00Z</dcterms:created>
  <dcterms:modified xsi:type="dcterms:W3CDTF">2014-07-23T13:08:13Z</dcterms:modified>
</cp:coreProperties>
</file>