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2" r:id="rId1"/>
  </p:sldMasterIdLst>
  <p:notesMasterIdLst>
    <p:notesMasterId r:id="rId26"/>
  </p:notesMasterIdLst>
  <p:handoutMasterIdLst>
    <p:handoutMasterId r:id="rId27"/>
  </p:handoutMasterIdLst>
  <p:sldIdLst>
    <p:sldId id="256" r:id="rId2"/>
    <p:sldId id="366" r:id="rId3"/>
    <p:sldId id="424" r:id="rId4"/>
    <p:sldId id="425" r:id="rId5"/>
    <p:sldId id="439" r:id="rId6"/>
    <p:sldId id="380" r:id="rId7"/>
    <p:sldId id="426" r:id="rId8"/>
    <p:sldId id="441" r:id="rId9"/>
    <p:sldId id="427" r:id="rId10"/>
    <p:sldId id="448" r:id="rId11"/>
    <p:sldId id="442" r:id="rId12"/>
    <p:sldId id="445" r:id="rId13"/>
    <p:sldId id="431" r:id="rId14"/>
    <p:sldId id="433" r:id="rId15"/>
    <p:sldId id="434" r:id="rId16"/>
    <p:sldId id="416" r:id="rId17"/>
    <p:sldId id="449" r:id="rId18"/>
    <p:sldId id="450" r:id="rId19"/>
    <p:sldId id="420" r:id="rId20"/>
    <p:sldId id="446" r:id="rId21"/>
    <p:sldId id="447" r:id="rId22"/>
    <p:sldId id="444" r:id="rId23"/>
    <p:sldId id="443" r:id="rId24"/>
    <p:sldId id="440" r:id="rId25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5FF"/>
    <a:srgbClr val="0000FF"/>
    <a:srgbClr val="FFCCFF"/>
    <a:srgbClr val="FF3399"/>
    <a:srgbClr val="CC99FF"/>
    <a:srgbClr val="CC00CC"/>
    <a:srgbClr val="000099"/>
    <a:srgbClr val="99FF99"/>
    <a:srgbClr val="FFCC6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990" autoAdjust="0"/>
    <p:restoredTop sz="92991" autoAdjust="0"/>
  </p:normalViewPr>
  <p:slideViewPr>
    <p:cSldViewPr>
      <p:cViewPr varScale="1">
        <p:scale>
          <a:sx n="113" d="100"/>
          <a:sy n="113" d="100"/>
        </p:scale>
        <p:origin x="-195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9" d="100"/>
          <a:sy n="49" d="100"/>
        </p:scale>
        <p:origin x="-2958" y="-10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71626D-28B5-4BAA-8DAC-E8790DC1678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42305A6-1493-4D94-870D-D6ADAB2262FF}">
      <dgm:prSet phldrT="[Text]" custT="1"/>
      <dgm:spPr/>
      <dgm:t>
        <a:bodyPr/>
        <a:lstStyle/>
        <a:p>
          <a:r>
            <a:rPr lang="en-US" sz="2800" smtClean="0"/>
            <a:t>Module Overview</a:t>
          </a:r>
          <a:endParaRPr lang="en-US" sz="2800"/>
        </a:p>
      </dgm:t>
    </dgm:pt>
    <dgm:pt modelId="{BC318921-E612-461D-87D9-66E0E9817D9D}" type="parTrans" cxnId="{CACA2AC4-311C-4A7E-B9C2-475FE86ED12E}">
      <dgm:prSet/>
      <dgm:spPr/>
      <dgm:t>
        <a:bodyPr/>
        <a:lstStyle/>
        <a:p>
          <a:endParaRPr lang="en-US"/>
        </a:p>
      </dgm:t>
    </dgm:pt>
    <dgm:pt modelId="{14BA9032-C06C-4BDC-AB3D-BED056F99282}" type="sibTrans" cxnId="{CACA2AC4-311C-4A7E-B9C2-475FE86ED12E}">
      <dgm:prSet/>
      <dgm:spPr/>
      <dgm:t>
        <a:bodyPr/>
        <a:lstStyle/>
        <a:p>
          <a:endParaRPr lang="en-US"/>
        </a:p>
      </dgm:t>
    </dgm:pt>
    <dgm:pt modelId="{53BE1A2C-7009-44A1-B1EC-9629EA775498}">
      <dgm:prSet phldrT="[Text]" custT="1"/>
      <dgm:spPr/>
      <dgm:t>
        <a:bodyPr/>
        <a:lstStyle/>
        <a:p>
          <a:r>
            <a:rPr lang="en-US" sz="2800" smtClean="0"/>
            <a:t>Objectives</a:t>
          </a:r>
          <a:endParaRPr lang="en-US" sz="2800"/>
        </a:p>
      </dgm:t>
    </dgm:pt>
    <dgm:pt modelId="{721CD7D6-8E14-4B23-872C-EF83C377F467}" type="parTrans" cxnId="{D374E682-AE1A-408B-97F5-11552A5EC161}">
      <dgm:prSet/>
      <dgm:spPr/>
      <dgm:t>
        <a:bodyPr/>
        <a:lstStyle/>
        <a:p>
          <a:endParaRPr lang="en-US"/>
        </a:p>
      </dgm:t>
    </dgm:pt>
    <dgm:pt modelId="{ACD108DC-08D4-4E1F-AD16-646102373D42}" type="sibTrans" cxnId="{D374E682-AE1A-408B-97F5-11552A5EC161}">
      <dgm:prSet/>
      <dgm:spPr/>
      <dgm:t>
        <a:bodyPr/>
        <a:lstStyle/>
        <a:p>
          <a:endParaRPr lang="en-US"/>
        </a:p>
      </dgm:t>
    </dgm:pt>
    <dgm:pt modelId="{9DC15D3D-E605-4FAC-8730-391A48289491}">
      <dgm:prSet phldrT="[Text]" custT="1"/>
      <dgm:spPr/>
      <dgm:t>
        <a:bodyPr/>
        <a:lstStyle/>
        <a:p>
          <a:r>
            <a:rPr lang="en-US" sz="2800" smtClean="0"/>
            <a:t>Staff	</a:t>
          </a:r>
          <a:endParaRPr lang="en-US" sz="2800"/>
        </a:p>
      </dgm:t>
    </dgm:pt>
    <dgm:pt modelId="{97C12FFA-2634-448E-B1E9-94F7BB485CB3}" type="parTrans" cxnId="{5317D24F-191E-409D-BA1C-379EE9E371E1}">
      <dgm:prSet/>
      <dgm:spPr/>
      <dgm:t>
        <a:bodyPr/>
        <a:lstStyle/>
        <a:p>
          <a:endParaRPr lang="en-US"/>
        </a:p>
      </dgm:t>
    </dgm:pt>
    <dgm:pt modelId="{1A35FC4D-1321-4046-ABA0-6B47FC2741DB}" type="sibTrans" cxnId="{5317D24F-191E-409D-BA1C-379EE9E371E1}">
      <dgm:prSet/>
      <dgm:spPr/>
      <dgm:t>
        <a:bodyPr/>
        <a:lstStyle/>
        <a:p>
          <a:endParaRPr lang="en-US"/>
        </a:p>
      </dgm:t>
    </dgm:pt>
    <dgm:pt modelId="{1ED8984E-E775-419D-AD4F-16B9C6E62824}">
      <dgm:prSet custT="1"/>
      <dgm:spPr/>
      <dgm:t>
        <a:bodyPr/>
        <a:lstStyle/>
        <a:p>
          <a:r>
            <a:rPr lang="en-US" sz="2800" smtClean="0"/>
            <a:t>Resources</a:t>
          </a:r>
          <a:endParaRPr lang="en-US" sz="2800"/>
        </a:p>
      </dgm:t>
    </dgm:pt>
    <dgm:pt modelId="{3763075C-D99B-47EA-B2B8-5A5DB8B3134F}" type="parTrans" cxnId="{6C90E6BD-4E30-44EC-9F3E-84CB2BA8F99A}">
      <dgm:prSet/>
      <dgm:spPr/>
      <dgm:t>
        <a:bodyPr/>
        <a:lstStyle/>
        <a:p>
          <a:endParaRPr lang="en-US"/>
        </a:p>
      </dgm:t>
    </dgm:pt>
    <dgm:pt modelId="{B7BFC2FA-756A-4D75-97AE-29CC1CC4BE74}" type="sibTrans" cxnId="{6C90E6BD-4E30-44EC-9F3E-84CB2BA8F99A}">
      <dgm:prSet/>
      <dgm:spPr/>
      <dgm:t>
        <a:bodyPr/>
        <a:lstStyle/>
        <a:p>
          <a:endParaRPr lang="en-US"/>
        </a:p>
      </dgm:t>
    </dgm:pt>
    <dgm:pt modelId="{C3DF31C6-3AA0-4736-AFCC-26FE9CCCCBDE}">
      <dgm:prSet custT="1"/>
      <dgm:spPr/>
      <dgm:t>
        <a:bodyPr/>
        <a:lstStyle/>
        <a:p>
          <a:r>
            <a:rPr lang="en-US" sz="2800" smtClean="0"/>
            <a:t>Schedules</a:t>
          </a:r>
          <a:endParaRPr lang="en-US" sz="2800"/>
        </a:p>
      </dgm:t>
    </dgm:pt>
    <dgm:pt modelId="{134713CF-7BD6-4BEF-A268-7760AB25C5E6}" type="parTrans" cxnId="{5A1A9D75-0966-43B0-8FA5-5AF16B41B72B}">
      <dgm:prSet/>
      <dgm:spPr/>
      <dgm:t>
        <a:bodyPr/>
        <a:lstStyle/>
        <a:p>
          <a:endParaRPr lang="en-US"/>
        </a:p>
      </dgm:t>
    </dgm:pt>
    <dgm:pt modelId="{D4DFAF65-53B4-4640-A431-E6BF252A5739}" type="sibTrans" cxnId="{5A1A9D75-0966-43B0-8FA5-5AF16B41B72B}">
      <dgm:prSet/>
      <dgm:spPr/>
      <dgm:t>
        <a:bodyPr/>
        <a:lstStyle/>
        <a:p>
          <a:endParaRPr lang="en-US"/>
        </a:p>
      </dgm:t>
    </dgm:pt>
    <dgm:pt modelId="{B1662CDD-A51D-4FB3-BF2F-D78125509A1D}">
      <dgm:prSet custT="1"/>
      <dgm:spPr/>
      <dgm:t>
        <a:bodyPr/>
        <a:lstStyle/>
        <a:p>
          <a:r>
            <a:rPr lang="en-US" sz="2800" smtClean="0"/>
            <a:t>Assessments</a:t>
          </a:r>
          <a:endParaRPr lang="en-US" sz="2800"/>
        </a:p>
      </dgm:t>
    </dgm:pt>
    <dgm:pt modelId="{1941BA60-6774-461E-90BE-84FBACCBDC22}" type="parTrans" cxnId="{AFBBEBE0-D458-48F4-9557-EBF101B92268}">
      <dgm:prSet/>
      <dgm:spPr/>
      <dgm:t>
        <a:bodyPr/>
        <a:lstStyle/>
        <a:p>
          <a:endParaRPr lang="en-US"/>
        </a:p>
      </dgm:t>
    </dgm:pt>
    <dgm:pt modelId="{18C8CE6F-22A4-4128-B05F-38ABE9EB1424}" type="sibTrans" cxnId="{AFBBEBE0-D458-48F4-9557-EBF101B92268}">
      <dgm:prSet/>
      <dgm:spPr/>
      <dgm:t>
        <a:bodyPr/>
        <a:lstStyle/>
        <a:p>
          <a:endParaRPr lang="en-US"/>
        </a:p>
      </dgm:t>
    </dgm:pt>
    <dgm:pt modelId="{1B421C63-E6E2-4591-93EA-25AE6A67F460}" type="pres">
      <dgm:prSet presAssocID="{D571626D-28B5-4BAA-8DAC-E8790DC1678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A301F60-07AF-45D5-9543-D38785902629}" type="pres">
      <dgm:prSet presAssocID="{442305A6-1493-4D94-870D-D6ADAB2262FF}" presName="parentLin" presStyleCnt="0"/>
      <dgm:spPr/>
    </dgm:pt>
    <dgm:pt modelId="{A2EDCDC7-CC7B-4465-A4D3-E8860308600F}" type="pres">
      <dgm:prSet presAssocID="{442305A6-1493-4D94-870D-D6ADAB2262FF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C174673E-90AE-4C14-BC3F-1C10F871FE83}" type="pres">
      <dgm:prSet presAssocID="{442305A6-1493-4D94-870D-D6ADAB2262FF}" presName="parentText" presStyleLbl="node1" presStyleIdx="0" presStyleCnt="6" custScaleX="12830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BA15D4-8514-4397-981D-E6BD03136FA6}" type="pres">
      <dgm:prSet presAssocID="{442305A6-1493-4D94-870D-D6ADAB2262FF}" presName="negativeSpace" presStyleCnt="0"/>
      <dgm:spPr/>
    </dgm:pt>
    <dgm:pt modelId="{6AA83906-4975-400C-A750-CCCB9ADF9964}" type="pres">
      <dgm:prSet presAssocID="{442305A6-1493-4D94-870D-D6ADAB2262FF}" presName="childText" presStyleLbl="conFgAcc1" presStyleIdx="0" presStyleCnt="6">
        <dgm:presLayoutVars>
          <dgm:bulletEnabled val="1"/>
        </dgm:presLayoutVars>
      </dgm:prSet>
      <dgm:spPr/>
    </dgm:pt>
    <dgm:pt modelId="{3C73DA28-B18A-40AF-B4D3-96F15207F213}" type="pres">
      <dgm:prSet presAssocID="{14BA9032-C06C-4BDC-AB3D-BED056F99282}" presName="spaceBetweenRectangles" presStyleCnt="0"/>
      <dgm:spPr/>
    </dgm:pt>
    <dgm:pt modelId="{CC20805C-F51B-4CDD-9650-F38CC7A2FDC6}" type="pres">
      <dgm:prSet presAssocID="{53BE1A2C-7009-44A1-B1EC-9629EA775498}" presName="parentLin" presStyleCnt="0"/>
      <dgm:spPr/>
    </dgm:pt>
    <dgm:pt modelId="{85C5413A-50D9-41C6-8776-2E4EF539EB7F}" type="pres">
      <dgm:prSet presAssocID="{53BE1A2C-7009-44A1-B1EC-9629EA775498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D0E6400B-B9A5-4A24-A8BA-114430A691B0}" type="pres">
      <dgm:prSet presAssocID="{53BE1A2C-7009-44A1-B1EC-9629EA775498}" presName="parentText" presStyleLbl="node1" presStyleIdx="1" presStyleCnt="6" custScaleX="12830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4633EA-2926-4DBF-824A-2D07495CEF9D}" type="pres">
      <dgm:prSet presAssocID="{53BE1A2C-7009-44A1-B1EC-9629EA775498}" presName="negativeSpace" presStyleCnt="0"/>
      <dgm:spPr/>
    </dgm:pt>
    <dgm:pt modelId="{21E99D9B-2723-4C87-9C65-556EE37450A1}" type="pres">
      <dgm:prSet presAssocID="{53BE1A2C-7009-44A1-B1EC-9629EA775498}" presName="childText" presStyleLbl="conFgAcc1" presStyleIdx="1" presStyleCnt="6">
        <dgm:presLayoutVars>
          <dgm:bulletEnabled val="1"/>
        </dgm:presLayoutVars>
      </dgm:prSet>
      <dgm:spPr/>
    </dgm:pt>
    <dgm:pt modelId="{C31CC3EC-868C-4991-9F39-32C47F2A95E6}" type="pres">
      <dgm:prSet presAssocID="{ACD108DC-08D4-4E1F-AD16-646102373D42}" presName="spaceBetweenRectangles" presStyleCnt="0"/>
      <dgm:spPr/>
    </dgm:pt>
    <dgm:pt modelId="{5F818D41-A99B-4B03-8288-C9AB85F0F014}" type="pres">
      <dgm:prSet presAssocID="{9DC15D3D-E605-4FAC-8730-391A48289491}" presName="parentLin" presStyleCnt="0"/>
      <dgm:spPr/>
    </dgm:pt>
    <dgm:pt modelId="{F24769E3-2223-4339-B25C-45619E5EF037}" type="pres">
      <dgm:prSet presAssocID="{9DC15D3D-E605-4FAC-8730-391A48289491}" presName="parentLeftMargin" presStyleLbl="node1" presStyleIdx="1" presStyleCnt="6"/>
      <dgm:spPr/>
      <dgm:t>
        <a:bodyPr/>
        <a:lstStyle/>
        <a:p>
          <a:endParaRPr lang="en-US"/>
        </a:p>
      </dgm:t>
    </dgm:pt>
    <dgm:pt modelId="{D5DFCA46-7925-4C78-B511-61BF1734E334}" type="pres">
      <dgm:prSet presAssocID="{9DC15D3D-E605-4FAC-8730-391A48289491}" presName="parentText" presStyleLbl="node1" presStyleIdx="2" presStyleCnt="6" custScaleX="12830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C5EA12-18B1-4F46-A250-4297A32E3214}" type="pres">
      <dgm:prSet presAssocID="{9DC15D3D-E605-4FAC-8730-391A48289491}" presName="negativeSpace" presStyleCnt="0"/>
      <dgm:spPr/>
    </dgm:pt>
    <dgm:pt modelId="{3AC364C7-3CFF-4AE1-81A5-A6011EBC1F68}" type="pres">
      <dgm:prSet presAssocID="{9DC15D3D-E605-4FAC-8730-391A48289491}" presName="childText" presStyleLbl="conFgAcc1" presStyleIdx="2" presStyleCnt="6">
        <dgm:presLayoutVars>
          <dgm:bulletEnabled val="1"/>
        </dgm:presLayoutVars>
      </dgm:prSet>
      <dgm:spPr/>
    </dgm:pt>
    <dgm:pt modelId="{BA7DD85B-4F3F-44A0-9386-8C993BA85570}" type="pres">
      <dgm:prSet presAssocID="{1A35FC4D-1321-4046-ABA0-6B47FC2741DB}" presName="spaceBetweenRectangles" presStyleCnt="0"/>
      <dgm:spPr/>
    </dgm:pt>
    <dgm:pt modelId="{FE1E5578-1A03-47C4-A31D-E4DD91185F1A}" type="pres">
      <dgm:prSet presAssocID="{1ED8984E-E775-419D-AD4F-16B9C6E62824}" presName="parentLin" presStyleCnt="0"/>
      <dgm:spPr/>
    </dgm:pt>
    <dgm:pt modelId="{3E401533-10BC-43D6-8B6C-2F97FAEFA03D}" type="pres">
      <dgm:prSet presAssocID="{1ED8984E-E775-419D-AD4F-16B9C6E62824}" presName="parentLeftMargin" presStyleLbl="node1" presStyleIdx="2" presStyleCnt="6"/>
      <dgm:spPr/>
      <dgm:t>
        <a:bodyPr/>
        <a:lstStyle/>
        <a:p>
          <a:endParaRPr lang="en-US"/>
        </a:p>
      </dgm:t>
    </dgm:pt>
    <dgm:pt modelId="{D4A7EA10-E529-498F-9466-D8D957DCCDD1}" type="pres">
      <dgm:prSet presAssocID="{1ED8984E-E775-419D-AD4F-16B9C6E62824}" presName="parentText" presStyleLbl="node1" presStyleIdx="3" presStyleCnt="6" custScaleX="12830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651011-1E52-4EC5-BF36-F1B0B74A8CF9}" type="pres">
      <dgm:prSet presAssocID="{1ED8984E-E775-419D-AD4F-16B9C6E62824}" presName="negativeSpace" presStyleCnt="0"/>
      <dgm:spPr/>
    </dgm:pt>
    <dgm:pt modelId="{009BFC7B-CACA-4B66-9868-4F33A808775B}" type="pres">
      <dgm:prSet presAssocID="{1ED8984E-E775-419D-AD4F-16B9C6E62824}" presName="childText" presStyleLbl="conFgAcc1" presStyleIdx="3" presStyleCnt="6">
        <dgm:presLayoutVars>
          <dgm:bulletEnabled val="1"/>
        </dgm:presLayoutVars>
      </dgm:prSet>
      <dgm:spPr/>
    </dgm:pt>
    <dgm:pt modelId="{1069A619-9330-4CEB-8B96-F8123337B5AB}" type="pres">
      <dgm:prSet presAssocID="{B7BFC2FA-756A-4D75-97AE-29CC1CC4BE74}" presName="spaceBetweenRectangles" presStyleCnt="0"/>
      <dgm:spPr/>
    </dgm:pt>
    <dgm:pt modelId="{E3DCB533-F583-4732-82A0-FA6228FF4FAC}" type="pres">
      <dgm:prSet presAssocID="{C3DF31C6-3AA0-4736-AFCC-26FE9CCCCBDE}" presName="parentLin" presStyleCnt="0"/>
      <dgm:spPr/>
    </dgm:pt>
    <dgm:pt modelId="{2E96304B-4DBF-4F33-A1AD-582C302B84FB}" type="pres">
      <dgm:prSet presAssocID="{C3DF31C6-3AA0-4736-AFCC-26FE9CCCCBDE}" presName="parentLeftMargin" presStyleLbl="node1" presStyleIdx="3" presStyleCnt="6"/>
      <dgm:spPr/>
      <dgm:t>
        <a:bodyPr/>
        <a:lstStyle/>
        <a:p>
          <a:endParaRPr lang="en-US"/>
        </a:p>
      </dgm:t>
    </dgm:pt>
    <dgm:pt modelId="{25746CA4-3CE6-44E3-BA5E-565085356899}" type="pres">
      <dgm:prSet presAssocID="{C3DF31C6-3AA0-4736-AFCC-26FE9CCCCBDE}" presName="parentText" presStyleLbl="node1" presStyleIdx="4" presStyleCnt="6" custScaleX="12830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09AD03-3671-45D9-A569-8F4EF16AA265}" type="pres">
      <dgm:prSet presAssocID="{C3DF31C6-3AA0-4736-AFCC-26FE9CCCCBDE}" presName="negativeSpace" presStyleCnt="0"/>
      <dgm:spPr/>
    </dgm:pt>
    <dgm:pt modelId="{674815F3-80D1-4504-8915-5E0E2102D34D}" type="pres">
      <dgm:prSet presAssocID="{C3DF31C6-3AA0-4736-AFCC-26FE9CCCCBDE}" presName="childText" presStyleLbl="conFgAcc1" presStyleIdx="4" presStyleCnt="6">
        <dgm:presLayoutVars>
          <dgm:bulletEnabled val="1"/>
        </dgm:presLayoutVars>
      </dgm:prSet>
      <dgm:spPr/>
    </dgm:pt>
    <dgm:pt modelId="{867FA74C-39CC-4E4F-A880-38BF8EFBA313}" type="pres">
      <dgm:prSet presAssocID="{D4DFAF65-53B4-4640-A431-E6BF252A5739}" presName="spaceBetweenRectangles" presStyleCnt="0"/>
      <dgm:spPr/>
    </dgm:pt>
    <dgm:pt modelId="{FA64D76F-1490-4A8C-9699-F566278BC95F}" type="pres">
      <dgm:prSet presAssocID="{B1662CDD-A51D-4FB3-BF2F-D78125509A1D}" presName="parentLin" presStyleCnt="0"/>
      <dgm:spPr/>
    </dgm:pt>
    <dgm:pt modelId="{C3B4854C-A116-46FF-8E4B-0EF0B13A4425}" type="pres">
      <dgm:prSet presAssocID="{B1662CDD-A51D-4FB3-BF2F-D78125509A1D}" presName="parentLeftMargin" presStyleLbl="node1" presStyleIdx="4" presStyleCnt="6"/>
      <dgm:spPr/>
      <dgm:t>
        <a:bodyPr/>
        <a:lstStyle/>
        <a:p>
          <a:endParaRPr lang="en-US"/>
        </a:p>
      </dgm:t>
    </dgm:pt>
    <dgm:pt modelId="{5E83252C-CC7A-4EB4-A4DE-20C33C5500CE}" type="pres">
      <dgm:prSet presAssocID="{B1662CDD-A51D-4FB3-BF2F-D78125509A1D}" presName="parentText" presStyleLbl="node1" presStyleIdx="5" presStyleCnt="6" custScaleX="12830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74619A-50D4-4B65-A8A0-EE2FAB0BC3C1}" type="pres">
      <dgm:prSet presAssocID="{B1662CDD-A51D-4FB3-BF2F-D78125509A1D}" presName="negativeSpace" presStyleCnt="0"/>
      <dgm:spPr/>
    </dgm:pt>
    <dgm:pt modelId="{352C80D6-6CA5-428C-9EAE-930975EDC660}" type="pres">
      <dgm:prSet presAssocID="{B1662CDD-A51D-4FB3-BF2F-D78125509A1D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DE574554-063A-43AA-8B60-0B4AD29D4522}" type="presOf" srcId="{442305A6-1493-4D94-870D-D6ADAB2262FF}" destId="{A2EDCDC7-CC7B-4465-A4D3-E8860308600F}" srcOrd="0" destOrd="0" presId="urn:microsoft.com/office/officeart/2005/8/layout/list1"/>
    <dgm:cxn modelId="{BCD4ED43-6C91-40C2-904B-2D33A1FEA356}" type="presOf" srcId="{442305A6-1493-4D94-870D-D6ADAB2262FF}" destId="{C174673E-90AE-4C14-BC3F-1C10F871FE83}" srcOrd="1" destOrd="0" presId="urn:microsoft.com/office/officeart/2005/8/layout/list1"/>
    <dgm:cxn modelId="{7592E2F2-6E68-4891-A988-B038EA729058}" type="presOf" srcId="{1ED8984E-E775-419D-AD4F-16B9C6E62824}" destId="{D4A7EA10-E529-498F-9466-D8D957DCCDD1}" srcOrd="1" destOrd="0" presId="urn:microsoft.com/office/officeart/2005/8/layout/list1"/>
    <dgm:cxn modelId="{5317D24F-191E-409D-BA1C-379EE9E371E1}" srcId="{D571626D-28B5-4BAA-8DAC-E8790DC1678F}" destId="{9DC15D3D-E605-4FAC-8730-391A48289491}" srcOrd="2" destOrd="0" parTransId="{97C12FFA-2634-448E-B1E9-94F7BB485CB3}" sibTransId="{1A35FC4D-1321-4046-ABA0-6B47FC2741DB}"/>
    <dgm:cxn modelId="{1A8C0A46-AA5A-41E6-913C-37E227AF7C8D}" type="presOf" srcId="{1ED8984E-E775-419D-AD4F-16B9C6E62824}" destId="{3E401533-10BC-43D6-8B6C-2F97FAEFA03D}" srcOrd="0" destOrd="0" presId="urn:microsoft.com/office/officeart/2005/8/layout/list1"/>
    <dgm:cxn modelId="{14F46181-7F7D-4758-A6DE-7E6C0D8919D0}" type="presOf" srcId="{9DC15D3D-E605-4FAC-8730-391A48289491}" destId="{D5DFCA46-7925-4C78-B511-61BF1734E334}" srcOrd="1" destOrd="0" presId="urn:microsoft.com/office/officeart/2005/8/layout/list1"/>
    <dgm:cxn modelId="{D9245F88-3BCC-480A-BB24-3B65E9139984}" type="presOf" srcId="{C3DF31C6-3AA0-4736-AFCC-26FE9CCCCBDE}" destId="{25746CA4-3CE6-44E3-BA5E-565085356899}" srcOrd="1" destOrd="0" presId="urn:microsoft.com/office/officeart/2005/8/layout/list1"/>
    <dgm:cxn modelId="{6C90E6BD-4E30-44EC-9F3E-84CB2BA8F99A}" srcId="{D571626D-28B5-4BAA-8DAC-E8790DC1678F}" destId="{1ED8984E-E775-419D-AD4F-16B9C6E62824}" srcOrd="3" destOrd="0" parTransId="{3763075C-D99B-47EA-B2B8-5A5DB8B3134F}" sibTransId="{B7BFC2FA-756A-4D75-97AE-29CC1CC4BE74}"/>
    <dgm:cxn modelId="{CAE22FEA-8995-4DD7-959A-A1E5A9F12355}" type="presOf" srcId="{9DC15D3D-E605-4FAC-8730-391A48289491}" destId="{F24769E3-2223-4339-B25C-45619E5EF037}" srcOrd="0" destOrd="0" presId="urn:microsoft.com/office/officeart/2005/8/layout/list1"/>
    <dgm:cxn modelId="{AFBBEBE0-D458-48F4-9557-EBF101B92268}" srcId="{D571626D-28B5-4BAA-8DAC-E8790DC1678F}" destId="{B1662CDD-A51D-4FB3-BF2F-D78125509A1D}" srcOrd="5" destOrd="0" parTransId="{1941BA60-6774-461E-90BE-84FBACCBDC22}" sibTransId="{18C8CE6F-22A4-4128-B05F-38ABE9EB1424}"/>
    <dgm:cxn modelId="{5A1A9D75-0966-43B0-8FA5-5AF16B41B72B}" srcId="{D571626D-28B5-4BAA-8DAC-E8790DC1678F}" destId="{C3DF31C6-3AA0-4736-AFCC-26FE9CCCCBDE}" srcOrd="4" destOrd="0" parTransId="{134713CF-7BD6-4BEF-A268-7760AB25C5E6}" sibTransId="{D4DFAF65-53B4-4640-A431-E6BF252A5739}"/>
    <dgm:cxn modelId="{D374E682-AE1A-408B-97F5-11552A5EC161}" srcId="{D571626D-28B5-4BAA-8DAC-E8790DC1678F}" destId="{53BE1A2C-7009-44A1-B1EC-9629EA775498}" srcOrd="1" destOrd="0" parTransId="{721CD7D6-8E14-4B23-872C-EF83C377F467}" sibTransId="{ACD108DC-08D4-4E1F-AD16-646102373D42}"/>
    <dgm:cxn modelId="{645C1F9B-761E-4712-8E43-7F81292D2BDA}" type="presOf" srcId="{53BE1A2C-7009-44A1-B1EC-9629EA775498}" destId="{D0E6400B-B9A5-4A24-A8BA-114430A691B0}" srcOrd="1" destOrd="0" presId="urn:microsoft.com/office/officeart/2005/8/layout/list1"/>
    <dgm:cxn modelId="{AC2F39BA-2DD7-4F2C-9852-055487E20CA9}" type="presOf" srcId="{C3DF31C6-3AA0-4736-AFCC-26FE9CCCCBDE}" destId="{2E96304B-4DBF-4F33-A1AD-582C302B84FB}" srcOrd="0" destOrd="0" presId="urn:microsoft.com/office/officeart/2005/8/layout/list1"/>
    <dgm:cxn modelId="{43581B84-1AA1-41BF-9ECA-CA861BEDECA7}" type="presOf" srcId="{53BE1A2C-7009-44A1-B1EC-9629EA775498}" destId="{85C5413A-50D9-41C6-8776-2E4EF539EB7F}" srcOrd="0" destOrd="0" presId="urn:microsoft.com/office/officeart/2005/8/layout/list1"/>
    <dgm:cxn modelId="{CACA2AC4-311C-4A7E-B9C2-475FE86ED12E}" srcId="{D571626D-28B5-4BAA-8DAC-E8790DC1678F}" destId="{442305A6-1493-4D94-870D-D6ADAB2262FF}" srcOrd="0" destOrd="0" parTransId="{BC318921-E612-461D-87D9-66E0E9817D9D}" sibTransId="{14BA9032-C06C-4BDC-AB3D-BED056F99282}"/>
    <dgm:cxn modelId="{2A09BA66-BC95-44B9-B904-04BE8C2AE7D8}" type="presOf" srcId="{D571626D-28B5-4BAA-8DAC-E8790DC1678F}" destId="{1B421C63-E6E2-4591-93EA-25AE6A67F460}" srcOrd="0" destOrd="0" presId="urn:microsoft.com/office/officeart/2005/8/layout/list1"/>
    <dgm:cxn modelId="{649D42F9-14E6-4B9A-9AA4-FADAE5E5704F}" type="presOf" srcId="{B1662CDD-A51D-4FB3-BF2F-D78125509A1D}" destId="{5E83252C-CC7A-4EB4-A4DE-20C33C5500CE}" srcOrd="1" destOrd="0" presId="urn:microsoft.com/office/officeart/2005/8/layout/list1"/>
    <dgm:cxn modelId="{9999E580-6D75-4D30-8E0C-07F50A00726F}" type="presOf" srcId="{B1662CDD-A51D-4FB3-BF2F-D78125509A1D}" destId="{C3B4854C-A116-46FF-8E4B-0EF0B13A4425}" srcOrd="0" destOrd="0" presId="urn:microsoft.com/office/officeart/2005/8/layout/list1"/>
    <dgm:cxn modelId="{94C571AD-8686-42B0-807F-AA04C9143286}" type="presParOf" srcId="{1B421C63-E6E2-4591-93EA-25AE6A67F460}" destId="{3A301F60-07AF-45D5-9543-D38785902629}" srcOrd="0" destOrd="0" presId="urn:microsoft.com/office/officeart/2005/8/layout/list1"/>
    <dgm:cxn modelId="{8300B026-B5B7-42D1-966D-CD3D0657E2A7}" type="presParOf" srcId="{3A301F60-07AF-45D5-9543-D38785902629}" destId="{A2EDCDC7-CC7B-4465-A4D3-E8860308600F}" srcOrd="0" destOrd="0" presId="urn:microsoft.com/office/officeart/2005/8/layout/list1"/>
    <dgm:cxn modelId="{3769350C-5DCC-4355-B811-6E4D23C6F387}" type="presParOf" srcId="{3A301F60-07AF-45D5-9543-D38785902629}" destId="{C174673E-90AE-4C14-BC3F-1C10F871FE83}" srcOrd="1" destOrd="0" presId="urn:microsoft.com/office/officeart/2005/8/layout/list1"/>
    <dgm:cxn modelId="{AE3D59A6-188A-43DD-91A6-E83BBF38B824}" type="presParOf" srcId="{1B421C63-E6E2-4591-93EA-25AE6A67F460}" destId="{5BBA15D4-8514-4397-981D-E6BD03136FA6}" srcOrd="1" destOrd="0" presId="urn:microsoft.com/office/officeart/2005/8/layout/list1"/>
    <dgm:cxn modelId="{79EB2CA1-F087-4B9E-B21A-B75EEEA5B636}" type="presParOf" srcId="{1B421C63-E6E2-4591-93EA-25AE6A67F460}" destId="{6AA83906-4975-400C-A750-CCCB9ADF9964}" srcOrd="2" destOrd="0" presId="urn:microsoft.com/office/officeart/2005/8/layout/list1"/>
    <dgm:cxn modelId="{0945B0F2-3E93-44BF-BC2B-8D5A02B3D7C8}" type="presParOf" srcId="{1B421C63-E6E2-4591-93EA-25AE6A67F460}" destId="{3C73DA28-B18A-40AF-B4D3-96F15207F213}" srcOrd="3" destOrd="0" presId="urn:microsoft.com/office/officeart/2005/8/layout/list1"/>
    <dgm:cxn modelId="{3BA5A9F3-218D-4C63-97AF-A18588E72E35}" type="presParOf" srcId="{1B421C63-E6E2-4591-93EA-25AE6A67F460}" destId="{CC20805C-F51B-4CDD-9650-F38CC7A2FDC6}" srcOrd="4" destOrd="0" presId="urn:microsoft.com/office/officeart/2005/8/layout/list1"/>
    <dgm:cxn modelId="{C05038D7-397F-4718-A6B2-5BEF9AB84EBF}" type="presParOf" srcId="{CC20805C-F51B-4CDD-9650-F38CC7A2FDC6}" destId="{85C5413A-50D9-41C6-8776-2E4EF539EB7F}" srcOrd="0" destOrd="0" presId="urn:microsoft.com/office/officeart/2005/8/layout/list1"/>
    <dgm:cxn modelId="{B70C96A0-4E31-4497-B2F7-C45B86C53093}" type="presParOf" srcId="{CC20805C-F51B-4CDD-9650-F38CC7A2FDC6}" destId="{D0E6400B-B9A5-4A24-A8BA-114430A691B0}" srcOrd="1" destOrd="0" presId="urn:microsoft.com/office/officeart/2005/8/layout/list1"/>
    <dgm:cxn modelId="{D80B304E-F7D2-4F5A-A981-3042A35C9E6A}" type="presParOf" srcId="{1B421C63-E6E2-4591-93EA-25AE6A67F460}" destId="{A44633EA-2926-4DBF-824A-2D07495CEF9D}" srcOrd="5" destOrd="0" presId="urn:microsoft.com/office/officeart/2005/8/layout/list1"/>
    <dgm:cxn modelId="{614FCDB4-D879-48BE-933F-004088FDAB73}" type="presParOf" srcId="{1B421C63-E6E2-4591-93EA-25AE6A67F460}" destId="{21E99D9B-2723-4C87-9C65-556EE37450A1}" srcOrd="6" destOrd="0" presId="urn:microsoft.com/office/officeart/2005/8/layout/list1"/>
    <dgm:cxn modelId="{25317B95-0AFF-4B10-93EA-988AD0FF7EF8}" type="presParOf" srcId="{1B421C63-E6E2-4591-93EA-25AE6A67F460}" destId="{C31CC3EC-868C-4991-9F39-32C47F2A95E6}" srcOrd="7" destOrd="0" presId="urn:microsoft.com/office/officeart/2005/8/layout/list1"/>
    <dgm:cxn modelId="{2EE425ED-2D1F-43AC-B6AD-DF63D81CE838}" type="presParOf" srcId="{1B421C63-E6E2-4591-93EA-25AE6A67F460}" destId="{5F818D41-A99B-4B03-8288-C9AB85F0F014}" srcOrd="8" destOrd="0" presId="urn:microsoft.com/office/officeart/2005/8/layout/list1"/>
    <dgm:cxn modelId="{F84E532A-5762-4158-A46D-2B5B583B2333}" type="presParOf" srcId="{5F818D41-A99B-4B03-8288-C9AB85F0F014}" destId="{F24769E3-2223-4339-B25C-45619E5EF037}" srcOrd="0" destOrd="0" presId="urn:microsoft.com/office/officeart/2005/8/layout/list1"/>
    <dgm:cxn modelId="{CEE0794C-92B6-4908-8FD4-4657BC3A100E}" type="presParOf" srcId="{5F818D41-A99B-4B03-8288-C9AB85F0F014}" destId="{D5DFCA46-7925-4C78-B511-61BF1734E334}" srcOrd="1" destOrd="0" presId="urn:microsoft.com/office/officeart/2005/8/layout/list1"/>
    <dgm:cxn modelId="{D06B91CA-4503-4150-A056-CFFFC419D960}" type="presParOf" srcId="{1B421C63-E6E2-4591-93EA-25AE6A67F460}" destId="{04C5EA12-18B1-4F46-A250-4297A32E3214}" srcOrd="9" destOrd="0" presId="urn:microsoft.com/office/officeart/2005/8/layout/list1"/>
    <dgm:cxn modelId="{E001EEBB-CE06-4939-AFCA-91917D66BA04}" type="presParOf" srcId="{1B421C63-E6E2-4591-93EA-25AE6A67F460}" destId="{3AC364C7-3CFF-4AE1-81A5-A6011EBC1F68}" srcOrd="10" destOrd="0" presId="urn:microsoft.com/office/officeart/2005/8/layout/list1"/>
    <dgm:cxn modelId="{DC834521-1A33-4EAA-A317-781AB282A04D}" type="presParOf" srcId="{1B421C63-E6E2-4591-93EA-25AE6A67F460}" destId="{BA7DD85B-4F3F-44A0-9386-8C993BA85570}" srcOrd="11" destOrd="0" presId="urn:microsoft.com/office/officeart/2005/8/layout/list1"/>
    <dgm:cxn modelId="{A594BAB8-5ED0-46D0-A384-A06440961C30}" type="presParOf" srcId="{1B421C63-E6E2-4591-93EA-25AE6A67F460}" destId="{FE1E5578-1A03-47C4-A31D-E4DD91185F1A}" srcOrd="12" destOrd="0" presId="urn:microsoft.com/office/officeart/2005/8/layout/list1"/>
    <dgm:cxn modelId="{C0B10029-2ECF-478B-8722-93B8B2A4256A}" type="presParOf" srcId="{FE1E5578-1A03-47C4-A31D-E4DD91185F1A}" destId="{3E401533-10BC-43D6-8B6C-2F97FAEFA03D}" srcOrd="0" destOrd="0" presId="urn:microsoft.com/office/officeart/2005/8/layout/list1"/>
    <dgm:cxn modelId="{F51A072C-BFEC-4DF9-9A37-E2B67136C97A}" type="presParOf" srcId="{FE1E5578-1A03-47C4-A31D-E4DD91185F1A}" destId="{D4A7EA10-E529-498F-9466-D8D957DCCDD1}" srcOrd="1" destOrd="0" presId="urn:microsoft.com/office/officeart/2005/8/layout/list1"/>
    <dgm:cxn modelId="{FBD52CCF-AF31-4D61-8A94-74C57BBF6E5F}" type="presParOf" srcId="{1B421C63-E6E2-4591-93EA-25AE6A67F460}" destId="{F1651011-1E52-4EC5-BF36-F1B0B74A8CF9}" srcOrd="13" destOrd="0" presId="urn:microsoft.com/office/officeart/2005/8/layout/list1"/>
    <dgm:cxn modelId="{A6896EB2-BD7B-4ADD-9296-895ED67BC757}" type="presParOf" srcId="{1B421C63-E6E2-4591-93EA-25AE6A67F460}" destId="{009BFC7B-CACA-4B66-9868-4F33A808775B}" srcOrd="14" destOrd="0" presId="urn:microsoft.com/office/officeart/2005/8/layout/list1"/>
    <dgm:cxn modelId="{44723ABA-9B66-44F7-A799-CFCA491E5707}" type="presParOf" srcId="{1B421C63-E6E2-4591-93EA-25AE6A67F460}" destId="{1069A619-9330-4CEB-8B96-F8123337B5AB}" srcOrd="15" destOrd="0" presId="urn:microsoft.com/office/officeart/2005/8/layout/list1"/>
    <dgm:cxn modelId="{063088D4-2B51-416A-AAF4-6C157D687428}" type="presParOf" srcId="{1B421C63-E6E2-4591-93EA-25AE6A67F460}" destId="{E3DCB533-F583-4732-82A0-FA6228FF4FAC}" srcOrd="16" destOrd="0" presId="urn:microsoft.com/office/officeart/2005/8/layout/list1"/>
    <dgm:cxn modelId="{52E70085-BD51-46F8-B335-C18115B89393}" type="presParOf" srcId="{E3DCB533-F583-4732-82A0-FA6228FF4FAC}" destId="{2E96304B-4DBF-4F33-A1AD-582C302B84FB}" srcOrd="0" destOrd="0" presId="urn:microsoft.com/office/officeart/2005/8/layout/list1"/>
    <dgm:cxn modelId="{AE5C99F1-53BA-4DB0-8C86-B928DCCBB5AE}" type="presParOf" srcId="{E3DCB533-F583-4732-82A0-FA6228FF4FAC}" destId="{25746CA4-3CE6-44E3-BA5E-565085356899}" srcOrd="1" destOrd="0" presId="urn:microsoft.com/office/officeart/2005/8/layout/list1"/>
    <dgm:cxn modelId="{C7CF0A4D-B7FA-4A85-BE52-5165083D3A62}" type="presParOf" srcId="{1B421C63-E6E2-4591-93EA-25AE6A67F460}" destId="{0B09AD03-3671-45D9-A569-8F4EF16AA265}" srcOrd="17" destOrd="0" presId="urn:microsoft.com/office/officeart/2005/8/layout/list1"/>
    <dgm:cxn modelId="{F6882763-4E84-4AF8-9DFE-CDB94DF18823}" type="presParOf" srcId="{1B421C63-E6E2-4591-93EA-25AE6A67F460}" destId="{674815F3-80D1-4504-8915-5E0E2102D34D}" srcOrd="18" destOrd="0" presId="urn:microsoft.com/office/officeart/2005/8/layout/list1"/>
    <dgm:cxn modelId="{77DB61AD-9637-48A7-BCF7-8C724A7717DD}" type="presParOf" srcId="{1B421C63-E6E2-4591-93EA-25AE6A67F460}" destId="{867FA74C-39CC-4E4F-A880-38BF8EFBA313}" srcOrd="19" destOrd="0" presId="urn:microsoft.com/office/officeart/2005/8/layout/list1"/>
    <dgm:cxn modelId="{D228712A-C799-455B-A4D5-3E34CD6B5A5C}" type="presParOf" srcId="{1B421C63-E6E2-4591-93EA-25AE6A67F460}" destId="{FA64D76F-1490-4A8C-9699-F566278BC95F}" srcOrd="20" destOrd="0" presId="urn:microsoft.com/office/officeart/2005/8/layout/list1"/>
    <dgm:cxn modelId="{80775593-122F-44FF-8790-ECC39B1ED232}" type="presParOf" srcId="{FA64D76F-1490-4A8C-9699-F566278BC95F}" destId="{C3B4854C-A116-46FF-8E4B-0EF0B13A4425}" srcOrd="0" destOrd="0" presId="urn:microsoft.com/office/officeart/2005/8/layout/list1"/>
    <dgm:cxn modelId="{D93C54BB-F3F0-4A27-9646-CED84DAF0BE2}" type="presParOf" srcId="{FA64D76F-1490-4A8C-9699-F566278BC95F}" destId="{5E83252C-CC7A-4EB4-A4DE-20C33C5500CE}" srcOrd="1" destOrd="0" presId="urn:microsoft.com/office/officeart/2005/8/layout/list1"/>
    <dgm:cxn modelId="{84019A6B-CE11-4EEC-88FA-D7C2C2DB82F7}" type="presParOf" srcId="{1B421C63-E6E2-4591-93EA-25AE6A67F460}" destId="{3174619A-50D4-4B65-A8A0-EE2FAB0BC3C1}" srcOrd="21" destOrd="0" presId="urn:microsoft.com/office/officeart/2005/8/layout/list1"/>
    <dgm:cxn modelId="{7DCF3643-AE8C-4220-BF6B-641D548058C2}" type="presParOf" srcId="{1B421C63-E6E2-4591-93EA-25AE6A67F460}" destId="{352C80D6-6CA5-428C-9EAE-930975EDC660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C209247-80F6-416E-9D31-A84A9BDDCF7F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8287A48-DB12-4467-BCAD-20AE4E44747F}">
      <dgm:prSet phldrT="[Text]"/>
      <dgm:spPr/>
      <dgm:t>
        <a:bodyPr/>
        <a:lstStyle/>
        <a:p>
          <a:r>
            <a:rPr lang="en-US" smtClean="0"/>
            <a:t>CS1010</a:t>
          </a:r>
          <a:endParaRPr lang="en-US"/>
        </a:p>
      </dgm:t>
    </dgm:pt>
    <dgm:pt modelId="{04CF33DD-028C-4102-8D4A-DDCD9CCE2728}" type="parTrans" cxnId="{9CD41FC1-A8B7-4EAE-8E45-F308E7F87B6B}">
      <dgm:prSet/>
      <dgm:spPr/>
      <dgm:t>
        <a:bodyPr/>
        <a:lstStyle/>
        <a:p>
          <a:endParaRPr lang="en-US"/>
        </a:p>
      </dgm:t>
    </dgm:pt>
    <dgm:pt modelId="{E198770E-D8E9-4086-978C-3E9EFC52BE0D}" type="sibTrans" cxnId="{9CD41FC1-A8B7-4EAE-8E45-F308E7F87B6B}">
      <dgm:prSet/>
      <dgm:spPr/>
      <dgm:t>
        <a:bodyPr/>
        <a:lstStyle/>
        <a:p>
          <a:endParaRPr lang="en-US"/>
        </a:p>
      </dgm:t>
    </dgm:pt>
    <dgm:pt modelId="{D6723CAB-8A73-4AAE-B603-D3018656DB6F}">
      <dgm:prSet phldrT="[Text]" custT="1"/>
      <dgm:spPr/>
      <dgm:t>
        <a:bodyPr/>
        <a:lstStyle/>
        <a:p>
          <a:r>
            <a:rPr lang="en-US" sz="1800" b="1" baseline="0" smtClean="0">
              <a:solidFill>
                <a:srgbClr val="C00000"/>
              </a:solidFill>
            </a:rPr>
            <a:t>CS1020</a:t>
          </a:r>
          <a:endParaRPr lang="en-US" sz="1800" b="1" baseline="0">
            <a:solidFill>
              <a:srgbClr val="C00000"/>
            </a:solidFill>
          </a:endParaRPr>
        </a:p>
      </dgm:t>
    </dgm:pt>
    <dgm:pt modelId="{E6FFAC6F-DB62-445F-8A79-6D08FC615EB2}" type="parTrans" cxnId="{1D7340EC-8C73-4122-8B4D-2925B39B5423}">
      <dgm:prSet/>
      <dgm:spPr/>
      <dgm:t>
        <a:bodyPr/>
        <a:lstStyle/>
        <a:p>
          <a:endParaRPr lang="en-US"/>
        </a:p>
      </dgm:t>
    </dgm:pt>
    <dgm:pt modelId="{F063171C-9A7A-4AA6-A032-EB689157D986}" type="sibTrans" cxnId="{1D7340EC-8C73-4122-8B4D-2925B39B5423}">
      <dgm:prSet/>
      <dgm:spPr/>
      <dgm:t>
        <a:bodyPr/>
        <a:lstStyle/>
        <a:p>
          <a:endParaRPr lang="en-US"/>
        </a:p>
      </dgm:t>
    </dgm:pt>
    <dgm:pt modelId="{87A6C33F-31AC-4658-9355-978C1B3810C2}">
      <dgm:prSet phldrT="[Text]"/>
      <dgm:spPr/>
      <dgm:t>
        <a:bodyPr/>
        <a:lstStyle/>
        <a:p>
          <a:r>
            <a:rPr lang="en-US" smtClean="0"/>
            <a:t>CS2010</a:t>
          </a:r>
          <a:endParaRPr lang="en-US"/>
        </a:p>
      </dgm:t>
    </dgm:pt>
    <dgm:pt modelId="{F116143C-94FF-48BE-85B7-D946AE571DF3}" type="parTrans" cxnId="{5B8EDAD5-30AC-40F5-A985-8E8A26AAC527}">
      <dgm:prSet/>
      <dgm:spPr/>
      <dgm:t>
        <a:bodyPr/>
        <a:lstStyle/>
        <a:p>
          <a:endParaRPr lang="en-US"/>
        </a:p>
      </dgm:t>
    </dgm:pt>
    <dgm:pt modelId="{578E0630-2F59-4933-84F2-23AF78E95A22}" type="sibTrans" cxnId="{5B8EDAD5-30AC-40F5-A985-8E8A26AAC527}">
      <dgm:prSet/>
      <dgm:spPr/>
      <dgm:t>
        <a:bodyPr/>
        <a:lstStyle/>
        <a:p>
          <a:endParaRPr lang="en-US"/>
        </a:p>
      </dgm:t>
    </dgm:pt>
    <dgm:pt modelId="{4C7FCEA2-F2DB-4146-9AC9-CEEB9835B451}" type="pres">
      <dgm:prSet presAssocID="{7C209247-80F6-416E-9D31-A84A9BDDCF7F}" presName="Name0" presStyleCnt="0">
        <dgm:presLayoutVars>
          <dgm:chMax val="11"/>
          <dgm:chPref val="11"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A7BB4922-4567-43B6-BA2D-2FEAF230337D}" type="pres">
      <dgm:prSet presAssocID="{87A6C33F-31AC-4658-9355-978C1B3810C2}" presName="Accent3" presStyleCnt="0"/>
      <dgm:spPr/>
    </dgm:pt>
    <dgm:pt modelId="{CE3963DF-999B-431A-802D-A334390FCE60}" type="pres">
      <dgm:prSet presAssocID="{87A6C33F-31AC-4658-9355-978C1B3810C2}" presName="Accent" presStyleLbl="node1" presStyleIdx="0" presStyleCnt="3"/>
      <dgm:spPr/>
    </dgm:pt>
    <dgm:pt modelId="{8BB97EC3-302C-4B31-AD5C-C6E4FB17E352}" type="pres">
      <dgm:prSet presAssocID="{87A6C33F-31AC-4658-9355-978C1B3810C2}" presName="ParentBackground3" presStyleCnt="0"/>
      <dgm:spPr/>
    </dgm:pt>
    <dgm:pt modelId="{9436E7EA-D06D-4E19-B8A0-B1FA9F7474C4}" type="pres">
      <dgm:prSet presAssocID="{87A6C33F-31AC-4658-9355-978C1B3810C2}" presName="ParentBackground" presStyleLbl="fgAcc1" presStyleIdx="0" presStyleCnt="3"/>
      <dgm:spPr/>
      <dgm:t>
        <a:bodyPr/>
        <a:lstStyle/>
        <a:p>
          <a:endParaRPr lang="en-US"/>
        </a:p>
      </dgm:t>
    </dgm:pt>
    <dgm:pt modelId="{45CA9A25-4043-4854-B670-6486CDABD601}" type="pres">
      <dgm:prSet presAssocID="{87A6C33F-31AC-4658-9355-978C1B3810C2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5F7F0A-BD57-4D5F-A6DB-ED3F768E534A}" type="pres">
      <dgm:prSet presAssocID="{D6723CAB-8A73-4AAE-B603-D3018656DB6F}" presName="Accent2" presStyleCnt="0"/>
      <dgm:spPr/>
    </dgm:pt>
    <dgm:pt modelId="{A01A92AF-50AD-4F57-940B-5CA07A4A1F9D}" type="pres">
      <dgm:prSet presAssocID="{D6723CAB-8A73-4AAE-B603-D3018656DB6F}" presName="Accent" presStyleLbl="node1" presStyleIdx="1" presStyleCnt="3"/>
      <dgm:spPr>
        <a:solidFill>
          <a:srgbClr val="C00000"/>
        </a:solidFill>
      </dgm:spPr>
    </dgm:pt>
    <dgm:pt modelId="{8423E2DE-CE0B-4872-9754-44E7D3CBF1CC}" type="pres">
      <dgm:prSet presAssocID="{D6723CAB-8A73-4AAE-B603-D3018656DB6F}" presName="ParentBackground2" presStyleCnt="0"/>
      <dgm:spPr/>
    </dgm:pt>
    <dgm:pt modelId="{F7871519-4FFC-4594-97CC-37CD4C3E56CE}" type="pres">
      <dgm:prSet presAssocID="{D6723CAB-8A73-4AAE-B603-D3018656DB6F}" presName="ParentBackground" presStyleLbl="fgAcc1" presStyleIdx="1" presStyleCnt="3"/>
      <dgm:spPr/>
      <dgm:t>
        <a:bodyPr/>
        <a:lstStyle/>
        <a:p>
          <a:endParaRPr lang="en-US"/>
        </a:p>
      </dgm:t>
    </dgm:pt>
    <dgm:pt modelId="{99CF3EB2-F799-4C05-AF0B-2853AD905082}" type="pres">
      <dgm:prSet presAssocID="{D6723CAB-8A73-4AAE-B603-D3018656DB6F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2709B9-8096-43C0-A919-4CE59A6E55B0}" type="pres">
      <dgm:prSet presAssocID="{C8287A48-DB12-4467-BCAD-20AE4E44747F}" presName="Accent1" presStyleCnt="0"/>
      <dgm:spPr/>
    </dgm:pt>
    <dgm:pt modelId="{3956BC99-0E03-426E-A125-8A7AF7B0ACD9}" type="pres">
      <dgm:prSet presAssocID="{C8287A48-DB12-4467-BCAD-20AE4E44747F}" presName="Accent" presStyleLbl="node1" presStyleIdx="2" presStyleCnt="3"/>
      <dgm:spPr>
        <a:solidFill>
          <a:schemeClr val="tx2">
            <a:lumMod val="60000"/>
            <a:lumOff val="40000"/>
          </a:schemeClr>
        </a:solidFill>
      </dgm:spPr>
    </dgm:pt>
    <dgm:pt modelId="{AE8D5E61-84B3-47AF-A256-DE3924892190}" type="pres">
      <dgm:prSet presAssocID="{C8287A48-DB12-4467-BCAD-20AE4E44747F}" presName="ParentBackground1" presStyleCnt="0"/>
      <dgm:spPr/>
    </dgm:pt>
    <dgm:pt modelId="{C2B2EE86-F7AB-4846-8CFF-C7C9EF66D942}" type="pres">
      <dgm:prSet presAssocID="{C8287A48-DB12-4467-BCAD-20AE4E44747F}" presName="ParentBackground" presStyleLbl="fgAcc1" presStyleIdx="2" presStyleCnt="3"/>
      <dgm:spPr/>
      <dgm:t>
        <a:bodyPr/>
        <a:lstStyle/>
        <a:p>
          <a:endParaRPr lang="en-US"/>
        </a:p>
      </dgm:t>
    </dgm:pt>
    <dgm:pt modelId="{70E8F57B-5DC2-4D87-B0EF-F0A3CACB17B9}" type="pres">
      <dgm:prSet presAssocID="{C8287A48-DB12-4467-BCAD-20AE4E44747F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4479322-6591-4BA9-9C14-FE32191CC235}" type="presOf" srcId="{D6723CAB-8A73-4AAE-B603-D3018656DB6F}" destId="{F7871519-4FFC-4594-97CC-37CD4C3E56CE}" srcOrd="0" destOrd="0" presId="urn:microsoft.com/office/officeart/2011/layout/CircleProcess"/>
    <dgm:cxn modelId="{5B8EDAD5-30AC-40F5-A985-8E8A26AAC527}" srcId="{7C209247-80F6-416E-9D31-A84A9BDDCF7F}" destId="{87A6C33F-31AC-4658-9355-978C1B3810C2}" srcOrd="2" destOrd="0" parTransId="{F116143C-94FF-48BE-85B7-D946AE571DF3}" sibTransId="{578E0630-2F59-4933-84F2-23AF78E95A22}"/>
    <dgm:cxn modelId="{AE225510-663D-457E-A662-BFD2FB5DF5BB}" type="presOf" srcId="{87A6C33F-31AC-4658-9355-978C1B3810C2}" destId="{45CA9A25-4043-4854-B670-6486CDABD601}" srcOrd="1" destOrd="0" presId="urn:microsoft.com/office/officeart/2011/layout/CircleProcess"/>
    <dgm:cxn modelId="{F0DA4F39-40FC-4AB2-85AF-7970EF7061C4}" type="presOf" srcId="{C8287A48-DB12-4467-BCAD-20AE4E44747F}" destId="{C2B2EE86-F7AB-4846-8CFF-C7C9EF66D942}" srcOrd="0" destOrd="0" presId="urn:microsoft.com/office/officeart/2011/layout/CircleProcess"/>
    <dgm:cxn modelId="{1818BCEF-C78C-47C5-9A02-D839449AA3E4}" type="presOf" srcId="{87A6C33F-31AC-4658-9355-978C1B3810C2}" destId="{9436E7EA-D06D-4E19-B8A0-B1FA9F7474C4}" srcOrd="0" destOrd="0" presId="urn:microsoft.com/office/officeart/2011/layout/CircleProcess"/>
    <dgm:cxn modelId="{A731B1BE-0B65-4622-A465-D9AC020399DB}" type="presOf" srcId="{D6723CAB-8A73-4AAE-B603-D3018656DB6F}" destId="{99CF3EB2-F799-4C05-AF0B-2853AD905082}" srcOrd="1" destOrd="0" presId="urn:microsoft.com/office/officeart/2011/layout/CircleProcess"/>
    <dgm:cxn modelId="{9CD41FC1-A8B7-4EAE-8E45-F308E7F87B6B}" srcId="{7C209247-80F6-416E-9D31-A84A9BDDCF7F}" destId="{C8287A48-DB12-4467-BCAD-20AE4E44747F}" srcOrd="0" destOrd="0" parTransId="{04CF33DD-028C-4102-8D4A-DDCD9CCE2728}" sibTransId="{E198770E-D8E9-4086-978C-3E9EFC52BE0D}"/>
    <dgm:cxn modelId="{51919B17-8155-4A17-A926-D403044FD48A}" type="presOf" srcId="{7C209247-80F6-416E-9D31-A84A9BDDCF7F}" destId="{4C7FCEA2-F2DB-4146-9AC9-CEEB9835B451}" srcOrd="0" destOrd="0" presId="urn:microsoft.com/office/officeart/2011/layout/CircleProcess"/>
    <dgm:cxn modelId="{1D7340EC-8C73-4122-8B4D-2925B39B5423}" srcId="{7C209247-80F6-416E-9D31-A84A9BDDCF7F}" destId="{D6723CAB-8A73-4AAE-B603-D3018656DB6F}" srcOrd="1" destOrd="0" parTransId="{E6FFAC6F-DB62-445F-8A79-6D08FC615EB2}" sibTransId="{F063171C-9A7A-4AA6-A032-EB689157D986}"/>
    <dgm:cxn modelId="{9045C089-BB7F-4987-8ED1-FA7ED46B31CE}" type="presOf" srcId="{C8287A48-DB12-4467-BCAD-20AE4E44747F}" destId="{70E8F57B-5DC2-4D87-B0EF-F0A3CACB17B9}" srcOrd="1" destOrd="0" presId="urn:microsoft.com/office/officeart/2011/layout/CircleProcess"/>
    <dgm:cxn modelId="{E1978AFA-1E1F-44D0-A168-BC9B0FD88806}" type="presParOf" srcId="{4C7FCEA2-F2DB-4146-9AC9-CEEB9835B451}" destId="{A7BB4922-4567-43B6-BA2D-2FEAF230337D}" srcOrd="0" destOrd="0" presId="urn:microsoft.com/office/officeart/2011/layout/CircleProcess"/>
    <dgm:cxn modelId="{55028305-AE47-4B06-AB87-BCE38D138696}" type="presParOf" srcId="{A7BB4922-4567-43B6-BA2D-2FEAF230337D}" destId="{CE3963DF-999B-431A-802D-A334390FCE60}" srcOrd="0" destOrd="0" presId="urn:microsoft.com/office/officeart/2011/layout/CircleProcess"/>
    <dgm:cxn modelId="{0C55EFEF-61D3-4D99-A8E9-B5D8FF42906C}" type="presParOf" srcId="{4C7FCEA2-F2DB-4146-9AC9-CEEB9835B451}" destId="{8BB97EC3-302C-4B31-AD5C-C6E4FB17E352}" srcOrd="1" destOrd="0" presId="urn:microsoft.com/office/officeart/2011/layout/CircleProcess"/>
    <dgm:cxn modelId="{6995BE4E-7735-4F0B-A3D7-99995EAF5B88}" type="presParOf" srcId="{8BB97EC3-302C-4B31-AD5C-C6E4FB17E352}" destId="{9436E7EA-D06D-4E19-B8A0-B1FA9F7474C4}" srcOrd="0" destOrd="0" presId="urn:microsoft.com/office/officeart/2011/layout/CircleProcess"/>
    <dgm:cxn modelId="{99A3ED24-7246-4C52-AAD1-896BFC282FB6}" type="presParOf" srcId="{4C7FCEA2-F2DB-4146-9AC9-CEEB9835B451}" destId="{45CA9A25-4043-4854-B670-6486CDABD601}" srcOrd="2" destOrd="0" presId="urn:microsoft.com/office/officeart/2011/layout/CircleProcess"/>
    <dgm:cxn modelId="{0E3F64B3-17CE-40EF-A453-A2F1DB317993}" type="presParOf" srcId="{4C7FCEA2-F2DB-4146-9AC9-CEEB9835B451}" destId="{305F7F0A-BD57-4D5F-A6DB-ED3F768E534A}" srcOrd="3" destOrd="0" presId="urn:microsoft.com/office/officeart/2011/layout/CircleProcess"/>
    <dgm:cxn modelId="{86FDDB47-3D42-4DE2-BCD2-42FF9647A4E4}" type="presParOf" srcId="{305F7F0A-BD57-4D5F-A6DB-ED3F768E534A}" destId="{A01A92AF-50AD-4F57-940B-5CA07A4A1F9D}" srcOrd="0" destOrd="0" presId="urn:microsoft.com/office/officeart/2011/layout/CircleProcess"/>
    <dgm:cxn modelId="{6ADA17FC-36F1-49F7-886F-AE8E6508D87B}" type="presParOf" srcId="{4C7FCEA2-F2DB-4146-9AC9-CEEB9835B451}" destId="{8423E2DE-CE0B-4872-9754-44E7D3CBF1CC}" srcOrd="4" destOrd="0" presId="urn:microsoft.com/office/officeart/2011/layout/CircleProcess"/>
    <dgm:cxn modelId="{37561BD2-F875-48A6-B547-4111BE298E1D}" type="presParOf" srcId="{8423E2DE-CE0B-4872-9754-44E7D3CBF1CC}" destId="{F7871519-4FFC-4594-97CC-37CD4C3E56CE}" srcOrd="0" destOrd="0" presId="urn:microsoft.com/office/officeart/2011/layout/CircleProcess"/>
    <dgm:cxn modelId="{F8B2A473-D7EE-4EA7-AFAB-7F6ABFDE2361}" type="presParOf" srcId="{4C7FCEA2-F2DB-4146-9AC9-CEEB9835B451}" destId="{99CF3EB2-F799-4C05-AF0B-2853AD905082}" srcOrd="5" destOrd="0" presId="urn:microsoft.com/office/officeart/2011/layout/CircleProcess"/>
    <dgm:cxn modelId="{95BB3A2B-2555-4E35-B4D6-0165B568D7E9}" type="presParOf" srcId="{4C7FCEA2-F2DB-4146-9AC9-CEEB9835B451}" destId="{D82709B9-8096-43C0-A919-4CE59A6E55B0}" srcOrd="6" destOrd="0" presId="urn:microsoft.com/office/officeart/2011/layout/CircleProcess"/>
    <dgm:cxn modelId="{7C217EC1-05E4-4D01-9483-8A105DBDD9BD}" type="presParOf" srcId="{D82709B9-8096-43C0-A919-4CE59A6E55B0}" destId="{3956BC99-0E03-426E-A125-8A7AF7B0ACD9}" srcOrd="0" destOrd="0" presId="urn:microsoft.com/office/officeart/2011/layout/CircleProcess"/>
    <dgm:cxn modelId="{660C4870-A851-4735-9E07-6916B02B448A}" type="presParOf" srcId="{4C7FCEA2-F2DB-4146-9AC9-CEEB9835B451}" destId="{AE8D5E61-84B3-47AF-A256-DE3924892190}" srcOrd="7" destOrd="0" presId="urn:microsoft.com/office/officeart/2011/layout/CircleProcess"/>
    <dgm:cxn modelId="{68650771-4D13-4335-9C0A-A7210545314F}" type="presParOf" srcId="{AE8D5E61-84B3-47AF-A256-DE3924892190}" destId="{C2B2EE86-F7AB-4846-8CFF-C7C9EF66D942}" srcOrd="0" destOrd="0" presId="urn:microsoft.com/office/officeart/2011/layout/CircleProcess"/>
    <dgm:cxn modelId="{13209750-AA4D-4BAC-B7F2-402CA749B32B}" type="presParOf" srcId="{4C7FCEA2-F2DB-4146-9AC9-CEEB9835B451}" destId="{70E8F57B-5DC2-4D87-B0EF-F0A3CACB17B9}" srcOrd="8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F93BBB8-21F2-4261-8116-4093D228DD7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E075EB8-0465-45A5-BFC6-8EE4D8C31FFC}">
      <dgm:prSet phldrT="[Text]" custT="1"/>
      <dgm:spPr>
        <a:solidFill>
          <a:srgbClr val="FFCC66"/>
        </a:solidFill>
      </dgm:spPr>
      <dgm:t>
        <a:bodyPr/>
        <a:lstStyle/>
        <a:p>
          <a:r>
            <a:rPr lang="en-US" sz="1800" smtClean="0">
              <a:solidFill>
                <a:srgbClr val="C00000"/>
              </a:solidFill>
            </a:rPr>
            <a:t>Object Oriented Programming (OOP) model</a:t>
          </a:r>
          <a:endParaRPr lang="en-US" sz="1800">
            <a:solidFill>
              <a:srgbClr val="C00000"/>
            </a:solidFill>
          </a:endParaRPr>
        </a:p>
      </dgm:t>
    </dgm:pt>
    <dgm:pt modelId="{FCD17091-729F-4D6D-B31A-D4A7B7B77B84}" type="parTrans" cxnId="{627B266D-DBBE-47B6-98FE-8E9A404CF8EA}">
      <dgm:prSet/>
      <dgm:spPr/>
      <dgm:t>
        <a:bodyPr/>
        <a:lstStyle/>
        <a:p>
          <a:endParaRPr lang="en-US"/>
        </a:p>
      </dgm:t>
    </dgm:pt>
    <dgm:pt modelId="{48C0DC0E-841D-4826-83A7-79D0428D6CBC}" type="sibTrans" cxnId="{627B266D-DBBE-47B6-98FE-8E9A404CF8EA}">
      <dgm:prSet/>
      <dgm:spPr/>
      <dgm:t>
        <a:bodyPr/>
        <a:lstStyle/>
        <a:p>
          <a:endParaRPr lang="en-US"/>
        </a:p>
      </dgm:t>
    </dgm:pt>
    <dgm:pt modelId="{06F97A12-4D44-465B-9518-81BAC897D04A}">
      <dgm:prSet phldrT="[Text]" custT="1"/>
      <dgm:spPr/>
      <dgm:t>
        <a:bodyPr/>
        <a:lstStyle/>
        <a:p>
          <a:r>
            <a:rPr lang="en-US" sz="1400" smtClean="0"/>
            <a:t>Using Java</a:t>
          </a:r>
          <a:endParaRPr lang="en-US" sz="1400"/>
        </a:p>
      </dgm:t>
    </dgm:pt>
    <dgm:pt modelId="{87E41D00-7819-446F-8177-7B8D0DA358B9}" type="parTrans" cxnId="{78721671-C5AA-4435-AD8A-D24BC17FAA66}">
      <dgm:prSet/>
      <dgm:spPr/>
      <dgm:t>
        <a:bodyPr/>
        <a:lstStyle/>
        <a:p>
          <a:endParaRPr lang="en-US"/>
        </a:p>
      </dgm:t>
    </dgm:pt>
    <dgm:pt modelId="{70AC2A56-1E0D-4CCD-9500-DDFB8F306548}" type="sibTrans" cxnId="{78721671-C5AA-4435-AD8A-D24BC17FAA66}">
      <dgm:prSet/>
      <dgm:spPr/>
      <dgm:t>
        <a:bodyPr/>
        <a:lstStyle/>
        <a:p>
          <a:endParaRPr lang="en-US"/>
        </a:p>
      </dgm:t>
    </dgm:pt>
    <dgm:pt modelId="{EF4749F0-870B-433E-B84F-A6C74F4EB986}">
      <dgm:prSet phldrT="[Text]" custT="1"/>
      <dgm:spPr>
        <a:solidFill>
          <a:srgbClr val="FFCC66"/>
        </a:solidFill>
      </dgm:spPr>
      <dgm:t>
        <a:bodyPr/>
        <a:lstStyle/>
        <a:p>
          <a:r>
            <a:rPr lang="en-US" sz="1800" smtClean="0">
              <a:solidFill>
                <a:srgbClr val="C00000"/>
              </a:solidFill>
            </a:rPr>
            <a:t>Classic data structures</a:t>
          </a:r>
          <a:endParaRPr lang="en-US" sz="1800">
            <a:solidFill>
              <a:srgbClr val="C00000"/>
            </a:solidFill>
          </a:endParaRPr>
        </a:p>
      </dgm:t>
    </dgm:pt>
    <dgm:pt modelId="{4F299D12-3EB5-4A80-B144-8C61BABE0B64}" type="parTrans" cxnId="{DC4B650D-0D2A-4212-81F9-1FA5A67C4C86}">
      <dgm:prSet/>
      <dgm:spPr/>
      <dgm:t>
        <a:bodyPr/>
        <a:lstStyle/>
        <a:p>
          <a:endParaRPr lang="en-US"/>
        </a:p>
      </dgm:t>
    </dgm:pt>
    <dgm:pt modelId="{36126CD9-81A0-4323-85CA-92D41F1127A8}" type="sibTrans" cxnId="{DC4B650D-0D2A-4212-81F9-1FA5A67C4C86}">
      <dgm:prSet/>
      <dgm:spPr/>
      <dgm:t>
        <a:bodyPr/>
        <a:lstStyle/>
        <a:p>
          <a:endParaRPr lang="en-US"/>
        </a:p>
      </dgm:t>
    </dgm:pt>
    <dgm:pt modelId="{1DE262FC-12F9-4CC2-8D51-6AEF4AE2A8B5}">
      <dgm:prSet phldrT="[Text]" custT="1"/>
      <dgm:spPr/>
      <dgm:t>
        <a:bodyPr/>
        <a:lstStyle/>
        <a:p>
          <a:r>
            <a:rPr lang="en-US" sz="1400" smtClean="0"/>
            <a:t>Lists, Stacks, Queues	</a:t>
          </a:r>
          <a:endParaRPr lang="en-US" sz="1400"/>
        </a:p>
      </dgm:t>
    </dgm:pt>
    <dgm:pt modelId="{8CA45088-2F15-4081-9EA3-3EB1F7ACCC96}" type="parTrans" cxnId="{09120A2A-723C-40CC-8B73-9B381F3E520F}">
      <dgm:prSet/>
      <dgm:spPr/>
      <dgm:t>
        <a:bodyPr/>
        <a:lstStyle/>
        <a:p>
          <a:endParaRPr lang="en-US"/>
        </a:p>
      </dgm:t>
    </dgm:pt>
    <dgm:pt modelId="{E2A6A202-2E59-4355-A4C0-CEF05023B262}" type="sibTrans" cxnId="{09120A2A-723C-40CC-8B73-9B381F3E520F}">
      <dgm:prSet/>
      <dgm:spPr/>
      <dgm:t>
        <a:bodyPr/>
        <a:lstStyle/>
        <a:p>
          <a:endParaRPr lang="en-US"/>
        </a:p>
      </dgm:t>
    </dgm:pt>
    <dgm:pt modelId="{58DE19A1-BE46-44CC-B04D-D4B4393E0128}">
      <dgm:prSet custT="1"/>
      <dgm:spPr>
        <a:solidFill>
          <a:srgbClr val="FFCC66"/>
        </a:solidFill>
      </dgm:spPr>
      <dgm:t>
        <a:bodyPr/>
        <a:lstStyle/>
        <a:p>
          <a:r>
            <a:rPr lang="en-US" sz="1800" smtClean="0">
              <a:solidFill>
                <a:srgbClr val="C00000"/>
              </a:solidFill>
            </a:rPr>
            <a:t>Basic analysis of algorithm</a:t>
          </a:r>
          <a:endParaRPr lang="en-US" sz="1800">
            <a:solidFill>
              <a:srgbClr val="C00000"/>
            </a:solidFill>
          </a:endParaRPr>
        </a:p>
      </dgm:t>
    </dgm:pt>
    <dgm:pt modelId="{AE06F6CD-612A-462B-8305-7ED9E5C5AC0E}" type="parTrans" cxnId="{CCCA2BBE-D0DB-40B1-84D2-527960824178}">
      <dgm:prSet/>
      <dgm:spPr/>
      <dgm:t>
        <a:bodyPr/>
        <a:lstStyle/>
        <a:p>
          <a:endParaRPr lang="en-US"/>
        </a:p>
      </dgm:t>
    </dgm:pt>
    <dgm:pt modelId="{541F3BBD-5554-405C-A118-74A1E5ED800E}" type="sibTrans" cxnId="{CCCA2BBE-D0DB-40B1-84D2-527960824178}">
      <dgm:prSet/>
      <dgm:spPr/>
      <dgm:t>
        <a:bodyPr/>
        <a:lstStyle/>
        <a:p>
          <a:endParaRPr lang="en-US"/>
        </a:p>
      </dgm:t>
    </dgm:pt>
    <dgm:pt modelId="{D187D277-9E0D-418C-8D61-E986637D0C3A}">
      <dgm:prSet custT="1"/>
      <dgm:spPr>
        <a:solidFill>
          <a:srgbClr val="FFCC66"/>
        </a:solidFill>
      </dgm:spPr>
      <dgm:t>
        <a:bodyPr/>
        <a:lstStyle/>
        <a:p>
          <a:r>
            <a:rPr lang="en-US" sz="1800" smtClean="0">
              <a:solidFill>
                <a:srgbClr val="C00000"/>
              </a:solidFill>
            </a:rPr>
            <a:t>Recursion</a:t>
          </a:r>
          <a:endParaRPr lang="en-US" sz="1800">
            <a:solidFill>
              <a:srgbClr val="C00000"/>
            </a:solidFill>
          </a:endParaRPr>
        </a:p>
      </dgm:t>
    </dgm:pt>
    <dgm:pt modelId="{2156A1D1-579F-4648-AFF9-C50C4D74EF38}" type="parTrans" cxnId="{82541E96-6E28-47D5-8174-6EEEC0D53A91}">
      <dgm:prSet/>
      <dgm:spPr/>
      <dgm:t>
        <a:bodyPr/>
        <a:lstStyle/>
        <a:p>
          <a:endParaRPr lang="en-US"/>
        </a:p>
      </dgm:t>
    </dgm:pt>
    <dgm:pt modelId="{29326BA4-8BA3-4E43-85E9-952D9A91838C}" type="sibTrans" cxnId="{82541E96-6E28-47D5-8174-6EEEC0D53A91}">
      <dgm:prSet/>
      <dgm:spPr/>
      <dgm:t>
        <a:bodyPr/>
        <a:lstStyle/>
        <a:p>
          <a:endParaRPr lang="en-US"/>
        </a:p>
      </dgm:t>
    </dgm:pt>
    <dgm:pt modelId="{51DDFBE6-BC4E-4BF8-A633-576E81DB90E6}">
      <dgm:prSet custT="1"/>
      <dgm:spPr/>
      <dgm:t>
        <a:bodyPr/>
        <a:lstStyle/>
        <a:p>
          <a:r>
            <a:rPr lang="en-US" sz="1400" smtClean="0"/>
            <a:t>More advanced than CS1010</a:t>
          </a:r>
          <a:endParaRPr lang="en-US" sz="1400"/>
        </a:p>
      </dgm:t>
    </dgm:pt>
    <dgm:pt modelId="{380787D0-A0F3-4EC9-9EB6-416F1A142BCC}" type="parTrans" cxnId="{3500D717-3D8C-48DF-A3AD-123CBBEEF1C4}">
      <dgm:prSet/>
      <dgm:spPr/>
      <dgm:t>
        <a:bodyPr/>
        <a:lstStyle/>
        <a:p>
          <a:endParaRPr lang="en-US"/>
        </a:p>
      </dgm:t>
    </dgm:pt>
    <dgm:pt modelId="{F6EE7A78-EAD0-4034-A3E7-9E6C75EB55B0}" type="sibTrans" cxnId="{3500D717-3D8C-48DF-A3AD-123CBBEEF1C4}">
      <dgm:prSet/>
      <dgm:spPr/>
      <dgm:t>
        <a:bodyPr/>
        <a:lstStyle/>
        <a:p>
          <a:endParaRPr lang="en-US"/>
        </a:p>
      </dgm:t>
    </dgm:pt>
    <dgm:pt modelId="{892C916F-0EAD-4704-BB4F-12C5F39707C6}">
      <dgm:prSet custT="1"/>
      <dgm:spPr>
        <a:solidFill>
          <a:srgbClr val="FFCC66"/>
        </a:solidFill>
      </dgm:spPr>
      <dgm:t>
        <a:bodyPr/>
        <a:lstStyle/>
        <a:p>
          <a:r>
            <a:rPr lang="en-US" sz="1800" smtClean="0">
              <a:solidFill>
                <a:srgbClr val="C00000"/>
              </a:solidFill>
            </a:rPr>
            <a:t>Sorting algorithms</a:t>
          </a:r>
          <a:endParaRPr lang="en-US" sz="1800">
            <a:solidFill>
              <a:srgbClr val="C00000"/>
            </a:solidFill>
          </a:endParaRPr>
        </a:p>
      </dgm:t>
    </dgm:pt>
    <dgm:pt modelId="{28ED95B3-2511-4CA9-BF91-3E6807D313F6}" type="parTrans" cxnId="{BD2970B1-AF2E-47D4-8533-D4B254F8672F}">
      <dgm:prSet/>
      <dgm:spPr/>
      <dgm:t>
        <a:bodyPr/>
        <a:lstStyle/>
        <a:p>
          <a:endParaRPr lang="en-US"/>
        </a:p>
      </dgm:t>
    </dgm:pt>
    <dgm:pt modelId="{ACB3CA36-D669-44D0-8C25-3D264B402AC0}" type="sibTrans" cxnId="{BD2970B1-AF2E-47D4-8533-D4B254F8672F}">
      <dgm:prSet/>
      <dgm:spPr/>
      <dgm:t>
        <a:bodyPr/>
        <a:lstStyle/>
        <a:p>
          <a:endParaRPr lang="en-US"/>
        </a:p>
      </dgm:t>
    </dgm:pt>
    <dgm:pt modelId="{EB9CA38E-1D6B-4B2C-9C83-3CB0F3D9CF02}">
      <dgm:prSet custT="1"/>
      <dgm:spPr/>
      <dgm:t>
        <a:bodyPr/>
        <a:lstStyle/>
        <a:p>
          <a:r>
            <a:rPr lang="en-US" sz="1400" smtClean="0"/>
            <a:t>More advanced than CS1010</a:t>
          </a:r>
          <a:endParaRPr lang="en-US" sz="1400"/>
        </a:p>
      </dgm:t>
    </dgm:pt>
    <dgm:pt modelId="{F01232A9-194A-47C2-8069-0E97F7591F28}" type="parTrans" cxnId="{31FB4A1C-EA08-481D-83C8-F244B0CB772C}">
      <dgm:prSet/>
      <dgm:spPr/>
      <dgm:t>
        <a:bodyPr/>
        <a:lstStyle/>
        <a:p>
          <a:endParaRPr lang="en-US"/>
        </a:p>
      </dgm:t>
    </dgm:pt>
    <dgm:pt modelId="{9A7F59A2-709A-4559-B1FC-C6C9D7F67AAB}" type="sibTrans" cxnId="{31FB4A1C-EA08-481D-83C8-F244B0CB772C}">
      <dgm:prSet/>
      <dgm:spPr/>
      <dgm:t>
        <a:bodyPr/>
        <a:lstStyle/>
        <a:p>
          <a:endParaRPr lang="en-US"/>
        </a:p>
      </dgm:t>
    </dgm:pt>
    <dgm:pt modelId="{B967FD16-CC9A-440E-81B3-BDC6026CFBA6}">
      <dgm:prSet custT="1"/>
      <dgm:spPr>
        <a:solidFill>
          <a:srgbClr val="FFCC66"/>
        </a:solidFill>
      </dgm:spPr>
      <dgm:t>
        <a:bodyPr/>
        <a:lstStyle/>
        <a:p>
          <a:r>
            <a:rPr lang="en-US" sz="1800" smtClean="0">
              <a:solidFill>
                <a:srgbClr val="C00000"/>
              </a:solidFill>
            </a:rPr>
            <a:t>Hashing</a:t>
          </a:r>
          <a:endParaRPr lang="en-US" sz="1800">
            <a:solidFill>
              <a:srgbClr val="C00000"/>
            </a:solidFill>
          </a:endParaRPr>
        </a:p>
      </dgm:t>
    </dgm:pt>
    <dgm:pt modelId="{6579ECDD-62A1-4AB2-8744-C432D80B5986}" type="parTrans" cxnId="{883C5375-2B9A-4C2C-A79B-FB8F6B6F11BF}">
      <dgm:prSet/>
      <dgm:spPr/>
      <dgm:t>
        <a:bodyPr/>
        <a:lstStyle/>
        <a:p>
          <a:endParaRPr lang="en-US"/>
        </a:p>
      </dgm:t>
    </dgm:pt>
    <dgm:pt modelId="{4EF6C584-D6D1-43D4-8EAC-DF9B7A5439AC}" type="sibTrans" cxnId="{883C5375-2B9A-4C2C-A79B-FB8F6B6F11BF}">
      <dgm:prSet/>
      <dgm:spPr/>
      <dgm:t>
        <a:bodyPr/>
        <a:lstStyle/>
        <a:p>
          <a:endParaRPr lang="en-US"/>
        </a:p>
      </dgm:t>
    </dgm:pt>
    <dgm:pt modelId="{4650357B-154D-4386-87F0-32E2478CDB6F}" type="pres">
      <dgm:prSet presAssocID="{4F93BBB8-21F2-4261-8116-4093D228DD7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3733747-A6FA-47C3-88D3-09EEFBDC8879}" type="pres">
      <dgm:prSet presAssocID="{0E075EB8-0465-45A5-BFC6-8EE4D8C31FFC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563413-79DF-4B34-B8ED-4097386B4307}" type="pres">
      <dgm:prSet presAssocID="{0E075EB8-0465-45A5-BFC6-8EE4D8C31FFC}" presName="childTex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9747CA-FF63-4D88-96CC-A0A10D641EC3}" type="pres">
      <dgm:prSet presAssocID="{EF4749F0-870B-433E-B84F-A6C74F4EB986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76DC4B-5C9A-4FA7-A051-D498895E4B3B}" type="pres">
      <dgm:prSet presAssocID="{EF4749F0-870B-433E-B84F-A6C74F4EB986}" presName="childTex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6CCB49-1215-4D4D-9CC5-DD52E2122189}" type="pres">
      <dgm:prSet presAssocID="{58DE19A1-BE46-44CC-B04D-D4B4393E0128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C1C43F-3CE1-4992-A2AA-A9D9B2E7C510}" type="pres">
      <dgm:prSet presAssocID="{541F3BBD-5554-405C-A118-74A1E5ED800E}" presName="spacer" presStyleCnt="0"/>
      <dgm:spPr/>
    </dgm:pt>
    <dgm:pt modelId="{7AE4899A-172F-44DD-832F-EFB4AB49C328}" type="pres">
      <dgm:prSet presAssocID="{D187D277-9E0D-418C-8D61-E986637D0C3A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48525C-FF2C-4812-AE58-EE3602226DD3}" type="pres">
      <dgm:prSet presAssocID="{D187D277-9E0D-418C-8D61-E986637D0C3A}" presName="childTex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371AB4-2575-40DB-ADD2-A2EA0BD03BAB}" type="pres">
      <dgm:prSet presAssocID="{892C916F-0EAD-4704-BB4F-12C5F39707C6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C0BE06-7120-4D1F-9AFB-013CD0F4AB05}" type="pres">
      <dgm:prSet presAssocID="{892C916F-0EAD-4704-BB4F-12C5F39707C6}" presName="childTex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BDA072-CD66-4861-91FB-41B7528F619D}" type="pres">
      <dgm:prSet presAssocID="{B967FD16-CC9A-440E-81B3-BDC6026CFBA6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8E000F1-5B0C-47C2-BDCF-4727E0A65C37}" type="presOf" srcId="{EB9CA38E-1D6B-4B2C-9C83-3CB0F3D9CF02}" destId="{4FC0BE06-7120-4D1F-9AFB-013CD0F4AB05}" srcOrd="0" destOrd="0" presId="urn:microsoft.com/office/officeart/2005/8/layout/vList2"/>
    <dgm:cxn modelId="{40A26747-310F-4836-AEFC-629E756C231C}" type="presOf" srcId="{06F97A12-4D44-465B-9518-81BAC897D04A}" destId="{75563413-79DF-4B34-B8ED-4097386B4307}" srcOrd="0" destOrd="0" presId="urn:microsoft.com/office/officeart/2005/8/layout/vList2"/>
    <dgm:cxn modelId="{883C5375-2B9A-4C2C-A79B-FB8F6B6F11BF}" srcId="{4F93BBB8-21F2-4261-8116-4093D228DD73}" destId="{B967FD16-CC9A-440E-81B3-BDC6026CFBA6}" srcOrd="5" destOrd="0" parTransId="{6579ECDD-62A1-4AB2-8744-C432D80B5986}" sibTransId="{4EF6C584-D6D1-43D4-8EAC-DF9B7A5439AC}"/>
    <dgm:cxn modelId="{D3BB8892-D404-4EA5-8FA1-7FFACA93D5A9}" type="presOf" srcId="{4F93BBB8-21F2-4261-8116-4093D228DD73}" destId="{4650357B-154D-4386-87F0-32E2478CDB6F}" srcOrd="0" destOrd="0" presId="urn:microsoft.com/office/officeart/2005/8/layout/vList2"/>
    <dgm:cxn modelId="{CCCA2BBE-D0DB-40B1-84D2-527960824178}" srcId="{4F93BBB8-21F2-4261-8116-4093D228DD73}" destId="{58DE19A1-BE46-44CC-B04D-D4B4393E0128}" srcOrd="2" destOrd="0" parTransId="{AE06F6CD-612A-462B-8305-7ED9E5C5AC0E}" sibTransId="{541F3BBD-5554-405C-A118-74A1E5ED800E}"/>
    <dgm:cxn modelId="{39F0DEAB-09DB-49D8-B9BC-FF5C6BC6C6CB}" type="presOf" srcId="{892C916F-0EAD-4704-BB4F-12C5F39707C6}" destId="{B1371AB4-2575-40DB-ADD2-A2EA0BD03BAB}" srcOrd="0" destOrd="0" presId="urn:microsoft.com/office/officeart/2005/8/layout/vList2"/>
    <dgm:cxn modelId="{31FB4A1C-EA08-481D-83C8-F244B0CB772C}" srcId="{892C916F-0EAD-4704-BB4F-12C5F39707C6}" destId="{EB9CA38E-1D6B-4B2C-9C83-3CB0F3D9CF02}" srcOrd="0" destOrd="0" parTransId="{F01232A9-194A-47C2-8069-0E97F7591F28}" sibTransId="{9A7F59A2-709A-4559-B1FC-C6C9D7F67AAB}"/>
    <dgm:cxn modelId="{161BE8A5-F0AD-4493-8EB1-9F082A589F87}" type="presOf" srcId="{B967FD16-CC9A-440E-81B3-BDC6026CFBA6}" destId="{24BDA072-CD66-4861-91FB-41B7528F619D}" srcOrd="0" destOrd="0" presId="urn:microsoft.com/office/officeart/2005/8/layout/vList2"/>
    <dgm:cxn modelId="{09120A2A-723C-40CC-8B73-9B381F3E520F}" srcId="{EF4749F0-870B-433E-B84F-A6C74F4EB986}" destId="{1DE262FC-12F9-4CC2-8D51-6AEF4AE2A8B5}" srcOrd="0" destOrd="0" parTransId="{8CA45088-2F15-4081-9EA3-3EB1F7ACCC96}" sibTransId="{E2A6A202-2E59-4355-A4C0-CEF05023B262}"/>
    <dgm:cxn modelId="{BD2970B1-AF2E-47D4-8533-D4B254F8672F}" srcId="{4F93BBB8-21F2-4261-8116-4093D228DD73}" destId="{892C916F-0EAD-4704-BB4F-12C5F39707C6}" srcOrd="4" destOrd="0" parTransId="{28ED95B3-2511-4CA9-BF91-3E6807D313F6}" sibTransId="{ACB3CA36-D669-44D0-8C25-3D264B402AC0}"/>
    <dgm:cxn modelId="{DC4B650D-0D2A-4212-81F9-1FA5A67C4C86}" srcId="{4F93BBB8-21F2-4261-8116-4093D228DD73}" destId="{EF4749F0-870B-433E-B84F-A6C74F4EB986}" srcOrd="1" destOrd="0" parTransId="{4F299D12-3EB5-4A80-B144-8C61BABE0B64}" sibTransId="{36126CD9-81A0-4323-85CA-92D41F1127A8}"/>
    <dgm:cxn modelId="{3500D717-3D8C-48DF-A3AD-123CBBEEF1C4}" srcId="{D187D277-9E0D-418C-8D61-E986637D0C3A}" destId="{51DDFBE6-BC4E-4BF8-A633-576E81DB90E6}" srcOrd="0" destOrd="0" parTransId="{380787D0-A0F3-4EC9-9EB6-416F1A142BCC}" sibTransId="{F6EE7A78-EAD0-4034-A3E7-9E6C75EB55B0}"/>
    <dgm:cxn modelId="{82541E96-6E28-47D5-8174-6EEEC0D53A91}" srcId="{4F93BBB8-21F2-4261-8116-4093D228DD73}" destId="{D187D277-9E0D-418C-8D61-E986637D0C3A}" srcOrd="3" destOrd="0" parTransId="{2156A1D1-579F-4648-AFF9-C50C4D74EF38}" sibTransId="{29326BA4-8BA3-4E43-85E9-952D9A91838C}"/>
    <dgm:cxn modelId="{2422CFD2-A15C-46C4-ABCE-B647B6B5E388}" type="presOf" srcId="{D187D277-9E0D-418C-8D61-E986637D0C3A}" destId="{7AE4899A-172F-44DD-832F-EFB4AB49C328}" srcOrd="0" destOrd="0" presId="urn:microsoft.com/office/officeart/2005/8/layout/vList2"/>
    <dgm:cxn modelId="{0E026855-0207-460B-8730-59FB0495AF25}" type="presOf" srcId="{0E075EB8-0465-45A5-BFC6-8EE4D8C31FFC}" destId="{13733747-A6FA-47C3-88D3-09EEFBDC8879}" srcOrd="0" destOrd="0" presId="urn:microsoft.com/office/officeart/2005/8/layout/vList2"/>
    <dgm:cxn modelId="{48945566-99CE-47B1-8163-8E4710B87C05}" type="presOf" srcId="{1DE262FC-12F9-4CC2-8D51-6AEF4AE2A8B5}" destId="{5576DC4B-5C9A-4FA7-A051-D498895E4B3B}" srcOrd="0" destOrd="0" presId="urn:microsoft.com/office/officeart/2005/8/layout/vList2"/>
    <dgm:cxn modelId="{0B643685-D5CF-474E-A4FB-D5C0032E1587}" type="presOf" srcId="{51DDFBE6-BC4E-4BF8-A633-576E81DB90E6}" destId="{9448525C-FF2C-4812-AE58-EE3602226DD3}" srcOrd="0" destOrd="0" presId="urn:microsoft.com/office/officeart/2005/8/layout/vList2"/>
    <dgm:cxn modelId="{78721671-C5AA-4435-AD8A-D24BC17FAA66}" srcId="{0E075EB8-0465-45A5-BFC6-8EE4D8C31FFC}" destId="{06F97A12-4D44-465B-9518-81BAC897D04A}" srcOrd="0" destOrd="0" parTransId="{87E41D00-7819-446F-8177-7B8D0DA358B9}" sibTransId="{70AC2A56-1E0D-4CCD-9500-DDFB8F306548}"/>
    <dgm:cxn modelId="{42E6CB8C-BE14-466E-AA33-647742F96A89}" type="presOf" srcId="{EF4749F0-870B-433E-B84F-A6C74F4EB986}" destId="{4B9747CA-FF63-4D88-96CC-A0A10D641EC3}" srcOrd="0" destOrd="0" presId="urn:microsoft.com/office/officeart/2005/8/layout/vList2"/>
    <dgm:cxn modelId="{5ED760FE-8D74-484B-B318-87240DD8469D}" type="presOf" srcId="{58DE19A1-BE46-44CC-B04D-D4B4393E0128}" destId="{7B6CCB49-1215-4D4D-9CC5-DD52E2122189}" srcOrd="0" destOrd="0" presId="urn:microsoft.com/office/officeart/2005/8/layout/vList2"/>
    <dgm:cxn modelId="{627B266D-DBBE-47B6-98FE-8E9A404CF8EA}" srcId="{4F93BBB8-21F2-4261-8116-4093D228DD73}" destId="{0E075EB8-0465-45A5-BFC6-8EE4D8C31FFC}" srcOrd="0" destOrd="0" parTransId="{FCD17091-729F-4D6D-B31A-D4A7B7B77B84}" sibTransId="{48C0DC0E-841D-4826-83A7-79D0428D6CBC}"/>
    <dgm:cxn modelId="{73DE41F0-D825-4AE7-82CA-84722AD1C4D5}" type="presParOf" srcId="{4650357B-154D-4386-87F0-32E2478CDB6F}" destId="{13733747-A6FA-47C3-88D3-09EEFBDC8879}" srcOrd="0" destOrd="0" presId="urn:microsoft.com/office/officeart/2005/8/layout/vList2"/>
    <dgm:cxn modelId="{C7309B60-2377-4A90-BCA6-41F462E9F5B2}" type="presParOf" srcId="{4650357B-154D-4386-87F0-32E2478CDB6F}" destId="{75563413-79DF-4B34-B8ED-4097386B4307}" srcOrd="1" destOrd="0" presId="urn:microsoft.com/office/officeart/2005/8/layout/vList2"/>
    <dgm:cxn modelId="{24673528-88EE-4C62-BF17-826DD2250AFB}" type="presParOf" srcId="{4650357B-154D-4386-87F0-32E2478CDB6F}" destId="{4B9747CA-FF63-4D88-96CC-A0A10D641EC3}" srcOrd="2" destOrd="0" presId="urn:microsoft.com/office/officeart/2005/8/layout/vList2"/>
    <dgm:cxn modelId="{638449AF-E137-4EC6-BAE5-C71EB2F25983}" type="presParOf" srcId="{4650357B-154D-4386-87F0-32E2478CDB6F}" destId="{5576DC4B-5C9A-4FA7-A051-D498895E4B3B}" srcOrd="3" destOrd="0" presId="urn:microsoft.com/office/officeart/2005/8/layout/vList2"/>
    <dgm:cxn modelId="{DF0A98EE-F02F-422E-A1FF-411843A9FDA9}" type="presParOf" srcId="{4650357B-154D-4386-87F0-32E2478CDB6F}" destId="{7B6CCB49-1215-4D4D-9CC5-DD52E2122189}" srcOrd="4" destOrd="0" presId="urn:microsoft.com/office/officeart/2005/8/layout/vList2"/>
    <dgm:cxn modelId="{BB880820-A4AF-4B5B-8E7D-A28A60B4E2DE}" type="presParOf" srcId="{4650357B-154D-4386-87F0-32E2478CDB6F}" destId="{70C1C43F-3CE1-4992-A2AA-A9D9B2E7C510}" srcOrd="5" destOrd="0" presId="urn:microsoft.com/office/officeart/2005/8/layout/vList2"/>
    <dgm:cxn modelId="{0B952A15-032D-4616-A9B1-7602D3779A48}" type="presParOf" srcId="{4650357B-154D-4386-87F0-32E2478CDB6F}" destId="{7AE4899A-172F-44DD-832F-EFB4AB49C328}" srcOrd="6" destOrd="0" presId="urn:microsoft.com/office/officeart/2005/8/layout/vList2"/>
    <dgm:cxn modelId="{13A101A8-CBF3-43FA-80C0-F82A7B44F954}" type="presParOf" srcId="{4650357B-154D-4386-87F0-32E2478CDB6F}" destId="{9448525C-FF2C-4812-AE58-EE3602226DD3}" srcOrd="7" destOrd="0" presId="urn:microsoft.com/office/officeart/2005/8/layout/vList2"/>
    <dgm:cxn modelId="{E81BE4FE-4729-434A-909F-6DE125425D45}" type="presParOf" srcId="{4650357B-154D-4386-87F0-32E2478CDB6F}" destId="{B1371AB4-2575-40DB-ADD2-A2EA0BD03BAB}" srcOrd="8" destOrd="0" presId="urn:microsoft.com/office/officeart/2005/8/layout/vList2"/>
    <dgm:cxn modelId="{7900168E-711D-40EB-B93B-21EF3198DB1C}" type="presParOf" srcId="{4650357B-154D-4386-87F0-32E2478CDB6F}" destId="{4FC0BE06-7120-4D1F-9AFB-013CD0F4AB05}" srcOrd="9" destOrd="0" presId="urn:microsoft.com/office/officeart/2005/8/layout/vList2"/>
    <dgm:cxn modelId="{154C4902-BE1F-4E8A-B265-A8AC03DB065D}" type="presParOf" srcId="{4650357B-154D-4386-87F0-32E2478CDB6F}" destId="{24BDA072-CD66-4861-91FB-41B7528F619D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A83906-4975-400C-A750-CCCB9ADF9964}">
      <dsp:nvSpPr>
        <dsp:cNvPr id="0" name=""/>
        <dsp:cNvSpPr/>
      </dsp:nvSpPr>
      <dsp:spPr>
        <a:xfrm>
          <a:off x="0" y="337020"/>
          <a:ext cx="4038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74673E-90AE-4C14-BC3F-1C10F871FE83}">
      <dsp:nvSpPr>
        <dsp:cNvPr id="0" name=""/>
        <dsp:cNvSpPr/>
      </dsp:nvSpPr>
      <dsp:spPr>
        <a:xfrm>
          <a:off x="201930" y="56580"/>
          <a:ext cx="3627123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855" tIns="0" rIns="106855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Module Overview</a:t>
          </a:r>
          <a:endParaRPr lang="en-US" sz="2800" kern="1200"/>
        </a:p>
      </dsp:txBody>
      <dsp:txXfrm>
        <a:off x="229310" y="83960"/>
        <a:ext cx="3572363" cy="506120"/>
      </dsp:txXfrm>
    </dsp:sp>
    <dsp:sp modelId="{21E99D9B-2723-4C87-9C65-556EE37450A1}">
      <dsp:nvSpPr>
        <dsp:cNvPr id="0" name=""/>
        <dsp:cNvSpPr/>
      </dsp:nvSpPr>
      <dsp:spPr>
        <a:xfrm>
          <a:off x="0" y="1198860"/>
          <a:ext cx="4038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E6400B-B9A5-4A24-A8BA-114430A691B0}">
      <dsp:nvSpPr>
        <dsp:cNvPr id="0" name=""/>
        <dsp:cNvSpPr/>
      </dsp:nvSpPr>
      <dsp:spPr>
        <a:xfrm>
          <a:off x="201930" y="918420"/>
          <a:ext cx="3627123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855" tIns="0" rIns="106855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Objectives</a:t>
          </a:r>
          <a:endParaRPr lang="en-US" sz="2800" kern="1200"/>
        </a:p>
      </dsp:txBody>
      <dsp:txXfrm>
        <a:off x="229310" y="945800"/>
        <a:ext cx="3572363" cy="506120"/>
      </dsp:txXfrm>
    </dsp:sp>
    <dsp:sp modelId="{3AC364C7-3CFF-4AE1-81A5-A6011EBC1F68}">
      <dsp:nvSpPr>
        <dsp:cNvPr id="0" name=""/>
        <dsp:cNvSpPr/>
      </dsp:nvSpPr>
      <dsp:spPr>
        <a:xfrm>
          <a:off x="0" y="2060700"/>
          <a:ext cx="4038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DFCA46-7925-4C78-B511-61BF1734E334}">
      <dsp:nvSpPr>
        <dsp:cNvPr id="0" name=""/>
        <dsp:cNvSpPr/>
      </dsp:nvSpPr>
      <dsp:spPr>
        <a:xfrm>
          <a:off x="201930" y="1780260"/>
          <a:ext cx="3627123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855" tIns="0" rIns="106855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Staff	</a:t>
          </a:r>
          <a:endParaRPr lang="en-US" sz="2800" kern="1200"/>
        </a:p>
      </dsp:txBody>
      <dsp:txXfrm>
        <a:off x="229310" y="1807640"/>
        <a:ext cx="3572363" cy="506120"/>
      </dsp:txXfrm>
    </dsp:sp>
    <dsp:sp modelId="{009BFC7B-CACA-4B66-9868-4F33A808775B}">
      <dsp:nvSpPr>
        <dsp:cNvPr id="0" name=""/>
        <dsp:cNvSpPr/>
      </dsp:nvSpPr>
      <dsp:spPr>
        <a:xfrm>
          <a:off x="0" y="2922540"/>
          <a:ext cx="4038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A7EA10-E529-498F-9466-D8D957DCCDD1}">
      <dsp:nvSpPr>
        <dsp:cNvPr id="0" name=""/>
        <dsp:cNvSpPr/>
      </dsp:nvSpPr>
      <dsp:spPr>
        <a:xfrm>
          <a:off x="201930" y="2642100"/>
          <a:ext cx="3627123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855" tIns="0" rIns="106855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Resources</a:t>
          </a:r>
          <a:endParaRPr lang="en-US" sz="2800" kern="1200"/>
        </a:p>
      </dsp:txBody>
      <dsp:txXfrm>
        <a:off x="229310" y="2669480"/>
        <a:ext cx="3572363" cy="506120"/>
      </dsp:txXfrm>
    </dsp:sp>
    <dsp:sp modelId="{674815F3-80D1-4504-8915-5E0E2102D34D}">
      <dsp:nvSpPr>
        <dsp:cNvPr id="0" name=""/>
        <dsp:cNvSpPr/>
      </dsp:nvSpPr>
      <dsp:spPr>
        <a:xfrm>
          <a:off x="0" y="3784380"/>
          <a:ext cx="4038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746CA4-3CE6-44E3-BA5E-565085356899}">
      <dsp:nvSpPr>
        <dsp:cNvPr id="0" name=""/>
        <dsp:cNvSpPr/>
      </dsp:nvSpPr>
      <dsp:spPr>
        <a:xfrm>
          <a:off x="201930" y="3503940"/>
          <a:ext cx="3627123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855" tIns="0" rIns="106855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Schedules</a:t>
          </a:r>
          <a:endParaRPr lang="en-US" sz="2800" kern="1200"/>
        </a:p>
      </dsp:txBody>
      <dsp:txXfrm>
        <a:off x="229310" y="3531320"/>
        <a:ext cx="3572363" cy="506120"/>
      </dsp:txXfrm>
    </dsp:sp>
    <dsp:sp modelId="{352C80D6-6CA5-428C-9EAE-930975EDC660}">
      <dsp:nvSpPr>
        <dsp:cNvPr id="0" name=""/>
        <dsp:cNvSpPr/>
      </dsp:nvSpPr>
      <dsp:spPr>
        <a:xfrm>
          <a:off x="0" y="4646220"/>
          <a:ext cx="4038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83252C-CC7A-4EB4-A4DE-20C33C5500CE}">
      <dsp:nvSpPr>
        <dsp:cNvPr id="0" name=""/>
        <dsp:cNvSpPr/>
      </dsp:nvSpPr>
      <dsp:spPr>
        <a:xfrm>
          <a:off x="201930" y="4365780"/>
          <a:ext cx="3627123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855" tIns="0" rIns="106855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Assessments</a:t>
          </a:r>
          <a:endParaRPr lang="en-US" sz="2800" kern="1200"/>
        </a:p>
      </dsp:txBody>
      <dsp:txXfrm>
        <a:off x="229310" y="4393160"/>
        <a:ext cx="3572363" cy="5061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3963DF-999B-431A-802D-A334390FCE60}">
      <dsp:nvSpPr>
        <dsp:cNvPr id="0" name=""/>
        <dsp:cNvSpPr/>
      </dsp:nvSpPr>
      <dsp:spPr>
        <a:xfrm>
          <a:off x="3164166" y="567160"/>
          <a:ext cx="1380265" cy="13805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36E7EA-D06D-4E19-B8A0-B1FA9F7474C4}">
      <dsp:nvSpPr>
        <dsp:cNvPr id="0" name=""/>
        <dsp:cNvSpPr/>
      </dsp:nvSpPr>
      <dsp:spPr>
        <a:xfrm>
          <a:off x="3209995" y="613186"/>
          <a:ext cx="1288607" cy="1288469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CS2010</a:t>
          </a:r>
          <a:endParaRPr lang="en-US" sz="1800" kern="1200"/>
        </a:p>
      </dsp:txBody>
      <dsp:txXfrm>
        <a:off x="3394211" y="797287"/>
        <a:ext cx="920176" cy="920266"/>
      </dsp:txXfrm>
    </dsp:sp>
    <dsp:sp modelId="{A01A92AF-50AD-4F57-940B-5CA07A4A1F9D}">
      <dsp:nvSpPr>
        <dsp:cNvPr id="0" name=""/>
        <dsp:cNvSpPr/>
      </dsp:nvSpPr>
      <dsp:spPr>
        <a:xfrm rot="2700000">
          <a:off x="1739285" y="568829"/>
          <a:ext cx="1376940" cy="1376940"/>
        </a:xfrm>
        <a:prstGeom prst="teardrop">
          <a:avLst>
            <a:gd name="adj" fmla="val 10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871519-4FFC-4594-97CC-37CD4C3E56CE}">
      <dsp:nvSpPr>
        <dsp:cNvPr id="0" name=""/>
        <dsp:cNvSpPr/>
      </dsp:nvSpPr>
      <dsp:spPr>
        <a:xfrm>
          <a:off x="1783452" y="613186"/>
          <a:ext cx="1288607" cy="1288469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baseline="0" smtClean="0">
              <a:solidFill>
                <a:srgbClr val="C00000"/>
              </a:solidFill>
            </a:rPr>
            <a:t>CS1020</a:t>
          </a:r>
          <a:endParaRPr lang="en-US" sz="1800" b="1" kern="1200" baseline="0">
            <a:solidFill>
              <a:srgbClr val="C00000"/>
            </a:solidFill>
          </a:endParaRPr>
        </a:p>
      </dsp:txBody>
      <dsp:txXfrm>
        <a:off x="1967667" y="797287"/>
        <a:ext cx="920176" cy="920266"/>
      </dsp:txXfrm>
    </dsp:sp>
    <dsp:sp modelId="{3956BC99-0E03-426E-A125-8A7AF7B0ACD9}">
      <dsp:nvSpPr>
        <dsp:cNvPr id="0" name=""/>
        <dsp:cNvSpPr/>
      </dsp:nvSpPr>
      <dsp:spPr>
        <a:xfrm rot="2700000">
          <a:off x="312741" y="568829"/>
          <a:ext cx="1376940" cy="1376940"/>
        </a:xfrm>
        <a:prstGeom prst="teardrop">
          <a:avLst>
            <a:gd name="adj" fmla="val 100000"/>
          </a:avLst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B2EE86-F7AB-4846-8CFF-C7C9EF66D942}">
      <dsp:nvSpPr>
        <dsp:cNvPr id="0" name=""/>
        <dsp:cNvSpPr/>
      </dsp:nvSpPr>
      <dsp:spPr>
        <a:xfrm>
          <a:off x="356908" y="613186"/>
          <a:ext cx="1288607" cy="1288469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CS1010</a:t>
          </a:r>
          <a:endParaRPr lang="en-US" sz="1800" kern="1200"/>
        </a:p>
      </dsp:txBody>
      <dsp:txXfrm>
        <a:off x="541123" y="797287"/>
        <a:ext cx="920176" cy="9202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733747-A6FA-47C3-88D3-09EEFBDC8879}">
      <dsp:nvSpPr>
        <dsp:cNvPr id="0" name=""/>
        <dsp:cNvSpPr/>
      </dsp:nvSpPr>
      <dsp:spPr>
        <a:xfrm>
          <a:off x="0" y="29130"/>
          <a:ext cx="3276600" cy="696149"/>
        </a:xfrm>
        <a:prstGeom prst="roundRect">
          <a:avLst/>
        </a:prstGeom>
        <a:solidFill>
          <a:srgbClr val="FFCC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>
              <a:solidFill>
                <a:srgbClr val="C00000"/>
              </a:solidFill>
            </a:rPr>
            <a:t>Object Oriented Programming (OOP) model</a:t>
          </a:r>
          <a:endParaRPr lang="en-US" sz="1800" kern="1200">
            <a:solidFill>
              <a:srgbClr val="C00000"/>
            </a:solidFill>
          </a:endParaRPr>
        </a:p>
      </dsp:txBody>
      <dsp:txXfrm>
        <a:off x="33983" y="63113"/>
        <a:ext cx="3208634" cy="628183"/>
      </dsp:txXfrm>
    </dsp:sp>
    <dsp:sp modelId="{75563413-79DF-4B34-B8ED-4097386B4307}">
      <dsp:nvSpPr>
        <dsp:cNvPr id="0" name=""/>
        <dsp:cNvSpPr/>
      </dsp:nvSpPr>
      <dsp:spPr>
        <a:xfrm>
          <a:off x="0" y="725280"/>
          <a:ext cx="3276600" cy="281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4032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smtClean="0"/>
            <a:t>Using Java</a:t>
          </a:r>
          <a:endParaRPr lang="en-US" sz="1400" kern="1200"/>
        </a:p>
      </dsp:txBody>
      <dsp:txXfrm>
        <a:off x="0" y="725280"/>
        <a:ext cx="3276600" cy="281520"/>
      </dsp:txXfrm>
    </dsp:sp>
    <dsp:sp modelId="{4B9747CA-FF63-4D88-96CC-A0A10D641EC3}">
      <dsp:nvSpPr>
        <dsp:cNvPr id="0" name=""/>
        <dsp:cNvSpPr/>
      </dsp:nvSpPr>
      <dsp:spPr>
        <a:xfrm>
          <a:off x="0" y="1006800"/>
          <a:ext cx="3276600" cy="696149"/>
        </a:xfrm>
        <a:prstGeom prst="roundRect">
          <a:avLst/>
        </a:prstGeom>
        <a:solidFill>
          <a:srgbClr val="FFCC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>
              <a:solidFill>
                <a:srgbClr val="C00000"/>
              </a:solidFill>
            </a:rPr>
            <a:t>Classic data structures</a:t>
          </a:r>
          <a:endParaRPr lang="en-US" sz="1800" kern="1200">
            <a:solidFill>
              <a:srgbClr val="C00000"/>
            </a:solidFill>
          </a:endParaRPr>
        </a:p>
      </dsp:txBody>
      <dsp:txXfrm>
        <a:off x="33983" y="1040783"/>
        <a:ext cx="3208634" cy="628183"/>
      </dsp:txXfrm>
    </dsp:sp>
    <dsp:sp modelId="{5576DC4B-5C9A-4FA7-A051-D498895E4B3B}">
      <dsp:nvSpPr>
        <dsp:cNvPr id="0" name=""/>
        <dsp:cNvSpPr/>
      </dsp:nvSpPr>
      <dsp:spPr>
        <a:xfrm>
          <a:off x="0" y="1702950"/>
          <a:ext cx="3276600" cy="281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4032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smtClean="0"/>
            <a:t>Lists, Stacks, Queues	</a:t>
          </a:r>
          <a:endParaRPr lang="en-US" sz="1400" kern="1200"/>
        </a:p>
      </dsp:txBody>
      <dsp:txXfrm>
        <a:off x="0" y="1702950"/>
        <a:ext cx="3276600" cy="281520"/>
      </dsp:txXfrm>
    </dsp:sp>
    <dsp:sp modelId="{7B6CCB49-1215-4D4D-9CC5-DD52E2122189}">
      <dsp:nvSpPr>
        <dsp:cNvPr id="0" name=""/>
        <dsp:cNvSpPr/>
      </dsp:nvSpPr>
      <dsp:spPr>
        <a:xfrm>
          <a:off x="0" y="1984470"/>
          <a:ext cx="3276600" cy="696149"/>
        </a:xfrm>
        <a:prstGeom prst="roundRect">
          <a:avLst/>
        </a:prstGeom>
        <a:solidFill>
          <a:srgbClr val="FFCC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>
              <a:solidFill>
                <a:srgbClr val="C00000"/>
              </a:solidFill>
            </a:rPr>
            <a:t>Basic analysis of algorithm</a:t>
          </a:r>
          <a:endParaRPr lang="en-US" sz="1800" kern="1200">
            <a:solidFill>
              <a:srgbClr val="C00000"/>
            </a:solidFill>
          </a:endParaRPr>
        </a:p>
      </dsp:txBody>
      <dsp:txXfrm>
        <a:off x="33983" y="2018453"/>
        <a:ext cx="3208634" cy="628183"/>
      </dsp:txXfrm>
    </dsp:sp>
    <dsp:sp modelId="{7AE4899A-172F-44DD-832F-EFB4AB49C328}">
      <dsp:nvSpPr>
        <dsp:cNvPr id="0" name=""/>
        <dsp:cNvSpPr/>
      </dsp:nvSpPr>
      <dsp:spPr>
        <a:xfrm>
          <a:off x="0" y="2729580"/>
          <a:ext cx="3276600" cy="696149"/>
        </a:xfrm>
        <a:prstGeom prst="roundRect">
          <a:avLst/>
        </a:prstGeom>
        <a:solidFill>
          <a:srgbClr val="FFCC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>
              <a:solidFill>
                <a:srgbClr val="C00000"/>
              </a:solidFill>
            </a:rPr>
            <a:t>Recursion</a:t>
          </a:r>
          <a:endParaRPr lang="en-US" sz="1800" kern="1200">
            <a:solidFill>
              <a:srgbClr val="C00000"/>
            </a:solidFill>
          </a:endParaRPr>
        </a:p>
      </dsp:txBody>
      <dsp:txXfrm>
        <a:off x="33983" y="2763563"/>
        <a:ext cx="3208634" cy="628183"/>
      </dsp:txXfrm>
    </dsp:sp>
    <dsp:sp modelId="{9448525C-FF2C-4812-AE58-EE3602226DD3}">
      <dsp:nvSpPr>
        <dsp:cNvPr id="0" name=""/>
        <dsp:cNvSpPr/>
      </dsp:nvSpPr>
      <dsp:spPr>
        <a:xfrm>
          <a:off x="0" y="3425730"/>
          <a:ext cx="3276600" cy="281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4032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smtClean="0"/>
            <a:t>More advanced than CS1010</a:t>
          </a:r>
          <a:endParaRPr lang="en-US" sz="1400" kern="1200"/>
        </a:p>
      </dsp:txBody>
      <dsp:txXfrm>
        <a:off x="0" y="3425730"/>
        <a:ext cx="3276600" cy="281520"/>
      </dsp:txXfrm>
    </dsp:sp>
    <dsp:sp modelId="{B1371AB4-2575-40DB-ADD2-A2EA0BD03BAB}">
      <dsp:nvSpPr>
        <dsp:cNvPr id="0" name=""/>
        <dsp:cNvSpPr/>
      </dsp:nvSpPr>
      <dsp:spPr>
        <a:xfrm>
          <a:off x="0" y="3707250"/>
          <a:ext cx="3276600" cy="696149"/>
        </a:xfrm>
        <a:prstGeom prst="roundRect">
          <a:avLst/>
        </a:prstGeom>
        <a:solidFill>
          <a:srgbClr val="FFCC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>
              <a:solidFill>
                <a:srgbClr val="C00000"/>
              </a:solidFill>
            </a:rPr>
            <a:t>Sorting algorithms</a:t>
          </a:r>
          <a:endParaRPr lang="en-US" sz="1800" kern="1200">
            <a:solidFill>
              <a:srgbClr val="C00000"/>
            </a:solidFill>
          </a:endParaRPr>
        </a:p>
      </dsp:txBody>
      <dsp:txXfrm>
        <a:off x="33983" y="3741233"/>
        <a:ext cx="3208634" cy="628183"/>
      </dsp:txXfrm>
    </dsp:sp>
    <dsp:sp modelId="{4FC0BE06-7120-4D1F-9AFB-013CD0F4AB05}">
      <dsp:nvSpPr>
        <dsp:cNvPr id="0" name=""/>
        <dsp:cNvSpPr/>
      </dsp:nvSpPr>
      <dsp:spPr>
        <a:xfrm>
          <a:off x="0" y="4403400"/>
          <a:ext cx="3276600" cy="281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4032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smtClean="0"/>
            <a:t>More advanced than CS1010</a:t>
          </a:r>
          <a:endParaRPr lang="en-US" sz="1400" kern="1200"/>
        </a:p>
      </dsp:txBody>
      <dsp:txXfrm>
        <a:off x="0" y="4403400"/>
        <a:ext cx="3276600" cy="281520"/>
      </dsp:txXfrm>
    </dsp:sp>
    <dsp:sp modelId="{24BDA072-CD66-4861-91FB-41B7528F619D}">
      <dsp:nvSpPr>
        <dsp:cNvPr id="0" name=""/>
        <dsp:cNvSpPr/>
      </dsp:nvSpPr>
      <dsp:spPr>
        <a:xfrm>
          <a:off x="0" y="4684919"/>
          <a:ext cx="3276600" cy="696149"/>
        </a:xfrm>
        <a:prstGeom prst="roundRect">
          <a:avLst/>
        </a:prstGeom>
        <a:solidFill>
          <a:srgbClr val="FFCC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>
              <a:solidFill>
                <a:srgbClr val="C00000"/>
              </a:solidFill>
            </a:rPr>
            <a:t>Hashing</a:t>
          </a:r>
          <a:endParaRPr lang="en-US" sz="1800" kern="1200">
            <a:solidFill>
              <a:srgbClr val="C00000"/>
            </a:solidFill>
          </a:endParaRPr>
        </a:p>
      </dsp:txBody>
      <dsp:txXfrm>
        <a:off x="33983" y="4718902"/>
        <a:ext cx="3208634" cy="6281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3038048" cy="46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90" tIns="47795" rIns="95590" bIns="47795" numCol="1" anchor="t" anchorCtr="0" compatLnSpc="1">
            <a:prstTxWarp prst="textNoShape">
              <a:avLst/>
            </a:prstTxWarp>
          </a:bodyPr>
          <a:lstStyle>
            <a:lvl1pPr defTabSz="956016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94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786" y="2"/>
            <a:ext cx="3038048" cy="46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90" tIns="47795" rIns="95590" bIns="47795" numCol="1" anchor="t" anchorCtr="0" compatLnSpc="1">
            <a:prstTxWarp prst="textNoShape">
              <a:avLst/>
            </a:prstTxWarp>
          </a:bodyPr>
          <a:lstStyle>
            <a:lvl1pPr algn="r" defTabSz="956016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94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8830644"/>
            <a:ext cx="3038048" cy="46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90" tIns="47795" rIns="95590" bIns="47795" numCol="1" anchor="b" anchorCtr="0" compatLnSpc="1">
            <a:prstTxWarp prst="textNoShape">
              <a:avLst/>
            </a:prstTxWarp>
          </a:bodyPr>
          <a:lstStyle>
            <a:lvl1pPr defTabSz="956016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94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786" y="8830644"/>
            <a:ext cx="3038048" cy="46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90" tIns="47795" rIns="95590" bIns="47795" numCol="1" anchor="b" anchorCtr="0" compatLnSpc="1">
            <a:prstTxWarp prst="textNoShape">
              <a:avLst/>
            </a:prstTxWarp>
          </a:bodyPr>
          <a:lstStyle>
            <a:lvl1pPr algn="r" defTabSz="956016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9E8CC47E-1E05-48E3-840D-5CF139F8240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11098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3038048" cy="46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90" tIns="47795" rIns="95590" bIns="47795" numCol="1" anchor="t" anchorCtr="0" compatLnSpc="1">
            <a:prstTxWarp prst="textNoShape">
              <a:avLst/>
            </a:prstTxWarp>
          </a:bodyPr>
          <a:lstStyle>
            <a:lvl1pPr defTabSz="956016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352" y="2"/>
            <a:ext cx="3038048" cy="46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90" tIns="47795" rIns="95590" bIns="47795" numCol="1" anchor="t" anchorCtr="0" compatLnSpc="1">
            <a:prstTxWarp prst="textNoShape">
              <a:avLst/>
            </a:prstTxWarp>
          </a:bodyPr>
          <a:lstStyle>
            <a:lvl1pPr algn="r" defTabSz="956016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2688" y="698500"/>
            <a:ext cx="4645025" cy="34845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303" y="4413879"/>
            <a:ext cx="5141796" cy="4184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90" tIns="47795" rIns="95590" bIns="4779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8832086"/>
            <a:ext cx="3038048" cy="46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90" tIns="47795" rIns="95590" bIns="47795" numCol="1" anchor="b" anchorCtr="0" compatLnSpc="1">
            <a:prstTxWarp prst="textNoShape">
              <a:avLst/>
            </a:prstTxWarp>
          </a:bodyPr>
          <a:lstStyle>
            <a:lvl1pPr defTabSz="956016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352" y="8832086"/>
            <a:ext cx="3038048" cy="46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90" tIns="47795" rIns="95590" bIns="47795" numCol="1" anchor="b" anchorCtr="0" compatLnSpc="1">
            <a:prstTxWarp prst="textNoShape">
              <a:avLst/>
            </a:prstTxWarp>
          </a:bodyPr>
          <a:lstStyle>
            <a:lvl1pPr algn="r" defTabSz="956016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40C25A9B-AAC0-44F1-815F-5362F04D9AB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50247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698500"/>
            <a:ext cx="4645025" cy="3484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C25A9B-AAC0-44F1-815F-5362F04D9ABC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979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698500"/>
            <a:ext cx="4645025" cy="3484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C25A9B-AAC0-44F1-815F-5362F04D9ABC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0396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698500"/>
            <a:ext cx="4645025" cy="3484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C25A9B-AAC0-44F1-815F-5362F04D9ABC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5360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698500"/>
            <a:ext cx="4645025" cy="3484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C25A9B-AAC0-44F1-815F-5362F04D9ABC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9674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698500"/>
            <a:ext cx="4645025" cy="3484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C25A9B-AAC0-44F1-815F-5362F04D9ABC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9396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698500"/>
            <a:ext cx="4645025" cy="3484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C25A9B-AAC0-44F1-815F-5362F04D9ABC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573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698500"/>
            <a:ext cx="4645025" cy="3484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C25A9B-AAC0-44F1-815F-5362F04D9ABC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0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698500"/>
            <a:ext cx="4645025" cy="3484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C25A9B-AAC0-44F1-815F-5362F04D9ABC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6156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698500"/>
            <a:ext cx="4645025" cy="3484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C25A9B-AAC0-44F1-815F-5362F04D9ABC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07162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698500"/>
            <a:ext cx="4645025" cy="3484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C25A9B-AAC0-44F1-815F-5362F04D9ABC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1034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698500"/>
            <a:ext cx="4645025" cy="3484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C25A9B-AAC0-44F1-815F-5362F04D9ABC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1264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698500"/>
            <a:ext cx="4645025" cy="3484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C25A9B-AAC0-44F1-815F-5362F04D9ABC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2079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38786" cy="465341"/>
          </a:xfrm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/>
              <a:t>CS1010 Programming Methodology</a:t>
            </a: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6913"/>
            <a:ext cx="46482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ln w="9525"/>
        </p:spPr>
        <p:txBody>
          <a:bodyPr/>
          <a:lstStyle/>
          <a:p>
            <a:pPr eaLnBrk="1" hangingPunct="1">
              <a:defRPr/>
            </a:pPr>
            <a:endParaRPr lang="en-US" b="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0339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698500"/>
            <a:ext cx="4645025" cy="3484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C25A9B-AAC0-44F1-815F-5362F04D9ABC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7123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698500"/>
            <a:ext cx="4645025" cy="3484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C25A9B-AAC0-44F1-815F-5362F04D9ABC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5647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64A34B-1A74-4CEE-BBDF-2018B7880538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946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698500"/>
            <a:ext cx="4645025" cy="3484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C25A9B-AAC0-44F1-815F-5362F04D9ABC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2586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698500"/>
            <a:ext cx="4645025" cy="3484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C25A9B-AAC0-44F1-815F-5362F04D9ABC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6761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698500"/>
            <a:ext cx="4645025" cy="3484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C25A9B-AAC0-44F1-815F-5362F04D9ABC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2605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698500"/>
            <a:ext cx="4645025" cy="3484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C25A9B-AAC0-44F1-815F-5362F04D9ABC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3377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698500"/>
            <a:ext cx="4645025" cy="3484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C25A9B-AAC0-44F1-815F-5362F04D9ABC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1178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698500"/>
            <a:ext cx="4645025" cy="3484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C25A9B-AAC0-44F1-815F-5362F04D9ABC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5357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698500"/>
            <a:ext cx="4645025" cy="3484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C25A9B-AAC0-44F1-815F-5362F04D9ABC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11990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698500"/>
            <a:ext cx="4645025" cy="3484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C25A9B-AAC0-44F1-815F-5362F04D9ABC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224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078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 altLang="en-US"/>
              <a:t>Click to edit Master subtitle style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6324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6324600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534400" y="6492875"/>
            <a:ext cx="609600" cy="365125"/>
          </a:xfrm>
          <a:prstGeom prst="rect">
            <a:avLst/>
          </a:prstGeom>
        </p:spPr>
        <p:txBody>
          <a:bodyPr/>
          <a:lstStyle>
            <a:lvl1pPr algn="r">
              <a:defRPr lang="en-US" sz="2000" b="1" i="1" kern="1200" smtClean="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lvl1pPr>
          </a:lstStyle>
          <a:p>
            <a:fld id="{9D84BA89-CC61-4F67-A868-148EFD8CC25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533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533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534400" y="6492875"/>
            <a:ext cx="609600" cy="365125"/>
          </a:xfrm>
          <a:prstGeom prst="rect">
            <a:avLst/>
          </a:prstGeom>
        </p:spPr>
        <p:txBody>
          <a:bodyPr/>
          <a:lstStyle>
            <a:lvl1pPr algn="r">
              <a:defRPr lang="en-US" sz="2000" b="1" i="1" kern="1200" smtClean="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lvl1pPr>
          </a:lstStyle>
          <a:p>
            <a:fld id="{9D84BA89-CC61-4F67-A868-148EFD8CC25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>
          <a:xfrm>
            <a:off x="8534400" y="6492875"/>
            <a:ext cx="609600" cy="365125"/>
          </a:xfrm>
          <a:prstGeom prst="rect">
            <a:avLst/>
          </a:prstGeom>
        </p:spPr>
        <p:txBody>
          <a:bodyPr/>
          <a:lstStyle>
            <a:lvl1pPr algn="r">
              <a:defRPr lang="en-US" sz="2000" b="1" i="1" kern="1200" smtClean="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lvl1pPr>
          </a:lstStyle>
          <a:p>
            <a:fld id="{9D84BA89-CC61-4F67-A868-148EFD8CC25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534400" y="6492875"/>
            <a:ext cx="609600" cy="365125"/>
          </a:xfrm>
          <a:prstGeom prst="rect">
            <a:avLst/>
          </a:prstGeom>
        </p:spPr>
        <p:txBody>
          <a:bodyPr/>
          <a:lstStyle>
            <a:lvl1pPr algn="r">
              <a:defRPr lang="en-US" sz="2000" b="1" i="1" kern="1200" smtClean="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lvl1pPr>
          </a:lstStyle>
          <a:p>
            <a:fld id="{9D84BA89-CC61-4F67-A868-148EFD8CC25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534400" y="6492875"/>
            <a:ext cx="609600" cy="365125"/>
          </a:xfrm>
          <a:prstGeom prst="rect">
            <a:avLst/>
          </a:prstGeom>
        </p:spPr>
        <p:txBody>
          <a:bodyPr/>
          <a:lstStyle>
            <a:lvl1pPr algn="r">
              <a:defRPr lang="en-US" sz="2000" b="1" i="1" kern="1200" smtClean="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lvl1pPr>
          </a:lstStyle>
          <a:p>
            <a:fld id="{9D84BA89-CC61-4F67-A868-148EFD8CC25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78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66800"/>
            <a:ext cx="82296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06852" name="Freeform 4"/>
          <p:cNvSpPr>
            <a:spLocks noChangeArrowheads="1"/>
          </p:cNvSpPr>
          <p:nvPr/>
        </p:nvSpPr>
        <p:spPr bwMode="auto">
          <a:xfrm>
            <a:off x="381000" y="152400"/>
            <a:ext cx="8229600" cy="6096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06853" name="Line 5"/>
          <p:cNvSpPr>
            <a:spLocks noChangeShapeType="1"/>
          </p:cNvSpPr>
          <p:nvPr/>
        </p:nvSpPr>
        <p:spPr bwMode="auto">
          <a:xfrm>
            <a:off x="457200" y="66294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06855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33400" y="6553200"/>
            <a:ext cx="2209800" cy="1524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800">
                <a:solidFill>
                  <a:schemeClr val="tx2"/>
                </a:solidFill>
                <a:latin typeface="Arial Black" pitchFamily="34" charset="0"/>
              </a:defRPr>
            </a:lvl1pPr>
          </a:lstStyle>
          <a:p>
            <a:pPr>
              <a:defRPr/>
            </a:pPr>
            <a:r>
              <a:rPr lang="en-US" smtClean="0"/>
              <a:t>[ CS1020 Lecture 0: Course Admin]</a:t>
            </a:r>
            <a:endParaRPr lang="en-US" dirty="0"/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534400" y="6492875"/>
            <a:ext cx="609600" cy="365125"/>
          </a:xfrm>
          <a:prstGeom prst="rect">
            <a:avLst/>
          </a:prstGeom>
        </p:spPr>
        <p:txBody>
          <a:bodyPr/>
          <a:lstStyle>
            <a:lvl1pPr algn="r">
              <a:defRPr lang="en-US" sz="2000" b="1" i="1" kern="1200" smtClean="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lvl1pPr>
          </a:lstStyle>
          <a:p>
            <a:fld id="{9D84BA89-CC61-4F67-A868-148EFD8CC25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fade/>
  </p:transition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  <a:cs typeface="+mn-cs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  <a:cs typeface="+mn-cs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  <a:cs typeface="+mn-cs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mp.nus.edu.sg/~cs1020/1_module_info/sched.html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mp.nus.edu.sg/~cs1020/1_module_info/desc.html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tanst@comp.nus.edu.sg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jpg"/><Relationship Id="rId5" Type="http://schemas.openxmlformats.org/officeDocument/2006/relationships/image" Target="../media/image2.jpg"/><Relationship Id="rId4" Type="http://schemas.openxmlformats.org/officeDocument/2006/relationships/hyperlink" Target="mailto:tantc@comp.nus.edu.s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mp.nus.edu.sg/~cs1020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https://ivle.nus.edu.sg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codecrunch.comp.nus.edu.sg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8153400" cy="1905000"/>
          </a:xfrm>
        </p:spPr>
        <p:txBody>
          <a:bodyPr/>
          <a:lstStyle/>
          <a:p>
            <a:pPr eaLnBrk="1" hangingPunct="1">
              <a:lnSpc>
                <a:spcPts val="5000"/>
              </a:lnSpc>
            </a:pPr>
            <a:r>
              <a:rPr lang="en-US" sz="3600" dirty="0" smtClean="0">
                <a:solidFill>
                  <a:srgbClr val="006600"/>
                </a:solidFill>
              </a:rPr>
              <a:t>CS1020 Data Structures and Algorithms I</a:t>
            </a:r>
            <a:br>
              <a:rPr lang="en-US" sz="3600" dirty="0" smtClean="0">
                <a:solidFill>
                  <a:srgbClr val="006600"/>
                </a:solidFill>
              </a:rPr>
            </a:br>
            <a:r>
              <a:rPr lang="en-US" sz="3600" dirty="0" smtClean="0"/>
              <a:t>Lecture Note #0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143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44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Course Admin</a:t>
            </a:r>
          </a:p>
          <a:p>
            <a:pPr eaLnBrk="1" hangingPunct="1">
              <a:lnSpc>
                <a:spcPct val="90000"/>
              </a:lnSpc>
            </a:pPr>
            <a:r>
              <a:rPr lang="en-GB" sz="2400" dirty="0" smtClean="0"/>
              <a:t>(AY2015/6 Semester 2) </a:t>
            </a:r>
          </a:p>
          <a:p>
            <a:pPr algn="ctr" eaLnBrk="1" hangingPunct="1">
              <a:lnSpc>
                <a:spcPct val="90000"/>
              </a:lnSpc>
            </a:pPr>
            <a:endParaRPr lang="en-US" dirty="0" smtClean="0"/>
          </a:p>
        </p:txBody>
      </p:sp>
      <p:pic>
        <p:nvPicPr>
          <p:cNvPr id="4" name="Picture 4" descr="Full_Colour_Thum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6200" y="228600"/>
            <a:ext cx="1600200" cy="88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28600"/>
            <a:ext cx="7696200" cy="788988"/>
          </a:xfrm>
        </p:spPr>
        <p:txBody>
          <a:bodyPr/>
          <a:lstStyle/>
          <a:p>
            <a:r>
              <a:rPr lang="en-US" smtClean="0">
                <a:latin typeface="Britannic Bold" panose="020B0903060703020204" pitchFamily="34" charset="0"/>
              </a:rPr>
              <a:t>Textbook</a:t>
            </a:r>
            <a:endParaRPr lang="en-US" dirty="0">
              <a:latin typeface="Britannic Bold" panose="020B0903060703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D84BA89-CC61-4F67-A868-148EFD8CC251}" type="slidenum">
              <a:rPr lang="en-US" sz="1600" smtClean="0"/>
              <a:pPr/>
              <a:t>10</a:t>
            </a:fld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 rot="16200000">
            <a:off x="-549011" y="898790"/>
            <a:ext cx="1946402" cy="523220"/>
          </a:xfrm>
          <a:prstGeom prst="rect">
            <a:avLst/>
          </a:prstGeom>
          <a:solidFill>
            <a:srgbClr val="FFCCFF">
              <a:alpha val="40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99"/>
                </a:solidFill>
                <a:latin typeface="Britannic Bold" panose="020B0903060703020204" pitchFamily="34" charset="0"/>
              </a:rPr>
              <a:t>Resources</a:t>
            </a:r>
            <a:endParaRPr lang="en-US" sz="2800" dirty="0">
              <a:solidFill>
                <a:srgbClr val="000099"/>
              </a:solidFill>
              <a:latin typeface="Britannic Bold" panose="020B0903060703020204" pitchFamily="34" charset="0"/>
            </a:endParaRPr>
          </a:p>
        </p:txBody>
      </p:sp>
      <p:sp>
        <p:nvSpPr>
          <p:cNvPr id="12" name="Footer Placeholder 4"/>
          <p:cNvSpPr txBox="1">
            <a:spLocks/>
          </p:cNvSpPr>
          <p:nvPr/>
        </p:nvSpPr>
        <p:spPr bwMode="auto">
          <a:xfrm>
            <a:off x="533400" y="6553200"/>
            <a:ext cx="2133600" cy="1524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2"/>
                </a:solidFill>
                <a:latin typeface="Arial Black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mtClean="0"/>
              <a:t>[CS1020 Lecture 0: Course Admin]</a:t>
            </a:r>
            <a:endParaRPr lang="en-US" dirty="0" smtClean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295400"/>
            <a:ext cx="5715000" cy="2446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/>
          <p:nvPr/>
        </p:nvSpPr>
        <p:spPr>
          <a:xfrm>
            <a:off x="685800" y="3352800"/>
            <a:ext cx="7086600" cy="533400"/>
          </a:xfrm>
          <a:prstGeom prst="ellipse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752600" y="4191000"/>
            <a:ext cx="6019800" cy="1200329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Promotion period: </a:t>
            </a:r>
          </a:p>
          <a:p>
            <a:pPr algn="ctr"/>
            <a:r>
              <a:rPr lang="en-US" sz="3600" dirty="0" smtClean="0"/>
              <a:t>11</a:t>
            </a:r>
            <a:r>
              <a:rPr lang="en-US" sz="3600" baseline="30000" dirty="0" smtClean="0"/>
              <a:t>th</a:t>
            </a:r>
            <a:r>
              <a:rPr lang="en-US" sz="3600" dirty="0" smtClean="0"/>
              <a:t> to 15</a:t>
            </a:r>
            <a:r>
              <a:rPr lang="en-US" sz="3600" baseline="30000" dirty="0" smtClean="0"/>
              <a:t>th</a:t>
            </a:r>
            <a:r>
              <a:rPr lang="en-US" sz="3600" dirty="0" smtClean="0"/>
              <a:t> January 2016.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858787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CFF">
              <a:alpha val="40000"/>
            </a:srgbClr>
          </a:solidFill>
        </p:spPr>
        <p:txBody>
          <a:bodyPr/>
          <a:lstStyle/>
          <a:p>
            <a:r>
              <a:rPr lang="en-US" sz="4000" smtClean="0">
                <a:latin typeface="Britannic Bold" panose="020B0903060703020204" pitchFamily="34" charset="0"/>
              </a:rPr>
              <a:t>Schedules</a:t>
            </a:r>
            <a:endParaRPr lang="en-US" sz="4000" dirty="0">
              <a:latin typeface="Britannic Bold" panose="020B0903060703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D84BA89-CC61-4F67-A868-148EFD8CC251}" type="slidenum">
              <a:rPr lang="en-US" sz="1600" smtClean="0"/>
              <a:pPr/>
              <a:t>11</a:t>
            </a:fld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228600" y="914400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660066"/>
                </a:solidFill>
                <a:latin typeface="AR CENA" panose="02000000000000000000" pitchFamily="2" charset="0"/>
                <a:hlinkClick r:id="rId3"/>
              </a:rPr>
              <a:t>http://www.comp.nus.edu.sg</a:t>
            </a:r>
            <a:r>
              <a:rPr lang="en-US" sz="2800" smtClean="0">
                <a:solidFill>
                  <a:srgbClr val="660066"/>
                </a:solidFill>
                <a:latin typeface="AR CENA" panose="02000000000000000000" pitchFamily="2" charset="0"/>
                <a:hlinkClick r:id="rId3"/>
              </a:rPr>
              <a:t>/~cs1020/1_module_info/sched.html</a:t>
            </a:r>
            <a:r>
              <a:rPr lang="en-US" sz="2800" smtClean="0">
                <a:solidFill>
                  <a:srgbClr val="660066"/>
                </a:solidFill>
                <a:latin typeface="AR CENA" panose="02000000000000000000" pitchFamily="2" charset="0"/>
              </a:rPr>
              <a:t>  </a:t>
            </a:r>
            <a:endParaRPr lang="en-US" sz="2800" dirty="0">
              <a:solidFill>
                <a:srgbClr val="660066"/>
              </a:solidFill>
              <a:latin typeface="AR CENA" panose="02000000000000000000" pitchFamily="2" charset="0"/>
            </a:endParaRPr>
          </a:p>
        </p:txBody>
      </p:sp>
      <p:sp>
        <p:nvSpPr>
          <p:cNvPr id="7" name="Footer Placeholder 4"/>
          <p:cNvSpPr txBox="1">
            <a:spLocks/>
          </p:cNvSpPr>
          <p:nvPr/>
        </p:nvSpPr>
        <p:spPr bwMode="auto">
          <a:xfrm>
            <a:off x="533400" y="6553200"/>
            <a:ext cx="2133600" cy="1524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2"/>
                </a:solidFill>
                <a:latin typeface="Arial Black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mtClean="0"/>
              <a:t>[CS1020 Lecture 0: Course Admin]</a:t>
            </a:r>
            <a:endParaRPr lang="en-US" dirty="0" smtClean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412219"/>
            <a:ext cx="7981950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837311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CFF">
              <a:alpha val="40000"/>
            </a:srgbClr>
          </a:solidFill>
        </p:spPr>
        <p:txBody>
          <a:bodyPr/>
          <a:lstStyle/>
          <a:p>
            <a:r>
              <a:rPr lang="en-US" sz="4000" smtClean="0">
                <a:latin typeface="Britannic Bold" panose="020B0903060703020204" pitchFamily="34" charset="0"/>
              </a:rPr>
              <a:t>Assessments: </a:t>
            </a:r>
            <a:r>
              <a:rPr lang="en-US" sz="4000" dirty="0" smtClean="0">
                <a:latin typeface="Britannic Bold" panose="020B0903060703020204" pitchFamily="34" charset="0"/>
              </a:rPr>
              <a:t>Overview</a:t>
            </a:r>
            <a:endParaRPr lang="en-US" sz="4000" dirty="0">
              <a:latin typeface="Britannic Bold" panose="020B0903060703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D84BA89-CC61-4F67-A868-148EFD8CC251}" type="slidenum">
              <a:rPr lang="en-US" sz="1600" smtClean="0"/>
              <a:pPr/>
              <a:t>12</a:t>
            </a:fld>
            <a:endParaRPr lang="en-US" sz="1600" dirty="0"/>
          </a:p>
        </p:txBody>
      </p:sp>
      <p:sp>
        <p:nvSpPr>
          <p:cNvPr id="6" name="Footer Placeholder 4"/>
          <p:cNvSpPr txBox="1">
            <a:spLocks/>
          </p:cNvSpPr>
          <p:nvPr/>
        </p:nvSpPr>
        <p:spPr bwMode="auto">
          <a:xfrm>
            <a:off x="533400" y="6553200"/>
            <a:ext cx="2133600" cy="1524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2"/>
                </a:solidFill>
                <a:latin typeface="Arial Black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mtClean="0"/>
              <a:t>[CS1020 Lecture 0: Course Admin]</a:t>
            </a:r>
            <a:endParaRPr lang="en-US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228600" y="914400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660066"/>
                </a:solidFill>
                <a:latin typeface="AR CENA" panose="02000000000000000000" pitchFamily="2" charset="0"/>
                <a:hlinkClick r:id="rId3"/>
              </a:rPr>
              <a:t>http://www.comp.nus.edu.sg</a:t>
            </a:r>
            <a:r>
              <a:rPr lang="en-US" sz="2800" smtClean="0">
                <a:solidFill>
                  <a:srgbClr val="660066"/>
                </a:solidFill>
                <a:latin typeface="AR CENA" panose="02000000000000000000" pitchFamily="2" charset="0"/>
                <a:hlinkClick r:id="rId3"/>
              </a:rPr>
              <a:t>/~cs1020/1_module_info/desc.html</a:t>
            </a:r>
            <a:r>
              <a:rPr lang="en-US" sz="2800" smtClean="0">
                <a:solidFill>
                  <a:srgbClr val="660066"/>
                </a:solidFill>
                <a:latin typeface="AR CENA" panose="02000000000000000000" pitchFamily="2" charset="0"/>
              </a:rPr>
              <a:t>  </a:t>
            </a:r>
            <a:endParaRPr lang="en-US" sz="2800" dirty="0">
              <a:solidFill>
                <a:srgbClr val="660066"/>
              </a:solidFill>
              <a:latin typeface="AR CENA" panose="02000000000000000000" pitchFamily="2" charset="0"/>
            </a:endParaRP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228600" y="4876799"/>
            <a:ext cx="7696200" cy="1224141"/>
          </a:xfrm>
        </p:spPr>
        <p:txBody>
          <a:bodyPr/>
          <a:lstStyle/>
          <a:p>
            <a:pPr marL="414337" lvl="1" indent="-342900" eaLnBrk="1" hangingPunct="1">
              <a:lnSpc>
                <a:spcPct val="90000"/>
              </a:lnSpc>
              <a:spcBef>
                <a:spcPts val="1200"/>
              </a:spcBef>
              <a:buSzPct val="65000"/>
            </a:pPr>
            <a:r>
              <a:rPr lang="en-US" sz="2000" dirty="0" smtClean="0"/>
              <a:t>Tutorials and labs start in week 3</a:t>
            </a:r>
          </a:p>
          <a:p>
            <a:pPr marL="396875" lvl="1" eaLnBrk="1" hangingPunct="1">
              <a:lnSpc>
                <a:spcPct val="90000"/>
              </a:lnSpc>
              <a:spcBef>
                <a:spcPts val="1200"/>
              </a:spcBef>
              <a:buSzPct val="65000"/>
            </a:pPr>
            <a:r>
              <a:rPr lang="en-US" sz="2000" dirty="0" smtClean="0"/>
              <a:t>Mid-term test and final exam are </a:t>
            </a:r>
            <a:r>
              <a:rPr lang="en-US" sz="2000" dirty="0" smtClean="0">
                <a:solidFill>
                  <a:srgbClr val="C00000"/>
                </a:solidFill>
              </a:rPr>
              <a:t>closed-book</a:t>
            </a:r>
            <a:r>
              <a:rPr lang="en-US" sz="2000" dirty="0" smtClean="0"/>
              <a:t> (no cheat sheet allowed)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4800" y="1437620"/>
            <a:ext cx="4343400" cy="3216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SzPct val="65000"/>
              <a:buFont typeface="Wingdings" panose="05000000000000000000" pitchFamily="2" charset="2"/>
              <a:buChar char="q"/>
            </a:pPr>
            <a:r>
              <a:rPr lang="en-US" sz="2000" dirty="0">
                <a:latin typeface="+mn-lt"/>
                <a:cs typeface="+mn-cs"/>
              </a:rPr>
              <a:t>There will be 6 </a:t>
            </a:r>
            <a:r>
              <a:rPr lang="en-US" sz="2000" dirty="0">
                <a:solidFill>
                  <a:srgbClr val="0000FF"/>
                </a:solidFill>
                <a:latin typeface="+mn-lt"/>
                <a:cs typeface="+mn-cs"/>
              </a:rPr>
              <a:t>take-home labs </a:t>
            </a:r>
            <a:r>
              <a:rPr lang="en-US" sz="2000" dirty="0">
                <a:latin typeface="+mn-lt"/>
                <a:cs typeface="+mn-cs"/>
              </a:rPr>
              <a:t>(</a:t>
            </a:r>
            <a:r>
              <a:rPr lang="en-US" sz="2000" dirty="0" smtClean="0">
                <a:latin typeface="+mn-lt"/>
                <a:cs typeface="+mn-cs"/>
              </a:rPr>
              <a:t>inclusive of </a:t>
            </a:r>
            <a:r>
              <a:rPr lang="en-US" sz="2000" dirty="0">
                <a:latin typeface="+mn-lt"/>
                <a:cs typeface="+mn-cs"/>
              </a:rPr>
              <a:t>lab </a:t>
            </a:r>
            <a:r>
              <a:rPr lang="en-US" sz="2000" dirty="0" smtClean="0">
                <a:latin typeface="+mn-lt"/>
                <a:cs typeface="+mn-cs"/>
              </a:rPr>
              <a:t>#0</a:t>
            </a:r>
            <a:r>
              <a:rPr lang="en-US" sz="2000" dirty="0">
                <a:latin typeface="+mn-lt"/>
                <a:cs typeface="+mn-cs"/>
              </a:rPr>
              <a:t>), 4 graded </a:t>
            </a:r>
            <a:r>
              <a:rPr lang="en-US" sz="2000" dirty="0">
                <a:solidFill>
                  <a:srgbClr val="0000FF"/>
                </a:solidFill>
                <a:latin typeface="+mn-lt"/>
                <a:cs typeface="+mn-cs"/>
              </a:rPr>
              <a:t>sit-in labs</a:t>
            </a:r>
            <a:r>
              <a:rPr lang="en-US" sz="2000" dirty="0">
                <a:latin typeface="+mn-lt"/>
                <a:cs typeface="+mn-cs"/>
              </a:rPr>
              <a:t> and a </a:t>
            </a:r>
            <a:r>
              <a:rPr lang="en-US" sz="2000" dirty="0">
                <a:solidFill>
                  <a:srgbClr val="0000FF"/>
                </a:solidFill>
                <a:latin typeface="+mn-lt"/>
                <a:cs typeface="+mn-cs"/>
              </a:rPr>
              <a:t>practical </a:t>
            </a:r>
            <a:r>
              <a:rPr lang="en-US" sz="2000" dirty="0" smtClean="0">
                <a:solidFill>
                  <a:srgbClr val="0000FF"/>
                </a:solidFill>
                <a:latin typeface="+mn-lt"/>
                <a:cs typeface="+mn-cs"/>
              </a:rPr>
              <a:t>exam </a:t>
            </a:r>
            <a:r>
              <a:rPr lang="en-US" sz="2000" dirty="0" smtClean="0">
                <a:latin typeface="+mn-lt"/>
                <a:cs typeface="+mn-cs"/>
              </a:rPr>
              <a:t>(PE).</a:t>
            </a:r>
          </a:p>
          <a:p>
            <a:pPr marL="800100" lvl="1" indent="-342900">
              <a:buSzPct val="100000"/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+mn-lt"/>
                <a:cs typeface="+mn-cs"/>
              </a:rPr>
              <a:t>Take-home </a:t>
            </a:r>
            <a:r>
              <a:rPr lang="en-US" sz="2000" dirty="0">
                <a:latin typeface="+mn-lt"/>
                <a:cs typeface="+mn-cs"/>
              </a:rPr>
              <a:t>labs and sit-in labs are held in alternate weeks. Sit-in labs are open-book but electronic devices (</a:t>
            </a:r>
            <a:r>
              <a:rPr lang="en-US" sz="2000" dirty="0" err="1">
                <a:latin typeface="+mn-lt"/>
                <a:cs typeface="+mn-cs"/>
              </a:rPr>
              <a:t>eg</a:t>
            </a:r>
            <a:r>
              <a:rPr lang="en-US" sz="2000" dirty="0">
                <a:latin typeface="+mn-lt"/>
                <a:cs typeface="+mn-cs"/>
              </a:rPr>
              <a:t>: </a:t>
            </a:r>
            <a:r>
              <a:rPr lang="en-US" sz="2000" dirty="0" err="1">
                <a:latin typeface="+mn-lt"/>
                <a:cs typeface="+mn-cs"/>
              </a:rPr>
              <a:t>labtops</a:t>
            </a:r>
            <a:r>
              <a:rPr lang="en-US" sz="2000" dirty="0">
                <a:latin typeface="+mn-lt"/>
                <a:cs typeface="+mn-cs"/>
              </a:rPr>
              <a:t> and thumb-drives) are not allowed.</a:t>
            </a:r>
          </a:p>
          <a:p>
            <a:r>
              <a:rPr lang="en-US" dirty="0"/>
              <a:t>	</a:t>
            </a:r>
            <a:endParaRPr lang="en-SG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7398059"/>
              </p:ext>
            </p:extLst>
          </p:nvPr>
        </p:nvGraphicFramePr>
        <p:xfrm>
          <a:off x="4800600" y="1752600"/>
          <a:ext cx="3882390" cy="28763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7259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205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Activities</a:t>
                      </a:r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Weightages</a:t>
                      </a:r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6087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Tutorial</a:t>
                      </a:r>
                      <a:r>
                        <a:rPr lang="en-US" sz="1400" baseline="0" dirty="0" smtClean="0"/>
                        <a:t> attendance/participation</a:t>
                      </a:r>
                      <a:endParaRPr lang="en-SG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5%</a:t>
                      </a:r>
                      <a:endParaRPr lang="en-SG" sz="1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495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Lab attendance</a:t>
                      </a:r>
                      <a:endParaRPr lang="en-SG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495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Take-home</a:t>
                      </a:r>
                      <a:r>
                        <a:rPr lang="en-US" sz="1400" baseline="0" dirty="0" smtClean="0"/>
                        <a:t> labs</a:t>
                      </a:r>
                      <a:endParaRPr lang="en-SG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5%</a:t>
                      </a:r>
                      <a:endParaRPr lang="en-SG" sz="1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2495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Sit-in labs</a:t>
                      </a:r>
                      <a:endParaRPr lang="en-SG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18%</a:t>
                      </a:r>
                      <a:endParaRPr lang="en-SG" sz="1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2495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Practical exam</a:t>
                      </a:r>
                      <a:endParaRPr lang="en-SG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15%</a:t>
                      </a:r>
                      <a:endParaRPr lang="en-SG" sz="1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2495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Mid-term</a:t>
                      </a:r>
                      <a:r>
                        <a:rPr lang="en-US" sz="1400" baseline="0" dirty="0" smtClean="0"/>
                        <a:t> Test</a:t>
                      </a:r>
                      <a:endParaRPr lang="en-SG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15%</a:t>
                      </a:r>
                      <a:endParaRPr lang="en-SG" sz="1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2495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Final</a:t>
                      </a:r>
                      <a:r>
                        <a:rPr lang="en-US" sz="1400" baseline="0" dirty="0" smtClean="0"/>
                        <a:t> Exam</a:t>
                      </a:r>
                      <a:endParaRPr lang="en-SG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40%</a:t>
                      </a:r>
                      <a:endParaRPr lang="en-SG" sz="1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62160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788988"/>
          </a:xfrm>
        </p:spPr>
        <p:txBody>
          <a:bodyPr/>
          <a:lstStyle/>
          <a:p>
            <a:r>
              <a:rPr lang="en-US" sz="3600" smtClean="0">
                <a:latin typeface="Britannic Bold" panose="020B0903060703020204" pitchFamily="34" charset="0"/>
              </a:rPr>
              <a:t>Laboratory </a:t>
            </a:r>
            <a:r>
              <a:rPr lang="en-US" sz="3600" dirty="0" smtClean="0">
                <a:latin typeface="Britannic Bold" panose="020B0903060703020204" pitchFamily="34" charset="0"/>
              </a:rPr>
              <a:t>sessions</a:t>
            </a:r>
            <a:endParaRPr lang="en-US" sz="3600" dirty="0">
              <a:latin typeface="Britannic Bold" panose="020B0903060703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8001000" cy="5486400"/>
          </a:xfrm>
        </p:spPr>
        <p:txBody>
          <a:bodyPr/>
          <a:lstStyle/>
          <a:p>
            <a:r>
              <a:rPr lang="en-US" dirty="0" smtClean="0"/>
              <a:t>See module website for updates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Actual lab session starts from week 3</a:t>
            </a:r>
          </a:p>
          <a:p>
            <a:pPr lvl="1">
              <a:spcBef>
                <a:spcPts val="600"/>
              </a:spcBef>
            </a:pPr>
            <a:r>
              <a:rPr lang="en-US" dirty="0" smtClean="0"/>
              <a:t>A special lab #0 (1%) will be released in week 1</a:t>
            </a:r>
          </a:p>
          <a:p>
            <a:pPr lvl="2">
              <a:spcBef>
                <a:spcPts val="600"/>
              </a:spcBef>
            </a:pPr>
            <a:r>
              <a:rPr lang="en-US" dirty="0" smtClean="0"/>
              <a:t>Familiarize yourself with the </a:t>
            </a:r>
            <a:r>
              <a:rPr lang="en-US" dirty="0" smtClean="0">
                <a:solidFill>
                  <a:srgbClr val="C00000"/>
                </a:solidFill>
              </a:rPr>
              <a:t>UNIX system </a:t>
            </a:r>
            <a:r>
              <a:rPr lang="en-US" dirty="0" smtClean="0"/>
              <a:t>and </a:t>
            </a:r>
            <a:r>
              <a:rPr lang="en-US" dirty="0" smtClean="0">
                <a:solidFill>
                  <a:srgbClr val="C00000"/>
                </a:solidFill>
              </a:rPr>
              <a:t>vim</a:t>
            </a:r>
          </a:p>
          <a:p>
            <a:pPr>
              <a:spcBef>
                <a:spcPts val="1800"/>
              </a:spcBef>
            </a:pPr>
            <a:r>
              <a:rPr lang="en-US" dirty="0" smtClean="0"/>
              <a:t>Two types of lab session:</a:t>
            </a:r>
          </a:p>
          <a:p>
            <a:pPr lvl="1">
              <a:spcBef>
                <a:spcPts val="600"/>
              </a:spcBef>
            </a:pPr>
            <a:r>
              <a:rPr lang="en-US" b="1" dirty="0" smtClean="0">
                <a:solidFill>
                  <a:srgbClr val="C00000"/>
                </a:solidFill>
              </a:rPr>
              <a:t>Take-home labs</a:t>
            </a:r>
          </a:p>
          <a:p>
            <a:pPr lvl="2">
              <a:spcBef>
                <a:spcPts val="0"/>
              </a:spcBef>
            </a:pPr>
            <a:r>
              <a:rPr lang="en-US" dirty="0" smtClean="0"/>
              <a:t>5 sessions</a:t>
            </a:r>
            <a:r>
              <a:rPr lang="en-US" dirty="0"/>
              <a:t> </a:t>
            </a:r>
            <a:r>
              <a:rPr lang="en-US" dirty="0" smtClean="0"/>
              <a:t>(best 4 out of 5 sessions; total = 4%)</a:t>
            </a:r>
          </a:p>
          <a:p>
            <a:pPr lvl="2">
              <a:spcBef>
                <a:spcPts val="0"/>
              </a:spcBef>
            </a:pPr>
            <a:r>
              <a:rPr lang="en-US" dirty="0" smtClean="0"/>
              <a:t>Total: </a:t>
            </a:r>
            <a:r>
              <a:rPr lang="en-US" dirty="0"/>
              <a:t>4</a:t>
            </a:r>
            <a:r>
              <a:rPr lang="en-US" dirty="0" smtClean="0"/>
              <a:t>% + 1% (lab #0) = </a:t>
            </a:r>
            <a:r>
              <a:rPr lang="en-US" dirty="0"/>
              <a:t>5</a:t>
            </a:r>
            <a:r>
              <a:rPr lang="en-US" dirty="0" smtClean="0"/>
              <a:t>%</a:t>
            </a:r>
          </a:p>
          <a:p>
            <a:pPr lvl="1">
              <a:spcBef>
                <a:spcPts val="600"/>
              </a:spcBef>
            </a:pPr>
            <a:r>
              <a:rPr lang="en-US" b="1" dirty="0" smtClean="0">
                <a:solidFill>
                  <a:srgbClr val="C00000"/>
                </a:solidFill>
              </a:rPr>
              <a:t>Sit-in labs</a:t>
            </a:r>
          </a:p>
          <a:p>
            <a:pPr lvl="2">
              <a:spcBef>
                <a:spcPts val="0"/>
              </a:spcBef>
            </a:pPr>
            <a:r>
              <a:rPr lang="en-US" dirty="0" smtClean="0"/>
              <a:t>4 sessions, 6% per session</a:t>
            </a:r>
          </a:p>
          <a:p>
            <a:pPr lvl="2">
              <a:spcBef>
                <a:spcPts val="0"/>
              </a:spcBef>
            </a:pPr>
            <a:r>
              <a:rPr lang="en-US" dirty="0"/>
              <a:t>T</a:t>
            </a:r>
            <a:r>
              <a:rPr lang="en-US" dirty="0" smtClean="0"/>
              <a:t>otal: 18% (Best 3 out of 4 sessions)</a:t>
            </a:r>
          </a:p>
          <a:p>
            <a:pPr lvl="1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D84BA89-CC61-4F67-A868-148EFD8CC251}" type="slidenum">
              <a:rPr lang="en-US" sz="1600" smtClean="0"/>
              <a:pPr/>
              <a:t>13</a:t>
            </a:fld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 rot="16200000">
            <a:off x="-815711" y="1165489"/>
            <a:ext cx="2479802" cy="523220"/>
          </a:xfrm>
          <a:prstGeom prst="rect">
            <a:avLst/>
          </a:prstGeom>
          <a:solidFill>
            <a:srgbClr val="FFCCFF">
              <a:alpha val="40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99"/>
                </a:solidFill>
                <a:latin typeface="Britannic Bold" panose="020B0903060703020204" pitchFamily="34" charset="0"/>
              </a:rPr>
              <a:t>Assessments</a:t>
            </a:r>
            <a:endParaRPr lang="en-US" sz="2800" dirty="0">
              <a:solidFill>
                <a:srgbClr val="000099"/>
              </a:solidFill>
              <a:latin typeface="Britannic Bold" panose="020B0903060703020204" pitchFamily="34" charset="0"/>
            </a:endParaRPr>
          </a:p>
        </p:txBody>
      </p:sp>
      <p:sp>
        <p:nvSpPr>
          <p:cNvPr id="8" name="Footer Placeholder 4"/>
          <p:cNvSpPr txBox="1">
            <a:spLocks/>
          </p:cNvSpPr>
          <p:nvPr/>
        </p:nvSpPr>
        <p:spPr bwMode="auto">
          <a:xfrm>
            <a:off x="533400" y="6553200"/>
            <a:ext cx="2133600" cy="1524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2"/>
                </a:solidFill>
                <a:latin typeface="Arial Black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mtClean="0"/>
              <a:t>[CS1020 Lecture 0: Course Admin]</a:t>
            </a:r>
            <a:endParaRPr lang="en-US" dirty="0" smtClean="0"/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8600"/>
            <a:ext cx="7848600" cy="788988"/>
          </a:xfrm>
        </p:spPr>
        <p:txBody>
          <a:bodyPr/>
          <a:lstStyle/>
          <a:p>
            <a:r>
              <a:rPr lang="en-US" sz="3600" b="1" smtClean="0">
                <a:latin typeface="Britannic Bold" panose="020B0903060703020204" pitchFamily="34" charset="0"/>
              </a:rPr>
              <a:t>Take-home Labs</a:t>
            </a:r>
            <a:endParaRPr lang="en-US" sz="3600" dirty="0">
              <a:latin typeface="Britannic Bold" panose="020B0903060703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8229600" cy="5562600"/>
          </a:xfrm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</a:pPr>
            <a:r>
              <a:rPr lang="en-US" sz="2800" dirty="0" smtClean="0">
                <a:solidFill>
                  <a:srgbClr val="000099"/>
                </a:solidFill>
              </a:rPr>
              <a:t>6 take-home labs </a:t>
            </a:r>
            <a:r>
              <a:rPr lang="en-US" sz="2400" dirty="0" smtClean="0">
                <a:solidFill>
                  <a:srgbClr val="000099"/>
                </a:solidFill>
              </a:rPr>
              <a:t>(including lab #0)</a:t>
            </a:r>
          </a:p>
          <a:p>
            <a:pPr>
              <a:spcBef>
                <a:spcPts val="1200"/>
              </a:spcBef>
            </a:pPr>
            <a:r>
              <a:rPr lang="en-US" sz="2800" dirty="0" smtClean="0">
                <a:solidFill>
                  <a:srgbClr val="000099"/>
                </a:solidFill>
              </a:rPr>
              <a:t>Released on </a:t>
            </a:r>
            <a:r>
              <a:rPr lang="en-US" sz="2800" dirty="0" err="1" smtClean="0">
                <a:solidFill>
                  <a:srgbClr val="000099"/>
                </a:solidFill>
              </a:rPr>
              <a:t>CodeCrunch</a:t>
            </a:r>
            <a:endParaRPr lang="en-US" sz="2800" dirty="0" smtClean="0">
              <a:solidFill>
                <a:srgbClr val="000099"/>
              </a:solidFill>
            </a:endParaRPr>
          </a:p>
          <a:p>
            <a:pPr lvl="1">
              <a:spcBef>
                <a:spcPts val="200"/>
              </a:spcBef>
            </a:pPr>
            <a:r>
              <a:rPr lang="en-US" sz="2400" dirty="0" smtClean="0"/>
              <a:t>Each lab consists of 3 exercises</a:t>
            </a:r>
          </a:p>
          <a:p>
            <a:pPr lvl="1">
              <a:spcBef>
                <a:spcPts val="200"/>
              </a:spcBef>
            </a:pPr>
            <a:r>
              <a:rPr lang="en-US" sz="2400" dirty="0" smtClean="0"/>
              <a:t>You should attempt them </a:t>
            </a:r>
            <a:r>
              <a:rPr lang="en-US" sz="2400" dirty="0" smtClean="0">
                <a:solidFill>
                  <a:srgbClr val="C00000"/>
                </a:solidFill>
              </a:rPr>
              <a:t>before</a:t>
            </a:r>
            <a:r>
              <a:rPr lang="en-US" sz="2400" dirty="0" smtClean="0"/>
              <a:t> attending the lab</a:t>
            </a:r>
          </a:p>
          <a:p>
            <a:pPr lvl="1">
              <a:spcBef>
                <a:spcPts val="200"/>
              </a:spcBef>
            </a:pPr>
            <a:r>
              <a:rPr lang="en-US" sz="2400" dirty="0" smtClean="0"/>
              <a:t>Only one of them will be graded</a:t>
            </a:r>
          </a:p>
          <a:p>
            <a:pPr>
              <a:spcBef>
                <a:spcPts val="1200"/>
              </a:spcBef>
            </a:pPr>
            <a:r>
              <a:rPr lang="en-US" sz="2800" dirty="0" smtClean="0">
                <a:solidFill>
                  <a:srgbClr val="000099"/>
                </a:solidFill>
              </a:rPr>
              <a:t>During the lab session, your lab TA will:</a:t>
            </a:r>
          </a:p>
          <a:p>
            <a:pPr lvl="1">
              <a:spcBef>
                <a:spcPts val="200"/>
              </a:spcBef>
            </a:pPr>
            <a:r>
              <a:rPr lang="en-US" sz="2400" dirty="0" smtClean="0"/>
              <a:t>Discuss possible approaches</a:t>
            </a:r>
          </a:p>
          <a:p>
            <a:pPr lvl="1">
              <a:spcBef>
                <a:spcPts val="200"/>
              </a:spcBef>
            </a:pPr>
            <a:r>
              <a:rPr lang="en-US" sz="2400" dirty="0" smtClean="0"/>
              <a:t>Cover additional syntax (if any) or other related exercises/topics</a:t>
            </a:r>
          </a:p>
          <a:p>
            <a:pPr lvl="1">
              <a:spcBef>
                <a:spcPts val="200"/>
              </a:spcBef>
            </a:pPr>
            <a:r>
              <a:rPr lang="en-US" sz="2400" dirty="0" smtClean="0"/>
              <a:t>Lab attendance: 2%</a:t>
            </a:r>
          </a:p>
          <a:p>
            <a:pPr>
              <a:spcBef>
                <a:spcPts val="1200"/>
              </a:spcBef>
            </a:pPr>
            <a:r>
              <a:rPr lang="en-US" sz="2800" dirty="0" smtClean="0">
                <a:solidFill>
                  <a:srgbClr val="000099"/>
                </a:solidFill>
              </a:rPr>
              <a:t>Each take-home lab </a:t>
            </a:r>
            <a:r>
              <a:rPr lang="en-US" sz="2200" dirty="0" smtClean="0">
                <a:solidFill>
                  <a:srgbClr val="000099"/>
                </a:solidFill>
              </a:rPr>
              <a:t>(except lab #0)</a:t>
            </a:r>
            <a:r>
              <a:rPr lang="en-US" sz="2800" dirty="0" smtClean="0">
                <a:solidFill>
                  <a:srgbClr val="000099"/>
                </a:solidFill>
              </a:rPr>
              <a:t> is worth 1%</a:t>
            </a:r>
          </a:p>
          <a:p>
            <a:pPr lvl="1">
              <a:spcBef>
                <a:spcPts val="200"/>
              </a:spcBef>
            </a:pPr>
            <a:r>
              <a:rPr lang="en-US" sz="2400" dirty="0" smtClean="0"/>
              <a:t>Must be submitted to </a:t>
            </a:r>
            <a:r>
              <a:rPr lang="en-US" sz="2400" dirty="0" err="1" smtClean="0"/>
              <a:t>CodeCrunch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C00000"/>
                </a:solidFill>
              </a:rPr>
              <a:t>BEFORE</a:t>
            </a:r>
            <a:r>
              <a:rPr lang="en-US" sz="2400" dirty="0" smtClean="0"/>
              <a:t> deadline</a:t>
            </a:r>
          </a:p>
          <a:p>
            <a:pPr lvl="1">
              <a:spcBef>
                <a:spcPts val="200"/>
              </a:spcBef>
            </a:pPr>
            <a:r>
              <a:rPr lang="en-US" sz="2400" dirty="0" smtClean="0"/>
              <a:t>Must obtain an ‘A’ for the graded exercise.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D84BA89-CC61-4F67-A868-148EFD8CC251}" type="slidenum">
              <a:rPr lang="en-US" sz="1600" smtClean="0"/>
              <a:pPr/>
              <a:t>14</a:t>
            </a:fld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 rot="16200000">
            <a:off x="-815711" y="1165489"/>
            <a:ext cx="2479802" cy="523220"/>
          </a:xfrm>
          <a:prstGeom prst="rect">
            <a:avLst/>
          </a:prstGeom>
          <a:solidFill>
            <a:srgbClr val="FFCCFF">
              <a:alpha val="40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Britannic Bold" panose="020B0903060703020204" pitchFamily="34" charset="0"/>
              </a:rPr>
              <a:t>Assessments</a:t>
            </a:r>
            <a:endParaRPr lang="en-US" sz="2800" b="1" dirty="0">
              <a:solidFill>
                <a:srgbClr val="000099"/>
              </a:solidFill>
              <a:latin typeface="Britannic Bold" panose="020B0903060703020204" pitchFamily="34" charset="0"/>
            </a:endParaRPr>
          </a:p>
        </p:txBody>
      </p:sp>
      <p:sp>
        <p:nvSpPr>
          <p:cNvPr id="7" name="Footer Placeholder 4"/>
          <p:cNvSpPr txBox="1">
            <a:spLocks/>
          </p:cNvSpPr>
          <p:nvPr/>
        </p:nvSpPr>
        <p:spPr bwMode="auto">
          <a:xfrm>
            <a:off x="533400" y="6553200"/>
            <a:ext cx="2133600" cy="1524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2"/>
                </a:solidFill>
                <a:latin typeface="Arial Black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mtClean="0"/>
              <a:t>[CS1020 Lecture 0: Course Admin]</a:t>
            </a:r>
            <a:endParaRPr lang="en-US" dirty="0" smtClean="0"/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8600"/>
            <a:ext cx="7848600" cy="788988"/>
          </a:xfrm>
        </p:spPr>
        <p:txBody>
          <a:bodyPr/>
          <a:lstStyle/>
          <a:p>
            <a:r>
              <a:rPr lang="en-US" sz="3600" b="1" smtClean="0">
                <a:latin typeface="Britannic Bold" panose="020B0903060703020204" pitchFamily="34" charset="0"/>
              </a:rPr>
              <a:t>Sit-in Labs</a:t>
            </a:r>
            <a:endParaRPr lang="en-US" sz="3600" dirty="0">
              <a:latin typeface="Britannic Bold" panose="020B0903060703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8000999" cy="56388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There are </a:t>
            </a:r>
            <a:r>
              <a:rPr lang="en-US" dirty="0" smtClean="0">
                <a:solidFill>
                  <a:srgbClr val="C00000"/>
                </a:solidFill>
              </a:rPr>
              <a:t>4 sit-in labs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A sit-in lab is like a mini practical exam to test your </a:t>
            </a:r>
            <a:r>
              <a:rPr lang="en-US" b="1" dirty="0" smtClean="0">
                <a:solidFill>
                  <a:srgbClr val="C00000"/>
                </a:solidFill>
              </a:rPr>
              <a:t>programming skills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Each sit-in lab is: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 smtClean="0"/>
              <a:t>1 hour 40 minutes in duration and </a:t>
            </a:r>
            <a:r>
              <a:rPr lang="en-US" b="1" dirty="0" smtClean="0"/>
              <a:t>worth 6%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 smtClean="0"/>
              <a:t>Open book, but limited to </a:t>
            </a:r>
            <a:r>
              <a:rPr lang="en-US" dirty="0" smtClean="0">
                <a:solidFill>
                  <a:srgbClr val="C00000"/>
                </a:solidFill>
              </a:rPr>
              <a:t>printed material </a:t>
            </a:r>
            <a:r>
              <a:rPr lang="en-US" dirty="0" smtClean="0"/>
              <a:t>only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 smtClean="0"/>
              <a:t>API will be available on the computer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Your </a:t>
            </a:r>
            <a:r>
              <a:rPr lang="en-US" dirty="0" smtClean="0">
                <a:solidFill>
                  <a:srgbClr val="C00000"/>
                </a:solidFill>
              </a:rPr>
              <a:t>best 3 sit-in labs out of 4 </a:t>
            </a:r>
            <a:r>
              <a:rPr lang="en-US" dirty="0" smtClean="0"/>
              <a:t>will be chosen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b="1" dirty="0" smtClean="0"/>
              <a:t>Total: 18%</a:t>
            </a:r>
            <a:endParaRPr lang="en-US" dirty="0" smtClean="0"/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You will be allowed to take a makeup only if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 smtClean="0"/>
              <a:t>You missed 2 or more sit-in labs with </a:t>
            </a:r>
            <a:r>
              <a:rPr lang="en-US" u="sng" dirty="0" smtClean="0"/>
              <a:t>valid medical certificates or official excuses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D84BA89-CC61-4F67-A868-148EFD8CC251}" type="slidenum">
              <a:rPr lang="en-US" sz="1600" smtClean="0"/>
              <a:pPr/>
              <a:t>15</a:t>
            </a:fld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 rot="16200000">
            <a:off x="-815711" y="1165489"/>
            <a:ext cx="2479802" cy="523220"/>
          </a:xfrm>
          <a:prstGeom prst="rect">
            <a:avLst/>
          </a:prstGeom>
          <a:solidFill>
            <a:srgbClr val="FFCCFF">
              <a:alpha val="40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Britannic Bold" panose="020B0903060703020204" pitchFamily="34" charset="0"/>
              </a:rPr>
              <a:t>Assessments</a:t>
            </a:r>
            <a:endParaRPr lang="en-US" sz="2800" b="1" dirty="0">
              <a:solidFill>
                <a:srgbClr val="000099"/>
              </a:solidFill>
              <a:latin typeface="Britannic Bold" panose="020B0903060703020204" pitchFamily="34" charset="0"/>
            </a:endParaRPr>
          </a:p>
        </p:txBody>
      </p:sp>
      <p:sp>
        <p:nvSpPr>
          <p:cNvPr id="7" name="Footer Placeholder 4"/>
          <p:cNvSpPr txBox="1">
            <a:spLocks/>
          </p:cNvSpPr>
          <p:nvPr/>
        </p:nvSpPr>
        <p:spPr bwMode="auto">
          <a:xfrm>
            <a:off x="533400" y="6553200"/>
            <a:ext cx="2133600" cy="1524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2"/>
                </a:solidFill>
                <a:latin typeface="Arial Black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mtClean="0"/>
              <a:t>[CS1020 Lecture 0: Course Admin]</a:t>
            </a:r>
            <a:endParaRPr lang="en-US" dirty="0" smtClean="0"/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924800" cy="788988"/>
          </a:xfrm>
        </p:spPr>
        <p:txBody>
          <a:bodyPr/>
          <a:lstStyle/>
          <a:p>
            <a:pPr eaLnBrk="1" hangingPunct="1"/>
            <a:r>
              <a:rPr lang="en-US" sz="3600" smtClean="0">
                <a:latin typeface="Britannic Bold" panose="020B0903060703020204" pitchFamily="34" charset="0"/>
              </a:rPr>
              <a:t>Sit-in </a:t>
            </a:r>
            <a:r>
              <a:rPr lang="en-US" sz="3600" dirty="0" smtClean="0">
                <a:latin typeface="Britannic Bold" panose="020B0903060703020204" pitchFamily="34" charset="0"/>
              </a:rPr>
              <a:t>Labs: Marking </a:t>
            </a:r>
            <a:r>
              <a:rPr lang="en-US" sz="3600" smtClean="0">
                <a:latin typeface="Britannic Bold" panose="020B0903060703020204" pitchFamily="34" charset="0"/>
              </a:rPr>
              <a:t>Scheme (1/2)</a:t>
            </a:r>
            <a:endParaRPr lang="en-US" sz="3600" dirty="0" smtClean="0">
              <a:latin typeface="Britannic Bold" panose="020B0903060703020204" pitchFamily="34" charset="0"/>
            </a:endParaRP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8000999" cy="5257800"/>
          </a:xfrm>
        </p:spPr>
        <p:txBody>
          <a:bodyPr/>
          <a:lstStyle/>
          <a:p>
            <a:pPr eaLnBrk="1" hangingPunct="1">
              <a:spcBef>
                <a:spcPts val="600"/>
              </a:spcBef>
            </a:pPr>
            <a:r>
              <a:rPr lang="en-US" sz="2600" dirty="0" smtClean="0">
                <a:solidFill>
                  <a:srgbClr val="006600"/>
                </a:solidFill>
              </a:rPr>
              <a:t>Correctness: 70 marks</a:t>
            </a:r>
          </a:p>
          <a:p>
            <a:pPr lvl="1" eaLnBrk="1" hangingPunct="1">
              <a:spcBef>
                <a:spcPts val="300"/>
              </a:spcBef>
            </a:pPr>
            <a:r>
              <a:rPr lang="en-US" sz="2000" dirty="0" smtClean="0"/>
              <a:t>Input: 10% (Correctly read in all input and used them)</a:t>
            </a:r>
          </a:p>
          <a:p>
            <a:pPr lvl="1" eaLnBrk="1" hangingPunct="1">
              <a:spcBef>
                <a:spcPts val="300"/>
              </a:spcBef>
            </a:pPr>
            <a:r>
              <a:rPr lang="en-US" sz="2000" dirty="0" smtClean="0"/>
              <a:t>Output: 10% (Output format only, not about correct result)</a:t>
            </a:r>
          </a:p>
          <a:p>
            <a:pPr lvl="1" eaLnBrk="1" hangingPunct="1">
              <a:spcBef>
                <a:spcPts val="300"/>
              </a:spcBef>
            </a:pPr>
            <a:r>
              <a:rPr lang="en-US" sz="2000" dirty="0" smtClean="0"/>
              <a:t>Correctness: 50% (partial credit will be given)</a:t>
            </a:r>
          </a:p>
          <a:p>
            <a:pPr eaLnBrk="1" hangingPunct="1">
              <a:spcBef>
                <a:spcPts val="600"/>
              </a:spcBef>
            </a:pPr>
            <a:r>
              <a:rPr lang="en-US" sz="2600" dirty="0">
                <a:solidFill>
                  <a:srgbClr val="660066"/>
                </a:solidFill>
              </a:rPr>
              <a:t>Programming style: </a:t>
            </a:r>
            <a:r>
              <a:rPr lang="en-US" sz="2600" dirty="0" smtClean="0">
                <a:solidFill>
                  <a:srgbClr val="660066"/>
                </a:solidFill>
              </a:rPr>
              <a:t>30</a:t>
            </a:r>
            <a:r>
              <a:rPr lang="en-US" sz="2600" dirty="0">
                <a:solidFill>
                  <a:srgbClr val="660066"/>
                </a:solidFill>
              </a:rPr>
              <a:t>% </a:t>
            </a:r>
          </a:p>
          <a:p>
            <a:pPr lvl="1" eaLnBrk="1" hangingPunct="1">
              <a:spcBef>
                <a:spcPts val="300"/>
              </a:spcBef>
            </a:pPr>
            <a:r>
              <a:rPr lang="en-US" sz="2000" dirty="0" smtClean="0">
                <a:solidFill>
                  <a:srgbClr val="C00000"/>
                </a:solidFill>
              </a:rPr>
              <a:t>Modularity: </a:t>
            </a:r>
            <a:r>
              <a:rPr lang="en-US" sz="2000" dirty="0" smtClean="0"/>
              <a:t>10%</a:t>
            </a:r>
          </a:p>
          <a:p>
            <a:pPr lvl="1" eaLnBrk="1" hangingPunct="1">
              <a:spcBef>
                <a:spcPts val="300"/>
              </a:spcBef>
            </a:pPr>
            <a:r>
              <a:rPr lang="en-US" sz="2000" dirty="0" smtClean="0">
                <a:solidFill>
                  <a:srgbClr val="C00000"/>
                </a:solidFill>
              </a:rPr>
              <a:t>Meaningful </a:t>
            </a:r>
            <a:r>
              <a:rPr lang="en-US" sz="2000" dirty="0">
                <a:solidFill>
                  <a:srgbClr val="C00000"/>
                </a:solidFill>
              </a:rPr>
              <a:t>comments</a:t>
            </a:r>
            <a:r>
              <a:rPr lang="en-US" sz="2000" dirty="0"/>
              <a:t>: </a:t>
            </a:r>
            <a:r>
              <a:rPr lang="en-US" sz="2000" dirty="0" smtClean="0">
                <a:sym typeface="Symbol"/>
              </a:rPr>
              <a:t>10</a:t>
            </a:r>
            <a:r>
              <a:rPr lang="en-US" sz="2000" dirty="0" smtClean="0"/>
              <a:t>%</a:t>
            </a:r>
            <a:endParaRPr lang="en-US" sz="2000" dirty="0"/>
          </a:p>
          <a:p>
            <a:pPr lvl="2" eaLnBrk="1" hangingPunct="1">
              <a:spcBef>
                <a:spcPts val="0"/>
              </a:spcBef>
            </a:pPr>
            <a:r>
              <a:rPr lang="en-US" sz="1800" dirty="0"/>
              <a:t>Particulars</a:t>
            </a:r>
          </a:p>
          <a:p>
            <a:pPr lvl="2" eaLnBrk="1" hangingPunct="1">
              <a:spcBef>
                <a:spcPts val="0"/>
              </a:spcBef>
            </a:pPr>
            <a:r>
              <a:rPr lang="en-US" sz="1800" dirty="0"/>
              <a:t>A description for each user-defined method</a:t>
            </a:r>
          </a:p>
          <a:p>
            <a:pPr lvl="2" eaLnBrk="1" hangingPunct="1">
              <a:spcBef>
                <a:spcPts val="0"/>
              </a:spcBef>
            </a:pPr>
            <a:r>
              <a:rPr lang="en-US" sz="1800" dirty="0"/>
              <a:t>Appropriate pre- and </a:t>
            </a:r>
            <a:r>
              <a:rPr lang="en-US" sz="1800" dirty="0" smtClean="0"/>
              <a:t>post-conditions</a:t>
            </a:r>
          </a:p>
          <a:p>
            <a:pPr lvl="2" eaLnBrk="1" hangingPunct="1">
              <a:spcBef>
                <a:spcPts val="0"/>
              </a:spcBef>
            </a:pPr>
            <a:r>
              <a:rPr lang="en-US" sz="1800" dirty="0" smtClean="0"/>
              <a:t>Other comments to explain complex codes</a:t>
            </a:r>
            <a:endParaRPr lang="en-US" sz="1800" dirty="0"/>
          </a:p>
          <a:p>
            <a:pPr lvl="1" eaLnBrk="1" hangingPunct="1">
              <a:spcBef>
                <a:spcPts val="300"/>
              </a:spcBef>
            </a:pPr>
            <a:r>
              <a:rPr lang="en-US" sz="2000" dirty="0" smtClean="0">
                <a:solidFill>
                  <a:srgbClr val="C00000"/>
                </a:solidFill>
              </a:rPr>
              <a:t>Meaningful/descriptive </a:t>
            </a:r>
            <a:r>
              <a:rPr lang="en-US" sz="2000" dirty="0">
                <a:solidFill>
                  <a:srgbClr val="C00000"/>
                </a:solidFill>
              </a:rPr>
              <a:t>identifiers</a:t>
            </a:r>
            <a:r>
              <a:rPr lang="en-US" sz="2000" dirty="0" smtClean="0"/>
              <a:t>:</a:t>
            </a:r>
            <a:r>
              <a:rPr lang="en-US" sz="2000" dirty="0" smtClean="0">
                <a:sym typeface="Symbol"/>
              </a:rPr>
              <a:t> </a:t>
            </a:r>
            <a:r>
              <a:rPr lang="en-US" sz="2000" dirty="0"/>
              <a:t>5%</a:t>
            </a:r>
          </a:p>
          <a:p>
            <a:pPr lvl="1" eaLnBrk="1" hangingPunct="1">
              <a:spcBef>
                <a:spcPts val="300"/>
              </a:spcBef>
            </a:pPr>
            <a:r>
              <a:rPr lang="en-US" sz="2000" dirty="0">
                <a:solidFill>
                  <a:srgbClr val="C00000"/>
                </a:solidFill>
              </a:rPr>
              <a:t>Proper indentation</a:t>
            </a:r>
            <a:r>
              <a:rPr lang="en-US" sz="2000" dirty="0"/>
              <a:t>: </a:t>
            </a:r>
            <a:r>
              <a:rPr lang="en-US" sz="2000" dirty="0" smtClean="0"/>
              <a:t>5%</a:t>
            </a:r>
          </a:p>
          <a:p>
            <a:pPr eaLnBrk="1" hangingPunct="1">
              <a:spcBef>
                <a:spcPts val="600"/>
              </a:spcBef>
            </a:pPr>
            <a:r>
              <a:rPr lang="en-US" sz="2400" dirty="0" smtClean="0">
                <a:solidFill>
                  <a:srgbClr val="0000FF"/>
                </a:solidFill>
              </a:rPr>
              <a:t>Programming Style marks will be given only if you score </a:t>
            </a:r>
            <a:r>
              <a:rPr lang="en-US" sz="2400" u="sng" dirty="0" smtClean="0">
                <a:solidFill>
                  <a:srgbClr val="0000FF"/>
                </a:solidFill>
              </a:rPr>
              <a:t>at least 20 marks</a:t>
            </a:r>
            <a:r>
              <a:rPr lang="en-US" sz="2400" dirty="0" smtClean="0">
                <a:solidFill>
                  <a:srgbClr val="0000FF"/>
                </a:solidFill>
              </a:rPr>
              <a:t> for correctness. 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D84BA89-CC61-4F67-A868-148EFD8CC251}" type="slidenum">
              <a:rPr lang="en-US" sz="1600" smtClean="0"/>
              <a:pPr/>
              <a:t>16</a:t>
            </a:fld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 rot="16200000">
            <a:off x="-815711" y="1165489"/>
            <a:ext cx="2479802" cy="523220"/>
          </a:xfrm>
          <a:prstGeom prst="rect">
            <a:avLst/>
          </a:prstGeom>
          <a:solidFill>
            <a:srgbClr val="FFCCFF">
              <a:alpha val="40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99"/>
                </a:solidFill>
                <a:latin typeface="Britannic Bold" panose="020B0903060703020204" pitchFamily="34" charset="0"/>
              </a:rPr>
              <a:t>Assessments</a:t>
            </a:r>
            <a:endParaRPr lang="en-US" sz="2800" dirty="0">
              <a:solidFill>
                <a:srgbClr val="000099"/>
              </a:solidFill>
              <a:latin typeface="Britannic Bold" panose="020B0903060703020204" pitchFamily="34" charset="0"/>
            </a:endParaRPr>
          </a:p>
        </p:txBody>
      </p:sp>
      <p:sp>
        <p:nvSpPr>
          <p:cNvPr id="7" name="Footer Placeholder 4"/>
          <p:cNvSpPr txBox="1">
            <a:spLocks/>
          </p:cNvSpPr>
          <p:nvPr/>
        </p:nvSpPr>
        <p:spPr bwMode="auto">
          <a:xfrm>
            <a:off x="533400" y="6553200"/>
            <a:ext cx="2133600" cy="1524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2"/>
                </a:solidFill>
                <a:latin typeface="Arial Black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mtClean="0"/>
              <a:t>[CS1020 Lecture 0: Course Admin]</a:t>
            </a:r>
            <a:endParaRPr lang="en-US" dirty="0" smtClean="0"/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924800" cy="788988"/>
          </a:xfrm>
        </p:spPr>
        <p:txBody>
          <a:bodyPr/>
          <a:lstStyle/>
          <a:p>
            <a:pPr eaLnBrk="1" hangingPunct="1"/>
            <a:r>
              <a:rPr lang="en-US" sz="3600" dirty="0" smtClean="0">
                <a:latin typeface="Britannic Bold" panose="020B0903060703020204" pitchFamily="34" charset="0"/>
              </a:rPr>
              <a:t>Sit-in Labs: Marking Scheme (2/2)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8000999" cy="5257800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  <a:buNone/>
            </a:pPr>
            <a:endParaRPr lang="en-US" sz="2000" dirty="0" smtClean="0"/>
          </a:p>
          <a:p>
            <a:pPr eaLnBrk="1" hangingPunct="1">
              <a:spcBef>
                <a:spcPts val="1200"/>
              </a:spcBef>
            </a:pPr>
            <a:r>
              <a:rPr lang="en-US" dirty="0" smtClean="0">
                <a:solidFill>
                  <a:srgbClr val="C00000"/>
                </a:solidFill>
              </a:rPr>
              <a:t>Penalties:</a:t>
            </a:r>
          </a:p>
          <a:p>
            <a:pPr lvl="1" eaLnBrk="1" hangingPunct="1">
              <a:spcBef>
                <a:spcPts val="300"/>
              </a:spcBef>
            </a:pPr>
            <a:r>
              <a:rPr lang="en-US" dirty="0" smtClean="0"/>
              <a:t>50% will be deducted if the submitted program has syntax error.</a:t>
            </a:r>
          </a:p>
          <a:p>
            <a:pPr lvl="1" eaLnBrk="1" hangingPunct="1">
              <a:spcBef>
                <a:spcPts val="300"/>
              </a:spcBef>
            </a:pPr>
            <a:r>
              <a:rPr lang="en-US" dirty="0" smtClean="0"/>
              <a:t>Commented codes are ignored</a:t>
            </a:r>
            <a:r>
              <a:rPr lang="en-US" dirty="0"/>
              <a:t> </a:t>
            </a:r>
            <a:r>
              <a:rPr lang="en-US" dirty="0" smtClean="0"/>
              <a:t>in general.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D84BA89-CC61-4F67-A868-148EFD8CC251}" type="slidenum">
              <a:rPr lang="en-US" sz="1600" smtClean="0"/>
              <a:pPr/>
              <a:t>17</a:t>
            </a:fld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 rot="16200000">
            <a:off x="-815711" y="1165489"/>
            <a:ext cx="2479802" cy="523220"/>
          </a:xfrm>
          <a:prstGeom prst="rect">
            <a:avLst/>
          </a:prstGeom>
          <a:solidFill>
            <a:srgbClr val="FFCCFF">
              <a:alpha val="40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000099"/>
                </a:solidFill>
                <a:latin typeface="Britannic Bold" panose="020B0903060703020204" pitchFamily="34" charset="0"/>
              </a:rPr>
              <a:t>Assessments</a:t>
            </a:r>
            <a:endParaRPr lang="en-US" sz="2800">
              <a:solidFill>
                <a:srgbClr val="000099"/>
              </a:solidFill>
              <a:latin typeface="Britannic Bold" panose="020B0903060703020204" pitchFamily="34" charset="0"/>
            </a:endParaRPr>
          </a:p>
        </p:txBody>
      </p:sp>
      <p:sp>
        <p:nvSpPr>
          <p:cNvPr id="7" name="Footer Placeholder 4"/>
          <p:cNvSpPr txBox="1">
            <a:spLocks/>
          </p:cNvSpPr>
          <p:nvPr/>
        </p:nvSpPr>
        <p:spPr bwMode="auto">
          <a:xfrm>
            <a:off x="533400" y="6553200"/>
            <a:ext cx="2133600" cy="1524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2"/>
                </a:solidFill>
                <a:latin typeface="Arial Black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mtClean="0"/>
              <a:t>[CS1020 Lecture 0: Course Admin]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93161758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924800" cy="788988"/>
          </a:xfrm>
        </p:spPr>
        <p:txBody>
          <a:bodyPr/>
          <a:lstStyle/>
          <a:p>
            <a:pPr eaLnBrk="1" hangingPunct="1"/>
            <a:r>
              <a:rPr lang="en-US" sz="3600" dirty="0" smtClean="0">
                <a:latin typeface="Britannic Bold" panose="020B0903060703020204" pitchFamily="34" charset="0"/>
              </a:rPr>
              <a:t>Practical Exam 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8000999" cy="4800600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  <a:buNone/>
            </a:pPr>
            <a:endParaRPr lang="en-US" sz="2000" dirty="0" smtClean="0"/>
          </a:p>
          <a:p>
            <a:pPr eaLnBrk="1" hangingPunct="1">
              <a:spcBef>
                <a:spcPts val="1200"/>
              </a:spcBef>
            </a:pPr>
            <a:r>
              <a:rPr lang="en-US" dirty="0" smtClean="0">
                <a:solidFill>
                  <a:srgbClr val="C00000"/>
                </a:solidFill>
              </a:rPr>
              <a:t>Date: 2</a:t>
            </a:r>
            <a:r>
              <a:rPr lang="en-US" baseline="30000" dirty="0" smtClean="0">
                <a:solidFill>
                  <a:srgbClr val="C00000"/>
                </a:solidFill>
              </a:rPr>
              <a:t>nd</a:t>
            </a:r>
            <a:r>
              <a:rPr lang="en-US" dirty="0" smtClean="0">
                <a:solidFill>
                  <a:srgbClr val="C00000"/>
                </a:solidFill>
              </a:rPr>
              <a:t> April</a:t>
            </a:r>
          </a:p>
          <a:p>
            <a:pPr eaLnBrk="1" hangingPunct="1">
              <a:spcBef>
                <a:spcPts val="1200"/>
              </a:spcBef>
            </a:pPr>
            <a:r>
              <a:rPr lang="en-US" dirty="0" smtClean="0">
                <a:solidFill>
                  <a:srgbClr val="C00000"/>
                </a:solidFill>
              </a:rPr>
              <a:t>Time: 10am to 3pm</a:t>
            </a:r>
          </a:p>
          <a:p>
            <a:pPr eaLnBrk="1" hangingPunct="1">
              <a:spcBef>
                <a:spcPts val="1200"/>
              </a:spcBef>
            </a:pPr>
            <a:r>
              <a:rPr lang="en-US" dirty="0" smtClean="0">
                <a:solidFill>
                  <a:srgbClr val="C00000"/>
                </a:solidFill>
              </a:rPr>
              <a:t>Venue: PL labs in COM1 basement</a:t>
            </a:r>
          </a:p>
          <a:p>
            <a:pPr eaLnBrk="1" hangingPunct="1">
              <a:spcBef>
                <a:spcPts val="1200"/>
              </a:spcBef>
            </a:pPr>
            <a:r>
              <a:rPr lang="en-US" dirty="0" smtClean="0">
                <a:solidFill>
                  <a:srgbClr val="C00000"/>
                </a:solidFill>
              </a:rPr>
              <a:t>Open-book, </a:t>
            </a:r>
            <a:r>
              <a:rPr lang="en-US" dirty="0">
                <a:solidFill>
                  <a:srgbClr val="C00000"/>
                </a:solidFill>
              </a:rPr>
              <a:t>s</a:t>
            </a:r>
            <a:r>
              <a:rPr lang="en-US" dirty="0" smtClean="0">
                <a:solidFill>
                  <a:srgbClr val="C00000"/>
                </a:solidFill>
              </a:rPr>
              <a:t>imilar to sit-in labs</a:t>
            </a:r>
          </a:p>
          <a:p>
            <a:pPr eaLnBrk="1" hangingPunct="1">
              <a:spcBef>
                <a:spcPts val="1200"/>
              </a:spcBef>
            </a:pPr>
            <a:r>
              <a:rPr lang="en-US" dirty="0" smtClean="0">
                <a:solidFill>
                  <a:srgbClr val="C00000"/>
                </a:solidFill>
              </a:rPr>
              <a:t>Marking scheme is the same as sit-in labs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D84BA89-CC61-4F67-A868-148EFD8CC251}" type="slidenum">
              <a:rPr lang="en-US" sz="1600" smtClean="0"/>
              <a:pPr/>
              <a:t>18</a:t>
            </a:fld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 rot="16200000">
            <a:off x="-815711" y="1165489"/>
            <a:ext cx="2479802" cy="523220"/>
          </a:xfrm>
          <a:prstGeom prst="rect">
            <a:avLst/>
          </a:prstGeom>
          <a:solidFill>
            <a:srgbClr val="FFCCFF">
              <a:alpha val="40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99"/>
                </a:solidFill>
                <a:latin typeface="Britannic Bold" panose="020B0903060703020204" pitchFamily="34" charset="0"/>
              </a:rPr>
              <a:t>Assessments</a:t>
            </a:r>
            <a:endParaRPr lang="en-US" sz="2800" dirty="0">
              <a:solidFill>
                <a:srgbClr val="000099"/>
              </a:solidFill>
              <a:latin typeface="Britannic Bold" panose="020B0903060703020204" pitchFamily="34" charset="0"/>
            </a:endParaRPr>
          </a:p>
        </p:txBody>
      </p:sp>
      <p:sp>
        <p:nvSpPr>
          <p:cNvPr id="7" name="Footer Placeholder 4"/>
          <p:cNvSpPr txBox="1">
            <a:spLocks/>
          </p:cNvSpPr>
          <p:nvPr/>
        </p:nvSpPr>
        <p:spPr bwMode="auto">
          <a:xfrm>
            <a:off x="533400" y="6553200"/>
            <a:ext cx="2133600" cy="1524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2"/>
                </a:solidFill>
                <a:latin typeface="Arial Black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mtClean="0"/>
              <a:t>[CS1020 Lecture 0: Course Admin]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71200364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8442" name="Group 9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2864133"/>
              </p:ext>
            </p:extLst>
          </p:nvPr>
        </p:nvGraphicFramePr>
        <p:xfrm>
          <a:off x="1143000" y="1285502"/>
          <a:ext cx="7012940" cy="4394904"/>
        </p:xfrm>
        <a:graphic>
          <a:graphicData uri="http://schemas.openxmlformats.org/drawingml/2006/table">
            <a:tbl>
              <a:tblPr/>
              <a:tblGrid>
                <a:gridCol w="9906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336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36474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15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Week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Date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Type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Topics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14</a:t>
                      </a:r>
                      <a:r>
                        <a:rPr kumimoji="0" lang="en-US" sz="18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th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Jan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Special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Intro Workshop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Take-home #0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Basic Java/IO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28</a:t>
                      </a:r>
                      <a:r>
                        <a:rPr kumimoji="0" lang="en-US" sz="18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th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Jan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Take-home #1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Basic Java/Array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r>
                        <a:rPr kumimoji="0" lang="en-US" sz="1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th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Feb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Sit-in #1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Basic Java/Array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5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11</a:t>
                      </a:r>
                      <a:r>
                        <a:rPr kumimoji="0" lang="en-US" sz="18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th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Feb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Take-home #2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OOP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18</a:t>
                      </a:r>
                      <a:r>
                        <a:rPr kumimoji="0" lang="en-US" sz="1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th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Feb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Sit-in #2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OOP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5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r>
                        <a:rPr kumimoji="0" lang="en-US" sz="18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rd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Mar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Take-home #3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Linked List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10th Mar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Sit-in #3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Linked List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5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17</a:t>
                      </a:r>
                      <a:r>
                        <a:rPr kumimoji="0" lang="en-US" sz="18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th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Mar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Take-home #4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Stack/Queue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24</a:t>
                      </a:r>
                      <a:r>
                        <a:rPr kumimoji="0" lang="en-US" sz="1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th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Mar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Sit-in #4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Stack/Queue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5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31</a:t>
                      </a:r>
                      <a:r>
                        <a:rPr kumimoji="0" lang="en-US" sz="18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st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Mar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Take-home #5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PE Practice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24579" name="Rectangle 4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924800" cy="685800"/>
          </a:xfrm>
        </p:spPr>
        <p:txBody>
          <a:bodyPr/>
          <a:lstStyle/>
          <a:p>
            <a:pPr eaLnBrk="1" hangingPunct="1"/>
            <a:r>
              <a:rPr lang="en-US" sz="3600" smtClean="0">
                <a:latin typeface="Britannic Bold" panose="020B0903060703020204" pitchFamily="34" charset="0"/>
              </a:rPr>
              <a:t>Lab </a:t>
            </a:r>
            <a:r>
              <a:rPr lang="en-US" sz="3600" b="1" smtClean="0">
                <a:latin typeface="Britannic Bold" panose="020B0903060703020204" pitchFamily="34" charset="0"/>
              </a:rPr>
              <a:t>Schedules </a:t>
            </a:r>
            <a:r>
              <a:rPr lang="en-US" sz="3600" b="1" dirty="0" smtClean="0">
                <a:solidFill>
                  <a:srgbClr val="C00000"/>
                </a:solidFill>
                <a:latin typeface="Britannic Bold" panose="020B0903060703020204" pitchFamily="34" charset="0"/>
              </a:rPr>
              <a:t>(Tentative)</a:t>
            </a:r>
          </a:p>
        </p:txBody>
      </p:sp>
      <p:cxnSp>
        <p:nvCxnSpPr>
          <p:cNvPr id="73" name="Straight Connector 72"/>
          <p:cNvCxnSpPr/>
          <p:nvPr/>
        </p:nvCxnSpPr>
        <p:spPr>
          <a:xfrm>
            <a:off x="963305" y="3858904"/>
            <a:ext cx="73152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610600" y="6492875"/>
            <a:ext cx="533400" cy="365125"/>
          </a:xfrm>
        </p:spPr>
        <p:txBody>
          <a:bodyPr/>
          <a:lstStyle/>
          <a:p>
            <a:pPr>
              <a:defRPr/>
            </a:pPr>
            <a:fld id="{7C248D1A-7CB2-47F0-8FCE-57447C1C9ECF}" type="slidenum">
              <a:rPr lang="en-US" sz="1600" smtClean="0"/>
              <a:pPr>
                <a:defRPr/>
              </a:pPr>
              <a:t>19</a:t>
            </a:fld>
            <a:endParaRPr lang="en-US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681252" y="885393"/>
            <a:ext cx="81577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Plan is tentative. Refer to module website for the most up-to-date plan.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-815711" y="1165489"/>
            <a:ext cx="2479802" cy="523220"/>
          </a:xfrm>
          <a:prstGeom prst="rect">
            <a:avLst/>
          </a:prstGeom>
          <a:solidFill>
            <a:srgbClr val="FFCCFF">
              <a:alpha val="40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99"/>
                </a:solidFill>
                <a:latin typeface="Britannic Bold" panose="020B0903060703020204" pitchFamily="34" charset="0"/>
              </a:rPr>
              <a:t>Assessments</a:t>
            </a:r>
            <a:endParaRPr lang="en-US" sz="2800" dirty="0">
              <a:solidFill>
                <a:srgbClr val="000099"/>
              </a:solidFill>
              <a:latin typeface="Britannic Bold" panose="020B0903060703020204" pitchFamily="34" charset="0"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 bwMode="auto">
          <a:xfrm>
            <a:off x="533400" y="6553200"/>
            <a:ext cx="2133600" cy="1524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2"/>
                </a:solidFill>
                <a:latin typeface="Arial Black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mtClean="0"/>
              <a:t>[CS1020 Lecture 0: Course Admin]</a:t>
            </a:r>
            <a:endParaRPr lang="en-US" dirty="0" smtClean="0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533400" y="6553200"/>
            <a:ext cx="2133600" cy="152400"/>
          </a:xfrm>
        </p:spPr>
        <p:txBody>
          <a:bodyPr/>
          <a:lstStyle/>
          <a:p>
            <a:r>
              <a:rPr lang="en-US" dirty="0" smtClean="0"/>
              <a:t>[CS1020 </a:t>
            </a:r>
            <a:r>
              <a:rPr lang="en-US" smtClean="0"/>
              <a:t>Lecture 0: Course Admin]</a:t>
            </a:r>
            <a:endParaRPr lang="en-US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D84BA89-CC61-4F67-A868-148EFD8CC251}" type="slidenum">
              <a:rPr lang="en-US" sz="1600" smtClean="0"/>
              <a:pPr/>
              <a:t>2</a:t>
            </a:fld>
            <a:endParaRPr lang="en-US" sz="1600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436457067"/>
              </p:ext>
            </p:extLst>
          </p:nvPr>
        </p:nvGraphicFramePr>
        <p:xfrm>
          <a:off x="1828800" y="990600"/>
          <a:ext cx="40386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387" name="Rectangle 4"/>
          <p:cNvSpPr>
            <a:spLocks noGrp="1" noChangeArrowheads="1"/>
          </p:cNvSpPr>
          <p:nvPr>
            <p:ph type="title"/>
          </p:nvPr>
        </p:nvSpPr>
        <p:spPr>
          <a:solidFill>
            <a:srgbClr val="FFCCFF">
              <a:alpha val="40000"/>
            </a:srgbClr>
          </a:solidFill>
          <a:ln>
            <a:noFill/>
          </a:ln>
        </p:spPr>
        <p:txBody>
          <a:bodyPr/>
          <a:lstStyle/>
          <a:p>
            <a:pPr eaLnBrk="1" hangingPunct="1"/>
            <a:r>
              <a:rPr lang="en-US" sz="4000" dirty="0" smtClean="0">
                <a:latin typeface="Britannic Bold" panose="020B0903060703020204" pitchFamily="34" charset="0"/>
                <a:cs typeface="Kartika" panose="02020503030404060203" pitchFamily="18" charset="0"/>
              </a:rPr>
              <a:t>Outline</a:t>
            </a:r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718458" y="1184989"/>
            <a:ext cx="1540110" cy="1320467"/>
          </a:xfrm>
          <a:prstGeom prst="ellipse">
            <a:avLst/>
          </a:prstGeom>
          <a:solidFill>
            <a:srgbClr val="FDE139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[Rectangle 3]"/>
          <p:cNvSpPr txBox="1">
            <a:spLocks noChangeArrowheads="1"/>
          </p:cNvSpPr>
          <p:nvPr/>
        </p:nvSpPr>
        <p:spPr>
          <a:xfrm>
            <a:off x="843428" y="1371601"/>
            <a:ext cx="1290169" cy="990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Bef>
                <a:spcPts val="600"/>
              </a:spcBef>
              <a:spcAft>
                <a:spcPts val="0"/>
              </a:spcAft>
              <a:buClr>
                <a:schemeClr val="tx1">
                  <a:lumMod val="90000"/>
                  <a:lumOff val="10000"/>
                </a:schemeClr>
              </a:buClr>
              <a:buSzPct val="100000"/>
              <a:buNone/>
            </a:pPr>
            <a:r>
              <a:rPr lang="en-GB" sz="1800" dirty="0" smtClean="0">
                <a:solidFill>
                  <a:srgbClr val="C00000"/>
                </a:solidFill>
              </a:rPr>
              <a:t>Topics in C / Java / Python / </a:t>
            </a:r>
            <a:r>
              <a:rPr lang="en-GB" sz="1800" dirty="0" err="1" smtClean="0">
                <a:solidFill>
                  <a:srgbClr val="C00000"/>
                </a:solidFill>
              </a:rPr>
              <a:t>Javascript</a:t>
            </a:r>
            <a:r>
              <a:rPr lang="en-GB" sz="1800" dirty="0" smtClean="0">
                <a:solidFill>
                  <a:srgbClr val="C00000"/>
                </a:solidFill>
              </a:rPr>
              <a:t> 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718458" y="4180288"/>
            <a:ext cx="4072128" cy="1607665"/>
            <a:chOff x="283464" y="4783991"/>
            <a:chExt cx="4072128" cy="1607665"/>
          </a:xfrm>
        </p:grpSpPr>
        <p:sp>
          <p:nvSpPr>
            <p:cNvPr id="6" name="Rounded Rectangle 5"/>
            <p:cNvSpPr/>
            <p:nvPr/>
          </p:nvSpPr>
          <p:spPr>
            <a:xfrm>
              <a:off x="761132" y="5020596"/>
              <a:ext cx="3594460" cy="1371060"/>
            </a:xfrm>
            <a:prstGeom prst="roundRect">
              <a:avLst/>
            </a:prstGeom>
            <a:solidFill>
              <a:srgbClr val="EBFFFF"/>
            </a:solidFill>
            <a:ln>
              <a:solidFill>
                <a:srgbClr val="00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941832" y="5153323"/>
              <a:ext cx="3163824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spcBef>
                  <a:spcPts val="600"/>
                </a:spcBef>
                <a:buFont typeface="Wingdings" panose="05000000000000000000" pitchFamily="2" charset="2"/>
                <a:buChar char="v"/>
              </a:pPr>
              <a:r>
                <a:rPr lang="en-US" dirty="0" smtClean="0"/>
                <a:t>Operating system: UNIX</a:t>
              </a:r>
            </a:p>
            <a:p>
              <a:pPr marL="285750" indent="-285750">
                <a:spcBef>
                  <a:spcPts val="600"/>
                </a:spcBef>
                <a:buFont typeface="Wingdings" panose="05000000000000000000" pitchFamily="2" charset="2"/>
                <a:buChar char="v"/>
              </a:pPr>
              <a:r>
                <a:rPr lang="en-US" dirty="0" smtClean="0"/>
                <a:t>Editor: vim</a:t>
              </a:r>
            </a:p>
            <a:p>
              <a:pPr marL="285750" indent="-285750">
                <a:spcBef>
                  <a:spcPts val="600"/>
                </a:spcBef>
                <a:buFont typeface="Wingdings" panose="05000000000000000000" pitchFamily="2" charset="2"/>
                <a:buChar char="v"/>
              </a:pPr>
              <a:r>
                <a:rPr lang="en-US" dirty="0" smtClean="0"/>
                <a:t>Debugger: (</a:t>
              </a:r>
              <a:r>
                <a:rPr lang="en-US" dirty="0" err="1" smtClean="0"/>
                <a:t>eg</a:t>
              </a:r>
              <a:r>
                <a:rPr lang="en-US" dirty="0" smtClean="0"/>
                <a:t>: </a:t>
              </a:r>
              <a:r>
                <a:rPr lang="en-US" dirty="0" err="1" smtClean="0"/>
                <a:t>gdb</a:t>
              </a:r>
              <a:r>
                <a:rPr lang="en-US" dirty="0" smtClean="0"/>
                <a:t>)</a:t>
              </a:r>
              <a:endParaRPr lang="en-US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83464" y="4783991"/>
              <a:ext cx="3822192" cy="400110"/>
            </a:xfrm>
            <a:prstGeom prst="rect">
              <a:avLst/>
            </a:prstGeom>
            <a:solidFill>
              <a:srgbClr val="CCECFF"/>
            </a:solidFill>
            <a:ln w="19050">
              <a:solidFill>
                <a:srgbClr val="0033CC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C00000"/>
                  </a:solidFill>
                </a:rPr>
                <a:t>Programming environment/tools</a:t>
              </a:r>
              <a:endParaRPr lang="en-US" sz="20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868168" y="1319429"/>
            <a:ext cx="4117848" cy="2894187"/>
            <a:chOff x="2868168" y="1319429"/>
            <a:chExt cx="4117848" cy="2894187"/>
          </a:xfrm>
        </p:grpSpPr>
        <p:sp>
          <p:nvSpPr>
            <p:cNvPr id="15" name="Rounded Rectangle 14"/>
            <p:cNvSpPr/>
            <p:nvPr/>
          </p:nvSpPr>
          <p:spPr>
            <a:xfrm>
              <a:off x="3057800" y="1599630"/>
              <a:ext cx="3928216" cy="2613986"/>
            </a:xfrm>
            <a:prstGeom prst="roundRect">
              <a:avLst/>
            </a:prstGeom>
            <a:solidFill>
              <a:srgbClr val="E7FFE7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203940" y="1720626"/>
              <a:ext cx="3644916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spcBef>
                  <a:spcPts val="600"/>
                </a:spcBef>
                <a:buFont typeface="Wingdings" panose="05000000000000000000" pitchFamily="2" charset="2"/>
                <a:buChar char="v"/>
              </a:pPr>
              <a:r>
                <a:rPr lang="en-US" dirty="0" smtClean="0"/>
                <a:t>Writing </a:t>
              </a:r>
              <a:r>
                <a:rPr lang="en-US" dirty="0" err="1" smtClean="0"/>
                <a:t>pseudocodes</a:t>
              </a:r>
              <a:endParaRPr lang="en-US" dirty="0" smtClean="0"/>
            </a:p>
            <a:p>
              <a:pPr marL="285750" indent="-285750">
                <a:spcBef>
                  <a:spcPts val="600"/>
                </a:spcBef>
                <a:buFont typeface="Wingdings" panose="05000000000000000000" pitchFamily="2" charset="2"/>
                <a:buChar char="v"/>
              </a:pPr>
              <a:r>
                <a:rPr lang="en-US" dirty="0"/>
                <a:t>Edit – compile – execute” </a:t>
              </a:r>
              <a:r>
                <a:rPr lang="en-US" dirty="0" smtClean="0"/>
                <a:t>cycle</a:t>
              </a:r>
            </a:p>
            <a:p>
              <a:pPr marL="285750" indent="-285750">
                <a:spcBef>
                  <a:spcPts val="600"/>
                </a:spcBef>
                <a:buFont typeface="Wingdings" panose="05000000000000000000" pitchFamily="2" charset="2"/>
                <a:buChar char="v"/>
              </a:pPr>
              <a:r>
                <a:rPr lang="en-US" dirty="0" smtClean="0"/>
                <a:t>Step-wise refinement</a:t>
              </a:r>
              <a:endParaRPr lang="en-US" dirty="0"/>
            </a:p>
            <a:p>
              <a:pPr marL="285750" indent="-285750">
                <a:spcBef>
                  <a:spcPts val="600"/>
                </a:spcBef>
                <a:buFont typeface="Wingdings" panose="05000000000000000000" pitchFamily="2" charset="2"/>
                <a:buChar char="v"/>
              </a:pPr>
              <a:r>
                <a:rPr lang="en-US" dirty="0" smtClean="0"/>
                <a:t>Hand-tracing codes</a:t>
              </a:r>
            </a:p>
            <a:p>
              <a:pPr marL="285750" indent="-285750">
                <a:spcBef>
                  <a:spcPts val="600"/>
                </a:spcBef>
                <a:buFont typeface="Wingdings" panose="05000000000000000000" pitchFamily="2" charset="2"/>
                <a:buChar char="v"/>
              </a:pPr>
              <a:r>
                <a:rPr lang="en-US" dirty="0" smtClean="0"/>
                <a:t>Incremental coding</a:t>
              </a:r>
            </a:p>
            <a:p>
              <a:pPr marL="285750" indent="-285750">
                <a:spcBef>
                  <a:spcPts val="600"/>
                </a:spcBef>
                <a:buFont typeface="Wingdings" panose="05000000000000000000" pitchFamily="2" charset="2"/>
                <a:buChar char="v"/>
              </a:pPr>
              <a:r>
                <a:rPr lang="en-US" dirty="0" smtClean="0"/>
                <a:t>Testing</a:t>
              </a:r>
            </a:p>
            <a:p>
              <a:pPr marL="285750" indent="-285750">
                <a:spcBef>
                  <a:spcPts val="600"/>
                </a:spcBef>
                <a:buFont typeface="Wingdings" panose="05000000000000000000" pitchFamily="2" charset="2"/>
                <a:buChar char="v"/>
              </a:pPr>
              <a:r>
                <a:rPr lang="en-US" dirty="0" smtClean="0"/>
                <a:t>Debugging</a:t>
              </a:r>
              <a:endParaRPr 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868168" y="1319429"/>
              <a:ext cx="2974848" cy="400110"/>
            </a:xfrm>
            <a:prstGeom prst="rect">
              <a:avLst/>
            </a:prstGeom>
            <a:solidFill>
              <a:srgbClr val="CCFF99"/>
            </a:solidFill>
            <a:ln w="19050">
              <a:solidFill>
                <a:srgbClr val="0066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C00000"/>
                  </a:solidFill>
                </a:rPr>
                <a:t>Program development</a:t>
              </a:r>
              <a:endParaRPr lang="en-US" sz="20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508117" y="3971955"/>
            <a:ext cx="2955798" cy="1680294"/>
            <a:chOff x="5046292" y="4510194"/>
            <a:chExt cx="2955798" cy="1680294"/>
          </a:xfrm>
        </p:grpSpPr>
        <p:sp>
          <p:nvSpPr>
            <p:cNvPr id="16" name="Rounded Rectangle 15"/>
            <p:cNvSpPr/>
            <p:nvPr/>
          </p:nvSpPr>
          <p:spPr>
            <a:xfrm>
              <a:off x="5295032" y="4694860"/>
              <a:ext cx="2707058" cy="1495628"/>
            </a:xfrm>
            <a:prstGeom prst="roundRect">
              <a:avLst/>
            </a:prstGeom>
            <a:solidFill>
              <a:srgbClr val="F7F1EF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449390" y="4918582"/>
              <a:ext cx="244188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spcBef>
                  <a:spcPts val="600"/>
                </a:spcBef>
                <a:buFont typeface="Wingdings" panose="05000000000000000000" pitchFamily="2" charset="2"/>
                <a:buChar char="v"/>
              </a:pPr>
              <a:r>
                <a:rPr lang="en-US" dirty="0" smtClean="0"/>
                <a:t>Class exercises</a:t>
              </a:r>
            </a:p>
            <a:p>
              <a:pPr marL="285750" indent="-285750">
                <a:spcBef>
                  <a:spcPts val="600"/>
                </a:spcBef>
                <a:buFont typeface="Wingdings" panose="05000000000000000000" pitchFamily="2" charset="2"/>
                <a:buChar char="v"/>
              </a:pPr>
              <a:r>
                <a:rPr lang="en-US" dirty="0" smtClean="0"/>
                <a:t>Practice exercises</a:t>
              </a:r>
            </a:p>
            <a:p>
              <a:pPr marL="285750" indent="-285750">
                <a:spcBef>
                  <a:spcPts val="600"/>
                </a:spcBef>
                <a:buFont typeface="Wingdings" panose="05000000000000000000" pitchFamily="2" charset="2"/>
                <a:buChar char="v"/>
              </a:pPr>
              <a:r>
                <a:rPr lang="en-US" dirty="0" smtClean="0"/>
                <a:t>Lab assignments</a:t>
              </a:r>
              <a:endParaRPr lang="en-US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046292" y="4510194"/>
              <a:ext cx="2360348" cy="40011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9050">
              <a:solidFill>
                <a:schemeClr val="accent3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C00000"/>
                  </a:solidFill>
                </a:rPr>
                <a:t>Problem solving</a:t>
              </a:r>
              <a:endParaRPr lang="en-US" sz="2000" dirty="0">
                <a:solidFill>
                  <a:srgbClr val="C00000"/>
                </a:solidFill>
              </a:endParaRPr>
            </a:p>
          </p:txBody>
        </p:sp>
      </p:grpSp>
      <p:sp>
        <p:nvSpPr>
          <p:cNvPr id="21" name="Title 1"/>
          <p:cNvSpPr txBox="1">
            <a:spLocks/>
          </p:cNvSpPr>
          <p:nvPr/>
        </p:nvSpPr>
        <p:spPr bwMode="auto">
          <a:xfrm>
            <a:off x="425850" y="152400"/>
            <a:ext cx="8229600" cy="788988"/>
          </a:xfrm>
          <a:prstGeom prst="rect">
            <a:avLst/>
          </a:prstGeom>
          <a:solidFill>
            <a:srgbClr val="FFCCFF">
              <a:alpha val="40000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  <a:cs typeface="Arial" charset="0"/>
              </a:defRPr>
            </a:lvl9pPr>
          </a:lstStyle>
          <a:p>
            <a:r>
              <a:rPr lang="en-US" sz="4000" kern="0" dirty="0" smtClean="0">
                <a:latin typeface="Britannic Bold" panose="020B0903060703020204" pitchFamily="34" charset="0"/>
              </a:rPr>
              <a:t>Assumptions</a:t>
            </a:r>
            <a:endParaRPr lang="en-US" sz="4000" kern="0" dirty="0">
              <a:latin typeface="Britannic Bold" panose="020B0903060703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73473" y="230365"/>
            <a:ext cx="487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 what we assume you should have learned in CS1010/CS1010J/CS1010S/CS1101S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7623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CFF">
              <a:alpha val="40000"/>
            </a:srgbClr>
          </a:solidFill>
        </p:spPr>
        <p:txBody>
          <a:bodyPr/>
          <a:lstStyle/>
          <a:p>
            <a:r>
              <a:rPr lang="en-US" sz="4000" dirty="0" smtClean="0">
                <a:latin typeface="Britannic Bold" panose="020B0903060703020204" pitchFamily="34" charset="0"/>
              </a:rPr>
              <a:t>Summary and advice (1/2)</a:t>
            </a:r>
            <a:endParaRPr lang="en-US" sz="4000" dirty="0">
              <a:latin typeface="Britannic Bold" panose="020B0903060703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25780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2800" dirty="0" smtClean="0"/>
              <a:t>The labs focus more on your </a:t>
            </a:r>
            <a:r>
              <a:rPr lang="en-US" sz="2800" dirty="0" smtClean="0">
                <a:solidFill>
                  <a:srgbClr val="C00000"/>
                </a:solidFill>
              </a:rPr>
              <a:t>programming skills</a:t>
            </a:r>
            <a:r>
              <a:rPr lang="en-US" sz="2800" dirty="0" smtClean="0"/>
              <a:t>:</a:t>
            </a:r>
          </a:p>
          <a:p>
            <a:pPr lvl="1">
              <a:spcBef>
                <a:spcPts val="600"/>
              </a:spcBef>
            </a:pPr>
            <a:r>
              <a:rPr lang="en-US" sz="2400" dirty="0" smtClean="0"/>
              <a:t>Ability to translate idea into actual program</a:t>
            </a:r>
          </a:p>
          <a:p>
            <a:pPr>
              <a:spcBef>
                <a:spcPts val="1200"/>
              </a:spcBef>
            </a:pPr>
            <a:r>
              <a:rPr lang="en-US" sz="2800" dirty="0" smtClean="0"/>
              <a:t>Midterm and final exam focus more on your </a:t>
            </a:r>
            <a:r>
              <a:rPr lang="en-US" sz="2800" dirty="0" smtClean="0">
                <a:solidFill>
                  <a:srgbClr val="C00000"/>
                </a:solidFill>
              </a:rPr>
              <a:t>problem-solving skills</a:t>
            </a:r>
            <a:r>
              <a:rPr lang="en-US" sz="2800" dirty="0" smtClean="0"/>
              <a:t>:</a:t>
            </a:r>
          </a:p>
          <a:p>
            <a:pPr lvl="1">
              <a:spcBef>
                <a:spcPts val="600"/>
              </a:spcBef>
            </a:pPr>
            <a:r>
              <a:rPr lang="en-US" sz="2400" dirty="0" smtClean="0"/>
              <a:t>Ability to understand and reason about the problem</a:t>
            </a:r>
          </a:p>
          <a:p>
            <a:pPr lvl="1">
              <a:spcBef>
                <a:spcPts val="600"/>
              </a:spcBef>
            </a:pPr>
            <a:r>
              <a:rPr lang="en-US" sz="2400" dirty="0" smtClean="0"/>
              <a:t>Ability to apply your knowledge to formulate solution</a:t>
            </a:r>
          </a:p>
          <a:p>
            <a:pPr>
              <a:spcBef>
                <a:spcPts val="1200"/>
              </a:spcBef>
            </a:pPr>
            <a:r>
              <a:rPr lang="en-US" sz="2800" dirty="0" smtClean="0"/>
              <a:t>You need to spend time on:</a:t>
            </a:r>
          </a:p>
          <a:p>
            <a:pPr lvl="1">
              <a:spcBef>
                <a:spcPts val="600"/>
              </a:spcBef>
            </a:pPr>
            <a:r>
              <a:rPr lang="en-US" sz="2400" dirty="0" smtClean="0"/>
              <a:t>Actually coding to improve your skill</a:t>
            </a:r>
          </a:p>
          <a:p>
            <a:pPr lvl="1">
              <a:spcBef>
                <a:spcPts val="600"/>
              </a:spcBef>
            </a:pPr>
            <a:r>
              <a:rPr lang="en-US" sz="2400" dirty="0" smtClean="0"/>
              <a:t>Thinking deep and exploring as </a:t>
            </a:r>
            <a:r>
              <a:rPr lang="en-US" sz="2400" dirty="0" smtClean="0">
                <a:solidFill>
                  <a:srgbClr val="C00000"/>
                </a:solidFill>
              </a:rPr>
              <a:t>memorization does not help</a:t>
            </a:r>
          </a:p>
          <a:p>
            <a:pPr lvl="1">
              <a:spcBef>
                <a:spcPts val="600"/>
              </a:spcBef>
            </a:pPr>
            <a:r>
              <a:rPr lang="en-US" sz="2400" dirty="0" smtClean="0">
                <a:solidFill>
                  <a:srgbClr val="C00000"/>
                </a:solidFill>
              </a:rPr>
              <a:t>Asking </a:t>
            </a:r>
            <a:r>
              <a:rPr lang="en-US" sz="2400" dirty="0" smtClean="0"/>
              <a:t>questions! </a:t>
            </a:r>
            <a:r>
              <a:rPr lang="en-US" sz="2000" dirty="0" smtClean="0"/>
              <a:t>(Use the IVLE forums.)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D84BA89-CC61-4F67-A868-148EFD8CC251}" type="slidenum">
              <a:rPr lang="en-US" sz="1600" smtClean="0"/>
              <a:pPr/>
              <a:t>21</a:t>
            </a:fld>
            <a:endParaRPr lang="en-US" sz="1600" dirty="0"/>
          </a:p>
        </p:txBody>
      </p:sp>
      <p:sp>
        <p:nvSpPr>
          <p:cNvPr id="6" name="Footer Placeholder 4"/>
          <p:cNvSpPr txBox="1">
            <a:spLocks/>
          </p:cNvSpPr>
          <p:nvPr/>
        </p:nvSpPr>
        <p:spPr bwMode="auto">
          <a:xfrm>
            <a:off x="533400" y="6553200"/>
            <a:ext cx="2133600" cy="1524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2"/>
                </a:solidFill>
                <a:latin typeface="Arial Black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mtClean="0"/>
              <a:t>[CS1020 Lecture 0: Course Admin]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57826316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CFF">
              <a:alpha val="40000"/>
            </a:srgbClr>
          </a:solidFill>
        </p:spPr>
        <p:txBody>
          <a:bodyPr/>
          <a:lstStyle/>
          <a:p>
            <a:r>
              <a:rPr lang="en-US" sz="4000" dirty="0" smtClean="0">
                <a:latin typeface="Britannic Bold" panose="020B0903060703020204" pitchFamily="34" charset="0"/>
              </a:rPr>
              <a:t>Summary </a:t>
            </a:r>
            <a:r>
              <a:rPr lang="en-US" sz="4000" smtClean="0">
                <a:latin typeface="Britannic Bold" panose="020B0903060703020204" pitchFamily="34" charset="0"/>
              </a:rPr>
              <a:t>and advice (2/2)</a:t>
            </a:r>
            <a:endParaRPr lang="en-US" sz="4000" dirty="0">
              <a:latin typeface="Britannic Bold" panose="020B0903060703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95300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2800" dirty="0" smtClean="0"/>
              <a:t>We provide you</a:t>
            </a:r>
          </a:p>
          <a:p>
            <a:pPr lvl="1">
              <a:spcBef>
                <a:spcPts val="600"/>
              </a:spcBef>
            </a:pPr>
            <a:r>
              <a:rPr lang="en-US" sz="2400" dirty="0" smtClean="0"/>
              <a:t>Practice exercises on </a:t>
            </a:r>
            <a:r>
              <a:rPr lang="en-US" sz="2400" dirty="0" err="1" smtClean="0"/>
              <a:t>CodeCrunch</a:t>
            </a:r>
            <a:endParaRPr lang="en-US" sz="2400" dirty="0" smtClean="0"/>
          </a:p>
          <a:p>
            <a:pPr lvl="1">
              <a:spcBef>
                <a:spcPts val="600"/>
              </a:spcBef>
            </a:pPr>
            <a:r>
              <a:rPr lang="en-US" sz="2400" dirty="0" smtClean="0"/>
              <a:t>Self-assessments (quizzes) on IVLE</a:t>
            </a:r>
          </a:p>
          <a:p>
            <a:pPr lvl="1">
              <a:spcBef>
                <a:spcPts val="600"/>
              </a:spcBef>
            </a:pPr>
            <a:r>
              <a:rPr lang="en-US" sz="2400" dirty="0" smtClean="0"/>
              <a:t>Help sessions (on request)</a:t>
            </a:r>
          </a:p>
          <a:p>
            <a:pPr>
              <a:spcBef>
                <a:spcPts val="1200"/>
              </a:spcBef>
            </a:pPr>
            <a:r>
              <a:rPr lang="en-US" sz="2400" i="1" dirty="0" smtClean="0"/>
              <a:t>But, ultimately…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D84BA89-CC61-4F67-A868-148EFD8CC251}" type="slidenum">
              <a:rPr lang="en-US" sz="1600" smtClean="0"/>
              <a:pPr/>
              <a:t>22</a:t>
            </a:fld>
            <a:endParaRPr lang="en-US" sz="1600" dirty="0"/>
          </a:p>
        </p:txBody>
      </p:sp>
      <p:pic>
        <p:nvPicPr>
          <p:cNvPr id="11" name="Picture 10" descr="yes_you_ca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77000" y="2057400"/>
            <a:ext cx="2057400" cy="2057400"/>
          </a:xfrm>
          <a:prstGeom prst="rect">
            <a:avLst/>
          </a:prstGeom>
        </p:spPr>
      </p:pic>
      <p:pic>
        <p:nvPicPr>
          <p:cNvPr id="12" name="Picture 11" descr="finger_pointing_at_you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14400" y="3505200"/>
            <a:ext cx="1042987" cy="1095374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2133600" y="3886200"/>
            <a:ext cx="5334000" cy="1305818"/>
            <a:chOff x="2133600" y="3886200"/>
            <a:chExt cx="5334000" cy="1305818"/>
          </a:xfrm>
        </p:grpSpPr>
        <p:sp>
          <p:nvSpPr>
            <p:cNvPr id="7" name="TextBox 6"/>
            <p:cNvSpPr txBox="1"/>
            <p:nvPr/>
          </p:nvSpPr>
          <p:spPr>
            <a:xfrm>
              <a:off x="2133600" y="4114800"/>
              <a:ext cx="533400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Britannic Bold" pitchFamily="34" charset="0"/>
                </a:rPr>
                <a:t>          must be prepared and willing to</a:t>
              </a:r>
            </a:p>
            <a:p>
              <a:endParaRPr lang="en-US" sz="1200" dirty="0" smtClean="0">
                <a:latin typeface="Britannic Bold" pitchFamily="34" charset="0"/>
              </a:endParaRPr>
            </a:p>
            <a:p>
              <a:r>
                <a:rPr lang="en-US" sz="2000" dirty="0" smtClean="0">
                  <a:latin typeface="Britannic Bold" pitchFamily="34" charset="0"/>
                </a:rPr>
                <a:t>         </a:t>
              </a:r>
              <a:r>
                <a:rPr lang="en-US" sz="3200" i="1" dirty="0" smtClean="0">
                  <a:solidFill>
                    <a:srgbClr val="C00000"/>
                  </a:solidFill>
                  <a:latin typeface="Britannic Bold" pitchFamily="34" charset="0"/>
                </a:rPr>
                <a:t>put in a lot of efforts!</a:t>
              </a:r>
              <a:endParaRPr lang="en-US" sz="3200" i="1" dirty="0">
                <a:solidFill>
                  <a:srgbClr val="C00000"/>
                </a:solidFill>
                <a:latin typeface="Britannic Bold" pitchFamily="34" charset="0"/>
              </a:endParaRPr>
            </a:p>
          </p:txBody>
        </p:sp>
        <p:pic>
          <p:nvPicPr>
            <p:cNvPr id="13" name="Picture 12" descr="you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33600" y="3886200"/>
              <a:ext cx="834474" cy="838200"/>
            </a:xfrm>
            <a:prstGeom prst="rect">
              <a:avLst/>
            </a:prstGeom>
          </p:spPr>
        </p:pic>
      </p:grpSp>
      <p:sp>
        <p:nvSpPr>
          <p:cNvPr id="15" name="Footer Placeholder 4"/>
          <p:cNvSpPr txBox="1">
            <a:spLocks/>
          </p:cNvSpPr>
          <p:nvPr/>
        </p:nvSpPr>
        <p:spPr bwMode="auto">
          <a:xfrm>
            <a:off x="533400" y="6553200"/>
            <a:ext cx="2133600" cy="1524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2"/>
                </a:solidFill>
                <a:latin typeface="Arial Black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mtClean="0"/>
              <a:t>[CS1020 Lecture 0: Course Admin]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2229810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35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CFF">
              <a:alpha val="40000"/>
            </a:srgbClr>
          </a:solidFill>
        </p:spPr>
        <p:txBody>
          <a:bodyPr/>
          <a:lstStyle/>
          <a:p>
            <a:r>
              <a:rPr lang="en-US" sz="4000" dirty="0" smtClean="0">
                <a:latin typeface="Britannic Bold" panose="020B0903060703020204" pitchFamily="34" charset="0"/>
              </a:rPr>
              <a:t>Introductory Workshop</a:t>
            </a:r>
            <a:endParaRPr lang="en-US" sz="4000" dirty="0">
              <a:latin typeface="Britannic Bold" panose="020B0903060703020204" pitchFamily="34" charset="0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D84BA89-CC61-4F67-A868-148EFD8CC251}" type="slidenum">
              <a:rPr lang="en-US" sz="1600" smtClean="0"/>
              <a:pPr/>
              <a:t>23</a:t>
            </a:fld>
            <a:endParaRPr lang="en-US" sz="1600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1054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sz="2800" dirty="0"/>
              <a:t>Those of you who have taken </a:t>
            </a:r>
            <a:r>
              <a:rPr lang="en-US" sz="2800" dirty="0" smtClean="0"/>
              <a:t>CS1010/CS1010J </a:t>
            </a:r>
            <a:r>
              <a:rPr lang="en-US" sz="2800" dirty="0"/>
              <a:t>are familiar with </a:t>
            </a:r>
            <a:r>
              <a:rPr lang="en-US" sz="2800" dirty="0">
                <a:solidFill>
                  <a:srgbClr val="000099"/>
                </a:solidFill>
              </a:rPr>
              <a:t>UNIX </a:t>
            </a:r>
            <a:r>
              <a:rPr lang="en-US" sz="2800" dirty="0"/>
              <a:t>system and </a:t>
            </a:r>
            <a:r>
              <a:rPr lang="en-US" sz="2800" dirty="0">
                <a:solidFill>
                  <a:srgbClr val="000099"/>
                </a:solidFill>
              </a:rPr>
              <a:t>vim</a:t>
            </a:r>
            <a:r>
              <a:rPr lang="en-US" sz="2800" dirty="0"/>
              <a:t>.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For those who </a:t>
            </a:r>
            <a:r>
              <a:rPr lang="en-US" sz="2800" u="sng" dirty="0"/>
              <a:t>did not</a:t>
            </a:r>
            <a:r>
              <a:rPr lang="en-US" sz="2800" dirty="0"/>
              <a:t> take </a:t>
            </a:r>
            <a:r>
              <a:rPr lang="en-US" sz="2800" dirty="0" smtClean="0"/>
              <a:t>the above </a:t>
            </a:r>
            <a:r>
              <a:rPr lang="en-US" sz="2800" dirty="0"/>
              <a:t>and hence are unfamiliar with UNIX and vim, please attend an Intro Workshop on </a:t>
            </a:r>
            <a:r>
              <a:rPr lang="en-US" sz="2800" dirty="0" smtClean="0">
                <a:solidFill>
                  <a:srgbClr val="800000"/>
                </a:solidFill>
              </a:rPr>
              <a:t>14</a:t>
            </a:r>
            <a:r>
              <a:rPr lang="en-US" sz="2800" baseline="30000" dirty="0" smtClean="0">
                <a:solidFill>
                  <a:srgbClr val="800000"/>
                </a:solidFill>
              </a:rPr>
              <a:t>th</a:t>
            </a:r>
            <a:r>
              <a:rPr lang="en-US" sz="2800" dirty="0" smtClean="0">
                <a:solidFill>
                  <a:srgbClr val="800000"/>
                </a:solidFill>
              </a:rPr>
              <a:t> </a:t>
            </a:r>
            <a:r>
              <a:rPr lang="en-US" sz="2800" dirty="0">
                <a:solidFill>
                  <a:srgbClr val="800000"/>
                </a:solidFill>
              </a:rPr>
              <a:t>January, Thursday</a:t>
            </a:r>
            <a:r>
              <a:rPr lang="en-US" sz="2800" dirty="0"/>
              <a:t>, at </a:t>
            </a:r>
            <a:r>
              <a:rPr lang="en-US" sz="2800" dirty="0">
                <a:solidFill>
                  <a:srgbClr val="800000"/>
                </a:solidFill>
              </a:rPr>
              <a:t>PL2</a:t>
            </a:r>
            <a:r>
              <a:rPr lang="en-US" sz="2800" dirty="0"/>
              <a:t> (COM1 basement)</a:t>
            </a:r>
          </a:p>
          <a:p>
            <a:pPr lvl="1">
              <a:spcBef>
                <a:spcPts val="600"/>
              </a:spcBef>
            </a:pPr>
            <a:r>
              <a:rPr lang="en-US" sz="2400" dirty="0">
                <a:solidFill>
                  <a:srgbClr val="0000FF"/>
                </a:solidFill>
              </a:rPr>
              <a:t>Session 1: 10am – </a:t>
            </a:r>
            <a:r>
              <a:rPr lang="en-US" sz="2400" dirty="0" smtClean="0">
                <a:solidFill>
                  <a:srgbClr val="0000FF"/>
                </a:solidFill>
              </a:rPr>
              <a:t>11:40am</a:t>
            </a:r>
            <a:endParaRPr lang="en-US" sz="2400" dirty="0">
              <a:solidFill>
                <a:srgbClr val="0000FF"/>
              </a:solidFill>
            </a:endParaRPr>
          </a:p>
          <a:p>
            <a:pPr lvl="1">
              <a:spcBef>
                <a:spcPts val="600"/>
              </a:spcBef>
            </a:pPr>
            <a:r>
              <a:rPr lang="en-US" sz="2400" dirty="0">
                <a:solidFill>
                  <a:srgbClr val="0000FF"/>
                </a:solidFill>
              </a:rPr>
              <a:t>Session 2: 12nn – </a:t>
            </a:r>
            <a:r>
              <a:rPr lang="en-US" sz="2400" dirty="0" smtClean="0">
                <a:solidFill>
                  <a:srgbClr val="0000FF"/>
                </a:solidFill>
              </a:rPr>
              <a:t>1:40pm</a:t>
            </a:r>
          </a:p>
          <a:p>
            <a:pPr lvl="1">
              <a:spcBef>
                <a:spcPts val="600"/>
              </a:spcBef>
            </a:pPr>
            <a:r>
              <a:rPr lang="en-US" sz="2400" dirty="0" smtClean="0">
                <a:solidFill>
                  <a:srgbClr val="0000FF"/>
                </a:solidFill>
              </a:rPr>
              <a:t>Session 3: 2pm – 3:40pm</a:t>
            </a:r>
            <a:endParaRPr lang="en-US" sz="2400" dirty="0">
              <a:solidFill>
                <a:srgbClr val="0000FF"/>
              </a:solidFill>
            </a:endParaRPr>
          </a:p>
          <a:p>
            <a:pPr>
              <a:spcBef>
                <a:spcPts val="1200"/>
              </a:spcBef>
            </a:pPr>
            <a:r>
              <a:rPr lang="en-US" sz="2800" dirty="0"/>
              <a:t>Please refer to IVLE forum “Intro Workshop” and sign up </a:t>
            </a:r>
            <a:r>
              <a:rPr lang="en-US" sz="2800" dirty="0" smtClean="0"/>
              <a:t>there</a:t>
            </a:r>
            <a:endParaRPr lang="en-US" sz="2800" dirty="0"/>
          </a:p>
        </p:txBody>
      </p:sp>
      <p:sp>
        <p:nvSpPr>
          <p:cNvPr id="6" name="Footer Placeholder 4"/>
          <p:cNvSpPr txBox="1">
            <a:spLocks/>
          </p:cNvSpPr>
          <p:nvPr/>
        </p:nvSpPr>
        <p:spPr bwMode="auto">
          <a:xfrm>
            <a:off x="533400" y="6553200"/>
            <a:ext cx="2133600" cy="1524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2"/>
                </a:solidFill>
                <a:latin typeface="Arial Black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mtClean="0"/>
              <a:t>[CS1020 Lecture 0: Course Admin]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4187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6858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4400" dirty="0" smtClean="0"/>
              <a:t>End of file</a:t>
            </a:r>
            <a:endParaRPr lang="en-US" sz="4400" dirty="0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CFF">
              <a:alpha val="40000"/>
            </a:srgbClr>
          </a:solidFill>
        </p:spPr>
        <p:txBody>
          <a:bodyPr/>
          <a:lstStyle/>
          <a:p>
            <a:r>
              <a:rPr lang="en-US" sz="4000" smtClean="0">
                <a:latin typeface="Britannic Bold" panose="020B0903060703020204" pitchFamily="34" charset="0"/>
              </a:rPr>
              <a:t>Module </a:t>
            </a:r>
            <a:r>
              <a:rPr lang="en-US" sz="4000" dirty="0" smtClean="0">
                <a:latin typeface="Britannic Bold" panose="020B0903060703020204" pitchFamily="34" charset="0"/>
              </a:rPr>
              <a:t>Overview</a:t>
            </a:r>
            <a:endParaRPr lang="en-US" sz="4000" dirty="0">
              <a:latin typeface="Britannic Bold" panose="020B0903060703020204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2969455" y="3645090"/>
            <a:ext cx="2057400" cy="1282890"/>
            <a:chOff x="2969455" y="3645090"/>
            <a:chExt cx="2057400" cy="1282890"/>
          </a:xfrm>
        </p:grpSpPr>
        <p:cxnSp>
          <p:nvCxnSpPr>
            <p:cNvPr id="15" name="Straight Connector 14"/>
            <p:cNvCxnSpPr/>
            <p:nvPr/>
          </p:nvCxnSpPr>
          <p:spPr>
            <a:xfrm flipH="1" flipV="1">
              <a:off x="2969455" y="3645090"/>
              <a:ext cx="495300" cy="6096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ounded Rectangle 11"/>
            <p:cNvSpPr/>
            <p:nvPr/>
          </p:nvSpPr>
          <p:spPr>
            <a:xfrm>
              <a:off x="3426655" y="4254690"/>
              <a:ext cx="1600200" cy="67329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mtClean="0"/>
                <a:t>Linear Data Structures</a:t>
              </a:r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359855" y="1740090"/>
            <a:ext cx="914400" cy="1066800"/>
            <a:chOff x="2359855" y="1740090"/>
            <a:chExt cx="914400" cy="1066800"/>
          </a:xfrm>
        </p:grpSpPr>
        <p:cxnSp>
          <p:nvCxnSpPr>
            <p:cNvPr id="9" name="Straight Connector 8"/>
            <p:cNvCxnSpPr/>
            <p:nvPr/>
          </p:nvCxnSpPr>
          <p:spPr>
            <a:xfrm flipV="1">
              <a:off x="2817055" y="2197290"/>
              <a:ext cx="0" cy="6096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ounded Rectangle 9"/>
            <p:cNvSpPr/>
            <p:nvPr/>
          </p:nvSpPr>
          <p:spPr>
            <a:xfrm>
              <a:off x="2359855" y="1740090"/>
              <a:ext cx="914400" cy="4572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mtClean="0"/>
                <a:t>OOP</a:t>
              </a:r>
              <a:endParaRPr lang="en-US"/>
            </a:p>
          </p:txBody>
        </p:sp>
      </p:grp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D84BA89-CC61-4F67-A868-148EFD8CC251}" type="slidenum">
              <a:rPr lang="en-US" sz="1600" smtClean="0"/>
              <a:pPr/>
              <a:t>3</a:t>
            </a:fld>
            <a:endParaRPr lang="en-US" sz="1600" dirty="0"/>
          </a:p>
        </p:txBody>
      </p:sp>
      <p:grpSp>
        <p:nvGrpSpPr>
          <p:cNvPr id="22" name="Group 21"/>
          <p:cNvGrpSpPr/>
          <p:nvPr/>
        </p:nvGrpSpPr>
        <p:grpSpPr>
          <a:xfrm>
            <a:off x="683455" y="3645090"/>
            <a:ext cx="1905000" cy="1282890"/>
            <a:chOff x="683455" y="3645090"/>
            <a:chExt cx="1905000" cy="1282890"/>
          </a:xfrm>
        </p:grpSpPr>
        <p:cxnSp>
          <p:nvCxnSpPr>
            <p:cNvPr id="13" name="Straight Connector 12"/>
            <p:cNvCxnSpPr/>
            <p:nvPr/>
          </p:nvCxnSpPr>
          <p:spPr>
            <a:xfrm flipV="1">
              <a:off x="2131255" y="3645090"/>
              <a:ext cx="457200" cy="6096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ounded Rectangle 10"/>
            <p:cNvSpPr/>
            <p:nvPr/>
          </p:nvSpPr>
          <p:spPr>
            <a:xfrm>
              <a:off x="683455" y="4254690"/>
              <a:ext cx="1524000" cy="67329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mtClean="0"/>
                <a:t>Algorithms</a:t>
              </a:r>
              <a:endParaRPr lang="en-US"/>
            </a:p>
          </p:txBody>
        </p:sp>
      </p:grp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334415229"/>
              </p:ext>
            </p:extLst>
          </p:nvPr>
        </p:nvGraphicFramePr>
        <p:xfrm>
          <a:off x="378655" y="2044890"/>
          <a:ext cx="4572000" cy="251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9" name="Diagram 18"/>
          <p:cNvGraphicFramePr/>
          <p:nvPr>
            <p:extLst>
              <p:ext uri="{D42A27DB-BD31-4B8C-83A1-F6EECF244321}">
                <p14:modId xmlns:p14="http://schemas.microsoft.com/office/powerpoint/2010/main" val="3902809600"/>
              </p:ext>
            </p:extLst>
          </p:nvPr>
        </p:nvGraphicFramePr>
        <p:xfrm>
          <a:off x="5486400" y="838200"/>
          <a:ext cx="3276600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6" name="Footer Placeholder 4"/>
          <p:cNvSpPr txBox="1">
            <a:spLocks/>
          </p:cNvSpPr>
          <p:nvPr/>
        </p:nvSpPr>
        <p:spPr bwMode="auto">
          <a:xfrm>
            <a:off x="533400" y="6553200"/>
            <a:ext cx="2133600" cy="1524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2"/>
                </a:solidFill>
                <a:latin typeface="Arial Black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mtClean="0"/>
              <a:t>[CS1020 Lecture 0: Course Admin]</a:t>
            </a:r>
            <a:endParaRPr lang="en-US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9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CFF">
              <a:alpha val="40000"/>
            </a:srgbClr>
          </a:solidFill>
        </p:spPr>
        <p:txBody>
          <a:bodyPr/>
          <a:lstStyle/>
          <a:p>
            <a:r>
              <a:rPr lang="en-US" sz="4000" smtClean="0">
                <a:latin typeface="Britannic Bold" panose="020B0903060703020204" pitchFamily="34" charset="0"/>
              </a:rPr>
              <a:t>Objectives</a:t>
            </a:r>
            <a:endParaRPr lang="en-US" sz="4000" dirty="0">
              <a:latin typeface="Britannic Bold" panose="020B0903060703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With this course, you should be able to:</a:t>
            </a:r>
          </a:p>
          <a:p>
            <a:pPr lvl="1"/>
            <a:r>
              <a:rPr lang="en-US" dirty="0" smtClean="0"/>
              <a:t>Use </a:t>
            </a:r>
            <a:r>
              <a:rPr lang="en-US" dirty="0" smtClean="0">
                <a:solidFill>
                  <a:srgbClr val="C00000"/>
                </a:solidFill>
              </a:rPr>
              <a:t>object oriented modeling </a:t>
            </a:r>
            <a:r>
              <a:rPr lang="en-US" dirty="0" smtClean="0"/>
              <a:t>to formulate solution</a:t>
            </a:r>
          </a:p>
          <a:p>
            <a:pPr lvl="1"/>
            <a:r>
              <a:rPr lang="en-US" dirty="0" smtClean="0"/>
              <a:t>Utilize appropriate simple </a:t>
            </a:r>
            <a:r>
              <a:rPr lang="en-US" dirty="0" smtClean="0">
                <a:solidFill>
                  <a:srgbClr val="C00000"/>
                </a:solidFill>
              </a:rPr>
              <a:t>data structures </a:t>
            </a:r>
            <a:r>
              <a:rPr lang="en-US" dirty="0" smtClean="0"/>
              <a:t>in problem solving</a:t>
            </a:r>
          </a:p>
          <a:p>
            <a:pPr lvl="1"/>
            <a:r>
              <a:rPr lang="en-US" smtClean="0"/>
              <a:t>Understand </a:t>
            </a:r>
            <a:r>
              <a:rPr lang="en-US" smtClean="0">
                <a:solidFill>
                  <a:srgbClr val="C00000"/>
                </a:solidFill>
              </a:rPr>
              <a:t>data abstraction</a:t>
            </a:r>
          </a:p>
          <a:p>
            <a:pPr lvl="1"/>
            <a:r>
              <a:rPr lang="en-US" smtClean="0"/>
              <a:t>Understand</a:t>
            </a:r>
            <a:r>
              <a:rPr lang="en-US" smtClean="0">
                <a:solidFill>
                  <a:srgbClr val="C00000"/>
                </a:solidFill>
              </a:rPr>
              <a:t> recursion </a:t>
            </a:r>
          </a:p>
          <a:p>
            <a:pPr lvl="1"/>
            <a:r>
              <a:rPr lang="en-US" smtClean="0"/>
              <a:t>Understand </a:t>
            </a:r>
            <a:r>
              <a:rPr lang="en-US" dirty="0" smtClean="0"/>
              <a:t>program efficiency </a:t>
            </a:r>
            <a:r>
              <a:rPr lang="en-US" smtClean="0"/>
              <a:t>through </a:t>
            </a:r>
            <a:r>
              <a:rPr lang="en-US" smtClean="0">
                <a:solidFill>
                  <a:srgbClr val="C00000"/>
                </a:solidFill>
              </a:rPr>
              <a:t>analysis of algorithms</a:t>
            </a:r>
            <a:endParaRPr lang="en-US" dirty="0" smtClean="0">
              <a:solidFill>
                <a:srgbClr val="C00000"/>
              </a:solidFill>
            </a:endParaRP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D84BA89-CC61-4F67-A868-148EFD8CC251}" type="slidenum">
              <a:rPr lang="en-US" sz="1600" smtClean="0"/>
              <a:pPr/>
              <a:t>4</a:t>
            </a:fld>
            <a:endParaRPr lang="en-US" sz="1600" dirty="0"/>
          </a:p>
        </p:txBody>
      </p:sp>
      <p:sp>
        <p:nvSpPr>
          <p:cNvPr id="6" name="Footer Placeholder 4"/>
          <p:cNvSpPr txBox="1">
            <a:spLocks/>
          </p:cNvSpPr>
          <p:nvPr/>
        </p:nvSpPr>
        <p:spPr bwMode="auto">
          <a:xfrm>
            <a:off x="533400" y="6553200"/>
            <a:ext cx="2133600" cy="1524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2"/>
                </a:solidFill>
                <a:latin typeface="Arial Black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mtClean="0"/>
              <a:t>[CS1020 Lecture 0: Course Admin]</a:t>
            </a:r>
            <a:endParaRPr lang="en-US" dirty="0" smtClean="0"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FFCCFF">
              <a:alpha val="40000"/>
            </a:srgbClr>
          </a:solidFill>
        </p:spPr>
        <p:txBody>
          <a:bodyPr/>
          <a:lstStyle/>
          <a:p>
            <a:pPr eaLnBrk="1" hangingPunct="1"/>
            <a:r>
              <a:rPr lang="en-GB" sz="4000" smtClean="0">
                <a:latin typeface="Britannic Bold" panose="020B0903060703020204" pitchFamily="34" charset="0"/>
              </a:rPr>
              <a:t>Lecturers</a:t>
            </a:r>
            <a:endParaRPr lang="en-US" sz="4000" dirty="0" smtClean="0">
              <a:latin typeface="Britannic Bold" panose="020B0903060703020204" pitchFamily="34" charset="0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4"/>
          </p:nvPr>
        </p:nvSpPr>
        <p:spPr>
          <a:xfrm>
            <a:off x="8686800" y="6492875"/>
            <a:ext cx="457200" cy="365125"/>
          </a:xfrm>
        </p:spPr>
        <p:txBody>
          <a:bodyPr/>
          <a:lstStyle/>
          <a:p>
            <a:pPr>
              <a:defRPr/>
            </a:pPr>
            <a:fld id="{7C248D1A-7CB2-47F0-8FCE-57447C1C9ECF}" type="slidenum">
              <a:rPr lang="en-US" sz="1600" smtClean="0"/>
              <a:pPr>
                <a:defRPr/>
              </a:pPr>
              <a:t>5</a:t>
            </a:fld>
            <a:endParaRPr lang="en-US" sz="1600" dirty="0"/>
          </a:p>
        </p:txBody>
      </p:sp>
      <p:sp>
        <p:nvSpPr>
          <p:cNvPr id="10" name="Rectangle 5"/>
          <p:cNvSpPr txBox="1">
            <a:spLocks noChangeArrowheads="1"/>
          </p:cNvSpPr>
          <p:nvPr/>
        </p:nvSpPr>
        <p:spPr>
          <a:xfrm>
            <a:off x="988893" y="1219200"/>
            <a:ext cx="6376603" cy="2362199"/>
          </a:xfrm>
          <a:prstGeom prst="rect">
            <a:avLst/>
          </a:prstGeom>
        </p:spPr>
        <p:txBody>
          <a:bodyPr/>
          <a:lstStyle/>
          <a:p>
            <a:pPr marL="669925" lvl="1" indent="-325438">
              <a:spcBef>
                <a:spcPts val="6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/>
            </a:pPr>
            <a:r>
              <a:rPr lang="en-US" sz="2800" kern="0" dirty="0" smtClean="0"/>
              <a:t>Module coordinator</a:t>
            </a:r>
          </a:p>
          <a:p>
            <a:pPr marL="679450" lvl="1">
              <a:spcBef>
                <a:spcPts val="0"/>
              </a:spcBef>
              <a:buClr>
                <a:schemeClr val="accent2"/>
              </a:buClr>
              <a:buSzPct val="60000"/>
              <a:defRPr/>
            </a:pPr>
            <a:r>
              <a:rPr lang="en-US" sz="2800" b="1" kern="0" dirty="0" smtClean="0">
                <a:solidFill>
                  <a:srgbClr val="C00000"/>
                </a:solidFill>
              </a:rPr>
              <a:t>A/P Tan Sun Teck</a:t>
            </a:r>
            <a:r>
              <a:rPr lang="en-US" sz="2800" b="1" kern="0" dirty="0">
                <a:solidFill>
                  <a:srgbClr val="C00000"/>
                </a:solidFill>
              </a:rPr>
              <a:t/>
            </a:r>
            <a:br>
              <a:rPr lang="en-US" sz="2800" b="1" kern="0" dirty="0">
                <a:solidFill>
                  <a:srgbClr val="C00000"/>
                </a:solidFill>
              </a:rPr>
            </a:br>
            <a:r>
              <a:rPr lang="en-US" sz="2400" kern="0" dirty="0" smtClean="0"/>
              <a:t>COM2-03-02 </a:t>
            </a:r>
            <a:r>
              <a:rPr lang="en-US" sz="2400" kern="0" dirty="0"/>
              <a:t/>
            </a:r>
            <a:br>
              <a:rPr lang="en-US" sz="2400" kern="0" dirty="0"/>
            </a:br>
            <a:r>
              <a:rPr lang="en-US" sz="2400" kern="0" dirty="0" smtClean="0">
                <a:hlinkClick r:id="rId3"/>
              </a:rPr>
              <a:t>tanst@comp.nus.edu.sg</a:t>
            </a:r>
            <a:endParaRPr lang="en-US" sz="2400" kern="0" dirty="0" smtClean="0"/>
          </a:p>
          <a:p>
            <a:pPr marL="669925" lvl="1" indent="-325438">
              <a:spcBef>
                <a:spcPts val="18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/>
            </a:pPr>
            <a:r>
              <a:rPr lang="en-US" sz="2400" kern="0" dirty="0" smtClean="0"/>
              <a:t>Sectional Group 2 @ </a:t>
            </a:r>
            <a:r>
              <a:rPr lang="en-US" sz="2400" kern="0" dirty="0" err="1" smtClean="0"/>
              <a:t>ICube</a:t>
            </a:r>
            <a:r>
              <a:rPr lang="en-US" sz="2400" kern="0" dirty="0" smtClean="0"/>
              <a:t> Auditorium</a:t>
            </a:r>
            <a:endParaRPr lang="en-US" sz="2400" kern="0" dirty="0"/>
          </a:p>
        </p:txBody>
      </p:sp>
      <p:sp>
        <p:nvSpPr>
          <p:cNvPr id="14" name="Rectangle 5"/>
          <p:cNvSpPr txBox="1">
            <a:spLocks noChangeArrowheads="1"/>
          </p:cNvSpPr>
          <p:nvPr/>
        </p:nvSpPr>
        <p:spPr>
          <a:xfrm>
            <a:off x="988894" y="3886200"/>
            <a:ext cx="5488106" cy="1854202"/>
          </a:xfrm>
          <a:prstGeom prst="rect">
            <a:avLst/>
          </a:prstGeom>
        </p:spPr>
        <p:txBody>
          <a:bodyPr/>
          <a:lstStyle/>
          <a:p>
            <a:pPr marL="669925" lvl="1" indent="-325438">
              <a:spcBef>
                <a:spcPts val="12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/>
            </a:pPr>
            <a:r>
              <a:rPr lang="en-US" sz="2800" b="1" kern="0" dirty="0">
                <a:solidFill>
                  <a:srgbClr val="C00000"/>
                </a:solidFill>
              </a:rPr>
              <a:t>Mr. Aaron Tan Tuck Choy</a:t>
            </a:r>
            <a:br>
              <a:rPr lang="en-US" sz="2800" b="1" kern="0" dirty="0">
                <a:solidFill>
                  <a:srgbClr val="C00000"/>
                </a:solidFill>
              </a:rPr>
            </a:br>
            <a:r>
              <a:rPr lang="en-US" sz="2400" kern="0" dirty="0"/>
              <a:t>COM1-03-12 </a:t>
            </a:r>
            <a:r>
              <a:rPr lang="en-US" sz="2800" kern="0" dirty="0"/>
              <a:t/>
            </a:r>
            <a:br>
              <a:rPr lang="en-US" sz="2800" kern="0" dirty="0"/>
            </a:br>
            <a:r>
              <a:rPr lang="en-US" sz="2400" kern="0" dirty="0">
                <a:hlinkClick r:id="rId4"/>
              </a:rPr>
              <a:t>tantc@comp.nus.edu.sg</a:t>
            </a:r>
            <a:endParaRPr lang="en-US" sz="2400" kern="0" dirty="0"/>
          </a:p>
          <a:p>
            <a:pPr marL="669925" lvl="1" indent="-325438">
              <a:spcBef>
                <a:spcPts val="12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/>
            </a:pPr>
            <a:r>
              <a:rPr lang="en-US" sz="2400" kern="0" dirty="0"/>
              <a:t>Sectional Group 1 @ </a:t>
            </a:r>
            <a:r>
              <a:rPr lang="en-US" sz="2400" kern="0" dirty="0" smtClean="0"/>
              <a:t>SR1</a:t>
            </a:r>
            <a:endParaRPr lang="en-US" sz="2400" kern="0" dirty="0"/>
          </a:p>
        </p:txBody>
      </p:sp>
      <p:sp>
        <p:nvSpPr>
          <p:cNvPr id="11" name="Footer Placeholder 4"/>
          <p:cNvSpPr txBox="1">
            <a:spLocks/>
          </p:cNvSpPr>
          <p:nvPr/>
        </p:nvSpPr>
        <p:spPr bwMode="auto">
          <a:xfrm>
            <a:off x="533400" y="6553200"/>
            <a:ext cx="2133600" cy="1524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2"/>
                </a:solidFill>
                <a:latin typeface="Arial Black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mtClean="0"/>
              <a:t>[CS1020 Lecture 0: Course Admin]</a:t>
            </a:r>
            <a:endParaRPr 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475" y="1143000"/>
            <a:ext cx="1143000" cy="1524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6" b="10625"/>
          <a:stretch/>
        </p:blipFill>
        <p:spPr>
          <a:xfrm>
            <a:off x="6206730" y="4052640"/>
            <a:ext cx="1179786" cy="1521322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685800" y="3733800"/>
            <a:ext cx="80772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06730" y="1143001"/>
            <a:ext cx="1233487" cy="1600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317797"/>
            <a:ext cx="6426200" cy="788988"/>
          </a:xfrm>
        </p:spPr>
        <p:txBody>
          <a:bodyPr/>
          <a:lstStyle/>
          <a:p>
            <a:pPr eaLnBrk="1" hangingPunct="1"/>
            <a:r>
              <a:rPr lang="en-GB" sz="3600" smtClean="0">
                <a:latin typeface="Britannic Bold" panose="020B0903060703020204" pitchFamily="34" charset="0"/>
              </a:rPr>
              <a:t>Module website</a:t>
            </a:r>
            <a:endParaRPr lang="en-US" sz="3600" dirty="0" smtClean="0">
              <a:latin typeface="Britannic Bold" panose="020B0903060703020204" pitchFamily="34" charset="0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4"/>
          </p:nvPr>
        </p:nvSpPr>
        <p:spPr>
          <a:xfrm>
            <a:off x="8686800" y="6492875"/>
            <a:ext cx="457200" cy="365125"/>
          </a:xfrm>
        </p:spPr>
        <p:txBody>
          <a:bodyPr/>
          <a:lstStyle/>
          <a:p>
            <a:pPr>
              <a:defRPr/>
            </a:pPr>
            <a:fld id="{7C248D1A-7CB2-47F0-8FCE-57447C1C9ECF}" type="slidenum">
              <a:rPr lang="en-US" sz="1600" smtClean="0"/>
              <a:pPr>
                <a:defRPr/>
              </a:pPr>
              <a:t>6</a:t>
            </a:fld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1524000" y="1005105"/>
            <a:ext cx="678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660066"/>
                </a:solidFill>
                <a:latin typeface="AR CENA" panose="02000000000000000000" pitchFamily="2" charset="0"/>
                <a:hlinkClick r:id="rId3"/>
              </a:rPr>
              <a:t>http://www.comp.nus.edu.sg</a:t>
            </a:r>
            <a:r>
              <a:rPr lang="en-US" sz="3600" smtClean="0">
                <a:solidFill>
                  <a:srgbClr val="660066"/>
                </a:solidFill>
                <a:latin typeface="AR CENA" panose="02000000000000000000" pitchFamily="2" charset="0"/>
                <a:hlinkClick r:id="rId3"/>
              </a:rPr>
              <a:t>/~cs1020</a:t>
            </a:r>
            <a:r>
              <a:rPr lang="en-US" sz="3600" smtClean="0">
                <a:solidFill>
                  <a:srgbClr val="660066"/>
                </a:solidFill>
                <a:latin typeface="AR CENA" panose="02000000000000000000" pitchFamily="2" charset="0"/>
              </a:rPr>
              <a:t>  </a:t>
            </a:r>
            <a:endParaRPr lang="en-US" sz="3600" dirty="0">
              <a:solidFill>
                <a:srgbClr val="660066"/>
              </a:solidFill>
              <a:latin typeface="AR CENA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04800"/>
            <a:ext cx="1428099" cy="102347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 rot="16200000">
            <a:off x="-587111" y="936890"/>
            <a:ext cx="2022602" cy="523220"/>
          </a:xfrm>
          <a:prstGeom prst="rect">
            <a:avLst/>
          </a:prstGeom>
          <a:solidFill>
            <a:srgbClr val="FFCCFF">
              <a:alpha val="40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99"/>
                </a:solidFill>
                <a:latin typeface="Britannic Bold" panose="020B0903060703020204" pitchFamily="34" charset="0"/>
              </a:rPr>
              <a:t>Resources</a:t>
            </a:r>
            <a:endParaRPr lang="en-US" sz="2800" dirty="0">
              <a:solidFill>
                <a:srgbClr val="000099"/>
              </a:solidFill>
              <a:latin typeface="Britannic Bold" panose="020B0903060703020204" pitchFamily="34" charset="0"/>
            </a:endParaRPr>
          </a:p>
        </p:txBody>
      </p:sp>
      <p:sp>
        <p:nvSpPr>
          <p:cNvPr id="9" name="Footer Placeholder 4"/>
          <p:cNvSpPr txBox="1">
            <a:spLocks/>
          </p:cNvSpPr>
          <p:nvPr/>
        </p:nvSpPr>
        <p:spPr bwMode="auto">
          <a:xfrm>
            <a:off x="533400" y="6553200"/>
            <a:ext cx="2133600" cy="1524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2"/>
                </a:solidFill>
                <a:latin typeface="Arial Black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mtClean="0"/>
              <a:t>[CS1020 Lecture 0: Course Admin]</a:t>
            </a:r>
            <a:endParaRPr lang="en-US" dirty="0" smtClean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828800"/>
            <a:ext cx="8010525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199" y="304800"/>
            <a:ext cx="1676401" cy="788988"/>
          </a:xfrm>
        </p:spPr>
        <p:txBody>
          <a:bodyPr/>
          <a:lstStyle/>
          <a:p>
            <a:r>
              <a:rPr lang="en-US" sz="3600" smtClean="0">
                <a:latin typeface="Britannic Bold" panose="020B0903060703020204" pitchFamily="34" charset="0"/>
              </a:rPr>
              <a:t>IVLE</a:t>
            </a:r>
            <a:r>
              <a:rPr lang="en-US" sz="3600" b="1" smtClean="0">
                <a:latin typeface="Britannic Bold" panose="020B0903060703020204" pitchFamily="34" charset="0"/>
              </a:rPr>
              <a:t> </a:t>
            </a:r>
            <a:endParaRPr lang="en-US" sz="3600" dirty="0">
              <a:latin typeface="Britannic Bold" panose="020B0903060703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978631"/>
            <a:ext cx="6784976" cy="1249050"/>
          </a:xfrm>
        </p:spPr>
        <p:txBody>
          <a:bodyPr>
            <a:normAutofit lnSpcReduction="10000"/>
          </a:bodyPr>
          <a:lstStyle/>
          <a:p>
            <a:pPr lvl="1"/>
            <a:r>
              <a:rPr lang="en-US" sz="2400" smtClean="0">
                <a:solidFill>
                  <a:srgbClr val="C00000"/>
                </a:solidFill>
              </a:rPr>
              <a:t>Announcements</a:t>
            </a:r>
            <a:r>
              <a:rPr lang="en-US" sz="2400" dirty="0" smtClean="0"/>
              <a:t>: </a:t>
            </a:r>
            <a:r>
              <a:rPr lang="en-US" sz="2400" smtClean="0"/>
              <a:t>Check daily</a:t>
            </a:r>
          </a:p>
          <a:p>
            <a:pPr lvl="1"/>
            <a:r>
              <a:rPr lang="en-US" sz="2400">
                <a:solidFill>
                  <a:srgbClr val="C00000"/>
                </a:solidFill>
              </a:rPr>
              <a:t>Forums: </a:t>
            </a:r>
            <a:r>
              <a:rPr lang="en-US" sz="2400"/>
              <a:t>Use appropriate heading when you </a:t>
            </a:r>
            <a:r>
              <a:rPr lang="en-US" sz="2400" smtClean="0"/>
              <a:t>post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D84BA89-CC61-4F67-A868-148EFD8CC251}" type="slidenum">
              <a:rPr lang="en-US" sz="1600" smtClean="0"/>
              <a:pPr/>
              <a:t>7</a:t>
            </a:fld>
            <a:endParaRPr lang="en-US" sz="16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362200"/>
            <a:ext cx="7927976" cy="4069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5384800" y="359625"/>
            <a:ext cx="360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mtClean="0">
                <a:solidFill>
                  <a:srgbClr val="660066"/>
                </a:solidFill>
                <a:latin typeface="AR CENA" panose="02000000000000000000" pitchFamily="2" charset="0"/>
                <a:hlinkClick r:id="rId4"/>
              </a:rPr>
              <a:t>https://ivle.nus.edu.sg</a:t>
            </a:r>
            <a:r>
              <a:rPr lang="en-US" sz="3200" smtClean="0">
                <a:solidFill>
                  <a:srgbClr val="660066"/>
                </a:solidFill>
                <a:latin typeface="AR CENA" panose="02000000000000000000" pitchFamily="2" charset="0"/>
              </a:rPr>
              <a:t> </a:t>
            </a:r>
            <a:endParaRPr lang="en-US" sz="3200" dirty="0">
              <a:solidFill>
                <a:srgbClr val="660066"/>
              </a:solidFill>
              <a:latin typeface="AR CENA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04800"/>
            <a:ext cx="1428099" cy="102347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 rot="16200000">
            <a:off x="-596052" y="945831"/>
            <a:ext cx="2040483" cy="523220"/>
          </a:xfrm>
          <a:prstGeom prst="rect">
            <a:avLst/>
          </a:prstGeom>
          <a:solidFill>
            <a:srgbClr val="FFCCFF">
              <a:alpha val="40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99"/>
                </a:solidFill>
                <a:latin typeface="Britannic Bold" panose="020B0903060703020204" pitchFamily="34" charset="0"/>
              </a:rPr>
              <a:t>Resources</a:t>
            </a:r>
            <a:endParaRPr lang="en-US" sz="2800" dirty="0">
              <a:solidFill>
                <a:srgbClr val="000099"/>
              </a:solidFill>
              <a:latin typeface="Britannic Bold" panose="020B0903060703020204" pitchFamily="34" charset="0"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 bwMode="auto">
          <a:xfrm>
            <a:off x="533400" y="6553200"/>
            <a:ext cx="2133600" cy="1524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2"/>
                </a:solidFill>
                <a:latin typeface="Arial Black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mtClean="0"/>
              <a:t>[CS1020 Lecture 0: Course Admin]</a:t>
            </a:r>
            <a:endParaRPr lang="en-US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28600"/>
            <a:ext cx="6400800" cy="788988"/>
          </a:xfrm>
        </p:spPr>
        <p:txBody>
          <a:bodyPr/>
          <a:lstStyle/>
          <a:p>
            <a:r>
              <a:rPr lang="en-US" sz="3600" smtClean="0">
                <a:latin typeface="Britannic Bold" panose="020B0903060703020204" pitchFamily="34" charset="0"/>
              </a:rPr>
              <a:t>CodeCrunch</a:t>
            </a:r>
            <a:endParaRPr lang="en-US" sz="3600" dirty="0">
              <a:latin typeface="Britannic Bold" panose="020B0903060703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D84BA89-CC61-4F67-A868-148EFD8CC251}" type="slidenum">
              <a:rPr lang="en-US" sz="1600" smtClean="0"/>
              <a:pPr/>
              <a:t>8</a:t>
            </a:fld>
            <a:endParaRPr 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1828800" y="791795"/>
            <a:ext cx="678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smtClean="0">
                <a:solidFill>
                  <a:srgbClr val="660066"/>
                </a:solidFill>
                <a:latin typeface="AR CENA" panose="02000000000000000000" pitchFamily="2" charset="0"/>
                <a:hlinkClick r:id="rId3"/>
              </a:rPr>
              <a:t>http://codecrunch.comp.nus.edu.sg</a:t>
            </a:r>
            <a:r>
              <a:rPr lang="en-US" sz="3600" smtClean="0">
                <a:solidFill>
                  <a:srgbClr val="660066"/>
                </a:solidFill>
                <a:latin typeface="AR CENA" panose="02000000000000000000" pitchFamily="2" charset="0"/>
              </a:rPr>
              <a:t> </a:t>
            </a:r>
            <a:endParaRPr lang="en-US" sz="3600" dirty="0">
              <a:solidFill>
                <a:srgbClr val="660066"/>
              </a:solidFill>
              <a:latin typeface="AR CENA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04800"/>
            <a:ext cx="1428099" cy="102347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 rot="16200000">
            <a:off x="-549011" y="898790"/>
            <a:ext cx="1946402" cy="523220"/>
          </a:xfrm>
          <a:prstGeom prst="rect">
            <a:avLst/>
          </a:prstGeom>
          <a:solidFill>
            <a:srgbClr val="FFCCFF">
              <a:alpha val="40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99"/>
                </a:solidFill>
                <a:latin typeface="Britannic Bold" panose="020B0903060703020204" pitchFamily="34" charset="0"/>
              </a:rPr>
              <a:t>Resources</a:t>
            </a:r>
            <a:endParaRPr lang="en-US" sz="2800" dirty="0">
              <a:solidFill>
                <a:srgbClr val="000099"/>
              </a:solidFill>
              <a:latin typeface="Britannic Bold" panose="020B0903060703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524000"/>
            <a:ext cx="4467225" cy="462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Footer Placeholder 4"/>
          <p:cNvSpPr txBox="1">
            <a:spLocks/>
          </p:cNvSpPr>
          <p:nvPr/>
        </p:nvSpPr>
        <p:spPr bwMode="auto">
          <a:xfrm>
            <a:off x="533400" y="6553200"/>
            <a:ext cx="2133600" cy="1524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2"/>
                </a:solidFill>
                <a:latin typeface="Arial Black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mtClean="0"/>
              <a:t>[CS1020 Lecture 0: Course Admin]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0392114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28600"/>
            <a:ext cx="7696200" cy="788988"/>
          </a:xfrm>
        </p:spPr>
        <p:txBody>
          <a:bodyPr/>
          <a:lstStyle/>
          <a:p>
            <a:r>
              <a:rPr lang="en-US" smtClean="0">
                <a:latin typeface="Britannic Bold" panose="020B0903060703020204" pitchFamily="34" charset="0"/>
              </a:rPr>
              <a:t>Textbook</a:t>
            </a:r>
            <a:endParaRPr lang="en-US" dirty="0">
              <a:latin typeface="Britannic Bold" panose="020B0903060703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66786"/>
            <a:ext cx="8229600" cy="938214"/>
          </a:xfrm>
        </p:spPr>
        <p:txBody>
          <a:bodyPr/>
          <a:lstStyle/>
          <a:p>
            <a:r>
              <a:rPr lang="en-US" sz="2800" dirty="0" smtClean="0">
                <a:solidFill>
                  <a:srgbClr val="C00000"/>
                </a:solidFill>
              </a:rPr>
              <a:t>Data Abstraction and Problem Solving with Java: Walls and Mirror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D84BA89-CC61-4F67-A868-148EFD8CC251}" type="slidenum">
              <a:rPr lang="en-US" sz="1600" smtClean="0"/>
              <a:pPr/>
              <a:t>9</a:t>
            </a:fld>
            <a:endParaRPr lang="en-US" sz="16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914400" y="1905000"/>
            <a:ext cx="41910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669925" marR="0" lvl="1" indent="-325438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q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International edition, 3</a:t>
            </a:r>
            <a:r>
              <a:rPr kumimoji="0" lang="en-US" sz="2000" b="0" i="0" u="none" strike="noStrike" kern="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rd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ed</a:t>
            </a:r>
            <a:endParaRPr kumimoji="0" lang="en-US" sz="20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cs typeface="+mn-cs"/>
            </a:endParaRPr>
          </a:p>
          <a:p>
            <a:pPr marL="669925" lvl="1" indent="-325438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Authors: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Janet J. Prichard and </a:t>
            </a:r>
            <a:r>
              <a:rPr lang="en-US" sz="2000" kern="0" dirty="0" smtClean="0"/>
              <a:t>Frank M. Carrano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cs typeface="+mn-cs"/>
            </a:endParaRPr>
          </a:p>
          <a:p>
            <a:pPr marL="669925" marR="0" lvl="1" indent="-325438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q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cs typeface="+mn-cs"/>
              </a:rPr>
              <a:t>Publisher: Pearson</a:t>
            </a:r>
          </a:p>
          <a:p>
            <a:pPr marL="669925" lvl="1" indent="-325438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/>
            </a:pPr>
            <a:r>
              <a:rPr lang="en-US" sz="2000" dirty="0" smtClean="0">
                <a:latin typeface="+mn-lt"/>
              </a:rPr>
              <a:t>ISBN: 9780273751205 </a:t>
            </a:r>
          </a:p>
          <a:p>
            <a:pPr marL="669925" lvl="1" indent="-325438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/>
            </a:pPr>
            <a:r>
              <a:rPr lang="en-US" sz="2000" dirty="0" smtClean="0">
                <a:latin typeface="+mn-lt"/>
              </a:rPr>
              <a:t>Available at NUS Co-op @ Forum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838200" y="4419600"/>
            <a:ext cx="40767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q"/>
              <a:defRPr sz="2600">
                <a:solidFill>
                  <a:schemeClr val="tx1"/>
                </a:solidFill>
                <a:latin typeface="+mn-lt"/>
                <a:cs typeface="+mn-cs"/>
              </a:defRPr>
            </a:lvl2pPr>
            <a:lvl3pPr marL="1022350" indent="-3508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  <a:cs typeface="+mn-cs"/>
              </a:defRPr>
            </a:lvl3pPr>
            <a:lvl4pPr marL="1339850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1681163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1383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5955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0527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5099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n-US" sz="2800" kern="0" smtClean="0">
                <a:solidFill>
                  <a:srgbClr val="C00000"/>
                </a:solidFill>
              </a:rPr>
              <a:t>Textbooks for loan</a:t>
            </a:r>
          </a:p>
          <a:p>
            <a:pPr lvl="1"/>
            <a:r>
              <a:rPr lang="en-US" sz="2400" kern="0" smtClean="0"/>
              <a:t>For needy students</a:t>
            </a:r>
          </a:p>
          <a:p>
            <a:pPr lvl="1"/>
            <a:r>
              <a:rPr lang="en-US" sz="2400" kern="0" smtClean="0"/>
              <a:t>Please refer to IVLE forum for details</a:t>
            </a:r>
            <a:endParaRPr lang="en-US" sz="2400" kern="0" dirty="0" smtClean="0"/>
          </a:p>
        </p:txBody>
      </p:sp>
      <p:sp>
        <p:nvSpPr>
          <p:cNvPr id="11" name="TextBox 10"/>
          <p:cNvSpPr txBox="1"/>
          <p:nvPr/>
        </p:nvSpPr>
        <p:spPr>
          <a:xfrm rot="16200000">
            <a:off x="-549011" y="898790"/>
            <a:ext cx="1946401" cy="523220"/>
          </a:xfrm>
          <a:prstGeom prst="rect">
            <a:avLst/>
          </a:prstGeom>
          <a:solidFill>
            <a:srgbClr val="FFCCFF">
              <a:alpha val="40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99"/>
                </a:solidFill>
                <a:latin typeface="Britannic Bold" panose="020B0903060703020204" pitchFamily="34" charset="0"/>
              </a:rPr>
              <a:t>Resources</a:t>
            </a:r>
            <a:endParaRPr lang="en-US" sz="2800" dirty="0">
              <a:solidFill>
                <a:srgbClr val="000099"/>
              </a:solidFill>
              <a:latin typeface="Britannic Bold" panose="020B0903060703020204" pitchFamily="34" charset="0"/>
            </a:endParaRPr>
          </a:p>
        </p:txBody>
      </p:sp>
      <p:sp>
        <p:nvSpPr>
          <p:cNvPr id="12" name="Footer Placeholder 4"/>
          <p:cNvSpPr txBox="1">
            <a:spLocks/>
          </p:cNvSpPr>
          <p:nvPr/>
        </p:nvSpPr>
        <p:spPr bwMode="auto">
          <a:xfrm>
            <a:off x="533400" y="6553200"/>
            <a:ext cx="2133600" cy="1524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2"/>
                </a:solidFill>
                <a:latin typeface="Arial Black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smtClean="0"/>
              <a:t>[CS1020 Lecture 0: Course Admin]</a:t>
            </a:r>
            <a:endParaRPr lang="en-US" dirty="0" smtClean="0"/>
          </a:p>
        </p:txBody>
      </p:sp>
      <p:pic>
        <p:nvPicPr>
          <p:cNvPr id="13" name="Picture 11" descr="0273751204_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524000"/>
            <a:ext cx="3303588" cy="430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1 - Basic of C++">
  <a:themeElements>
    <a:clrScheme name="L1 - Basic of C++ 9">
      <a:dk1>
        <a:srgbClr val="000000"/>
      </a:dk1>
      <a:lt1>
        <a:srgbClr val="FFFFFF"/>
      </a:lt1>
      <a:dk2>
        <a:srgbClr val="003399"/>
      </a:dk2>
      <a:lt2>
        <a:srgbClr val="666699"/>
      </a:lt2>
      <a:accent1>
        <a:srgbClr val="009999"/>
      </a:accent1>
      <a:accent2>
        <a:srgbClr val="4C6D4E"/>
      </a:accent2>
      <a:accent3>
        <a:srgbClr val="FFFFFF"/>
      </a:accent3>
      <a:accent4>
        <a:srgbClr val="000000"/>
      </a:accent4>
      <a:accent5>
        <a:srgbClr val="AACACA"/>
      </a:accent5>
      <a:accent6>
        <a:srgbClr val="446246"/>
      </a:accent6>
      <a:hlink>
        <a:srgbClr val="4C6D80"/>
      </a:hlink>
      <a:folHlink>
        <a:srgbClr val="B2B2B2"/>
      </a:folHlink>
    </a:clrScheme>
    <a:fontScheme name="L1 - Basic of C++">
      <a:majorFont>
        <a:latin typeface="Garamond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1 - Basic of C++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1 - Basic of C++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1 - Basic of C++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1 - Basic of C++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1 - Basic of C++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1 - Basic of C++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1 - Basic of C++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1 - Basic of C++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1 - Basic of C++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Edge-CS1102c</Template>
  <TotalTime>14261</TotalTime>
  <Words>1376</Words>
  <Application>Microsoft Office PowerPoint</Application>
  <PresentationFormat>On-screen Show (4:3)</PresentationFormat>
  <Paragraphs>323</Paragraphs>
  <Slides>24</Slides>
  <Notes>24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L1 - Basic of C++</vt:lpstr>
      <vt:lpstr>CS1020 Data Structures and Algorithms I Lecture Note #0</vt:lpstr>
      <vt:lpstr>Outline</vt:lpstr>
      <vt:lpstr>Module Overview</vt:lpstr>
      <vt:lpstr>Objectives</vt:lpstr>
      <vt:lpstr>Lecturers</vt:lpstr>
      <vt:lpstr>Module website</vt:lpstr>
      <vt:lpstr>IVLE </vt:lpstr>
      <vt:lpstr>CodeCrunch</vt:lpstr>
      <vt:lpstr>Textbook</vt:lpstr>
      <vt:lpstr>Textbook</vt:lpstr>
      <vt:lpstr>Schedules</vt:lpstr>
      <vt:lpstr>Assessments: Overview</vt:lpstr>
      <vt:lpstr>Laboratory sessions</vt:lpstr>
      <vt:lpstr>Take-home Labs</vt:lpstr>
      <vt:lpstr>Sit-in Labs</vt:lpstr>
      <vt:lpstr>Sit-in Labs: Marking Scheme (1/2)</vt:lpstr>
      <vt:lpstr>Sit-in Labs: Marking Scheme (2/2)</vt:lpstr>
      <vt:lpstr>Practical Exam </vt:lpstr>
      <vt:lpstr>Lab Schedules (Tentative)</vt:lpstr>
      <vt:lpstr>PowerPoint Presentation</vt:lpstr>
      <vt:lpstr>Summary and advice (1/2)</vt:lpstr>
      <vt:lpstr>Summary and advice (2/2)</vt:lpstr>
      <vt:lpstr>Introductory Workshop</vt:lpstr>
      <vt:lpstr>PowerPoint Presentation</vt:lpstr>
    </vt:vector>
  </TitlesOfParts>
  <Company>National University of Singapore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CS1020: Data Structures and Algorithms I</dc:title>
  <dc:creator>Aaron Tan</dc:creator>
  <cp:lastModifiedBy>Tan Tuck Choy</cp:lastModifiedBy>
  <cp:revision>432</cp:revision>
  <cp:lastPrinted>2016-01-08T02:00:58Z</cp:lastPrinted>
  <dcterms:created xsi:type="dcterms:W3CDTF">2001-12-21T08:44:09Z</dcterms:created>
  <dcterms:modified xsi:type="dcterms:W3CDTF">2016-01-25T01:36:19Z</dcterms:modified>
</cp:coreProperties>
</file>