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8" r:id="rId3"/>
    <p:sldId id="257" r:id="rId4"/>
    <p:sldId id="346" r:id="rId5"/>
    <p:sldId id="340" r:id="rId6"/>
    <p:sldId id="339" r:id="rId7"/>
    <p:sldId id="341" r:id="rId8"/>
    <p:sldId id="347" r:id="rId9"/>
    <p:sldId id="33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33CC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0" autoAdjust="0"/>
    <p:restoredTop sz="96524" autoAdjust="0"/>
  </p:normalViewPr>
  <p:slideViewPr>
    <p:cSldViewPr snapToGrid="0">
      <p:cViewPr varScale="1">
        <p:scale>
          <a:sx n="64" d="100"/>
          <a:sy n="64" d="100"/>
        </p:scale>
        <p:origin x="67" y="3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/>
      <dgm:spPr/>
      <dgm:t>
        <a:bodyPr/>
        <a:lstStyle/>
        <a:p>
          <a:r>
            <a:rPr lang="en-US" dirty="0"/>
            <a:t>3.1 Predicates and Quantified Statements I</a:t>
          </a:r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/>
      <dgm:spPr/>
      <dgm:t>
        <a:bodyPr/>
        <a:lstStyle/>
        <a:p>
          <a:r>
            <a:rPr lang="en-US" dirty="0"/>
            <a:t>Predicate; domain; truth set</a:t>
          </a:r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/>
      <dgm:spPr/>
      <dgm:t>
        <a:bodyPr/>
        <a:lstStyle/>
        <a:p>
          <a:r>
            <a:rPr lang="en-US" dirty="0"/>
            <a:t>3.2 Predicates and Quantified Statements II</a:t>
          </a:r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/>
      <dgm:spPr/>
      <dgm:t>
        <a:bodyPr/>
        <a:lstStyle/>
        <a:p>
          <a:r>
            <a:rPr lang="en-US" dirty="0"/>
            <a:t>Negation of quantified statements; negation of universal conditional statements</a:t>
          </a:r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58A43B6F-DE60-4DF8-8397-0C3A8E3D1E67}">
      <dgm:prSet phldrT="[Text]"/>
      <dgm:spPr/>
      <dgm:t>
        <a:bodyPr/>
        <a:lstStyle/>
        <a:p>
          <a:r>
            <a:rPr lang="en-US" dirty="0"/>
            <a:t>Universal conditional statements; Implicit quantification</a:t>
          </a:r>
        </a:p>
      </dgm:t>
    </dgm:pt>
    <dgm:pt modelId="{578542A2-45F1-4006-9AB5-FFA68462A556}" type="parTrans" cxnId="{0683B28B-0359-4C00-AFF0-3ABD3553A471}">
      <dgm:prSet/>
      <dgm:spPr/>
      <dgm:t>
        <a:bodyPr/>
        <a:lstStyle/>
        <a:p>
          <a:endParaRPr lang="en-US"/>
        </a:p>
      </dgm:t>
    </dgm:pt>
    <dgm:pt modelId="{8A6C530E-7229-4411-8939-E9774EA8157D}" type="sibTrans" cxnId="{0683B28B-0359-4C00-AFF0-3ABD3553A471}">
      <dgm:prSet/>
      <dgm:spPr/>
      <dgm:t>
        <a:bodyPr/>
        <a:lstStyle/>
        <a:p>
          <a:endParaRPr lang="en-US"/>
        </a:p>
      </dgm:t>
    </dgm:pt>
    <dgm:pt modelId="{27BD6DE6-A64E-4D10-9273-68986977416E}">
      <dgm:prSet/>
      <dgm:spPr/>
      <dgm:t>
        <a:bodyPr/>
        <a:lstStyle/>
        <a:p>
          <a:r>
            <a:rPr lang="en-US" dirty="0"/>
            <a:t>3.3 Statements with Multiple Quantifiers	</a:t>
          </a:r>
        </a:p>
      </dgm:t>
    </dgm:pt>
    <dgm:pt modelId="{C45F01DC-DAB6-481E-ABF3-6A5B171385BA}" type="parTrans" cxnId="{F8593BB8-040D-45E5-A040-33463384AB91}">
      <dgm:prSet/>
      <dgm:spPr/>
      <dgm:t>
        <a:bodyPr/>
        <a:lstStyle/>
        <a:p>
          <a:endParaRPr lang="en-US"/>
        </a:p>
      </dgm:t>
    </dgm:pt>
    <dgm:pt modelId="{017C8BE8-7444-4868-A355-78BA7F2A9108}" type="sibTrans" cxnId="{F8593BB8-040D-45E5-A040-33463384AB91}">
      <dgm:prSet/>
      <dgm:spPr/>
      <dgm:t>
        <a:bodyPr/>
        <a:lstStyle/>
        <a:p>
          <a:endParaRPr lang="en-US"/>
        </a:p>
      </dgm:t>
    </dgm:pt>
    <dgm:pt modelId="{B0FCDD16-8224-4E79-ABF5-87D73043DDA9}">
      <dgm:prSet/>
      <dgm:spPr/>
      <dgm:t>
        <a:bodyPr/>
        <a:lstStyle/>
        <a:p>
          <a:r>
            <a:rPr lang="en-US" dirty="0"/>
            <a:t>Negations of multiply-quantified statements; order of quantifiers</a:t>
          </a:r>
        </a:p>
      </dgm:t>
    </dgm:pt>
    <dgm:pt modelId="{5B57E8F0-FB3F-4C32-A79D-441557C8A19F}" type="parTrans" cxnId="{51167CE3-784F-425F-A2AD-3FD898503C36}">
      <dgm:prSet/>
      <dgm:spPr/>
      <dgm:t>
        <a:bodyPr/>
        <a:lstStyle/>
        <a:p>
          <a:endParaRPr lang="en-US"/>
        </a:p>
      </dgm:t>
    </dgm:pt>
    <dgm:pt modelId="{3C59DC4E-D43D-487F-83AF-054B96DF5732}" type="sibTrans" cxnId="{51167CE3-784F-425F-A2AD-3FD898503C36}">
      <dgm:prSet/>
      <dgm:spPr/>
      <dgm:t>
        <a:bodyPr/>
        <a:lstStyle/>
        <a:p>
          <a:endParaRPr lang="en-US"/>
        </a:p>
      </dgm:t>
    </dgm:pt>
    <dgm:pt modelId="{006E8510-316B-458A-9BC1-17759118BF14}">
      <dgm:prSet/>
      <dgm:spPr/>
      <dgm:t>
        <a:bodyPr/>
        <a:lstStyle/>
        <a:p>
          <a:r>
            <a:rPr lang="en-US" dirty="0"/>
            <a:t>Prolog</a:t>
          </a:r>
        </a:p>
      </dgm:t>
    </dgm:pt>
    <dgm:pt modelId="{8FEFC947-AA13-46EC-AFCC-4DF9015A334C}" type="parTrans" cxnId="{98BDDB71-FCB7-4F0E-8D9A-0C86EAA96634}">
      <dgm:prSet/>
      <dgm:spPr/>
      <dgm:t>
        <a:bodyPr/>
        <a:lstStyle/>
        <a:p>
          <a:endParaRPr lang="en-US"/>
        </a:p>
      </dgm:t>
    </dgm:pt>
    <dgm:pt modelId="{12DBC6C4-6545-4405-8502-19BB0F51EC30}" type="sibTrans" cxnId="{98BDDB71-FCB7-4F0E-8D9A-0C86EAA96634}">
      <dgm:prSet/>
      <dgm:spPr/>
      <dgm:t>
        <a:bodyPr/>
        <a:lstStyle/>
        <a:p>
          <a:endParaRPr lang="en-US"/>
        </a:p>
      </dgm:t>
    </dgm:pt>
    <dgm:pt modelId="{2D8D9A42-2405-4335-884B-C3A72D7CC801}">
      <dgm:prSet phldrT="[Text]"/>
      <dgm:spPr/>
      <dgm:t>
        <a:bodyPr/>
        <a:lstStyle/>
        <a:p>
          <a:r>
            <a:rPr lang="en-US" dirty="0"/>
            <a:t>Universal quantifier </a:t>
          </a:r>
          <a:r>
            <a:rPr lang="en-SG" dirty="0">
              <a:sym typeface="Symbol" panose="05050102010706020507" pitchFamily="18" charset="2"/>
            </a:rPr>
            <a:t></a:t>
          </a:r>
          <a:r>
            <a:rPr lang="en-US" dirty="0"/>
            <a:t>, existential quantifier </a:t>
          </a:r>
          <a:r>
            <a:rPr lang="en-SG" dirty="0">
              <a:sym typeface="Symbol" panose="05050102010706020507" pitchFamily="18" charset="2"/>
            </a:rPr>
            <a:t></a:t>
          </a:r>
          <a:endParaRPr lang="en-US" dirty="0"/>
        </a:p>
      </dgm:t>
    </dgm:pt>
    <dgm:pt modelId="{7C74206E-2C73-4D28-A60F-E32A8C5F2EB6}" type="parTrans" cxnId="{BA674E7E-F7A3-4076-A293-1A4DF7219686}">
      <dgm:prSet/>
      <dgm:spPr/>
      <dgm:t>
        <a:bodyPr/>
        <a:lstStyle/>
        <a:p>
          <a:endParaRPr lang="en-US"/>
        </a:p>
      </dgm:t>
    </dgm:pt>
    <dgm:pt modelId="{5538DDC9-A4BB-453A-AA0B-762D8DC7EDEC}" type="sibTrans" cxnId="{BA674E7E-F7A3-4076-A293-1A4DF7219686}">
      <dgm:prSet/>
      <dgm:spPr/>
      <dgm:t>
        <a:bodyPr/>
        <a:lstStyle/>
        <a:p>
          <a:endParaRPr lang="en-US"/>
        </a:p>
      </dgm:t>
    </dgm:pt>
    <dgm:pt modelId="{513376AC-F911-466A-AF77-B3B83300D97C}">
      <dgm:prSet phldrT="[Text]"/>
      <dgm:spPr/>
      <dgm:t>
        <a:bodyPr/>
        <a:lstStyle/>
        <a:p>
          <a:r>
            <a:rPr lang="en-US" dirty="0"/>
            <a:t>Vacuous truth of universal statements</a:t>
          </a:r>
        </a:p>
      </dgm:t>
    </dgm:pt>
    <dgm:pt modelId="{D96E67FB-A814-4199-A025-E244EA2891F1}" type="parTrans" cxnId="{DAA0EC1F-B54A-458A-BFD6-5CECADAA6A99}">
      <dgm:prSet/>
      <dgm:spPr/>
      <dgm:t>
        <a:bodyPr/>
        <a:lstStyle/>
        <a:p>
          <a:endParaRPr lang="en-US"/>
        </a:p>
      </dgm:t>
    </dgm:pt>
    <dgm:pt modelId="{9C1CA4E9-589C-40EA-AEB1-B706BAE076E8}" type="sibTrans" cxnId="{DAA0EC1F-B54A-458A-BFD6-5CECADAA6A99}">
      <dgm:prSet/>
      <dgm:spPr/>
      <dgm:t>
        <a:bodyPr/>
        <a:lstStyle/>
        <a:p>
          <a:endParaRPr lang="en-US"/>
        </a:p>
      </dgm:t>
    </dgm:pt>
    <dgm:pt modelId="{E7354E7E-C81A-4E85-82A5-AAB1B9BDF023}">
      <dgm:prSet phldrT="[Text]"/>
      <dgm:spPr/>
      <dgm:t>
        <a:bodyPr/>
        <a:lstStyle/>
        <a:p>
          <a:r>
            <a:rPr lang="en-US" dirty="0"/>
            <a:t>Variants of universal conditional statements  (contrapositive, converse, inverse)</a:t>
          </a:r>
        </a:p>
      </dgm:t>
    </dgm:pt>
    <dgm:pt modelId="{3714DFBC-D870-4277-A7A8-1EF2708045F6}" type="parTrans" cxnId="{B238C78B-E8BC-42F7-AD62-AC8EB13D3320}">
      <dgm:prSet/>
      <dgm:spPr/>
      <dgm:t>
        <a:bodyPr/>
        <a:lstStyle/>
        <a:p>
          <a:endParaRPr lang="en-US"/>
        </a:p>
      </dgm:t>
    </dgm:pt>
    <dgm:pt modelId="{72362CD0-47C8-4D1C-BBBC-394965B03426}" type="sibTrans" cxnId="{B238C78B-E8BC-42F7-AD62-AC8EB13D3320}">
      <dgm:prSet/>
      <dgm:spPr/>
      <dgm:t>
        <a:bodyPr/>
        <a:lstStyle/>
        <a:p>
          <a:endParaRPr lang="en-US"/>
        </a:p>
      </dgm:t>
    </dgm:pt>
    <dgm:pt modelId="{FFA2F980-A39B-4806-8D2F-51BA3370109F}">
      <dgm:prSet phldrT="[Text]"/>
      <dgm:spPr/>
      <dgm:t>
        <a:bodyPr/>
        <a:lstStyle/>
        <a:p>
          <a:r>
            <a:rPr lang="en-US" dirty="0"/>
            <a:t>Necessary and sufficient conditions, only if</a:t>
          </a:r>
        </a:p>
      </dgm:t>
    </dgm:pt>
    <dgm:pt modelId="{DD546EA5-D490-45ED-85F8-D061819726C8}" type="parTrans" cxnId="{EFF33DDC-ECC1-43AD-87D0-1D1E0E216D8B}">
      <dgm:prSet/>
      <dgm:spPr/>
      <dgm:t>
        <a:bodyPr/>
        <a:lstStyle/>
        <a:p>
          <a:endParaRPr lang="en-US"/>
        </a:p>
      </dgm:t>
    </dgm:pt>
    <dgm:pt modelId="{0830619D-FE81-4FF7-9745-DC93EB7C0424}" type="sibTrans" cxnId="{EFF33DDC-ECC1-43AD-87D0-1D1E0E216D8B}">
      <dgm:prSet/>
      <dgm:spPr/>
      <dgm:t>
        <a:bodyPr/>
        <a:lstStyle/>
        <a:p>
          <a:endParaRPr lang="en-US"/>
        </a:p>
      </dgm:t>
    </dgm:pt>
    <dgm:pt modelId="{ADF55BF1-2207-42EA-A91F-034F42C917E8}">
      <dgm:prSet/>
      <dgm:spPr/>
      <dgm:t>
        <a:bodyPr/>
        <a:lstStyle/>
        <a:p>
          <a:r>
            <a:rPr lang="en-US" dirty="0"/>
            <a:t>3.4 Arguments with Quantified Statements</a:t>
          </a:r>
        </a:p>
      </dgm:t>
    </dgm:pt>
    <dgm:pt modelId="{8CEA65A1-908D-43B2-9575-B9F965EB3642}" type="parTrans" cxnId="{12DAC10A-5BBE-4B7C-8B1A-5FB174599222}">
      <dgm:prSet/>
      <dgm:spPr/>
      <dgm:t>
        <a:bodyPr/>
        <a:lstStyle/>
        <a:p>
          <a:endParaRPr lang="en-US"/>
        </a:p>
      </dgm:t>
    </dgm:pt>
    <dgm:pt modelId="{08B1E362-BBA7-4F5A-8FEF-54F78AFED0E5}" type="sibTrans" cxnId="{12DAC10A-5BBE-4B7C-8B1A-5FB174599222}">
      <dgm:prSet/>
      <dgm:spPr/>
      <dgm:t>
        <a:bodyPr/>
        <a:lstStyle/>
        <a:p>
          <a:endParaRPr lang="en-US"/>
        </a:p>
      </dgm:t>
    </dgm:pt>
    <dgm:pt modelId="{4659FB8F-1A94-4457-B691-4E237DF460A1}">
      <dgm:prSet/>
      <dgm:spPr/>
      <dgm:t>
        <a:bodyPr/>
        <a:lstStyle/>
        <a:p>
          <a:r>
            <a:rPr lang="en-US" dirty="0"/>
            <a:t>Universal instantiation; universal modus ponens; universal modus </a:t>
          </a:r>
          <a:r>
            <a:rPr lang="en-US" dirty="0" err="1"/>
            <a:t>tollens</a:t>
          </a:r>
          <a:endParaRPr lang="en-US" dirty="0"/>
        </a:p>
      </dgm:t>
    </dgm:pt>
    <dgm:pt modelId="{B69E66DD-2FE8-446C-B1E6-A48C36DEC71E}" type="parTrans" cxnId="{130FBD5F-C80C-4A75-9F49-A9BDD40BEC33}">
      <dgm:prSet/>
      <dgm:spPr/>
      <dgm:t>
        <a:bodyPr/>
        <a:lstStyle/>
        <a:p>
          <a:endParaRPr lang="en-US"/>
        </a:p>
      </dgm:t>
    </dgm:pt>
    <dgm:pt modelId="{AE1921D4-B128-4F31-AC73-13214B1F561F}" type="sibTrans" cxnId="{130FBD5F-C80C-4A75-9F49-A9BDD40BEC33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</dgm:pt>
    <dgm:pt modelId="{EC610065-CFB3-4CEF-BC1D-8B50BDA86689}" type="pres">
      <dgm:prSet presAssocID="{7F3EE7F4-5CF1-432E-A16A-EF1709181AE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8C4D8D6-E7FC-4E3C-9F84-84133BB46313}" type="pres">
      <dgm:prSet presAssocID="{7F3EE7F4-5CF1-432E-A16A-EF1709181AEB}" presName="childText" presStyleLbl="revTx" presStyleIdx="0" presStyleCnt="4" custScaleY="112927">
        <dgm:presLayoutVars>
          <dgm:bulletEnabled val="1"/>
        </dgm:presLayoutVars>
      </dgm:prSet>
      <dgm:spPr/>
    </dgm:pt>
    <dgm:pt modelId="{2309305B-C855-4771-85E1-9B59415FD537}" type="pres">
      <dgm:prSet presAssocID="{90250D92-EAF1-4F2C-B772-CC48C11D031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6170852-CD95-4A25-B089-D6B307265438}" type="pres">
      <dgm:prSet presAssocID="{90250D92-EAF1-4F2C-B772-CC48C11D0311}" presName="childText" presStyleLbl="revTx" presStyleIdx="1" presStyleCnt="4">
        <dgm:presLayoutVars>
          <dgm:bulletEnabled val="1"/>
        </dgm:presLayoutVars>
      </dgm:prSet>
      <dgm:spPr/>
    </dgm:pt>
    <dgm:pt modelId="{D6C6CA5C-623B-4113-8558-EECF5C4AA422}" type="pres">
      <dgm:prSet presAssocID="{27BD6DE6-A64E-4D10-9273-68986977416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3B6B158-1AE0-4D8B-A702-A8715E021A2A}" type="pres">
      <dgm:prSet presAssocID="{27BD6DE6-A64E-4D10-9273-68986977416E}" presName="childText" presStyleLbl="revTx" presStyleIdx="2" presStyleCnt="4">
        <dgm:presLayoutVars>
          <dgm:bulletEnabled val="1"/>
        </dgm:presLayoutVars>
      </dgm:prSet>
      <dgm:spPr/>
    </dgm:pt>
    <dgm:pt modelId="{9F2421E4-D361-44A0-AC25-766C29141420}" type="pres">
      <dgm:prSet presAssocID="{ADF55BF1-2207-42EA-A91F-034F42C917E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BF239D3-1E4A-4916-8D52-AB44EC718AE2}" type="pres">
      <dgm:prSet presAssocID="{ADF55BF1-2207-42EA-A91F-034F42C917E8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136FC02-1A38-4D50-9B50-1D929A0065DF}" type="presOf" srcId="{6F84F787-5F99-452F-AD9B-0BD6125B0C3D}" destId="{85DAB027-F54C-44DC-BDBE-232ED77CC6C1}" srcOrd="0" destOrd="0" presId="urn:microsoft.com/office/officeart/2005/8/layout/vList2"/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12DAC10A-5BBE-4B7C-8B1A-5FB174599222}" srcId="{6F84F787-5F99-452F-AD9B-0BD6125B0C3D}" destId="{ADF55BF1-2207-42EA-A91F-034F42C917E8}" srcOrd="3" destOrd="0" parTransId="{8CEA65A1-908D-43B2-9575-B9F965EB3642}" sibTransId="{08B1E362-BBA7-4F5A-8FEF-54F78AFED0E5}"/>
    <dgm:cxn modelId="{C67DED16-DFE3-4362-B047-3E4F92774CCA}" type="presOf" srcId="{27BD6DE6-A64E-4D10-9273-68986977416E}" destId="{D6C6CA5C-623B-4113-8558-EECF5C4AA422}" srcOrd="0" destOrd="0" presId="urn:microsoft.com/office/officeart/2005/8/layout/vList2"/>
    <dgm:cxn modelId="{DAA0EC1F-B54A-458A-BFD6-5CECADAA6A99}" srcId="{90250D92-EAF1-4F2C-B772-CC48C11D0311}" destId="{513376AC-F911-466A-AF77-B3B83300D97C}" srcOrd="1" destOrd="0" parTransId="{D96E67FB-A814-4199-A025-E244EA2891F1}" sibTransId="{9C1CA4E9-589C-40EA-AEB1-B706BAE076E8}"/>
    <dgm:cxn modelId="{ADF04E26-3543-49A5-891B-9FB1EF73CB6D}" type="presOf" srcId="{90250D92-EAF1-4F2C-B772-CC48C11D0311}" destId="{2309305B-C855-4771-85E1-9B59415FD537}" srcOrd="0" destOrd="0" presId="urn:microsoft.com/office/officeart/2005/8/layout/vList2"/>
    <dgm:cxn modelId="{146DCE2C-A628-44CF-B44C-1DCBDDA8C9FF}" type="presOf" srcId="{B0FCDD16-8224-4E79-ABF5-87D73043DDA9}" destId="{F3B6B158-1AE0-4D8B-A702-A8715E021A2A}" srcOrd="0" destOrd="0" presId="urn:microsoft.com/office/officeart/2005/8/layout/vList2"/>
    <dgm:cxn modelId="{3224313E-18F2-4B88-9256-F2E22589FFC6}" type="presOf" srcId="{2D8D9A42-2405-4335-884B-C3A72D7CC801}" destId="{48C4D8D6-E7FC-4E3C-9F84-84133BB46313}" srcOrd="0" destOrd="1" presId="urn:microsoft.com/office/officeart/2005/8/layout/vList2"/>
    <dgm:cxn modelId="{130FBD5F-C80C-4A75-9F49-A9BDD40BEC33}" srcId="{ADF55BF1-2207-42EA-A91F-034F42C917E8}" destId="{4659FB8F-1A94-4457-B691-4E237DF460A1}" srcOrd="0" destOrd="0" parTransId="{B69E66DD-2FE8-446C-B1E6-A48C36DEC71E}" sibTransId="{AE1921D4-B128-4F31-AC73-13214B1F561F}"/>
    <dgm:cxn modelId="{10E9BA60-B021-46D8-B6CD-216771B4D513}" type="presOf" srcId="{FFA2F980-A39B-4806-8D2F-51BA3370109F}" destId="{A6170852-CD95-4A25-B089-D6B307265438}" srcOrd="0" destOrd="3" presId="urn:microsoft.com/office/officeart/2005/8/layout/vList2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70AB6647-3A78-43D4-8A43-B8D4236CF243}" type="presOf" srcId="{7F3EE7F4-5CF1-432E-A16A-EF1709181AEB}" destId="{EC610065-CFB3-4CEF-BC1D-8B50BDA86689}" srcOrd="0" destOrd="0" presId="urn:microsoft.com/office/officeart/2005/8/layout/vList2"/>
    <dgm:cxn modelId="{33337F50-DB0A-4847-897E-2FAED68E64FC}" type="presOf" srcId="{513376AC-F911-466A-AF77-B3B83300D97C}" destId="{A6170852-CD95-4A25-B089-D6B307265438}" srcOrd="0" destOrd="1" presId="urn:microsoft.com/office/officeart/2005/8/layout/vList2"/>
    <dgm:cxn modelId="{98BDDB71-FCB7-4F0E-8D9A-0C86EAA96634}" srcId="{27BD6DE6-A64E-4D10-9273-68986977416E}" destId="{006E8510-316B-458A-9BC1-17759118BF14}" srcOrd="1" destOrd="0" parTransId="{8FEFC947-AA13-46EC-AFCC-4DF9015A334C}" sibTransId="{12DBC6C4-6545-4405-8502-19BB0F51EC30}"/>
    <dgm:cxn modelId="{2A5FD477-05DE-4899-AF3C-CE5A5DE45842}" type="presOf" srcId="{4659FB8F-1A94-4457-B691-4E237DF460A1}" destId="{6BF239D3-1E4A-4916-8D52-AB44EC718AE2}" srcOrd="0" destOrd="0" presId="urn:microsoft.com/office/officeart/2005/8/layout/vList2"/>
    <dgm:cxn modelId="{BA674E7E-F7A3-4076-A293-1A4DF7219686}" srcId="{7F3EE7F4-5CF1-432E-A16A-EF1709181AEB}" destId="{2D8D9A42-2405-4335-884B-C3A72D7CC801}" srcOrd="1" destOrd="0" parTransId="{7C74206E-2C73-4D28-A60F-E32A8C5F2EB6}" sibTransId="{5538DDC9-A4BB-453A-AA0B-762D8DC7EDEC}"/>
    <dgm:cxn modelId="{0683B28B-0359-4C00-AFF0-3ABD3553A471}" srcId="{7F3EE7F4-5CF1-432E-A16A-EF1709181AEB}" destId="{58A43B6F-DE60-4DF8-8397-0C3A8E3D1E67}" srcOrd="2" destOrd="0" parTransId="{578542A2-45F1-4006-9AB5-FFA68462A556}" sibTransId="{8A6C530E-7229-4411-8939-E9774EA8157D}"/>
    <dgm:cxn modelId="{B238C78B-E8BC-42F7-AD62-AC8EB13D3320}" srcId="{90250D92-EAF1-4F2C-B772-CC48C11D0311}" destId="{E7354E7E-C81A-4E85-82A5-AAB1B9BDF023}" srcOrd="2" destOrd="0" parTransId="{3714DFBC-D870-4277-A7A8-1EF2708045F6}" sibTransId="{72362CD0-47C8-4D1C-BBBC-394965B03426}"/>
    <dgm:cxn modelId="{661B999A-FF09-4914-83EC-9752A0B6DFBA}" type="presOf" srcId="{E7354E7E-C81A-4E85-82A5-AAB1B9BDF023}" destId="{A6170852-CD95-4A25-B089-D6B307265438}" srcOrd="0" destOrd="2" presId="urn:microsoft.com/office/officeart/2005/8/layout/vList2"/>
    <dgm:cxn modelId="{876AFEAD-EA67-4CF9-A983-954E585CF568}" type="presOf" srcId="{006E8510-316B-458A-9BC1-17759118BF14}" destId="{F3B6B158-1AE0-4D8B-A702-A8715E021A2A}" srcOrd="0" destOrd="1" presId="urn:microsoft.com/office/officeart/2005/8/layout/vList2"/>
    <dgm:cxn modelId="{A32B1BB6-92B0-4366-B170-A5AE63E07314}" type="presOf" srcId="{31D8F70D-89DF-4EF2-95ED-23355DFA290D}" destId="{48C4D8D6-E7FC-4E3C-9F84-84133BB46313}" srcOrd="0" destOrd="0" presId="urn:microsoft.com/office/officeart/2005/8/layout/vList2"/>
    <dgm:cxn modelId="{F8593BB8-040D-45E5-A040-33463384AB91}" srcId="{6F84F787-5F99-452F-AD9B-0BD6125B0C3D}" destId="{27BD6DE6-A64E-4D10-9273-68986977416E}" srcOrd="2" destOrd="0" parTransId="{C45F01DC-DAB6-481E-ABF3-6A5B171385BA}" sibTransId="{017C8BE8-7444-4868-A355-78BA7F2A9108}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C8A05AC8-8A6F-42B8-B263-CC04FAB91599}" type="presOf" srcId="{ADF55BF1-2207-42EA-A91F-034F42C917E8}" destId="{9F2421E4-D361-44A0-AC25-766C29141420}" srcOrd="0" destOrd="0" presId="urn:microsoft.com/office/officeart/2005/8/layout/vList2"/>
    <dgm:cxn modelId="{EFF33DDC-ECC1-43AD-87D0-1D1E0E216D8B}" srcId="{90250D92-EAF1-4F2C-B772-CC48C11D0311}" destId="{FFA2F980-A39B-4806-8D2F-51BA3370109F}" srcOrd="3" destOrd="0" parTransId="{DD546EA5-D490-45ED-85F8-D061819726C8}" sibTransId="{0830619D-FE81-4FF7-9745-DC93EB7C0424}"/>
    <dgm:cxn modelId="{833E3FE2-BEBC-4C7F-823A-35867F1A1DDB}" type="presOf" srcId="{58A43B6F-DE60-4DF8-8397-0C3A8E3D1E67}" destId="{48C4D8D6-E7FC-4E3C-9F84-84133BB46313}" srcOrd="0" destOrd="2" presId="urn:microsoft.com/office/officeart/2005/8/layout/vList2"/>
    <dgm:cxn modelId="{51167CE3-784F-425F-A2AD-3FD898503C36}" srcId="{27BD6DE6-A64E-4D10-9273-68986977416E}" destId="{B0FCDD16-8224-4E79-ABF5-87D73043DDA9}" srcOrd="0" destOrd="0" parTransId="{5B57E8F0-FB3F-4C32-A79D-441557C8A19F}" sibTransId="{3C59DC4E-D43D-487F-83AF-054B96DF5732}"/>
    <dgm:cxn modelId="{6F1A20F1-9292-4C19-B26E-38E2F0663A85}" type="presOf" srcId="{4F0349F7-7124-4645-B7CB-EE5C90341F93}" destId="{A6170852-CD95-4A25-B089-D6B307265438}" srcOrd="0" destOrd="0" presId="urn:microsoft.com/office/officeart/2005/8/layout/vList2"/>
    <dgm:cxn modelId="{641FF6CF-18E6-4917-9E68-B3EE90E6A343}" type="presParOf" srcId="{85DAB027-F54C-44DC-BDBE-232ED77CC6C1}" destId="{EC610065-CFB3-4CEF-BC1D-8B50BDA86689}" srcOrd="0" destOrd="0" presId="urn:microsoft.com/office/officeart/2005/8/layout/vList2"/>
    <dgm:cxn modelId="{AADF9B8A-F4E3-4087-BF5A-48E4E5B75C10}" type="presParOf" srcId="{85DAB027-F54C-44DC-BDBE-232ED77CC6C1}" destId="{48C4D8D6-E7FC-4E3C-9F84-84133BB46313}" srcOrd="1" destOrd="0" presId="urn:microsoft.com/office/officeart/2005/8/layout/vList2"/>
    <dgm:cxn modelId="{FC91255D-65B1-4A4B-8EB7-9F83F5BA69DA}" type="presParOf" srcId="{85DAB027-F54C-44DC-BDBE-232ED77CC6C1}" destId="{2309305B-C855-4771-85E1-9B59415FD537}" srcOrd="2" destOrd="0" presId="urn:microsoft.com/office/officeart/2005/8/layout/vList2"/>
    <dgm:cxn modelId="{BB0C8D00-E4E0-4A9B-BB60-C9A5C011522B}" type="presParOf" srcId="{85DAB027-F54C-44DC-BDBE-232ED77CC6C1}" destId="{A6170852-CD95-4A25-B089-D6B307265438}" srcOrd="3" destOrd="0" presId="urn:microsoft.com/office/officeart/2005/8/layout/vList2"/>
    <dgm:cxn modelId="{1D622E4A-A044-4385-B002-4942E6980DA2}" type="presParOf" srcId="{85DAB027-F54C-44DC-BDBE-232ED77CC6C1}" destId="{D6C6CA5C-623B-4113-8558-EECF5C4AA422}" srcOrd="4" destOrd="0" presId="urn:microsoft.com/office/officeart/2005/8/layout/vList2"/>
    <dgm:cxn modelId="{087399B7-70E3-4319-89C2-2EC91A2A66D0}" type="presParOf" srcId="{85DAB027-F54C-44DC-BDBE-232ED77CC6C1}" destId="{F3B6B158-1AE0-4D8B-A702-A8715E021A2A}" srcOrd="5" destOrd="0" presId="urn:microsoft.com/office/officeart/2005/8/layout/vList2"/>
    <dgm:cxn modelId="{90A66B4E-20E8-47BF-BB1C-BD7B23FBEC4B}" type="presParOf" srcId="{85DAB027-F54C-44DC-BDBE-232ED77CC6C1}" destId="{9F2421E4-D361-44A0-AC25-766C29141420}" srcOrd="6" destOrd="0" presId="urn:microsoft.com/office/officeart/2005/8/layout/vList2"/>
    <dgm:cxn modelId="{DF136F26-20D1-4B70-B7C5-387777F012B3}" type="presParOf" srcId="{85DAB027-F54C-44DC-BDBE-232ED77CC6C1}" destId="{6BF239D3-1E4A-4916-8D52-AB44EC718AE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112005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3.1 Predicates and Quantified Statements I</a:t>
          </a:r>
        </a:p>
      </dsp:txBody>
      <dsp:txXfrm>
        <a:off x="24588" y="136593"/>
        <a:ext cx="7930142" cy="454509"/>
      </dsp:txXfrm>
    </dsp:sp>
    <dsp:sp modelId="{48C4D8D6-E7FC-4E3C-9F84-84133BB46313}">
      <dsp:nvSpPr>
        <dsp:cNvPr id="0" name=""/>
        <dsp:cNvSpPr/>
      </dsp:nvSpPr>
      <dsp:spPr>
        <a:xfrm>
          <a:off x="0" y="615690"/>
          <a:ext cx="7979318" cy="957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Predicate; domain; truth set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Universal quantifier </a:t>
          </a:r>
          <a:r>
            <a:rPr lang="en-SG" sz="1600" kern="1200" dirty="0">
              <a:sym typeface="Symbol" panose="05050102010706020507" pitchFamily="18" charset="2"/>
            </a:rPr>
            <a:t></a:t>
          </a:r>
          <a:r>
            <a:rPr lang="en-US" sz="1600" kern="1200" dirty="0"/>
            <a:t>, existential quantifier </a:t>
          </a:r>
          <a:r>
            <a:rPr lang="en-SG" sz="1600" kern="1200" dirty="0">
              <a:sym typeface="Symbol" panose="05050102010706020507" pitchFamily="18" charset="2"/>
            </a:rPr>
            <a:t>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Universal conditional statements; Implicit quantification</a:t>
          </a:r>
        </a:p>
      </dsp:txBody>
      <dsp:txXfrm>
        <a:off x="0" y="615690"/>
        <a:ext cx="7979318" cy="957242"/>
      </dsp:txXfrm>
    </dsp:sp>
    <dsp:sp modelId="{2309305B-C855-4771-85E1-9B59415FD537}">
      <dsp:nvSpPr>
        <dsp:cNvPr id="0" name=""/>
        <dsp:cNvSpPr/>
      </dsp:nvSpPr>
      <dsp:spPr>
        <a:xfrm>
          <a:off x="0" y="1572933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3.2 Predicates and Quantified Statements II</a:t>
          </a:r>
        </a:p>
      </dsp:txBody>
      <dsp:txXfrm>
        <a:off x="24588" y="1597521"/>
        <a:ext cx="7930142" cy="454509"/>
      </dsp:txXfrm>
    </dsp:sp>
    <dsp:sp modelId="{A6170852-CD95-4A25-B089-D6B307265438}">
      <dsp:nvSpPr>
        <dsp:cNvPr id="0" name=""/>
        <dsp:cNvSpPr/>
      </dsp:nvSpPr>
      <dsp:spPr>
        <a:xfrm>
          <a:off x="0" y="2076618"/>
          <a:ext cx="7979318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Negation of quantified statements; negation of universal conditional statements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Vacuous truth of universal statements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Variants of universal conditional statements  (contrapositive, converse, inverse)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Necessary and sufficient conditions, only if</a:t>
          </a:r>
        </a:p>
      </dsp:txBody>
      <dsp:txXfrm>
        <a:off x="0" y="2076618"/>
        <a:ext cx="7979318" cy="1108485"/>
      </dsp:txXfrm>
    </dsp:sp>
    <dsp:sp modelId="{D6C6CA5C-623B-4113-8558-EECF5C4AA422}">
      <dsp:nvSpPr>
        <dsp:cNvPr id="0" name=""/>
        <dsp:cNvSpPr/>
      </dsp:nvSpPr>
      <dsp:spPr>
        <a:xfrm>
          <a:off x="0" y="3185103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3.3 Statements with Multiple Quantifiers	</a:t>
          </a:r>
        </a:p>
      </dsp:txBody>
      <dsp:txXfrm>
        <a:off x="24588" y="3209691"/>
        <a:ext cx="7930142" cy="454509"/>
      </dsp:txXfrm>
    </dsp:sp>
    <dsp:sp modelId="{F3B6B158-1AE0-4D8B-A702-A8715E021A2A}">
      <dsp:nvSpPr>
        <dsp:cNvPr id="0" name=""/>
        <dsp:cNvSpPr/>
      </dsp:nvSpPr>
      <dsp:spPr>
        <a:xfrm>
          <a:off x="0" y="3688788"/>
          <a:ext cx="7979318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Negations of multiply-quantified statements; order of quantifiers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Prolog</a:t>
          </a:r>
        </a:p>
      </dsp:txBody>
      <dsp:txXfrm>
        <a:off x="0" y="3688788"/>
        <a:ext cx="7979318" cy="554242"/>
      </dsp:txXfrm>
    </dsp:sp>
    <dsp:sp modelId="{9F2421E4-D361-44A0-AC25-766C29141420}">
      <dsp:nvSpPr>
        <dsp:cNvPr id="0" name=""/>
        <dsp:cNvSpPr/>
      </dsp:nvSpPr>
      <dsp:spPr>
        <a:xfrm>
          <a:off x="0" y="4243030"/>
          <a:ext cx="7979318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3.4 Arguments with Quantified Statements</a:t>
          </a:r>
        </a:p>
      </dsp:txBody>
      <dsp:txXfrm>
        <a:off x="24588" y="4267618"/>
        <a:ext cx="7930142" cy="454509"/>
      </dsp:txXfrm>
    </dsp:sp>
    <dsp:sp modelId="{6BF239D3-1E4A-4916-8D52-AB44EC718AE2}">
      <dsp:nvSpPr>
        <dsp:cNvPr id="0" name=""/>
        <dsp:cNvSpPr/>
      </dsp:nvSpPr>
      <dsp:spPr>
        <a:xfrm>
          <a:off x="0" y="4746715"/>
          <a:ext cx="7979318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Universal instantiation; universal modus ponens; universal modus </a:t>
          </a:r>
          <a:r>
            <a:rPr lang="en-US" sz="1600" kern="1200" dirty="0" err="1"/>
            <a:t>tollens</a:t>
          </a:r>
          <a:endParaRPr lang="en-US" sz="1600" kern="1200" dirty="0"/>
        </a:p>
      </dsp:txBody>
      <dsp:txXfrm>
        <a:off x="0" y="4746715"/>
        <a:ext cx="7979318" cy="347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12/8/2018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1439057"/>
          </a:xfrm>
        </p:spPr>
        <p:txBody>
          <a:bodyPr>
            <a:normAutofit fontScale="92500" lnSpcReduction="10000"/>
          </a:bodyPr>
          <a:lstStyle/>
          <a:p>
            <a:r>
              <a:rPr lang="en-SG" sz="3300" dirty="0"/>
              <a:t>Aaron Tan</a:t>
            </a:r>
            <a:endParaRPr lang="en-SG" dirty="0"/>
          </a:p>
          <a:p>
            <a:endParaRPr lang="en-SG" dirty="0"/>
          </a:p>
          <a:p>
            <a:r>
              <a:rPr lang="en-SG" sz="2900" dirty="0"/>
              <a:t>27 – 31 August 2018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1001097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63773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  <a:latin typeface="+mn-lt"/>
              </a:rPr>
              <a:t>3. The Logic of Quantified Statements</a:t>
            </a:r>
            <a:br>
              <a:rPr lang="en-SG" sz="3000" dirty="0">
                <a:solidFill>
                  <a:schemeClr val="bg1"/>
                </a:solidFill>
                <a:latin typeface="+mn-lt"/>
              </a:rPr>
            </a:br>
            <a:r>
              <a:rPr lang="en-SG" sz="3000" dirty="0">
                <a:solidFill>
                  <a:schemeClr val="bg1"/>
                </a:solidFill>
                <a:latin typeface="+mn-lt"/>
              </a:rPr>
              <a:t>Summary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 The Logic of Quantified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77542665"/>
              </p:ext>
            </p:extLst>
          </p:nvPr>
        </p:nvGraphicFramePr>
        <p:xfrm>
          <a:off x="567523" y="998375"/>
          <a:ext cx="7979318" cy="5206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79593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3.1 Predicates and Quantified Statements I</a:t>
            </a:r>
            <a:endParaRPr lang="en-SG" sz="1100" dirty="0">
              <a:solidFill>
                <a:schemeClr val="bg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58657" y="990441"/>
            <a:ext cx="8297514" cy="1598496"/>
            <a:chOff x="993228" y="4598517"/>
            <a:chExt cx="8297514" cy="1598496"/>
          </a:xfrm>
        </p:grpSpPr>
        <p:sp>
          <p:nvSpPr>
            <p:cNvPr id="45" name="Rectangle 44"/>
            <p:cNvSpPr/>
            <p:nvPr/>
          </p:nvSpPr>
          <p:spPr>
            <a:xfrm>
              <a:off x="993228" y="4598517"/>
              <a:ext cx="8297514" cy="159849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93228" y="4598517"/>
              <a:ext cx="8297514" cy="369333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91429" y="4598518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3.1.1 (Predicate)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078240" y="4996684"/>
              <a:ext cx="80500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 </a:t>
              </a:r>
              <a:r>
                <a:rPr lang="en-SG" b="1" dirty="0"/>
                <a:t>predicate</a:t>
              </a:r>
              <a:r>
                <a:rPr lang="en-SG" dirty="0"/>
                <a:t> is a sentence that contains a finite number of variables and becomes a statement when specific values are substituted for the variables.</a:t>
              </a:r>
            </a:p>
            <a:p>
              <a:r>
                <a:rPr lang="en-SG" dirty="0"/>
                <a:t>The </a:t>
              </a:r>
              <a:r>
                <a:rPr lang="en-SG" b="1" dirty="0"/>
                <a:t>domain</a:t>
              </a:r>
              <a:r>
                <a:rPr lang="en-SG" dirty="0"/>
                <a:t> of a predicate variable is the set of all values that may be substituted in place of the variable. 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68163" y="2723178"/>
            <a:ext cx="8288007" cy="1324584"/>
            <a:chOff x="993227" y="4598517"/>
            <a:chExt cx="8288007" cy="1324584"/>
          </a:xfrm>
        </p:grpSpPr>
        <p:sp>
          <p:nvSpPr>
            <p:cNvPr id="50" name="Rectangle 49"/>
            <p:cNvSpPr/>
            <p:nvPr/>
          </p:nvSpPr>
          <p:spPr>
            <a:xfrm>
              <a:off x="993228" y="4598517"/>
              <a:ext cx="8288006" cy="132458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93227" y="4598517"/>
              <a:ext cx="8288007" cy="392895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09374" y="4622080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3.1.2 (Truth set)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09373" y="4999771"/>
              <a:ext cx="80094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a predicate and </a:t>
              </a:r>
              <a:r>
                <a:rPr lang="en-SG" i="1" dirty="0"/>
                <a:t>x</a:t>
              </a:r>
              <a:r>
                <a:rPr lang="en-SG" dirty="0"/>
                <a:t> has domain </a:t>
              </a:r>
              <a:r>
                <a:rPr lang="en-SG" i="1" dirty="0"/>
                <a:t>D</a:t>
              </a:r>
              <a:r>
                <a:rPr lang="en-SG" dirty="0"/>
                <a:t>, the </a:t>
              </a:r>
              <a:r>
                <a:rPr lang="en-SG" b="1" dirty="0"/>
                <a:t>truth set</a:t>
              </a:r>
              <a:r>
                <a:rPr lang="en-SG" dirty="0"/>
                <a:t> is the set of all elements of </a:t>
              </a:r>
              <a:r>
                <a:rPr lang="en-SG" i="1" dirty="0"/>
                <a:t>D</a:t>
              </a:r>
              <a:r>
                <a:rPr lang="en-SG" dirty="0"/>
                <a:t> that make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true when they are substituted for x.</a:t>
              </a:r>
            </a:p>
            <a:p>
              <a:r>
                <a:rPr lang="en-SG" dirty="0"/>
                <a:t>The truth set of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denoted {</a:t>
              </a:r>
              <a:r>
                <a:rPr lang="en-SG" i="1" dirty="0"/>
                <a:t>x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</a:t>
              </a:r>
              <a:r>
                <a:rPr lang="en-SG" dirty="0"/>
                <a:t> </a:t>
              </a:r>
              <a:r>
                <a:rPr lang="en-SG" i="1" dirty="0"/>
                <a:t>D</a:t>
              </a:r>
              <a:r>
                <a:rPr lang="en-SG" dirty="0"/>
                <a:t> |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)}.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68163" y="4226257"/>
            <a:ext cx="8288007" cy="1902708"/>
            <a:chOff x="993227" y="4598517"/>
            <a:chExt cx="8288007" cy="1902708"/>
          </a:xfrm>
        </p:grpSpPr>
        <p:sp>
          <p:nvSpPr>
            <p:cNvPr id="55" name="Rectangle 54"/>
            <p:cNvSpPr/>
            <p:nvPr/>
          </p:nvSpPr>
          <p:spPr>
            <a:xfrm>
              <a:off x="993227" y="4598517"/>
              <a:ext cx="8288007" cy="190270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993227" y="4598517"/>
              <a:ext cx="8288007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09374" y="4598517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3.1.3 (Universal Statement)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09374" y="5023897"/>
              <a:ext cx="800941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be a predicate and </a:t>
              </a:r>
              <a:r>
                <a:rPr lang="en-SG" i="1" dirty="0"/>
                <a:t>D</a:t>
              </a:r>
              <a:r>
                <a:rPr lang="en-SG" dirty="0"/>
                <a:t> the domain of </a:t>
              </a:r>
              <a:r>
                <a:rPr lang="en-SG" i="1" dirty="0"/>
                <a:t>x</a:t>
              </a:r>
              <a:r>
                <a:rPr lang="en-SG" dirty="0"/>
                <a:t>. </a:t>
              </a:r>
            </a:p>
            <a:p>
              <a:r>
                <a:rPr lang="en-SG" dirty="0"/>
                <a:t>A </a:t>
              </a:r>
              <a:r>
                <a:rPr lang="en-SG" b="1" dirty="0"/>
                <a:t>universal statement</a:t>
              </a:r>
              <a:r>
                <a:rPr lang="en-SG" dirty="0"/>
                <a:t> is a statement of the form “</a:t>
              </a:r>
              <a:r>
                <a:rPr lang="en-SG" dirty="0">
                  <a:sym typeface="Symbol" panose="05050102010706020507" pitchFamily="18" charset="2"/>
                </a:rPr>
                <a:t>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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)”.</a:t>
              </a:r>
              <a:endParaRPr lang="en-SG" dirty="0"/>
            </a:p>
            <a:p>
              <a:pPr marL="463550" indent="-231775">
                <a:buFont typeface="Wingdings" panose="05000000000000000000" pitchFamily="2" charset="2"/>
                <a:buChar char="§"/>
              </a:pPr>
              <a:r>
                <a:rPr lang="en-SG" dirty="0"/>
                <a:t>It is defined to be true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true for every </a:t>
              </a:r>
              <a:r>
                <a:rPr lang="en-SG" i="1" dirty="0"/>
                <a:t>x</a:t>
              </a:r>
              <a:r>
                <a:rPr lang="en-SG" dirty="0"/>
                <a:t> in </a:t>
              </a:r>
              <a:r>
                <a:rPr lang="en-SG" i="1" dirty="0"/>
                <a:t>D</a:t>
              </a:r>
              <a:r>
                <a:rPr lang="en-SG" dirty="0"/>
                <a:t>.</a:t>
              </a:r>
            </a:p>
            <a:p>
              <a:pPr marL="463550" indent="-231775">
                <a:buFont typeface="Wingdings" panose="05000000000000000000" pitchFamily="2" charset="2"/>
                <a:buChar char="§"/>
              </a:pPr>
              <a:r>
                <a:rPr lang="en-SG" dirty="0"/>
                <a:t>It is defined to be false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false for at least one </a:t>
              </a:r>
              <a:r>
                <a:rPr lang="en-SG" i="1" dirty="0"/>
                <a:t>x</a:t>
              </a:r>
              <a:r>
                <a:rPr lang="en-SG" dirty="0"/>
                <a:t> in </a:t>
              </a:r>
              <a:r>
                <a:rPr lang="en-SG" i="1" dirty="0"/>
                <a:t>D</a:t>
              </a:r>
              <a:r>
                <a:rPr lang="en-SG" dirty="0"/>
                <a:t>.</a:t>
              </a:r>
            </a:p>
            <a:p>
              <a:r>
                <a:rPr lang="en-SG" dirty="0"/>
                <a:t>A value for </a:t>
              </a:r>
              <a:r>
                <a:rPr lang="en-SG" i="1" dirty="0"/>
                <a:t>x</a:t>
              </a:r>
              <a:r>
                <a:rPr lang="en-SG" dirty="0"/>
                <a:t> for which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false is called a </a:t>
              </a:r>
              <a:r>
                <a:rPr lang="en-SG" b="1" dirty="0"/>
                <a:t>counterexample.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447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3.1 Predicates and Quantified Statements I</a:t>
            </a:r>
            <a:endParaRPr lang="en-SG" sz="1100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68163" y="1080721"/>
            <a:ext cx="8288007" cy="2456705"/>
            <a:chOff x="993227" y="4598517"/>
            <a:chExt cx="8288007" cy="2456705"/>
          </a:xfrm>
        </p:grpSpPr>
        <p:sp>
          <p:nvSpPr>
            <p:cNvPr id="55" name="Rectangle 54"/>
            <p:cNvSpPr/>
            <p:nvPr/>
          </p:nvSpPr>
          <p:spPr>
            <a:xfrm>
              <a:off x="993227" y="4598517"/>
              <a:ext cx="8288007" cy="243473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993227" y="4598517"/>
              <a:ext cx="8288007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09374" y="4598517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3.1.4 (Existential Statement)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09374" y="5023897"/>
              <a:ext cx="8009413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be a predicate and </a:t>
              </a:r>
              <a:r>
                <a:rPr lang="en-SG" i="1" dirty="0"/>
                <a:t>D</a:t>
              </a:r>
              <a:r>
                <a:rPr lang="en-SG" dirty="0"/>
                <a:t> the domain of </a:t>
              </a:r>
              <a:r>
                <a:rPr lang="en-SG" i="1" dirty="0"/>
                <a:t>x</a:t>
              </a:r>
              <a:r>
                <a:rPr lang="en-SG" dirty="0"/>
                <a:t>. </a:t>
              </a:r>
            </a:p>
            <a:p>
              <a:r>
                <a:rPr lang="en-SG" dirty="0"/>
                <a:t>An </a:t>
              </a:r>
              <a:r>
                <a:rPr lang="en-SG" b="1" dirty="0"/>
                <a:t>existential statement</a:t>
              </a:r>
              <a:r>
                <a:rPr lang="en-SG" dirty="0"/>
                <a:t> is a statement of the form “</a:t>
              </a:r>
              <a:r>
                <a:rPr lang="en-SG" dirty="0">
                  <a:sym typeface="Symbol" panose="05050102010706020507" pitchFamily="18" charset="2"/>
                </a:rPr>
                <a:t>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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 such that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)”.</a:t>
              </a:r>
              <a:endParaRPr lang="en-SG" dirty="0"/>
            </a:p>
            <a:p>
              <a:pPr marL="463550" indent="-231775">
                <a:buFont typeface="Wingdings" panose="05000000000000000000" pitchFamily="2" charset="2"/>
                <a:buChar char="§"/>
              </a:pPr>
              <a:r>
                <a:rPr lang="en-SG" dirty="0"/>
                <a:t>It is defined to be true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true for at least one </a:t>
              </a:r>
              <a:r>
                <a:rPr lang="en-SG" i="1" dirty="0"/>
                <a:t>x</a:t>
              </a:r>
              <a:r>
                <a:rPr lang="en-SG" dirty="0"/>
                <a:t> in </a:t>
              </a:r>
              <a:r>
                <a:rPr lang="en-SG" i="1" dirty="0"/>
                <a:t>D</a:t>
              </a:r>
              <a:r>
                <a:rPr lang="en-SG" dirty="0"/>
                <a:t>.</a:t>
              </a:r>
            </a:p>
            <a:p>
              <a:pPr marL="463550" indent="-231775">
                <a:buFont typeface="Wingdings" panose="05000000000000000000" pitchFamily="2" charset="2"/>
                <a:buChar char="§"/>
              </a:pPr>
              <a:r>
                <a:rPr lang="en-SG" dirty="0"/>
                <a:t>It is defined to be false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is false for all </a:t>
              </a:r>
              <a:r>
                <a:rPr lang="en-SG" i="1" dirty="0"/>
                <a:t>x</a:t>
              </a:r>
              <a:r>
                <a:rPr lang="en-SG" dirty="0"/>
                <a:t> in </a:t>
              </a:r>
              <a:r>
                <a:rPr lang="en-SG" i="1" dirty="0"/>
                <a:t>D</a:t>
              </a:r>
              <a:r>
                <a:rPr lang="en-SG" dirty="0"/>
                <a:t>.</a:t>
              </a:r>
            </a:p>
            <a:p>
              <a:pPr marL="463550" indent="-231775">
                <a:buFont typeface="Wingdings" panose="05000000000000000000" pitchFamily="2" charset="2"/>
                <a:buChar char="§"/>
              </a:pPr>
              <a:endParaRPr lang="en-SG" dirty="0"/>
            </a:p>
            <a:p>
              <a:r>
                <a:rPr lang="en-SG" dirty="0">
                  <a:sym typeface="Symbol" panose="05050102010706020507" pitchFamily="18" charset="2"/>
                </a:rPr>
                <a:t>! is the </a:t>
              </a:r>
              <a:r>
                <a:rPr lang="en-SG" b="1" dirty="0">
                  <a:sym typeface="Symbol" panose="05050102010706020507" pitchFamily="18" charset="2"/>
                </a:rPr>
                <a:t>uniqueness quantifier symbol</a:t>
              </a:r>
              <a:r>
                <a:rPr lang="en-SG" dirty="0">
                  <a:sym typeface="Symbol" panose="05050102010706020507" pitchFamily="18" charset="2"/>
                </a:rPr>
                <a:t>. It means “there exists a unique” or “there is one and only one”.</a:t>
              </a:r>
              <a:endParaRPr lang="en-SG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93494" y="3768679"/>
            <a:ext cx="8262675" cy="2090895"/>
            <a:chOff x="421089" y="4598517"/>
            <a:chExt cx="8262675" cy="2090895"/>
          </a:xfrm>
        </p:grpSpPr>
        <p:sp>
          <p:nvSpPr>
            <p:cNvPr id="22" name="Rectangle 21"/>
            <p:cNvSpPr/>
            <p:nvPr/>
          </p:nvSpPr>
          <p:spPr>
            <a:xfrm>
              <a:off x="421089" y="4598519"/>
              <a:ext cx="8262675" cy="209089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1090" y="4598517"/>
              <a:ext cx="8262674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2723" y="4645644"/>
              <a:ext cx="74945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Notation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2724" y="5055905"/>
              <a:ext cx="803859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and </a:t>
              </a:r>
              <a:r>
                <a:rPr lang="en-SG" i="1" dirty="0"/>
                <a:t>Q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be predicates and suppose the common domain of </a:t>
              </a:r>
              <a:r>
                <a:rPr lang="en-SG" i="1" dirty="0"/>
                <a:t>x</a:t>
              </a:r>
              <a:r>
                <a:rPr lang="en-SG" dirty="0"/>
                <a:t> is </a:t>
              </a:r>
              <a:r>
                <a:rPr lang="en-SG" i="1" dirty="0"/>
                <a:t>D</a:t>
              </a:r>
              <a:r>
                <a:rPr lang="en-SG" dirty="0"/>
                <a:t>.</a:t>
              </a:r>
            </a:p>
            <a:p>
              <a:pPr marL="342900" indent="-3429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SG" dirty="0"/>
                <a:t>The notation </a:t>
              </a:r>
              <a:r>
                <a:rPr lang="en-SG" b="1" i="1" dirty="0"/>
                <a:t>P</a:t>
              </a:r>
              <a:r>
                <a:rPr lang="en-SG" b="1" dirty="0"/>
                <a:t>(</a:t>
              </a:r>
              <a:r>
                <a:rPr lang="en-SG" b="1" i="1" dirty="0"/>
                <a:t>x</a:t>
              </a:r>
              <a:r>
                <a:rPr lang="en-SG" b="1" dirty="0"/>
                <a:t>) </a:t>
              </a:r>
              <a:r>
                <a:rPr lang="en-SG" b="1" dirty="0">
                  <a:sym typeface="Symbol" panose="05050102010706020507" pitchFamily="18" charset="2"/>
                </a:rPr>
                <a:t> </a:t>
              </a:r>
              <a:r>
                <a:rPr lang="en-SG" b="1" i="1" dirty="0">
                  <a:sym typeface="Symbol" panose="05050102010706020507" pitchFamily="18" charset="2"/>
                </a:rPr>
                <a:t>Q</a:t>
              </a:r>
              <a:r>
                <a:rPr lang="en-SG" b="1" dirty="0">
                  <a:sym typeface="Symbol" panose="05050102010706020507" pitchFamily="18" charset="2"/>
                </a:rPr>
                <a:t>(</a:t>
              </a:r>
              <a:r>
                <a:rPr lang="en-SG" b="1" i="1" dirty="0">
                  <a:sym typeface="Symbol" panose="05050102010706020507" pitchFamily="18" charset="2"/>
                </a:rPr>
                <a:t>x</a:t>
              </a:r>
              <a:r>
                <a:rPr lang="en-SG" b="1" dirty="0">
                  <a:sym typeface="Symbol" panose="05050102010706020507" pitchFamily="18" charset="2"/>
                </a:rPr>
                <a:t>) </a:t>
              </a:r>
              <a:r>
                <a:rPr lang="en-SG" dirty="0">
                  <a:sym typeface="Symbol" panose="05050102010706020507" pitchFamily="18" charset="2"/>
                </a:rPr>
                <a:t>means that every element in the truth set of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</a:t>
              </a:r>
              <a:r>
                <a:rPr lang="en-SG" dirty="0">
                  <a:sym typeface="Symbol" panose="05050102010706020507" pitchFamily="18" charset="2"/>
                </a:rPr>
                <a:t>is in the truth set of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), or, equivalently, 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</a:t>
              </a:r>
              <a:r>
                <a:rPr lang="en-SG" dirty="0">
                  <a:sym typeface="Symbol" panose="05050102010706020507" pitchFamily="18" charset="2"/>
                </a:rPr>
                <a:t> 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).</a:t>
              </a:r>
              <a:endParaRPr lang="en-SG" dirty="0"/>
            </a:p>
            <a:p>
              <a:pPr marL="342900" indent="-3429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SG" dirty="0"/>
                <a:t>The notation </a:t>
              </a:r>
              <a:r>
                <a:rPr lang="en-SG" b="1" i="1" dirty="0"/>
                <a:t>P</a:t>
              </a:r>
              <a:r>
                <a:rPr lang="en-SG" b="1" dirty="0"/>
                <a:t>(</a:t>
              </a:r>
              <a:r>
                <a:rPr lang="en-SG" b="1" i="1" dirty="0"/>
                <a:t>x</a:t>
              </a:r>
              <a:r>
                <a:rPr lang="en-SG" b="1" dirty="0"/>
                <a:t>) </a:t>
              </a:r>
              <a:r>
                <a:rPr lang="en-SG" b="1" dirty="0">
                  <a:sym typeface="Symbol" panose="05050102010706020507" pitchFamily="18" charset="2"/>
                </a:rPr>
                <a:t> </a:t>
              </a:r>
              <a:r>
                <a:rPr lang="en-SG" b="1" i="1" dirty="0">
                  <a:sym typeface="Symbol" panose="05050102010706020507" pitchFamily="18" charset="2"/>
                </a:rPr>
                <a:t>Q</a:t>
              </a:r>
              <a:r>
                <a:rPr lang="en-SG" b="1" dirty="0">
                  <a:sym typeface="Symbol" panose="05050102010706020507" pitchFamily="18" charset="2"/>
                </a:rPr>
                <a:t>(</a:t>
              </a:r>
              <a:r>
                <a:rPr lang="en-SG" b="1" i="1" dirty="0">
                  <a:sym typeface="Symbol" panose="05050102010706020507" pitchFamily="18" charset="2"/>
                </a:rPr>
                <a:t>x</a:t>
              </a:r>
              <a:r>
                <a:rPr lang="en-SG" b="1" dirty="0">
                  <a:sym typeface="Symbol" panose="05050102010706020507" pitchFamily="18" charset="2"/>
                </a:rPr>
                <a:t>) </a:t>
              </a:r>
              <a:r>
                <a:rPr lang="en-SG" dirty="0">
                  <a:sym typeface="Symbol" panose="05050102010706020507" pitchFamily="18" charset="2"/>
                </a:rPr>
                <a:t>means that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 </a:t>
              </a:r>
              <a:r>
                <a:rPr lang="en-SG" dirty="0">
                  <a:sym typeface="Symbol" panose="05050102010706020507" pitchFamily="18" charset="2"/>
                </a:rPr>
                <a:t>and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 have identical truth sets, or, equivalently, 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</a:t>
              </a:r>
              <a:r>
                <a:rPr lang="en-SG" dirty="0">
                  <a:sym typeface="Symbol" panose="05050102010706020507" pitchFamily="18" charset="2"/>
                </a:rPr>
                <a:t> 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59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3.2 Predicates and Quantified Statements II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15616" y="986625"/>
            <a:ext cx="5798003" cy="2570995"/>
            <a:chOff x="730523" y="4598517"/>
            <a:chExt cx="5798003" cy="2570995"/>
          </a:xfrm>
        </p:grpSpPr>
        <p:sp>
          <p:nvSpPr>
            <p:cNvPr id="11" name="Rectangle 10"/>
            <p:cNvSpPr/>
            <p:nvPr/>
          </p:nvSpPr>
          <p:spPr>
            <a:xfrm>
              <a:off x="730523" y="4598519"/>
              <a:ext cx="5798003" cy="25709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0524" y="4598517"/>
              <a:ext cx="5798002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5868" y="4622080"/>
              <a:ext cx="4956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3.2.1 Negation of a Universal Statement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5867" y="5030465"/>
              <a:ext cx="5298131" cy="2139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negation</a:t>
              </a:r>
              <a:r>
                <a:rPr lang="en-SG" dirty="0"/>
                <a:t> of a statement of the form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/>
                <a:t>	</a:t>
              </a:r>
              <a:r>
                <a:rPr lang="en-SG" dirty="0">
                  <a:sym typeface="Symbol" panose="05050102010706020507" pitchFamily="18" charset="2"/>
                </a:rPr>
                <a:t>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is logically equivalent to a statement of the form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/>
                <a:t>	</a:t>
              </a:r>
              <a:r>
                <a:rPr lang="en-SG" dirty="0">
                  <a:sym typeface="Symbol" panose="05050102010706020507" pitchFamily="18" charset="2"/>
                </a:rPr>
                <a:t>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 such that ~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Symbolically, </a:t>
              </a:r>
            </a:p>
            <a:p>
              <a:pPr>
                <a:spcAft>
                  <a:spcPts val="600"/>
                </a:spcAft>
                <a:tabLst>
                  <a:tab pos="896938" algn="l"/>
                  <a:tab pos="1881188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	~(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))  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 such that ~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315616" y="3729825"/>
            <a:ext cx="5798003" cy="2614050"/>
            <a:chOff x="730523" y="4598517"/>
            <a:chExt cx="5798003" cy="2614050"/>
          </a:xfrm>
        </p:grpSpPr>
        <p:sp>
          <p:nvSpPr>
            <p:cNvPr id="17" name="Rectangle 16"/>
            <p:cNvSpPr/>
            <p:nvPr/>
          </p:nvSpPr>
          <p:spPr>
            <a:xfrm>
              <a:off x="730523" y="4598518"/>
              <a:ext cx="5798003" cy="26140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5798003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98474" y="4645644"/>
              <a:ext cx="52155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3.2.2 Negation of an Existential Statement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98474" y="5073520"/>
              <a:ext cx="5130179" cy="2139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negation</a:t>
              </a:r>
              <a:r>
                <a:rPr lang="en-SG" dirty="0"/>
                <a:t> of a statement of the form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/>
                <a:t>	</a:t>
              </a:r>
              <a:r>
                <a:rPr lang="en-SG" dirty="0">
                  <a:sym typeface="Symbol" panose="05050102010706020507" pitchFamily="18" charset="2"/>
                </a:rPr>
                <a:t>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 such that 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is logically equivalent to a statement of the form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/>
                <a:t>	</a:t>
              </a:r>
              <a:r>
                <a:rPr lang="en-SG" dirty="0">
                  <a:sym typeface="Symbol" panose="05050102010706020507" pitchFamily="18" charset="2"/>
                </a:rPr>
                <a:t>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, ~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</a:p>
            <a:p>
              <a:pPr>
                <a:spcAft>
                  <a:spcPts val="600"/>
                </a:spcAft>
                <a:tabLst>
                  <a:tab pos="1881188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Symbolically, </a:t>
              </a:r>
            </a:p>
            <a:p>
              <a:pPr>
                <a:spcAft>
                  <a:spcPts val="600"/>
                </a:spcAft>
                <a:tabLst>
                  <a:tab pos="896938" algn="l"/>
                  <a:tab pos="1881188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	~(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 such that 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))  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in </a:t>
              </a:r>
              <a:r>
                <a:rPr lang="en-SG" i="1" dirty="0">
                  <a:sym typeface="Symbol" panose="05050102010706020507" pitchFamily="18" charset="2"/>
                </a:rPr>
                <a:t>D</a:t>
              </a:r>
              <a:r>
                <a:rPr lang="en-SG" dirty="0">
                  <a:sym typeface="Symbol" panose="05050102010706020507" pitchFamily="18" charset="2"/>
                </a:rPr>
                <a:t>, ~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758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6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3.2 Predicates and Quantified Statements II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7673" y="920701"/>
            <a:ext cx="8288006" cy="1723549"/>
            <a:chOff x="993228" y="4598517"/>
            <a:chExt cx="8288006" cy="1723549"/>
          </a:xfrm>
        </p:grpSpPr>
        <p:sp>
          <p:nvSpPr>
            <p:cNvPr id="27" name="Rectangle 26"/>
            <p:cNvSpPr/>
            <p:nvPr/>
          </p:nvSpPr>
          <p:spPr>
            <a:xfrm>
              <a:off x="993228" y="4598518"/>
              <a:ext cx="8288006" cy="172354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93228" y="4598517"/>
              <a:ext cx="8288006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3235" y="4598517"/>
              <a:ext cx="70414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3.2.1 (Contrapositive, converse, inverse)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93235" y="4967849"/>
              <a:ext cx="8120050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SG" dirty="0"/>
                <a:t>Consider a statement of the form: 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  </a:t>
              </a:r>
              <a:r>
                <a:rPr lang="en-SG" i="1" dirty="0">
                  <a:sym typeface="Symbol"/>
                </a:rPr>
                <a:t>D</a:t>
              </a:r>
              <a:r>
                <a:rPr lang="en-SG" dirty="0">
                  <a:sym typeface="Symbol"/>
                </a:rPr>
                <a:t>, if </a:t>
              </a:r>
              <a:r>
                <a:rPr lang="en-SG" i="1" dirty="0">
                  <a:sym typeface="Symbol"/>
                </a:rPr>
                <a:t>P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</a:t>
              </a:r>
              <a:r>
                <a:rPr lang="en-SG" i="1" dirty="0">
                  <a:sym typeface="Symbol"/>
                </a:rPr>
                <a:t>Q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).</a:t>
              </a:r>
              <a:endParaRPr lang="en-SG" dirty="0"/>
            </a:p>
            <a:p>
              <a:pPr marL="573088" indent="-341313">
                <a:spcAft>
                  <a:spcPts val="300"/>
                </a:spcAft>
                <a:buFont typeface="+mj-lt"/>
                <a:buAutoNum type="arabicPeriod"/>
              </a:pPr>
              <a:r>
                <a:rPr lang="en-SG" dirty="0"/>
                <a:t>Its </a:t>
              </a:r>
              <a:r>
                <a:rPr lang="en-SG" b="1" dirty="0"/>
                <a:t>contrapositive</a:t>
              </a:r>
              <a:r>
                <a:rPr lang="en-SG" dirty="0"/>
                <a:t> is: 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  </a:t>
              </a:r>
              <a:r>
                <a:rPr lang="en-SG" i="1" dirty="0">
                  <a:sym typeface="Symbol"/>
                </a:rPr>
                <a:t>D</a:t>
              </a:r>
              <a:r>
                <a:rPr lang="en-SG" dirty="0">
                  <a:sym typeface="Symbol"/>
                </a:rPr>
                <a:t>, if ~</a:t>
              </a:r>
              <a:r>
                <a:rPr lang="en-SG" i="1" dirty="0">
                  <a:sym typeface="Symbol"/>
                </a:rPr>
                <a:t>Q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~</a:t>
              </a:r>
              <a:r>
                <a:rPr lang="en-SG" i="1" dirty="0">
                  <a:sym typeface="Symbol"/>
                </a:rPr>
                <a:t>P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).</a:t>
              </a:r>
            </a:p>
            <a:p>
              <a:pPr marL="573088" indent="-341313">
                <a:spcAft>
                  <a:spcPts val="300"/>
                </a:spcAft>
                <a:buFont typeface="+mj-lt"/>
                <a:buAutoNum type="arabicPeriod"/>
              </a:pPr>
              <a:r>
                <a:rPr lang="en-SG" dirty="0">
                  <a:sym typeface="Symbol"/>
                </a:rPr>
                <a:t>Its </a:t>
              </a:r>
              <a:r>
                <a:rPr lang="en-SG" b="1" dirty="0">
                  <a:sym typeface="Symbol"/>
                </a:rPr>
                <a:t>converse</a:t>
              </a:r>
              <a:r>
                <a:rPr lang="en-SG" dirty="0">
                  <a:sym typeface="Symbol"/>
                </a:rPr>
                <a:t> is: 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  </a:t>
              </a:r>
              <a:r>
                <a:rPr lang="en-SG" i="1" dirty="0">
                  <a:sym typeface="Symbol"/>
                </a:rPr>
                <a:t>D</a:t>
              </a:r>
              <a:r>
                <a:rPr lang="en-SG" dirty="0">
                  <a:sym typeface="Symbol"/>
                </a:rPr>
                <a:t>, if </a:t>
              </a:r>
              <a:r>
                <a:rPr lang="en-SG" i="1" dirty="0">
                  <a:sym typeface="Symbol"/>
                </a:rPr>
                <a:t>Q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</a:t>
              </a:r>
              <a:r>
                <a:rPr lang="en-SG" i="1" dirty="0">
                  <a:sym typeface="Symbol"/>
                </a:rPr>
                <a:t>P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).</a:t>
              </a:r>
            </a:p>
            <a:p>
              <a:pPr marL="573088" indent="-341313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>
                  <a:sym typeface="Symbol"/>
                </a:rPr>
                <a:t>Its </a:t>
              </a:r>
              <a:r>
                <a:rPr lang="en-SG" b="1" dirty="0">
                  <a:sym typeface="Symbol"/>
                </a:rPr>
                <a:t>inverse </a:t>
              </a:r>
              <a:r>
                <a:rPr lang="en-SG" dirty="0">
                  <a:sym typeface="Symbol"/>
                </a:rPr>
                <a:t>is: 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  </a:t>
              </a:r>
              <a:r>
                <a:rPr lang="en-SG" i="1" dirty="0">
                  <a:sym typeface="Symbol"/>
                </a:rPr>
                <a:t>D</a:t>
              </a:r>
              <a:r>
                <a:rPr lang="en-SG" dirty="0">
                  <a:sym typeface="Symbol"/>
                </a:rPr>
                <a:t>, if ~</a:t>
              </a:r>
              <a:r>
                <a:rPr lang="en-SG" i="1" dirty="0">
                  <a:sym typeface="Symbol"/>
                </a:rPr>
                <a:t>P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~</a:t>
              </a:r>
              <a:r>
                <a:rPr lang="en-SG" i="1" dirty="0">
                  <a:sym typeface="Symbol"/>
                </a:rPr>
                <a:t>Q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).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68166" y="2862047"/>
            <a:ext cx="8297513" cy="2277548"/>
            <a:chOff x="494602" y="4598516"/>
            <a:chExt cx="8297513" cy="2277548"/>
          </a:xfrm>
        </p:grpSpPr>
        <p:sp>
          <p:nvSpPr>
            <p:cNvPr id="38" name="Rectangle 37"/>
            <p:cNvSpPr/>
            <p:nvPr/>
          </p:nvSpPr>
          <p:spPr>
            <a:xfrm>
              <a:off x="504109" y="4598516"/>
              <a:ext cx="8288005" cy="22775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4110" y="4598517"/>
              <a:ext cx="8288005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4602" y="4598517"/>
              <a:ext cx="7530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3.2.2 (Necessary and Sufficient conditions, Only if)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4109" y="4967849"/>
              <a:ext cx="8213363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4488" indent="-344488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SG" dirty="0"/>
                <a:t>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is a</a:t>
              </a:r>
              <a:r>
                <a:rPr lang="en-SG" dirty="0"/>
                <a:t> </a:t>
              </a:r>
              <a:r>
                <a:rPr lang="en-SG" b="1" dirty="0"/>
                <a:t>sufficient condition</a:t>
              </a:r>
              <a:r>
                <a:rPr lang="en-SG" dirty="0"/>
                <a:t> for </a:t>
              </a:r>
              <a:r>
                <a:rPr lang="en-SG" i="1" dirty="0"/>
                <a:t>s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)” </a:t>
              </a:r>
              <a:br>
                <a:rPr lang="en-SG" dirty="0"/>
              </a:br>
              <a:r>
                <a:rPr lang="en-SG" dirty="0"/>
                <a:t>means 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if 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</a:t>
              </a:r>
              <a:r>
                <a:rPr lang="en-SG" i="1" dirty="0">
                  <a:sym typeface="Symbol"/>
                </a:rPr>
                <a:t>s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)”.</a:t>
              </a:r>
            </a:p>
            <a:p>
              <a:pPr marL="344488" indent="-344488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SG" dirty="0"/>
                <a:t>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is a</a:t>
              </a:r>
              <a:r>
                <a:rPr lang="en-SG" dirty="0"/>
                <a:t> </a:t>
              </a:r>
              <a:r>
                <a:rPr lang="en-SG" b="1" dirty="0"/>
                <a:t>necessary condition</a:t>
              </a:r>
              <a:r>
                <a:rPr lang="en-SG" dirty="0"/>
                <a:t> for </a:t>
              </a:r>
              <a:r>
                <a:rPr lang="en-SG" i="1" dirty="0"/>
                <a:t>s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)” means 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if ~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~</a:t>
              </a:r>
              <a:r>
                <a:rPr lang="en-SG" i="1" dirty="0">
                  <a:sym typeface="Symbol"/>
                </a:rPr>
                <a:t>s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)” or, equivalently, </a:t>
              </a:r>
              <a:r>
                <a:rPr lang="en-SG" dirty="0"/>
                <a:t> 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if </a:t>
              </a:r>
              <a:r>
                <a:rPr lang="en-SG" i="1" dirty="0">
                  <a:sym typeface="Symbol"/>
                </a:rPr>
                <a:t>s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)”.</a:t>
              </a:r>
            </a:p>
            <a:p>
              <a:pPr marL="344488" indent="-344488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SG" dirty="0"/>
                <a:t>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</a:t>
              </a:r>
              <a:r>
                <a:rPr lang="en-SG" b="1" dirty="0"/>
                <a:t>only if</a:t>
              </a:r>
              <a:r>
                <a:rPr lang="en-SG" dirty="0"/>
                <a:t> </a:t>
              </a:r>
              <a:r>
                <a:rPr lang="en-SG" i="1" dirty="0"/>
                <a:t>s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)” means 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if ~</a:t>
              </a:r>
              <a:r>
                <a:rPr lang="en-SG" i="1" dirty="0">
                  <a:sym typeface="Symbol"/>
                </a:rPr>
                <a:t>s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~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)” or, equivalently, </a:t>
              </a:r>
              <a:br>
                <a:rPr lang="en-SG" dirty="0">
                  <a:sym typeface="Symbol"/>
                </a:rPr>
              </a:br>
              <a:r>
                <a:rPr lang="en-SG" dirty="0"/>
                <a:t>“</a:t>
              </a:r>
              <a:r>
                <a:rPr lang="en-SG" dirty="0">
                  <a:sym typeface="Symbol"/>
                </a:rPr>
                <a:t>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, if </a:t>
              </a:r>
              <a:r>
                <a:rPr lang="en-SG" i="1" dirty="0">
                  <a:sym typeface="Symbol"/>
                </a:rPr>
                <a:t>r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 then </a:t>
              </a:r>
              <a:r>
                <a:rPr lang="en-SG" i="1" dirty="0">
                  <a:sym typeface="Symbol"/>
                </a:rPr>
                <a:t>s</a:t>
              </a:r>
              <a:r>
                <a:rPr lang="en-SG" dirty="0">
                  <a:sym typeface="Symbol"/>
                </a:rPr>
                <a:t>(</a:t>
              </a:r>
              <a:r>
                <a:rPr lang="en-SG" i="1" dirty="0">
                  <a:sym typeface="Symbol"/>
                </a:rPr>
                <a:t>x</a:t>
              </a:r>
              <a:r>
                <a:rPr lang="en-SG" dirty="0">
                  <a:sym typeface="Symbol"/>
                </a:rPr>
                <a:t>)”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1537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3.4 Arguments with Quantified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43712" y="974260"/>
            <a:ext cx="7741920" cy="1508105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2000" dirty="0">
                <a:solidFill>
                  <a:srgbClr val="0033CC"/>
                </a:solidFill>
              </a:rPr>
              <a:t>Universal Modus Ponens</a:t>
            </a:r>
          </a:p>
          <a:p>
            <a:pPr>
              <a:tabLst>
                <a:tab pos="463550" algn="l"/>
                <a:tab pos="4121150" algn="l"/>
              </a:tabLst>
            </a:pPr>
            <a:r>
              <a:rPr lang="en-SG" dirty="0"/>
              <a:t>	</a:t>
            </a:r>
            <a:r>
              <a:rPr lang="en-SG" i="1" dirty="0"/>
              <a:t>Formal version	Informal version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/>
              <a:t>	</a:t>
            </a:r>
            <a:r>
              <a:rPr lang="en-SG" dirty="0">
                <a:sym typeface="Symbol" panose="05050102010706020507" pitchFamily="18" charset="2"/>
              </a:rPr>
              <a:t>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, if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then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).	If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true, then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	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 for a particular 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.	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054350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	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).		 	</a:t>
            </a:r>
            <a:r>
              <a:rPr lang="en-SG" i="1" dirty="0">
                <a:sym typeface="Symbol" panose="05050102010706020507" pitchFamily="18" charset="2"/>
              </a:rPr>
              <a:t>a </a:t>
            </a:r>
            <a:r>
              <a:rPr lang="en-SG" dirty="0">
                <a:sym typeface="Symbol" panose="05050102010706020507" pitchFamily="18" charset="2"/>
              </a:rPr>
              <a:t>makes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  <a:endParaRPr lang="en-SG" dirty="0"/>
          </a:p>
        </p:txBody>
      </p:sp>
      <p:sp>
        <p:nvSpPr>
          <p:cNvPr id="45" name="TextBox 44"/>
          <p:cNvSpPr txBox="1"/>
          <p:nvPr/>
        </p:nvSpPr>
        <p:spPr>
          <a:xfrm>
            <a:off x="743713" y="2606801"/>
            <a:ext cx="7741920" cy="1508105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2000" dirty="0">
                <a:solidFill>
                  <a:srgbClr val="0033CC"/>
                </a:solidFill>
              </a:rPr>
              <a:t>Universal Modus </a:t>
            </a:r>
            <a:r>
              <a:rPr lang="en-SG" sz="2000" dirty="0" err="1">
                <a:solidFill>
                  <a:srgbClr val="0033CC"/>
                </a:solidFill>
              </a:rPr>
              <a:t>Tollens</a:t>
            </a:r>
            <a:endParaRPr lang="en-SG" sz="2000" dirty="0">
              <a:solidFill>
                <a:srgbClr val="0033CC"/>
              </a:solidFill>
            </a:endParaRPr>
          </a:p>
          <a:p>
            <a:pPr>
              <a:tabLst>
                <a:tab pos="463550" algn="l"/>
                <a:tab pos="4121150" algn="l"/>
              </a:tabLst>
            </a:pPr>
            <a:r>
              <a:rPr lang="en-SG" dirty="0"/>
              <a:t>	</a:t>
            </a:r>
            <a:r>
              <a:rPr lang="en-SG" i="1" dirty="0"/>
              <a:t>Formal version	Informal version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/>
              <a:t>	</a:t>
            </a:r>
            <a:r>
              <a:rPr lang="en-SG" dirty="0">
                <a:sym typeface="Symbol" panose="05050102010706020507" pitchFamily="18" charset="2"/>
              </a:rPr>
              <a:t>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, if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then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).	If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true, then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	~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 for a particular 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.	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 does not make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054350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	~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).		 	</a:t>
            </a:r>
            <a:r>
              <a:rPr lang="en-SG" i="1" dirty="0">
                <a:sym typeface="Symbol" panose="05050102010706020507" pitchFamily="18" charset="2"/>
              </a:rPr>
              <a:t>a </a:t>
            </a:r>
            <a:r>
              <a:rPr lang="en-SG" dirty="0">
                <a:sym typeface="Symbol" panose="05050102010706020507" pitchFamily="18" charset="2"/>
              </a:rPr>
              <a:t>does not 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  <a:endParaRPr lang="en-SG" dirty="0"/>
          </a:p>
        </p:txBody>
      </p:sp>
      <p:grpSp>
        <p:nvGrpSpPr>
          <p:cNvPr id="46" name="Group 45"/>
          <p:cNvGrpSpPr/>
          <p:nvPr/>
        </p:nvGrpSpPr>
        <p:grpSpPr>
          <a:xfrm>
            <a:off x="246048" y="4297687"/>
            <a:ext cx="8661408" cy="1685152"/>
            <a:chOff x="825278" y="4598517"/>
            <a:chExt cx="8661408" cy="1542798"/>
          </a:xfrm>
        </p:grpSpPr>
        <p:sp>
          <p:nvSpPr>
            <p:cNvPr id="47" name="Rectangle 46"/>
            <p:cNvSpPr/>
            <p:nvPr/>
          </p:nvSpPr>
          <p:spPr>
            <a:xfrm>
              <a:off x="825278" y="4598518"/>
              <a:ext cx="8661408" cy="15427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25278" y="4598517"/>
              <a:ext cx="8661408" cy="373423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80166" y="4613917"/>
              <a:ext cx="4474545" cy="338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3.4.1 (Valid Argument Form)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80166" y="4971940"/>
              <a:ext cx="8318807" cy="1169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>
                  <a:sym typeface="Symbol"/>
                </a:rPr>
                <a:t>To say that </a:t>
              </a:r>
              <a:r>
                <a:rPr lang="en-SG" b="1" dirty="0">
                  <a:sym typeface="Symbol"/>
                </a:rPr>
                <a:t>an argument form is valid</a:t>
              </a:r>
              <a:r>
                <a:rPr lang="en-SG" dirty="0">
                  <a:sym typeface="Symbol"/>
                </a:rPr>
                <a:t> means the following: No matter what particular predicates are substituted for the predicate symbols in its premises, if the resulting premise statements are all true, then the conclusion is also true.</a:t>
              </a:r>
            </a:p>
            <a:p>
              <a:pPr>
                <a:spcAft>
                  <a:spcPts val="600"/>
                </a:spcAft>
              </a:pPr>
              <a:r>
                <a:rPr lang="en-SG" dirty="0">
                  <a:sym typeface="Symbol"/>
                </a:rPr>
                <a:t>An </a:t>
              </a:r>
              <a:r>
                <a:rPr lang="en-SG" b="1" dirty="0">
                  <a:sym typeface="Symbol"/>
                </a:rPr>
                <a:t>argument is called valid </a:t>
              </a:r>
              <a:r>
                <a:rPr lang="en-SG" dirty="0">
                  <a:sym typeface="Symbol"/>
                </a:rPr>
                <a:t>if, and only if, its form is valid.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73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3.4 Arguments with Quantified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9328" y="1073517"/>
            <a:ext cx="7705344" cy="1508105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2000" dirty="0">
                <a:solidFill>
                  <a:srgbClr val="0033CC"/>
                </a:solidFill>
              </a:rPr>
              <a:t>Converse Error (Quantified Form)</a:t>
            </a:r>
          </a:p>
          <a:p>
            <a:pPr>
              <a:tabLst>
                <a:tab pos="463550" algn="l"/>
                <a:tab pos="4121150" algn="l"/>
              </a:tabLst>
            </a:pPr>
            <a:r>
              <a:rPr lang="en-SG" dirty="0"/>
              <a:t>	</a:t>
            </a:r>
            <a:r>
              <a:rPr lang="en-SG" i="1" dirty="0"/>
              <a:t>Formal version	Informal version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/>
              <a:t>	</a:t>
            </a:r>
            <a:r>
              <a:rPr lang="en-SG" dirty="0">
                <a:sym typeface="Symbol" panose="05050102010706020507" pitchFamily="18" charset="2"/>
              </a:rPr>
              <a:t>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, if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then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).	If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true, then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	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 for a particular 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.	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054350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	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).		 	</a:t>
            </a:r>
            <a:r>
              <a:rPr lang="en-SG" i="1" dirty="0">
                <a:sym typeface="Symbol" panose="05050102010706020507" pitchFamily="18" charset="2"/>
              </a:rPr>
              <a:t>a </a:t>
            </a:r>
            <a:r>
              <a:rPr lang="en-SG" dirty="0">
                <a:sym typeface="Symbol" panose="05050102010706020507" pitchFamily="18" charset="2"/>
              </a:rPr>
              <a:t>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  <a:endParaRPr lang="en-SG" dirty="0"/>
          </a:p>
        </p:txBody>
      </p:sp>
      <p:sp>
        <p:nvSpPr>
          <p:cNvPr id="17" name="TextBox 16"/>
          <p:cNvSpPr txBox="1"/>
          <p:nvPr/>
        </p:nvSpPr>
        <p:spPr>
          <a:xfrm>
            <a:off x="719328" y="2885268"/>
            <a:ext cx="7705344" cy="1508105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2000" dirty="0">
                <a:solidFill>
                  <a:srgbClr val="0033CC"/>
                </a:solidFill>
              </a:rPr>
              <a:t>Inverse Error (Quantified Form)</a:t>
            </a:r>
          </a:p>
          <a:p>
            <a:pPr>
              <a:tabLst>
                <a:tab pos="463550" algn="l"/>
                <a:tab pos="4121150" algn="l"/>
              </a:tabLst>
            </a:pPr>
            <a:r>
              <a:rPr lang="en-SG" dirty="0"/>
              <a:t>	</a:t>
            </a:r>
            <a:r>
              <a:rPr lang="en-SG" i="1" dirty="0"/>
              <a:t>Formal version	Informal version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/>
              <a:t>	</a:t>
            </a:r>
            <a:r>
              <a:rPr lang="en-SG" dirty="0">
                <a:sym typeface="Symbol" panose="05050102010706020507" pitchFamily="18" charset="2"/>
              </a:rPr>
              <a:t>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, if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then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).	If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true, then 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 makes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	~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 for a particular 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.	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 does not make </a:t>
            </a:r>
            <a:r>
              <a:rPr lang="en-SG" i="1" dirty="0">
                <a:sym typeface="Symbol" panose="05050102010706020507" pitchFamily="18" charset="2"/>
              </a:rPr>
              <a:t>P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</a:p>
          <a:p>
            <a:pPr>
              <a:tabLst>
                <a:tab pos="173038" algn="l"/>
                <a:tab pos="896938" algn="l"/>
                <a:tab pos="3054350" algn="l"/>
                <a:tab pos="3313113" algn="l"/>
                <a:tab pos="4572000" algn="l"/>
              </a:tabLst>
            </a:pPr>
            <a:r>
              <a:rPr lang="en-SG" dirty="0">
                <a:sym typeface="Symbol" panose="05050102010706020507" pitchFamily="18" charset="2"/>
              </a:rPr>
              <a:t>	~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a</a:t>
            </a:r>
            <a:r>
              <a:rPr lang="en-SG" dirty="0">
                <a:sym typeface="Symbol" panose="05050102010706020507" pitchFamily="18" charset="2"/>
              </a:rPr>
              <a:t>).		 	</a:t>
            </a:r>
            <a:r>
              <a:rPr lang="en-SG" i="1" dirty="0">
                <a:sym typeface="Symbol" panose="05050102010706020507" pitchFamily="18" charset="2"/>
              </a:rPr>
              <a:t>a </a:t>
            </a:r>
            <a:r>
              <a:rPr lang="en-SG" dirty="0">
                <a:sym typeface="Symbol" panose="05050102010706020507" pitchFamily="18" charset="2"/>
              </a:rPr>
              <a:t>does not make </a:t>
            </a:r>
            <a:r>
              <a:rPr lang="en-SG" i="1" dirty="0">
                <a:sym typeface="Symbol" panose="05050102010706020507" pitchFamily="18" charset="2"/>
              </a:rPr>
              <a:t>Q</a:t>
            </a:r>
            <a:r>
              <a:rPr lang="en-SG" dirty="0">
                <a:sym typeface="Symbol" panose="05050102010706020507" pitchFamily="18" charset="2"/>
              </a:rPr>
              <a:t>(</a:t>
            </a:r>
            <a:r>
              <a:rPr lang="en-SG" i="1" dirty="0">
                <a:sym typeface="Symbol" panose="05050102010706020507" pitchFamily="18" charset="2"/>
              </a:rPr>
              <a:t>x</a:t>
            </a:r>
            <a:r>
              <a:rPr lang="en-SG" dirty="0">
                <a:sym typeface="Symbol" panose="05050102010706020507" pitchFamily="18" charset="2"/>
              </a:rPr>
              <a:t>) true.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8374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sp>
        <p:nvSpPr>
          <p:cNvPr id="2" name="TextBox 1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4958</TotalTime>
  <Words>805</Words>
  <Application>Microsoft Office PowerPoint</Application>
  <PresentationFormat>On-screen Show (4:3)</PresentationFormat>
  <Paragraphs>128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 Theme</vt:lpstr>
      <vt:lpstr>3. The Logic of Quantified Statements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Tuck-Choy Aaron TAN</cp:lastModifiedBy>
  <cp:revision>428</cp:revision>
  <cp:lastPrinted>2015-08-19T07:41:13Z</cp:lastPrinted>
  <dcterms:created xsi:type="dcterms:W3CDTF">2015-07-25T11:08:36Z</dcterms:created>
  <dcterms:modified xsi:type="dcterms:W3CDTF">2018-08-12T06:41:50Z</dcterms:modified>
</cp:coreProperties>
</file>