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38" r:id="rId3"/>
    <p:sldId id="257" r:id="rId4"/>
    <p:sldId id="346" r:id="rId5"/>
    <p:sldId id="340" r:id="rId6"/>
    <p:sldId id="339" r:id="rId7"/>
    <p:sldId id="341" r:id="rId8"/>
    <p:sldId id="347" r:id="rId9"/>
    <p:sldId id="348" r:id="rId10"/>
    <p:sldId id="33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0033CC"/>
    <a:srgbClr val="990099"/>
    <a:srgbClr val="FFF2CC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0" autoAdjust="0"/>
    <p:restoredTop sz="96524" autoAdjust="0"/>
  </p:normalViewPr>
  <p:slideViewPr>
    <p:cSldViewPr snapToGrid="0">
      <p:cViewPr varScale="1">
        <p:scale>
          <a:sx n="96" d="100"/>
          <a:sy n="96" d="100"/>
        </p:scale>
        <p:origin x="7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4F787-5F99-452F-AD9B-0BD6125B0C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EE7F4-5CF1-432E-A16A-EF1709181AEB}">
      <dgm:prSet phldrT="[Text]"/>
      <dgm:spPr/>
      <dgm:t>
        <a:bodyPr/>
        <a:lstStyle/>
        <a:p>
          <a:r>
            <a:rPr lang="en-US" dirty="0"/>
            <a:t>3.1 Predicates and Quantified Statements I</a:t>
          </a:r>
        </a:p>
      </dgm:t>
    </dgm:pt>
    <dgm:pt modelId="{41F9131A-82C0-45B3-84EB-25C445DFB798}" type="parTrans" cxnId="{AF0007C4-DDEA-4E0C-9924-8AFC19D30F0F}">
      <dgm:prSet/>
      <dgm:spPr/>
      <dgm:t>
        <a:bodyPr/>
        <a:lstStyle/>
        <a:p>
          <a:endParaRPr lang="en-US"/>
        </a:p>
      </dgm:t>
    </dgm:pt>
    <dgm:pt modelId="{C7FB9F7D-C9D7-4F24-801C-51D68C64976A}" type="sibTrans" cxnId="{AF0007C4-DDEA-4E0C-9924-8AFC19D30F0F}">
      <dgm:prSet/>
      <dgm:spPr/>
      <dgm:t>
        <a:bodyPr/>
        <a:lstStyle/>
        <a:p>
          <a:endParaRPr lang="en-US"/>
        </a:p>
      </dgm:t>
    </dgm:pt>
    <dgm:pt modelId="{31D8F70D-89DF-4EF2-95ED-23355DFA290D}">
      <dgm:prSet phldrT="[Text]"/>
      <dgm:spPr/>
      <dgm:t>
        <a:bodyPr/>
        <a:lstStyle/>
        <a:p>
          <a:r>
            <a:rPr lang="en-US" dirty="0"/>
            <a:t>Predicate; domain; truth set</a:t>
          </a:r>
        </a:p>
      </dgm:t>
    </dgm:pt>
    <dgm:pt modelId="{4118F54B-9884-43E0-B07A-843CD0E5ADB0}" type="parTrans" cxnId="{BA1EED61-5785-4913-87C2-607BB9D65C7A}">
      <dgm:prSet/>
      <dgm:spPr/>
      <dgm:t>
        <a:bodyPr/>
        <a:lstStyle/>
        <a:p>
          <a:endParaRPr lang="en-US"/>
        </a:p>
      </dgm:t>
    </dgm:pt>
    <dgm:pt modelId="{D8AC031E-BB32-4D50-AFAA-EC4C772735F0}" type="sibTrans" cxnId="{BA1EED61-5785-4913-87C2-607BB9D65C7A}">
      <dgm:prSet/>
      <dgm:spPr/>
      <dgm:t>
        <a:bodyPr/>
        <a:lstStyle/>
        <a:p>
          <a:endParaRPr lang="en-US"/>
        </a:p>
      </dgm:t>
    </dgm:pt>
    <dgm:pt modelId="{90250D92-EAF1-4F2C-B772-CC48C11D0311}">
      <dgm:prSet phldrT="[Text]"/>
      <dgm:spPr/>
      <dgm:t>
        <a:bodyPr/>
        <a:lstStyle/>
        <a:p>
          <a:r>
            <a:rPr lang="en-US" dirty="0"/>
            <a:t>3.2 Predicates and Quantified Statements II</a:t>
          </a:r>
        </a:p>
      </dgm:t>
    </dgm:pt>
    <dgm:pt modelId="{C1AE61F7-B862-470C-A4DB-65F078287B01}" type="parTrans" cxnId="{BE55A903-595D-4A8D-9E2D-31C0043369DE}">
      <dgm:prSet/>
      <dgm:spPr/>
      <dgm:t>
        <a:bodyPr/>
        <a:lstStyle/>
        <a:p>
          <a:endParaRPr lang="en-US"/>
        </a:p>
      </dgm:t>
    </dgm:pt>
    <dgm:pt modelId="{AC977458-9D6E-44DC-99C5-F628B9176A90}" type="sibTrans" cxnId="{BE55A903-595D-4A8D-9E2D-31C0043369DE}">
      <dgm:prSet/>
      <dgm:spPr/>
      <dgm:t>
        <a:bodyPr/>
        <a:lstStyle/>
        <a:p>
          <a:endParaRPr lang="en-US"/>
        </a:p>
      </dgm:t>
    </dgm:pt>
    <dgm:pt modelId="{4F0349F7-7124-4645-B7CB-EE5C90341F93}">
      <dgm:prSet phldrT="[Text]"/>
      <dgm:spPr/>
      <dgm:t>
        <a:bodyPr/>
        <a:lstStyle/>
        <a:p>
          <a:r>
            <a:rPr lang="en-US" dirty="0"/>
            <a:t>Negation of quantified statements; negation of universal conditional statements</a:t>
          </a:r>
        </a:p>
      </dgm:t>
    </dgm:pt>
    <dgm:pt modelId="{0768AB17-249D-4D7B-9E2E-F1DF4E858B00}" type="parTrans" cxnId="{31F10C05-64EB-4924-B8E0-6160CF825C6F}">
      <dgm:prSet/>
      <dgm:spPr/>
      <dgm:t>
        <a:bodyPr/>
        <a:lstStyle/>
        <a:p>
          <a:endParaRPr lang="en-US"/>
        </a:p>
      </dgm:t>
    </dgm:pt>
    <dgm:pt modelId="{81FB1A49-7F85-4AFF-A847-F85C470A74AF}" type="sibTrans" cxnId="{31F10C05-64EB-4924-B8E0-6160CF825C6F}">
      <dgm:prSet/>
      <dgm:spPr/>
      <dgm:t>
        <a:bodyPr/>
        <a:lstStyle/>
        <a:p>
          <a:endParaRPr lang="en-US"/>
        </a:p>
      </dgm:t>
    </dgm:pt>
    <dgm:pt modelId="{58A43B6F-DE60-4DF8-8397-0C3A8E3D1E67}">
      <dgm:prSet phldrT="[Text]"/>
      <dgm:spPr/>
      <dgm:t>
        <a:bodyPr/>
        <a:lstStyle/>
        <a:p>
          <a:r>
            <a:rPr lang="en-US" dirty="0"/>
            <a:t>Universal conditional statements; Implicit quantification</a:t>
          </a:r>
        </a:p>
      </dgm:t>
    </dgm:pt>
    <dgm:pt modelId="{578542A2-45F1-4006-9AB5-FFA68462A556}" type="parTrans" cxnId="{0683B28B-0359-4C00-AFF0-3ABD3553A471}">
      <dgm:prSet/>
      <dgm:spPr/>
      <dgm:t>
        <a:bodyPr/>
        <a:lstStyle/>
        <a:p>
          <a:endParaRPr lang="en-US"/>
        </a:p>
      </dgm:t>
    </dgm:pt>
    <dgm:pt modelId="{8A6C530E-7229-4411-8939-E9774EA8157D}" type="sibTrans" cxnId="{0683B28B-0359-4C00-AFF0-3ABD3553A471}">
      <dgm:prSet/>
      <dgm:spPr/>
      <dgm:t>
        <a:bodyPr/>
        <a:lstStyle/>
        <a:p>
          <a:endParaRPr lang="en-US"/>
        </a:p>
      </dgm:t>
    </dgm:pt>
    <dgm:pt modelId="{27BD6DE6-A64E-4D10-9273-68986977416E}">
      <dgm:prSet/>
      <dgm:spPr/>
      <dgm:t>
        <a:bodyPr/>
        <a:lstStyle/>
        <a:p>
          <a:r>
            <a:rPr lang="en-US" dirty="0"/>
            <a:t>3.3 Statements with Multiple Quantifiers	</a:t>
          </a:r>
        </a:p>
      </dgm:t>
    </dgm:pt>
    <dgm:pt modelId="{C45F01DC-DAB6-481E-ABF3-6A5B171385BA}" type="parTrans" cxnId="{F8593BB8-040D-45E5-A040-33463384AB91}">
      <dgm:prSet/>
      <dgm:spPr/>
      <dgm:t>
        <a:bodyPr/>
        <a:lstStyle/>
        <a:p>
          <a:endParaRPr lang="en-US"/>
        </a:p>
      </dgm:t>
    </dgm:pt>
    <dgm:pt modelId="{017C8BE8-7444-4868-A355-78BA7F2A9108}" type="sibTrans" cxnId="{F8593BB8-040D-45E5-A040-33463384AB91}">
      <dgm:prSet/>
      <dgm:spPr/>
      <dgm:t>
        <a:bodyPr/>
        <a:lstStyle/>
        <a:p>
          <a:endParaRPr lang="en-US"/>
        </a:p>
      </dgm:t>
    </dgm:pt>
    <dgm:pt modelId="{B0FCDD16-8224-4E79-ABF5-87D73043DDA9}">
      <dgm:prSet/>
      <dgm:spPr/>
      <dgm:t>
        <a:bodyPr/>
        <a:lstStyle/>
        <a:p>
          <a:r>
            <a:rPr lang="en-US" dirty="0"/>
            <a:t>Negations of multiply-quantified statements; order of quantifiers</a:t>
          </a:r>
        </a:p>
      </dgm:t>
    </dgm:pt>
    <dgm:pt modelId="{5B57E8F0-FB3F-4C32-A79D-441557C8A19F}" type="parTrans" cxnId="{51167CE3-784F-425F-A2AD-3FD898503C36}">
      <dgm:prSet/>
      <dgm:spPr/>
      <dgm:t>
        <a:bodyPr/>
        <a:lstStyle/>
        <a:p>
          <a:endParaRPr lang="en-US"/>
        </a:p>
      </dgm:t>
    </dgm:pt>
    <dgm:pt modelId="{3C59DC4E-D43D-487F-83AF-054B96DF5732}" type="sibTrans" cxnId="{51167CE3-784F-425F-A2AD-3FD898503C36}">
      <dgm:prSet/>
      <dgm:spPr/>
      <dgm:t>
        <a:bodyPr/>
        <a:lstStyle/>
        <a:p>
          <a:endParaRPr lang="en-US"/>
        </a:p>
      </dgm:t>
    </dgm:pt>
    <dgm:pt modelId="{006E8510-316B-458A-9BC1-17759118BF14}">
      <dgm:prSet/>
      <dgm:spPr/>
      <dgm:t>
        <a:bodyPr/>
        <a:lstStyle/>
        <a:p>
          <a:r>
            <a:rPr lang="en-US" dirty="0"/>
            <a:t>Prolog</a:t>
          </a:r>
        </a:p>
      </dgm:t>
    </dgm:pt>
    <dgm:pt modelId="{8FEFC947-AA13-46EC-AFCC-4DF9015A334C}" type="parTrans" cxnId="{98BDDB71-FCB7-4F0E-8D9A-0C86EAA96634}">
      <dgm:prSet/>
      <dgm:spPr/>
      <dgm:t>
        <a:bodyPr/>
        <a:lstStyle/>
        <a:p>
          <a:endParaRPr lang="en-US"/>
        </a:p>
      </dgm:t>
    </dgm:pt>
    <dgm:pt modelId="{12DBC6C4-6545-4405-8502-19BB0F51EC30}" type="sibTrans" cxnId="{98BDDB71-FCB7-4F0E-8D9A-0C86EAA96634}">
      <dgm:prSet/>
      <dgm:spPr/>
      <dgm:t>
        <a:bodyPr/>
        <a:lstStyle/>
        <a:p>
          <a:endParaRPr lang="en-US"/>
        </a:p>
      </dgm:t>
    </dgm:pt>
    <dgm:pt modelId="{2D8D9A42-2405-4335-884B-C3A72D7CC801}">
      <dgm:prSet phldrT="[Text]"/>
      <dgm:spPr/>
      <dgm:t>
        <a:bodyPr/>
        <a:lstStyle/>
        <a:p>
          <a:r>
            <a:rPr lang="en-US" dirty="0"/>
            <a:t>Universal quantifier </a:t>
          </a:r>
          <a:r>
            <a:rPr lang="en-SG" dirty="0">
              <a:sym typeface="Symbol" panose="05050102010706020507" pitchFamily="18" charset="2"/>
            </a:rPr>
            <a:t></a:t>
          </a:r>
          <a:r>
            <a:rPr lang="en-US" dirty="0"/>
            <a:t>, existential quantifier </a:t>
          </a:r>
          <a:r>
            <a:rPr lang="en-SG" dirty="0">
              <a:sym typeface="Symbol" panose="05050102010706020507" pitchFamily="18" charset="2"/>
            </a:rPr>
            <a:t></a:t>
          </a:r>
          <a:endParaRPr lang="en-US" dirty="0"/>
        </a:p>
      </dgm:t>
    </dgm:pt>
    <dgm:pt modelId="{7C74206E-2C73-4D28-A60F-E32A8C5F2EB6}" type="parTrans" cxnId="{BA674E7E-F7A3-4076-A293-1A4DF7219686}">
      <dgm:prSet/>
      <dgm:spPr/>
      <dgm:t>
        <a:bodyPr/>
        <a:lstStyle/>
        <a:p>
          <a:endParaRPr lang="en-US"/>
        </a:p>
      </dgm:t>
    </dgm:pt>
    <dgm:pt modelId="{5538DDC9-A4BB-453A-AA0B-762D8DC7EDEC}" type="sibTrans" cxnId="{BA674E7E-F7A3-4076-A293-1A4DF7219686}">
      <dgm:prSet/>
      <dgm:spPr/>
      <dgm:t>
        <a:bodyPr/>
        <a:lstStyle/>
        <a:p>
          <a:endParaRPr lang="en-US"/>
        </a:p>
      </dgm:t>
    </dgm:pt>
    <dgm:pt modelId="{513376AC-F911-466A-AF77-B3B83300D97C}">
      <dgm:prSet phldrT="[Text]"/>
      <dgm:spPr/>
      <dgm:t>
        <a:bodyPr/>
        <a:lstStyle/>
        <a:p>
          <a:r>
            <a:rPr lang="en-US" dirty="0"/>
            <a:t>Vacuous truth of universal statements</a:t>
          </a:r>
        </a:p>
      </dgm:t>
    </dgm:pt>
    <dgm:pt modelId="{D96E67FB-A814-4199-A025-E244EA2891F1}" type="parTrans" cxnId="{DAA0EC1F-B54A-458A-BFD6-5CECADAA6A99}">
      <dgm:prSet/>
      <dgm:spPr/>
      <dgm:t>
        <a:bodyPr/>
        <a:lstStyle/>
        <a:p>
          <a:endParaRPr lang="en-US"/>
        </a:p>
      </dgm:t>
    </dgm:pt>
    <dgm:pt modelId="{9C1CA4E9-589C-40EA-AEB1-B706BAE076E8}" type="sibTrans" cxnId="{DAA0EC1F-B54A-458A-BFD6-5CECADAA6A99}">
      <dgm:prSet/>
      <dgm:spPr/>
      <dgm:t>
        <a:bodyPr/>
        <a:lstStyle/>
        <a:p>
          <a:endParaRPr lang="en-US"/>
        </a:p>
      </dgm:t>
    </dgm:pt>
    <dgm:pt modelId="{E7354E7E-C81A-4E85-82A5-AAB1B9BDF023}">
      <dgm:prSet phldrT="[Text]"/>
      <dgm:spPr/>
      <dgm:t>
        <a:bodyPr/>
        <a:lstStyle/>
        <a:p>
          <a:r>
            <a:rPr lang="en-US" dirty="0"/>
            <a:t>Variants of universal conditional statements  (contrapositive, converse, inverse)</a:t>
          </a:r>
        </a:p>
      </dgm:t>
    </dgm:pt>
    <dgm:pt modelId="{3714DFBC-D870-4277-A7A8-1EF2708045F6}" type="parTrans" cxnId="{B238C78B-E8BC-42F7-AD62-AC8EB13D3320}">
      <dgm:prSet/>
      <dgm:spPr/>
      <dgm:t>
        <a:bodyPr/>
        <a:lstStyle/>
        <a:p>
          <a:endParaRPr lang="en-US"/>
        </a:p>
      </dgm:t>
    </dgm:pt>
    <dgm:pt modelId="{72362CD0-47C8-4D1C-BBBC-394965B03426}" type="sibTrans" cxnId="{B238C78B-E8BC-42F7-AD62-AC8EB13D3320}">
      <dgm:prSet/>
      <dgm:spPr/>
      <dgm:t>
        <a:bodyPr/>
        <a:lstStyle/>
        <a:p>
          <a:endParaRPr lang="en-US"/>
        </a:p>
      </dgm:t>
    </dgm:pt>
    <dgm:pt modelId="{FFA2F980-A39B-4806-8D2F-51BA3370109F}">
      <dgm:prSet phldrT="[Text]"/>
      <dgm:spPr/>
      <dgm:t>
        <a:bodyPr/>
        <a:lstStyle/>
        <a:p>
          <a:r>
            <a:rPr lang="en-US" dirty="0"/>
            <a:t>Necessary and sufficient conditions, only if</a:t>
          </a:r>
        </a:p>
      </dgm:t>
    </dgm:pt>
    <dgm:pt modelId="{DD546EA5-D490-45ED-85F8-D061819726C8}" type="parTrans" cxnId="{EFF33DDC-ECC1-43AD-87D0-1D1E0E216D8B}">
      <dgm:prSet/>
      <dgm:spPr/>
      <dgm:t>
        <a:bodyPr/>
        <a:lstStyle/>
        <a:p>
          <a:endParaRPr lang="en-US"/>
        </a:p>
      </dgm:t>
    </dgm:pt>
    <dgm:pt modelId="{0830619D-FE81-4FF7-9745-DC93EB7C0424}" type="sibTrans" cxnId="{EFF33DDC-ECC1-43AD-87D0-1D1E0E216D8B}">
      <dgm:prSet/>
      <dgm:spPr/>
      <dgm:t>
        <a:bodyPr/>
        <a:lstStyle/>
        <a:p>
          <a:endParaRPr lang="en-US"/>
        </a:p>
      </dgm:t>
    </dgm:pt>
    <dgm:pt modelId="{ADF55BF1-2207-42EA-A91F-034F42C917E8}">
      <dgm:prSet/>
      <dgm:spPr/>
      <dgm:t>
        <a:bodyPr/>
        <a:lstStyle/>
        <a:p>
          <a:r>
            <a:rPr lang="en-US" dirty="0"/>
            <a:t>3.4 Arguments with Quantified Statements</a:t>
          </a:r>
        </a:p>
      </dgm:t>
    </dgm:pt>
    <dgm:pt modelId="{8CEA65A1-908D-43B2-9575-B9F965EB3642}" type="parTrans" cxnId="{12DAC10A-5BBE-4B7C-8B1A-5FB174599222}">
      <dgm:prSet/>
      <dgm:spPr/>
      <dgm:t>
        <a:bodyPr/>
        <a:lstStyle/>
        <a:p>
          <a:endParaRPr lang="en-US"/>
        </a:p>
      </dgm:t>
    </dgm:pt>
    <dgm:pt modelId="{08B1E362-BBA7-4F5A-8FEF-54F78AFED0E5}" type="sibTrans" cxnId="{12DAC10A-5BBE-4B7C-8B1A-5FB174599222}">
      <dgm:prSet/>
      <dgm:spPr/>
      <dgm:t>
        <a:bodyPr/>
        <a:lstStyle/>
        <a:p>
          <a:endParaRPr lang="en-US"/>
        </a:p>
      </dgm:t>
    </dgm:pt>
    <dgm:pt modelId="{4659FB8F-1A94-4457-B691-4E237DF460A1}">
      <dgm:prSet/>
      <dgm:spPr/>
      <dgm:t>
        <a:bodyPr/>
        <a:lstStyle/>
        <a:p>
          <a:r>
            <a:rPr lang="en-US" dirty="0"/>
            <a:t>Universal instantiation; universal modus ponens; universal modus </a:t>
          </a:r>
          <a:r>
            <a:rPr lang="en-US" dirty="0" err="1"/>
            <a:t>tollens</a:t>
          </a:r>
          <a:endParaRPr lang="en-US" dirty="0"/>
        </a:p>
      </dgm:t>
    </dgm:pt>
    <dgm:pt modelId="{B69E66DD-2FE8-446C-B1E6-A48C36DEC71E}" type="parTrans" cxnId="{130FBD5F-C80C-4A75-9F49-A9BDD40BEC33}">
      <dgm:prSet/>
      <dgm:spPr/>
      <dgm:t>
        <a:bodyPr/>
        <a:lstStyle/>
        <a:p>
          <a:endParaRPr lang="en-US"/>
        </a:p>
      </dgm:t>
    </dgm:pt>
    <dgm:pt modelId="{AE1921D4-B128-4F31-AC73-13214B1F561F}" type="sibTrans" cxnId="{130FBD5F-C80C-4A75-9F49-A9BDD40BEC33}">
      <dgm:prSet/>
      <dgm:spPr/>
      <dgm:t>
        <a:bodyPr/>
        <a:lstStyle/>
        <a:p>
          <a:endParaRPr lang="en-US"/>
        </a:p>
      </dgm:t>
    </dgm:pt>
    <dgm:pt modelId="{85DAB027-F54C-44DC-BDBE-232ED77CC6C1}" type="pres">
      <dgm:prSet presAssocID="{6F84F787-5F99-452F-AD9B-0BD6125B0C3D}" presName="linear" presStyleCnt="0">
        <dgm:presLayoutVars>
          <dgm:animLvl val="lvl"/>
          <dgm:resizeHandles val="exact"/>
        </dgm:presLayoutVars>
      </dgm:prSet>
      <dgm:spPr/>
    </dgm:pt>
    <dgm:pt modelId="{EC610065-CFB3-4CEF-BC1D-8B50BDA86689}" type="pres">
      <dgm:prSet presAssocID="{7F3EE7F4-5CF1-432E-A16A-EF1709181AE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8C4D8D6-E7FC-4E3C-9F84-84133BB46313}" type="pres">
      <dgm:prSet presAssocID="{7F3EE7F4-5CF1-432E-A16A-EF1709181AEB}" presName="childText" presStyleLbl="revTx" presStyleIdx="0" presStyleCnt="4" custScaleY="112927">
        <dgm:presLayoutVars>
          <dgm:bulletEnabled val="1"/>
        </dgm:presLayoutVars>
      </dgm:prSet>
      <dgm:spPr/>
    </dgm:pt>
    <dgm:pt modelId="{2309305B-C855-4771-85E1-9B59415FD537}" type="pres">
      <dgm:prSet presAssocID="{90250D92-EAF1-4F2C-B772-CC48C11D03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6170852-CD95-4A25-B089-D6B307265438}" type="pres">
      <dgm:prSet presAssocID="{90250D92-EAF1-4F2C-B772-CC48C11D0311}" presName="childText" presStyleLbl="revTx" presStyleIdx="1" presStyleCnt="4">
        <dgm:presLayoutVars>
          <dgm:bulletEnabled val="1"/>
        </dgm:presLayoutVars>
      </dgm:prSet>
      <dgm:spPr/>
    </dgm:pt>
    <dgm:pt modelId="{D6C6CA5C-623B-4113-8558-EECF5C4AA422}" type="pres">
      <dgm:prSet presAssocID="{27BD6DE6-A64E-4D10-9273-68986977416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3B6B158-1AE0-4D8B-A702-A8715E021A2A}" type="pres">
      <dgm:prSet presAssocID="{27BD6DE6-A64E-4D10-9273-68986977416E}" presName="childText" presStyleLbl="revTx" presStyleIdx="2" presStyleCnt="4">
        <dgm:presLayoutVars>
          <dgm:bulletEnabled val="1"/>
        </dgm:presLayoutVars>
      </dgm:prSet>
      <dgm:spPr/>
    </dgm:pt>
    <dgm:pt modelId="{9F2421E4-D361-44A0-AC25-766C29141420}" type="pres">
      <dgm:prSet presAssocID="{ADF55BF1-2207-42EA-A91F-034F42C917E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BF239D3-1E4A-4916-8D52-AB44EC718AE2}" type="pres">
      <dgm:prSet presAssocID="{ADF55BF1-2207-42EA-A91F-034F42C917E8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2136FC02-1A38-4D50-9B50-1D929A0065DF}" type="presOf" srcId="{6F84F787-5F99-452F-AD9B-0BD6125B0C3D}" destId="{85DAB027-F54C-44DC-BDBE-232ED77CC6C1}" srcOrd="0" destOrd="0" presId="urn:microsoft.com/office/officeart/2005/8/layout/vList2"/>
    <dgm:cxn modelId="{BE55A903-595D-4A8D-9E2D-31C0043369DE}" srcId="{6F84F787-5F99-452F-AD9B-0BD6125B0C3D}" destId="{90250D92-EAF1-4F2C-B772-CC48C11D0311}" srcOrd="1" destOrd="0" parTransId="{C1AE61F7-B862-470C-A4DB-65F078287B01}" sibTransId="{AC977458-9D6E-44DC-99C5-F628B9176A90}"/>
    <dgm:cxn modelId="{31F10C05-64EB-4924-B8E0-6160CF825C6F}" srcId="{90250D92-EAF1-4F2C-B772-CC48C11D0311}" destId="{4F0349F7-7124-4645-B7CB-EE5C90341F93}" srcOrd="0" destOrd="0" parTransId="{0768AB17-249D-4D7B-9E2E-F1DF4E858B00}" sibTransId="{81FB1A49-7F85-4AFF-A847-F85C470A74AF}"/>
    <dgm:cxn modelId="{12DAC10A-5BBE-4B7C-8B1A-5FB174599222}" srcId="{6F84F787-5F99-452F-AD9B-0BD6125B0C3D}" destId="{ADF55BF1-2207-42EA-A91F-034F42C917E8}" srcOrd="3" destOrd="0" parTransId="{8CEA65A1-908D-43B2-9575-B9F965EB3642}" sibTransId="{08B1E362-BBA7-4F5A-8FEF-54F78AFED0E5}"/>
    <dgm:cxn modelId="{C67DED16-DFE3-4362-B047-3E4F92774CCA}" type="presOf" srcId="{27BD6DE6-A64E-4D10-9273-68986977416E}" destId="{D6C6CA5C-623B-4113-8558-EECF5C4AA422}" srcOrd="0" destOrd="0" presId="urn:microsoft.com/office/officeart/2005/8/layout/vList2"/>
    <dgm:cxn modelId="{DAA0EC1F-B54A-458A-BFD6-5CECADAA6A99}" srcId="{90250D92-EAF1-4F2C-B772-CC48C11D0311}" destId="{513376AC-F911-466A-AF77-B3B83300D97C}" srcOrd="1" destOrd="0" parTransId="{D96E67FB-A814-4199-A025-E244EA2891F1}" sibTransId="{9C1CA4E9-589C-40EA-AEB1-B706BAE076E8}"/>
    <dgm:cxn modelId="{ADF04E26-3543-49A5-891B-9FB1EF73CB6D}" type="presOf" srcId="{90250D92-EAF1-4F2C-B772-CC48C11D0311}" destId="{2309305B-C855-4771-85E1-9B59415FD537}" srcOrd="0" destOrd="0" presId="urn:microsoft.com/office/officeart/2005/8/layout/vList2"/>
    <dgm:cxn modelId="{146DCE2C-A628-44CF-B44C-1DCBDDA8C9FF}" type="presOf" srcId="{B0FCDD16-8224-4E79-ABF5-87D73043DDA9}" destId="{F3B6B158-1AE0-4D8B-A702-A8715E021A2A}" srcOrd="0" destOrd="0" presId="urn:microsoft.com/office/officeart/2005/8/layout/vList2"/>
    <dgm:cxn modelId="{3224313E-18F2-4B88-9256-F2E22589FFC6}" type="presOf" srcId="{2D8D9A42-2405-4335-884B-C3A72D7CC801}" destId="{48C4D8D6-E7FC-4E3C-9F84-84133BB46313}" srcOrd="0" destOrd="1" presId="urn:microsoft.com/office/officeart/2005/8/layout/vList2"/>
    <dgm:cxn modelId="{130FBD5F-C80C-4A75-9F49-A9BDD40BEC33}" srcId="{ADF55BF1-2207-42EA-A91F-034F42C917E8}" destId="{4659FB8F-1A94-4457-B691-4E237DF460A1}" srcOrd="0" destOrd="0" parTransId="{B69E66DD-2FE8-446C-B1E6-A48C36DEC71E}" sibTransId="{AE1921D4-B128-4F31-AC73-13214B1F561F}"/>
    <dgm:cxn modelId="{10E9BA60-B021-46D8-B6CD-216771B4D513}" type="presOf" srcId="{FFA2F980-A39B-4806-8D2F-51BA3370109F}" destId="{A6170852-CD95-4A25-B089-D6B307265438}" srcOrd="0" destOrd="3" presId="urn:microsoft.com/office/officeart/2005/8/layout/vList2"/>
    <dgm:cxn modelId="{BA1EED61-5785-4913-87C2-607BB9D65C7A}" srcId="{7F3EE7F4-5CF1-432E-A16A-EF1709181AEB}" destId="{31D8F70D-89DF-4EF2-95ED-23355DFA290D}" srcOrd="0" destOrd="0" parTransId="{4118F54B-9884-43E0-B07A-843CD0E5ADB0}" sibTransId="{D8AC031E-BB32-4D50-AFAA-EC4C772735F0}"/>
    <dgm:cxn modelId="{70AB6647-3A78-43D4-8A43-B8D4236CF243}" type="presOf" srcId="{7F3EE7F4-5CF1-432E-A16A-EF1709181AEB}" destId="{EC610065-CFB3-4CEF-BC1D-8B50BDA86689}" srcOrd="0" destOrd="0" presId="urn:microsoft.com/office/officeart/2005/8/layout/vList2"/>
    <dgm:cxn modelId="{33337F50-DB0A-4847-897E-2FAED68E64FC}" type="presOf" srcId="{513376AC-F911-466A-AF77-B3B83300D97C}" destId="{A6170852-CD95-4A25-B089-D6B307265438}" srcOrd="0" destOrd="1" presId="urn:microsoft.com/office/officeart/2005/8/layout/vList2"/>
    <dgm:cxn modelId="{98BDDB71-FCB7-4F0E-8D9A-0C86EAA96634}" srcId="{27BD6DE6-A64E-4D10-9273-68986977416E}" destId="{006E8510-316B-458A-9BC1-17759118BF14}" srcOrd="1" destOrd="0" parTransId="{8FEFC947-AA13-46EC-AFCC-4DF9015A334C}" sibTransId="{12DBC6C4-6545-4405-8502-19BB0F51EC30}"/>
    <dgm:cxn modelId="{2A5FD477-05DE-4899-AF3C-CE5A5DE45842}" type="presOf" srcId="{4659FB8F-1A94-4457-B691-4E237DF460A1}" destId="{6BF239D3-1E4A-4916-8D52-AB44EC718AE2}" srcOrd="0" destOrd="0" presId="urn:microsoft.com/office/officeart/2005/8/layout/vList2"/>
    <dgm:cxn modelId="{BA674E7E-F7A3-4076-A293-1A4DF7219686}" srcId="{7F3EE7F4-5CF1-432E-A16A-EF1709181AEB}" destId="{2D8D9A42-2405-4335-884B-C3A72D7CC801}" srcOrd="1" destOrd="0" parTransId="{7C74206E-2C73-4D28-A60F-E32A8C5F2EB6}" sibTransId="{5538DDC9-A4BB-453A-AA0B-762D8DC7EDEC}"/>
    <dgm:cxn modelId="{0683B28B-0359-4C00-AFF0-3ABD3553A471}" srcId="{7F3EE7F4-5CF1-432E-A16A-EF1709181AEB}" destId="{58A43B6F-DE60-4DF8-8397-0C3A8E3D1E67}" srcOrd="2" destOrd="0" parTransId="{578542A2-45F1-4006-9AB5-FFA68462A556}" sibTransId="{8A6C530E-7229-4411-8939-E9774EA8157D}"/>
    <dgm:cxn modelId="{B238C78B-E8BC-42F7-AD62-AC8EB13D3320}" srcId="{90250D92-EAF1-4F2C-B772-CC48C11D0311}" destId="{E7354E7E-C81A-4E85-82A5-AAB1B9BDF023}" srcOrd="2" destOrd="0" parTransId="{3714DFBC-D870-4277-A7A8-1EF2708045F6}" sibTransId="{72362CD0-47C8-4D1C-BBBC-394965B03426}"/>
    <dgm:cxn modelId="{661B999A-FF09-4914-83EC-9752A0B6DFBA}" type="presOf" srcId="{E7354E7E-C81A-4E85-82A5-AAB1B9BDF023}" destId="{A6170852-CD95-4A25-B089-D6B307265438}" srcOrd="0" destOrd="2" presId="urn:microsoft.com/office/officeart/2005/8/layout/vList2"/>
    <dgm:cxn modelId="{876AFEAD-EA67-4CF9-A983-954E585CF568}" type="presOf" srcId="{006E8510-316B-458A-9BC1-17759118BF14}" destId="{F3B6B158-1AE0-4D8B-A702-A8715E021A2A}" srcOrd="0" destOrd="1" presId="urn:microsoft.com/office/officeart/2005/8/layout/vList2"/>
    <dgm:cxn modelId="{A32B1BB6-92B0-4366-B170-A5AE63E07314}" type="presOf" srcId="{31D8F70D-89DF-4EF2-95ED-23355DFA290D}" destId="{48C4D8D6-E7FC-4E3C-9F84-84133BB46313}" srcOrd="0" destOrd="0" presId="urn:microsoft.com/office/officeart/2005/8/layout/vList2"/>
    <dgm:cxn modelId="{F8593BB8-040D-45E5-A040-33463384AB91}" srcId="{6F84F787-5F99-452F-AD9B-0BD6125B0C3D}" destId="{27BD6DE6-A64E-4D10-9273-68986977416E}" srcOrd="2" destOrd="0" parTransId="{C45F01DC-DAB6-481E-ABF3-6A5B171385BA}" sibTransId="{017C8BE8-7444-4868-A355-78BA7F2A9108}"/>
    <dgm:cxn modelId="{AF0007C4-DDEA-4E0C-9924-8AFC19D30F0F}" srcId="{6F84F787-5F99-452F-AD9B-0BD6125B0C3D}" destId="{7F3EE7F4-5CF1-432E-A16A-EF1709181AEB}" srcOrd="0" destOrd="0" parTransId="{41F9131A-82C0-45B3-84EB-25C445DFB798}" sibTransId="{C7FB9F7D-C9D7-4F24-801C-51D68C64976A}"/>
    <dgm:cxn modelId="{C8A05AC8-8A6F-42B8-B263-CC04FAB91599}" type="presOf" srcId="{ADF55BF1-2207-42EA-A91F-034F42C917E8}" destId="{9F2421E4-D361-44A0-AC25-766C29141420}" srcOrd="0" destOrd="0" presId="urn:microsoft.com/office/officeart/2005/8/layout/vList2"/>
    <dgm:cxn modelId="{EFF33DDC-ECC1-43AD-87D0-1D1E0E216D8B}" srcId="{90250D92-EAF1-4F2C-B772-CC48C11D0311}" destId="{FFA2F980-A39B-4806-8D2F-51BA3370109F}" srcOrd="3" destOrd="0" parTransId="{DD546EA5-D490-45ED-85F8-D061819726C8}" sibTransId="{0830619D-FE81-4FF7-9745-DC93EB7C0424}"/>
    <dgm:cxn modelId="{833E3FE2-BEBC-4C7F-823A-35867F1A1DDB}" type="presOf" srcId="{58A43B6F-DE60-4DF8-8397-0C3A8E3D1E67}" destId="{48C4D8D6-E7FC-4E3C-9F84-84133BB46313}" srcOrd="0" destOrd="2" presId="urn:microsoft.com/office/officeart/2005/8/layout/vList2"/>
    <dgm:cxn modelId="{51167CE3-784F-425F-A2AD-3FD898503C36}" srcId="{27BD6DE6-A64E-4D10-9273-68986977416E}" destId="{B0FCDD16-8224-4E79-ABF5-87D73043DDA9}" srcOrd="0" destOrd="0" parTransId="{5B57E8F0-FB3F-4C32-A79D-441557C8A19F}" sibTransId="{3C59DC4E-D43D-487F-83AF-054B96DF5732}"/>
    <dgm:cxn modelId="{6F1A20F1-9292-4C19-B26E-38E2F0663A85}" type="presOf" srcId="{4F0349F7-7124-4645-B7CB-EE5C90341F93}" destId="{A6170852-CD95-4A25-B089-D6B307265438}" srcOrd="0" destOrd="0" presId="urn:microsoft.com/office/officeart/2005/8/layout/vList2"/>
    <dgm:cxn modelId="{641FF6CF-18E6-4917-9E68-B3EE90E6A343}" type="presParOf" srcId="{85DAB027-F54C-44DC-BDBE-232ED77CC6C1}" destId="{EC610065-CFB3-4CEF-BC1D-8B50BDA86689}" srcOrd="0" destOrd="0" presId="urn:microsoft.com/office/officeart/2005/8/layout/vList2"/>
    <dgm:cxn modelId="{AADF9B8A-F4E3-4087-BF5A-48E4E5B75C10}" type="presParOf" srcId="{85DAB027-F54C-44DC-BDBE-232ED77CC6C1}" destId="{48C4D8D6-E7FC-4E3C-9F84-84133BB46313}" srcOrd="1" destOrd="0" presId="urn:microsoft.com/office/officeart/2005/8/layout/vList2"/>
    <dgm:cxn modelId="{FC91255D-65B1-4A4B-8EB7-9F83F5BA69DA}" type="presParOf" srcId="{85DAB027-F54C-44DC-BDBE-232ED77CC6C1}" destId="{2309305B-C855-4771-85E1-9B59415FD537}" srcOrd="2" destOrd="0" presId="urn:microsoft.com/office/officeart/2005/8/layout/vList2"/>
    <dgm:cxn modelId="{BB0C8D00-E4E0-4A9B-BB60-C9A5C011522B}" type="presParOf" srcId="{85DAB027-F54C-44DC-BDBE-232ED77CC6C1}" destId="{A6170852-CD95-4A25-B089-D6B307265438}" srcOrd="3" destOrd="0" presId="urn:microsoft.com/office/officeart/2005/8/layout/vList2"/>
    <dgm:cxn modelId="{1D622E4A-A044-4385-B002-4942E6980DA2}" type="presParOf" srcId="{85DAB027-F54C-44DC-BDBE-232ED77CC6C1}" destId="{D6C6CA5C-623B-4113-8558-EECF5C4AA422}" srcOrd="4" destOrd="0" presId="urn:microsoft.com/office/officeart/2005/8/layout/vList2"/>
    <dgm:cxn modelId="{087399B7-70E3-4319-89C2-2EC91A2A66D0}" type="presParOf" srcId="{85DAB027-F54C-44DC-BDBE-232ED77CC6C1}" destId="{F3B6B158-1AE0-4D8B-A702-A8715E021A2A}" srcOrd="5" destOrd="0" presId="urn:microsoft.com/office/officeart/2005/8/layout/vList2"/>
    <dgm:cxn modelId="{90A66B4E-20E8-47BF-BB1C-BD7B23FBEC4B}" type="presParOf" srcId="{85DAB027-F54C-44DC-BDBE-232ED77CC6C1}" destId="{9F2421E4-D361-44A0-AC25-766C29141420}" srcOrd="6" destOrd="0" presId="urn:microsoft.com/office/officeart/2005/8/layout/vList2"/>
    <dgm:cxn modelId="{DF136F26-20D1-4B70-B7C5-387777F012B3}" type="presParOf" srcId="{85DAB027-F54C-44DC-BDBE-232ED77CC6C1}" destId="{6BF239D3-1E4A-4916-8D52-AB44EC718AE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0065-CFB3-4CEF-BC1D-8B50BDA86689}">
      <dsp:nvSpPr>
        <dsp:cNvPr id="0" name=""/>
        <dsp:cNvSpPr/>
      </dsp:nvSpPr>
      <dsp:spPr>
        <a:xfrm>
          <a:off x="0" y="112005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3.1 Predicates and Quantified Statements I</a:t>
          </a:r>
        </a:p>
      </dsp:txBody>
      <dsp:txXfrm>
        <a:off x="24588" y="136593"/>
        <a:ext cx="7930142" cy="454509"/>
      </dsp:txXfrm>
    </dsp:sp>
    <dsp:sp modelId="{48C4D8D6-E7FC-4E3C-9F84-84133BB46313}">
      <dsp:nvSpPr>
        <dsp:cNvPr id="0" name=""/>
        <dsp:cNvSpPr/>
      </dsp:nvSpPr>
      <dsp:spPr>
        <a:xfrm>
          <a:off x="0" y="615690"/>
          <a:ext cx="7979318" cy="957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Predicate; domain; truth set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Universal quantifier </a:t>
          </a:r>
          <a:r>
            <a:rPr lang="en-SG" sz="1600" kern="1200" dirty="0">
              <a:sym typeface="Symbol" panose="05050102010706020507" pitchFamily="18" charset="2"/>
            </a:rPr>
            <a:t></a:t>
          </a:r>
          <a:r>
            <a:rPr lang="en-US" sz="1600" kern="1200" dirty="0"/>
            <a:t>, existential quantifier </a:t>
          </a:r>
          <a:r>
            <a:rPr lang="en-SG" sz="1600" kern="1200" dirty="0">
              <a:sym typeface="Symbol" panose="05050102010706020507" pitchFamily="18" charset="2"/>
            </a:rPr>
            <a:t>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Universal conditional statements; Implicit quantification</a:t>
          </a:r>
        </a:p>
      </dsp:txBody>
      <dsp:txXfrm>
        <a:off x="0" y="615690"/>
        <a:ext cx="7979318" cy="957242"/>
      </dsp:txXfrm>
    </dsp:sp>
    <dsp:sp modelId="{2309305B-C855-4771-85E1-9B59415FD537}">
      <dsp:nvSpPr>
        <dsp:cNvPr id="0" name=""/>
        <dsp:cNvSpPr/>
      </dsp:nvSpPr>
      <dsp:spPr>
        <a:xfrm>
          <a:off x="0" y="1572933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3.2 Predicates and Quantified Statements II</a:t>
          </a:r>
        </a:p>
      </dsp:txBody>
      <dsp:txXfrm>
        <a:off x="24588" y="1597521"/>
        <a:ext cx="7930142" cy="454509"/>
      </dsp:txXfrm>
    </dsp:sp>
    <dsp:sp modelId="{A6170852-CD95-4A25-B089-D6B307265438}">
      <dsp:nvSpPr>
        <dsp:cNvPr id="0" name=""/>
        <dsp:cNvSpPr/>
      </dsp:nvSpPr>
      <dsp:spPr>
        <a:xfrm>
          <a:off x="0" y="2076618"/>
          <a:ext cx="7979318" cy="11084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Negation of quantified statements; negation of universal conditional statements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Vacuous truth of universal statements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Variants of universal conditional statements  (contrapositive, converse, inverse)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Necessary and sufficient conditions, only if</a:t>
          </a:r>
        </a:p>
      </dsp:txBody>
      <dsp:txXfrm>
        <a:off x="0" y="2076618"/>
        <a:ext cx="7979318" cy="1108485"/>
      </dsp:txXfrm>
    </dsp:sp>
    <dsp:sp modelId="{D6C6CA5C-623B-4113-8558-EECF5C4AA422}">
      <dsp:nvSpPr>
        <dsp:cNvPr id="0" name=""/>
        <dsp:cNvSpPr/>
      </dsp:nvSpPr>
      <dsp:spPr>
        <a:xfrm>
          <a:off x="0" y="3185103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3.3 Statements with Multiple Quantifiers	</a:t>
          </a:r>
        </a:p>
      </dsp:txBody>
      <dsp:txXfrm>
        <a:off x="24588" y="3209691"/>
        <a:ext cx="7930142" cy="454509"/>
      </dsp:txXfrm>
    </dsp:sp>
    <dsp:sp modelId="{F3B6B158-1AE0-4D8B-A702-A8715E021A2A}">
      <dsp:nvSpPr>
        <dsp:cNvPr id="0" name=""/>
        <dsp:cNvSpPr/>
      </dsp:nvSpPr>
      <dsp:spPr>
        <a:xfrm>
          <a:off x="0" y="3688788"/>
          <a:ext cx="7979318" cy="554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Negations of multiply-quantified statements; order of quantifiers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Prolog</a:t>
          </a:r>
        </a:p>
      </dsp:txBody>
      <dsp:txXfrm>
        <a:off x="0" y="3688788"/>
        <a:ext cx="7979318" cy="554242"/>
      </dsp:txXfrm>
    </dsp:sp>
    <dsp:sp modelId="{9F2421E4-D361-44A0-AC25-766C29141420}">
      <dsp:nvSpPr>
        <dsp:cNvPr id="0" name=""/>
        <dsp:cNvSpPr/>
      </dsp:nvSpPr>
      <dsp:spPr>
        <a:xfrm>
          <a:off x="0" y="4243030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3.4 Arguments with Quantified Statements</a:t>
          </a:r>
        </a:p>
      </dsp:txBody>
      <dsp:txXfrm>
        <a:off x="24588" y="4267618"/>
        <a:ext cx="7930142" cy="454509"/>
      </dsp:txXfrm>
    </dsp:sp>
    <dsp:sp modelId="{6BF239D3-1E4A-4916-8D52-AB44EC718AE2}">
      <dsp:nvSpPr>
        <dsp:cNvPr id="0" name=""/>
        <dsp:cNvSpPr/>
      </dsp:nvSpPr>
      <dsp:spPr>
        <a:xfrm>
          <a:off x="0" y="4746715"/>
          <a:ext cx="7979318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Universal instantiation; universal modus ponens; universal modus </a:t>
          </a:r>
          <a:r>
            <a:rPr lang="en-US" sz="1600" kern="1200" dirty="0" err="1"/>
            <a:t>tollens</a:t>
          </a:r>
          <a:endParaRPr lang="en-US" sz="1600" kern="1200" dirty="0"/>
        </a:p>
      </dsp:txBody>
      <dsp:txXfrm>
        <a:off x="0" y="4746715"/>
        <a:ext cx="7979318" cy="347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F87D3-6609-4895-8881-950251D61054}" type="datetimeFigureOut">
              <a:rPr lang="en-SG" smtClean="0"/>
              <a:t>14/7/2025</a:t>
            </a:fld>
            <a:endParaRPr lang="en-S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67E88-3C73-4F9C-825D-426281F3743E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7906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10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411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8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9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87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1355-5649-4AD8-BB9D-1A5455CEB169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409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15D4-F39F-40C8-B815-9D5F7CC6837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7846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6C2B7-FFFB-439E-984B-574F822BDA6B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422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F7B6-8766-4E27-BCA9-2344E6587F41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1989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75A-5185-443E-9091-36C60D98FB3F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162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EAFD-9772-4422-A2F2-E906626A189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569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143B-0144-4690-B3B4-A05CFAE8D5F2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9011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631C-D083-42BA-A20B-0E0CD2C0567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575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DA9C-0E2B-4787-AE52-67F6181CA98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827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2BB6-88BE-472E-BEE6-0367B872129D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268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7B5B-5E12-41EA-81B6-3C439D1BCEB3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3312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B41B-CFB2-456D-89C3-CA102AEB0DD4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0532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14800"/>
            <a:ext cx="6858000" cy="876925"/>
          </a:xfrm>
        </p:spPr>
        <p:txBody>
          <a:bodyPr>
            <a:normAutofit/>
          </a:bodyPr>
          <a:lstStyle/>
          <a:p>
            <a:r>
              <a:rPr lang="en-SG" sz="3300" dirty="0"/>
              <a:t>Aaron Tan</a:t>
            </a:r>
            <a:endParaRPr lang="en-SG" dirty="0"/>
          </a:p>
        </p:txBody>
      </p:sp>
      <p:sp>
        <p:nvSpPr>
          <p:cNvPr id="4" name="Rounded Rectangle 3"/>
          <p:cNvSpPr/>
          <p:nvPr/>
        </p:nvSpPr>
        <p:spPr>
          <a:xfrm>
            <a:off x="644577" y="2152650"/>
            <a:ext cx="7809875" cy="1288382"/>
          </a:xfrm>
          <a:prstGeom prst="roundRect">
            <a:avLst/>
          </a:prstGeom>
          <a:solidFill>
            <a:srgbClr val="0033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086" y="2152651"/>
            <a:ext cx="7247642" cy="1288381"/>
          </a:xfrm>
        </p:spPr>
        <p:txBody>
          <a:bodyPr>
            <a:normAutofit fontScale="90000"/>
          </a:bodyPr>
          <a:lstStyle/>
          <a:p>
            <a:r>
              <a:rPr lang="en-SG" sz="3000" dirty="0">
                <a:solidFill>
                  <a:schemeClr val="bg1"/>
                </a:solidFill>
                <a:latin typeface="+mn-lt"/>
              </a:rPr>
              <a:t>3. The Logic of Quantified Statements</a:t>
            </a:r>
            <a:br>
              <a:rPr lang="en-SG" sz="3000" dirty="0">
                <a:solidFill>
                  <a:schemeClr val="bg1"/>
                </a:solidFill>
                <a:latin typeface="+mn-lt"/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(aka Predicate Logic)</a:t>
            </a:r>
            <a:br>
              <a:rPr lang="en-SG" sz="3000" dirty="0">
                <a:solidFill>
                  <a:schemeClr val="bg1"/>
                </a:solidFill>
                <a:latin typeface="+mn-lt"/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Summary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</a:t>
            </a:fld>
            <a:endParaRPr lang="en-S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A5A469-5F48-40D7-BAD3-3C383B2F8572}"/>
              </a:ext>
            </a:extLst>
          </p:cNvPr>
          <p:cNvSpPr txBox="1"/>
          <p:nvPr/>
        </p:nvSpPr>
        <p:spPr>
          <a:xfrm>
            <a:off x="101700" y="6362437"/>
            <a:ext cx="240808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AY2025</a:t>
            </a:r>
            <a:r>
              <a:rPr lang="en-US"/>
              <a:t>/26 Semester </a:t>
            </a:r>
            <a:r>
              <a:rPr lang="en-US" dirty="0"/>
              <a:t>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5164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10</a:t>
            </a:fld>
            <a:endParaRPr lang="en-SG" dirty="0"/>
          </a:p>
        </p:txBody>
      </p:sp>
      <p:sp>
        <p:nvSpPr>
          <p:cNvPr id="2" name="TextBox 1"/>
          <p:cNvSpPr txBox="1"/>
          <p:nvPr/>
        </p:nvSpPr>
        <p:spPr>
          <a:xfrm>
            <a:off x="1558977" y="1409075"/>
            <a:ext cx="6205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8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200888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 The Logic of Quantified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777542665"/>
              </p:ext>
            </p:extLst>
          </p:nvPr>
        </p:nvGraphicFramePr>
        <p:xfrm>
          <a:off x="567523" y="998375"/>
          <a:ext cx="7979318" cy="5206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795934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3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3.1 Predicates and Quantified Statements I</a:t>
            </a:r>
            <a:endParaRPr lang="en-SG" sz="1100" dirty="0">
              <a:solidFill>
                <a:schemeClr val="bg1"/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258657" y="990441"/>
            <a:ext cx="8297514" cy="1598496"/>
            <a:chOff x="993228" y="4598517"/>
            <a:chExt cx="8297514" cy="1598496"/>
          </a:xfrm>
        </p:grpSpPr>
        <p:sp>
          <p:nvSpPr>
            <p:cNvPr id="45" name="Rectangle 44"/>
            <p:cNvSpPr/>
            <p:nvPr/>
          </p:nvSpPr>
          <p:spPr>
            <a:xfrm>
              <a:off x="993228" y="4598517"/>
              <a:ext cx="8297514" cy="159849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993228" y="4598517"/>
              <a:ext cx="8297514" cy="369333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91429" y="4598518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3.1.1 (Predicate)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078240" y="4996684"/>
              <a:ext cx="80500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A </a:t>
              </a:r>
              <a:r>
                <a:rPr lang="en-SG" b="1" dirty="0"/>
                <a:t>predicate</a:t>
              </a:r>
              <a:r>
                <a:rPr lang="en-SG" dirty="0"/>
                <a:t> is a sentence that contains a finite number of variables and becomes a statement when specific values are substituted for the variables.</a:t>
              </a:r>
            </a:p>
            <a:p>
              <a:r>
                <a:rPr lang="en-SG" dirty="0"/>
                <a:t>The </a:t>
              </a:r>
              <a:r>
                <a:rPr lang="en-SG" b="1" dirty="0"/>
                <a:t>domain</a:t>
              </a:r>
              <a:r>
                <a:rPr lang="en-SG" dirty="0"/>
                <a:t> of a predicate variable is the set of all values that may be substituted in place of the variable. 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68163" y="2959341"/>
            <a:ext cx="8288007" cy="1324584"/>
            <a:chOff x="993227" y="4598517"/>
            <a:chExt cx="8288007" cy="1324584"/>
          </a:xfrm>
        </p:grpSpPr>
        <p:sp>
          <p:nvSpPr>
            <p:cNvPr id="50" name="Rectangle 49"/>
            <p:cNvSpPr/>
            <p:nvPr/>
          </p:nvSpPr>
          <p:spPr>
            <a:xfrm>
              <a:off x="993228" y="4598517"/>
              <a:ext cx="8288006" cy="132458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93227" y="4598517"/>
              <a:ext cx="8288007" cy="392895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109374" y="4622080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3.1.2 (Truth set)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109373" y="4999771"/>
              <a:ext cx="800941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P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is a predicate and </a:t>
              </a:r>
              <a:r>
                <a:rPr lang="en-SG" i="1" dirty="0"/>
                <a:t>x</a:t>
              </a:r>
              <a:r>
                <a:rPr lang="en-SG" dirty="0"/>
                <a:t> has domain </a:t>
              </a:r>
              <a:r>
                <a:rPr lang="en-SG" i="1" dirty="0"/>
                <a:t>D</a:t>
              </a:r>
              <a:r>
                <a:rPr lang="en-SG" dirty="0"/>
                <a:t>, the </a:t>
              </a:r>
              <a:r>
                <a:rPr lang="en-SG" b="1" dirty="0"/>
                <a:t>truth set</a:t>
              </a:r>
              <a:r>
                <a:rPr lang="en-SG" dirty="0"/>
                <a:t> is the set of all elements of </a:t>
              </a:r>
              <a:r>
                <a:rPr lang="en-SG" i="1" dirty="0"/>
                <a:t>D</a:t>
              </a:r>
              <a:r>
                <a:rPr lang="en-SG" dirty="0"/>
                <a:t> that make </a:t>
              </a:r>
              <a:r>
                <a:rPr lang="en-SG" i="1" dirty="0"/>
                <a:t>P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true when they are substituted for x.</a:t>
              </a:r>
            </a:p>
            <a:p>
              <a:r>
                <a:rPr lang="en-SG" dirty="0"/>
                <a:t>The truth set of </a:t>
              </a:r>
              <a:r>
                <a:rPr lang="en-SG" i="1" dirty="0"/>
                <a:t>P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is denoted {</a:t>
              </a:r>
              <a:r>
                <a:rPr lang="en-SG" i="1" dirty="0"/>
                <a:t>x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</a:t>
              </a:r>
              <a:r>
                <a:rPr lang="en-SG" dirty="0"/>
                <a:t> </a:t>
              </a:r>
              <a:r>
                <a:rPr lang="en-SG" i="1" dirty="0"/>
                <a:t>D</a:t>
              </a:r>
              <a:r>
                <a:rPr lang="en-SG" dirty="0"/>
                <a:t> | </a:t>
              </a:r>
              <a:r>
                <a:rPr lang="en-SG" i="1" dirty="0"/>
                <a:t>P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)}.</a:t>
              </a: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4474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4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3.1 Predicates and Quantified Statements I</a:t>
            </a:r>
            <a:endParaRPr lang="en-SG" sz="1100" dirty="0">
              <a:solidFill>
                <a:schemeClr val="bg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343490" y="3255988"/>
            <a:ext cx="8288007" cy="2456705"/>
            <a:chOff x="993227" y="4598517"/>
            <a:chExt cx="8288007" cy="2456705"/>
          </a:xfrm>
        </p:grpSpPr>
        <p:sp>
          <p:nvSpPr>
            <p:cNvPr id="55" name="Rectangle 54"/>
            <p:cNvSpPr/>
            <p:nvPr/>
          </p:nvSpPr>
          <p:spPr>
            <a:xfrm>
              <a:off x="993227" y="4598517"/>
              <a:ext cx="8288007" cy="243473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93227" y="4598517"/>
              <a:ext cx="8288007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3.1.4 (Existential Statement)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09374" y="5023897"/>
              <a:ext cx="800941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Let </a:t>
              </a:r>
              <a:r>
                <a:rPr lang="en-SG" i="1" dirty="0"/>
                <a:t>Q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be a predicate and </a:t>
              </a:r>
              <a:r>
                <a:rPr lang="en-SG" i="1" dirty="0"/>
                <a:t>D</a:t>
              </a:r>
              <a:r>
                <a:rPr lang="en-SG" dirty="0"/>
                <a:t> the domain of </a:t>
              </a:r>
              <a:r>
                <a:rPr lang="en-SG" i="1" dirty="0"/>
                <a:t>x</a:t>
              </a:r>
              <a:r>
                <a:rPr lang="en-SG" dirty="0"/>
                <a:t>. </a:t>
              </a:r>
            </a:p>
            <a:p>
              <a:r>
                <a:rPr lang="en-SG" dirty="0"/>
                <a:t>An </a:t>
              </a:r>
              <a:r>
                <a:rPr lang="en-SG" b="1" dirty="0"/>
                <a:t>existential statement</a:t>
              </a:r>
              <a:r>
                <a:rPr lang="en-SG" dirty="0"/>
                <a:t> is a statement of the form “</a:t>
              </a:r>
              <a:r>
                <a:rPr lang="en-SG" dirty="0">
                  <a:sym typeface="Symbol" panose="05050102010706020507" pitchFamily="18" charset="2"/>
                </a:rPr>
                <a:t></a:t>
              </a:r>
              <a:r>
                <a:rPr lang="en-SG" i="1" dirty="0" err="1">
                  <a:sym typeface="Symbol" panose="05050102010706020507" pitchFamily="18" charset="2"/>
                </a:rPr>
                <a:t>x</a:t>
              </a:r>
              <a:r>
                <a:rPr lang="en-SG" dirty="0" err="1">
                  <a:sym typeface="Symbol" panose="05050102010706020507" pitchFamily="18" charset="2"/>
                </a:rPr>
                <a:t></a:t>
              </a:r>
              <a:r>
                <a:rPr lang="en-SG" i="1" dirty="0" err="1">
                  <a:sym typeface="Symbol" panose="05050102010706020507" pitchFamily="18" charset="2"/>
                </a:rPr>
                <a:t>D</a:t>
              </a:r>
              <a:r>
                <a:rPr lang="en-SG" dirty="0">
                  <a:sym typeface="Symbol" panose="05050102010706020507" pitchFamily="18" charset="2"/>
                </a:rPr>
                <a:t> such that 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(</a:t>
              </a:r>
              <a:r>
                <a:rPr lang="en-SG" i="1" dirty="0">
                  <a:sym typeface="Symbol" panose="05050102010706020507" pitchFamily="18" charset="2"/>
                </a:rPr>
                <a:t>x</a:t>
              </a:r>
              <a:r>
                <a:rPr lang="en-SG" dirty="0">
                  <a:sym typeface="Symbol" panose="05050102010706020507" pitchFamily="18" charset="2"/>
                </a:rPr>
                <a:t>)”.</a:t>
              </a:r>
              <a:endParaRPr lang="en-SG" dirty="0"/>
            </a:p>
            <a:p>
              <a:pPr marL="463550" indent="-231775">
                <a:buFont typeface="Wingdings" panose="05000000000000000000" pitchFamily="2" charset="2"/>
                <a:buChar char="§"/>
              </a:pPr>
              <a:r>
                <a:rPr lang="en-SG" dirty="0"/>
                <a:t>It is defined to be true </a:t>
              </a:r>
              <a:r>
                <a:rPr lang="en-SG" dirty="0" err="1"/>
                <a:t>iff</a:t>
              </a:r>
              <a:r>
                <a:rPr lang="en-SG" dirty="0"/>
                <a:t> </a:t>
              </a:r>
              <a:r>
                <a:rPr lang="en-SG" i="1" dirty="0"/>
                <a:t>Q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is true for at least one </a:t>
              </a:r>
              <a:r>
                <a:rPr lang="en-SG" i="1" dirty="0"/>
                <a:t>x</a:t>
              </a:r>
              <a:r>
                <a:rPr lang="en-SG" dirty="0"/>
                <a:t> in </a:t>
              </a:r>
              <a:r>
                <a:rPr lang="en-SG" i="1" dirty="0"/>
                <a:t>D</a:t>
              </a:r>
              <a:r>
                <a:rPr lang="en-SG" dirty="0"/>
                <a:t>.</a:t>
              </a:r>
            </a:p>
            <a:p>
              <a:pPr marL="463550" indent="-231775">
                <a:buFont typeface="Wingdings" panose="05000000000000000000" pitchFamily="2" charset="2"/>
                <a:buChar char="§"/>
              </a:pPr>
              <a:r>
                <a:rPr lang="en-SG" dirty="0"/>
                <a:t>It is defined to be false </a:t>
              </a:r>
              <a:r>
                <a:rPr lang="en-SG" dirty="0" err="1"/>
                <a:t>iff</a:t>
              </a:r>
              <a:r>
                <a:rPr lang="en-SG" dirty="0"/>
                <a:t> </a:t>
              </a:r>
              <a:r>
                <a:rPr lang="en-SG" i="1" dirty="0"/>
                <a:t>Q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is false for all </a:t>
              </a:r>
              <a:r>
                <a:rPr lang="en-SG" i="1" dirty="0"/>
                <a:t>x</a:t>
              </a:r>
              <a:r>
                <a:rPr lang="en-SG" dirty="0"/>
                <a:t> in </a:t>
              </a:r>
              <a:r>
                <a:rPr lang="en-SG" i="1" dirty="0"/>
                <a:t>D</a:t>
              </a:r>
              <a:r>
                <a:rPr lang="en-SG" dirty="0"/>
                <a:t>.</a:t>
              </a:r>
            </a:p>
            <a:p>
              <a:pPr marL="463550" indent="-231775">
                <a:buFont typeface="Wingdings" panose="05000000000000000000" pitchFamily="2" charset="2"/>
                <a:buChar char="§"/>
              </a:pPr>
              <a:endParaRPr lang="en-SG" dirty="0"/>
            </a:p>
            <a:p>
              <a:r>
                <a:rPr lang="en-SG" dirty="0">
                  <a:sym typeface="Symbol" panose="05050102010706020507" pitchFamily="18" charset="2"/>
                </a:rPr>
                <a:t>! is the </a:t>
              </a:r>
              <a:r>
                <a:rPr lang="en-SG" b="1" dirty="0">
                  <a:sym typeface="Symbol" panose="05050102010706020507" pitchFamily="18" charset="2"/>
                </a:rPr>
                <a:t>uniqueness quantifier symbol</a:t>
              </a:r>
              <a:r>
                <a:rPr lang="en-SG" dirty="0">
                  <a:sym typeface="Symbol" panose="05050102010706020507" pitchFamily="18" charset="2"/>
                </a:rPr>
                <a:t>. It means “there exists a unique” or “there is one and only one”.</a:t>
              </a:r>
              <a:endParaRPr lang="en-SG" dirty="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E38FF60-82F8-4325-9573-920E739F16D7}"/>
              </a:ext>
            </a:extLst>
          </p:cNvPr>
          <p:cNvGrpSpPr/>
          <p:nvPr/>
        </p:nvGrpSpPr>
        <p:grpSpPr>
          <a:xfrm>
            <a:off x="343490" y="955770"/>
            <a:ext cx="8288007" cy="1902708"/>
            <a:chOff x="993227" y="4598517"/>
            <a:chExt cx="8288007" cy="190270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878F806-78A1-47EA-A3E1-31B39A60A33E}"/>
                </a:ext>
              </a:extLst>
            </p:cNvPr>
            <p:cNvSpPr/>
            <p:nvPr/>
          </p:nvSpPr>
          <p:spPr>
            <a:xfrm>
              <a:off x="993227" y="4598517"/>
              <a:ext cx="8288007" cy="190270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1443E82-22F1-42AA-B896-AAC9AEAA6571}"/>
                </a:ext>
              </a:extLst>
            </p:cNvPr>
            <p:cNvSpPr/>
            <p:nvPr/>
          </p:nvSpPr>
          <p:spPr>
            <a:xfrm>
              <a:off x="993227" y="4598517"/>
              <a:ext cx="8288007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018520D-99C9-4B74-8CD9-2B5A33B27D08}"/>
                </a:ext>
              </a:extLst>
            </p:cNvPr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3.1.3 (Universal Statement)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08A424F-3B03-4B73-B1FF-062822DF30F6}"/>
                </a:ext>
              </a:extLst>
            </p:cNvPr>
            <p:cNvSpPr txBox="1"/>
            <p:nvPr/>
          </p:nvSpPr>
          <p:spPr>
            <a:xfrm>
              <a:off x="1109374" y="5023897"/>
              <a:ext cx="800941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Let </a:t>
              </a:r>
              <a:r>
                <a:rPr lang="en-SG" i="1" dirty="0"/>
                <a:t>Q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be a predicate and </a:t>
              </a:r>
              <a:r>
                <a:rPr lang="en-SG" i="1" dirty="0"/>
                <a:t>D</a:t>
              </a:r>
              <a:r>
                <a:rPr lang="en-SG" dirty="0"/>
                <a:t> the domain of </a:t>
              </a:r>
              <a:r>
                <a:rPr lang="en-SG" i="1" dirty="0"/>
                <a:t>x</a:t>
              </a:r>
              <a:r>
                <a:rPr lang="en-SG" dirty="0"/>
                <a:t>. </a:t>
              </a:r>
            </a:p>
            <a:p>
              <a:r>
                <a:rPr lang="en-SG" dirty="0"/>
                <a:t>A </a:t>
              </a:r>
              <a:r>
                <a:rPr lang="en-SG" b="1" dirty="0"/>
                <a:t>universal statement</a:t>
              </a:r>
              <a:r>
                <a:rPr lang="en-SG" dirty="0"/>
                <a:t> is a statement of the form “</a:t>
              </a:r>
              <a:r>
                <a:rPr lang="en-SG" dirty="0">
                  <a:sym typeface="Symbol" panose="05050102010706020507" pitchFamily="18" charset="2"/>
                </a:rPr>
                <a:t></a:t>
              </a:r>
              <a:r>
                <a:rPr lang="en-SG" i="1" dirty="0" err="1">
                  <a:sym typeface="Symbol" panose="05050102010706020507" pitchFamily="18" charset="2"/>
                </a:rPr>
                <a:t>x</a:t>
              </a:r>
              <a:r>
                <a:rPr lang="en-SG" dirty="0" err="1">
                  <a:sym typeface="Symbol" panose="05050102010706020507" pitchFamily="18" charset="2"/>
                </a:rPr>
                <a:t></a:t>
              </a:r>
              <a:r>
                <a:rPr lang="en-SG" i="1" dirty="0" err="1">
                  <a:sym typeface="Symbol" panose="05050102010706020507" pitchFamily="18" charset="2"/>
                </a:rPr>
                <a:t>D</a:t>
              </a:r>
              <a:r>
                <a:rPr lang="en-SG" dirty="0">
                  <a:sym typeface="Symbol" panose="05050102010706020507" pitchFamily="18" charset="2"/>
                </a:rPr>
                <a:t>, 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(</a:t>
              </a:r>
              <a:r>
                <a:rPr lang="en-SG" i="1" dirty="0">
                  <a:sym typeface="Symbol" panose="05050102010706020507" pitchFamily="18" charset="2"/>
                </a:rPr>
                <a:t>x</a:t>
              </a:r>
              <a:r>
                <a:rPr lang="en-SG" dirty="0">
                  <a:sym typeface="Symbol" panose="05050102010706020507" pitchFamily="18" charset="2"/>
                </a:rPr>
                <a:t>)”.</a:t>
              </a:r>
              <a:endParaRPr lang="en-SG" dirty="0"/>
            </a:p>
            <a:p>
              <a:pPr marL="463550" indent="-231775">
                <a:buFont typeface="Wingdings" panose="05000000000000000000" pitchFamily="2" charset="2"/>
                <a:buChar char="§"/>
              </a:pPr>
              <a:r>
                <a:rPr lang="en-SG" dirty="0"/>
                <a:t>It is defined to be true </a:t>
              </a:r>
              <a:r>
                <a:rPr lang="en-SG" dirty="0" err="1"/>
                <a:t>iff</a:t>
              </a:r>
              <a:r>
                <a:rPr lang="en-SG" dirty="0"/>
                <a:t> </a:t>
              </a:r>
              <a:r>
                <a:rPr lang="en-SG" i="1" dirty="0"/>
                <a:t>Q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is true for every </a:t>
              </a:r>
              <a:r>
                <a:rPr lang="en-SG" i="1" dirty="0"/>
                <a:t>x</a:t>
              </a:r>
              <a:r>
                <a:rPr lang="en-SG" dirty="0"/>
                <a:t> in </a:t>
              </a:r>
              <a:r>
                <a:rPr lang="en-SG" i="1" dirty="0"/>
                <a:t>D</a:t>
              </a:r>
              <a:r>
                <a:rPr lang="en-SG" dirty="0"/>
                <a:t>.</a:t>
              </a:r>
            </a:p>
            <a:p>
              <a:pPr marL="463550" indent="-231775">
                <a:buFont typeface="Wingdings" panose="05000000000000000000" pitchFamily="2" charset="2"/>
                <a:buChar char="§"/>
              </a:pPr>
              <a:r>
                <a:rPr lang="en-SG" dirty="0"/>
                <a:t>It is defined to be false </a:t>
              </a:r>
              <a:r>
                <a:rPr lang="en-SG" dirty="0" err="1"/>
                <a:t>iff</a:t>
              </a:r>
              <a:r>
                <a:rPr lang="en-SG" dirty="0"/>
                <a:t> </a:t>
              </a:r>
              <a:r>
                <a:rPr lang="en-SG" i="1" dirty="0"/>
                <a:t>Q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is false for at least one </a:t>
              </a:r>
              <a:r>
                <a:rPr lang="en-SG" i="1" dirty="0"/>
                <a:t>x</a:t>
              </a:r>
              <a:r>
                <a:rPr lang="en-SG" dirty="0"/>
                <a:t> in </a:t>
              </a:r>
              <a:r>
                <a:rPr lang="en-SG" i="1" dirty="0"/>
                <a:t>D</a:t>
              </a:r>
              <a:r>
                <a:rPr lang="en-SG" dirty="0"/>
                <a:t>.</a:t>
              </a:r>
            </a:p>
            <a:p>
              <a:r>
                <a:rPr lang="en-SG" dirty="0"/>
                <a:t>A value for </a:t>
              </a:r>
              <a:r>
                <a:rPr lang="en-SG" i="1" dirty="0"/>
                <a:t>x</a:t>
              </a:r>
              <a:r>
                <a:rPr lang="en-SG" dirty="0"/>
                <a:t> for which </a:t>
              </a:r>
              <a:r>
                <a:rPr lang="en-SG" i="1" dirty="0"/>
                <a:t>Q</a:t>
              </a:r>
              <a:r>
                <a:rPr lang="en-SG" dirty="0"/>
                <a:t>(</a:t>
              </a:r>
              <a:r>
                <a:rPr lang="en-SG" i="1" dirty="0"/>
                <a:t>x</a:t>
              </a:r>
              <a:r>
                <a:rPr lang="en-SG" dirty="0"/>
                <a:t>) is false is called a </a:t>
              </a:r>
              <a:r>
                <a:rPr lang="en-SG" b="1" dirty="0"/>
                <a:t>counterexample.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59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5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3.2 Predicates and Quantified Statements II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15616" y="986625"/>
            <a:ext cx="5798003" cy="2654801"/>
            <a:chOff x="730523" y="4598517"/>
            <a:chExt cx="5798003" cy="2654801"/>
          </a:xfrm>
        </p:grpSpPr>
        <p:sp>
          <p:nvSpPr>
            <p:cNvPr id="11" name="Rectangle 10"/>
            <p:cNvSpPr/>
            <p:nvPr/>
          </p:nvSpPr>
          <p:spPr>
            <a:xfrm>
              <a:off x="730523" y="4598519"/>
              <a:ext cx="5798003" cy="257099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0524" y="4598517"/>
              <a:ext cx="579800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15868" y="4622080"/>
              <a:ext cx="49567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3.2.1 Negation of a Universal Statement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815867" y="5030465"/>
                  <a:ext cx="5298131" cy="22228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The </a:t>
                  </a:r>
                  <a:r>
                    <a:rPr lang="en-SG" b="1" dirty="0"/>
                    <a:t>negation</a:t>
                  </a:r>
                  <a:r>
                    <a:rPr lang="en-SG" dirty="0"/>
                    <a:t> of a statement of the form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/>
                    <a:t>	</a:t>
                  </a:r>
                  <a:r>
                    <a:rPr lang="en-SG" dirty="0">
                      <a:sym typeface="Symbol" panose="05050102010706020507" pitchFamily="18" charset="2"/>
                    </a:rPr>
                    <a:t>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, 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is logically equivalent to a statement of the form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/>
                    <a:t>	</a:t>
                  </a:r>
                  <a:r>
                    <a:rPr lang="en-SG" dirty="0">
                      <a:sym typeface="Symbol" panose="05050102010706020507" pitchFamily="18" charset="2"/>
                    </a:rPr>
                    <a:t>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 such that ~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Symbolically, </a:t>
                  </a:r>
                </a:p>
                <a:p>
                  <a:pPr>
                    <a:spcAft>
                      <a:spcPts val="600"/>
                    </a:spcAft>
                    <a:tabLst>
                      <a:tab pos="896938" algn="l"/>
                      <a:tab pos="1881188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	~(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, 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))  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 such that ~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5867" y="5030465"/>
                  <a:ext cx="5298131" cy="2222853"/>
                </a:xfrm>
                <a:prstGeom prst="rect">
                  <a:avLst/>
                </a:prstGeom>
                <a:blipFill>
                  <a:blip r:embed="rId3"/>
                  <a:stretch>
                    <a:fillRect l="-1036" t="-1648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/>
          <p:cNvGrpSpPr/>
          <p:nvPr/>
        </p:nvGrpSpPr>
        <p:grpSpPr>
          <a:xfrm>
            <a:off x="1315616" y="3729825"/>
            <a:ext cx="5798003" cy="2697856"/>
            <a:chOff x="730523" y="4598517"/>
            <a:chExt cx="5798003" cy="2697856"/>
          </a:xfrm>
        </p:grpSpPr>
        <p:sp>
          <p:nvSpPr>
            <p:cNvPr id="17" name="Rectangle 16"/>
            <p:cNvSpPr/>
            <p:nvPr/>
          </p:nvSpPr>
          <p:spPr>
            <a:xfrm>
              <a:off x="730523" y="4598518"/>
              <a:ext cx="5798003" cy="261404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0523" y="4598517"/>
              <a:ext cx="5798003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98474" y="4645644"/>
              <a:ext cx="52155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3.2.2 Negation of an Existential Statement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898474" y="5073520"/>
                  <a:ext cx="5130179" cy="22228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The </a:t>
                  </a:r>
                  <a:r>
                    <a:rPr lang="en-SG" b="1" dirty="0"/>
                    <a:t>negation</a:t>
                  </a:r>
                  <a:r>
                    <a:rPr lang="en-SG" dirty="0"/>
                    <a:t> of a statement of the form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/>
                    <a:t>	</a:t>
                  </a:r>
                  <a:r>
                    <a:rPr lang="en-SG" dirty="0">
                      <a:sym typeface="Symbol" panose="05050102010706020507" pitchFamily="18" charset="2"/>
                    </a:rPr>
                    <a:t>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 such that 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is logically equivalent to a statement of the form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/>
                    <a:t>	</a:t>
                  </a:r>
                  <a:r>
                    <a:rPr lang="en-SG" dirty="0">
                      <a:sym typeface="Symbol" panose="05050102010706020507" pitchFamily="18" charset="2"/>
                    </a:rPr>
                    <a:t>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, ~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</a:t>
                  </a:r>
                </a:p>
                <a:p>
                  <a:pPr>
                    <a:spcAft>
                      <a:spcPts val="600"/>
                    </a:spcAft>
                    <a:tabLst>
                      <a:tab pos="1881188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Symbolically, </a:t>
                  </a:r>
                </a:p>
                <a:p>
                  <a:pPr>
                    <a:spcAft>
                      <a:spcPts val="600"/>
                    </a:spcAft>
                    <a:tabLst>
                      <a:tab pos="896938" algn="l"/>
                      <a:tab pos="1881188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	~(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 such that 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))  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</m:oMath>
                  </a14:m>
                  <a:r>
                    <a:rPr lang="en-SG" i="1" dirty="0">
                      <a:sym typeface="Symbol" panose="05050102010706020507" pitchFamily="18" charset="2"/>
                    </a:rPr>
                    <a:t>D</a:t>
                  </a:r>
                  <a:r>
                    <a:rPr lang="en-SG" dirty="0">
                      <a:sym typeface="Symbol" panose="05050102010706020507" pitchFamily="18" charset="2"/>
                    </a:rPr>
                    <a:t>, ~</a:t>
                  </a:r>
                  <a:r>
                    <a:rPr lang="en-SG" i="1" dirty="0">
                      <a:sym typeface="Symbol" panose="05050102010706020507" pitchFamily="18" charset="2"/>
                    </a:rPr>
                    <a:t>P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x</a:t>
                  </a:r>
                  <a:r>
                    <a:rPr lang="en-SG" dirty="0">
                      <a:sym typeface="Symbol" panose="05050102010706020507" pitchFamily="18" charset="2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8474" y="5073520"/>
                  <a:ext cx="5130179" cy="2222853"/>
                </a:xfrm>
                <a:prstGeom prst="rect">
                  <a:avLst/>
                </a:prstGeom>
                <a:blipFill>
                  <a:blip r:embed="rId4"/>
                  <a:stretch>
                    <a:fillRect l="-950" t="-1648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33758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6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3.2 Predicates and Quantified Statements II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77673" y="920701"/>
            <a:ext cx="8288006" cy="1723549"/>
            <a:chOff x="993228" y="4598517"/>
            <a:chExt cx="8288006" cy="1723549"/>
          </a:xfrm>
        </p:grpSpPr>
        <p:sp>
          <p:nvSpPr>
            <p:cNvPr id="27" name="Rectangle 26"/>
            <p:cNvSpPr/>
            <p:nvPr/>
          </p:nvSpPr>
          <p:spPr>
            <a:xfrm>
              <a:off x="993228" y="4598518"/>
              <a:ext cx="8288006" cy="17235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93228" y="4598517"/>
              <a:ext cx="8288006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93235" y="4598517"/>
              <a:ext cx="70414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3.2.1 (Contrapositive, converse, inverse)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993235" y="4967849"/>
                  <a:ext cx="8120050" cy="13157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300"/>
                    </a:spcAft>
                  </a:pPr>
                  <a:r>
                    <a:rPr lang="en-SG" dirty="0"/>
                    <a:t>Consider a statement of the form: 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 err="1">
                      <a:sym typeface="Symbol"/>
                    </a:rPr>
                    <a:t>x</a:t>
                  </a:r>
                  <a:r>
                    <a:rPr lang="en-SG" dirty="0" err="1">
                      <a:sym typeface="Symbol"/>
                    </a:rPr>
                    <a:t></a:t>
                  </a:r>
                  <a:r>
                    <a:rPr lang="en-SG" i="1" dirty="0" err="1">
                      <a:sym typeface="Symbol"/>
                    </a:rPr>
                    <a:t>D</a:t>
                  </a:r>
                  <a:r>
                    <a:rPr lang="en-SG" dirty="0">
                      <a:sym typeface="Symbol"/>
                    </a:rPr>
                    <a:t> (</a:t>
                  </a:r>
                  <a:r>
                    <a:rPr lang="en-SG" i="1" dirty="0">
                      <a:sym typeface="Symbol"/>
                    </a:rPr>
                    <a:t>P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</a:t>
                  </a:r>
                  <a:r>
                    <a:rPr lang="en-SG" i="1" dirty="0">
                      <a:sym typeface="Symbol"/>
                    </a:rPr>
                    <a:t>Q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)).</a:t>
                  </a:r>
                  <a:endParaRPr lang="en-SG" dirty="0"/>
                </a:p>
                <a:p>
                  <a:pPr marL="573088" indent="-341313">
                    <a:spcAft>
                      <a:spcPts val="300"/>
                    </a:spcAft>
                    <a:buFont typeface="+mj-lt"/>
                    <a:buAutoNum type="arabicPeriod"/>
                  </a:pPr>
                  <a:r>
                    <a:rPr lang="en-SG" dirty="0"/>
                    <a:t>Its </a:t>
                  </a:r>
                  <a:r>
                    <a:rPr lang="en-SG" b="1" dirty="0"/>
                    <a:t>contrapositive</a:t>
                  </a:r>
                  <a:r>
                    <a:rPr lang="en-SG" dirty="0"/>
                    <a:t> is: 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 err="1">
                      <a:sym typeface="Symbol"/>
                    </a:rPr>
                    <a:t>x</a:t>
                  </a:r>
                  <a:r>
                    <a:rPr lang="en-SG" dirty="0" err="1">
                      <a:sym typeface="Symbol"/>
                    </a:rPr>
                    <a:t></a:t>
                  </a:r>
                  <a:r>
                    <a:rPr lang="en-SG" i="1" dirty="0" err="1">
                      <a:sym typeface="Symbol"/>
                    </a:rPr>
                    <a:t>D</a:t>
                  </a:r>
                  <a:r>
                    <a:rPr lang="en-SG" dirty="0">
                      <a:sym typeface="Symbol"/>
                    </a:rPr>
                    <a:t> (~</a:t>
                  </a:r>
                  <a:r>
                    <a:rPr lang="en-SG" i="1" dirty="0">
                      <a:sym typeface="Symbol"/>
                    </a:rPr>
                    <a:t>Q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~</a:t>
                  </a:r>
                  <a:r>
                    <a:rPr lang="en-SG" i="1" dirty="0">
                      <a:sym typeface="Symbol"/>
                    </a:rPr>
                    <a:t>P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)).</a:t>
                  </a:r>
                </a:p>
                <a:p>
                  <a:pPr marL="573088" indent="-341313">
                    <a:spcAft>
                      <a:spcPts val="300"/>
                    </a:spcAft>
                    <a:buFont typeface="+mj-lt"/>
                    <a:buAutoNum type="arabicPeriod"/>
                  </a:pPr>
                  <a:r>
                    <a:rPr lang="en-SG" dirty="0">
                      <a:sym typeface="Symbol"/>
                    </a:rPr>
                    <a:t>Its </a:t>
                  </a:r>
                  <a:r>
                    <a:rPr lang="en-SG" b="1" dirty="0">
                      <a:sym typeface="Symbol"/>
                    </a:rPr>
                    <a:t>converse</a:t>
                  </a:r>
                  <a:r>
                    <a:rPr lang="en-SG" dirty="0">
                      <a:sym typeface="Symbol"/>
                    </a:rPr>
                    <a:t> is: </a:t>
                  </a:r>
                  <a:r>
                    <a:rPr lang="en-SG" i="1" dirty="0" err="1">
                      <a:sym typeface="Symbol"/>
                    </a:rPr>
                    <a:t>x</a:t>
                  </a:r>
                  <a:r>
                    <a:rPr lang="en-SG" dirty="0" err="1">
                      <a:sym typeface="Symbol"/>
                    </a:rPr>
                    <a:t></a:t>
                  </a:r>
                  <a:r>
                    <a:rPr lang="en-SG" i="1" dirty="0" err="1">
                      <a:sym typeface="Symbol"/>
                    </a:rPr>
                    <a:t>D</a:t>
                  </a:r>
                  <a:r>
                    <a:rPr lang="en-SG" dirty="0">
                      <a:sym typeface="Symbol"/>
                    </a:rPr>
                    <a:t> (</a:t>
                  </a:r>
                  <a:r>
                    <a:rPr lang="en-SG" i="1" dirty="0">
                      <a:sym typeface="Symbol"/>
                    </a:rPr>
                    <a:t>Q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</a:t>
                  </a:r>
                  <a:r>
                    <a:rPr lang="en-SG" i="1" dirty="0">
                      <a:sym typeface="Symbol"/>
                    </a:rPr>
                    <a:t>P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)).</a:t>
                  </a:r>
                </a:p>
                <a:p>
                  <a:pPr marL="573088" indent="-341313">
                    <a:spcAft>
                      <a:spcPts val="600"/>
                    </a:spcAft>
                    <a:buFont typeface="+mj-lt"/>
                    <a:buAutoNum type="arabicPeriod"/>
                  </a:pPr>
                  <a:r>
                    <a:rPr lang="en-SG" dirty="0">
                      <a:sym typeface="Symbol"/>
                    </a:rPr>
                    <a:t>Its </a:t>
                  </a:r>
                  <a:r>
                    <a:rPr lang="en-SG" b="1" dirty="0">
                      <a:sym typeface="Symbol"/>
                    </a:rPr>
                    <a:t>inverse </a:t>
                  </a:r>
                  <a:r>
                    <a:rPr lang="en-SG" dirty="0">
                      <a:sym typeface="Symbol"/>
                    </a:rPr>
                    <a:t>is: </a:t>
                  </a:r>
                  <a:r>
                    <a:rPr lang="en-SG" i="1" dirty="0" err="1">
                      <a:sym typeface="Symbol"/>
                    </a:rPr>
                    <a:t>x</a:t>
                  </a:r>
                  <a:r>
                    <a:rPr lang="en-SG" dirty="0" err="1">
                      <a:sym typeface="Symbol"/>
                    </a:rPr>
                    <a:t></a:t>
                  </a:r>
                  <a:r>
                    <a:rPr lang="en-SG" i="1" dirty="0" err="1">
                      <a:sym typeface="Symbol"/>
                    </a:rPr>
                    <a:t>D</a:t>
                  </a:r>
                  <a:r>
                    <a:rPr lang="en-SG" dirty="0">
                      <a:sym typeface="Symbol"/>
                    </a:rPr>
                    <a:t> (~</a:t>
                  </a:r>
                  <a:r>
                    <a:rPr lang="en-SG" i="1" dirty="0">
                      <a:sym typeface="Symbol"/>
                    </a:rPr>
                    <a:t>P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 </m:t>
                      </m:r>
                    </m:oMath>
                  </a14:m>
                  <a:r>
                    <a:rPr lang="en-SG" dirty="0">
                      <a:sym typeface="Symbol"/>
                    </a:rPr>
                    <a:t> ~</a:t>
                  </a:r>
                  <a:r>
                    <a:rPr lang="en-SG" i="1" dirty="0">
                      <a:sym typeface="Symbol"/>
                    </a:rPr>
                    <a:t>Q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)).</a:t>
                  </a: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3235" y="4967849"/>
                  <a:ext cx="8120050" cy="1315745"/>
                </a:xfrm>
                <a:prstGeom prst="rect">
                  <a:avLst/>
                </a:prstGeom>
                <a:blipFill>
                  <a:blip r:embed="rId3"/>
                  <a:stretch>
                    <a:fillRect l="-676" t="-3721" b="-6977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Group 36"/>
          <p:cNvGrpSpPr/>
          <p:nvPr/>
        </p:nvGrpSpPr>
        <p:grpSpPr>
          <a:xfrm>
            <a:off x="268166" y="2862047"/>
            <a:ext cx="8297513" cy="1901339"/>
            <a:chOff x="494602" y="4598516"/>
            <a:chExt cx="8297513" cy="1901339"/>
          </a:xfrm>
        </p:grpSpPr>
        <p:sp>
          <p:nvSpPr>
            <p:cNvPr id="38" name="Rectangle 37"/>
            <p:cNvSpPr/>
            <p:nvPr/>
          </p:nvSpPr>
          <p:spPr>
            <a:xfrm>
              <a:off x="504109" y="4598516"/>
              <a:ext cx="8288005" cy="190133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4110" y="4598517"/>
              <a:ext cx="8288005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94602" y="4598517"/>
              <a:ext cx="7530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3.2.2 (Necessary and Sufficient conditions, Only if)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504109" y="4967849"/>
                  <a:ext cx="8237677" cy="13542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344488" indent="-344488">
                    <a:spcAft>
                      <a:spcPts val="600"/>
                    </a:spcAft>
                    <a:buFont typeface="Wingdings" panose="05000000000000000000" pitchFamily="2" charset="2"/>
                    <a:buChar char="§"/>
                  </a:pPr>
                  <a:r>
                    <a:rPr lang="en-SG" dirty="0"/>
                    <a:t>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, 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is a</a:t>
                  </a:r>
                  <a:r>
                    <a:rPr lang="en-SG" dirty="0"/>
                    <a:t> </a:t>
                  </a:r>
                  <a:r>
                    <a:rPr lang="en-SG" b="1" dirty="0"/>
                    <a:t>sufficient condition</a:t>
                  </a:r>
                  <a:r>
                    <a:rPr lang="en-SG" dirty="0"/>
                    <a:t> for </a:t>
                  </a:r>
                  <a:r>
                    <a:rPr lang="en-SG" i="1" dirty="0"/>
                    <a:t>s</a:t>
                  </a:r>
                  <a:r>
                    <a:rPr lang="en-SG" dirty="0"/>
                    <a:t>(</a:t>
                  </a:r>
                  <a:r>
                    <a:rPr lang="en-SG" i="1" dirty="0"/>
                    <a:t>x</a:t>
                  </a:r>
                  <a:r>
                    <a:rPr lang="en-SG" dirty="0"/>
                    <a:t>)” means 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 (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</a:t>
                  </a:r>
                  <a:r>
                    <a:rPr lang="en-SG" i="1" dirty="0">
                      <a:sym typeface="Symbol"/>
                    </a:rPr>
                    <a:t>s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))”.</a:t>
                  </a:r>
                </a:p>
                <a:p>
                  <a:pPr marL="344488" indent="-344488">
                    <a:spcAft>
                      <a:spcPts val="600"/>
                    </a:spcAft>
                    <a:buFont typeface="Wingdings" panose="05000000000000000000" pitchFamily="2" charset="2"/>
                    <a:buChar char="§"/>
                  </a:pPr>
                  <a:r>
                    <a:rPr lang="en-SG" dirty="0"/>
                    <a:t>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, 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is a</a:t>
                  </a:r>
                  <a:r>
                    <a:rPr lang="en-SG" dirty="0"/>
                    <a:t> </a:t>
                  </a:r>
                  <a:r>
                    <a:rPr lang="en-SG" b="1" dirty="0"/>
                    <a:t>necessary condition</a:t>
                  </a:r>
                  <a:r>
                    <a:rPr lang="en-SG" dirty="0"/>
                    <a:t> for </a:t>
                  </a:r>
                  <a:r>
                    <a:rPr lang="en-SG" i="1" dirty="0"/>
                    <a:t>s</a:t>
                  </a:r>
                  <a:r>
                    <a:rPr lang="en-SG" dirty="0"/>
                    <a:t>(</a:t>
                  </a:r>
                  <a:r>
                    <a:rPr lang="en-SG" i="1" dirty="0"/>
                    <a:t>x</a:t>
                  </a:r>
                  <a:r>
                    <a:rPr lang="en-SG" dirty="0"/>
                    <a:t>)” means 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 (~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~</a:t>
                  </a:r>
                  <a:r>
                    <a:rPr lang="en-SG" i="1" dirty="0">
                      <a:sym typeface="Symbol"/>
                    </a:rPr>
                    <a:t>s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))” or, equivalently, </a:t>
                  </a:r>
                  <a:r>
                    <a:rPr lang="en-SG" dirty="0"/>
                    <a:t> 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 (</a:t>
                  </a:r>
                  <a:r>
                    <a:rPr lang="en-SG" i="1" dirty="0">
                      <a:sym typeface="Symbol"/>
                    </a:rPr>
                    <a:t>s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))”.</a:t>
                  </a:r>
                </a:p>
                <a:p>
                  <a:pPr marL="344488" indent="-344488">
                    <a:spcAft>
                      <a:spcPts val="600"/>
                    </a:spcAft>
                    <a:buFont typeface="Wingdings" panose="05000000000000000000" pitchFamily="2" charset="2"/>
                    <a:buChar char="§"/>
                  </a:pPr>
                  <a:r>
                    <a:rPr lang="en-SG" dirty="0"/>
                    <a:t>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, 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:r>
                    <a:rPr lang="en-SG" b="1" dirty="0"/>
                    <a:t>only if</a:t>
                  </a:r>
                  <a:r>
                    <a:rPr lang="en-SG" dirty="0"/>
                    <a:t> </a:t>
                  </a:r>
                  <a:r>
                    <a:rPr lang="en-SG" i="1" dirty="0"/>
                    <a:t>s</a:t>
                  </a:r>
                  <a:r>
                    <a:rPr lang="en-SG" dirty="0"/>
                    <a:t>(</a:t>
                  </a:r>
                  <a:r>
                    <a:rPr lang="en-SG" i="1" dirty="0"/>
                    <a:t>x</a:t>
                  </a:r>
                  <a:r>
                    <a:rPr lang="en-SG" dirty="0"/>
                    <a:t>)” means 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 (~</a:t>
                  </a:r>
                  <a:r>
                    <a:rPr lang="en-SG" i="1" dirty="0">
                      <a:sym typeface="Symbol"/>
                    </a:rPr>
                    <a:t>s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~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))” or, equivalently, </a:t>
                  </a:r>
                  <a:r>
                    <a:rPr lang="en-SG" dirty="0"/>
                    <a:t>“</a:t>
                  </a:r>
                  <a:r>
                    <a:rPr lang="en-SG" dirty="0">
                      <a:sym typeface="Symbol"/>
                    </a:rPr>
                    <a:t>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 (</a:t>
                  </a:r>
                  <a:r>
                    <a:rPr lang="en-SG" i="1" dirty="0">
                      <a:sym typeface="Symbol"/>
                    </a:rPr>
                    <a:t>r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</m:oMath>
                  </a14:m>
                  <a:r>
                    <a:rPr lang="en-SG" dirty="0">
                      <a:sym typeface="Symbol"/>
                    </a:rPr>
                    <a:t> </a:t>
                  </a:r>
                  <a:r>
                    <a:rPr lang="en-SG" i="1" dirty="0">
                      <a:sym typeface="Symbol"/>
                    </a:rPr>
                    <a:t>s</a:t>
                  </a:r>
                  <a:r>
                    <a:rPr lang="en-SG" dirty="0">
                      <a:sym typeface="Symbol"/>
                    </a:rPr>
                    <a:t>(</a:t>
                  </a:r>
                  <a:r>
                    <a:rPr lang="en-SG" i="1" dirty="0">
                      <a:sym typeface="Symbol"/>
                    </a:rPr>
                    <a:t>x</a:t>
                  </a:r>
                  <a:r>
                    <a:rPr lang="en-SG" dirty="0">
                      <a:sym typeface="Symbol"/>
                    </a:rPr>
                    <a:t>))” .</a:t>
                  </a: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9" y="4967849"/>
                  <a:ext cx="8237677" cy="1354217"/>
                </a:xfrm>
                <a:prstGeom prst="rect">
                  <a:avLst/>
                </a:prstGeom>
                <a:blipFill>
                  <a:blip r:embed="rId4"/>
                  <a:stretch>
                    <a:fillRect l="-518" t="-3153" r="-592" b="-6306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81537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7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3.4 Arguments with Quantified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743712" y="974260"/>
                <a:ext cx="7741920" cy="1561838"/>
              </a:xfrm>
              <a:prstGeom prst="rect">
                <a:avLst/>
              </a:prstGeom>
              <a:noFill/>
              <a:ln>
                <a:solidFill>
                  <a:srgbClr val="0033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000" dirty="0">
                    <a:solidFill>
                      <a:srgbClr val="0033CC"/>
                    </a:solidFill>
                  </a:rPr>
                  <a:t>Universal Modus Ponens</a:t>
                </a:r>
              </a:p>
              <a:p>
                <a:pPr>
                  <a:tabLst>
                    <a:tab pos="463550" algn="l"/>
                    <a:tab pos="4121150" algn="l"/>
                  </a:tabLst>
                </a:pPr>
                <a:r>
                  <a:rPr lang="en-SG" dirty="0"/>
                  <a:t>	</a:t>
                </a:r>
                <a:r>
                  <a:rPr lang="en-SG" i="1" dirty="0">
                    <a:solidFill>
                      <a:srgbClr val="006600"/>
                    </a:solidFill>
                  </a:rPr>
                  <a:t>Formal version</a:t>
                </a:r>
                <a:r>
                  <a:rPr lang="en-SG" i="1" dirty="0"/>
                  <a:t>	</a:t>
                </a:r>
                <a:r>
                  <a:rPr lang="en-SG" i="1" dirty="0">
                    <a:solidFill>
                      <a:srgbClr val="006600"/>
                    </a:solidFill>
                  </a:rPr>
                  <a:t>Informal version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/>
                  <a:t>	</a:t>
                </a:r>
                <a:r>
                  <a:rPr lang="en-SG" dirty="0">
                    <a:sym typeface="Symbol" panose="05050102010706020507" pitchFamily="18" charset="2"/>
                  </a:rPr>
                  <a:t>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(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</a:t>
                </a:r>
                <a14:m>
                  <m:oMath xmlns:m="http://schemas.openxmlformats.org/officeDocument/2006/math">
                    <m:r>
                      <a:rPr lang="en-SG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</m:oMath>
                </a14:m>
                <a:r>
                  <a:rPr lang="en-SG" dirty="0">
                    <a:sym typeface="Symbol" panose="05050102010706020507" pitchFamily="18" charset="2"/>
                  </a:rPr>
                  <a:t>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)).	If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true, then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	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 for a particular 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.	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054350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	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).		 	</a:t>
                </a:r>
                <a:r>
                  <a:rPr lang="en-SG" i="1" dirty="0">
                    <a:sym typeface="Symbol" panose="05050102010706020507" pitchFamily="18" charset="2"/>
                  </a:rPr>
                  <a:t>a </a:t>
                </a:r>
                <a:r>
                  <a:rPr lang="en-SG" dirty="0">
                    <a:sym typeface="Symbol" panose="05050102010706020507" pitchFamily="18" charset="2"/>
                  </a:rPr>
                  <a:t>makes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  <a:endParaRPr lang="en-SG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12" y="974260"/>
                <a:ext cx="7741920" cy="1561838"/>
              </a:xfrm>
              <a:prstGeom prst="rect">
                <a:avLst/>
              </a:prstGeom>
              <a:blipFill>
                <a:blip r:embed="rId3"/>
                <a:stretch>
                  <a:fillRect l="-550" t="-1938" b="-1550"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743713" y="2606801"/>
                <a:ext cx="7741920" cy="1561838"/>
              </a:xfrm>
              <a:prstGeom prst="rect">
                <a:avLst/>
              </a:prstGeom>
              <a:noFill/>
              <a:ln>
                <a:solidFill>
                  <a:srgbClr val="0033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000" dirty="0">
                    <a:solidFill>
                      <a:srgbClr val="0033CC"/>
                    </a:solidFill>
                  </a:rPr>
                  <a:t>Universal Modus </a:t>
                </a:r>
                <a:r>
                  <a:rPr lang="en-SG" sz="2000" dirty="0" err="1">
                    <a:solidFill>
                      <a:srgbClr val="0033CC"/>
                    </a:solidFill>
                  </a:rPr>
                  <a:t>Tollens</a:t>
                </a:r>
                <a:endParaRPr lang="en-SG" sz="2000" dirty="0">
                  <a:solidFill>
                    <a:srgbClr val="0033CC"/>
                  </a:solidFill>
                </a:endParaRPr>
              </a:p>
              <a:p>
                <a:pPr>
                  <a:tabLst>
                    <a:tab pos="463550" algn="l"/>
                    <a:tab pos="4121150" algn="l"/>
                  </a:tabLst>
                </a:pPr>
                <a:r>
                  <a:rPr lang="en-SG" dirty="0"/>
                  <a:t>	</a:t>
                </a:r>
                <a:r>
                  <a:rPr lang="en-SG" i="1" dirty="0">
                    <a:solidFill>
                      <a:srgbClr val="006600"/>
                    </a:solidFill>
                  </a:rPr>
                  <a:t>Formal version</a:t>
                </a:r>
                <a:r>
                  <a:rPr lang="en-SG" i="1" dirty="0"/>
                  <a:t>	</a:t>
                </a:r>
                <a:r>
                  <a:rPr lang="en-SG" i="1" dirty="0">
                    <a:solidFill>
                      <a:srgbClr val="006600"/>
                    </a:solidFill>
                  </a:rPr>
                  <a:t>Informal version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/>
                  <a:t>	</a:t>
                </a:r>
                <a:r>
                  <a:rPr lang="en-SG" dirty="0">
                    <a:sym typeface="Symbol" panose="05050102010706020507" pitchFamily="18" charset="2"/>
                  </a:rPr>
                  <a:t>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(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</a:t>
                </a:r>
                <a14:m>
                  <m:oMath xmlns:m="http://schemas.openxmlformats.org/officeDocument/2006/math">
                    <m:r>
                      <a:rPr lang="en-SG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</m:oMath>
                </a14:m>
                <a:r>
                  <a:rPr lang="en-SG" dirty="0">
                    <a:sym typeface="Symbol" panose="05050102010706020507" pitchFamily="18" charset="2"/>
                  </a:rPr>
                  <a:t>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)).	If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true, then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	~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 for a particular 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.	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 does not make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054350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	~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).		 	</a:t>
                </a:r>
                <a:r>
                  <a:rPr lang="en-SG" i="1" dirty="0">
                    <a:sym typeface="Symbol" panose="05050102010706020507" pitchFamily="18" charset="2"/>
                  </a:rPr>
                  <a:t>a </a:t>
                </a:r>
                <a:r>
                  <a:rPr lang="en-SG" dirty="0">
                    <a:sym typeface="Symbol" panose="05050102010706020507" pitchFamily="18" charset="2"/>
                  </a:rPr>
                  <a:t>does not makes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  <a:endParaRPr lang="en-SG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13" y="2606801"/>
                <a:ext cx="7741920" cy="1561838"/>
              </a:xfrm>
              <a:prstGeom prst="rect">
                <a:avLst/>
              </a:prstGeom>
              <a:blipFill>
                <a:blip r:embed="rId4"/>
                <a:stretch>
                  <a:fillRect l="-550" t="-1938" b="-1550"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/>
          <p:cNvGrpSpPr/>
          <p:nvPr/>
        </p:nvGrpSpPr>
        <p:grpSpPr>
          <a:xfrm>
            <a:off x="246048" y="4297687"/>
            <a:ext cx="8661408" cy="1685152"/>
            <a:chOff x="825278" y="4598517"/>
            <a:chExt cx="8661408" cy="1542798"/>
          </a:xfrm>
        </p:grpSpPr>
        <p:sp>
          <p:nvSpPr>
            <p:cNvPr id="47" name="Rectangle 46"/>
            <p:cNvSpPr/>
            <p:nvPr/>
          </p:nvSpPr>
          <p:spPr>
            <a:xfrm>
              <a:off x="825278" y="4598518"/>
              <a:ext cx="8661408" cy="154279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25278" y="4598517"/>
              <a:ext cx="8661408" cy="373423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80166" y="4613917"/>
              <a:ext cx="4474545" cy="338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3.4.1 (Valid Argument Form)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80166" y="4971940"/>
              <a:ext cx="8318807" cy="1169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>
                  <a:sym typeface="Symbol"/>
                </a:rPr>
                <a:t>To say that </a:t>
              </a:r>
              <a:r>
                <a:rPr lang="en-SG" b="1" dirty="0">
                  <a:sym typeface="Symbol"/>
                </a:rPr>
                <a:t>an argument form is valid</a:t>
              </a:r>
              <a:r>
                <a:rPr lang="en-SG" dirty="0">
                  <a:sym typeface="Symbol"/>
                </a:rPr>
                <a:t> means the following: No matter what particular predicates are substituted for the predicate symbols in its premises, if the resulting premise statements are all true, then the conclusion is also true.</a:t>
              </a:r>
            </a:p>
            <a:p>
              <a:pPr>
                <a:spcAft>
                  <a:spcPts val="600"/>
                </a:spcAft>
              </a:pPr>
              <a:r>
                <a:rPr lang="en-SG" dirty="0">
                  <a:sym typeface="Symbol"/>
                </a:rPr>
                <a:t>An </a:t>
              </a:r>
              <a:r>
                <a:rPr lang="en-SG" b="1" dirty="0">
                  <a:sym typeface="Symbol"/>
                </a:rPr>
                <a:t>argument is called valid </a:t>
              </a:r>
              <a:r>
                <a:rPr lang="en-SG" dirty="0">
                  <a:sym typeface="Symbol"/>
                </a:rPr>
                <a:t>if, and only if, its form is valid.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739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8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3.4 Arguments with Quantified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19328" y="1073517"/>
                <a:ext cx="7705344" cy="1508105"/>
              </a:xfrm>
              <a:prstGeom prst="rect">
                <a:avLst/>
              </a:prstGeom>
              <a:noFill/>
              <a:ln>
                <a:solidFill>
                  <a:srgbClr val="0033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000" dirty="0">
                    <a:solidFill>
                      <a:srgbClr val="0033CC"/>
                    </a:solidFill>
                  </a:rPr>
                  <a:t>Converse Error (Quantified Form)</a:t>
                </a:r>
              </a:p>
              <a:p>
                <a:pPr>
                  <a:tabLst>
                    <a:tab pos="463550" algn="l"/>
                    <a:tab pos="4121150" algn="l"/>
                  </a:tabLst>
                </a:pPr>
                <a:r>
                  <a:rPr lang="en-SG" dirty="0"/>
                  <a:t>	</a:t>
                </a:r>
                <a:r>
                  <a:rPr lang="en-SG" i="1" dirty="0">
                    <a:solidFill>
                      <a:srgbClr val="006600"/>
                    </a:solidFill>
                  </a:rPr>
                  <a:t>Formal version	Informal version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/>
                  <a:t>	</a:t>
                </a:r>
                <a:r>
                  <a:rPr lang="en-SG" dirty="0">
                    <a:sym typeface="Symbol" panose="05050102010706020507" pitchFamily="18" charset="2"/>
                  </a:rPr>
                  <a:t>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(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</a:t>
                </a:r>
                <a14:m>
                  <m:oMath xmlns:m="http://schemas.openxmlformats.org/officeDocument/2006/math">
                    <m:r>
                      <a:rPr lang="en-SG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</m:oMath>
                </a14:m>
                <a:r>
                  <a:rPr lang="en-SG" dirty="0">
                    <a:sym typeface="Symbol" panose="05050102010706020507" pitchFamily="18" charset="2"/>
                  </a:rPr>
                  <a:t>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)).	If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true, then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	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 for a particular 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.	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054350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	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).		 	</a:t>
                </a:r>
                <a:r>
                  <a:rPr lang="en-SG" i="1" dirty="0">
                    <a:sym typeface="Symbol" panose="05050102010706020507" pitchFamily="18" charset="2"/>
                  </a:rPr>
                  <a:t>a </a:t>
                </a:r>
                <a:r>
                  <a:rPr lang="en-SG" dirty="0">
                    <a:sym typeface="Symbol" panose="05050102010706020507" pitchFamily="18" charset="2"/>
                  </a:rPr>
                  <a:t>makes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  <a:endParaRPr lang="en-SG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28" y="1073517"/>
                <a:ext cx="7705344" cy="1508105"/>
              </a:xfrm>
              <a:prstGeom prst="rect">
                <a:avLst/>
              </a:prstGeom>
              <a:blipFill>
                <a:blip r:embed="rId3"/>
                <a:stretch>
                  <a:fillRect l="-553" t="-1606" b="-5221"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19328" y="2885268"/>
                <a:ext cx="7705344" cy="1508105"/>
              </a:xfrm>
              <a:prstGeom prst="rect">
                <a:avLst/>
              </a:prstGeom>
              <a:noFill/>
              <a:ln>
                <a:solidFill>
                  <a:srgbClr val="0033CC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000" dirty="0">
                    <a:solidFill>
                      <a:srgbClr val="0033CC"/>
                    </a:solidFill>
                  </a:rPr>
                  <a:t>Inverse Error (Quantified Form)</a:t>
                </a:r>
              </a:p>
              <a:p>
                <a:pPr>
                  <a:tabLst>
                    <a:tab pos="463550" algn="l"/>
                    <a:tab pos="4121150" algn="l"/>
                  </a:tabLst>
                </a:pPr>
                <a:r>
                  <a:rPr lang="en-SG" dirty="0"/>
                  <a:t>	</a:t>
                </a:r>
                <a:r>
                  <a:rPr lang="en-SG" i="1" dirty="0">
                    <a:solidFill>
                      <a:srgbClr val="006600"/>
                    </a:solidFill>
                  </a:rPr>
                  <a:t>Formal version	Informal version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/>
                  <a:t>	</a:t>
                </a:r>
                <a:r>
                  <a:rPr lang="en-SG" dirty="0">
                    <a:sym typeface="Symbol" panose="05050102010706020507" pitchFamily="18" charset="2"/>
                  </a:rPr>
                  <a:t>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(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</a:t>
                </a:r>
                <a14:m>
                  <m:oMath xmlns:m="http://schemas.openxmlformats.org/officeDocument/2006/math">
                    <m:r>
                      <a:rPr lang="en-SG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</m:oMath>
                </a14:m>
                <a:r>
                  <a:rPr lang="en-SG" dirty="0">
                    <a:sym typeface="Symbol" panose="05050102010706020507" pitchFamily="18" charset="2"/>
                  </a:rPr>
                  <a:t>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)).	If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true, then 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 makes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	~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 for a particular 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.	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 does not make </a:t>
                </a:r>
                <a:r>
                  <a:rPr lang="en-SG" i="1" dirty="0">
                    <a:sym typeface="Symbol" panose="05050102010706020507" pitchFamily="18" charset="2"/>
                  </a:rPr>
                  <a:t>P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</a:p>
              <a:p>
                <a:pPr>
                  <a:tabLst>
                    <a:tab pos="173038" algn="l"/>
                    <a:tab pos="896938" algn="l"/>
                    <a:tab pos="3054350" algn="l"/>
                    <a:tab pos="3313113" algn="l"/>
                    <a:tab pos="4572000" algn="l"/>
                  </a:tabLst>
                </a:pPr>
                <a:r>
                  <a:rPr lang="en-SG" dirty="0">
                    <a:sym typeface="Symbol" panose="05050102010706020507" pitchFamily="18" charset="2"/>
                  </a:rPr>
                  <a:t>	~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a</a:t>
                </a:r>
                <a:r>
                  <a:rPr lang="en-SG" dirty="0">
                    <a:sym typeface="Symbol" panose="05050102010706020507" pitchFamily="18" charset="2"/>
                  </a:rPr>
                  <a:t>).		 	</a:t>
                </a:r>
                <a:r>
                  <a:rPr lang="en-SG" i="1" dirty="0">
                    <a:sym typeface="Symbol" panose="05050102010706020507" pitchFamily="18" charset="2"/>
                  </a:rPr>
                  <a:t>a </a:t>
                </a:r>
                <a:r>
                  <a:rPr lang="en-SG" dirty="0">
                    <a:sym typeface="Symbol" panose="05050102010706020507" pitchFamily="18" charset="2"/>
                  </a:rPr>
                  <a:t>does not make </a:t>
                </a:r>
                <a:r>
                  <a:rPr lang="en-SG" i="1" dirty="0">
                    <a:sym typeface="Symbol" panose="05050102010706020507" pitchFamily="18" charset="2"/>
                  </a:rPr>
                  <a:t>Q</a:t>
                </a:r>
                <a:r>
                  <a:rPr lang="en-SG" dirty="0">
                    <a:sym typeface="Symbol" panose="05050102010706020507" pitchFamily="18" charset="2"/>
                  </a:rPr>
                  <a:t>(</a:t>
                </a:r>
                <a:r>
                  <a:rPr lang="en-SG" i="1" dirty="0">
                    <a:sym typeface="Symbol" panose="05050102010706020507" pitchFamily="18" charset="2"/>
                  </a:rPr>
                  <a:t>x</a:t>
                </a:r>
                <a:r>
                  <a:rPr lang="en-SG" dirty="0">
                    <a:sym typeface="Symbol" panose="05050102010706020507" pitchFamily="18" charset="2"/>
                  </a:rPr>
                  <a:t>) true.</a:t>
                </a:r>
                <a:endParaRPr lang="en-SG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28" y="2885268"/>
                <a:ext cx="7705344" cy="1508105"/>
              </a:xfrm>
              <a:prstGeom prst="rect">
                <a:avLst/>
              </a:prstGeom>
              <a:blipFill>
                <a:blip r:embed="rId4"/>
                <a:stretch>
                  <a:fillRect l="-553" t="-1600" b="-4800"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19328" y="4620809"/>
            <a:ext cx="7705344" cy="1508105"/>
          </a:xfrm>
          <a:prstGeom prst="rect">
            <a:avLst/>
          </a:prstGeom>
          <a:noFill/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2000" dirty="0">
                <a:solidFill>
                  <a:srgbClr val="0033CC"/>
                </a:solidFill>
              </a:rPr>
              <a:t>Universal Transitivity</a:t>
            </a:r>
          </a:p>
          <a:p>
            <a:pPr>
              <a:tabLst>
                <a:tab pos="457200" algn="l"/>
                <a:tab pos="4572000" algn="l"/>
              </a:tabLst>
            </a:pPr>
            <a:r>
              <a:rPr lang="en-SG" dirty="0"/>
              <a:t>	</a:t>
            </a:r>
            <a:r>
              <a:rPr lang="en-SG" i="1" dirty="0">
                <a:solidFill>
                  <a:srgbClr val="006600"/>
                </a:solidFill>
              </a:rPr>
              <a:t>Formal version	Informal version</a:t>
            </a:r>
          </a:p>
          <a:p>
            <a:pPr>
              <a:tabLst>
                <a:tab pos="173038" algn="l"/>
                <a:tab pos="896938" algn="l"/>
                <a:tab pos="3313113" algn="l"/>
                <a:tab pos="4572000" algn="l"/>
              </a:tabLst>
            </a:pPr>
            <a:r>
              <a:rPr lang="en-SG" dirty="0"/>
              <a:t>	</a:t>
            </a:r>
            <a:r>
              <a:rPr lang="en-SG" dirty="0">
                <a:sym typeface="Symbol" panose="05050102010706020507" pitchFamily="18" charset="2"/>
              </a:rPr>
              <a:t>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 (</a:t>
            </a:r>
            <a:r>
              <a:rPr lang="en-SG" i="1" dirty="0">
                <a:sym typeface="Symbol" panose="05050102010706020507" pitchFamily="18" charset="2"/>
              </a:rPr>
              <a:t>P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 </a:t>
            </a:r>
            <a:r>
              <a:rPr lang="en-SG" i="1" dirty="0">
                <a:sym typeface="Symbol" panose="05050102010706020507" pitchFamily="18" charset="2"/>
              </a:rPr>
              <a:t>Q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)).	Any 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 that makes </a:t>
            </a:r>
            <a:r>
              <a:rPr lang="en-SG" i="1" dirty="0">
                <a:sym typeface="Symbol" panose="05050102010706020507" pitchFamily="18" charset="2"/>
              </a:rPr>
              <a:t>P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true makes </a:t>
            </a:r>
            <a:r>
              <a:rPr lang="en-SG" i="1" dirty="0">
                <a:sym typeface="Symbol" panose="05050102010706020507" pitchFamily="18" charset="2"/>
              </a:rPr>
              <a:t>Q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true.</a:t>
            </a:r>
          </a:p>
          <a:p>
            <a:pPr>
              <a:tabLst>
                <a:tab pos="173038" algn="l"/>
                <a:tab pos="896938" algn="l"/>
                <a:tab pos="3313113" algn="l"/>
                <a:tab pos="4572000" algn="l"/>
              </a:tabLst>
            </a:pPr>
            <a:r>
              <a:rPr lang="en-SG" dirty="0">
                <a:sym typeface="Symbol" panose="05050102010706020507" pitchFamily="18" charset="2"/>
              </a:rPr>
              <a:t>	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 (</a:t>
            </a:r>
            <a:r>
              <a:rPr lang="en-SG" i="1" dirty="0">
                <a:sym typeface="Symbol" panose="05050102010706020507" pitchFamily="18" charset="2"/>
              </a:rPr>
              <a:t>Q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 </a:t>
            </a:r>
            <a:r>
              <a:rPr lang="en-SG" i="1" dirty="0">
                <a:sym typeface="Symbol" panose="05050102010706020507" pitchFamily="18" charset="2"/>
              </a:rPr>
              <a:t>R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)).	Any 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 that makes </a:t>
            </a:r>
            <a:r>
              <a:rPr lang="en-SG" i="1" dirty="0">
                <a:sym typeface="Symbol" panose="05050102010706020507" pitchFamily="18" charset="2"/>
              </a:rPr>
              <a:t>Q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true makes </a:t>
            </a:r>
            <a:r>
              <a:rPr lang="en-SG" i="1" dirty="0">
                <a:sym typeface="Symbol" panose="05050102010706020507" pitchFamily="18" charset="2"/>
              </a:rPr>
              <a:t>R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true.</a:t>
            </a:r>
          </a:p>
          <a:p>
            <a:pPr>
              <a:tabLst>
                <a:tab pos="173038" algn="l"/>
                <a:tab pos="896938" algn="l"/>
                <a:tab pos="3054350" algn="l"/>
                <a:tab pos="3313113" algn="l"/>
                <a:tab pos="4572000" algn="l"/>
              </a:tabLst>
            </a:pPr>
            <a:r>
              <a:rPr lang="en-SG" dirty="0">
                <a:sym typeface="Symbol" panose="05050102010706020507" pitchFamily="18" charset="2"/>
              </a:rPr>
              <a:t>	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 (</a:t>
            </a:r>
            <a:r>
              <a:rPr lang="en-SG" i="1" dirty="0">
                <a:sym typeface="Symbol" panose="05050102010706020507" pitchFamily="18" charset="2"/>
              </a:rPr>
              <a:t>P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 </a:t>
            </a:r>
            <a:r>
              <a:rPr lang="en-SG" i="1" dirty="0">
                <a:sym typeface="Symbol" panose="05050102010706020507" pitchFamily="18" charset="2"/>
              </a:rPr>
              <a:t>R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)).		Any 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 that makes </a:t>
            </a:r>
            <a:r>
              <a:rPr lang="en-SG" i="1" dirty="0">
                <a:sym typeface="Symbol" panose="05050102010706020507" pitchFamily="18" charset="2"/>
              </a:rPr>
              <a:t>P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true makes </a:t>
            </a:r>
            <a:r>
              <a:rPr lang="en-SG" i="1" dirty="0">
                <a:sym typeface="Symbol" panose="05050102010706020507" pitchFamily="18" charset="2"/>
              </a:rPr>
              <a:t>R</a:t>
            </a:r>
            <a:r>
              <a:rPr lang="en-SG" dirty="0">
                <a:sym typeface="Symbol" panose="05050102010706020507" pitchFamily="18" charset="2"/>
              </a:rPr>
              <a:t>(</a:t>
            </a:r>
            <a:r>
              <a:rPr lang="en-SG" i="1" dirty="0">
                <a:sym typeface="Symbol" panose="05050102010706020507" pitchFamily="18" charset="2"/>
              </a:rPr>
              <a:t>x</a:t>
            </a:r>
            <a:r>
              <a:rPr lang="en-SG" dirty="0">
                <a:sym typeface="Symbol" panose="05050102010706020507" pitchFamily="18" charset="2"/>
              </a:rPr>
              <a:t>) true.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8374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9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3.4 Arguments with Quantified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9648483"/>
                  </p:ext>
                </p:extLst>
              </p:nvPr>
            </p:nvGraphicFramePr>
            <p:xfrm>
              <a:off x="1225294" y="1359952"/>
              <a:ext cx="6693412" cy="3200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76236">
                      <a:extLst>
                        <a:ext uri="{9D8B030D-6E8A-4147-A177-3AD203B41FA5}">
                          <a16:colId xmlns:a16="http://schemas.microsoft.com/office/drawing/2014/main" val="2165105453"/>
                        </a:ext>
                      </a:extLst>
                    </a:gridCol>
                    <a:gridCol w="3117176">
                      <a:extLst>
                        <a:ext uri="{9D8B030D-6E8A-4147-A177-3AD203B41FA5}">
                          <a16:colId xmlns:a16="http://schemas.microsoft.com/office/drawing/2014/main" val="1614454526"/>
                        </a:ext>
                      </a:extLst>
                    </a:gridCol>
                  </a:tblGrid>
                  <a:tr h="5418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Rule of Inference</a:t>
                          </a:r>
                          <a:r>
                            <a:rPr lang="en-US" sz="1800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br>
                            <a:rPr lang="en-US" sz="1800" baseline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for quantified statements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Name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9979821"/>
                      </a:ext>
                    </a:extLst>
                  </a:tr>
                  <a:tr h="54184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SG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∀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SG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∴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SG" sz="1800" dirty="0">
                              <a:solidFill>
                                <a:schemeClr val="tx1"/>
                              </a:solidFill>
                            </a:rPr>
                            <a:t> if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Universal instantiation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6283368"/>
                      </a:ext>
                    </a:extLst>
                  </a:tr>
                  <a:tr h="54184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for</a:t>
                          </a:r>
                          <a:r>
                            <a:rPr lang="en-US" sz="1800" b="0" baseline="0" dirty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every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endParaRPr lang="en-US" sz="1800" b="0" dirty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SG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∴∀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Universal</a:t>
                          </a:r>
                          <a:r>
                            <a:rPr lang="en-US" sz="1800" baseline="0" dirty="0">
                              <a:solidFill>
                                <a:schemeClr val="tx1"/>
                              </a:solidFill>
                            </a:rPr>
                            <a:t> generalization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5036657"/>
                      </a:ext>
                    </a:extLst>
                  </a:tr>
                  <a:tr h="54184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SG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SG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∴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SG" sz="1800" dirty="0">
                              <a:solidFill>
                                <a:schemeClr val="tx1"/>
                              </a:solidFill>
                            </a:rPr>
                            <a:t> for</a:t>
                          </a:r>
                          <a:r>
                            <a:rPr lang="en-SG" sz="1800" baseline="0" dirty="0">
                              <a:solidFill>
                                <a:schemeClr val="tx1"/>
                              </a:solidFill>
                            </a:rPr>
                            <a:t> some</a:t>
                          </a:r>
                          <a:r>
                            <a:rPr lang="en-SG" sz="18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Existential instantiation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27548170"/>
                      </a:ext>
                    </a:extLst>
                  </a:tr>
                  <a:tr h="54184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for</a:t>
                          </a:r>
                          <a:r>
                            <a:rPr lang="en-US" sz="1800" b="0" baseline="0" dirty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some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endParaRPr lang="en-US" sz="1800" b="0" dirty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SG" sz="1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∴∃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Existential </a:t>
                          </a:r>
                          <a:r>
                            <a:rPr lang="en-US" sz="1800" baseline="0" dirty="0">
                              <a:solidFill>
                                <a:schemeClr val="tx1"/>
                              </a:solidFill>
                            </a:rPr>
                            <a:t>generalization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865907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9648483"/>
                  </p:ext>
                </p:extLst>
              </p:nvPr>
            </p:nvGraphicFramePr>
            <p:xfrm>
              <a:off x="1225294" y="1359952"/>
              <a:ext cx="6693412" cy="3200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76236">
                      <a:extLst>
                        <a:ext uri="{9D8B030D-6E8A-4147-A177-3AD203B41FA5}">
                          <a16:colId xmlns:a16="http://schemas.microsoft.com/office/drawing/2014/main" val="2165105453"/>
                        </a:ext>
                      </a:extLst>
                    </a:gridCol>
                    <a:gridCol w="3117176">
                      <a:extLst>
                        <a:ext uri="{9D8B030D-6E8A-4147-A177-3AD203B41FA5}">
                          <a16:colId xmlns:a16="http://schemas.microsoft.com/office/drawing/2014/main" val="1614454526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</a:rPr>
                            <a:t>Rule of Inference</a:t>
                          </a:r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b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</a:rPr>
                            <a:t>for quantified statements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</a:rPr>
                            <a:t>Name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997982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0" t="-104762" r="-87755" b="-3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</a:rPr>
                            <a:t>Universal instantiation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6283368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0" t="-202830" r="-8775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</a:rPr>
                            <a:t>Universal</a:t>
                          </a:r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 generalization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5036657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0" t="-305714" r="-87755" b="-10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</a:rPr>
                            <a:t>Existential instantiation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2754817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0" t="-405714" r="-87755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 smtClean="0">
                              <a:solidFill>
                                <a:schemeClr val="tx1"/>
                              </a:solidFill>
                            </a:rPr>
                            <a:t>Existential </a:t>
                          </a:r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generalization</a:t>
                          </a:r>
                          <a:endParaRPr lang="en-SG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865907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82714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5001</TotalTime>
  <Words>1468</Words>
  <Application>Microsoft Office PowerPoint</Application>
  <PresentationFormat>On-screen Show (4:3)</PresentationFormat>
  <Paragraphs>147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3. The Logic of Quantified Statements (aka Predicate Logic)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Tuck-Choy Aaron TAN</dc:creator>
  <cp:lastModifiedBy>Tan Tuck Choy</cp:lastModifiedBy>
  <cp:revision>453</cp:revision>
  <cp:lastPrinted>2015-08-19T07:41:13Z</cp:lastPrinted>
  <dcterms:created xsi:type="dcterms:W3CDTF">2015-07-25T11:08:36Z</dcterms:created>
  <dcterms:modified xsi:type="dcterms:W3CDTF">2025-07-14T02:50:16Z</dcterms:modified>
</cp:coreProperties>
</file>